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4"/>
  </p:sldMasterIdLst>
  <p:notesMasterIdLst>
    <p:notesMasterId r:id="rId94"/>
  </p:notesMasterIdLst>
  <p:handoutMasterIdLst>
    <p:handoutMasterId r:id="rId95"/>
  </p:handoutMasterIdLst>
  <p:sldIdLst>
    <p:sldId id="1831" r:id="rId5"/>
    <p:sldId id="1830" r:id="rId6"/>
    <p:sldId id="1525" r:id="rId7"/>
    <p:sldId id="1631" r:id="rId8"/>
    <p:sldId id="1879" r:id="rId9"/>
    <p:sldId id="1880" r:id="rId10"/>
    <p:sldId id="1881" r:id="rId11"/>
    <p:sldId id="1883" r:id="rId12"/>
    <p:sldId id="1832" r:id="rId13"/>
    <p:sldId id="1769" r:id="rId14"/>
    <p:sldId id="1513" r:id="rId15"/>
    <p:sldId id="1528" r:id="rId16"/>
    <p:sldId id="1811" r:id="rId17"/>
    <p:sldId id="1812" r:id="rId18"/>
    <p:sldId id="1640" r:id="rId19"/>
    <p:sldId id="1845" r:id="rId20"/>
    <p:sldId id="1846" r:id="rId21"/>
    <p:sldId id="1641" r:id="rId22"/>
    <p:sldId id="1680" r:id="rId23"/>
    <p:sldId id="1564" r:id="rId24"/>
    <p:sldId id="1565" r:id="rId25"/>
    <p:sldId id="1657" r:id="rId26"/>
    <p:sldId id="1667" r:id="rId27"/>
    <p:sldId id="1869" r:id="rId28"/>
    <p:sldId id="1700" r:id="rId29"/>
    <p:sldId id="1666" r:id="rId30"/>
    <p:sldId id="1675" r:id="rId31"/>
    <p:sldId id="1817" r:id="rId32"/>
    <p:sldId id="1682" r:id="rId33"/>
    <p:sldId id="1683" r:id="rId34"/>
    <p:sldId id="1684" r:id="rId35"/>
    <p:sldId id="1685" r:id="rId36"/>
    <p:sldId id="1677" r:id="rId37"/>
    <p:sldId id="1686" r:id="rId38"/>
    <p:sldId id="1678" r:id="rId39"/>
    <p:sldId id="1687" r:id="rId40"/>
    <p:sldId id="1690" r:id="rId41"/>
    <p:sldId id="1689" r:id="rId42"/>
    <p:sldId id="1699" r:id="rId43"/>
    <p:sldId id="1870" r:id="rId44"/>
    <p:sldId id="1871" r:id="rId45"/>
    <p:sldId id="1878" r:id="rId46"/>
    <p:sldId id="1694" r:id="rId47"/>
    <p:sldId id="1695" r:id="rId48"/>
    <p:sldId id="1698" r:id="rId49"/>
    <p:sldId id="1718" r:id="rId50"/>
    <p:sldId id="1824" r:id="rId51"/>
    <p:sldId id="1872" r:id="rId52"/>
    <p:sldId id="1820" r:id="rId53"/>
    <p:sldId id="1887" r:id="rId54"/>
    <p:sldId id="1739" r:id="rId55"/>
    <p:sldId id="1889" r:id="rId56"/>
    <p:sldId id="1892" r:id="rId57"/>
    <p:sldId id="1890" r:id="rId58"/>
    <p:sldId id="1891" r:id="rId59"/>
    <p:sldId id="1816" r:id="rId60"/>
    <p:sldId id="1851" r:id="rId61"/>
    <p:sldId id="1875" r:id="rId62"/>
    <p:sldId id="1876" r:id="rId63"/>
    <p:sldId id="1877" r:id="rId64"/>
    <p:sldId id="1742" r:id="rId65"/>
    <p:sldId id="1743" r:id="rId66"/>
    <p:sldId id="1744" r:id="rId67"/>
    <p:sldId id="1745" r:id="rId68"/>
    <p:sldId id="1790" r:id="rId69"/>
    <p:sldId id="1837" r:id="rId70"/>
    <p:sldId id="1763" r:id="rId71"/>
    <p:sldId id="1764" r:id="rId72"/>
    <p:sldId id="1841" r:id="rId73"/>
    <p:sldId id="1866" r:id="rId74"/>
    <p:sldId id="1867" r:id="rId75"/>
    <p:sldId id="1868" r:id="rId76"/>
    <p:sldId id="1838" r:id="rId77"/>
    <p:sldId id="1839" r:id="rId78"/>
    <p:sldId id="1840" r:id="rId79"/>
    <p:sldId id="1860" r:id="rId80"/>
    <p:sldId id="1861" r:id="rId81"/>
    <p:sldId id="1774" r:id="rId82"/>
    <p:sldId id="1857" r:id="rId83"/>
    <p:sldId id="1859" r:id="rId84"/>
    <p:sldId id="1775" r:id="rId85"/>
    <p:sldId id="1862" r:id="rId86"/>
    <p:sldId id="1888" r:id="rId87"/>
    <p:sldId id="1776" r:id="rId88"/>
    <p:sldId id="1864" r:id="rId89"/>
    <p:sldId id="1777" r:id="rId90"/>
    <p:sldId id="1865" r:id="rId91"/>
    <p:sldId id="1778" r:id="rId92"/>
    <p:sldId id="1497" r:id="rId93"/>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曾寶磁" initials="曾寶磁"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E0A102"/>
    <a:srgbClr val="CC9900"/>
    <a:srgbClr val="6699FF"/>
    <a:srgbClr val="3399FF"/>
    <a:srgbClr val="87D8FD"/>
    <a:srgbClr val="000000"/>
    <a:srgbClr val="979797"/>
    <a:srgbClr val="9900FF"/>
    <a:srgbClr val="BEE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3" autoAdjust="0"/>
    <p:restoredTop sz="92359" autoAdjust="0"/>
  </p:normalViewPr>
  <p:slideViewPr>
    <p:cSldViewPr>
      <p:cViewPr varScale="1">
        <p:scale>
          <a:sx n="54" d="100"/>
          <a:sy n="54" d="100"/>
        </p:scale>
        <p:origin x="1528" y="40"/>
      </p:cViewPr>
      <p:guideLst>
        <p:guide orient="horz" pos="2160"/>
        <p:guide pos="2880"/>
      </p:guideLst>
    </p:cSldViewPr>
  </p:slideViewPr>
  <p:outlineViewPr>
    <p:cViewPr>
      <p:scale>
        <a:sx n="33" d="100"/>
        <a:sy n="33" d="100"/>
      </p:scale>
      <p:origin x="0" y="21012"/>
    </p:cViewPr>
  </p:outlineViewPr>
  <p:notesTextViewPr>
    <p:cViewPr>
      <p:scale>
        <a:sx n="100" d="100"/>
        <a:sy n="100" d="100"/>
      </p:scale>
      <p:origin x="0" y="0"/>
    </p:cViewPr>
  </p:notesTextViewPr>
  <p:sorterViewPr>
    <p:cViewPr>
      <p:scale>
        <a:sx n="95" d="100"/>
        <a:sy n="95" d="100"/>
      </p:scale>
      <p:origin x="0" y="21660"/>
    </p:cViewPr>
  </p:sorterViewPr>
  <p:notesViewPr>
    <p:cSldViewPr>
      <p:cViewPr varScale="1">
        <p:scale>
          <a:sx n="65" d="100"/>
          <a:sy n="65" d="100"/>
        </p:scale>
        <p:origin x="2886" y="5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otcfs\Yu-Ping.Chiu\2016\0216\20160216.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otcfs\Yu-Ping.Chiu\2016\0216\20160216.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otcfs\Yu-Ping.Chiu\2016\0216\20160216.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zh-TW" sz="1800" dirty="0"/>
              <a:t>債券發行量 </a:t>
            </a:r>
            <a:r>
              <a:rPr lang="fr-FR" sz="1800" dirty="0"/>
              <a:t>      </a:t>
            </a:r>
            <a:endParaRPr lang="zh-TW" sz="1800" dirty="0"/>
          </a:p>
        </c:rich>
      </c:tx>
      <c:layout/>
      <c:overlay val="0"/>
    </c:title>
    <c:autoTitleDeleted val="0"/>
    <c:plotArea>
      <c:layout/>
      <c:barChart>
        <c:barDir val="col"/>
        <c:grouping val="clustered"/>
        <c:varyColors val="0"/>
        <c:ser>
          <c:idx val="0"/>
          <c:order val="0"/>
          <c:tx>
            <c:strRef>
              <c:f>工作表1!$C$2</c:f>
              <c:strCache>
                <c:ptCount val="1"/>
                <c:pt idx="0">
                  <c:v>2013年</c:v>
                </c:pt>
              </c:strCache>
            </c:strRef>
          </c:tx>
          <c:invertIfNegative val="0"/>
          <c:cat>
            <c:strRef>
              <c:f>工作表1!$B$3:$B$9</c:f>
              <c:strCache>
                <c:ptCount val="7"/>
                <c:pt idx="0">
                  <c:v>政府債券</c:v>
                </c:pt>
                <c:pt idx="1">
                  <c:v>金融債券</c:v>
                </c:pt>
                <c:pt idx="2">
                  <c:v>普通公司債</c:v>
                </c:pt>
                <c:pt idx="3">
                  <c:v>國內受益證券</c:v>
                </c:pt>
                <c:pt idx="4">
                  <c:v>轉(交)換公司債</c:v>
                </c:pt>
                <c:pt idx="5">
                  <c:v>外國債券</c:v>
                </c:pt>
                <c:pt idx="6">
                  <c:v>國際債券</c:v>
                </c:pt>
              </c:strCache>
            </c:strRef>
          </c:cat>
          <c:val>
            <c:numRef>
              <c:f>工作表1!$C$3:$C$9</c:f>
              <c:numCache>
                <c:formatCode>#,##0</c:formatCode>
                <c:ptCount val="7"/>
                <c:pt idx="0">
                  <c:v>6418.57</c:v>
                </c:pt>
                <c:pt idx="1">
                  <c:v>1005.5</c:v>
                </c:pt>
                <c:pt idx="2">
                  <c:v>3996.7</c:v>
                </c:pt>
                <c:pt idx="3">
                  <c:v>0</c:v>
                </c:pt>
                <c:pt idx="4">
                  <c:v>631.4</c:v>
                </c:pt>
                <c:pt idx="5">
                  <c:v>0</c:v>
                </c:pt>
                <c:pt idx="6">
                  <c:v>531</c:v>
                </c:pt>
              </c:numCache>
            </c:numRef>
          </c:val>
        </c:ser>
        <c:ser>
          <c:idx val="2"/>
          <c:order val="1"/>
          <c:tx>
            <c:strRef>
              <c:f>工作表1!$D$2</c:f>
              <c:strCache>
                <c:ptCount val="1"/>
                <c:pt idx="0">
                  <c:v>2014年</c:v>
                </c:pt>
              </c:strCache>
            </c:strRef>
          </c:tx>
          <c:invertIfNegative val="0"/>
          <c:val>
            <c:numRef>
              <c:f>工作表1!$D$3:$D$9</c:f>
              <c:numCache>
                <c:formatCode>#,##0</c:formatCode>
                <c:ptCount val="7"/>
                <c:pt idx="0">
                  <c:v>6753.12</c:v>
                </c:pt>
                <c:pt idx="1">
                  <c:v>2005.8</c:v>
                </c:pt>
                <c:pt idx="2">
                  <c:v>2880.3</c:v>
                </c:pt>
                <c:pt idx="3">
                  <c:v>54.65</c:v>
                </c:pt>
                <c:pt idx="4">
                  <c:v>612.6</c:v>
                </c:pt>
                <c:pt idx="5">
                  <c:v>59.5</c:v>
                </c:pt>
                <c:pt idx="6">
                  <c:v>7196</c:v>
                </c:pt>
              </c:numCache>
            </c:numRef>
          </c:val>
        </c:ser>
        <c:ser>
          <c:idx val="1"/>
          <c:order val="2"/>
          <c:tx>
            <c:strRef>
              <c:f>工作表1!$G$2</c:f>
              <c:strCache>
                <c:ptCount val="1"/>
                <c:pt idx="0">
                  <c:v>2015年</c:v>
                </c:pt>
              </c:strCache>
            </c:strRef>
          </c:tx>
          <c:invertIfNegative val="0"/>
          <c:val>
            <c:numRef>
              <c:f>工作表1!$G$3:$G$9</c:f>
              <c:numCache>
                <c:formatCode>#,##0</c:formatCode>
                <c:ptCount val="7"/>
                <c:pt idx="0">
                  <c:v>6135.03</c:v>
                </c:pt>
                <c:pt idx="1">
                  <c:v>1158.5999999999999</c:v>
                </c:pt>
                <c:pt idx="2">
                  <c:v>1986.5</c:v>
                </c:pt>
                <c:pt idx="3">
                  <c:v>0</c:v>
                </c:pt>
                <c:pt idx="4">
                  <c:v>589.6</c:v>
                </c:pt>
                <c:pt idx="5">
                  <c:v>54.5</c:v>
                </c:pt>
                <c:pt idx="6">
                  <c:v>10868</c:v>
                </c:pt>
              </c:numCache>
            </c:numRef>
          </c:val>
        </c:ser>
        <c:dLbls>
          <c:showLegendKey val="0"/>
          <c:showVal val="0"/>
          <c:showCatName val="0"/>
          <c:showSerName val="0"/>
          <c:showPercent val="0"/>
          <c:showBubbleSize val="0"/>
        </c:dLbls>
        <c:gapWidth val="150"/>
        <c:axId val="298517432"/>
        <c:axId val="298517824"/>
      </c:barChart>
      <c:catAx>
        <c:axId val="298517432"/>
        <c:scaling>
          <c:orientation val="minMax"/>
        </c:scaling>
        <c:delete val="0"/>
        <c:axPos val="b"/>
        <c:numFmt formatCode="General" sourceLinked="0"/>
        <c:majorTickMark val="out"/>
        <c:minorTickMark val="none"/>
        <c:tickLblPos val="nextTo"/>
        <c:crossAx val="298517824"/>
        <c:crosses val="autoZero"/>
        <c:auto val="1"/>
        <c:lblAlgn val="ctr"/>
        <c:lblOffset val="100"/>
        <c:noMultiLvlLbl val="0"/>
      </c:catAx>
      <c:valAx>
        <c:axId val="298517824"/>
        <c:scaling>
          <c:orientation val="minMax"/>
        </c:scaling>
        <c:delete val="0"/>
        <c:axPos val="l"/>
        <c:majorGridlines/>
        <c:numFmt formatCode="#,##0" sourceLinked="1"/>
        <c:majorTickMark val="out"/>
        <c:minorTickMark val="none"/>
        <c:tickLblPos val="nextTo"/>
        <c:crossAx val="298517432"/>
        <c:crosses val="autoZero"/>
        <c:crossBetween val="between"/>
      </c:valAx>
      <c:dTable>
        <c:showHorzBorder val="1"/>
        <c:showVertBorder val="1"/>
        <c:showOutline val="1"/>
        <c:showKeys val="1"/>
      </c:dTable>
    </c:plotArea>
    <c:plotVisOnly val="1"/>
    <c:dispBlanksAs val="gap"/>
    <c:showDLblsOverMax val="0"/>
  </c:chart>
  <c:txPr>
    <a:bodyPr/>
    <a:lstStyle/>
    <a:p>
      <a:pPr>
        <a:defRPr sz="12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zh-TW" sz="1800" dirty="0"/>
              <a:t>債券發行餘額</a:t>
            </a:r>
          </a:p>
        </c:rich>
      </c:tx>
      <c:layout/>
      <c:overlay val="0"/>
    </c:title>
    <c:autoTitleDeleted val="0"/>
    <c:plotArea>
      <c:layout/>
      <c:barChart>
        <c:barDir val="col"/>
        <c:grouping val="clustered"/>
        <c:varyColors val="0"/>
        <c:ser>
          <c:idx val="0"/>
          <c:order val="0"/>
          <c:tx>
            <c:strRef>
              <c:f>工作表2!$C$3</c:f>
              <c:strCache>
                <c:ptCount val="1"/>
                <c:pt idx="0">
                  <c:v>2013年</c:v>
                </c:pt>
              </c:strCache>
            </c:strRef>
          </c:tx>
          <c:invertIfNegative val="0"/>
          <c:cat>
            <c:strRef>
              <c:f>工作表2!$B$4:$B$10</c:f>
              <c:strCache>
                <c:ptCount val="7"/>
                <c:pt idx="0">
                  <c:v>政府債券</c:v>
                </c:pt>
                <c:pt idx="1">
                  <c:v>金融債券</c:v>
                </c:pt>
                <c:pt idx="2">
                  <c:v>普通公司債</c:v>
                </c:pt>
                <c:pt idx="3">
                  <c:v>國內受益證券</c:v>
                </c:pt>
                <c:pt idx="4">
                  <c:v>轉(交)換公司債</c:v>
                </c:pt>
                <c:pt idx="5">
                  <c:v>外國債券</c:v>
                </c:pt>
                <c:pt idx="6">
                  <c:v>國際債券</c:v>
                </c:pt>
              </c:strCache>
            </c:strRef>
          </c:cat>
          <c:val>
            <c:numRef>
              <c:f>工作表2!$C$4:$C$10</c:f>
              <c:numCache>
                <c:formatCode>#,##0</c:formatCode>
                <c:ptCount val="7"/>
                <c:pt idx="0">
                  <c:v>52094.58</c:v>
                </c:pt>
                <c:pt idx="1">
                  <c:v>9923.64</c:v>
                </c:pt>
                <c:pt idx="2">
                  <c:v>15776.05</c:v>
                </c:pt>
                <c:pt idx="3">
                  <c:v>360.4</c:v>
                </c:pt>
                <c:pt idx="4">
                  <c:v>1542.4299999999998</c:v>
                </c:pt>
                <c:pt idx="5">
                  <c:v>0</c:v>
                </c:pt>
                <c:pt idx="6">
                  <c:v>591</c:v>
                </c:pt>
              </c:numCache>
            </c:numRef>
          </c:val>
        </c:ser>
        <c:ser>
          <c:idx val="2"/>
          <c:order val="1"/>
          <c:tx>
            <c:strRef>
              <c:f>工作表2!$E$3</c:f>
              <c:strCache>
                <c:ptCount val="1"/>
                <c:pt idx="0">
                  <c:v>2014年</c:v>
                </c:pt>
              </c:strCache>
            </c:strRef>
          </c:tx>
          <c:invertIfNegative val="0"/>
          <c:val>
            <c:numRef>
              <c:f>工作表2!$E$4:$E$10</c:f>
              <c:numCache>
                <c:formatCode>#,##0</c:formatCode>
                <c:ptCount val="7"/>
                <c:pt idx="0">
                  <c:v>54401.69</c:v>
                </c:pt>
                <c:pt idx="1">
                  <c:v>10513.5</c:v>
                </c:pt>
                <c:pt idx="2">
                  <c:v>17197.75</c:v>
                </c:pt>
                <c:pt idx="3">
                  <c:v>234.55</c:v>
                </c:pt>
                <c:pt idx="4">
                  <c:v>1507.7</c:v>
                </c:pt>
                <c:pt idx="5">
                  <c:v>93.88</c:v>
                </c:pt>
                <c:pt idx="6">
                  <c:v>7879</c:v>
                </c:pt>
              </c:numCache>
            </c:numRef>
          </c:val>
        </c:ser>
        <c:ser>
          <c:idx val="1"/>
          <c:order val="2"/>
          <c:tx>
            <c:strRef>
              <c:f>工作表2!$H$3</c:f>
              <c:strCache>
                <c:ptCount val="1"/>
                <c:pt idx="0">
                  <c:v>2015年</c:v>
                </c:pt>
              </c:strCache>
            </c:strRef>
          </c:tx>
          <c:invertIfNegative val="0"/>
          <c:val>
            <c:numRef>
              <c:f>工作表2!$H$4:$H$10</c:f>
              <c:numCache>
                <c:formatCode>#,##0</c:formatCode>
                <c:ptCount val="7"/>
                <c:pt idx="0">
                  <c:v>55693.72</c:v>
                </c:pt>
                <c:pt idx="1">
                  <c:v>9889.1</c:v>
                </c:pt>
                <c:pt idx="2">
                  <c:v>17081.5</c:v>
                </c:pt>
                <c:pt idx="3">
                  <c:v>86.13</c:v>
                </c:pt>
                <c:pt idx="4">
                  <c:v>1554.1</c:v>
                </c:pt>
                <c:pt idx="5">
                  <c:v>96.93</c:v>
                </c:pt>
                <c:pt idx="6">
                  <c:v>18010</c:v>
                </c:pt>
              </c:numCache>
            </c:numRef>
          </c:val>
        </c:ser>
        <c:dLbls>
          <c:showLegendKey val="0"/>
          <c:showVal val="0"/>
          <c:showCatName val="0"/>
          <c:showSerName val="0"/>
          <c:showPercent val="0"/>
          <c:showBubbleSize val="0"/>
        </c:dLbls>
        <c:gapWidth val="150"/>
        <c:axId val="298518608"/>
        <c:axId val="298519000"/>
      </c:barChart>
      <c:catAx>
        <c:axId val="298518608"/>
        <c:scaling>
          <c:orientation val="minMax"/>
        </c:scaling>
        <c:delete val="0"/>
        <c:axPos val="b"/>
        <c:numFmt formatCode="General" sourceLinked="0"/>
        <c:majorTickMark val="out"/>
        <c:minorTickMark val="none"/>
        <c:tickLblPos val="nextTo"/>
        <c:crossAx val="298519000"/>
        <c:crosses val="autoZero"/>
        <c:auto val="1"/>
        <c:lblAlgn val="ctr"/>
        <c:lblOffset val="100"/>
        <c:noMultiLvlLbl val="0"/>
      </c:catAx>
      <c:valAx>
        <c:axId val="298519000"/>
        <c:scaling>
          <c:orientation val="minMax"/>
        </c:scaling>
        <c:delete val="0"/>
        <c:axPos val="l"/>
        <c:majorGridlines/>
        <c:numFmt formatCode="#,##0" sourceLinked="1"/>
        <c:majorTickMark val="out"/>
        <c:minorTickMark val="none"/>
        <c:tickLblPos val="nextTo"/>
        <c:crossAx val="298518608"/>
        <c:crosses val="autoZero"/>
        <c:crossBetween val="between"/>
      </c:valAx>
      <c:dTable>
        <c:showHorzBorder val="1"/>
        <c:showVertBorder val="1"/>
        <c:showOutline val="1"/>
        <c:showKeys val="1"/>
      </c:dTable>
    </c:plotArea>
    <c:plotVisOnly val="1"/>
    <c:dispBlanksAs val="gap"/>
    <c:showDLblsOverMax val="0"/>
  </c:chart>
  <c:txPr>
    <a:bodyPr/>
    <a:lstStyle/>
    <a:p>
      <a:pPr>
        <a:defRPr sz="12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2013</a:t>
            </a:r>
            <a:r>
              <a:rPr lang="zh-TW"/>
              <a:t>年</a:t>
            </a:r>
          </a:p>
        </c:rich>
      </c:tx>
      <c:layout>
        <c:manualLayout>
          <c:xMode val="edge"/>
          <c:yMode val="edge"/>
          <c:x val="0.40543727499006005"/>
          <c:y val="0.9145578667579235"/>
        </c:manualLayout>
      </c:layout>
      <c:overlay val="0"/>
    </c:title>
    <c:autoTitleDeleted val="0"/>
    <c:plotArea>
      <c:layout/>
      <c:pieChart>
        <c:varyColors val="1"/>
        <c:ser>
          <c:idx val="0"/>
          <c:order val="0"/>
          <c:dLbls>
            <c:dLbl>
              <c:idx val="3"/>
              <c:layout>
                <c:manualLayout>
                  <c:x val="-0.26279327014985926"/>
                  <c:y val="9.5678971614191297E-2"/>
                </c:manualLayout>
              </c:layout>
              <c:showLegendKey val="0"/>
              <c:showVal val="0"/>
              <c:showCatName val="1"/>
              <c:showSerName val="0"/>
              <c:showPercent val="1"/>
              <c:showBubbleSize val="0"/>
              <c:extLst>
                <c:ext xmlns:c15="http://schemas.microsoft.com/office/drawing/2012/chart" uri="{CE6537A1-D6FC-4f65-9D91-7224C49458BB}">
                  <c15:layout>
                    <c:manualLayout>
                      <c:w val="0.22836814239239187"/>
                      <c:h val="0.18760161369393302"/>
                    </c:manualLayout>
                  </c15:layout>
                </c:ext>
              </c:extLst>
            </c:dLbl>
            <c:dLbl>
              <c:idx val="5"/>
              <c:layout>
                <c:manualLayout>
                  <c:x val="0.32660202235862762"/>
                  <c:y val="7.7475527314099443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紅色指標附件資料!$O$15:$T$15</c:f>
              <c:strCache>
                <c:ptCount val="6"/>
                <c:pt idx="0">
                  <c:v>國際債</c:v>
                </c:pt>
                <c:pt idx="1">
                  <c:v>公司債</c:v>
                </c:pt>
                <c:pt idx="2">
                  <c:v>政府公債</c:v>
                </c:pt>
                <c:pt idx="3">
                  <c:v>金融債券</c:v>
                </c:pt>
                <c:pt idx="4">
                  <c:v>受益證券</c:v>
                </c:pt>
                <c:pt idx="5">
                  <c:v>外國債券</c:v>
                </c:pt>
              </c:strCache>
            </c:strRef>
          </c:cat>
          <c:val>
            <c:numRef>
              <c:f>紅色指標附件資料!$O$16:$T$16</c:f>
              <c:numCache>
                <c:formatCode>0.00%</c:formatCode>
                <c:ptCount val="6"/>
                <c:pt idx="0">
                  <c:v>1.4201403260000723E-3</c:v>
                </c:pt>
                <c:pt idx="1">
                  <c:v>0.1464612919394821</c:v>
                </c:pt>
                <c:pt idx="2">
                  <c:v>0.82567197761677846</c:v>
                </c:pt>
                <c:pt idx="3">
                  <c:v>2.5229340952499846E-2</c:v>
                </c:pt>
                <c:pt idx="4">
                  <c:v>0</c:v>
                </c:pt>
                <c:pt idx="5">
                  <c:v>1.2172491652395964E-3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2014</a:t>
            </a:r>
            <a:r>
              <a:rPr lang="zh-TW"/>
              <a:t>年</a:t>
            </a:r>
          </a:p>
        </c:rich>
      </c:tx>
      <c:layout>
        <c:manualLayout>
          <c:xMode val="edge"/>
          <c:yMode val="edge"/>
          <c:x val="0.4051911260678932"/>
          <c:y val="0.91251938190442605"/>
        </c:manualLayout>
      </c:layout>
      <c:overlay val="0"/>
    </c:title>
    <c:autoTitleDeleted val="0"/>
    <c:plotArea>
      <c:layout/>
      <c:pieChart>
        <c:varyColors val="1"/>
        <c:ser>
          <c:idx val="0"/>
          <c:order val="0"/>
          <c:dLbls>
            <c:dLbl>
              <c:idx val="3"/>
              <c:layout>
                <c:manualLayout>
                  <c:x val="-0.28106272154125062"/>
                  <c:y val="9.5678971614191297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紅色指標附件資料!$O$15:$T$15</c:f>
              <c:strCache>
                <c:ptCount val="6"/>
                <c:pt idx="0">
                  <c:v>國際債</c:v>
                </c:pt>
                <c:pt idx="1">
                  <c:v>公司債</c:v>
                </c:pt>
                <c:pt idx="2">
                  <c:v>政府公債</c:v>
                </c:pt>
                <c:pt idx="3">
                  <c:v>金融債券</c:v>
                </c:pt>
                <c:pt idx="4">
                  <c:v>受益證券</c:v>
                </c:pt>
                <c:pt idx="5">
                  <c:v>外國債券</c:v>
                </c:pt>
              </c:strCache>
            </c:strRef>
          </c:cat>
          <c:val>
            <c:numRef>
              <c:f>紅色指標附件資料!$O$17:$T$17</c:f>
              <c:numCache>
                <c:formatCode>0.00%</c:formatCode>
                <c:ptCount val="6"/>
                <c:pt idx="0">
                  <c:v>7.0239162522633042E-2</c:v>
                </c:pt>
                <c:pt idx="1">
                  <c:v>0.12111130555004376</c:v>
                </c:pt>
                <c:pt idx="2">
                  <c:v>0.76558437992589456</c:v>
                </c:pt>
                <c:pt idx="3">
                  <c:v>4.1312523032270967E-2</c:v>
                </c:pt>
                <c:pt idx="4">
                  <c:v>5.1413891080395594E-4</c:v>
                </c:pt>
                <c:pt idx="5">
                  <c:v>1.2384900583540131E-3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a:t>2015</a:t>
            </a:r>
            <a:r>
              <a:rPr lang="zh-TW"/>
              <a:t>年</a:t>
            </a:r>
          </a:p>
        </c:rich>
      </c:tx>
      <c:layout>
        <c:manualLayout>
          <c:xMode val="edge"/>
          <c:yMode val="edge"/>
          <c:x val="0.44843140139496102"/>
          <c:y val="0.91672302111359605"/>
        </c:manualLayout>
      </c:layout>
      <c:overlay val="0"/>
    </c:title>
    <c:autoTitleDeleted val="0"/>
    <c:plotArea>
      <c:layout/>
      <c:pieChart>
        <c:varyColors val="1"/>
        <c:ser>
          <c:idx val="0"/>
          <c:order val="0"/>
          <c:dLbls>
            <c:dLbl>
              <c:idx val="0"/>
              <c:layout>
                <c:manualLayout>
                  <c:x val="8.5849364078310897E-2"/>
                  <c:y val="-1.3676771421532874E-2"/>
                </c:manualLayout>
              </c:layout>
              <c:numFmt formatCode="0.00%" sourceLinked="0"/>
              <c:spPr>
                <a:noFill/>
                <a:ln>
                  <a:noFill/>
                </a:ln>
                <a:effectLst/>
              </c:spPr>
              <c:txPr>
                <a:bodyPr wrap="square" lIns="38100" tIns="19050" rIns="38100" bIns="19050" anchor="ctr">
                  <a:noAutofit/>
                </a:bodyPr>
                <a:lstStyle/>
                <a:p>
                  <a:pPr>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11980019063148721"/>
                      <c:h val="0.15106413297073271"/>
                    </c:manualLayout>
                  </c15:layout>
                </c:ext>
              </c:extLst>
            </c:dLbl>
            <c:dLbl>
              <c:idx val="1"/>
              <c:layout>
                <c:manualLayout>
                  <c:x val="-6.3310875335895037E-2"/>
                  <c:y val="5.658550016181777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9057761697975587"/>
                  <c:y val="8.801075242847414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8.3900171043266261E-2"/>
                  <c:y val="2.1087028977456609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紅色指標附件資料!$O$15:$T$15</c:f>
              <c:strCache>
                <c:ptCount val="6"/>
                <c:pt idx="0">
                  <c:v>國際債</c:v>
                </c:pt>
                <c:pt idx="1">
                  <c:v>公司債</c:v>
                </c:pt>
                <c:pt idx="2">
                  <c:v>政府公債</c:v>
                </c:pt>
                <c:pt idx="3">
                  <c:v>金融債券</c:v>
                </c:pt>
                <c:pt idx="4">
                  <c:v>受益證券</c:v>
                </c:pt>
                <c:pt idx="5">
                  <c:v>外國債券</c:v>
                </c:pt>
              </c:strCache>
            </c:strRef>
          </c:cat>
          <c:val>
            <c:numRef>
              <c:f>紅色指標附件資料!$O$30:$T$30</c:f>
              <c:numCache>
                <c:formatCode>0.00%</c:formatCode>
                <c:ptCount val="6"/>
                <c:pt idx="0">
                  <c:v>0.11697774395535443</c:v>
                </c:pt>
                <c:pt idx="1">
                  <c:v>0.10730608848123969</c:v>
                </c:pt>
                <c:pt idx="2">
                  <c:v>0.74841568648393642</c:v>
                </c:pt>
                <c:pt idx="3">
                  <c:v>2.5923107390644545E-2</c:v>
                </c:pt>
                <c:pt idx="4">
                  <c:v>0</c:v>
                </c:pt>
                <c:pt idx="5">
                  <c:v>1.3773736888248048E-3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286C8-3CA9-4737-97A7-E676328431C3}"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zh-TW" altLang="en-US"/>
        </a:p>
      </dgm:t>
    </dgm:pt>
    <dgm:pt modelId="{057A95CF-71CE-470A-A962-0F80D3B8F22F}">
      <dgm:prSet phldrT="[文字]" custT="1"/>
      <dgm:spPr/>
      <dgm:t>
        <a:bodyPr/>
        <a:lstStyle/>
        <a:p>
          <a:r>
            <a:rPr lang="en-US" altLang="en-US" sz="1600" dirty="0" smtClean="0">
              <a:latin typeface="標楷體" panose="03000509000000000000" pitchFamily="65" charset="-120"/>
              <a:ea typeface="標楷體" panose="03000509000000000000" pitchFamily="65" charset="-120"/>
            </a:rPr>
            <a:t>2005</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月</a:t>
          </a:r>
          <a:r>
            <a:rPr lang="en-US" altLang="en-US" sz="1600" dirty="0" smtClean="0">
              <a:latin typeface="標楷體" panose="03000509000000000000" pitchFamily="65" charset="-120"/>
              <a:ea typeface="標楷體" panose="03000509000000000000" pitchFamily="65" charset="-120"/>
            </a:rPr>
            <a:t>7</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建立外幣計價國際債券市場</a:t>
          </a:r>
          <a:endParaRPr lang="zh-TW" altLang="en-US" sz="1600" dirty="0">
            <a:latin typeface="標楷體" panose="03000509000000000000" pitchFamily="65" charset="-120"/>
            <a:ea typeface="標楷體" panose="03000509000000000000" pitchFamily="65" charset="-120"/>
          </a:endParaRPr>
        </a:p>
      </dgm:t>
    </dgm:pt>
    <dgm:pt modelId="{033509FE-1F45-478C-89DA-34A8B094570A}" type="parTrans" cxnId="{6A07BB37-B0DE-4B94-B1C2-C8074F246160}">
      <dgm:prSet/>
      <dgm:spPr/>
      <dgm:t>
        <a:bodyPr/>
        <a:lstStyle/>
        <a:p>
          <a:endParaRPr lang="zh-TW" altLang="en-US"/>
        </a:p>
      </dgm:t>
    </dgm:pt>
    <dgm:pt modelId="{C99701B3-F894-4115-9990-AF9DF6BA410A}" type="sibTrans" cxnId="{6A07BB37-B0DE-4B94-B1C2-C8074F246160}">
      <dgm:prSet/>
      <dgm:spPr/>
      <dgm:t>
        <a:bodyPr/>
        <a:lstStyle/>
        <a:p>
          <a:endParaRPr lang="zh-TW" altLang="en-US"/>
        </a:p>
      </dgm:t>
    </dgm:pt>
    <dgm:pt modelId="{D3424C8B-CA6C-4E86-803D-CFFC17627519}">
      <dgm:prSet custT="1"/>
      <dgm:spPr/>
      <dgm:t>
        <a:bodyPr/>
        <a:lstStyle/>
        <a:p>
          <a:r>
            <a:rPr lang="en-US" altLang="en-US" sz="1600" dirty="0" smtClean="0">
              <a:latin typeface="標楷體" panose="03000509000000000000" pitchFamily="65" charset="-120"/>
              <a:ea typeface="標楷體" panose="03000509000000000000" pitchFamily="65" charset="-120"/>
            </a:rPr>
            <a:t>2012</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3</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開放人民幣得為我國國際債券計價幣別，並命名為寶島債券</a:t>
          </a:r>
          <a:endParaRPr lang="zh-TW" altLang="en-US" sz="1600" dirty="0">
            <a:latin typeface="標楷體" panose="03000509000000000000" pitchFamily="65" charset="-120"/>
            <a:ea typeface="標楷體" panose="03000509000000000000" pitchFamily="65" charset="-120"/>
          </a:endParaRPr>
        </a:p>
      </dgm:t>
    </dgm:pt>
    <dgm:pt modelId="{9E3E983D-B722-4A1F-B8FE-229349D1E06F}" type="parTrans" cxnId="{E6089788-F69C-4DD7-9A48-03DE315BA7EB}">
      <dgm:prSet/>
      <dgm:spPr/>
      <dgm:t>
        <a:bodyPr/>
        <a:lstStyle/>
        <a:p>
          <a:endParaRPr lang="zh-TW" altLang="en-US"/>
        </a:p>
      </dgm:t>
    </dgm:pt>
    <dgm:pt modelId="{46B575F6-FB91-4094-BC77-178E79E1E085}" type="sibTrans" cxnId="{E6089788-F69C-4DD7-9A48-03DE315BA7EB}">
      <dgm:prSet/>
      <dgm:spPr/>
      <dgm:t>
        <a:bodyPr/>
        <a:lstStyle/>
        <a:p>
          <a:endParaRPr lang="zh-TW" altLang="en-US"/>
        </a:p>
      </dgm:t>
    </dgm:pt>
    <dgm:pt modelId="{F7770B4E-0C32-4CEA-831A-767BB57CB8C0}">
      <dgm:prSet custT="1"/>
      <dgm:spPr/>
      <dgm:t>
        <a:bodyPr/>
        <a:lstStyle/>
        <a:p>
          <a:r>
            <a:rPr lang="en-US" altLang="en-US" sz="1600" dirty="0" smtClean="0">
              <a:latin typeface="標楷體" panose="03000509000000000000" pitchFamily="65" charset="-120"/>
              <a:ea typeface="標楷體" panose="03000509000000000000" pitchFamily="65" charset="-120"/>
            </a:rPr>
            <a:t>2013</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月</a:t>
          </a:r>
          <a:r>
            <a:rPr lang="en-US" altLang="en-US" sz="1600" dirty="0" smtClean="0">
              <a:latin typeface="標楷體" panose="03000509000000000000" pitchFamily="65" charset="-120"/>
              <a:ea typeface="標楷體" panose="03000509000000000000" pitchFamily="65" charset="-120"/>
            </a:rPr>
            <a:t>27</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建立國際債券分級管理制度</a:t>
          </a:r>
          <a:endParaRPr lang="zh-TW" altLang="en-US" sz="1600" dirty="0">
            <a:latin typeface="標楷體" panose="03000509000000000000" pitchFamily="65" charset="-120"/>
            <a:ea typeface="標楷體" panose="03000509000000000000" pitchFamily="65" charset="-120"/>
          </a:endParaRPr>
        </a:p>
      </dgm:t>
    </dgm:pt>
    <dgm:pt modelId="{393BB145-0E81-4A90-92DA-BD2B52DD13CF}" type="parTrans" cxnId="{42991242-8652-45F8-B873-88485973EE2B}">
      <dgm:prSet/>
      <dgm:spPr/>
      <dgm:t>
        <a:bodyPr/>
        <a:lstStyle/>
        <a:p>
          <a:endParaRPr lang="zh-TW" altLang="en-US"/>
        </a:p>
      </dgm:t>
    </dgm:pt>
    <dgm:pt modelId="{972F5C68-C78E-49B8-8FDB-F30D9D5A36A2}" type="sibTrans" cxnId="{42991242-8652-45F8-B873-88485973EE2B}">
      <dgm:prSet/>
      <dgm:spPr/>
      <dgm:t>
        <a:bodyPr/>
        <a:lstStyle/>
        <a:p>
          <a:endParaRPr lang="zh-TW" altLang="en-US"/>
        </a:p>
      </dgm:t>
    </dgm:pt>
    <dgm:pt modelId="{E8D83D36-3AB6-4E51-8B93-6E4BC55AA704}">
      <dgm:prSet custT="1"/>
      <dgm:spPr/>
      <dgm:t>
        <a:bodyPr/>
        <a:lstStyle/>
        <a:p>
          <a:r>
            <a:rPr lang="en-US" altLang="en-US" sz="1600" dirty="0" smtClean="0">
              <a:latin typeface="標楷體" panose="03000509000000000000" pitchFamily="65" charset="-120"/>
              <a:ea typeface="標楷體" panose="03000509000000000000" pitchFamily="65" charset="-120"/>
            </a:rPr>
            <a:t>2013</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月</a:t>
          </a:r>
          <a:r>
            <a:rPr lang="en-US" altLang="en-US" sz="1600" dirty="0" smtClean="0">
              <a:latin typeface="標楷體" panose="03000509000000000000" pitchFamily="65" charset="-120"/>
              <a:ea typeface="標楷體" panose="03000509000000000000" pitchFamily="65" charset="-120"/>
            </a:rPr>
            <a:t>27</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開放大陸註冊法人在臺發行僅售予專業投資機構之人民幣計價普通公司債</a:t>
          </a:r>
          <a:endParaRPr lang="zh-TW" altLang="en-US" sz="1600" dirty="0">
            <a:latin typeface="標楷體" panose="03000509000000000000" pitchFamily="65" charset="-120"/>
            <a:ea typeface="標楷體" panose="03000509000000000000" pitchFamily="65" charset="-120"/>
          </a:endParaRPr>
        </a:p>
      </dgm:t>
    </dgm:pt>
    <dgm:pt modelId="{5170BF34-1E0B-4E38-9104-F2A84558AB89}" type="parTrans" cxnId="{62CD1A00-5F2C-4379-AEA9-5E391046E5CF}">
      <dgm:prSet/>
      <dgm:spPr/>
      <dgm:t>
        <a:bodyPr/>
        <a:lstStyle/>
        <a:p>
          <a:endParaRPr lang="zh-TW" altLang="en-US"/>
        </a:p>
      </dgm:t>
    </dgm:pt>
    <dgm:pt modelId="{066BE66A-BF19-43E4-8BB7-B843495EDB47}" type="sibTrans" cxnId="{62CD1A00-5F2C-4379-AEA9-5E391046E5CF}">
      <dgm:prSet/>
      <dgm:spPr/>
      <dgm:t>
        <a:bodyPr/>
        <a:lstStyle/>
        <a:p>
          <a:endParaRPr lang="zh-TW" altLang="en-US"/>
        </a:p>
      </dgm:t>
    </dgm:pt>
    <dgm:pt modelId="{B6622DA6-4736-4B7D-B782-59CEACE26227}">
      <dgm:prSet custT="1"/>
      <dgm:spPr/>
      <dgm:t>
        <a:bodyPr/>
        <a:lstStyle/>
        <a:p>
          <a:r>
            <a:rPr lang="en-US" altLang="en-US" sz="1600" dirty="0" smtClean="0">
              <a:latin typeface="標楷體" panose="03000509000000000000" pitchFamily="65" charset="-120"/>
              <a:ea typeface="標楷體" panose="03000509000000000000" pitchFamily="65" charset="-120"/>
            </a:rPr>
            <a:t>2014</a:t>
          </a:r>
          <a:r>
            <a:rPr lang="zh-TW" altLang="en-US" sz="1600" dirty="0" smtClean="0">
              <a:latin typeface="標楷體" panose="03000509000000000000" pitchFamily="65" charset="-120"/>
              <a:ea typeface="標楷體" panose="03000509000000000000" pitchFamily="65" charset="-120"/>
            </a:rPr>
            <a:t>年</a:t>
          </a:r>
          <a:r>
            <a:rPr lang="en-US" altLang="zh-TW" sz="1600" dirty="0" smtClean="0">
              <a:latin typeface="標楷體" panose="03000509000000000000" pitchFamily="65" charset="-120"/>
              <a:ea typeface="標楷體" panose="03000509000000000000" pitchFamily="65" charset="-120"/>
            </a:rPr>
            <a:t>6</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26</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擴大專業投資機構至專業投資人</a:t>
          </a:r>
          <a:endParaRPr lang="zh-TW" altLang="en-US" sz="1600" dirty="0">
            <a:latin typeface="標楷體" panose="03000509000000000000" pitchFamily="65" charset="-120"/>
            <a:ea typeface="標楷體" panose="03000509000000000000" pitchFamily="65" charset="-120"/>
          </a:endParaRPr>
        </a:p>
      </dgm:t>
    </dgm:pt>
    <dgm:pt modelId="{7CDA6F2B-6EA9-404B-98CF-BEE3479B6F33}" type="sibTrans" cxnId="{19E2E67B-253F-4FC4-B6AF-2380853AA9B2}">
      <dgm:prSet/>
      <dgm:spPr/>
      <dgm:t>
        <a:bodyPr/>
        <a:lstStyle/>
        <a:p>
          <a:endParaRPr lang="zh-TW" altLang="en-US"/>
        </a:p>
      </dgm:t>
    </dgm:pt>
    <dgm:pt modelId="{48DA0056-E049-435D-9F22-446A053BA74F}" type="parTrans" cxnId="{19E2E67B-253F-4FC4-B6AF-2380853AA9B2}">
      <dgm:prSet/>
      <dgm:spPr/>
      <dgm:t>
        <a:bodyPr/>
        <a:lstStyle/>
        <a:p>
          <a:endParaRPr lang="zh-TW" altLang="en-US"/>
        </a:p>
      </dgm:t>
    </dgm:pt>
    <dgm:pt modelId="{53599C38-DA7B-4510-A00A-1C0F9256E01B}">
      <dgm:prSet custT="1"/>
      <dgm:spPr/>
      <dgm:t>
        <a:bodyPr/>
        <a:lstStyle/>
        <a:p>
          <a:r>
            <a:rPr lang="en-US" altLang="zh-TW" sz="1600" dirty="0" smtClean="0">
              <a:latin typeface="標楷體" panose="03000509000000000000" pitchFamily="65" charset="-120"/>
              <a:ea typeface="標楷體" panose="03000509000000000000" pitchFamily="65" charset="-120"/>
            </a:rPr>
            <a:t>2014</a:t>
          </a:r>
          <a:r>
            <a:rPr lang="zh-TW" altLang="en-US" sz="1600" dirty="0" smtClean="0">
              <a:latin typeface="標楷體" panose="03000509000000000000" pitchFamily="65" charset="-120"/>
              <a:ea typeface="標楷體" panose="03000509000000000000" pitchFamily="65" charset="-120"/>
            </a:rPr>
            <a:t>年</a:t>
          </a:r>
          <a:r>
            <a:rPr lang="en-US" altLang="zh-TW" sz="1600" dirty="0" smtClean="0">
              <a:latin typeface="標楷體" panose="03000509000000000000" pitchFamily="65" charset="-120"/>
              <a:ea typeface="標楷體" panose="03000509000000000000" pitchFamily="65" charset="-120"/>
            </a:rPr>
            <a:t>12</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4</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開放外國政府發行國際債券 </a:t>
          </a:r>
          <a:endParaRPr lang="zh-TW" altLang="en-US" sz="1600" dirty="0">
            <a:latin typeface="標楷體" panose="03000509000000000000" pitchFamily="65" charset="-120"/>
            <a:ea typeface="標楷體" panose="03000509000000000000" pitchFamily="65" charset="-120"/>
          </a:endParaRPr>
        </a:p>
      </dgm:t>
    </dgm:pt>
    <dgm:pt modelId="{F4CD3BDF-E315-4F22-8690-11BB09EB8EDE}" type="parTrans" cxnId="{2B51DF53-C93E-4A97-B8AC-BB9EA45DE786}">
      <dgm:prSet/>
      <dgm:spPr/>
      <dgm:t>
        <a:bodyPr/>
        <a:lstStyle/>
        <a:p>
          <a:endParaRPr lang="zh-TW" altLang="en-US"/>
        </a:p>
      </dgm:t>
    </dgm:pt>
    <dgm:pt modelId="{72F24C1C-E95A-44FB-91D5-2CC23A156E6B}" type="sibTrans" cxnId="{2B51DF53-C93E-4A97-B8AC-BB9EA45DE786}">
      <dgm:prSet/>
      <dgm:spPr/>
      <dgm:t>
        <a:bodyPr/>
        <a:lstStyle/>
        <a:p>
          <a:endParaRPr lang="zh-TW" altLang="en-US"/>
        </a:p>
      </dgm:t>
    </dgm:pt>
    <dgm:pt modelId="{6F4A2C94-12F3-43EB-9DD4-EE8603DCA122}">
      <dgm:prSet custT="1"/>
      <dgm:spPr/>
      <dgm:t>
        <a:bodyPr/>
        <a:lstStyle/>
        <a:p>
          <a:r>
            <a:rPr lang="en-US" altLang="zh-TW" sz="1600" dirty="0" smtClean="0">
              <a:latin typeface="標楷體" panose="03000509000000000000" pitchFamily="65" charset="-120"/>
              <a:ea typeface="標楷體" panose="03000509000000000000" pitchFamily="65" charset="-120"/>
            </a:rPr>
            <a:t>2014</a:t>
          </a:r>
          <a:r>
            <a:rPr lang="zh-TW" altLang="en-US" sz="1600" dirty="0" smtClean="0">
              <a:latin typeface="標楷體" panose="03000509000000000000" pitchFamily="65" charset="-120"/>
              <a:ea typeface="標楷體" panose="03000509000000000000" pitchFamily="65" charset="-120"/>
            </a:rPr>
            <a:t>年</a:t>
          </a:r>
          <a:r>
            <a:rPr lang="en-US" altLang="zh-TW" sz="1600" dirty="0" smtClean="0">
              <a:latin typeface="標楷體" panose="03000509000000000000" pitchFamily="65" charset="-120"/>
              <a:ea typeface="標楷體" panose="03000509000000000000" pitchFamily="65" charset="-120"/>
            </a:rPr>
            <a:t>12</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29</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放寬國際債券交易時間與交割期限彈性</a:t>
          </a:r>
        </a:p>
      </dgm:t>
    </dgm:pt>
    <dgm:pt modelId="{B659473F-3CCA-425C-A855-3C729A2EDAED}" type="parTrans" cxnId="{71F9556B-8FB7-4443-BD9E-241DFE5307E8}">
      <dgm:prSet/>
      <dgm:spPr/>
      <dgm:t>
        <a:bodyPr/>
        <a:lstStyle/>
        <a:p>
          <a:endParaRPr lang="zh-TW" altLang="en-US"/>
        </a:p>
      </dgm:t>
    </dgm:pt>
    <dgm:pt modelId="{24DAB2F0-68BF-404F-B140-D4218677B041}" type="sibTrans" cxnId="{71F9556B-8FB7-4443-BD9E-241DFE5307E8}">
      <dgm:prSet/>
      <dgm:spPr/>
      <dgm:t>
        <a:bodyPr/>
        <a:lstStyle/>
        <a:p>
          <a:endParaRPr lang="zh-TW" altLang="en-US"/>
        </a:p>
      </dgm:t>
    </dgm:pt>
    <dgm:pt modelId="{F0505B49-97DA-47F3-82EA-FBAC7C610B03}">
      <dgm:prSet custT="1"/>
      <dgm:spPr/>
      <dgm:t>
        <a:bodyPr/>
        <a:lstStyle/>
        <a:p>
          <a:r>
            <a:rPr lang="en-US" altLang="zh-TW" sz="1600" dirty="0" smtClean="0">
              <a:latin typeface="標楷體" panose="03000509000000000000" pitchFamily="65" charset="-120"/>
              <a:ea typeface="標楷體" panose="03000509000000000000" pitchFamily="65" charset="-120"/>
            </a:rPr>
            <a:t>2015</a:t>
          </a:r>
          <a:r>
            <a:rPr lang="zh-TW" altLang="en-US" sz="1600" dirty="0" smtClean="0">
              <a:latin typeface="標楷體" panose="03000509000000000000" pitchFamily="65" charset="-120"/>
              <a:ea typeface="標楷體" panose="03000509000000000000" pitchFamily="65" charset="-120"/>
            </a:rPr>
            <a:t>年</a:t>
          </a:r>
          <a:r>
            <a:rPr lang="en-US" altLang="zh-TW" sz="1600" dirty="0" smtClean="0">
              <a:latin typeface="標楷體" panose="03000509000000000000" pitchFamily="65" charset="-120"/>
              <a:ea typeface="標楷體" panose="03000509000000000000" pitchFamily="65" charset="-120"/>
            </a:rPr>
            <a:t>5</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25</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建立寶島債券殖利率曲線</a:t>
          </a:r>
        </a:p>
      </dgm:t>
    </dgm:pt>
    <dgm:pt modelId="{21270D7B-48BC-40C3-87CF-268E74E0B88C}" type="parTrans" cxnId="{4F8F4958-6697-4F8C-9040-775BBF9FA441}">
      <dgm:prSet/>
      <dgm:spPr/>
      <dgm:t>
        <a:bodyPr/>
        <a:lstStyle/>
        <a:p>
          <a:endParaRPr lang="zh-TW" altLang="en-US"/>
        </a:p>
      </dgm:t>
    </dgm:pt>
    <dgm:pt modelId="{8AEF1115-3D0D-4F18-9D8E-F93841ABB80A}" type="sibTrans" cxnId="{4F8F4958-6697-4F8C-9040-775BBF9FA441}">
      <dgm:prSet/>
      <dgm:spPr/>
      <dgm:t>
        <a:bodyPr/>
        <a:lstStyle/>
        <a:p>
          <a:endParaRPr lang="zh-TW" altLang="en-US"/>
        </a:p>
      </dgm:t>
    </dgm:pt>
    <dgm:pt modelId="{ED923092-746C-42B6-B43E-291AB6F878F7}">
      <dgm:prSet custT="1"/>
      <dgm:spPr/>
      <dgm:t>
        <a:bodyPr/>
        <a:lstStyle/>
        <a:p>
          <a:r>
            <a:rPr lang="en-US" altLang="en-US" sz="1600" dirty="0" smtClean="0">
              <a:latin typeface="標楷體" panose="03000509000000000000" pitchFamily="65" charset="-120"/>
              <a:ea typeface="標楷體" panose="03000509000000000000" pitchFamily="65" charset="-120"/>
            </a:rPr>
            <a:t>2015</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月</a:t>
          </a:r>
          <a:r>
            <a:rPr lang="en-US" altLang="en-US" sz="1600" dirty="0" smtClean="0">
              <a:latin typeface="標楷體" panose="03000509000000000000" pitchFamily="65" charset="-120"/>
              <a:ea typeface="標楷體" panose="03000509000000000000" pitchFamily="65" charset="-120"/>
            </a:rPr>
            <a:t>30</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發布寶島債券指數</a:t>
          </a:r>
        </a:p>
      </dgm:t>
    </dgm:pt>
    <dgm:pt modelId="{7250C76B-5692-44A5-991E-0119FA64A995}" type="parTrans" cxnId="{55D1473E-FE0F-4125-BA88-56825D713F6E}">
      <dgm:prSet/>
      <dgm:spPr/>
      <dgm:t>
        <a:bodyPr/>
        <a:lstStyle/>
        <a:p>
          <a:endParaRPr lang="zh-TW" altLang="en-US"/>
        </a:p>
      </dgm:t>
    </dgm:pt>
    <dgm:pt modelId="{D80B065A-EC3D-476F-AB35-5BA2FA9DECCB}" type="sibTrans" cxnId="{55D1473E-FE0F-4125-BA88-56825D713F6E}">
      <dgm:prSet/>
      <dgm:spPr/>
      <dgm:t>
        <a:bodyPr/>
        <a:lstStyle/>
        <a:p>
          <a:endParaRPr lang="zh-TW" altLang="en-US"/>
        </a:p>
      </dgm:t>
    </dgm:pt>
    <dgm:pt modelId="{3DFFE4CB-C3F4-4A79-9D2D-886D1B1715FC}">
      <dgm:prSet custT="1"/>
      <dgm:spPr/>
      <dgm:t>
        <a:bodyPr/>
        <a:lstStyle/>
        <a:p>
          <a:r>
            <a:rPr lang="en-US" altLang="en-US" sz="1600" dirty="0" smtClean="0">
              <a:latin typeface="標楷體" panose="03000509000000000000" pitchFamily="65" charset="-120"/>
              <a:ea typeface="標楷體" panose="03000509000000000000" pitchFamily="65" charset="-120"/>
            </a:rPr>
            <a:t>2015</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16</a:t>
          </a:r>
          <a:r>
            <a:rPr lang="zh-TW" altLang="en-US" sz="1600" dirty="0" smtClean="0">
              <a:latin typeface="標楷體" panose="03000509000000000000" pitchFamily="65" charset="-120"/>
              <a:ea typeface="標楷體" panose="03000509000000000000" pitchFamily="65" charset="-120"/>
            </a:rPr>
            <a:t>日</a:t>
          </a:r>
          <a:r>
            <a:rPr lang="en-US" altLang="zh-TW" sz="1600" dirty="0" smtClean="0">
              <a:latin typeface="標楷體" panose="03000509000000000000" pitchFamily="65" charset="-120"/>
              <a:ea typeface="標楷體" panose="03000509000000000000" pitchFamily="65" charset="-120"/>
            </a:rPr>
            <a:t/>
          </a:r>
          <a:br>
            <a:rPr lang="en-US" altLang="zh-TW" sz="1600" dirty="0" smtClean="0">
              <a:latin typeface="標楷體" panose="03000509000000000000" pitchFamily="65" charset="-120"/>
              <a:ea typeface="標楷體" panose="03000509000000000000" pitchFamily="65" charset="-120"/>
            </a:rPr>
          </a:br>
          <a:r>
            <a:rPr lang="zh-TW" altLang="en-US" sz="1600" dirty="0" smtClean="0">
              <a:latin typeface="標楷體" panose="03000509000000000000" pitchFamily="65" charset="-120"/>
              <a:ea typeface="標楷體" panose="03000509000000000000" pitchFamily="65" charset="-120"/>
            </a:rPr>
            <a:t>金管會委託櫃買中心受理發行人申報普通公司債公開發行</a:t>
          </a:r>
        </a:p>
      </dgm:t>
    </dgm:pt>
    <dgm:pt modelId="{24ED77EC-2477-46C4-BF93-7B44E1D54517}" type="parTrans" cxnId="{46A97584-522D-46AA-8C5C-D7BF7667CB20}">
      <dgm:prSet/>
      <dgm:spPr/>
      <dgm:t>
        <a:bodyPr/>
        <a:lstStyle/>
        <a:p>
          <a:endParaRPr lang="zh-TW" altLang="en-US"/>
        </a:p>
      </dgm:t>
    </dgm:pt>
    <dgm:pt modelId="{703B26A0-7C2F-4A4D-AEC1-19D391FC50E2}" type="sibTrans" cxnId="{46A97584-522D-46AA-8C5C-D7BF7667CB20}">
      <dgm:prSet/>
      <dgm:spPr/>
      <dgm:t>
        <a:bodyPr/>
        <a:lstStyle/>
        <a:p>
          <a:endParaRPr lang="zh-TW" altLang="en-US" dirty="0"/>
        </a:p>
      </dgm:t>
    </dgm:pt>
    <dgm:pt modelId="{F7A1B770-B3A9-4100-BF76-DB0481AFF4FC}">
      <dgm:prSet custT="1"/>
      <dgm:spPr/>
      <dgm:t>
        <a:bodyPr/>
        <a:lstStyle/>
        <a:p>
          <a:r>
            <a:rPr lang="en-US" altLang="en-US" sz="1600" dirty="0" smtClean="0">
              <a:latin typeface="標楷體" panose="03000509000000000000" pitchFamily="65" charset="-120"/>
              <a:ea typeface="標楷體" panose="03000509000000000000" pitchFamily="65" charset="-120"/>
            </a:rPr>
            <a:t>2016</a:t>
          </a:r>
          <a:r>
            <a:rPr lang="zh-TW" altLang="en-US" sz="1600" dirty="0" smtClean="0">
              <a:latin typeface="標楷體" panose="03000509000000000000" pitchFamily="65" charset="-120"/>
              <a:ea typeface="標楷體" panose="03000509000000000000" pitchFamily="65" charset="-120"/>
            </a:rPr>
            <a:t>年</a:t>
          </a:r>
          <a:r>
            <a:rPr lang="en-US" altLang="en-US"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月</a:t>
          </a:r>
          <a:r>
            <a:rPr lang="en-US" altLang="en-US"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日</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開放外國發行人得發行次順位國際債券</a:t>
          </a:r>
        </a:p>
      </dgm:t>
    </dgm:pt>
    <dgm:pt modelId="{533B32DF-7FBD-4884-B7D7-408293891FB6}" type="parTrans" cxnId="{DA525846-E982-44B1-BF62-F8DBB6933658}">
      <dgm:prSet/>
      <dgm:spPr/>
      <dgm:t>
        <a:bodyPr/>
        <a:lstStyle/>
        <a:p>
          <a:endParaRPr lang="zh-TW" altLang="en-US"/>
        </a:p>
      </dgm:t>
    </dgm:pt>
    <dgm:pt modelId="{C16FCB99-E4CC-4436-8F26-66FA36AB5BE6}" type="sibTrans" cxnId="{DA525846-E982-44B1-BF62-F8DBB6933658}">
      <dgm:prSet/>
      <dgm:spPr/>
      <dgm:t>
        <a:bodyPr/>
        <a:lstStyle/>
        <a:p>
          <a:endParaRPr lang="zh-TW" altLang="en-US"/>
        </a:p>
      </dgm:t>
    </dgm:pt>
    <dgm:pt modelId="{2F8A1799-4759-4F5A-BE86-289750EDECD0}">
      <dgm:prSet/>
      <dgm:spPr/>
      <dgm:t>
        <a:bodyPr/>
        <a:lstStyle/>
        <a:p>
          <a:r>
            <a:rPr lang="en-US" altLang="en-US" dirty="0" smtClean="0">
              <a:latin typeface="標楷體" panose="03000509000000000000" pitchFamily="65" charset="-120"/>
              <a:ea typeface="標楷體" panose="03000509000000000000" pitchFamily="65" charset="-120"/>
            </a:rPr>
            <a:t>2016</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31</a:t>
          </a:r>
          <a:r>
            <a:rPr lang="zh-TW" altLang="en-US" dirty="0" smtClean="0">
              <a:latin typeface="標楷體" panose="03000509000000000000" pitchFamily="65" charset="-120"/>
              <a:ea typeface="標楷體" panose="03000509000000000000" pitchFamily="65" charset="-120"/>
            </a:rPr>
            <a:t>日</a:t>
          </a:r>
        </a:p>
        <a:p>
          <a:r>
            <a:rPr lang="zh-TW" altLang="en-US" dirty="0" smtClean="0">
              <a:latin typeface="標楷體" panose="03000509000000000000" pitchFamily="65" charset="-120"/>
              <a:ea typeface="標楷體" panose="03000509000000000000" pitchFamily="65" charset="-120"/>
            </a:rPr>
            <a:t>建立流動量提供者制度</a:t>
          </a:r>
        </a:p>
      </dgm:t>
    </dgm:pt>
    <dgm:pt modelId="{F8ADC016-156D-4714-B189-C6996484DF42}" type="parTrans" cxnId="{F431F468-77B4-46B0-A8DE-027C0279487B}">
      <dgm:prSet/>
      <dgm:spPr/>
      <dgm:t>
        <a:bodyPr/>
        <a:lstStyle/>
        <a:p>
          <a:endParaRPr lang="zh-TW" altLang="en-US"/>
        </a:p>
      </dgm:t>
    </dgm:pt>
    <dgm:pt modelId="{6F3B54A4-B6C1-4CD8-8CAA-9C8875FD76DA}" type="sibTrans" cxnId="{F431F468-77B4-46B0-A8DE-027C0279487B}">
      <dgm:prSet/>
      <dgm:spPr/>
      <dgm:t>
        <a:bodyPr/>
        <a:lstStyle/>
        <a:p>
          <a:endParaRPr lang="zh-TW" altLang="en-US"/>
        </a:p>
      </dgm:t>
    </dgm:pt>
    <dgm:pt modelId="{5BDAF1BA-B903-4CDB-9035-B10A211120B9}" type="pres">
      <dgm:prSet presAssocID="{EB0286C8-3CA9-4737-97A7-E676328431C3}" presName="diagram" presStyleCnt="0">
        <dgm:presLayoutVars>
          <dgm:dir/>
          <dgm:resizeHandles val="exact"/>
        </dgm:presLayoutVars>
      </dgm:prSet>
      <dgm:spPr/>
      <dgm:t>
        <a:bodyPr/>
        <a:lstStyle/>
        <a:p>
          <a:endParaRPr lang="zh-TW" altLang="en-US"/>
        </a:p>
      </dgm:t>
    </dgm:pt>
    <dgm:pt modelId="{2A1693DA-1D0B-4023-BFE5-FD5C492FD2C6}" type="pres">
      <dgm:prSet presAssocID="{057A95CF-71CE-470A-A962-0F80D3B8F22F}" presName="node" presStyleLbl="node1" presStyleIdx="0" presStyleCnt="12" custScaleX="235519" custScaleY="220773">
        <dgm:presLayoutVars>
          <dgm:bulletEnabled val="1"/>
        </dgm:presLayoutVars>
      </dgm:prSet>
      <dgm:spPr/>
      <dgm:t>
        <a:bodyPr/>
        <a:lstStyle/>
        <a:p>
          <a:endParaRPr lang="zh-TW" altLang="en-US"/>
        </a:p>
      </dgm:t>
    </dgm:pt>
    <dgm:pt modelId="{A2E5137C-2E20-40C5-B09C-DC5497FCC7A7}" type="pres">
      <dgm:prSet presAssocID="{C99701B3-F894-4115-9990-AF9DF6BA410A}" presName="sibTrans" presStyleLbl="sibTrans2D1" presStyleIdx="0" presStyleCnt="11"/>
      <dgm:spPr/>
      <dgm:t>
        <a:bodyPr/>
        <a:lstStyle/>
        <a:p>
          <a:endParaRPr lang="zh-TW" altLang="en-US"/>
        </a:p>
      </dgm:t>
    </dgm:pt>
    <dgm:pt modelId="{8A3D385B-EFB3-4505-B358-F3D37D574016}" type="pres">
      <dgm:prSet presAssocID="{C99701B3-F894-4115-9990-AF9DF6BA410A}" presName="connectorText" presStyleLbl="sibTrans2D1" presStyleIdx="0" presStyleCnt="11"/>
      <dgm:spPr/>
      <dgm:t>
        <a:bodyPr/>
        <a:lstStyle/>
        <a:p>
          <a:endParaRPr lang="zh-TW" altLang="en-US"/>
        </a:p>
      </dgm:t>
    </dgm:pt>
    <dgm:pt modelId="{6192859B-1487-4776-A423-811944CB0FF2}" type="pres">
      <dgm:prSet presAssocID="{D3424C8B-CA6C-4E86-803D-CFFC17627519}" presName="node" presStyleLbl="node1" presStyleIdx="1" presStyleCnt="12" custScaleX="298463" custScaleY="254847">
        <dgm:presLayoutVars>
          <dgm:bulletEnabled val="1"/>
        </dgm:presLayoutVars>
      </dgm:prSet>
      <dgm:spPr/>
      <dgm:t>
        <a:bodyPr/>
        <a:lstStyle/>
        <a:p>
          <a:endParaRPr lang="zh-TW" altLang="en-US"/>
        </a:p>
      </dgm:t>
    </dgm:pt>
    <dgm:pt modelId="{42F827AF-C955-48E1-96D6-1FCAC6412EC0}" type="pres">
      <dgm:prSet presAssocID="{46B575F6-FB91-4094-BC77-178E79E1E085}" presName="sibTrans" presStyleLbl="sibTrans2D1" presStyleIdx="1" presStyleCnt="11"/>
      <dgm:spPr/>
      <dgm:t>
        <a:bodyPr/>
        <a:lstStyle/>
        <a:p>
          <a:endParaRPr lang="zh-TW" altLang="en-US"/>
        </a:p>
      </dgm:t>
    </dgm:pt>
    <dgm:pt modelId="{F65DAF87-8D66-46C9-86A2-B449D3E52A92}" type="pres">
      <dgm:prSet presAssocID="{46B575F6-FB91-4094-BC77-178E79E1E085}" presName="connectorText" presStyleLbl="sibTrans2D1" presStyleIdx="1" presStyleCnt="11"/>
      <dgm:spPr/>
      <dgm:t>
        <a:bodyPr/>
        <a:lstStyle/>
        <a:p>
          <a:endParaRPr lang="zh-TW" altLang="en-US"/>
        </a:p>
      </dgm:t>
    </dgm:pt>
    <dgm:pt modelId="{B1149C65-F8B6-4F0C-B14C-3E8904C67404}" type="pres">
      <dgm:prSet presAssocID="{F7770B4E-0C32-4CEA-831A-767BB57CB8C0}" presName="node" presStyleLbl="node1" presStyleIdx="2" presStyleCnt="12" custScaleX="232496" custScaleY="220773">
        <dgm:presLayoutVars>
          <dgm:bulletEnabled val="1"/>
        </dgm:presLayoutVars>
      </dgm:prSet>
      <dgm:spPr/>
      <dgm:t>
        <a:bodyPr/>
        <a:lstStyle/>
        <a:p>
          <a:endParaRPr lang="zh-TW" altLang="en-US"/>
        </a:p>
      </dgm:t>
    </dgm:pt>
    <dgm:pt modelId="{1253317F-0577-4F7F-AF90-9EE1CBC69D3D}" type="pres">
      <dgm:prSet presAssocID="{972F5C68-C78E-49B8-8FDB-F30D9D5A36A2}" presName="sibTrans" presStyleLbl="sibTrans2D1" presStyleIdx="2" presStyleCnt="11"/>
      <dgm:spPr/>
      <dgm:t>
        <a:bodyPr/>
        <a:lstStyle/>
        <a:p>
          <a:endParaRPr lang="zh-TW" altLang="en-US"/>
        </a:p>
      </dgm:t>
    </dgm:pt>
    <dgm:pt modelId="{6920C5D4-E212-4BAA-88C1-21B409945AC7}" type="pres">
      <dgm:prSet presAssocID="{972F5C68-C78E-49B8-8FDB-F30D9D5A36A2}" presName="connectorText" presStyleLbl="sibTrans2D1" presStyleIdx="2" presStyleCnt="11"/>
      <dgm:spPr/>
      <dgm:t>
        <a:bodyPr/>
        <a:lstStyle/>
        <a:p>
          <a:endParaRPr lang="zh-TW" altLang="en-US"/>
        </a:p>
      </dgm:t>
    </dgm:pt>
    <dgm:pt modelId="{458778E0-C125-4465-9536-924639CA731C}" type="pres">
      <dgm:prSet presAssocID="{E8D83D36-3AB6-4E51-8B93-6E4BC55AA704}" presName="node" presStyleLbl="node1" presStyleIdx="3" presStyleCnt="12" custScaleX="377390" custScaleY="242218">
        <dgm:presLayoutVars>
          <dgm:bulletEnabled val="1"/>
        </dgm:presLayoutVars>
      </dgm:prSet>
      <dgm:spPr/>
      <dgm:t>
        <a:bodyPr/>
        <a:lstStyle/>
        <a:p>
          <a:endParaRPr lang="zh-TW" altLang="en-US"/>
        </a:p>
      </dgm:t>
    </dgm:pt>
    <dgm:pt modelId="{33BBCF27-8796-4C6F-A181-F54A515EEAB4}" type="pres">
      <dgm:prSet presAssocID="{066BE66A-BF19-43E4-8BB7-B843495EDB47}" presName="sibTrans" presStyleLbl="sibTrans2D1" presStyleIdx="3" presStyleCnt="11"/>
      <dgm:spPr/>
      <dgm:t>
        <a:bodyPr/>
        <a:lstStyle/>
        <a:p>
          <a:endParaRPr lang="zh-TW" altLang="en-US"/>
        </a:p>
      </dgm:t>
    </dgm:pt>
    <dgm:pt modelId="{84DA4612-DCEC-48DE-8777-ED6C4C60A30D}" type="pres">
      <dgm:prSet presAssocID="{066BE66A-BF19-43E4-8BB7-B843495EDB47}" presName="connectorText" presStyleLbl="sibTrans2D1" presStyleIdx="3" presStyleCnt="11"/>
      <dgm:spPr/>
      <dgm:t>
        <a:bodyPr/>
        <a:lstStyle/>
        <a:p>
          <a:endParaRPr lang="zh-TW" altLang="en-US"/>
        </a:p>
      </dgm:t>
    </dgm:pt>
    <dgm:pt modelId="{20675E97-43C2-429E-B054-AC7440ABB898}" type="pres">
      <dgm:prSet presAssocID="{B6622DA6-4736-4B7D-B782-59CEACE26227}" presName="node" presStyleLbl="node1" presStyleIdx="4" presStyleCnt="12" custScaleX="242047" custScaleY="207336">
        <dgm:presLayoutVars>
          <dgm:bulletEnabled val="1"/>
        </dgm:presLayoutVars>
      </dgm:prSet>
      <dgm:spPr/>
      <dgm:t>
        <a:bodyPr/>
        <a:lstStyle/>
        <a:p>
          <a:endParaRPr lang="zh-TW" altLang="en-US"/>
        </a:p>
      </dgm:t>
    </dgm:pt>
    <dgm:pt modelId="{FEFC7D0C-E5F2-4E49-98C1-90E0EA920464}" type="pres">
      <dgm:prSet presAssocID="{7CDA6F2B-6EA9-404B-98CF-BEE3479B6F33}" presName="sibTrans" presStyleLbl="sibTrans2D1" presStyleIdx="4" presStyleCnt="11"/>
      <dgm:spPr/>
      <dgm:t>
        <a:bodyPr/>
        <a:lstStyle/>
        <a:p>
          <a:endParaRPr lang="zh-TW" altLang="en-US"/>
        </a:p>
      </dgm:t>
    </dgm:pt>
    <dgm:pt modelId="{21357955-31D3-44FF-8C78-7BC31C154CEC}" type="pres">
      <dgm:prSet presAssocID="{7CDA6F2B-6EA9-404B-98CF-BEE3479B6F33}" presName="connectorText" presStyleLbl="sibTrans2D1" presStyleIdx="4" presStyleCnt="11"/>
      <dgm:spPr/>
      <dgm:t>
        <a:bodyPr/>
        <a:lstStyle/>
        <a:p>
          <a:endParaRPr lang="zh-TW" altLang="en-US"/>
        </a:p>
      </dgm:t>
    </dgm:pt>
    <dgm:pt modelId="{E96C7B58-23F3-4A97-80C4-8159FBE4CFE2}" type="pres">
      <dgm:prSet presAssocID="{53599C38-DA7B-4510-A00A-1C0F9256E01B}" presName="node" presStyleLbl="node1" presStyleIdx="5" presStyleCnt="12" custScaleX="249981" custScaleY="207336">
        <dgm:presLayoutVars>
          <dgm:bulletEnabled val="1"/>
        </dgm:presLayoutVars>
      </dgm:prSet>
      <dgm:spPr/>
      <dgm:t>
        <a:bodyPr/>
        <a:lstStyle/>
        <a:p>
          <a:endParaRPr lang="zh-TW" altLang="en-US"/>
        </a:p>
      </dgm:t>
    </dgm:pt>
    <dgm:pt modelId="{67AC38C0-F47E-4ABD-A618-E122421A8441}" type="pres">
      <dgm:prSet presAssocID="{72F24C1C-E95A-44FB-91D5-2CC23A156E6B}" presName="sibTrans" presStyleLbl="sibTrans2D1" presStyleIdx="5" presStyleCnt="11"/>
      <dgm:spPr/>
      <dgm:t>
        <a:bodyPr/>
        <a:lstStyle/>
        <a:p>
          <a:endParaRPr lang="zh-TW" altLang="en-US"/>
        </a:p>
      </dgm:t>
    </dgm:pt>
    <dgm:pt modelId="{7F0226C7-7F23-4236-B878-9C167C7B8070}" type="pres">
      <dgm:prSet presAssocID="{72F24C1C-E95A-44FB-91D5-2CC23A156E6B}" presName="connectorText" presStyleLbl="sibTrans2D1" presStyleIdx="5" presStyleCnt="11"/>
      <dgm:spPr/>
      <dgm:t>
        <a:bodyPr/>
        <a:lstStyle/>
        <a:p>
          <a:endParaRPr lang="zh-TW" altLang="en-US"/>
        </a:p>
      </dgm:t>
    </dgm:pt>
    <dgm:pt modelId="{6D3707F6-1F4B-463F-9E03-8835A2037780}" type="pres">
      <dgm:prSet presAssocID="{6F4A2C94-12F3-43EB-9DD4-EE8603DCA122}" presName="node" presStyleLbl="node1" presStyleIdx="6" presStyleCnt="12" custScaleX="302396" custScaleY="215115">
        <dgm:presLayoutVars>
          <dgm:bulletEnabled val="1"/>
        </dgm:presLayoutVars>
      </dgm:prSet>
      <dgm:spPr/>
      <dgm:t>
        <a:bodyPr/>
        <a:lstStyle/>
        <a:p>
          <a:endParaRPr lang="zh-TW" altLang="en-US"/>
        </a:p>
      </dgm:t>
    </dgm:pt>
    <dgm:pt modelId="{B55027C4-3F8A-4C6B-9AE6-6C7F735B719D}" type="pres">
      <dgm:prSet presAssocID="{24DAB2F0-68BF-404F-B140-D4218677B041}" presName="sibTrans" presStyleLbl="sibTrans2D1" presStyleIdx="6" presStyleCnt="11"/>
      <dgm:spPr/>
      <dgm:t>
        <a:bodyPr/>
        <a:lstStyle/>
        <a:p>
          <a:endParaRPr lang="zh-TW" altLang="en-US"/>
        </a:p>
      </dgm:t>
    </dgm:pt>
    <dgm:pt modelId="{D809828C-D143-46AC-B2CB-A30C64387EDE}" type="pres">
      <dgm:prSet presAssocID="{24DAB2F0-68BF-404F-B140-D4218677B041}" presName="connectorText" presStyleLbl="sibTrans2D1" presStyleIdx="6" presStyleCnt="11"/>
      <dgm:spPr/>
      <dgm:t>
        <a:bodyPr/>
        <a:lstStyle/>
        <a:p>
          <a:endParaRPr lang="zh-TW" altLang="en-US"/>
        </a:p>
      </dgm:t>
    </dgm:pt>
    <dgm:pt modelId="{F42E14C2-7A3E-4DDB-8561-064268C5D05E}" type="pres">
      <dgm:prSet presAssocID="{F0505B49-97DA-47F3-82EA-FBAC7C610B03}" presName="node" presStyleLbl="node1" presStyleIdx="7" presStyleCnt="12" custScaleX="221242" custScaleY="215114">
        <dgm:presLayoutVars>
          <dgm:bulletEnabled val="1"/>
        </dgm:presLayoutVars>
      </dgm:prSet>
      <dgm:spPr/>
      <dgm:t>
        <a:bodyPr/>
        <a:lstStyle/>
        <a:p>
          <a:endParaRPr lang="zh-TW" altLang="en-US"/>
        </a:p>
      </dgm:t>
    </dgm:pt>
    <dgm:pt modelId="{EA7274C5-126F-45CD-9CC0-D1E41A82AFD4}" type="pres">
      <dgm:prSet presAssocID="{8AEF1115-3D0D-4F18-9D8E-F93841ABB80A}" presName="sibTrans" presStyleLbl="sibTrans2D1" presStyleIdx="7" presStyleCnt="11"/>
      <dgm:spPr/>
      <dgm:t>
        <a:bodyPr/>
        <a:lstStyle/>
        <a:p>
          <a:endParaRPr lang="zh-TW" altLang="en-US"/>
        </a:p>
      </dgm:t>
    </dgm:pt>
    <dgm:pt modelId="{5EB5A880-2519-4693-8574-A87E375D45D4}" type="pres">
      <dgm:prSet presAssocID="{8AEF1115-3D0D-4F18-9D8E-F93841ABB80A}" presName="connectorText" presStyleLbl="sibTrans2D1" presStyleIdx="7" presStyleCnt="11"/>
      <dgm:spPr/>
      <dgm:t>
        <a:bodyPr/>
        <a:lstStyle/>
        <a:p>
          <a:endParaRPr lang="zh-TW" altLang="en-US"/>
        </a:p>
      </dgm:t>
    </dgm:pt>
    <dgm:pt modelId="{631FCEC5-8097-48E8-8167-A62C7EE8CDF3}" type="pres">
      <dgm:prSet presAssocID="{ED923092-746C-42B6-B43E-291AB6F878F7}" presName="node" presStyleLbl="node1" presStyleIdx="8" presStyleCnt="12" custScaleX="285720" custScaleY="215114" custLinFactNeighborX="2070">
        <dgm:presLayoutVars>
          <dgm:bulletEnabled val="1"/>
        </dgm:presLayoutVars>
      </dgm:prSet>
      <dgm:spPr/>
      <dgm:t>
        <a:bodyPr/>
        <a:lstStyle/>
        <a:p>
          <a:endParaRPr lang="zh-TW" altLang="en-US"/>
        </a:p>
      </dgm:t>
    </dgm:pt>
    <dgm:pt modelId="{E60900C7-B0CF-4F09-8B05-220A9B39A346}" type="pres">
      <dgm:prSet presAssocID="{D80B065A-EC3D-476F-AB35-5BA2FA9DECCB}" presName="sibTrans" presStyleLbl="sibTrans2D1" presStyleIdx="8" presStyleCnt="11"/>
      <dgm:spPr/>
      <dgm:t>
        <a:bodyPr/>
        <a:lstStyle/>
        <a:p>
          <a:endParaRPr lang="zh-TW" altLang="en-US"/>
        </a:p>
      </dgm:t>
    </dgm:pt>
    <dgm:pt modelId="{F071FE03-88EA-410E-A13D-4EDB56030D4A}" type="pres">
      <dgm:prSet presAssocID="{D80B065A-EC3D-476F-AB35-5BA2FA9DECCB}" presName="connectorText" presStyleLbl="sibTrans2D1" presStyleIdx="8" presStyleCnt="11"/>
      <dgm:spPr/>
      <dgm:t>
        <a:bodyPr/>
        <a:lstStyle/>
        <a:p>
          <a:endParaRPr lang="zh-TW" altLang="en-US"/>
        </a:p>
      </dgm:t>
    </dgm:pt>
    <dgm:pt modelId="{71945E87-E877-4BC3-B721-A95FA51ABC30}" type="pres">
      <dgm:prSet presAssocID="{3DFFE4CB-C3F4-4A79-9D2D-886D1B1715FC}" presName="node" presStyleLbl="node1" presStyleIdx="9" presStyleCnt="12" custScaleX="293099" custScaleY="215115">
        <dgm:presLayoutVars>
          <dgm:bulletEnabled val="1"/>
        </dgm:presLayoutVars>
      </dgm:prSet>
      <dgm:spPr/>
      <dgm:t>
        <a:bodyPr/>
        <a:lstStyle/>
        <a:p>
          <a:endParaRPr lang="zh-TW" altLang="en-US"/>
        </a:p>
      </dgm:t>
    </dgm:pt>
    <dgm:pt modelId="{75FB6E57-63F5-497B-A2E3-E1168A3385EE}" type="pres">
      <dgm:prSet presAssocID="{703B26A0-7C2F-4A4D-AEC1-19D391FC50E2}" presName="sibTrans" presStyleLbl="sibTrans2D1" presStyleIdx="9" presStyleCnt="11"/>
      <dgm:spPr/>
      <dgm:t>
        <a:bodyPr/>
        <a:lstStyle/>
        <a:p>
          <a:endParaRPr lang="zh-TW" altLang="en-US"/>
        </a:p>
      </dgm:t>
    </dgm:pt>
    <dgm:pt modelId="{EEC49EE3-DA3A-4BAA-BD74-387993E5BADF}" type="pres">
      <dgm:prSet presAssocID="{703B26A0-7C2F-4A4D-AEC1-19D391FC50E2}" presName="connectorText" presStyleLbl="sibTrans2D1" presStyleIdx="9" presStyleCnt="11"/>
      <dgm:spPr/>
      <dgm:t>
        <a:bodyPr/>
        <a:lstStyle/>
        <a:p>
          <a:endParaRPr lang="zh-TW" altLang="en-US"/>
        </a:p>
      </dgm:t>
    </dgm:pt>
    <dgm:pt modelId="{996C81EB-3F2E-460F-A9A9-995E916264D6}" type="pres">
      <dgm:prSet presAssocID="{F7A1B770-B3A9-4100-BF76-DB0481AFF4FC}" presName="node" presStyleLbl="node1" presStyleIdx="10" presStyleCnt="12" custScaleX="293099" custScaleY="215115">
        <dgm:presLayoutVars>
          <dgm:bulletEnabled val="1"/>
        </dgm:presLayoutVars>
      </dgm:prSet>
      <dgm:spPr/>
      <dgm:t>
        <a:bodyPr/>
        <a:lstStyle/>
        <a:p>
          <a:endParaRPr lang="zh-TW" altLang="en-US"/>
        </a:p>
      </dgm:t>
    </dgm:pt>
    <dgm:pt modelId="{773955F4-F14D-44E8-B3AE-75F9173264F9}" type="pres">
      <dgm:prSet presAssocID="{C16FCB99-E4CC-4436-8F26-66FA36AB5BE6}" presName="sibTrans" presStyleLbl="sibTrans2D1" presStyleIdx="10" presStyleCnt="11"/>
      <dgm:spPr/>
      <dgm:t>
        <a:bodyPr/>
        <a:lstStyle/>
        <a:p>
          <a:endParaRPr lang="zh-TW" altLang="en-US"/>
        </a:p>
      </dgm:t>
    </dgm:pt>
    <dgm:pt modelId="{C4204D25-358B-4769-9E88-B8036E907930}" type="pres">
      <dgm:prSet presAssocID="{C16FCB99-E4CC-4436-8F26-66FA36AB5BE6}" presName="connectorText" presStyleLbl="sibTrans2D1" presStyleIdx="10" presStyleCnt="11"/>
      <dgm:spPr/>
      <dgm:t>
        <a:bodyPr/>
        <a:lstStyle/>
        <a:p>
          <a:endParaRPr lang="zh-TW" altLang="en-US"/>
        </a:p>
      </dgm:t>
    </dgm:pt>
    <dgm:pt modelId="{28A8B7B8-26FB-469A-9F76-E3B8E2D41591}" type="pres">
      <dgm:prSet presAssocID="{2F8A1799-4759-4F5A-BE86-289750EDECD0}" presName="node" presStyleLbl="node1" presStyleIdx="11" presStyleCnt="12" custScaleX="248740" custScaleY="224593" custLinFactNeighborY="9061">
        <dgm:presLayoutVars>
          <dgm:bulletEnabled val="1"/>
        </dgm:presLayoutVars>
      </dgm:prSet>
      <dgm:spPr/>
      <dgm:t>
        <a:bodyPr/>
        <a:lstStyle/>
        <a:p>
          <a:endParaRPr lang="zh-TW" altLang="en-US"/>
        </a:p>
      </dgm:t>
    </dgm:pt>
  </dgm:ptLst>
  <dgm:cxnLst>
    <dgm:cxn modelId="{0CCC3437-9449-4B8D-852E-90355A2C13BE}" type="presOf" srcId="{53599C38-DA7B-4510-A00A-1C0F9256E01B}" destId="{E96C7B58-23F3-4A97-80C4-8159FBE4CFE2}" srcOrd="0" destOrd="0" presId="urn:microsoft.com/office/officeart/2005/8/layout/process5"/>
    <dgm:cxn modelId="{E6089788-F69C-4DD7-9A48-03DE315BA7EB}" srcId="{EB0286C8-3CA9-4737-97A7-E676328431C3}" destId="{D3424C8B-CA6C-4E86-803D-CFFC17627519}" srcOrd="1" destOrd="0" parTransId="{9E3E983D-B722-4A1F-B8FE-229349D1E06F}" sibTransId="{46B575F6-FB91-4094-BC77-178E79E1E085}"/>
    <dgm:cxn modelId="{A60CC1E8-C13E-484D-B762-5DBA13D106C0}" type="presOf" srcId="{F7770B4E-0C32-4CEA-831A-767BB57CB8C0}" destId="{B1149C65-F8B6-4F0C-B14C-3E8904C67404}" srcOrd="0" destOrd="0" presId="urn:microsoft.com/office/officeart/2005/8/layout/process5"/>
    <dgm:cxn modelId="{52182DD7-294A-4A7F-9834-8157D653D93C}" type="presOf" srcId="{703B26A0-7C2F-4A4D-AEC1-19D391FC50E2}" destId="{75FB6E57-63F5-497B-A2E3-E1168A3385EE}" srcOrd="0" destOrd="0" presId="urn:microsoft.com/office/officeart/2005/8/layout/process5"/>
    <dgm:cxn modelId="{46A97584-522D-46AA-8C5C-D7BF7667CB20}" srcId="{EB0286C8-3CA9-4737-97A7-E676328431C3}" destId="{3DFFE4CB-C3F4-4A79-9D2D-886D1B1715FC}" srcOrd="9" destOrd="0" parTransId="{24ED77EC-2477-46C4-BF93-7B44E1D54517}" sibTransId="{703B26A0-7C2F-4A4D-AEC1-19D391FC50E2}"/>
    <dgm:cxn modelId="{57BB6125-880B-4188-A452-4D4569648759}" type="presOf" srcId="{D80B065A-EC3D-476F-AB35-5BA2FA9DECCB}" destId="{E60900C7-B0CF-4F09-8B05-220A9B39A346}" srcOrd="0" destOrd="0" presId="urn:microsoft.com/office/officeart/2005/8/layout/process5"/>
    <dgm:cxn modelId="{BAEB2ACD-F379-4686-8C4C-9E66AA66E964}" type="presOf" srcId="{F0505B49-97DA-47F3-82EA-FBAC7C610B03}" destId="{F42E14C2-7A3E-4DDB-8561-064268C5D05E}" srcOrd="0" destOrd="0" presId="urn:microsoft.com/office/officeart/2005/8/layout/process5"/>
    <dgm:cxn modelId="{36C6391F-1CFE-4532-BD28-E9A23527A2E3}" type="presOf" srcId="{72F24C1C-E95A-44FB-91D5-2CC23A156E6B}" destId="{7F0226C7-7F23-4236-B878-9C167C7B8070}" srcOrd="1" destOrd="0" presId="urn:microsoft.com/office/officeart/2005/8/layout/process5"/>
    <dgm:cxn modelId="{62CD1A00-5F2C-4379-AEA9-5E391046E5CF}" srcId="{EB0286C8-3CA9-4737-97A7-E676328431C3}" destId="{E8D83D36-3AB6-4E51-8B93-6E4BC55AA704}" srcOrd="3" destOrd="0" parTransId="{5170BF34-1E0B-4E38-9104-F2A84558AB89}" sibTransId="{066BE66A-BF19-43E4-8BB7-B843495EDB47}"/>
    <dgm:cxn modelId="{1B7F6119-A8C1-496F-BC2E-12ABB0B95594}" type="presOf" srcId="{972F5C68-C78E-49B8-8FDB-F30D9D5A36A2}" destId="{1253317F-0577-4F7F-AF90-9EE1CBC69D3D}" srcOrd="0" destOrd="0" presId="urn:microsoft.com/office/officeart/2005/8/layout/process5"/>
    <dgm:cxn modelId="{4F99A892-F53C-445C-B505-AE9C18702D5C}" type="presOf" srcId="{7CDA6F2B-6EA9-404B-98CF-BEE3479B6F33}" destId="{FEFC7D0C-E5F2-4E49-98C1-90E0EA920464}" srcOrd="0" destOrd="0" presId="urn:microsoft.com/office/officeart/2005/8/layout/process5"/>
    <dgm:cxn modelId="{2B7A30FA-91CA-48CB-8F6F-AA155DD12420}" type="presOf" srcId="{066BE66A-BF19-43E4-8BB7-B843495EDB47}" destId="{84DA4612-DCEC-48DE-8777-ED6C4C60A30D}" srcOrd="1" destOrd="0" presId="urn:microsoft.com/office/officeart/2005/8/layout/process5"/>
    <dgm:cxn modelId="{42991242-8652-45F8-B873-88485973EE2B}" srcId="{EB0286C8-3CA9-4737-97A7-E676328431C3}" destId="{F7770B4E-0C32-4CEA-831A-767BB57CB8C0}" srcOrd="2" destOrd="0" parTransId="{393BB145-0E81-4A90-92DA-BD2B52DD13CF}" sibTransId="{972F5C68-C78E-49B8-8FDB-F30D9D5A36A2}"/>
    <dgm:cxn modelId="{255782B6-F5F1-4256-8C98-586B6702E386}" type="presOf" srcId="{703B26A0-7C2F-4A4D-AEC1-19D391FC50E2}" destId="{EEC49EE3-DA3A-4BAA-BD74-387993E5BADF}" srcOrd="1" destOrd="0" presId="urn:microsoft.com/office/officeart/2005/8/layout/process5"/>
    <dgm:cxn modelId="{8513FA14-C590-4FB2-8B7B-A1778C564D4A}" type="presOf" srcId="{EB0286C8-3CA9-4737-97A7-E676328431C3}" destId="{5BDAF1BA-B903-4CDB-9035-B10A211120B9}" srcOrd="0" destOrd="0" presId="urn:microsoft.com/office/officeart/2005/8/layout/process5"/>
    <dgm:cxn modelId="{71BFBD55-9BAF-4000-97E8-263BFC0CA6FF}" type="presOf" srcId="{C99701B3-F894-4115-9990-AF9DF6BA410A}" destId="{8A3D385B-EFB3-4505-B358-F3D37D574016}" srcOrd="1" destOrd="0" presId="urn:microsoft.com/office/officeart/2005/8/layout/process5"/>
    <dgm:cxn modelId="{B797BA44-EC15-4FFF-9E03-D9DEF1CC54EE}" type="presOf" srcId="{C99701B3-F894-4115-9990-AF9DF6BA410A}" destId="{A2E5137C-2E20-40C5-B09C-DC5497FCC7A7}" srcOrd="0" destOrd="0" presId="urn:microsoft.com/office/officeart/2005/8/layout/process5"/>
    <dgm:cxn modelId="{47766D01-DA7F-478C-A86E-5DD4340DA53F}" type="presOf" srcId="{E8D83D36-3AB6-4E51-8B93-6E4BC55AA704}" destId="{458778E0-C125-4465-9536-924639CA731C}" srcOrd="0" destOrd="0" presId="urn:microsoft.com/office/officeart/2005/8/layout/process5"/>
    <dgm:cxn modelId="{D4AC823B-D13F-4532-954F-C67EE1B59442}" type="presOf" srcId="{46B575F6-FB91-4094-BC77-178E79E1E085}" destId="{42F827AF-C955-48E1-96D6-1FCAC6412EC0}" srcOrd="0" destOrd="0" presId="urn:microsoft.com/office/officeart/2005/8/layout/process5"/>
    <dgm:cxn modelId="{2B51DF53-C93E-4A97-B8AC-BB9EA45DE786}" srcId="{EB0286C8-3CA9-4737-97A7-E676328431C3}" destId="{53599C38-DA7B-4510-A00A-1C0F9256E01B}" srcOrd="5" destOrd="0" parTransId="{F4CD3BDF-E315-4F22-8690-11BB09EB8EDE}" sibTransId="{72F24C1C-E95A-44FB-91D5-2CC23A156E6B}"/>
    <dgm:cxn modelId="{4A089757-F155-437B-837A-2AD1F27271AE}" type="presOf" srcId="{D80B065A-EC3D-476F-AB35-5BA2FA9DECCB}" destId="{F071FE03-88EA-410E-A13D-4EDB56030D4A}" srcOrd="1" destOrd="0" presId="urn:microsoft.com/office/officeart/2005/8/layout/process5"/>
    <dgm:cxn modelId="{4F8F4958-6697-4F8C-9040-775BBF9FA441}" srcId="{EB0286C8-3CA9-4737-97A7-E676328431C3}" destId="{F0505B49-97DA-47F3-82EA-FBAC7C610B03}" srcOrd="7" destOrd="0" parTransId="{21270D7B-48BC-40C3-87CF-268E74E0B88C}" sibTransId="{8AEF1115-3D0D-4F18-9D8E-F93841ABB80A}"/>
    <dgm:cxn modelId="{8EDD1097-C035-457C-9981-405E4D334E90}" type="presOf" srcId="{B6622DA6-4736-4B7D-B782-59CEACE26227}" destId="{20675E97-43C2-429E-B054-AC7440ABB898}" srcOrd="0" destOrd="0" presId="urn:microsoft.com/office/officeart/2005/8/layout/process5"/>
    <dgm:cxn modelId="{19E2E67B-253F-4FC4-B6AF-2380853AA9B2}" srcId="{EB0286C8-3CA9-4737-97A7-E676328431C3}" destId="{B6622DA6-4736-4B7D-B782-59CEACE26227}" srcOrd="4" destOrd="0" parTransId="{48DA0056-E049-435D-9F22-446A053BA74F}" sibTransId="{7CDA6F2B-6EA9-404B-98CF-BEE3479B6F33}"/>
    <dgm:cxn modelId="{BDB0661B-CED1-46EA-A413-8949783B433C}" type="presOf" srcId="{2F8A1799-4759-4F5A-BE86-289750EDECD0}" destId="{28A8B7B8-26FB-469A-9F76-E3B8E2D41591}" srcOrd="0" destOrd="0" presId="urn:microsoft.com/office/officeart/2005/8/layout/process5"/>
    <dgm:cxn modelId="{F211A3C2-6136-49C1-9301-8B60A7384034}" type="presOf" srcId="{972F5C68-C78E-49B8-8FDB-F30D9D5A36A2}" destId="{6920C5D4-E212-4BAA-88C1-21B409945AC7}" srcOrd="1" destOrd="0" presId="urn:microsoft.com/office/officeart/2005/8/layout/process5"/>
    <dgm:cxn modelId="{880F0602-2884-4068-934E-E9059A00A526}" type="presOf" srcId="{7CDA6F2B-6EA9-404B-98CF-BEE3479B6F33}" destId="{21357955-31D3-44FF-8C78-7BC31C154CEC}" srcOrd="1" destOrd="0" presId="urn:microsoft.com/office/officeart/2005/8/layout/process5"/>
    <dgm:cxn modelId="{785A9DCF-04B4-4FBD-920D-29DDD34B5495}" type="presOf" srcId="{8AEF1115-3D0D-4F18-9D8E-F93841ABB80A}" destId="{EA7274C5-126F-45CD-9CC0-D1E41A82AFD4}" srcOrd="0" destOrd="0" presId="urn:microsoft.com/office/officeart/2005/8/layout/process5"/>
    <dgm:cxn modelId="{BD9E6A3E-87CD-4341-A442-E4D2C656C174}" type="presOf" srcId="{C16FCB99-E4CC-4436-8F26-66FA36AB5BE6}" destId="{C4204D25-358B-4769-9E88-B8036E907930}" srcOrd="1" destOrd="0" presId="urn:microsoft.com/office/officeart/2005/8/layout/process5"/>
    <dgm:cxn modelId="{F6266C48-CD2C-487E-91F4-3F609B3593ED}" type="presOf" srcId="{6F4A2C94-12F3-43EB-9DD4-EE8603DCA122}" destId="{6D3707F6-1F4B-463F-9E03-8835A2037780}" srcOrd="0" destOrd="0" presId="urn:microsoft.com/office/officeart/2005/8/layout/process5"/>
    <dgm:cxn modelId="{DA525846-E982-44B1-BF62-F8DBB6933658}" srcId="{EB0286C8-3CA9-4737-97A7-E676328431C3}" destId="{F7A1B770-B3A9-4100-BF76-DB0481AFF4FC}" srcOrd="10" destOrd="0" parTransId="{533B32DF-7FBD-4884-B7D7-408293891FB6}" sibTransId="{C16FCB99-E4CC-4436-8F26-66FA36AB5BE6}"/>
    <dgm:cxn modelId="{A2B1BC8E-94F3-43E0-93A2-2F92AB4391AC}" type="presOf" srcId="{C16FCB99-E4CC-4436-8F26-66FA36AB5BE6}" destId="{773955F4-F14D-44E8-B3AE-75F9173264F9}" srcOrd="0" destOrd="0" presId="urn:microsoft.com/office/officeart/2005/8/layout/process5"/>
    <dgm:cxn modelId="{422C0A8D-8E32-445E-8DDA-80BAE061F45D}" type="presOf" srcId="{066BE66A-BF19-43E4-8BB7-B843495EDB47}" destId="{33BBCF27-8796-4C6F-A181-F54A515EEAB4}" srcOrd="0" destOrd="0" presId="urn:microsoft.com/office/officeart/2005/8/layout/process5"/>
    <dgm:cxn modelId="{7DB1F2FF-4A1D-4EA4-86E7-B277AED993CB}" type="presOf" srcId="{8AEF1115-3D0D-4F18-9D8E-F93841ABB80A}" destId="{5EB5A880-2519-4693-8574-A87E375D45D4}" srcOrd="1" destOrd="0" presId="urn:microsoft.com/office/officeart/2005/8/layout/process5"/>
    <dgm:cxn modelId="{71F9556B-8FB7-4443-BD9E-241DFE5307E8}" srcId="{EB0286C8-3CA9-4737-97A7-E676328431C3}" destId="{6F4A2C94-12F3-43EB-9DD4-EE8603DCA122}" srcOrd="6" destOrd="0" parTransId="{B659473F-3CCA-425C-A855-3C729A2EDAED}" sibTransId="{24DAB2F0-68BF-404F-B140-D4218677B041}"/>
    <dgm:cxn modelId="{1B7E5652-8530-4C52-BEE9-B46CA8EC4343}" type="presOf" srcId="{46B575F6-FB91-4094-BC77-178E79E1E085}" destId="{F65DAF87-8D66-46C9-86A2-B449D3E52A92}" srcOrd="1" destOrd="0" presId="urn:microsoft.com/office/officeart/2005/8/layout/process5"/>
    <dgm:cxn modelId="{B33A301A-7B30-4CEC-843C-90C095680C8B}" type="presOf" srcId="{ED923092-746C-42B6-B43E-291AB6F878F7}" destId="{631FCEC5-8097-48E8-8167-A62C7EE8CDF3}" srcOrd="0" destOrd="0" presId="urn:microsoft.com/office/officeart/2005/8/layout/process5"/>
    <dgm:cxn modelId="{FA4A4C1E-DA38-4A0A-B9EE-1D70D8B16C66}" type="presOf" srcId="{D3424C8B-CA6C-4E86-803D-CFFC17627519}" destId="{6192859B-1487-4776-A423-811944CB0FF2}" srcOrd="0" destOrd="0" presId="urn:microsoft.com/office/officeart/2005/8/layout/process5"/>
    <dgm:cxn modelId="{6FED4C85-08E7-4BA2-8112-007BC28DCF22}" type="presOf" srcId="{24DAB2F0-68BF-404F-B140-D4218677B041}" destId="{D809828C-D143-46AC-B2CB-A30C64387EDE}" srcOrd="1" destOrd="0" presId="urn:microsoft.com/office/officeart/2005/8/layout/process5"/>
    <dgm:cxn modelId="{F431F468-77B4-46B0-A8DE-027C0279487B}" srcId="{EB0286C8-3CA9-4737-97A7-E676328431C3}" destId="{2F8A1799-4759-4F5A-BE86-289750EDECD0}" srcOrd="11" destOrd="0" parTransId="{F8ADC016-156D-4714-B189-C6996484DF42}" sibTransId="{6F3B54A4-B6C1-4CD8-8CAA-9C8875FD76DA}"/>
    <dgm:cxn modelId="{6A07BB37-B0DE-4B94-B1C2-C8074F246160}" srcId="{EB0286C8-3CA9-4737-97A7-E676328431C3}" destId="{057A95CF-71CE-470A-A962-0F80D3B8F22F}" srcOrd="0" destOrd="0" parTransId="{033509FE-1F45-478C-89DA-34A8B094570A}" sibTransId="{C99701B3-F894-4115-9990-AF9DF6BA410A}"/>
    <dgm:cxn modelId="{230FB798-75A5-42F3-A024-D4AC24101935}" type="presOf" srcId="{F7A1B770-B3A9-4100-BF76-DB0481AFF4FC}" destId="{996C81EB-3F2E-460F-A9A9-995E916264D6}" srcOrd="0" destOrd="0" presId="urn:microsoft.com/office/officeart/2005/8/layout/process5"/>
    <dgm:cxn modelId="{682451CA-8F25-48FE-BE85-C9D1501E1A97}" type="presOf" srcId="{057A95CF-71CE-470A-A962-0F80D3B8F22F}" destId="{2A1693DA-1D0B-4023-BFE5-FD5C492FD2C6}" srcOrd="0" destOrd="0" presId="urn:microsoft.com/office/officeart/2005/8/layout/process5"/>
    <dgm:cxn modelId="{1E07B654-1D38-4FA0-8928-75865FA81FE4}" type="presOf" srcId="{24DAB2F0-68BF-404F-B140-D4218677B041}" destId="{B55027C4-3F8A-4C6B-9AE6-6C7F735B719D}" srcOrd="0" destOrd="0" presId="urn:microsoft.com/office/officeart/2005/8/layout/process5"/>
    <dgm:cxn modelId="{55D1473E-FE0F-4125-BA88-56825D713F6E}" srcId="{EB0286C8-3CA9-4737-97A7-E676328431C3}" destId="{ED923092-746C-42B6-B43E-291AB6F878F7}" srcOrd="8" destOrd="0" parTransId="{7250C76B-5692-44A5-991E-0119FA64A995}" sibTransId="{D80B065A-EC3D-476F-AB35-5BA2FA9DECCB}"/>
    <dgm:cxn modelId="{10859372-76DF-4234-861C-0EEFC1EBE80E}" type="presOf" srcId="{3DFFE4CB-C3F4-4A79-9D2D-886D1B1715FC}" destId="{71945E87-E877-4BC3-B721-A95FA51ABC30}" srcOrd="0" destOrd="0" presId="urn:microsoft.com/office/officeart/2005/8/layout/process5"/>
    <dgm:cxn modelId="{5192B5B4-196A-471E-A082-71A369CFB9AC}" type="presOf" srcId="{72F24C1C-E95A-44FB-91D5-2CC23A156E6B}" destId="{67AC38C0-F47E-4ABD-A618-E122421A8441}" srcOrd="0" destOrd="0" presId="urn:microsoft.com/office/officeart/2005/8/layout/process5"/>
    <dgm:cxn modelId="{A3D68F4A-9275-4062-A598-79C39225FAFB}" type="presParOf" srcId="{5BDAF1BA-B903-4CDB-9035-B10A211120B9}" destId="{2A1693DA-1D0B-4023-BFE5-FD5C492FD2C6}" srcOrd="0" destOrd="0" presId="urn:microsoft.com/office/officeart/2005/8/layout/process5"/>
    <dgm:cxn modelId="{AE0D9665-E905-4A5D-8BF4-AF31323C9E5F}" type="presParOf" srcId="{5BDAF1BA-B903-4CDB-9035-B10A211120B9}" destId="{A2E5137C-2E20-40C5-B09C-DC5497FCC7A7}" srcOrd="1" destOrd="0" presId="urn:microsoft.com/office/officeart/2005/8/layout/process5"/>
    <dgm:cxn modelId="{C5B42D4A-93A3-43A3-BACD-DCC7054AF96E}" type="presParOf" srcId="{A2E5137C-2E20-40C5-B09C-DC5497FCC7A7}" destId="{8A3D385B-EFB3-4505-B358-F3D37D574016}" srcOrd="0" destOrd="0" presId="urn:microsoft.com/office/officeart/2005/8/layout/process5"/>
    <dgm:cxn modelId="{DDE3B58F-EA61-4DAE-805A-D8C800B0AC91}" type="presParOf" srcId="{5BDAF1BA-B903-4CDB-9035-B10A211120B9}" destId="{6192859B-1487-4776-A423-811944CB0FF2}" srcOrd="2" destOrd="0" presId="urn:microsoft.com/office/officeart/2005/8/layout/process5"/>
    <dgm:cxn modelId="{3A7293DA-31CA-4251-86ED-27D214F57C98}" type="presParOf" srcId="{5BDAF1BA-B903-4CDB-9035-B10A211120B9}" destId="{42F827AF-C955-48E1-96D6-1FCAC6412EC0}" srcOrd="3" destOrd="0" presId="urn:microsoft.com/office/officeart/2005/8/layout/process5"/>
    <dgm:cxn modelId="{C2346643-06D5-4E7F-BE85-D887B10FD342}" type="presParOf" srcId="{42F827AF-C955-48E1-96D6-1FCAC6412EC0}" destId="{F65DAF87-8D66-46C9-86A2-B449D3E52A92}" srcOrd="0" destOrd="0" presId="urn:microsoft.com/office/officeart/2005/8/layout/process5"/>
    <dgm:cxn modelId="{FACF0F67-924D-42B6-8A7F-C534C9FC733A}" type="presParOf" srcId="{5BDAF1BA-B903-4CDB-9035-B10A211120B9}" destId="{B1149C65-F8B6-4F0C-B14C-3E8904C67404}" srcOrd="4" destOrd="0" presId="urn:microsoft.com/office/officeart/2005/8/layout/process5"/>
    <dgm:cxn modelId="{344B3136-9119-4FB2-AAC6-0A312F401F85}" type="presParOf" srcId="{5BDAF1BA-B903-4CDB-9035-B10A211120B9}" destId="{1253317F-0577-4F7F-AF90-9EE1CBC69D3D}" srcOrd="5" destOrd="0" presId="urn:microsoft.com/office/officeart/2005/8/layout/process5"/>
    <dgm:cxn modelId="{61274216-32F0-4BFD-8102-59E7908121C8}" type="presParOf" srcId="{1253317F-0577-4F7F-AF90-9EE1CBC69D3D}" destId="{6920C5D4-E212-4BAA-88C1-21B409945AC7}" srcOrd="0" destOrd="0" presId="urn:microsoft.com/office/officeart/2005/8/layout/process5"/>
    <dgm:cxn modelId="{C03C2803-0C71-4712-9630-DB4168FB2497}" type="presParOf" srcId="{5BDAF1BA-B903-4CDB-9035-B10A211120B9}" destId="{458778E0-C125-4465-9536-924639CA731C}" srcOrd="6" destOrd="0" presId="urn:microsoft.com/office/officeart/2005/8/layout/process5"/>
    <dgm:cxn modelId="{CF6A984E-1B9B-4A33-B7E6-FE861F66117E}" type="presParOf" srcId="{5BDAF1BA-B903-4CDB-9035-B10A211120B9}" destId="{33BBCF27-8796-4C6F-A181-F54A515EEAB4}" srcOrd="7" destOrd="0" presId="urn:microsoft.com/office/officeart/2005/8/layout/process5"/>
    <dgm:cxn modelId="{D2B695C8-BF73-4ED6-9BFE-9C32A59206A8}" type="presParOf" srcId="{33BBCF27-8796-4C6F-A181-F54A515EEAB4}" destId="{84DA4612-DCEC-48DE-8777-ED6C4C60A30D}" srcOrd="0" destOrd="0" presId="urn:microsoft.com/office/officeart/2005/8/layout/process5"/>
    <dgm:cxn modelId="{85B683EE-1B15-497E-B6B7-DD3F3899CF85}" type="presParOf" srcId="{5BDAF1BA-B903-4CDB-9035-B10A211120B9}" destId="{20675E97-43C2-429E-B054-AC7440ABB898}" srcOrd="8" destOrd="0" presId="urn:microsoft.com/office/officeart/2005/8/layout/process5"/>
    <dgm:cxn modelId="{687200F1-7B58-44DA-9C40-E8E09F0CE0E7}" type="presParOf" srcId="{5BDAF1BA-B903-4CDB-9035-B10A211120B9}" destId="{FEFC7D0C-E5F2-4E49-98C1-90E0EA920464}" srcOrd="9" destOrd="0" presId="urn:microsoft.com/office/officeart/2005/8/layout/process5"/>
    <dgm:cxn modelId="{FCD0A6E4-95D9-4705-A201-4AFF654BA674}" type="presParOf" srcId="{FEFC7D0C-E5F2-4E49-98C1-90E0EA920464}" destId="{21357955-31D3-44FF-8C78-7BC31C154CEC}" srcOrd="0" destOrd="0" presId="urn:microsoft.com/office/officeart/2005/8/layout/process5"/>
    <dgm:cxn modelId="{7F1348AA-C8E2-4AA5-9402-37DC487334E9}" type="presParOf" srcId="{5BDAF1BA-B903-4CDB-9035-B10A211120B9}" destId="{E96C7B58-23F3-4A97-80C4-8159FBE4CFE2}" srcOrd="10" destOrd="0" presId="urn:microsoft.com/office/officeart/2005/8/layout/process5"/>
    <dgm:cxn modelId="{FA0B8671-EFB8-446A-A62F-CC0C10D1E35C}" type="presParOf" srcId="{5BDAF1BA-B903-4CDB-9035-B10A211120B9}" destId="{67AC38C0-F47E-4ABD-A618-E122421A8441}" srcOrd="11" destOrd="0" presId="urn:microsoft.com/office/officeart/2005/8/layout/process5"/>
    <dgm:cxn modelId="{6CC9623B-3414-497A-BA80-F29AAE0FFD8B}" type="presParOf" srcId="{67AC38C0-F47E-4ABD-A618-E122421A8441}" destId="{7F0226C7-7F23-4236-B878-9C167C7B8070}" srcOrd="0" destOrd="0" presId="urn:microsoft.com/office/officeart/2005/8/layout/process5"/>
    <dgm:cxn modelId="{B12BD804-D515-4644-8A6C-8419D0416942}" type="presParOf" srcId="{5BDAF1BA-B903-4CDB-9035-B10A211120B9}" destId="{6D3707F6-1F4B-463F-9E03-8835A2037780}" srcOrd="12" destOrd="0" presId="urn:microsoft.com/office/officeart/2005/8/layout/process5"/>
    <dgm:cxn modelId="{1FE190F7-3ACD-401E-8756-47FD50D838DE}" type="presParOf" srcId="{5BDAF1BA-B903-4CDB-9035-B10A211120B9}" destId="{B55027C4-3F8A-4C6B-9AE6-6C7F735B719D}" srcOrd="13" destOrd="0" presId="urn:microsoft.com/office/officeart/2005/8/layout/process5"/>
    <dgm:cxn modelId="{9A320BB5-0B8A-445F-9CC3-3CA07CFCAD8D}" type="presParOf" srcId="{B55027C4-3F8A-4C6B-9AE6-6C7F735B719D}" destId="{D809828C-D143-46AC-B2CB-A30C64387EDE}" srcOrd="0" destOrd="0" presId="urn:microsoft.com/office/officeart/2005/8/layout/process5"/>
    <dgm:cxn modelId="{C77BBC6B-4D88-4470-8474-5BB1A013A1E4}" type="presParOf" srcId="{5BDAF1BA-B903-4CDB-9035-B10A211120B9}" destId="{F42E14C2-7A3E-4DDB-8561-064268C5D05E}" srcOrd="14" destOrd="0" presId="urn:microsoft.com/office/officeart/2005/8/layout/process5"/>
    <dgm:cxn modelId="{E87B69DE-AAD0-406E-9233-8C597C3AD680}" type="presParOf" srcId="{5BDAF1BA-B903-4CDB-9035-B10A211120B9}" destId="{EA7274C5-126F-45CD-9CC0-D1E41A82AFD4}" srcOrd="15" destOrd="0" presId="urn:microsoft.com/office/officeart/2005/8/layout/process5"/>
    <dgm:cxn modelId="{EFD3A599-5208-4659-8E6B-F2FC507E225F}" type="presParOf" srcId="{EA7274C5-126F-45CD-9CC0-D1E41A82AFD4}" destId="{5EB5A880-2519-4693-8574-A87E375D45D4}" srcOrd="0" destOrd="0" presId="urn:microsoft.com/office/officeart/2005/8/layout/process5"/>
    <dgm:cxn modelId="{926FC923-36BA-4BFD-B4D4-A378AD7CA7E6}" type="presParOf" srcId="{5BDAF1BA-B903-4CDB-9035-B10A211120B9}" destId="{631FCEC5-8097-48E8-8167-A62C7EE8CDF3}" srcOrd="16" destOrd="0" presId="urn:microsoft.com/office/officeart/2005/8/layout/process5"/>
    <dgm:cxn modelId="{0757E769-2064-4BBE-B55F-6FBC9B65C193}" type="presParOf" srcId="{5BDAF1BA-B903-4CDB-9035-B10A211120B9}" destId="{E60900C7-B0CF-4F09-8B05-220A9B39A346}" srcOrd="17" destOrd="0" presId="urn:microsoft.com/office/officeart/2005/8/layout/process5"/>
    <dgm:cxn modelId="{1732BE43-1D39-4C33-AFE8-1C3E2D19A3F4}" type="presParOf" srcId="{E60900C7-B0CF-4F09-8B05-220A9B39A346}" destId="{F071FE03-88EA-410E-A13D-4EDB56030D4A}" srcOrd="0" destOrd="0" presId="urn:microsoft.com/office/officeart/2005/8/layout/process5"/>
    <dgm:cxn modelId="{45894C43-B2DD-43CD-96F0-505BD2DA4C5E}" type="presParOf" srcId="{5BDAF1BA-B903-4CDB-9035-B10A211120B9}" destId="{71945E87-E877-4BC3-B721-A95FA51ABC30}" srcOrd="18" destOrd="0" presId="urn:microsoft.com/office/officeart/2005/8/layout/process5"/>
    <dgm:cxn modelId="{F9C70A23-7DF8-41CA-ADB1-296CA7EB33FB}" type="presParOf" srcId="{5BDAF1BA-B903-4CDB-9035-B10A211120B9}" destId="{75FB6E57-63F5-497B-A2E3-E1168A3385EE}" srcOrd="19" destOrd="0" presId="urn:microsoft.com/office/officeart/2005/8/layout/process5"/>
    <dgm:cxn modelId="{C3E9E2A8-F790-4728-AE32-6239FC31A82B}" type="presParOf" srcId="{75FB6E57-63F5-497B-A2E3-E1168A3385EE}" destId="{EEC49EE3-DA3A-4BAA-BD74-387993E5BADF}" srcOrd="0" destOrd="0" presId="urn:microsoft.com/office/officeart/2005/8/layout/process5"/>
    <dgm:cxn modelId="{53C34D0E-034F-4C74-82A1-D2BF5ABB0E75}" type="presParOf" srcId="{5BDAF1BA-B903-4CDB-9035-B10A211120B9}" destId="{996C81EB-3F2E-460F-A9A9-995E916264D6}" srcOrd="20" destOrd="0" presId="urn:microsoft.com/office/officeart/2005/8/layout/process5"/>
    <dgm:cxn modelId="{FAF4E70E-0D3D-4D5E-810B-865707EEBE33}" type="presParOf" srcId="{5BDAF1BA-B903-4CDB-9035-B10A211120B9}" destId="{773955F4-F14D-44E8-B3AE-75F9173264F9}" srcOrd="21" destOrd="0" presId="urn:microsoft.com/office/officeart/2005/8/layout/process5"/>
    <dgm:cxn modelId="{D8E29E56-D1E1-4DF7-890B-50471F30E3F2}" type="presParOf" srcId="{773955F4-F14D-44E8-B3AE-75F9173264F9}" destId="{C4204D25-358B-4769-9E88-B8036E907930}" srcOrd="0" destOrd="0" presId="urn:microsoft.com/office/officeart/2005/8/layout/process5"/>
    <dgm:cxn modelId="{4A8F06C3-0B4F-4C83-9C79-891AB54F39DD}" type="presParOf" srcId="{5BDAF1BA-B903-4CDB-9035-B10A211120B9}" destId="{28A8B7B8-26FB-469A-9F76-E3B8E2D41591}"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51B908-6CD8-4C9D-87FC-ADA53E911A5D}"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zh-TW" altLang="en-US"/>
        </a:p>
      </dgm:t>
    </dgm:pt>
    <dgm:pt modelId="{DC4FC37C-FA7B-4B38-9BB3-55D529AAFC94}">
      <dgm:prSet phldrT="[文字]" custT="1"/>
      <dgm:spPr/>
      <dgm:t>
        <a:bodyPr/>
        <a:lstStyle/>
        <a:p>
          <a:r>
            <a:rPr lang="zh-TW" altLang="en-US" sz="2000" dirty="0" smtClean="0">
              <a:latin typeface="標楷體" panose="03000509000000000000" pitchFamily="65" charset="-120"/>
              <a:ea typeface="標楷體" panose="03000509000000000000" pitchFamily="65" charset="-120"/>
            </a:rPr>
            <a:t>外國發行人</a:t>
          </a:r>
          <a:endParaRPr lang="zh-TW" altLang="en-US" sz="2000" dirty="0">
            <a:latin typeface="標楷體" panose="03000509000000000000" pitchFamily="65" charset="-120"/>
            <a:ea typeface="標楷體" panose="03000509000000000000" pitchFamily="65" charset="-120"/>
          </a:endParaRPr>
        </a:p>
      </dgm:t>
    </dgm:pt>
    <dgm:pt modelId="{FD4FCD5D-6CEC-48DD-AA54-FE4082581372}" type="parTrans" cxnId="{171F1678-1D63-4AC3-9045-71E4A0DBB2B4}">
      <dgm:prSet/>
      <dgm:spPr/>
      <dgm:t>
        <a:bodyPr/>
        <a:lstStyle/>
        <a:p>
          <a:endParaRPr lang="zh-TW" altLang="en-US"/>
        </a:p>
      </dgm:t>
    </dgm:pt>
    <dgm:pt modelId="{F4E82CA3-29E5-4B54-A33E-F8F82151B1FB}" type="sibTrans" cxnId="{171F1678-1D63-4AC3-9045-71E4A0DBB2B4}">
      <dgm:prSet/>
      <dgm:spPr/>
      <dgm:t>
        <a:bodyPr/>
        <a:lstStyle/>
        <a:p>
          <a:endParaRPr lang="zh-TW" altLang="en-US"/>
        </a:p>
      </dgm:t>
    </dgm:pt>
    <dgm:pt modelId="{12461812-6ADB-48A7-8F6C-64E6D7C82F22}">
      <dgm:prSet custT="1"/>
      <dgm:spPr/>
      <dgm:t>
        <a:bodyPr/>
        <a:lstStyle/>
        <a:p>
          <a:r>
            <a:rPr lang="zh-TW" altLang="en-US" sz="1500" dirty="0" smtClean="0">
              <a:latin typeface="Arial" panose="020B0604020202020204" pitchFamily="34" charset="0"/>
              <a:ea typeface="標楷體" panose="03000509000000000000" pitchFamily="65" charset="-120"/>
              <a:cs typeface="Arial" panose="020B0604020202020204" pitchFamily="34" charset="0"/>
            </a:rPr>
            <a:t>依據「外國發行人募集與發行有價證券處理準則」第</a:t>
          </a:r>
          <a:r>
            <a:rPr lang="en-US" altLang="en-US" sz="1500" dirty="0" smtClean="0">
              <a:latin typeface="Arial" panose="020B0604020202020204" pitchFamily="34" charset="0"/>
              <a:ea typeface="標楷體" panose="03000509000000000000" pitchFamily="65" charset="-120"/>
              <a:cs typeface="Arial" panose="020B0604020202020204" pitchFamily="34" charset="0"/>
            </a:rPr>
            <a:t>58-1</a:t>
          </a:r>
          <a:r>
            <a:rPr lang="zh-TW" altLang="en-US" sz="1500" dirty="0" smtClean="0">
              <a:latin typeface="Arial" panose="020B0604020202020204" pitchFamily="34" charset="0"/>
              <a:ea typeface="標楷體" panose="03000509000000000000" pitchFamily="65" charset="-120"/>
              <a:cs typeface="Arial" panose="020B0604020202020204" pitchFamily="34" charset="0"/>
            </a:rPr>
            <a:t>條的規定是否是「大陸地區人民、法人、團體或其他機構直接或間接持有股份或出資總額逾</a:t>
          </a:r>
          <a:r>
            <a:rPr lang="en-US" altLang="zh-TW" sz="1500" dirty="0" smtClean="0">
              <a:latin typeface="Arial" panose="020B0604020202020204" pitchFamily="34" charset="0"/>
              <a:ea typeface="標楷體" panose="03000509000000000000" pitchFamily="65" charset="-120"/>
              <a:cs typeface="Arial" panose="020B0604020202020204" pitchFamily="34" charset="0"/>
            </a:rPr>
            <a:t>30%</a:t>
          </a:r>
          <a:r>
            <a:rPr lang="zh-TW" altLang="en-US" sz="1500" dirty="0" smtClean="0">
              <a:latin typeface="Arial" panose="020B0604020202020204" pitchFamily="34" charset="0"/>
              <a:ea typeface="標楷體" panose="03000509000000000000" pitchFamily="65" charset="-120"/>
              <a:cs typeface="Arial" panose="020B0604020202020204" pitchFamily="34" charset="0"/>
            </a:rPr>
            <a:t>，或具有控制能力之外國發行人」</a:t>
          </a:r>
          <a:endParaRPr lang="zh-TW" altLang="en-US" sz="1500" dirty="0">
            <a:latin typeface="Arial" panose="020B0604020202020204" pitchFamily="34" charset="0"/>
            <a:ea typeface="標楷體" panose="03000509000000000000" pitchFamily="65" charset="-120"/>
            <a:cs typeface="Arial" panose="020B0604020202020204" pitchFamily="34" charset="0"/>
          </a:endParaRPr>
        </a:p>
      </dgm:t>
    </dgm:pt>
    <dgm:pt modelId="{FC8162BB-0BE1-47F3-9CD8-0395E886C1D7}" type="parTrans" cxnId="{D6945458-81B9-402E-8739-5D6F70CB9C96}">
      <dgm:prSet/>
      <dgm:spPr/>
      <dgm:t>
        <a:bodyPr/>
        <a:lstStyle/>
        <a:p>
          <a:endParaRPr lang="zh-TW" altLang="en-US"/>
        </a:p>
      </dgm:t>
    </dgm:pt>
    <dgm:pt modelId="{4B562FD8-4518-4F8A-A4E9-E07392FE8F21}" type="sibTrans" cxnId="{D6945458-81B9-402E-8739-5D6F70CB9C96}">
      <dgm:prSet/>
      <dgm:spPr/>
      <dgm:t>
        <a:bodyPr/>
        <a:lstStyle/>
        <a:p>
          <a:endParaRPr lang="zh-TW" altLang="en-US"/>
        </a:p>
      </dgm:t>
    </dgm:pt>
    <dgm:pt modelId="{CB61A77F-AB69-4EE3-86F9-38AEF3231A8C}">
      <dgm:prSet custT="1"/>
      <dgm:spPr/>
      <dgm:t>
        <a:bodyPr/>
        <a:lstStyle/>
        <a:p>
          <a:r>
            <a:rPr lang="zh-TW" altLang="en-US" sz="1800" dirty="0" smtClean="0">
              <a:latin typeface="Arial" panose="020B0604020202020204" pitchFamily="34" charset="0"/>
              <a:ea typeface="標楷體" panose="03000509000000000000" pitchFamily="65" charset="-120"/>
              <a:cs typeface="Arial" panose="020B0604020202020204" pitchFamily="34" charset="0"/>
            </a:rPr>
            <a:t>否</a:t>
          </a:r>
          <a:endParaRPr lang="zh-TW" altLang="en-US" sz="1800" dirty="0">
            <a:latin typeface="Arial" panose="020B0604020202020204" pitchFamily="34" charset="0"/>
            <a:ea typeface="標楷體" panose="03000509000000000000" pitchFamily="65" charset="-120"/>
            <a:cs typeface="Arial" panose="020B0604020202020204" pitchFamily="34" charset="0"/>
          </a:endParaRPr>
        </a:p>
      </dgm:t>
    </dgm:pt>
    <dgm:pt modelId="{41476AF9-97FC-4F3E-BFD6-015799B27FAE}" type="parTrans" cxnId="{E88AE983-E23E-447E-B8AD-8AD12506A05F}">
      <dgm:prSet/>
      <dgm:spPr/>
      <dgm:t>
        <a:bodyPr/>
        <a:lstStyle/>
        <a:p>
          <a:endParaRPr lang="zh-TW" altLang="en-US"/>
        </a:p>
      </dgm:t>
    </dgm:pt>
    <dgm:pt modelId="{39B918FB-DBD8-4B2D-8952-E1ACB359E482}" type="sibTrans" cxnId="{E88AE983-E23E-447E-B8AD-8AD12506A05F}">
      <dgm:prSet/>
      <dgm:spPr/>
      <dgm:t>
        <a:bodyPr/>
        <a:lstStyle/>
        <a:p>
          <a:endParaRPr lang="zh-TW" altLang="en-US"/>
        </a:p>
      </dgm:t>
    </dgm:pt>
    <dgm:pt modelId="{C4B26B85-6BB8-4817-A963-7D0F6F534EAC}">
      <dgm:prSet custT="1"/>
      <dgm:spPr/>
      <dgm:t>
        <a:bodyPr/>
        <a:lstStyle/>
        <a:p>
          <a:r>
            <a:rPr lang="zh-TW" altLang="en-US" sz="1600" dirty="0" smtClean="0">
              <a:latin typeface="Arial" panose="020B0604020202020204" pitchFamily="34" charset="0"/>
              <a:ea typeface="標楷體" panose="03000509000000000000" pitchFamily="65" charset="-120"/>
              <a:cs typeface="Arial" panose="020B0604020202020204" pitchFamily="34" charset="0"/>
            </a:rPr>
            <a:t>判斷是否符合櫃買中心所定條件之陸企發行人</a:t>
          </a:r>
          <a:endParaRPr lang="zh-TW" altLang="en-US" sz="1600" dirty="0">
            <a:latin typeface="Arial" panose="020B0604020202020204" pitchFamily="34" charset="0"/>
            <a:ea typeface="標楷體" panose="03000509000000000000" pitchFamily="65" charset="-120"/>
            <a:cs typeface="Arial" panose="020B0604020202020204" pitchFamily="34" charset="0"/>
          </a:endParaRPr>
        </a:p>
      </dgm:t>
    </dgm:pt>
    <dgm:pt modelId="{AF55EF67-EB5D-4E3E-81E1-EEFAD5925D6F}" type="parTrans" cxnId="{42E9A32E-2B14-460A-9581-AAC1EF4A2EFE}">
      <dgm:prSet/>
      <dgm:spPr/>
      <dgm:t>
        <a:bodyPr/>
        <a:lstStyle/>
        <a:p>
          <a:endParaRPr lang="zh-TW" altLang="en-US"/>
        </a:p>
      </dgm:t>
    </dgm:pt>
    <dgm:pt modelId="{9DCD3D8C-391B-428C-8685-2636345AB04F}" type="sibTrans" cxnId="{42E9A32E-2B14-460A-9581-AAC1EF4A2EFE}">
      <dgm:prSet/>
      <dgm:spPr/>
      <dgm:t>
        <a:bodyPr/>
        <a:lstStyle/>
        <a:p>
          <a:endParaRPr lang="zh-TW" altLang="en-US"/>
        </a:p>
      </dgm:t>
    </dgm:pt>
    <dgm:pt modelId="{5AC389D8-2AC6-4176-8C8F-5AA109AA8F25}">
      <dgm:prSet custT="1"/>
      <dgm:spPr/>
      <dgm:t>
        <a:bodyPr/>
        <a:lstStyle/>
        <a:p>
          <a:r>
            <a:rPr lang="zh-TW" altLang="en-US" sz="1800" dirty="0" smtClean="0">
              <a:latin typeface="Arial" panose="020B0604020202020204" pitchFamily="34" charset="0"/>
              <a:ea typeface="標楷體" panose="03000509000000000000" pitchFamily="65" charset="-120"/>
              <a:cs typeface="Arial" panose="020B0604020202020204" pitchFamily="34" charset="0"/>
            </a:rPr>
            <a:t>是</a:t>
          </a:r>
          <a:endParaRPr lang="zh-TW" altLang="en-US" sz="1800" dirty="0">
            <a:latin typeface="Arial" panose="020B0604020202020204" pitchFamily="34" charset="0"/>
            <a:ea typeface="標楷體" panose="03000509000000000000" pitchFamily="65" charset="-120"/>
            <a:cs typeface="Arial" panose="020B0604020202020204" pitchFamily="34" charset="0"/>
          </a:endParaRPr>
        </a:p>
      </dgm:t>
    </dgm:pt>
    <dgm:pt modelId="{8F576AFF-E044-4B6E-8C47-C6A5CA50E8A4}" type="sibTrans" cxnId="{A5D9C802-6B68-4315-B6F5-DD66C362163B}">
      <dgm:prSet/>
      <dgm:spPr/>
      <dgm:t>
        <a:bodyPr/>
        <a:lstStyle/>
        <a:p>
          <a:endParaRPr lang="zh-TW" altLang="en-US"/>
        </a:p>
      </dgm:t>
    </dgm:pt>
    <dgm:pt modelId="{CF79EB62-E952-4B28-9F2D-F12026984521}" type="parTrans" cxnId="{A5D9C802-6B68-4315-B6F5-DD66C362163B}">
      <dgm:prSet/>
      <dgm:spPr/>
      <dgm:t>
        <a:bodyPr/>
        <a:lstStyle/>
        <a:p>
          <a:endParaRPr lang="zh-TW" altLang="en-US"/>
        </a:p>
      </dgm:t>
    </dgm:pt>
    <dgm:pt modelId="{7BB65F2C-2415-4368-B27A-019A1EF385DF}">
      <dgm:prSet custT="1"/>
      <dgm:spPr/>
      <dgm:t>
        <a:bodyPr/>
        <a:lstStyle/>
        <a:p>
          <a:r>
            <a:rPr lang="zh-TW" altLang="en-US" sz="1600" dirty="0" smtClean="0">
              <a:latin typeface="Arial" panose="020B0604020202020204" pitchFamily="34" charset="0"/>
              <a:ea typeface="標楷體" panose="03000509000000000000" pitchFamily="65" charset="-120"/>
              <a:cs typeface="Arial" panose="020B0604020202020204" pitchFamily="34" charset="0"/>
            </a:rPr>
            <a:t>可以來發一般板或專業板寶島債</a:t>
          </a:r>
          <a:r>
            <a:rPr lang="en-US" altLang="zh-TW" sz="160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dirty="0" smtClean="0">
              <a:latin typeface="Arial" panose="020B0604020202020204" pitchFamily="34" charset="0"/>
              <a:ea typeface="標楷體" panose="03000509000000000000" pitchFamily="65" charset="-120"/>
              <a:cs typeface="Arial" panose="020B0604020202020204" pitchFamily="34" charset="0"/>
            </a:rPr>
            <a:t>惟一般板仍須符合股票掛牌地之限制</a:t>
          </a:r>
          <a:r>
            <a:rPr lang="en-US" altLang="zh-TW" sz="1600" dirty="0" smtClean="0">
              <a:latin typeface="Arial" panose="020B0604020202020204" pitchFamily="34" charset="0"/>
              <a:ea typeface="標楷體" panose="03000509000000000000" pitchFamily="65" charset="-120"/>
              <a:cs typeface="Arial" panose="020B0604020202020204" pitchFamily="34" charset="0"/>
            </a:rPr>
            <a:t>)</a:t>
          </a:r>
          <a:endParaRPr lang="zh-TW" altLang="en-US" sz="1600" dirty="0">
            <a:latin typeface="Arial" panose="020B0604020202020204" pitchFamily="34" charset="0"/>
            <a:ea typeface="標楷體" panose="03000509000000000000" pitchFamily="65" charset="-120"/>
            <a:cs typeface="Arial" panose="020B0604020202020204" pitchFamily="34" charset="0"/>
          </a:endParaRPr>
        </a:p>
      </dgm:t>
    </dgm:pt>
    <dgm:pt modelId="{756583D1-2B45-4370-8D86-62AC706BBB99}" type="parTrans" cxnId="{B6AD6EB5-1D7C-4322-B0AD-FCAF2CCA9A50}">
      <dgm:prSet/>
      <dgm:spPr/>
      <dgm:t>
        <a:bodyPr/>
        <a:lstStyle/>
        <a:p>
          <a:endParaRPr lang="zh-TW" altLang="en-US"/>
        </a:p>
      </dgm:t>
    </dgm:pt>
    <dgm:pt modelId="{59CC5C0F-CC7B-45F6-BE3E-AA1BE0BFA732}" type="sibTrans" cxnId="{B6AD6EB5-1D7C-4322-B0AD-FCAF2CCA9A50}">
      <dgm:prSet/>
      <dgm:spPr/>
      <dgm:t>
        <a:bodyPr/>
        <a:lstStyle/>
        <a:p>
          <a:endParaRPr lang="zh-TW" altLang="en-US"/>
        </a:p>
      </dgm:t>
    </dgm:pt>
    <dgm:pt modelId="{29871846-5DCE-4D53-821E-C28510EBCC82}">
      <dgm:prSet custT="1"/>
      <dgm:spPr/>
      <dgm:t>
        <a:bodyPr/>
        <a:lstStyle/>
        <a:p>
          <a:r>
            <a:rPr lang="zh-TW" altLang="en-US" sz="1600" dirty="0" smtClean="0">
              <a:latin typeface="Arial" panose="020B0604020202020204" pitchFamily="34" charset="0"/>
              <a:ea typeface="標楷體" panose="03000509000000000000" pitchFamily="65" charset="-120"/>
              <a:cs typeface="Arial" panose="020B0604020202020204" pitchFamily="34" charset="0"/>
            </a:rPr>
            <a:t>是</a:t>
          </a:r>
          <a:endParaRPr lang="zh-TW" altLang="en-US" sz="1600" dirty="0">
            <a:latin typeface="Arial" panose="020B0604020202020204" pitchFamily="34" charset="0"/>
            <a:ea typeface="標楷體" panose="03000509000000000000" pitchFamily="65" charset="-120"/>
            <a:cs typeface="Arial" panose="020B0604020202020204" pitchFamily="34" charset="0"/>
          </a:endParaRPr>
        </a:p>
      </dgm:t>
    </dgm:pt>
    <dgm:pt modelId="{AE65122F-53B3-4AD8-B910-E1A31624A796}" type="parTrans" cxnId="{8888EB5F-EEAE-4F20-8065-F45E28916ED2}">
      <dgm:prSet/>
      <dgm:spPr/>
      <dgm:t>
        <a:bodyPr/>
        <a:lstStyle/>
        <a:p>
          <a:endParaRPr lang="zh-TW" altLang="en-US"/>
        </a:p>
      </dgm:t>
    </dgm:pt>
    <dgm:pt modelId="{27F1F76A-A925-46BB-BA5D-E6A170E02713}" type="sibTrans" cxnId="{8888EB5F-EEAE-4F20-8065-F45E28916ED2}">
      <dgm:prSet/>
      <dgm:spPr/>
      <dgm:t>
        <a:bodyPr/>
        <a:lstStyle/>
        <a:p>
          <a:endParaRPr lang="zh-TW" altLang="en-US"/>
        </a:p>
      </dgm:t>
    </dgm:pt>
    <dgm:pt modelId="{E52A5A1D-7680-4D48-87BC-3AAAEA0F5B2F}">
      <dgm:prSet custT="1"/>
      <dgm:spPr/>
      <dgm:t>
        <a:bodyPr/>
        <a:lstStyle/>
        <a:p>
          <a:r>
            <a:rPr lang="zh-TW" altLang="en-US" sz="1600" dirty="0" smtClean="0">
              <a:latin typeface="Arial" panose="020B0604020202020204" pitchFamily="34" charset="0"/>
              <a:ea typeface="標楷體" panose="03000509000000000000" pitchFamily="65" charset="-120"/>
              <a:cs typeface="Arial" panose="020B0604020202020204" pitchFamily="34" charset="0"/>
            </a:rPr>
            <a:t>否</a:t>
          </a:r>
          <a:endParaRPr lang="zh-TW" altLang="en-US" sz="1600" dirty="0">
            <a:latin typeface="Arial" panose="020B0604020202020204" pitchFamily="34" charset="0"/>
            <a:ea typeface="標楷體" panose="03000509000000000000" pitchFamily="65" charset="-120"/>
            <a:cs typeface="Arial" panose="020B0604020202020204" pitchFamily="34" charset="0"/>
          </a:endParaRPr>
        </a:p>
      </dgm:t>
    </dgm:pt>
    <dgm:pt modelId="{BC910357-ACF7-47C1-9980-BF4405668034}" type="parTrans" cxnId="{91A31396-CC84-4F89-84A3-C14B9AAD1F80}">
      <dgm:prSet/>
      <dgm:spPr/>
      <dgm:t>
        <a:bodyPr/>
        <a:lstStyle/>
        <a:p>
          <a:endParaRPr lang="zh-TW" altLang="en-US"/>
        </a:p>
      </dgm:t>
    </dgm:pt>
    <dgm:pt modelId="{51B882AC-83C5-4313-9C68-7B99C08E87F4}" type="sibTrans" cxnId="{91A31396-CC84-4F89-84A3-C14B9AAD1F80}">
      <dgm:prSet/>
      <dgm:spPr/>
      <dgm:t>
        <a:bodyPr/>
        <a:lstStyle/>
        <a:p>
          <a:endParaRPr lang="zh-TW" altLang="en-US"/>
        </a:p>
      </dgm:t>
    </dgm:pt>
    <dgm:pt modelId="{7CF4BE16-B561-48C8-A6D7-E53D020067AE}">
      <dgm:prSet custT="1"/>
      <dgm:spPr/>
      <dgm:t>
        <a:bodyPr/>
        <a:lstStyle/>
        <a:p>
          <a:r>
            <a:rPr lang="zh-TW" altLang="en-US" sz="1600" dirty="0" smtClean="0">
              <a:latin typeface="Arial" panose="020B0604020202020204" pitchFamily="34" charset="0"/>
              <a:ea typeface="標楷體" panose="03000509000000000000" pitchFamily="65" charset="-120"/>
              <a:cs typeface="Arial" panose="020B0604020202020204" pitchFamily="34" charset="0"/>
            </a:rPr>
            <a:t>得來臺發行專業板寶島債</a:t>
          </a:r>
          <a:endParaRPr lang="zh-TW" altLang="en-US" sz="1600" dirty="0">
            <a:latin typeface="Arial" panose="020B0604020202020204" pitchFamily="34" charset="0"/>
            <a:ea typeface="標楷體" panose="03000509000000000000" pitchFamily="65" charset="-120"/>
            <a:cs typeface="Arial" panose="020B0604020202020204" pitchFamily="34" charset="0"/>
          </a:endParaRPr>
        </a:p>
      </dgm:t>
    </dgm:pt>
    <dgm:pt modelId="{E34AB7BE-3B6F-43B3-A525-E421C6FCF0D6}" type="parTrans" cxnId="{97FEB80D-EBD9-4126-ACBA-040C89BFF82B}">
      <dgm:prSet/>
      <dgm:spPr/>
      <dgm:t>
        <a:bodyPr/>
        <a:lstStyle/>
        <a:p>
          <a:endParaRPr lang="zh-TW" altLang="en-US"/>
        </a:p>
      </dgm:t>
    </dgm:pt>
    <dgm:pt modelId="{396BD794-E284-459C-B22B-101695E4FD61}" type="sibTrans" cxnId="{97FEB80D-EBD9-4126-ACBA-040C89BFF82B}">
      <dgm:prSet/>
      <dgm:spPr/>
      <dgm:t>
        <a:bodyPr/>
        <a:lstStyle/>
        <a:p>
          <a:endParaRPr lang="zh-TW" altLang="en-US"/>
        </a:p>
      </dgm:t>
    </dgm:pt>
    <dgm:pt modelId="{F922D5E1-A738-473F-9BC1-DDCAEC1B8C53}">
      <dgm:prSet custT="1"/>
      <dgm:spPr/>
      <dgm:t>
        <a:bodyPr/>
        <a:lstStyle/>
        <a:p>
          <a:r>
            <a:rPr lang="zh-TW" altLang="en-US" sz="1600" dirty="0" smtClean="0">
              <a:latin typeface="Arial" panose="020B0604020202020204" pitchFamily="34" charset="0"/>
              <a:ea typeface="標楷體" panose="03000509000000000000" pitchFamily="65" charset="-120"/>
              <a:cs typeface="Arial" panose="020B0604020202020204" pitchFamily="34" charset="0"/>
            </a:rPr>
            <a:t>無法來臺發行寶島債券</a:t>
          </a:r>
          <a:endParaRPr lang="zh-TW" altLang="en-US" sz="1600" dirty="0">
            <a:latin typeface="Arial" panose="020B0604020202020204" pitchFamily="34" charset="0"/>
            <a:ea typeface="標楷體" panose="03000509000000000000" pitchFamily="65" charset="-120"/>
            <a:cs typeface="Arial" panose="020B0604020202020204" pitchFamily="34" charset="0"/>
          </a:endParaRPr>
        </a:p>
      </dgm:t>
    </dgm:pt>
    <dgm:pt modelId="{272466D8-60DC-40E3-946A-B7DE746EF616}" type="parTrans" cxnId="{959FEBE3-D706-4C23-A226-1A5EAF9AED7D}">
      <dgm:prSet/>
      <dgm:spPr/>
      <dgm:t>
        <a:bodyPr/>
        <a:lstStyle/>
        <a:p>
          <a:endParaRPr lang="zh-TW" altLang="en-US"/>
        </a:p>
      </dgm:t>
    </dgm:pt>
    <dgm:pt modelId="{CB87C893-295B-4600-BA37-B803FBD35434}" type="sibTrans" cxnId="{959FEBE3-D706-4C23-A226-1A5EAF9AED7D}">
      <dgm:prSet/>
      <dgm:spPr/>
      <dgm:t>
        <a:bodyPr/>
        <a:lstStyle/>
        <a:p>
          <a:endParaRPr lang="zh-TW" altLang="en-US"/>
        </a:p>
      </dgm:t>
    </dgm:pt>
    <dgm:pt modelId="{F38168FE-66A4-4FF0-AA96-15330C188F7B}" type="pres">
      <dgm:prSet presAssocID="{1751B908-6CD8-4C9D-87FC-ADA53E911A5D}" presName="hierChild1" presStyleCnt="0">
        <dgm:presLayoutVars>
          <dgm:orgChart val="1"/>
          <dgm:chPref val="1"/>
          <dgm:dir/>
          <dgm:animOne val="branch"/>
          <dgm:animLvl val="lvl"/>
          <dgm:resizeHandles/>
        </dgm:presLayoutVars>
      </dgm:prSet>
      <dgm:spPr/>
      <dgm:t>
        <a:bodyPr/>
        <a:lstStyle/>
        <a:p>
          <a:endParaRPr lang="zh-TW" altLang="en-US"/>
        </a:p>
      </dgm:t>
    </dgm:pt>
    <dgm:pt modelId="{3AABAB51-ECBD-43DC-BAB1-E9F7D4BC25A6}" type="pres">
      <dgm:prSet presAssocID="{DC4FC37C-FA7B-4B38-9BB3-55D529AAFC94}" presName="hierRoot1" presStyleCnt="0">
        <dgm:presLayoutVars>
          <dgm:hierBranch val="init"/>
        </dgm:presLayoutVars>
      </dgm:prSet>
      <dgm:spPr/>
    </dgm:pt>
    <dgm:pt modelId="{428C0505-5553-49BB-8D1F-E7FAB627BB1F}" type="pres">
      <dgm:prSet presAssocID="{DC4FC37C-FA7B-4B38-9BB3-55D529AAFC94}" presName="rootComposite1" presStyleCnt="0"/>
      <dgm:spPr/>
    </dgm:pt>
    <dgm:pt modelId="{257ED7AD-E041-485F-ABE7-DC256EC5151C}" type="pres">
      <dgm:prSet presAssocID="{DC4FC37C-FA7B-4B38-9BB3-55D529AAFC94}" presName="rootText1" presStyleLbl="node0" presStyleIdx="0" presStyleCnt="1" custScaleX="182193">
        <dgm:presLayoutVars>
          <dgm:chPref val="3"/>
        </dgm:presLayoutVars>
      </dgm:prSet>
      <dgm:spPr/>
      <dgm:t>
        <a:bodyPr/>
        <a:lstStyle/>
        <a:p>
          <a:endParaRPr lang="zh-TW" altLang="en-US"/>
        </a:p>
      </dgm:t>
    </dgm:pt>
    <dgm:pt modelId="{CDB7A4B8-6A61-4479-9B3A-393D1EBAC95D}" type="pres">
      <dgm:prSet presAssocID="{DC4FC37C-FA7B-4B38-9BB3-55D529AAFC94}" presName="rootConnector1" presStyleLbl="node1" presStyleIdx="0" presStyleCnt="0"/>
      <dgm:spPr/>
      <dgm:t>
        <a:bodyPr/>
        <a:lstStyle/>
        <a:p>
          <a:endParaRPr lang="zh-TW" altLang="en-US"/>
        </a:p>
      </dgm:t>
    </dgm:pt>
    <dgm:pt modelId="{6B4351D7-85E6-4CD2-8BE0-73EB293EC3F1}" type="pres">
      <dgm:prSet presAssocID="{DC4FC37C-FA7B-4B38-9BB3-55D529AAFC94}" presName="hierChild2" presStyleCnt="0"/>
      <dgm:spPr/>
    </dgm:pt>
    <dgm:pt modelId="{3EFB3ED5-920A-453B-BDB6-944368A26CBA}" type="pres">
      <dgm:prSet presAssocID="{FC8162BB-0BE1-47F3-9CD8-0395E886C1D7}" presName="Name37" presStyleLbl="parChTrans1D2" presStyleIdx="0" presStyleCnt="1"/>
      <dgm:spPr/>
      <dgm:t>
        <a:bodyPr/>
        <a:lstStyle/>
        <a:p>
          <a:endParaRPr lang="zh-TW" altLang="en-US"/>
        </a:p>
      </dgm:t>
    </dgm:pt>
    <dgm:pt modelId="{DD28B4E1-B786-4CE9-B4C4-6E9727C49EBE}" type="pres">
      <dgm:prSet presAssocID="{12461812-6ADB-48A7-8F6C-64E6D7C82F22}" presName="hierRoot2" presStyleCnt="0">
        <dgm:presLayoutVars>
          <dgm:hierBranch val="init"/>
        </dgm:presLayoutVars>
      </dgm:prSet>
      <dgm:spPr/>
    </dgm:pt>
    <dgm:pt modelId="{DFED8C9A-DDEC-46CA-9C0C-549A37E78F4F}" type="pres">
      <dgm:prSet presAssocID="{12461812-6ADB-48A7-8F6C-64E6D7C82F22}" presName="rootComposite" presStyleCnt="0"/>
      <dgm:spPr/>
    </dgm:pt>
    <dgm:pt modelId="{905C5E51-7AFF-43DF-8167-908F682D8003}" type="pres">
      <dgm:prSet presAssocID="{12461812-6ADB-48A7-8F6C-64E6D7C82F22}" presName="rootText" presStyleLbl="node2" presStyleIdx="0" presStyleCnt="1" custScaleX="701042" custScaleY="211235">
        <dgm:presLayoutVars>
          <dgm:chPref val="3"/>
        </dgm:presLayoutVars>
      </dgm:prSet>
      <dgm:spPr/>
      <dgm:t>
        <a:bodyPr/>
        <a:lstStyle/>
        <a:p>
          <a:endParaRPr lang="zh-TW" altLang="en-US"/>
        </a:p>
      </dgm:t>
    </dgm:pt>
    <dgm:pt modelId="{2E0F4A0B-8FE5-4435-AA21-C7F2A38D5FA4}" type="pres">
      <dgm:prSet presAssocID="{12461812-6ADB-48A7-8F6C-64E6D7C82F22}" presName="rootConnector" presStyleLbl="node2" presStyleIdx="0" presStyleCnt="1"/>
      <dgm:spPr/>
      <dgm:t>
        <a:bodyPr/>
        <a:lstStyle/>
        <a:p>
          <a:endParaRPr lang="zh-TW" altLang="en-US"/>
        </a:p>
      </dgm:t>
    </dgm:pt>
    <dgm:pt modelId="{6D866B41-E3FB-4033-AC9D-C3D350361115}" type="pres">
      <dgm:prSet presAssocID="{12461812-6ADB-48A7-8F6C-64E6D7C82F22}" presName="hierChild4" presStyleCnt="0"/>
      <dgm:spPr/>
    </dgm:pt>
    <dgm:pt modelId="{3905133B-36CB-4DAA-B146-7033F870EDE4}" type="pres">
      <dgm:prSet presAssocID="{CF79EB62-E952-4B28-9F2D-F12026984521}" presName="Name37" presStyleLbl="parChTrans1D3" presStyleIdx="0" presStyleCnt="2"/>
      <dgm:spPr/>
      <dgm:t>
        <a:bodyPr/>
        <a:lstStyle/>
        <a:p>
          <a:endParaRPr lang="zh-TW" altLang="en-US"/>
        </a:p>
      </dgm:t>
    </dgm:pt>
    <dgm:pt modelId="{A8DC641F-F775-49C9-9A87-3A72FA3A31E4}" type="pres">
      <dgm:prSet presAssocID="{5AC389D8-2AC6-4176-8C8F-5AA109AA8F25}" presName="hierRoot2" presStyleCnt="0">
        <dgm:presLayoutVars>
          <dgm:hierBranch val="init"/>
        </dgm:presLayoutVars>
      </dgm:prSet>
      <dgm:spPr/>
    </dgm:pt>
    <dgm:pt modelId="{E8FEA131-E484-4CB5-88FF-FA015BCFA092}" type="pres">
      <dgm:prSet presAssocID="{5AC389D8-2AC6-4176-8C8F-5AA109AA8F25}" presName="rootComposite" presStyleCnt="0"/>
      <dgm:spPr/>
    </dgm:pt>
    <dgm:pt modelId="{7A92D5BD-6D3B-40C9-BFCA-AEA4C488A034}" type="pres">
      <dgm:prSet presAssocID="{5AC389D8-2AC6-4176-8C8F-5AA109AA8F25}" presName="rootText" presStyleLbl="node3" presStyleIdx="0" presStyleCnt="2">
        <dgm:presLayoutVars>
          <dgm:chPref val="3"/>
        </dgm:presLayoutVars>
      </dgm:prSet>
      <dgm:spPr/>
      <dgm:t>
        <a:bodyPr/>
        <a:lstStyle/>
        <a:p>
          <a:endParaRPr lang="zh-TW" altLang="en-US"/>
        </a:p>
      </dgm:t>
    </dgm:pt>
    <dgm:pt modelId="{B0A9A119-005D-438C-8C63-70296717E17B}" type="pres">
      <dgm:prSet presAssocID="{5AC389D8-2AC6-4176-8C8F-5AA109AA8F25}" presName="rootConnector" presStyleLbl="node3" presStyleIdx="0" presStyleCnt="2"/>
      <dgm:spPr/>
      <dgm:t>
        <a:bodyPr/>
        <a:lstStyle/>
        <a:p>
          <a:endParaRPr lang="zh-TW" altLang="en-US"/>
        </a:p>
      </dgm:t>
    </dgm:pt>
    <dgm:pt modelId="{02D82A6A-2BCF-47F1-B35E-B66057433EEF}" type="pres">
      <dgm:prSet presAssocID="{5AC389D8-2AC6-4176-8C8F-5AA109AA8F25}" presName="hierChild4" presStyleCnt="0"/>
      <dgm:spPr/>
    </dgm:pt>
    <dgm:pt modelId="{8EBF34CD-E933-4702-94FB-1233130CBF5F}" type="pres">
      <dgm:prSet presAssocID="{AF55EF67-EB5D-4E3E-81E1-EEFAD5925D6F}" presName="Name37" presStyleLbl="parChTrans1D4" presStyleIdx="0" presStyleCnt="6"/>
      <dgm:spPr/>
      <dgm:t>
        <a:bodyPr/>
        <a:lstStyle/>
        <a:p>
          <a:endParaRPr lang="zh-TW" altLang="en-US"/>
        </a:p>
      </dgm:t>
    </dgm:pt>
    <dgm:pt modelId="{A028F8F9-82CC-4C22-9C74-A630AF8BB214}" type="pres">
      <dgm:prSet presAssocID="{C4B26B85-6BB8-4817-A963-7D0F6F534EAC}" presName="hierRoot2" presStyleCnt="0">
        <dgm:presLayoutVars>
          <dgm:hierBranch val="init"/>
        </dgm:presLayoutVars>
      </dgm:prSet>
      <dgm:spPr/>
    </dgm:pt>
    <dgm:pt modelId="{C7F45ADF-A179-4CE4-A9E1-7710C4F04C3C}" type="pres">
      <dgm:prSet presAssocID="{C4B26B85-6BB8-4817-A963-7D0F6F534EAC}" presName="rootComposite" presStyleCnt="0"/>
      <dgm:spPr/>
    </dgm:pt>
    <dgm:pt modelId="{47D199D8-CD97-4585-ABE2-82E7191F5775}" type="pres">
      <dgm:prSet presAssocID="{C4B26B85-6BB8-4817-A963-7D0F6F534EAC}" presName="rootText" presStyleLbl="node4" presStyleIdx="0" presStyleCnt="6" custScaleX="495036" custScaleY="134130">
        <dgm:presLayoutVars>
          <dgm:chPref val="3"/>
        </dgm:presLayoutVars>
      </dgm:prSet>
      <dgm:spPr/>
      <dgm:t>
        <a:bodyPr/>
        <a:lstStyle/>
        <a:p>
          <a:endParaRPr lang="zh-TW" altLang="en-US"/>
        </a:p>
      </dgm:t>
    </dgm:pt>
    <dgm:pt modelId="{5131FB8B-4952-4998-B966-04EE7E7511F6}" type="pres">
      <dgm:prSet presAssocID="{C4B26B85-6BB8-4817-A963-7D0F6F534EAC}" presName="rootConnector" presStyleLbl="node4" presStyleIdx="0" presStyleCnt="6"/>
      <dgm:spPr/>
      <dgm:t>
        <a:bodyPr/>
        <a:lstStyle/>
        <a:p>
          <a:endParaRPr lang="zh-TW" altLang="en-US"/>
        </a:p>
      </dgm:t>
    </dgm:pt>
    <dgm:pt modelId="{041639B2-F993-4548-BA71-1AA52046EA2A}" type="pres">
      <dgm:prSet presAssocID="{C4B26B85-6BB8-4817-A963-7D0F6F534EAC}" presName="hierChild4" presStyleCnt="0"/>
      <dgm:spPr/>
    </dgm:pt>
    <dgm:pt modelId="{FE267791-3A73-42E8-A26E-24727950AE7C}" type="pres">
      <dgm:prSet presAssocID="{AE65122F-53B3-4AD8-B910-E1A31624A796}" presName="Name37" presStyleLbl="parChTrans1D4" presStyleIdx="1" presStyleCnt="6"/>
      <dgm:spPr/>
      <dgm:t>
        <a:bodyPr/>
        <a:lstStyle/>
        <a:p>
          <a:endParaRPr lang="zh-TW" altLang="en-US"/>
        </a:p>
      </dgm:t>
    </dgm:pt>
    <dgm:pt modelId="{A9219A1B-3A8B-4CD1-A924-E04765CD9683}" type="pres">
      <dgm:prSet presAssocID="{29871846-5DCE-4D53-821E-C28510EBCC82}" presName="hierRoot2" presStyleCnt="0">
        <dgm:presLayoutVars>
          <dgm:hierBranch val="init"/>
        </dgm:presLayoutVars>
      </dgm:prSet>
      <dgm:spPr/>
    </dgm:pt>
    <dgm:pt modelId="{C7EC6310-5838-4353-8ED5-0B1CFF3774C1}" type="pres">
      <dgm:prSet presAssocID="{29871846-5DCE-4D53-821E-C28510EBCC82}" presName="rootComposite" presStyleCnt="0"/>
      <dgm:spPr/>
    </dgm:pt>
    <dgm:pt modelId="{73FB2474-DD18-4286-87BA-498814B63E1A}" type="pres">
      <dgm:prSet presAssocID="{29871846-5DCE-4D53-821E-C28510EBCC82}" presName="rootText" presStyleLbl="node4" presStyleIdx="1" presStyleCnt="6">
        <dgm:presLayoutVars>
          <dgm:chPref val="3"/>
        </dgm:presLayoutVars>
      </dgm:prSet>
      <dgm:spPr/>
      <dgm:t>
        <a:bodyPr/>
        <a:lstStyle/>
        <a:p>
          <a:endParaRPr lang="zh-TW" altLang="en-US"/>
        </a:p>
      </dgm:t>
    </dgm:pt>
    <dgm:pt modelId="{83427001-F14B-42EC-8B22-9E510D68FBBD}" type="pres">
      <dgm:prSet presAssocID="{29871846-5DCE-4D53-821E-C28510EBCC82}" presName="rootConnector" presStyleLbl="node4" presStyleIdx="1" presStyleCnt="6"/>
      <dgm:spPr/>
      <dgm:t>
        <a:bodyPr/>
        <a:lstStyle/>
        <a:p>
          <a:endParaRPr lang="zh-TW" altLang="en-US"/>
        </a:p>
      </dgm:t>
    </dgm:pt>
    <dgm:pt modelId="{DBAA304B-D27F-497B-9011-28A4AD0FB7FF}" type="pres">
      <dgm:prSet presAssocID="{29871846-5DCE-4D53-821E-C28510EBCC82}" presName="hierChild4" presStyleCnt="0"/>
      <dgm:spPr/>
    </dgm:pt>
    <dgm:pt modelId="{09D92E99-7267-4699-B3C4-01D532C6B9AB}" type="pres">
      <dgm:prSet presAssocID="{E34AB7BE-3B6F-43B3-A525-E421C6FCF0D6}" presName="Name37" presStyleLbl="parChTrans1D4" presStyleIdx="2" presStyleCnt="6"/>
      <dgm:spPr/>
      <dgm:t>
        <a:bodyPr/>
        <a:lstStyle/>
        <a:p>
          <a:endParaRPr lang="zh-TW" altLang="en-US"/>
        </a:p>
      </dgm:t>
    </dgm:pt>
    <dgm:pt modelId="{8A032025-3A06-4627-91A5-4612707FF792}" type="pres">
      <dgm:prSet presAssocID="{7CF4BE16-B561-48C8-A6D7-E53D020067AE}" presName="hierRoot2" presStyleCnt="0">
        <dgm:presLayoutVars>
          <dgm:hierBranch val="init"/>
        </dgm:presLayoutVars>
      </dgm:prSet>
      <dgm:spPr/>
    </dgm:pt>
    <dgm:pt modelId="{B25AB7D3-7E9B-43DA-9D93-20C8C2100AC6}" type="pres">
      <dgm:prSet presAssocID="{7CF4BE16-B561-48C8-A6D7-E53D020067AE}" presName="rootComposite" presStyleCnt="0"/>
      <dgm:spPr/>
    </dgm:pt>
    <dgm:pt modelId="{D2E6D672-FD49-4D31-B4ED-DB1530B616DF}" type="pres">
      <dgm:prSet presAssocID="{7CF4BE16-B561-48C8-A6D7-E53D020067AE}" presName="rootText" presStyleLbl="node4" presStyleIdx="2" presStyleCnt="6" custScaleX="308954" custScaleY="129277">
        <dgm:presLayoutVars>
          <dgm:chPref val="3"/>
        </dgm:presLayoutVars>
      </dgm:prSet>
      <dgm:spPr/>
      <dgm:t>
        <a:bodyPr/>
        <a:lstStyle/>
        <a:p>
          <a:endParaRPr lang="zh-TW" altLang="en-US"/>
        </a:p>
      </dgm:t>
    </dgm:pt>
    <dgm:pt modelId="{2660FFD9-E2D3-4000-A150-53B6D5227EE6}" type="pres">
      <dgm:prSet presAssocID="{7CF4BE16-B561-48C8-A6D7-E53D020067AE}" presName="rootConnector" presStyleLbl="node4" presStyleIdx="2" presStyleCnt="6"/>
      <dgm:spPr/>
      <dgm:t>
        <a:bodyPr/>
        <a:lstStyle/>
        <a:p>
          <a:endParaRPr lang="zh-TW" altLang="en-US"/>
        </a:p>
      </dgm:t>
    </dgm:pt>
    <dgm:pt modelId="{1E149C10-0398-4A20-9B41-C911F6BB4B96}" type="pres">
      <dgm:prSet presAssocID="{7CF4BE16-B561-48C8-A6D7-E53D020067AE}" presName="hierChild4" presStyleCnt="0"/>
      <dgm:spPr/>
    </dgm:pt>
    <dgm:pt modelId="{DB132B9D-FD3B-4E5E-9F7F-6DE899597B09}" type="pres">
      <dgm:prSet presAssocID="{7CF4BE16-B561-48C8-A6D7-E53D020067AE}" presName="hierChild5" presStyleCnt="0"/>
      <dgm:spPr/>
    </dgm:pt>
    <dgm:pt modelId="{12255356-1923-43E3-9AD7-0224F97AE59D}" type="pres">
      <dgm:prSet presAssocID="{29871846-5DCE-4D53-821E-C28510EBCC82}" presName="hierChild5" presStyleCnt="0"/>
      <dgm:spPr/>
    </dgm:pt>
    <dgm:pt modelId="{45F990F4-BE9C-48FE-A17D-73A9BA0954CF}" type="pres">
      <dgm:prSet presAssocID="{BC910357-ACF7-47C1-9980-BF4405668034}" presName="Name37" presStyleLbl="parChTrans1D4" presStyleIdx="3" presStyleCnt="6"/>
      <dgm:spPr/>
      <dgm:t>
        <a:bodyPr/>
        <a:lstStyle/>
        <a:p>
          <a:endParaRPr lang="zh-TW" altLang="en-US"/>
        </a:p>
      </dgm:t>
    </dgm:pt>
    <dgm:pt modelId="{B552792E-A780-4DFD-ACEF-655E8E93407C}" type="pres">
      <dgm:prSet presAssocID="{E52A5A1D-7680-4D48-87BC-3AAAEA0F5B2F}" presName="hierRoot2" presStyleCnt="0">
        <dgm:presLayoutVars>
          <dgm:hierBranch val="init"/>
        </dgm:presLayoutVars>
      </dgm:prSet>
      <dgm:spPr/>
    </dgm:pt>
    <dgm:pt modelId="{4BF2A447-CB31-4BB7-AE7D-6C7723767C56}" type="pres">
      <dgm:prSet presAssocID="{E52A5A1D-7680-4D48-87BC-3AAAEA0F5B2F}" presName="rootComposite" presStyleCnt="0"/>
      <dgm:spPr/>
    </dgm:pt>
    <dgm:pt modelId="{32B3D92D-15BC-45B4-AEC0-DFDACE989603}" type="pres">
      <dgm:prSet presAssocID="{E52A5A1D-7680-4D48-87BC-3AAAEA0F5B2F}" presName="rootText" presStyleLbl="node4" presStyleIdx="3" presStyleCnt="6">
        <dgm:presLayoutVars>
          <dgm:chPref val="3"/>
        </dgm:presLayoutVars>
      </dgm:prSet>
      <dgm:spPr/>
      <dgm:t>
        <a:bodyPr/>
        <a:lstStyle/>
        <a:p>
          <a:endParaRPr lang="zh-TW" altLang="en-US"/>
        </a:p>
      </dgm:t>
    </dgm:pt>
    <dgm:pt modelId="{39D77748-3756-405C-B294-F2994C009582}" type="pres">
      <dgm:prSet presAssocID="{E52A5A1D-7680-4D48-87BC-3AAAEA0F5B2F}" presName="rootConnector" presStyleLbl="node4" presStyleIdx="3" presStyleCnt="6"/>
      <dgm:spPr/>
      <dgm:t>
        <a:bodyPr/>
        <a:lstStyle/>
        <a:p>
          <a:endParaRPr lang="zh-TW" altLang="en-US"/>
        </a:p>
      </dgm:t>
    </dgm:pt>
    <dgm:pt modelId="{BB7F55E3-4612-414B-B2C9-F5CFD6C188C1}" type="pres">
      <dgm:prSet presAssocID="{E52A5A1D-7680-4D48-87BC-3AAAEA0F5B2F}" presName="hierChild4" presStyleCnt="0"/>
      <dgm:spPr/>
    </dgm:pt>
    <dgm:pt modelId="{69644424-ED31-40CC-9974-405360DF59C6}" type="pres">
      <dgm:prSet presAssocID="{272466D8-60DC-40E3-946A-B7DE746EF616}" presName="Name37" presStyleLbl="parChTrans1D4" presStyleIdx="4" presStyleCnt="6"/>
      <dgm:spPr/>
      <dgm:t>
        <a:bodyPr/>
        <a:lstStyle/>
        <a:p>
          <a:endParaRPr lang="zh-TW" altLang="en-US"/>
        </a:p>
      </dgm:t>
    </dgm:pt>
    <dgm:pt modelId="{ADDDCC31-CD48-4507-A1C6-9E42B74ABB4A}" type="pres">
      <dgm:prSet presAssocID="{F922D5E1-A738-473F-9BC1-DDCAEC1B8C53}" presName="hierRoot2" presStyleCnt="0">
        <dgm:presLayoutVars>
          <dgm:hierBranch val="init"/>
        </dgm:presLayoutVars>
      </dgm:prSet>
      <dgm:spPr/>
    </dgm:pt>
    <dgm:pt modelId="{25503602-AC27-4C80-BC30-AB8430EF5700}" type="pres">
      <dgm:prSet presAssocID="{F922D5E1-A738-473F-9BC1-DDCAEC1B8C53}" presName="rootComposite" presStyleCnt="0"/>
      <dgm:spPr/>
    </dgm:pt>
    <dgm:pt modelId="{5BE4BCF0-A4FF-4876-80A8-0F2925E7990A}" type="pres">
      <dgm:prSet presAssocID="{F922D5E1-A738-473F-9BC1-DDCAEC1B8C53}" presName="rootText" presStyleLbl="node4" presStyleIdx="4" presStyleCnt="6" custScaleX="273840" custScaleY="129604">
        <dgm:presLayoutVars>
          <dgm:chPref val="3"/>
        </dgm:presLayoutVars>
      </dgm:prSet>
      <dgm:spPr/>
      <dgm:t>
        <a:bodyPr/>
        <a:lstStyle/>
        <a:p>
          <a:endParaRPr lang="zh-TW" altLang="en-US"/>
        </a:p>
      </dgm:t>
    </dgm:pt>
    <dgm:pt modelId="{7D9BC1F9-A303-439E-BC62-09C9BD83E341}" type="pres">
      <dgm:prSet presAssocID="{F922D5E1-A738-473F-9BC1-DDCAEC1B8C53}" presName="rootConnector" presStyleLbl="node4" presStyleIdx="4" presStyleCnt="6"/>
      <dgm:spPr/>
      <dgm:t>
        <a:bodyPr/>
        <a:lstStyle/>
        <a:p>
          <a:endParaRPr lang="zh-TW" altLang="en-US"/>
        </a:p>
      </dgm:t>
    </dgm:pt>
    <dgm:pt modelId="{C2639E1F-1052-496A-BDF3-69CD2031967E}" type="pres">
      <dgm:prSet presAssocID="{F922D5E1-A738-473F-9BC1-DDCAEC1B8C53}" presName="hierChild4" presStyleCnt="0"/>
      <dgm:spPr/>
    </dgm:pt>
    <dgm:pt modelId="{D6D367B5-5FDD-4972-BE31-62BDB9FDBA79}" type="pres">
      <dgm:prSet presAssocID="{F922D5E1-A738-473F-9BC1-DDCAEC1B8C53}" presName="hierChild5" presStyleCnt="0"/>
      <dgm:spPr/>
    </dgm:pt>
    <dgm:pt modelId="{3EA55FC9-C714-4A42-AD6F-66F867D55176}" type="pres">
      <dgm:prSet presAssocID="{E52A5A1D-7680-4D48-87BC-3AAAEA0F5B2F}" presName="hierChild5" presStyleCnt="0"/>
      <dgm:spPr/>
    </dgm:pt>
    <dgm:pt modelId="{0F378517-423B-4B31-BBE7-BC9820726238}" type="pres">
      <dgm:prSet presAssocID="{C4B26B85-6BB8-4817-A963-7D0F6F534EAC}" presName="hierChild5" presStyleCnt="0"/>
      <dgm:spPr/>
    </dgm:pt>
    <dgm:pt modelId="{D227D2EA-13B9-41EA-B679-BE8C75E5F23F}" type="pres">
      <dgm:prSet presAssocID="{5AC389D8-2AC6-4176-8C8F-5AA109AA8F25}" presName="hierChild5" presStyleCnt="0"/>
      <dgm:spPr/>
    </dgm:pt>
    <dgm:pt modelId="{EF80ABBC-08D0-4AA4-8EA8-BA25E7B1F458}" type="pres">
      <dgm:prSet presAssocID="{41476AF9-97FC-4F3E-BFD6-015799B27FAE}" presName="Name37" presStyleLbl="parChTrans1D3" presStyleIdx="1" presStyleCnt="2"/>
      <dgm:spPr/>
      <dgm:t>
        <a:bodyPr/>
        <a:lstStyle/>
        <a:p>
          <a:endParaRPr lang="zh-TW" altLang="en-US"/>
        </a:p>
      </dgm:t>
    </dgm:pt>
    <dgm:pt modelId="{D4A9E82E-784D-4ABD-B586-DCB9FE2C10D0}" type="pres">
      <dgm:prSet presAssocID="{CB61A77F-AB69-4EE3-86F9-38AEF3231A8C}" presName="hierRoot2" presStyleCnt="0">
        <dgm:presLayoutVars>
          <dgm:hierBranch val="init"/>
        </dgm:presLayoutVars>
      </dgm:prSet>
      <dgm:spPr/>
    </dgm:pt>
    <dgm:pt modelId="{4B9AB7B6-0B90-48AA-920D-73FDB091EFCC}" type="pres">
      <dgm:prSet presAssocID="{CB61A77F-AB69-4EE3-86F9-38AEF3231A8C}" presName="rootComposite" presStyleCnt="0"/>
      <dgm:spPr/>
    </dgm:pt>
    <dgm:pt modelId="{9084519E-B42A-4E5C-AA8A-4E80FA0180A4}" type="pres">
      <dgm:prSet presAssocID="{CB61A77F-AB69-4EE3-86F9-38AEF3231A8C}" presName="rootText" presStyleLbl="node3" presStyleIdx="1" presStyleCnt="2">
        <dgm:presLayoutVars>
          <dgm:chPref val="3"/>
        </dgm:presLayoutVars>
      </dgm:prSet>
      <dgm:spPr/>
      <dgm:t>
        <a:bodyPr/>
        <a:lstStyle/>
        <a:p>
          <a:endParaRPr lang="zh-TW" altLang="en-US"/>
        </a:p>
      </dgm:t>
    </dgm:pt>
    <dgm:pt modelId="{F34FAD7E-EE18-4C2B-895B-2B57BF546E9B}" type="pres">
      <dgm:prSet presAssocID="{CB61A77F-AB69-4EE3-86F9-38AEF3231A8C}" presName="rootConnector" presStyleLbl="node3" presStyleIdx="1" presStyleCnt="2"/>
      <dgm:spPr/>
      <dgm:t>
        <a:bodyPr/>
        <a:lstStyle/>
        <a:p>
          <a:endParaRPr lang="zh-TW" altLang="en-US"/>
        </a:p>
      </dgm:t>
    </dgm:pt>
    <dgm:pt modelId="{CCAA0F64-DE74-4BC7-BF66-66F68C2A6D2B}" type="pres">
      <dgm:prSet presAssocID="{CB61A77F-AB69-4EE3-86F9-38AEF3231A8C}" presName="hierChild4" presStyleCnt="0"/>
      <dgm:spPr/>
    </dgm:pt>
    <dgm:pt modelId="{32A565B8-8E29-4BA3-8A96-B36BEF13A12D}" type="pres">
      <dgm:prSet presAssocID="{756583D1-2B45-4370-8D86-62AC706BBB99}" presName="Name37" presStyleLbl="parChTrans1D4" presStyleIdx="5" presStyleCnt="6"/>
      <dgm:spPr/>
      <dgm:t>
        <a:bodyPr/>
        <a:lstStyle/>
        <a:p>
          <a:endParaRPr lang="zh-TW" altLang="en-US"/>
        </a:p>
      </dgm:t>
    </dgm:pt>
    <dgm:pt modelId="{FFC2DAA6-24FE-4C87-8ECA-E5FC5B00B3B6}" type="pres">
      <dgm:prSet presAssocID="{7BB65F2C-2415-4368-B27A-019A1EF385DF}" presName="hierRoot2" presStyleCnt="0">
        <dgm:presLayoutVars>
          <dgm:hierBranch val="init"/>
        </dgm:presLayoutVars>
      </dgm:prSet>
      <dgm:spPr/>
    </dgm:pt>
    <dgm:pt modelId="{C39D579C-ABEE-44CB-B453-11FD2FB1C358}" type="pres">
      <dgm:prSet presAssocID="{7BB65F2C-2415-4368-B27A-019A1EF385DF}" presName="rootComposite" presStyleCnt="0"/>
      <dgm:spPr/>
    </dgm:pt>
    <dgm:pt modelId="{8457B1C7-91F1-48F1-96E9-9A7772FB1C51}" type="pres">
      <dgm:prSet presAssocID="{7BB65F2C-2415-4368-B27A-019A1EF385DF}" presName="rootText" presStyleLbl="node4" presStyleIdx="5" presStyleCnt="6" custScaleX="269674" custScaleY="210530" custLinFactNeighborX="25399" custLinFactNeighborY="-10581">
        <dgm:presLayoutVars>
          <dgm:chPref val="3"/>
        </dgm:presLayoutVars>
      </dgm:prSet>
      <dgm:spPr/>
      <dgm:t>
        <a:bodyPr/>
        <a:lstStyle/>
        <a:p>
          <a:endParaRPr lang="zh-TW" altLang="en-US"/>
        </a:p>
      </dgm:t>
    </dgm:pt>
    <dgm:pt modelId="{F44BE8D8-0E66-4D8E-A096-F0C61F87AD9E}" type="pres">
      <dgm:prSet presAssocID="{7BB65F2C-2415-4368-B27A-019A1EF385DF}" presName="rootConnector" presStyleLbl="node4" presStyleIdx="5" presStyleCnt="6"/>
      <dgm:spPr/>
      <dgm:t>
        <a:bodyPr/>
        <a:lstStyle/>
        <a:p>
          <a:endParaRPr lang="zh-TW" altLang="en-US"/>
        </a:p>
      </dgm:t>
    </dgm:pt>
    <dgm:pt modelId="{D1B2DADC-1991-465B-A4FB-878C9ABD2B28}" type="pres">
      <dgm:prSet presAssocID="{7BB65F2C-2415-4368-B27A-019A1EF385DF}" presName="hierChild4" presStyleCnt="0"/>
      <dgm:spPr/>
    </dgm:pt>
    <dgm:pt modelId="{C8E948FD-8EC5-46C0-8A6D-5486F2867C4D}" type="pres">
      <dgm:prSet presAssocID="{7BB65F2C-2415-4368-B27A-019A1EF385DF}" presName="hierChild5" presStyleCnt="0"/>
      <dgm:spPr/>
    </dgm:pt>
    <dgm:pt modelId="{A68DBCB4-8AD4-4185-BB25-0A159FB5F89F}" type="pres">
      <dgm:prSet presAssocID="{CB61A77F-AB69-4EE3-86F9-38AEF3231A8C}" presName="hierChild5" presStyleCnt="0"/>
      <dgm:spPr/>
    </dgm:pt>
    <dgm:pt modelId="{8ED978B7-ECDB-438F-B189-8339B4A09C2E}" type="pres">
      <dgm:prSet presAssocID="{12461812-6ADB-48A7-8F6C-64E6D7C82F22}" presName="hierChild5" presStyleCnt="0"/>
      <dgm:spPr/>
    </dgm:pt>
    <dgm:pt modelId="{ABA2F586-0F7E-4A3E-92A1-621A43E11551}" type="pres">
      <dgm:prSet presAssocID="{DC4FC37C-FA7B-4B38-9BB3-55D529AAFC94}" presName="hierChild3" presStyleCnt="0"/>
      <dgm:spPr/>
    </dgm:pt>
  </dgm:ptLst>
  <dgm:cxnLst>
    <dgm:cxn modelId="{975B9F23-9E56-48BE-AB76-D34EABC90625}" type="presOf" srcId="{CB61A77F-AB69-4EE3-86F9-38AEF3231A8C}" destId="{9084519E-B42A-4E5C-AA8A-4E80FA0180A4}" srcOrd="0" destOrd="0" presId="urn:microsoft.com/office/officeart/2005/8/layout/orgChart1"/>
    <dgm:cxn modelId="{91A31396-CC84-4F89-84A3-C14B9AAD1F80}" srcId="{C4B26B85-6BB8-4817-A963-7D0F6F534EAC}" destId="{E52A5A1D-7680-4D48-87BC-3AAAEA0F5B2F}" srcOrd="1" destOrd="0" parTransId="{BC910357-ACF7-47C1-9980-BF4405668034}" sibTransId="{51B882AC-83C5-4313-9C68-7B99C08E87F4}"/>
    <dgm:cxn modelId="{3F20BC27-BFAB-41C1-A290-7CC3F0983C50}" type="presOf" srcId="{DC4FC37C-FA7B-4B38-9BB3-55D529AAFC94}" destId="{CDB7A4B8-6A61-4479-9B3A-393D1EBAC95D}" srcOrd="1" destOrd="0" presId="urn:microsoft.com/office/officeart/2005/8/layout/orgChart1"/>
    <dgm:cxn modelId="{D044910B-D7DB-4D6A-9895-10C3E4A34B7C}" type="presOf" srcId="{DC4FC37C-FA7B-4B38-9BB3-55D529AAFC94}" destId="{257ED7AD-E041-485F-ABE7-DC256EC5151C}" srcOrd="0" destOrd="0" presId="urn:microsoft.com/office/officeart/2005/8/layout/orgChart1"/>
    <dgm:cxn modelId="{B6AD6EB5-1D7C-4322-B0AD-FCAF2CCA9A50}" srcId="{CB61A77F-AB69-4EE3-86F9-38AEF3231A8C}" destId="{7BB65F2C-2415-4368-B27A-019A1EF385DF}" srcOrd="0" destOrd="0" parTransId="{756583D1-2B45-4370-8D86-62AC706BBB99}" sibTransId="{59CC5C0F-CC7B-45F6-BE3E-AA1BE0BFA732}"/>
    <dgm:cxn modelId="{9BFECFBB-1B47-4DA4-B211-65003E3C5FB7}" type="presOf" srcId="{7BB65F2C-2415-4368-B27A-019A1EF385DF}" destId="{8457B1C7-91F1-48F1-96E9-9A7772FB1C51}" srcOrd="0" destOrd="0" presId="urn:microsoft.com/office/officeart/2005/8/layout/orgChart1"/>
    <dgm:cxn modelId="{3AE175AE-A37F-4E70-9C77-ADD72EF877F2}" type="presOf" srcId="{756583D1-2B45-4370-8D86-62AC706BBB99}" destId="{32A565B8-8E29-4BA3-8A96-B36BEF13A12D}" srcOrd="0" destOrd="0" presId="urn:microsoft.com/office/officeart/2005/8/layout/orgChart1"/>
    <dgm:cxn modelId="{0FBF9E89-A89A-4C8C-B5D7-E6F13F202345}" type="presOf" srcId="{CB61A77F-AB69-4EE3-86F9-38AEF3231A8C}" destId="{F34FAD7E-EE18-4C2B-895B-2B57BF546E9B}" srcOrd="1" destOrd="0" presId="urn:microsoft.com/office/officeart/2005/8/layout/orgChart1"/>
    <dgm:cxn modelId="{959FEBE3-D706-4C23-A226-1A5EAF9AED7D}" srcId="{E52A5A1D-7680-4D48-87BC-3AAAEA0F5B2F}" destId="{F922D5E1-A738-473F-9BC1-DDCAEC1B8C53}" srcOrd="0" destOrd="0" parTransId="{272466D8-60DC-40E3-946A-B7DE746EF616}" sibTransId="{CB87C893-295B-4600-BA37-B803FBD35434}"/>
    <dgm:cxn modelId="{1379E9B6-46A9-4A11-A31A-51C5BBC13734}" type="presOf" srcId="{5AC389D8-2AC6-4176-8C8F-5AA109AA8F25}" destId="{7A92D5BD-6D3B-40C9-BFCA-AEA4C488A034}" srcOrd="0" destOrd="0" presId="urn:microsoft.com/office/officeart/2005/8/layout/orgChart1"/>
    <dgm:cxn modelId="{12CBC1CC-1BAB-45AE-BF11-5D638DBB61C3}" type="presOf" srcId="{FC8162BB-0BE1-47F3-9CD8-0395E886C1D7}" destId="{3EFB3ED5-920A-453B-BDB6-944368A26CBA}" srcOrd="0" destOrd="0" presId="urn:microsoft.com/office/officeart/2005/8/layout/orgChart1"/>
    <dgm:cxn modelId="{25BAD361-2E9D-42E1-B26F-D84F51227708}" type="presOf" srcId="{BC910357-ACF7-47C1-9980-BF4405668034}" destId="{45F990F4-BE9C-48FE-A17D-73A9BA0954CF}" srcOrd="0" destOrd="0" presId="urn:microsoft.com/office/officeart/2005/8/layout/orgChart1"/>
    <dgm:cxn modelId="{C08E93B4-D46B-4BE5-8261-60C99575F4E3}" type="presOf" srcId="{41476AF9-97FC-4F3E-BFD6-015799B27FAE}" destId="{EF80ABBC-08D0-4AA4-8EA8-BA25E7B1F458}" srcOrd="0" destOrd="0" presId="urn:microsoft.com/office/officeart/2005/8/layout/orgChart1"/>
    <dgm:cxn modelId="{E88AE983-E23E-447E-B8AD-8AD12506A05F}" srcId="{12461812-6ADB-48A7-8F6C-64E6D7C82F22}" destId="{CB61A77F-AB69-4EE3-86F9-38AEF3231A8C}" srcOrd="1" destOrd="0" parTransId="{41476AF9-97FC-4F3E-BFD6-015799B27FAE}" sibTransId="{39B918FB-DBD8-4B2D-8952-E1ACB359E482}"/>
    <dgm:cxn modelId="{29F1C647-76C7-4D96-9EDC-1A8764BC7326}" type="presOf" srcId="{12461812-6ADB-48A7-8F6C-64E6D7C82F22}" destId="{905C5E51-7AFF-43DF-8167-908F682D8003}" srcOrd="0" destOrd="0" presId="urn:microsoft.com/office/officeart/2005/8/layout/orgChart1"/>
    <dgm:cxn modelId="{C8E8AEB2-AD0A-4607-8797-BB77E202F507}" type="presOf" srcId="{5AC389D8-2AC6-4176-8C8F-5AA109AA8F25}" destId="{B0A9A119-005D-438C-8C63-70296717E17B}" srcOrd="1" destOrd="0" presId="urn:microsoft.com/office/officeart/2005/8/layout/orgChart1"/>
    <dgm:cxn modelId="{97FEB80D-EBD9-4126-ACBA-040C89BFF82B}" srcId="{29871846-5DCE-4D53-821E-C28510EBCC82}" destId="{7CF4BE16-B561-48C8-A6D7-E53D020067AE}" srcOrd="0" destOrd="0" parTransId="{E34AB7BE-3B6F-43B3-A525-E421C6FCF0D6}" sibTransId="{396BD794-E284-459C-B22B-101695E4FD61}"/>
    <dgm:cxn modelId="{A5D9C802-6B68-4315-B6F5-DD66C362163B}" srcId="{12461812-6ADB-48A7-8F6C-64E6D7C82F22}" destId="{5AC389D8-2AC6-4176-8C8F-5AA109AA8F25}" srcOrd="0" destOrd="0" parTransId="{CF79EB62-E952-4B28-9F2D-F12026984521}" sibTransId="{8F576AFF-E044-4B6E-8C47-C6A5CA50E8A4}"/>
    <dgm:cxn modelId="{2A18BDC4-1CD7-4930-B813-08E327036FE5}" type="presOf" srcId="{7CF4BE16-B561-48C8-A6D7-E53D020067AE}" destId="{D2E6D672-FD49-4D31-B4ED-DB1530B616DF}" srcOrd="0" destOrd="0" presId="urn:microsoft.com/office/officeart/2005/8/layout/orgChart1"/>
    <dgm:cxn modelId="{171F1678-1D63-4AC3-9045-71E4A0DBB2B4}" srcId="{1751B908-6CD8-4C9D-87FC-ADA53E911A5D}" destId="{DC4FC37C-FA7B-4B38-9BB3-55D529AAFC94}" srcOrd="0" destOrd="0" parTransId="{FD4FCD5D-6CEC-48DD-AA54-FE4082581372}" sibTransId="{F4E82CA3-29E5-4B54-A33E-F8F82151B1FB}"/>
    <dgm:cxn modelId="{488029AF-C878-42E3-BCC1-E603A6AE6482}" type="presOf" srcId="{272466D8-60DC-40E3-946A-B7DE746EF616}" destId="{69644424-ED31-40CC-9974-405360DF59C6}" srcOrd="0" destOrd="0" presId="urn:microsoft.com/office/officeart/2005/8/layout/orgChart1"/>
    <dgm:cxn modelId="{8EE5AFC5-3AEC-4FD9-B747-1A77D2E6E643}" type="presOf" srcId="{AE65122F-53B3-4AD8-B910-E1A31624A796}" destId="{FE267791-3A73-42E8-A26E-24727950AE7C}" srcOrd="0" destOrd="0" presId="urn:microsoft.com/office/officeart/2005/8/layout/orgChart1"/>
    <dgm:cxn modelId="{42E9A32E-2B14-460A-9581-AAC1EF4A2EFE}" srcId="{5AC389D8-2AC6-4176-8C8F-5AA109AA8F25}" destId="{C4B26B85-6BB8-4817-A963-7D0F6F534EAC}" srcOrd="0" destOrd="0" parTransId="{AF55EF67-EB5D-4E3E-81E1-EEFAD5925D6F}" sibTransId="{9DCD3D8C-391B-428C-8685-2636345AB04F}"/>
    <dgm:cxn modelId="{078740E6-3DE5-4942-A33C-181C32AEA89A}" type="presOf" srcId="{12461812-6ADB-48A7-8F6C-64E6D7C82F22}" destId="{2E0F4A0B-8FE5-4435-AA21-C7F2A38D5FA4}" srcOrd="1" destOrd="0" presId="urn:microsoft.com/office/officeart/2005/8/layout/orgChart1"/>
    <dgm:cxn modelId="{D6945458-81B9-402E-8739-5D6F70CB9C96}" srcId="{DC4FC37C-FA7B-4B38-9BB3-55D529AAFC94}" destId="{12461812-6ADB-48A7-8F6C-64E6D7C82F22}" srcOrd="0" destOrd="0" parTransId="{FC8162BB-0BE1-47F3-9CD8-0395E886C1D7}" sibTransId="{4B562FD8-4518-4F8A-A4E9-E07392FE8F21}"/>
    <dgm:cxn modelId="{30DE7715-FA66-4CA5-88B8-1D4D1D8CA4D3}" type="presOf" srcId="{F922D5E1-A738-473F-9BC1-DDCAEC1B8C53}" destId="{5BE4BCF0-A4FF-4876-80A8-0F2925E7990A}" srcOrd="0" destOrd="0" presId="urn:microsoft.com/office/officeart/2005/8/layout/orgChart1"/>
    <dgm:cxn modelId="{29CBCA3F-04D1-44DE-8120-085CF77228DE}" type="presOf" srcId="{29871846-5DCE-4D53-821E-C28510EBCC82}" destId="{73FB2474-DD18-4286-87BA-498814B63E1A}" srcOrd="0" destOrd="0" presId="urn:microsoft.com/office/officeart/2005/8/layout/orgChart1"/>
    <dgm:cxn modelId="{2A3F87E1-144F-4238-BD96-85FC76AFBFB2}" type="presOf" srcId="{CF79EB62-E952-4B28-9F2D-F12026984521}" destId="{3905133B-36CB-4DAA-B146-7033F870EDE4}" srcOrd="0" destOrd="0" presId="urn:microsoft.com/office/officeart/2005/8/layout/orgChart1"/>
    <dgm:cxn modelId="{BBA81D1D-3A06-4312-A1F4-D509C1031178}" type="presOf" srcId="{C4B26B85-6BB8-4817-A963-7D0F6F534EAC}" destId="{47D199D8-CD97-4585-ABE2-82E7191F5775}" srcOrd="0" destOrd="0" presId="urn:microsoft.com/office/officeart/2005/8/layout/orgChart1"/>
    <dgm:cxn modelId="{6C42A74C-96C1-441A-9CFF-9B2D0130042B}" type="presOf" srcId="{F922D5E1-A738-473F-9BC1-DDCAEC1B8C53}" destId="{7D9BC1F9-A303-439E-BC62-09C9BD83E341}" srcOrd="1" destOrd="0" presId="urn:microsoft.com/office/officeart/2005/8/layout/orgChart1"/>
    <dgm:cxn modelId="{1E92108B-5091-4DA4-B721-3D61D68DF4A1}" type="presOf" srcId="{E52A5A1D-7680-4D48-87BC-3AAAEA0F5B2F}" destId="{39D77748-3756-405C-B294-F2994C009582}" srcOrd="1" destOrd="0" presId="urn:microsoft.com/office/officeart/2005/8/layout/orgChart1"/>
    <dgm:cxn modelId="{ECDB5A9C-AEAA-4557-BF2D-C828C6B83AA0}" type="presOf" srcId="{C4B26B85-6BB8-4817-A963-7D0F6F534EAC}" destId="{5131FB8B-4952-4998-B966-04EE7E7511F6}" srcOrd="1" destOrd="0" presId="urn:microsoft.com/office/officeart/2005/8/layout/orgChart1"/>
    <dgm:cxn modelId="{8AA40F23-7946-44F7-988D-D25A7E4F1CE4}" type="presOf" srcId="{7CF4BE16-B561-48C8-A6D7-E53D020067AE}" destId="{2660FFD9-E2D3-4000-A150-53B6D5227EE6}" srcOrd="1" destOrd="0" presId="urn:microsoft.com/office/officeart/2005/8/layout/orgChart1"/>
    <dgm:cxn modelId="{557D9BA9-4193-4F7A-A2D4-453D2D09412B}" type="presOf" srcId="{AF55EF67-EB5D-4E3E-81E1-EEFAD5925D6F}" destId="{8EBF34CD-E933-4702-94FB-1233130CBF5F}" srcOrd="0" destOrd="0" presId="urn:microsoft.com/office/officeart/2005/8/layout/orgChart1"/>
    <dgm:cxn modelId="{5C8B0975-8D9F-4349-92AE-72A5DFB611B7}" type="presOf" srcId="{E52A5A1D-7680-4D48-87BC-3AAAEA0F5B2F}" destId="{32B3D92D-15BC-45B4-AEC0-DFDACE989603}" srcOrd="0" destOrd="0" presId="urn:microsoft.com/office/officeart/2005/8/layout/orgChart1"/>
    <dgm:cxn modelId="{7B03C994-3600-4055-96FA-615BC9702271}" type="presOf" srcId="{7BB65F2C-2415-4368-B27A-019A1EF385DF}" destId="{F44BE8D8-0E66-4D8E-A096-F0C61F87AD9E}" srcOrd="1" destOrd="0" presId="urn:microsoft.com/office/officeart/2005/8/layout/orgChart1"/>
    <dgm:cxn modelId="{BCCAA174-1C86-410E-B64E-22A67699EA92}" type="presOf" srcId="{29871846-5DCE-4D53-821E-C28510EBCC82}" destId="{83427001-F14B-42EC-8B22-9E510D68FBBD}" srcOrd="1" destOrd="0" presId="urn:microsoft.com/office/officeart/2005/8/layout/orgChart1"/>
    <dgm:cxn modelId="{2087946B-42D1-4D46-BE6E-7DD12A3A441F}" type="presOf" srcId="{E34AB7BE-3B6F-43B3-A525-E421C6FCF0D6}" destId="{09D92E99-7267-4699-B3C4-01D532C6B9AB}" srcOrd="0" destOrd="0" presId="urn:microsoft.com/office/officeart/2005/8/layout/orgChart1"/>
    <dgm:cxn modelId="{8888EB5F-EEAE-4F20-8065-F45E28916ED2}" srcId="{C4B26B85-6BB8-4817-A963-7D0F6F534EAC}" destId="{29871846-5DCE-4D53-821E-C28510EBCC82}" srcOrd="0" destOrd="0" parTransId="{AE65122F-53B3-4AD8-B910-E1A31624A796}" sibTransId="{27F1F76A-A925-46BB-BA5D-E6A170E02713}"/>
    <dgm:cxn modelId="{4A5B6854-1818-45CB-8DFD-C44F22DEECE3}" type="presOf" srcId="{1751B908-6CD8-4C9D-87FC-ADA53E911A5D}" destId="{F38168FE-66A4-4FF0-AA96-15330C188F7B}" srcOrd="0" destOrd="0" presId="urn:microsoft.com/office/officeart/2005/8/layout/orgChart1"/>
    <dgm:cxn modelId="{E7B50773-D1E4-40C1-AD16-29A21596A098}" type="presParOf" srcId="{F38168FE-66A4-4FF0-AA96-15330C188F7B}" destId="{3AABAB51-ECBD-43DC-BAB1-E9F7D4BC25A6}" srcOrd="0" destOrd="0" presId="urn:microsoft.com/office/officeart/2005/8/layout/orgChart1"/>
    <dgm:cxn modelId="{51719971-46EC-4B74-B4B9-A203FFB59BA0}" type="presParOf" srcId="{3AABAB51-ECBD-43DC-BAB1-E9F7D4BC25A6}" destId="{428C0505-5553-49BB-8D1F-E7FAB627BB1F}" srcOrd="0" destOrd="0" presId="urn:microsoft.com/office/officeart/2005/8/layout/orgChart1"/>
    <dgm:cxn modelId="{6E287563-2860-40B6-9ADB-1B3B5AC452D5}" type="presParOf" srcId="{428C0505-5553-49BB-8D1F-E7FAB627BB1F}" destId="{257ED7AD-E041-485F-ABE7-DC256EC5151C}" srcOrd="0" destOrd="0" presId="urn:microsoft.com/office/officeart/2005/8/layout/orgChart1"/>
    <dgm:cxn modelId="{E5557743-7C3C-4371-AC35-D0DAD141B67C}" type="presParOf" srcId="{428C0505-5553-49BB-8D1F-E7FAB627BB1F}" destId="{CDB7A4B8-6A61-4479-9B3A-393D1EBAC95D}" srcOrd="1" destOrd="0" presId="urn:microsoft.com/office/officeart/2005/8/layout/orgChart1"/>
    <dgm:cxn modelId="{FB07DA62-2FA5-48E9-A770-41AC10079D06}" type="presParOf" srcId="{3AABAB51-ECBD-43DC-BAB1-E9F7D4BC25A6}" destId="{6B4351D7-85E6-4CD2-8BE0-73EB293EC3F1}" srcOrd="1" destOrd="0" presId="urn:microsoft.com/office/officeart/2005/8/layout/orgChart1"/>
    <dgm:cxn modelId="{1E2BB987-C1DD-4302-8440-E1C816DB5FA8}" type="presParOf" srcId="{6B4351D7-85E6-4CD2-8BE0-73EB293EC3F1}" destId="{3EFB3ED5-920A-453B-BDB6-944368A26CBA}" srcOrd="0" destOrd="0" presId="urn:microsoft.com/office/officeart/2005/8/layout/orgChart1"/>
    <dgm:cxn modelId="{8743DC9E-D492-4792-B616-F5CC26E2825D}" type="presParOf" srcId="{6B4351D7-85E6-4CD2-8BE0-73EB293EC3F1}" destId="{DD28B4E1-B786-4CE9-B4C4-6E9727C49EBE}" srcOrd="1" destOrd="0" presId="urn:microsoft.com/office/officeart/2005/8/layout/orgChart1"/>
    <dgm:cxn modelId="{404F934A-E815-4456-9400-E44F150A5225}" type="presParOf" srcId="{DD28B4E1-B786-4CE9-B4C4-6E9727C49EBE}" destId="{DFED8C9A-DDEC-46CA-9C0C-549A37E78F4F}" srcOrd="0" destOrd="0" presId="urn:microsoft.com/office/officeart/2005/8/layout/orgChart1"/>
    <dgm:cxn modelId="{27223E84-66FD-401D-8471-4E1FCFCB71CE}" type="presParOf" srcId="{DFED8C9A-DDEC-46CA-9C0C-549A37E78F4F}" destId="{905C5E51-7AFF-43DF-8167-908F682D8003}" srcOrd="0" destOrd="0" presId="urn:microsoft.com/office/officeart/2005/8/layout/orgChart1"/>
    <dgm:cxn modelId="{F67D7B88-1BD5-458E-84B6-24CDB677A7E3}" type="presParOf" srcId="{DFED8C9A-DDEC-46CA-9C0C-549A37E78F4F}" destId="{2E0F4A0B-8FE5-4435-AA21-C7F2A38D5FA4}" srcOrd="1" destOrd="0" presId="urn:microsoft.com/office/officeart/2005/8/layout/orgChart1"/>
    <dgm:cxn modelId="{834073B5-94D3-4F97-AA7A-6A62087D2050}" type="presParOf" srcId="{DD28B4E1-B786-4CE9-B4C4-6E9727C49EBE}" destId="{6D866B41-E3FB-4033-AC9D-C3D350361115}" srcOrd="1" destOrd="0" presId="urn:microsoft.com/office/officeart/2005/8/layout/orgChart1"/>
    <dgm:cxn modelId="{F10419F7-0D27-4527-8EC4-41AD8843F8DF}" type="presParOf" srcId="{6D866B41-E3FB-4033-AC9D-C3D350361115}" destId="{3905133B-36CB-4DAA-B146-7033F870EDE4}" srcOrd="0" destOrd="0" presId="urn:microsoft.com/office/officeart/2005/8/layout/orgChart1"/>
    <dgm:cxn modelId="{9DD5EB5F-9F86-4703-BB0F-9BB6CB55BE47}" type="presParOf" srcId="{6D866B41-E3FB-4033-AC9D-C3D350361115}" destId="{A8DC641F-F775-49C9-9A87-3A72FA3A31E4}" srcOrd="1" destOrd="0" presId="urn:microsoft.com/office/officeart/2005/8/layout/orgChart1"/>
    <dgm:cxn modelId="{EBEE5F79-1BE4-4B91-9CCA-44A73A2E42BA}" type="presParOf" srcId="{A8DC641F-F775-49C9-9A87-3A72FA3A31E4}" destId="{E8FEA131-E484-4CB5-88FF-FA015BCFA092}" srcOrd="0" destOrd="0" presId="urn:microsoft.com/office/officeart/2005/8/layout/orgChart1"/>
    <dgm:cxn modelId="{0597C96E-3B96-45E4-90B0-C61482DFE1DB}" type="presParOf" srcId="{E8FEA131-E484-4CB5-88FF-FA015BCFA092}" destId="{7A92D5BD-6D3B-40C9-BFCA-AEA4C488A034}" srcOrd="0" destOrd="0" presId="urn:microsoft.com/office/officeart/2005/8/layout/orgChart1"/>
    <dgm:cxn modelId="{753471D9-F7CC-4E0D-BBEC-DC7123B3515A}" type="presParOf" srcId="{E8FEA131-E484-4CB5-88FF-FA015BCFA092}" destId="{B0A9A119-005D-438C-8C63-70296717E17B}" srcOrd="1" destOrd="0" presId="urn:microsoft.com/office/officeart/2005/8/layout/orgChart1"/>
    <dgm:cxn modelId="{10EE73BF-D912-4C85-8C8E-6B4C5E8C10CA}" type="presParOf" srcId="{A8DC641F-F775-49C9-9A87-3A72FA3A31E4}" destId="{02D82A6A-2BCF-47F1-B35E-B66057433EEF}" srcOrd="1" destOrd="0" presId="urn:microsoft.com/office/officeart/2005/8/layout/orgChart1"/>
    <dgm:cxn modelId="{CF468E2F-6E29-4E67-85E6-DA6ED976FCA7}" type="presParOf" srcId="{02D82A6A-2BCF-47F1-B35E-B66057433EEF}" destId="{8EBF34CD-E933-4702-94FB-1233130CBF5F}" srcOrd="0" destOrd="0" presId="urn:microsoft.com/office/officeart/2005/8/layout/orgChart1"/>
    <dgm:cxn modelId="{8B6A4DAF-D64A-4FCE-818F-D4E9B8B93352}" type="presParOf" srcId="{02D82A6A-2BCF-47F1-B35E-B66057433EEF}" destId="{A028F8F9-82CC-4C22-9C74-A630AF8BB214}" srcOrd="1" destOrd="0" presId="urn:microsoft.com/office/officeart/2005/8/layout/orgChart1"/>
    <dgm:cxn modelId="{74C2F446-9861-47D7-9795-656B234ACA4F}" type="presParOf" srcId="{A028F8F9-82CC-4C22-9C74-A630AF8BB214}" destId="{C7F45ADF-A179-4CE4-A9E1-7710C4F04C3C}" srcOrd="0" destOrd="0" presId="urn:microsoft.com/office/officeart/2005/8/layout/orgChart1"/>
    <dgm:cxn modelId="{49B63D69-C67A-4200-A4EE-4736372FC3DB}" type="presParOf" srcId="{C7F45ADF-A179-4CE4-A9E1-7710C4F04C3C}" destId="{47D199D8-CD97-4585-ABE2-82E7191F5775}" srcOrd="0" destOrd="0" presId="urn:microsoft.com/office/officeart/2005/8/layout/orgChart1"/>
    <dgm:cxn modelId="{C512BC84-91BB-4DCB-B3F0-D153031703B7}" type="presParOf" srcId="{C7F45ADF-A179-4CE4-A9E1-7710C4F04C3C}" destId="{5131FB8B-4952-4998-B966-04EE7E7511F6}" srcOrd="1" destOrd="0" presId="urn:microsoft.com/office/officeart/2005/8/layout/orgChart1"/>
    <dgm:cxn modelId="{DBC88E1B-C9D6-46EA-947B-578C7BCB80D5}" type="presParOf" srcId="{A028F8F9-82CC-4C22-9C74-A630AF8BB214}" destId="{041639B2-F993-4548-BA71-1AA52046EA2A}" srcOrd="1" destOrd="0" presId="urn:microsoft.com/office/officeart/2005/8/layout/orgChart1"/>
    <dgm:cxn modelId="{C17ED1F9-F52A-4B20-957F-02C07ED8D8AC}" type="presParOf" srcId="{041639B2-F993-4548-BA71-1AA52046EA2A}" destId="{FE267791-3A73-42E8-A26E-24727950AE7C}" srcOrd="0" destOrd="0" presId="urn:microsoft.com/office/officeart/2005/8/layout/orgChart1"/>
    <dgm:cxn modelId="{F7F8F541-36AF-442A-A9FA-02DA8E9645C5}" type="presParOf" srcId="{041639B2-F993-4548-BA71-1AA52046EA2A}" destId="{A9219A1B-3A8B-4CD1-A924-E04765CD9683}" srcOrd="1" destOrd="0" presId="urn:microsoft.com/office/officeart/2005/8/layout/orgChart1"/>
    <dgm:cxn modelId="{BAA81E02-1B05-4C98-96DA-CCF10EB457A7}" type="presParOf" srcId="{A9219A1B-3A8B-4CD1-A924-E04765CD9683}" destId="{C7EC6310-5838-4353-8ED5-0B1CFF3774C1}" srcOrd="0" destOrd="0" presId="urn:microsoft.com/office/officeart/2005/8/layout/orgChart1"/>
    <dgm:cxn modelId="{58F3548F-8593-4DD9-8460-8CBE5BE363A7}" type="presParOf" srcId="{C7EC6310-5838-4353-8ED5-0B1CFF3774C1}" destId="{73FB2474-DD18-4286-87BA-498814B63E1A}" srcOrd="0" destOrd="0" presId="urn:microsoft.com/office/officeart/2005/8/layout/orgChart1"/>
    <dgm:cxn modelId="{1368406A-4887-42A2-BFC3-70670A5AE4A0}" type="presParOf" srcId="{C7EC6310-5838-4353-8ED5-0B1CFF3774C1}" destId="{83427001-F14B-42EC-8B22-9E510D68FBBD}" srcOrd="1" destOrd="0" presId="urn:microsoft.com/office/officeart/2005/8/layout/orgChart1"/>
    <dgm:cxn modelId="{06C6B94F-154F-4440-926D-0E2F0B0C3512}" type="presParOf" srcId="{A9219A1B-3A8B-4CD1-A924-E04765CD9683}" destId="{DBAA304B-D27F-497B-9011-28A4AD0FB7FF}" srcOrd="1" destOrd="0" presId="urn:microsoft.com/office/officeart/2005/8/layout/orgChart1"/>
    <dgm:cxn modelId="{95F7459F-B35C-4A6F-B70B-65B49447E875}" type="presParOf" srcId="{DBAA304B-D27F-497B-9011-28A4AD0FB7FF}" destId="{09D92E99-7267-4699-B3C4-01D532C6B9AB}" srcOrd="0" destOrd="0" presId="urn:microsoft.com/office/officeart/2005/8/layout/orgChart1"/>
    <dgm:cxn modelId="{A070CF59-C304-433A-9DE8-96473D01C23C}" type="presParOf" srcId="{DBAA304B-D27F-497B-9011-28A4AD0FB7FF}" destId="{8A032025-3A06-4627-91A5-4612707FF792}" srcOrd="1" destOrd="0" presId="urn:microsoft.com/office/officeart/2005/8/layout/orgChart1"/>
    <dgm:cxn modelId="{818C7673-9233-41F5-A823-501604B3253C}" type="presParOf" srcId="{8A032025-3A06-4627-91A5-4612707FF792}" destId="{B25AB7D3-7E9B-43DA-9D93-20C8C2100AC6}" srcOrd="0" destOrd="0" presId="urn:microsoft.com/office/officeart/2005/8/layout/orgChart1"/>
    <dgm:cxn modelId="{2F7E077D-8CA1-4F61-8A5E-4B0CBCAFFADB}" type="presParOf" srcId="{B25AB7D3-7E9B-43DA-9D93-20C8C2100AC6}" destId="{D2E6D672-FD49-4D31-B4ED-DB1530B616DF}" srcOrd="0" destOrd="0" presId="urn:microsoft.com/office/officeart/2005/8/layout/orgChart1"/>
    <dgm:cxn modelId="{2029926D-6BF6-432A-8C99-50F711EC6073}" type="presParOf" srcId="{B25AB7D3-7E9B-43DA-9D93-20C8C2100AC6}" destId="{2660FFD9-E2D3-4000-A150-53B6D5227EE6}" srcOrd="1" destOrd="0" presId="urn:microsoft.com/office/officeart/2005/8/layout/orgChart1"/>
    <dgm:cxn modelId="{034741D0-EF19-4501-B1C2-2744A723BA5B}" type="presParOf" srcId="{8A032025-3A06-4627-91A5-4612707FF792}" destId="{1E149C10-0398-4A20-9B41-C911F6BB4B96}" srcOrd="1" destOrd="0" presId="urn:microsoft.com/office/officeart/2005/8/layout/orgChart1"/>
    <dgm:cxn modelId="{99028116-E96B-4D18-8FBF-055AD31EE5F3}" type="presParOf" srcId="{8A032025-3A06-4627-91A5-4612707FF792}" destId="{DB132B9D-FD3B-4E5E-9F7F-6DE899597B09}" srcOrd="2" destOrd="0" presId="urn:microsoft.com/office/officeart/2005/8/layout/orgChart1"/>
    <dgm:cxn modelId="{563ADE8A-A502-4561-9E85-E232F279B48A}" type="presParOf" srcId="{A9219A1B-3A8B-4CD1-A924-E04765CD9683}" destId="{12255356-1923-43E3-9AD7-0224F97AE59D}" srcOrd="2" destOrd="0" presId="urn:microsoft.com/office/officeart/2005/8/layout/orgChart1"/>
    <dgm:cxn modelId="{7A6461E9-F5D6-4B7C-9A6A-F145008BB311}" type="presParOf" srcId="{041639B2-F993-4548-BA71-1AA52046EA2A}" destId="{45F990F4-BE9C-48FE-A17D-73A9BA0954CF}" srcOrd="2" destOrd="0" presId="urn:microsoft.com/office/officeart/2005/8/layout/orgChart1"/>
    <dgm:cxn modelId="{D32D649E-1EF9-4EA5-8225-179BADC5E620}" type="presParOf" srcId="{041639B2-F993-4548-BA71-1AA52046EA2A}" destId="{B552792E-A780-4DFD-ACEF-655E8E93407C}" srcOrd="3" destOrd="0" presId="urn:microsoft.com/office/officeart/2005/8/layout/orgChart1"/>
    <dgm:cxn modelId="{48FEB4CD-AC58-449F-92D5-8CE7A86786C4}" type="presParOf" srcId="{B552792E-A780-4DFD-ACEF-655E8E93407C}" destId="{4BF2A447-CB31-4BB7-AE7D-6C7723767C56}" srcOrd="0" destOrd="0" presId="urn:microsoft.com/office/officeart/2005/8/layout/orgChart1"/>
    <dgm:cxn modelId="{412EAF72-DB7B-433C-BEF9-B9360DF91B78}" type="presParOf" srcId="{4BF2A447-CB31-4BB7-AE7D-6C7723767C56}" destId="{32B3D92D-15BC-45B4-AEC0-DFDACE989603}" srcOrd="0" destOrd="0" presId="urn:microsoft.com/office/officeart/2005/8/layout/orgChart1"/>
    <dgm:cxn modelId="{BAB9AF49-6FE1-42EB-8066-4A49A16EA2A0}" type="presParOf" srcId="{4BF2A447-CB31-4BB7-AE7D-6C7723767C56}" destId="{39D77748-3756-405C-B294-F2994C009582}" srcOrd="1" destOrd="0" presId="urn:microsoft.com/office/officeart/2005/8/layout/orgChart1"/>
    <dgm:cxn modelId="{9AD80989-85ED-40F4-8EED-459C55B4B191}" type="presParOf" srcId="{B552792E-A780-4DFD-ACEF-655E8E93407C}" destId="{BB7F55E3-4612-414B-B2C9-F5CFD6C188C1}" srcOrd="1" destOrd="0" presId="urn:microsoft.com/office/officeart/2005/8/layout/orgChart1"/>
    <dgm:cxn modelId="{BEB270FE-80A2-4BBC-9A68-2ED4F416B907}" type="presParOf" srcId="{BB7F55E3-4612-414B-B2C9-F5CFD6C188C1}" destId="{69644424-ED31-40CC-9974-405360DF59C6}" srcOrd="0" destOrd="0" presId="urn:microsoft.com/office/officeart/2005/8/layout/orgChart1"/>
    <dgm:cxn modelId="{8761D40E-1DCE-461E-ADB2-260DEA1DC896}" type="presParOf" srcId="{BB7F55E3-4612-414B-B2C9-F5CFD6C188C1}" destId="{ADDDCC31-CD48-4507-A1C6-9E42B74ABB4A}" srcOrd="1" destOrd="0" presId="urn:microsoft.com/office/officeart/2005/8/layout/orgChart1"/>
    <dgm:cxn modelId="{B0D6B752-036E-4112-B280-E4802F1E3ED4}" type="presParOf" srcId="{ADDDCC31-CD48-4507-A1C6-9E42B74ABB4A}" destId="{25503602-AC27-4C80-BC30-AB8430EF5700}" srcOrd="0" destOrd="0" presId="urn:microsoft.com/office/officeart/2005/8/layout/orgChart1"/>
    <dgm:cxn modelId="{E233DC5E-521D-40DA-BACE-4B4FA17E68E4}" type="presParOf" srcId="{25503602-AC27-4C80-BC30-AB8430EF5700}" destId="{5BE4BCF0-A4FF-4876-80A8-0F2925E7990A}" srcOrd="0" destOrd="0" presId="urn:microsoft.com/office/officeart/2005/8/layout/orgChart1"/>
    <dgm:cxn modelId="{1E662A1D-87EF-46AE-BE6D-1902FECBE9D2}" type="presParOf" srcId="{25503602-AC27-4C80-BC30-AB8430EF5700}" destId="{7D9BC1F9-A303-439E-BC62-09C9BD83E341}" srcOrd="1" destOrd="0" presId="urn:microsoft.com/office/officeart/2005/8/layout/orgChart1"/>
    <dgm:cxn modelId="{67E4B56A-7054-4D48-BD84-FAB95CC551F5}" type="presParOf" srcId="{ADDDCC31-CD48-4507-A1C6-9E42B74ABB4A}" destId="{C2639E1F-1052-496A-BDF3-69CD2031967E}" srcOrd="1" destOrd="0" presId="urn:microsoft.com/office/officeart/2005/8/layout/orgChart1"/>
    <dgm:cxn modelId="{89C28961-88BC-44C8-B055-F84AB5EFD812}" type="presParOf" srcId="{ADDDCC31-CD48-4507-A1C6-9E42B74ABB4A}" destId="{D6D367B5-5FDD-4972-BE31-62BDB9FDBA79}" srcOrd="2" destOrd="0" presId="urn:microsoft.com/office/officeart/2005/8/layout/orgChart1"/>
    <dgm:cxn modelId="{FA539745-A9BE-4100-B71A-871F53A77ACD}" type="presParOf" srcId="{B552792E-A780-4DFD-ACEF-655E8E93407C}" destId="{3EA55FC9-C714-4A42-AD6F-66F867D55176}" srcOrd="2" destOrd="0" presId="urn:microsoft.com/office/officeart/2005/8/layout/orgChart1"/>
    <dgm:cxn modelId="{46408DE1-4DD3-4A3F-AF9A-B367FE3E2094}" type="presParOf" srcId="{A028F8F9-82CC-4C22-9C74-A630AF8BB214}" destId="{0F378517-423B-4B31-BBE7-BC9820726238}" srcOrd="2" destOrd="0" presId="urn:microsoft.com/office/officeart/2005/8/layout/orgChart1"/>
    <dgm:cxn modelId="{D2C02739-A24C-4C5C-8B2A-1B8786B71AB6}" type="presParOf" srcId="{A8DC641F-F775-49C9-9A87-3A72FA3A31E4}" destId="{D227D2EA-13B9-41EA-B679-BE8C75E5F23F}" srcOrd="2" destOrd="0" presId="urn:microsoft.com/office/officeart/2005/8/layout/orgChart1"/>
    <dgm:cxn modelId="{387A2F86-6299-41F4-9A81-9AAFB89DD9FE}" type="presParOf" srcId="{6D866B41-E3FB-4033-AC9D-C3D350361115}" destId="{EF80ABBC-08D0-4AA4-8EA8-BA25E7B1F458}" srcOrd="2" destOrd="0" presId="urn:microsoft.com/office/officeart/2005/8/layout/orgChart1"/>
    <dgm:cxn modelId="{D353F5F7-C7B7-4655-A762-D3EB551757BE}" type="presParOf" srcId="{6D866B41-E3FB-4033-AC9D-C3D350361115}" destId="{D4A9E82E-784D-4ABD-B586-DCB9FE2C10D0}" srcOrd="3" destOrd="0" presId="urn:microsoft.com/office/officeart/2005/8/layout/orgChart1"/>
    <dgm:cxn modelId="{941740AB-B897-4C17-8D48-0E6158D14F1E}" type="presParOf" srcId="{D4A9E82E-784D-4ABD-B586-DCB9FE2C10D0}" destId="{4B9AB7B6-0B90-48AA-920D-73FDB091EFCC}" srcOrd="0" destOrd="0" presId="urn:microsoft.com/office/officeart/2005/8/layout/orgChart1"/>
    <dgm:cxn modelId="{A4944B31-E798-4A9D-946A-D7D9E3AAEE79}" type="presParOf" srcId="{4B9AB7B6-0B90-48AA-920D-73FDB091EFCC}" destId="{9084519E-B42A-4E5C-AA8A-4E80FA0180A4}" srcOrd="0" destOrd="0" presId="urn:microsoft.com/office/officeart/2005/8/layout/orgChart1"/>
    <dgm:cxn modelId="{1FFCA955-99F9-4130-8B63-1C3E0C3F46E9}" type="presParOf" srcId="{4B9AB7B6-0B90-48AA-920D-73FDB091EFCC}" destId="{F34FAD7E-EE18-4C2B-895B-2B57BF546E9B}" srcOrd="1" destOrd="0" presId="urn:microsoft.com/office/officeart/2005/8/layout/orgChart1"/>
    <dgm:cxn modelId="{E441FE19-A60F-4D12-A094-CAA9BD873886}" type="presParOf" srcId="{D4A9E82E-784D-4ABD-B586-DCB9FE2C10D0}" destId="{CCAA0F64-DE74-4BC7-BF66-66F68C2A6D2B}" srcOrd="1" destOrd="0" presId="urn:microsoft.com/office/officeart/2005/8/layout/orgChart1"/>
    <dgm:cxn modelId="{F7CA97B3-C353-43FC-A0FF-F1E4E3556BE2}" type="presParOf" srcId="{CCAA0F64-DE74-4BC7-BF66-66F68C2A6D2B}" destId="{32A565B8-8E29-4BA3-8A96-B36BEF13A12D}" srcOrd="0" destOrd="0" presId="urn:microsoft.com/office/officeart/2005/8/layout/orgChart1"/>
    <dgm:cxn modelId="{0B23578C-0E1B-4F6E-968C-C309DF26864C}" type="presParOf" srcId="{CCAA0F64-DE74-4BC7-BF66-66F68C2A6D2B}" destId="{FFC2DAA6-24FE-4C87-8ECA-E5FC5B00B3B6}" srcOrd="1" destOrd="0" presId="urn:microsoft.com/office/officeart/2005/8/layout/orgChart1"/>
    <dgm:cxn modelId="{863FEE6D-9399-456C-927F-07AE79FC85A9}" type="presParOf" srcId="{FFC2DAA6-24FE-4C87-8ECA-E5FC5B00B3B6}" destId="{C39D579C-ABEE-44CB-B453-11FD2FB1C358}" srcOrd="0" destOrd="0" presId="urn:microsoft.com/office/officeart/2005/8/layout/orgChart1"/>
    <dgm:cxn modelId="{1AA3AE96-67B0-4C2B-813D-3AE141527892}" type="presParOf" srcId="{C39D579C-ABEE-44CB-B453-11FD2FB1C358}" destId="{8457B1C7-91F1-48F1-96E9-9A7772FB1C51}" srcOrd="0" destOrd="0" presId="urn:microsoft.com/office/officeart/2005/8/layout/orgChart1"/>
    <dgm:cxn modelId="{9611A7D9-AD25-4B8B-932D-CD343AEFCA47}" type="presParOf" srcId="{C39D579C-ABEE-44CB-B453-11FD2FB1C358}" destId="{F44BE8D8-0E66-4D8E-A096-F0C61F87AD9E}" srcOrd="1" destOrd="0" presId="urn:microsoft.com/office/officeart/2005/8/layout/orgChart1"/>
    <dgm:cxn modelId="{CF26BBE8-164C-422B-9B6C-A5ADFFA5E780}" type="presParOf" srcId="{FFC2DAA6-24FE-4C87-8ECA-E5FC5B00B3B6}" destId="{D1B2DADC-1991-465B-A4FB-878C9ABD2B28}" srcOrd="1" destOrd="0" presId="urn:microsoft.com/office/officeart/2005/8/layout/orgChart1"/>
    <dgm:cxn modelId="{AF42A08A-32C2-4E2D-BF53-B02F4F8F5A08}" type="presParOf" srcId="{FFC2DAA6-24FE-4C87-8ECA-E5FC5B00B3B6}" destId="{C8E948FD-8EC5-46C0-8A6D-5486F2867C4D}" srcOrd="2" destOrd="0" presId="urn:microsoft.com/office/officeart/2005/8/layout/orgChart1"/>
    <dgm:cxn modelId="{4318E858-44E4-456E-AC7C-63C6619F3F07}" type="presParOf" srcId="{D4A9E82E-784D-4ABD-B586-DCB9FE2C10D0}" destId="{A68DBCB4-8AD4-4185-BB25-0A159FB5F89F}" srcOrd="2" destOrd="0" presId="urn:microsoft.com/office/officeart/2005/8/layout/orgChart1"/>
    <dgm:cxn modelId="{4C240078-9E5C-4B62-9E49-1111F605E258}" type="presParOf" srcId="{DD28B4E1-B786-4CE9-B4C4-6E9727C49EBE}" destId="{8ED978B7-ECDB-438F-B189-8339B4A09C2E}" srcOrd="2" destOrd="0" presId="urn:microsoft.com/office/officeart/2005/8/layout/orgChart1"/>
    <dgm:cxn modelId="{C12C6D30-9C2C-475F-9CDD-8434D8DB6CDB}" type="presParOf" srcId="{3AABAB51-ECBD-43DC-BAB1-E9F7D4BC25A6}" destId="{ABA2F586-0F7E-4A3E-92A1-621A43E115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693DA-1D0B-4023-BFE5-FD5C492FD2C6}">
      <dsp:nvSpPr>
        <dsp:cNvPr id="0" name=""/>
        <dsp:cNvSpPr/>
      </dsp:nvSpPr>
      <dsp:spPr>
        <a:xfrm>
          <a:off x="1264368" y="76570"/>
          <a:ext cx="1721595" cy="96828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2005</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10</a:t>
          </a:r>
          <a:r>
            <a:rPr lang="zh-TW" altLang="en-US" sz="1600" kern="1200" dirty="0" smtClean="0">
              <a:latin typeface="標楷體" panose="03000509000000000000" pitchFamily="65" charset="-120"/>
              <a:ea typeface="標楷體" panose="03000509000000000000" pitchFamily="65" charset="-120"/>
            </a:rPr>
            <a:t>月</a:t>
          </a:r>
          <a:r>
            <a:rPr lang="en-US" altLang="en-US" sz="1600" kern="1200" dirty="0" smtClean="0">
              <a:latin typeface="標楷體" panose="03000509000000000000" pitchFamily="65" charset="-120"/>
              <a:ea typeface="標楷體" panose="03000509000000000000" pitchFamily="65" charset="-120"/>
            </a:rPr>
            <a:t>7</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建立外幣計價國際債券市場</a:t>
          </a:r>
          <a:endParaRPr lang="zh-TW" altLang="en-US" sz="1600" kern="1200" dirty="0">
            <a:latin typeface="標楷體" panose="03000509000000000000" pitchFamily="65" charset="-120"/>
            <a:ea typeface="標楷體" panose="03000509000000000000" pitchFamily="65" charset="-120"/>
          </a:endParaRPr>
        </a:p>
      </dsp:txBody>
      <dsp:txXfrm>
        <a:off x="1292728" y="104930"/>
        <a:ext cx="1664875" cy="911563"/>
      </dsp:txXfrm>
    </dsp:sp>
    <dsp:sp modelId="{A2E5137C-2E20-40C5-B09C-DC5497FCC7A7}">
      <dsp:nvSpPr>
        <dsp:cNvPr id="0" name=""/>
        <dsp:cNvSpPr/>
      </dsp:nvSpPr>
      <dsp:spPr>
        <a:xfrm>
          <a:off x="3050290" y="470070"/>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3050290" y="506326"/>
        <a:ext cx="108477" cy="108770"/>
      </dsp:txXfrm>
    </dsp:sp>
    <dsp:sp modelId="{6192859B-1487-4776-A423-811944CB0FF2}">
      <dsp:nvSpPr>
        <dsp:cNvPr id="0" name=""/>
        <dsp:cNvSpPr/>
      </dsp:nvSpPr>
      <dsp:spPr>
        <a:xfrm>
          <a:off x="3278355" y="1848"/>
          <a:ext cx="2181703" cy="1117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2012</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11</a:t>
          </a:r>
          <a:r>
            <a:rPr lang="zh-TW" altLang="en-US" sz="1600" kern="1200" dirty="0" smtClean="0">
              <a:latin typeface="標楷體" panose="03000509000000000000" pitchFamily="65" charset="-120"/>
              <a:ea typeface="標楷體" panose="03000509000000000000" pitchFamily="65" charset="-120"/>
            </a:rPr>
            <a:t>月</a:t>
          </a:r>
          <a:r>
            <a:rPr lang="en-US" altLang="zh-TW" sz="1600" kern="1200" dirty="0" smtClean="0">
              <a:latin typeface="標楷體" panose="03000509000000000000" pitchFamily="65" charset="-120"/>
              <a:ea typeface="標楷體" panose="03000509000000000000" pitchFamily="65" charset="-120"/>
            </a:rPr>
            <a:t>3</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開放人民幣得為我國國際債券計價幣別，並命名為寶島債券</a:t>
          </a:r>
          <a:endParaRPr lang="zh-TW" altLang="en-US" sz="1600" kern="1200" dirty="0">
            <a:latin typeface="標楷體" panose="03000509000000000000" pitchFamily="65" charset="-120"/>
            <a:ea typeface="標楷體" panose="03000509000000000000" pitchFamily="65" charset="-120"/>
          </a:endParaRPr>
        </a:p>
      </dsp:txBody>
      <dsp:txXfrm>
        <a:off x="3311092" y="34585"/>
        <a:ext cx="2116229" cy="1052253"/>
      </dsp:txXfrm>
    </dsp:sp>
    <dsp:sp modelId="{42F827AF-C955-48E1-96D6-1FCAC6412EC0}">
      <dsp:nvSpPr>
        <dsp:cNvPr id="0" name=""/>
        <dsp:cNvSpPr/>
      </dsp:nvSpPr>
      <dsp:spPr>
        <a:xfrm>
          <a:off x="5524385" y="470070"/>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5524385" y="506326"/>
        <a:ext cx="108477" cy="108770"/>
      </dsp:txXfrm>
    </dsp:sp>
    <dsp:sp modelId="{B1149C65-F8B6-4F0C-B14C-3E8904C67404}">
      <dsp:nvSpPr>
        <dsp:cNvPr id="0" name=""/>
        <dsp:cNvSpPr/>
      </dsp:nvSpPr>
      <dsp:spPr>
        <a:xfrm>
          <a:off x="5752451" y="76570"/>
          <a:ext cx="1699498" cy="96828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2013</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8</a:t>
          </a:r>
          <a:r>
            <a:rPr lang="zh-TW" altLang="en-US" sz="1600" kern="1200" dirty="0" smtClean="0">
              <a:latin typeface="標楷體" panose="03000509000000000000" pitchFamily="65" charset="-120"/>
              <a:ea typeface="標楷體" panose="03000509000000000000" pitchFamily="65" charset="-120"/>
            </a:rPr>
            <a:t>月</a:t>
          </a:r>
          <a:r>
            <a:rPr lang="en-US" altLang="en-US" sz="1600" kern="1200" dirty="0" smtClean="0">
              <a:latin typeface="標楷體" panose="03000509000000000000" pitchFamily="65" charset="-120"/>
              <a:ea typeface="標楷體" panose="03000509000000000000" pitchFamily="65" charset="-120"/>
            </a:rPr>
            <a:t>27</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建立國際債券分級管理制度</a:t>
          </a:r>
          <a:endParaRPr lang="zh-TW" altLang="en-US" sz="1600" kern="1200" dirty="0">
            <a:latin typeface="標楷體" panose="03000509000000000000" pitchFamily="65" charset="-120"/>
            <a:ea typeface="標楷體" panose="03000509000000000000" pitchFamily="65" charset="-120"/>
          </a:endParaRPr>
        </a:p>
      </dsp:txBody>
      <dsp:txXfrm>
        <a:off x="5780811" y="104930"/>
        <a:ext cx="1642778" cy="911563"/>
      </dsp:txXfrm>
    </dsp:sp>
    <dsp:sp modelId="{1253317F-0577-4F7F-AF90-9EE1CBC69D3D}">
      <dsp:nvSpPr>
        <dsp:cNvPr id="0" name=""/>
        <dsp:cNvSpPr/>
      </dsp:nvSpPr>
      <dsp:spPr>
        <a:xfrm rot="6657636">
          <a:off x="6244351" y="1132262"/>
          <a:ext cx="208358"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rot="-5400000">
        <a:off x="6303872" y="1120524"/>
        <a:ext cx="108770" cy="153973"/>
      </dsp:txXfrm>
    </dsp:sp>
    <dsp:sp modelId="{458778E0-C125-4465-9536-924639CA731C}">
      <dsp:nvSpPr>
        <dsp:cNvPr id="0" name=""/>
        <dsp:cNvSpPr/>
      </dsp:nvSpPr>
      <dsp:spPr>
        <a:xfrm>
          <a:off x="4693305" y="1411968"/>
          <a:ext cx="2758643" cy="106233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2013</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11</a:t>
          </a:r>
          <a:r>
            <a:rPr lang="zh-TW" altLang="en-US" sz="1600" kern="1200" dirty="0" smtClean="0">
              <a:latin typeface="標楷體" panose="03000509000000000000" pitchFamily="65" charset="-120"/>
              <a:ea typeface="標楷體" panose="03000509000000000000" pitchFamily="65" charset="-120"/>
            </a:rPr>
            <a:t>月</a:t>
          </a:r>
          <a:r>
            <a:rPr lang="en-US" altLang="en-US" sz="1600" kern="1200" dirty="0" smtClean="0">
              <a:latin typeface="標楷體" panose="03000509000000000000" pitchFamily="65" charset="-120"/>
              <a:ea typeface="標楷體" panose="03000509000000000000" pitchFamily="65" charset="-120"/>
            </a:rPr>
            <a:t>27</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開放大陸註冊法人在臺發行僅售予專業投資機構之人民幣計價普通公司債</a:t>
          </a:r>
          <a:endParaRPr lang="zh-TW" altLang="en-US" sz="1600" kern="1200" dirty="0">
            <a:latin typeface="標楷體" panose="03000509000000000000" pitchFamily="65" charset="-120"/>
            <a:ea typeface="標楷體" panose="03000509000000000000" pitchFamily="65" charset="-120"/>
          </a:endParaRPr>
        </a:p>
      </dsp:txBody>
      <dsp:txXfrm>
        <a:off x="4724420" y="1443083"/>
        <a:ext cx="2696413" cy="1000108"/>
      </dsp:txXfrm>
    </dsp:sp>
    <dsp:sp modelId="{33BBCF27-8796-4C6F-A181-F54A515EEAB4}">
      <dsp:nvSpPr>
        <dsp:cNvPr id="0" name=""/>
        <dsp:cNvSpPr/>
      </dsp:nvSpPr>
      <dsp:spPr>
        <a:xfrm rot="10800000">
          <a:off x="4474011" y="1852495"/>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rot="10800000">
        <a:off x="4520501" y="1888751"/>
        <a:ext cx="108477" cy="108770"/>
      </dsp:txXfrm>
    </dsp:sp>
    <dsp:sp modelId="{20675E97-43C2-429E-B054-AC7440ABB898}">
      <dsp:nvSpPr>
        <dsp:cNvPr id="0" name=""/>
        <dsp:cNvSpPr/>
      </dsp:nvSpPr>
      <dsp:spPr>
        <a:xfrm>
          <a:off x="2631599" y="1488462"/>
          <a:ext cx="1769314" cy="9093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2014</a:t>
          </a:r>
          <a:r>
            <a:rPr lang="zh-TW" altLang="en-US" sz="1600" kern="1200" dirty="0" smtClean="0">
              <a:latin typeface="標楷體" panose="03000509000000000000" pitchFamily="65" charset="-120"/>
              <a:ea typeface="標楷體" panose="03000509000000000000" pitchFamily="65" charset="-120"/>
            </a:rPr>
            <a:t>年</a:t>
          </a:r>
          <a:r>
            <a:rPr lang="en-US" altLang="zh-TW" sz="1600" kern="1200" dirty="0" smtClean="0">
              <a:latin typeface="標楷體" panose="03000509000000000000" pitchFamily="65" charset="-120"/>
              <a:ea typeface="標楷體" panose="03000509000000000000" pitchFamily="65" charset="-120"/>
            </a:rPr>
            <a:t>6</a:t>
          </a:r>
          <a:r>
            <a:rPr lang="zh-TW" altLang="en-US" sz="1600" kern="1200" dirty="0" smtClean="0">
              <a:latin typeface="標楷體" panose="03000509000000000000" pitchFamily="65" charset="-120"/>
              <a:ea typeface="標楷體" panose="03000509000000000000" pitchFamily="65" charset="-120"/>
            </a:rPr>
            <a:t>月</a:t>
          </a:r>
          <a:r>
            <a:rPr lang="en-US" altLang="zh-TW" sz="1600" kern="1200" dirty="0" smtClean="0">
              <a:latin typeface="標楷體" panose="03000509000000000000" pitchFamily="65" charset="-120"/>
              <a:ea typeface="標楷體" panose="03000509000000000000" pitchFamily="65" charset="-120"/>
            </a:rPr>
            <a:t>26</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擴大專業投資機構至專業投資人</a:t>
          </a:r>
          <a:endParaRPr lang="zh-TW" altLang="en-US" sz="1600" kern="1200" dirty="0">
            <a:latin typeface="標楷體" panose="03000509000000000000" pitchFamily="65" charset="-120"/>
            <a:ea typeface="標楷體" panose="03000509000000000000" pitchFamily="65" charset="-120"/>
          </a:endParaRPr>
        </a:p>
      </dsp:txBody>
      <dsp:txXfrm>
        <a:off x="2658233" y="1515096"/>
        <a:ext cx="1716046" cy="856082"/>
      </dsp:txXfrm>
    </dsp:sp>
    <dsp:sp modelId="{FEFC7D0C-E5F2-4E49-98C1-90E0EA920464}">
      <dsp:nvSpPr>
        <dsp:cNvPr id="0" name=""/>
        <dsp:cNvSpPr/>
      </dsp:nvSpPr>
      <dsp:spPr>
        <a:xfrm rot="10800000">
          <a:off x="2412306" y="1852495"/>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rot="10800000">
        <a:off x="2458796" y="1888751"/>
        <a:ext cx="108477" cy="108770"/>
      </dsp:txXfrm>
    </dsp:sp>
    <dsp:sp modelId="{E96C7B58-23F3-4A97-80C4-8159FBE4CFE2}">
      <dsp:nvSpPr>
        <dsp:cNvPr id="0" name=""/>
        <dsp:cNvSpPr/>
      </dsp:nvSpPr>
      <dsp:spPr>
        <a:xfrm>
          <a:off x="511898" y="1488462"/>
          <a:ext cx="1827309" cy="9093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latin typeface="標楷體" panose="03000509000000000000" pitchFamily="65" charset="-120"/>
              <a:ea typeface="標楷體" panose="03000509000000000000" pitchFamily="65" charset="-120"/>
            </a:rPr>
            <a:t>2014</a:t>
          </a:r>
          <a:r>
            <a:rPr lang="zh-TW" altLang="en-US" sz="1600" kern="1200" dirty="0" smtClean="0">
              <a:latin typeface="標楷體" panose="03000509000000000000" pitchFamily="65" charset="-120"/>
              <a:ea typeface="標楷體" panose="03000509000000000000" pitchFamily="65" charset="-120"/>
            </a:rPr>
            <a:t>年</a:t>
          </a:r>
          <a:r>
            <a:rPr lang="en-US" altLang="zh-TW" sz="1600" kern="1200" dirty="0" smtClean="0">
              <a:latin typeface="標楷體" panose="03000509000000000000" pitchFamily="65" charset="-120"/>
              <a:ea typeface="標楷體" panose="03000509000000000000" pitchFamily="65" charset="-120"/>
            </a:rPr>
            <a:t>12</a:t>
          </a:r>
          <a:r>
            <a:rPr lang="zh-TW" altLang="en-US" sz="1600" kern="1200" dirty="0" smtClean="0">
              <a:latin typeface="標楷體" panose="03000509000000000000" pitchFamily="65" charset="-120"/>
              <a:ea typeface="標楷體" panose="03000509000000000000" pitchFamily="65" charset="-120"/>
            </a:rPr>
            <a:t>月</a:t>
          </a:r>
          <a:r>
            <a:rPr lang="en-US" altLang="zh-TW" sz="1600" kern="1200" dirty="0" smtClean="0">
              <a:latin typeface="標楷體" panose="03000509000000000000" pitchFamily="65" charset="-120"/>
              <a:ea typeface="標楷體" panose="03000509000000000000" pitchFamily="65" charset="-120"/>
            </a:rPr>
            <a:t>4</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開放外國政府發行國際債券 </a:t>
          </a:r>
          <a:endParaRPr lang="zh-TW" altLang="en-US" sz="1600" kern="1200" dirty="0">
            <a:latin typeface="標楷體" panose="03000509000000000000" pitchFamily="65" charset="-120"/>
            <a:ea typeface="標楷體" panose="03000509000000000000" pitchFamily="65" charset="-120"/>
          </a:endParaRPr>
        </a:p>
      </dsp:txBody>
      <dsp:txXfrm>
        <a:off x="538532" y="1515096"/>
        <a:ext cx="1774041" cy="856082"/>
      </dsp:txXfrm>
    </dsp:sp>
    <dsp:sp modelId="{67AC38C0-F47E-4ABD-A618-E122421A8441}">
      <dsp:nvSpPr>
        <dsp:cNvPr id="0" name=""/>
        <dsp:cNvSpPr/>
      </dsp:nvSpPr>
      <dsp:spPr>
        <a:xfrm rot="4895224">
          <a:off x="1420440" y="2486080"/>
          <a:ext cx="197636"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5400000">
        <a:off x="1460894" y="2478196"/>
        <a:ext cx="108770" cy="143251"/>
      </dsp:txXfrm>
    </dsp:sp>
    <dsp:sp modelId="{6D3707F6-1F4B-463F-9E03-8835A2037780}">
      <dsp:nvSpPr>
        <dsp:cNvPr id="0" name=""/>
        <dsp:cNvSpPr/>
      </dsp:nvSpPr>
      <dsp:spPr>
        <a:xfrm>
          <a:off x="511898" y="2766698"/>
          <a:ext cx="2210452" cy="94346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latin typeface="標楷體" panose="03000509000000000000" pitchFamily="65" charset="-120"/>
              <a:ea typeface="標楷體" panose="03000509000000000000" pitchFamily="65" charset="-120"/>
            </a:rPr>
            <a:t>2014</a:t>
          </a:r>
          <a:r>
            <a:rPr lang="zh-TW" altLang="en-US" sz="1600" kern="1200" dirty="0" smtClean="0">
              <a:latin typeface="標楷體" panose="03000509000000000000" pitchFamily="65" charset="-120"/>
              <a:ea typeface="標楷體" panose="03000509000000000000" pitchFamily="65" charset="-120"/>
            </a:rPr>
            <a:t>年</a:t>
          </a:r>
          <a:r>
            <a:rPr lang="en-US" altLang="zh-TW" sz="1600" kern="1200" dirty="0" smtClean="0">
              <a:latin typeface="標楷體" panose="03000509000000000000" pitchFamily="65" charset="-120"/>
              <a:ea typeface="標楷體" panose="03000509000000000000" pitchFamily="65" charset="-120"/>
            </a:rPr>
            <a:t>12</a:t>
          </a:r>
          <a:r>
            <a:rPr lang="zh-TW" altLang="en-US" sz="1600" kern="1200" dirty="0" smtClean="0">
              <a:latin typeface="標楷體" panose="03000509000000000000" pitchFamily="65" charset="-120"/>
              <a:ea typeface="標楷體" panose="03000509000000000000" pitchFamily="65" charset="-120"/>
            </a:rPr>
            <a:t>月</a:t>
          </a:r>
          <a:r>
            <a:rPr lang="en-US" altLang="zh-TW" sz="1600" kern="1200" dirty="0" smtClean="0">
              <a:latin typeface="標楷體" panose="03000509000000000000" pitchFamily="65" charset="-120"/>
              <a:ea typeface="標楷體" panose="03000509000000000000" pitchFamily="65" charset="-120"/>
            </a:rPr>
            <a:t>29</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放寬國際債券交易時間與交割期限彈性</a:t>
          </a:r>
        </a:p>
      </dsp:txBody>
      <dsp:txXfrm>
        <a:off x="539531" y="2794331"/>
        <a:ext cx="2155186" cy="888202"/>
      </dsp:txXfrm>
    </dsp:sp>
    <dsp:sp modelId="{B55027C4-3F8A-4C6B-9AE6-6C7F735B719D}">
      <dsp:nvSpPr>
        <dsp:cNvPr id="0" name=""/>
        <dsp:cNvSpPr/>
      </dsp:nvSpPr>
      <dsp:spPr>
        <a:xfrm>
          <a:off x="2786677" y="3147790"/>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2786677" y="3184046"/>
        <a:ext cx="108477" cy="108770"/>
      </dsp:txXfrm>
    </dsp:sp>
    <dsp:sp modelId="{F42E14C2-7A3E-4DDB-8561-064268C5D05E}">
      <dsp:nvSpPr>
        <dsp:cNvPr id="0" name=""/>
        <dsp:cNvSpPr/>
      </dsp:nvSpPr>
      <dsp:spPr>
        <a:xfrm>
          <a:off x="3014742" y="2766700"/>
          <a:ext cx="1617233" cy="9434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kern="1200" dirty="0" smtClean="0">
              <a:latin typeface="標楷體" panose="03000509000000000000" pitchFamily="65" charset="-120"/>
              <a:ea typeface="標楷體" panose="03000509000000000000" pitchFamily="65" charset="-120"/>
            </a:rPr>
            <a:t>2015</a:t>
          </a:r>
          <a:r>
            <a:rPr lang="zh-TW" altLang="en-US" sz="1600" kern="1200" dirty="0" smtClean="0">
              <a:latin typeface="標楷體" panose="03000509000000000000" pitchFamily="65" charset="-120"/>
              <a:ea typeface="標楷體" panose="03000509000000000000" pitchFamily="65" charset="-120"/>
            </a:rPr>
            <a:t>年</a:t>
          </a:r>
          <a:r>
            <a:rPr lang="en-US" altLang="zh-TW" sz="1600" kern="1200" dirty="0" smtClean="0">
              <a:latin typeface="標楷體" panose="03000509000000000000" pitchFamily="65" charset="-120"/>
              <a:ea typeface="標楷體" panose="03000509000000000000" pitchFamily="65" charset="-120"/>
            </a:rPr>
            <a:t>5</a:t>
          </a:r>
          <a:r>
            <a:rPr lang="zh-TW" altLang="en-US" sz="1600" kern="1200" dirty="0" smtClean="0">
              <a:latin typeface="標楷體" panose="03000509000000000000" pitchFamily="65" charset="-120"/>
              <a:ea typeface="標楷體" panose="03000509000000000000" pitchFamily="65" charset="-120"/>
            </a:rPr>
            <a:t>月</a:t>
          </a:r>
          <a:r>
            <a:rPr lang="en-US" altLang="zh-TW" sz="1600" kern="1200" dirty="0" smtClean="0">
              <a:latin typeface="標楷體" panose="03000509000000000000" pitchFamily="65" charset="-120"/>
              <a:ea typeface="標楷體" panose="03000509000000000000" pitchFamily="65" charset="-120"/>
            </a:rPr>
            <a:t>25</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建立寶島債券殖利率曲線</a:t>
          </a:r>
        </a:p>
      </dsp:txBody>
      <dsp:txXfrm>
        <a:off x="3042375" y="2794333"/>
        <a:ext cx="1561967" cy="888197"/>
      </dsp:txXfrm>
    </dsp:sp>
    <dsp:sp modelId="{EA7274C5-126F-45CD-9CC0-D1E41A82AFD4}">
      <dsp:nvSpPr>
        <dsp:cNvPr id="0" name=""/>
        <dsp:cNvSpPr/>
      </dsp:nvSpPr>
      <dsp:spPr>
        <a:xfrm>
          <a:off x="4699631" y="3147790"/>
          <a:ext cx="16298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4699631" y="3184046"/>
        <a:ext cx="114091" cy="108770"/>
      </dsp:txXfrm>
    </dsp:sp>
    <dsp:sp modelId="{631FCEC5-8097-48E8-8167-A62C7EE8CDF3}">
      <dsp:nvSpPr>
        <dsp:cNvPr id="0" name=""/>
        <dsp:cNvSpPr/>
      </dsp:nvSpPr>
      <dsp:spPr>
        <a:xfrm>
          <a:off x="4939499" y="2766700"/>
          <a:ext cx="2088554" cy="94346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2015</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9</a:t>
          </a:r>
          <a:r>
            <a:rPr lang="zh-TW" altLang="en-US" sz="1600" kern="1200" dirty="0" smtClean="0">
              <a:latin typeface="標楷體" panose="03000509000000000000" pitchFamily="65" charset="-120"/>
              <a:ea typeface="標楷體" panose="03000509000000000000" pitchFamily="65" charset="-120"/>
            </a:rPr>
            <a:t>月</a:t>
          </a:r>
          <a:r>
            <a:rPr lang="en-US" altLang="en-US" sz="1600" kern="1200" dirty="0" smtClean="0">
              <a:latin typeface="標楷體" panose="03000509000000000000" pitchFamily="65" charset="-120"/>
              <a:ea typeface="標楷體" panose="03000509000000000000" pitchFamily="65" charset="-120"/>
            </a:rPr>
            <a:t>30</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發布寶島債券指數</a:t>
          </a:r>
        </a:p>
      </dsp:txBody>
      <dsp:txXfrm>
        <a:off x="4967132" y="2794333"/>
        <a:ext cx="2033288" cy="888197"/>
      </dsp:txXfrm>
    </dsp:sp>
    <dsp:sp modelId="{E60900C7-B0CF-4F09-8B05-220A9B39A346}">
      <dsp:nvSpPr>
        <dsp:cNvPr id="0" name=""/>
        <dsp:cNvSpPr/>
      </dsp:nvSpPr>
      <dsp:spPr>
        <a:xfrm rot="5515130">
          <a:off x="5879845" y="3771414"/>
          <a:ext cx="16607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rot="-5400000">
        <a:off x="5909333" y="3779030"/>
        <a:ext cx="108770" cy="116254"/>
      </dsp:txXfrm>
    </dsp:sp>
    <dsp:sp modelId="{71945E87-E877-4BC3-B721-A95FA51ABC30}">
      <dsp:nvSpPr>
        <dsp:cNvPr id="0" name=""/>
        <dsp:cNvSpPr/>
      </dsp:nvSpPr>
      <dsp:spPr>
        <a:xfrm>
          <a:off x="4870429" y="4023342"/>
          <a:ext cx="2142493" cy="94346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2015</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11</a:t>
          </a:r>
          <a:r>
            <a:rPr lang="zh-TW" altLang="en-US" sz="1600" kern="1200" dirty="0" smtClean="0">
              <a:latin typeface="標楷體" panose="03000509000000000000" pitchFamily="65" charset="-120"/>
              <a:ea typeface="標楷體" panose="03000509000000000000" pitchFamily="65" charset="-120"/>
            </a:rPr>
            <a:t>月</a:t>
          </a:r>
          <a:r>
            <a:rPr lang="en-US" altLang="zh-TW" sz="1600" kern="1200" dirty="0" smtClean="0">
              <a:latin typeface="標楷體" panose="03000509000000000000" pitchFamily="65" charset="-120"/>
              <a:ea typeface="標楷體" panose="03000509000000000000" pitchFamily="65" charset="-120"/>
            </a:rPr>
            <a:t>16</a:t>
          </a:r>
          <a:r>
            <a:rPr lang="zh-TW" altLang="en-US" sz="1600" kern="1200" dirty="0" smtClean="0">
              <a:latin typeface="標楷體" panose="03000509000000000000" pitchFamily="65" charset="-120"/>
              <a:ea typeface="標楷體" panose="03000509000000000000" pitchFamily="65" charset="-120"/>
            </a:rPr>
            <a:t>日</a:t>
          </a:r>
          <a:r>
            <a:rPr lang="en-US" altLang="zh-TW" sz="1600" kern="1200" dirty="0" smtClean="0">
              <a:latin typeface="標楷體" panose="03000509000000000000" pitchFamily="65" charset="-120"/>
              <a:ea typeface="標楷體" panose="03000509000000000000" pitchFamily="65" charset="-120"/>
            </a:rPr>
            <a:t/>
          </a:r>
          <a:br>
            <a:rPr lang="en-US" altLang="zh-TW" sz="1600" kern="1200" dirty="0" smtClean="0">
              <a:latin typeface="標楷體" panose="03000509000000000000" pitchFamily="65" charset="-120"/>
              <a:ea typeface="標楷體" panose="03000509000000000000" pitchFamily="65" charset="-120"/>
            </a:rPr>
          </a:br>
          <a:r>
            <a:rPr lang="zh-TW" altLang="en-US" sz="1600" kern="1200" dirty="0" smtClean="0">
              <a:latin typeface="標楷體" panose="03000509000000000000" pitchFamily="65" charset="-120"/>
              <a:ea typeface="標楷體" panose="03000509000000000000" pitchFamily="65" charset="-120"/>
            </a:rPr>
            <a:t>金管會委託櫃買中心受理發行人申報普通公司債公開發行</a:t>
          </a:r>
        </a:p>
      </dsp:txBody>
      <dsp:txXfrm>
        <a:off x="4898062" y="4050975"/>
        <a:ext cx="2087227" cy="888202"/>
      </dsp:txXfrm>
    </dsp:sp>
    <dsp:sp modelId="{75FB6E57-63F5-497B-A2E3-E1168A3385EE}">
      <dsp:nvSpPr>
        <dsp:cNvPr id="0" name=""/>
        <dsp:cNvSpPr/>
      </dsp:nvSpPr>
      <dsp:spPr>
        <a:xfrm rot="10800000">
          <a:off x="4651135" y="4404435"/>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dirty="0"/>
        </a:p>
      </dsp:txBody>
      <dsp:txXfrm rot="10800000">
        <a:off x="4697625" y="4440691"/>
        <a:ext cx="108477" cy="108770"/>
      </dsp:txXfrm>
    </dsp:sp>
    <dsp:sp modelId="{996C81EB-3F2E-460F-A9A9-995E916264D6}">
      <dsp:nvSpPr>
        <dsp:cNvPr id="0" name=""/>
        <dsp:cNvSpPr/>
      </dsp:nvSpPr>
      <dsp:spPr>
        <a:xfrm>
          <a:off x="2435543" y="4023342"/>
          <a:ext cx="2142493" cy="94346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en-US" sz="1600" kern="1200" dirty="0" smtClean="0">
              <a:latin typeface="標楷體" panose="03000509000000000000" pitchFamily="65" charset="-120"/>
              <a:ea typeface="標楷體" panose="03000509000000000000" pitchFamily="65" charset="-120"/>
            </a:rPr>
            <a:t>2016</a:t>
          </a:r>
          <a:r>
            <a:rPr lang="zh-TW" altLang="en-US" sz="1600" kern="1200" dirty="0" smtClean="0">
              <a:latin typeface="標楷體" panose="03000509000000000000" pitchFamily="65" charset="-120"/>
              <a:ea typeface="標楷體" panose="03000509000000000000" pitchFamily="65" charset="-120"/>
            </a:rPr>
            <a:t>年</a:t>
          </a:r>
          <a:r>
            <a:rPr lang="en-US" altLang="en-US" sz="1600" kern="1200" dirty="0" smtClean="0">
              <a:latin typeface="標楷體" panose="03000509000000000000" pitchFamily="65" charset="-120"/>
              <a:ea typeface="標楷體" panose="03000509000000000000" pitchFamily="65" charset="-120"/>
            </a:rPr>
            <a:t>1</a:t>
          </a:r>
          <a:r>
            <a:rPr lang="zh-TW" altLang="en-US" sz="1600" kern="1200" dirty="0" smtClean="0">
              <a:latin typeface="標楷體" panose="03000509000000000000" pitchFamily="65" charset="-120"/>
              <a:ea typeface="標楷體" panose="03000509000000000000" pitchFamily="65" charset="-120"/>
            </a:rPr>
            <a:t>月</a:t>
          </a:r>
          <a:r>
            <a:rPr lang="en-US" altLang="en-US" sz="1600" kern="1200" dirty="0" smtClean="0">
              <a:latin typeface="標楷體" panose="03000509000000000000" pitchFamily="65" charset="-120"/>
              <a:ea typeface="標楷體" panose="03000509000000000000" pitchFamily="65" charset="-120"/>
            </a:rPr>
            <a:t>8</a:t>
          </a:r>
          <a:r>
            <a:rPr lang="zh-TW" altLang="en-US" sz="1600" kern="1200" dirty="0" smtClean="0">
              <a:latin typeface="標楷體" panose="03000509000000000000" pitchFamily="65" charset="-120"/>
              <a:ea typeface="標楷體" panose="03000509000000000000" pitchFamily="65" charset="-120"/>
            </a:rPr>
            <a:t>日</a:t>
          </a:r>
          <a:endParaRPr lang="en-US" altLang="zh-TW" sz="1600" kern="1200" dirty="0" smtClean="0">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zh-TW" altLang="en-US" sz="1600" kern="1200" dirty="0" smtClean="0">
              <a:latin typeface="標楷體" panose="03000509000000000000" pitchFamily="65" charset="-120"/>
              <a:ea typeface="標楷體" panose="03000509000000000000" pitchFamily="65" charset="-120"/>
            </a:rPr>
            <a:t>開放外國發行人得發行次順位國際債券</a:t>
          </a:r>
        </a:p>
      </dsp:txBody>
      <dsp:txXfrm>
        <a:off x="2463176" y="4050975"/>
        <a:ext cx="2087227" cy="888202"/>
      </dsp:txXfrm>
    </dsp:sp>
    <dsp:sp modelId="{773955F4-F14D-44E8-B3AE-75F9173264F9}">
      <dsp:nvSpPr>
        <dsp:cNvPr id="0" name=""/>
        <dsp:cNvSpPr/>
      </dsp:nvSpPr>
      <dsp:spPr>
        <a:xfrm rot="10797204">
          <a:off x="2216249" y="4405421"/>
          <a:ext cx="154967" cy="181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rot="10800000">
        <a:off x="2262739" y="4441658"/>
        <a:ext cx="108477" cy="108770"/>
      </dsp:txXfrm>
    </dsp:sp>
    <dsp:sp modelId="{28A8B7B8-26FB-469A-9F76-E3B8E2D41591}">
      <dsp:nvSpPr>
        <dsp:cNvPr id="0" name=""/>
        <dsp:cNvSpPr/>
      </dsp:nvSpPr>
      <dsp:spPr>
        <a:xfrm>
          <a:off x="324913" y="4004406"/>
          <a:ext cx="1818238" cy="98503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dirty="0" smtClean="0">
              <a:latin typeface="標楷體" panose="03000509000000000000" pitchFamily="65" charset="-120"/>
              <a:ea typeface="標楷體" panose="03000509000000000000" pitchFamily="65" charset="-120"/>
            </a:rPr>
            <a:t>2016</a:t>
          </a:r>
          <a:r>
            <a:rPr lang="zh-TW" altLang="en-US" sz="1500" kern="1200" dirty="0" smtClean="0">
              <a:latin typeface="標楷體" panose="03000509000000000000" pitchFamily="65" charset="-120"/>
              <a:ea typeface="標楷體" panose="03000509000000000000" pitchFamily="65" charset="-120"/>
            </a:rPr>
            <a:t>年</a:t>
          </a:r>
          <a:r>
            <a:rPr lang="en-US" altLang="zh-TW" sz="1500" kern="1200" dirty="0" smtClean="0">
              <a:latin typeface="標楷體" panose="03000509000000000000" pitchFamily="65" charset="-120"/>
              <a:ea typeface="標楷體" panose="03000509000000000000" pitchFamily="65" charset="-120"/>
            </a:rPr>
            <a:t>3</a:t>
          </a:r>
          <a:r>
            <a:rPr lang="zh-TW" altLang="en-US" sz="1500" kern="1200" dirty="0" smtClean="0">
              <a:latin typeface="標楷體" panose="03000509000000000000" pitchFamily="65" charset="-120"/>
              <a:ea typeface="標楷體" panose="03000509000000000000" pitchFamily="65" charset="-120"/>
            </a:rPr>
            <a:t>月</a:t>
          </a:r>
          <a:r>
            <a:rPr lang="en-US" altLang="zh-TW" sz="1500" kern="1200" dirty="0" smtClean="0">
              <a:latin typeface="標楷體" panose="03000509000000000000" pitchFamily="65" charset="-120"/>
              <a:ea typeface="標楷體" panose="03000509000000000000" pitchFamily="65" charset="-120"/>
            </a:rPr>
            <a:t>31</a:t>
          </a:r>
          <a:r>
            <a:rPr lang="zh-TW" altLang="en-US" sz="1500" kern="1200" dirty="0" smtClean="0">
              <a:latin typeface="標楷體" panose="03000509000000000000" pitchFamily="65" charset="-120"/>
              <a:ea typeface="標楷體" panose="03000509000000000000" pitchFamily="65" charset="-120"/>
            </a:rPr>
            <a:t>日</a:t>
          </a:r>
        </a:p>
        <a:p>
          <a:pPr lvl="0" algn="ctr" defTabSz="666750">
            <a:lnSpc>
              <a:spcPct val="90000"/>
            </a:lnSpc>
            <a:spcBef>
              <a:spcPct val="0"/>
            </a:spcBef>
            <a:spcAft>
              <a:spcPct val="35000"/>
            </a:spcAft>
          </a:pPr>
          <a:r>
            <a:rPr lang="zh-TW" altLang="en-US" sz="1500" kern="1200" dirty="0" smtClean="0">
              <a:latin typeface="標楷體" panose="03000509000000000000" pitchFamily="65" charset="-120"/>
              <a:ea typeface="標楷體" panose="03000509000000000000" pitchFamily="65" charset="-120"/>
            </a:rPr>
            <a:t>建立流動量提供者制度</a:t>
          </a:r>
        </a:p>
      </dsp:txBody>
      <dsp:txXfrm>
        <a:off x="353764" y="4033257"/>
        <a:ext cx="1760536" cy="927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565B8-8E29-4BA3-8A96-B36BEF13A12D}">
      <dsp:nvSpPr>
        <dsp:cNvPr id="0" name=""/>
        <dsp:cNvSpPr/>
      </dsp:nvSpPr>
      <dsp:spPr>
        <a:xfrm>
          <a:off x="4331315" y="2288027"/>
          <a:ext cx="130062" cy="590742"/>
        </a:xfrm>
        <a:custGeom>
          <a:avLst/>
          <a:gdLst/>
          <a:ahLst/>
          <a:cxnLst/>
          <a:rect l="0" t="0" r="0" b="0"/>
          <a:pathLst>
            <a:path>
              <a:moveTo>
                <a:pt x="0" y="0"/>
              </a:moveTo>
              <a:lnTo>
                <a:pt x="0" y="590742"/>
              </a:lnTo>
              <a:lnTo>
                <a:pt x="130062" y="5907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0ABBC-08D0-4AA4-8EA8-BA25E7B1F458}">
      <dsp:nvSpPr>
        <dsp:cNvPr id="0" name=""/>
        <dsp:cNvSpPr/>
      </dsp:nvSpPr>
      <dsp:spPr>
        <a:xfrm>
          <a:off x="3408499" y="1674309"/>
          <a:ext cx="1268572" cy="181522"/>
        </a:xfrm>
        <a:custGeom>
          <a:avLst/>
          <a:gdLst/>
          <a:ahLst/>
          <a:cxnLst/>
          <a:rect l="0" t="0" r="0" b="0"/>
          <a:pathLst>
            <a:path>
              <a:moveTo>
                <a:pt x="0" y="0"/>
              </a:moveTo>
              <a:lnTo>
                <a:pt x="0" y="90761"/>
              </a:lnTo>
              <a:lnTo>
                <a:pt x="1268572" y="90761"/>
              </a:lnTo>
              <a:lnTo>
                <a:pt x="1268572" y="1815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44424-ED31-40CC-9974-405360DF59C6}">
      <dsp:nvSpPr>
        <dsp:cNvPr id="0" name=""/>
        <dsp:cNvSpPr/>
      </dsp:nvSpPr>
      <dsp:spPr>
        <a:xfrm>
          <a:off x="3220217" y="3662971"/>
          <a:ext cx="129658" cy="461593"/>
        </a:xfrm>
        <a:custGeom>
          <a:avLst/>
          <a:gdLst/>
          <a:ahLst/>
          <a:cxnLst/>
          <a:rect l="0" t="0" r="0" b="0"/>
          <a:pathLst>
            <a:path>
              <a:moveTo>
                <a:pt x="0" y="0"/>
              </a:moveTo>
              <a:lnTo>
                <a:pt x="0" y="461593"/>
              </a:lnTo>
              <a:lnTo>
                <a:pt x="129658" y="46159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990F4-BE9C-48FE-A17D-73A9BA0954CF}">
      <dsp:nvSpPr>
        <dsp:cNvPr id="0" name=""/>
        <dsp:cNvSpPr/>
      </dsp:nvSpPr>
      <dsp:spPr>
        <a:xfrm>
          <a:off x="2139927" y="3049253"/>
          <a:ext cx="1426046" cy="181522"/>
        </a:xfrm>
        <a:custGeom>
          <a:avLst/>
          <a:gdLst/>
          <a:ahLst/>
          <a:cxnLst/>
          <a:rect l="0" t="0" r="0" b="0"/>
          <a:pathLst>
            <a:path>
              <a:moveTo>
                <a:pt x="0" y="0"/>
              </a:moveTo>
              <a:lnTo>
                <a:pt x="0" y="90761"/>
              </a:lnTo>
              <a:lnTo>
                <a:pt x="1426046" y="90761"/>
              </a:lnTo>
              <a:lnTo>
                <a:pt x="1426046" y="1815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92E99-7267-4699-B3C4-01D532C6B9AB}">
      <dsp:nvSpPr>
        <dsp:cNvPr id="0" name=""/>
        <dsp:cNvSpPr/>
      </dsp:nvSpPr>
      <dsp:spPr>
        <a:xfrm>
          <a:off x="368124" y="3662971"/>
          <a:ext cx="129658" cy="460886"/>
        </a:xfrm>
        <a:custGeom>
          <a:avLst/>
          <a:gdLst/>
          <a:ahLst/>
          <a:cxnLst/>
          <a:rect l="0" t="0" r="0" b="0"/>
          <a:pathLst>
            <a:path>
              <a:moveTo>
                <a:pt x="0" y="0"/>
              </a:moveTo>
              <a:lnTo>
                <a:pt x="0" y="460886"/>
              </a:lnTo>
              <a:lnTo>
                <a:pt x="129658" y="4608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267791-3A73-42E8-A26E-24727950AE7C}">
      <dsp:nvSpPr>
        <dsp:cNvPr id="0" name=""/>
        <dsp:cNvSpPr/>
      </dsp:nvSpPr>
      <dsp:spPr>
        <a:xfrm>
          <a:off x="713880" y="3049253"/>
          <a:ext cx="1426046" cy="181522"/>
        </a:xfrm>
        <a:custGeom>
          <a:avLst/>
          <a:gdLst/>
          <a:ahLst/>
          <a:cxnLst/>
          <a:rect l="0" t="0" r="0" b="0"/>
          <a:pathLst>
            <a:path>
              <a:moveTo>
                <a:pt x="1426046" y="0"/>
              </a:moveTo>
              <a:lnTo>
                <a:pt x="1426046" y="90761"/>
              </a:lnTo>
              <a:lnTo>
                <a:pt x="0" y="90761"/>
              </a:lnTo>
              <a:lnTo>
                <a:pt x="0" y="1815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F34CD-E933-4702-94FB-1233130CBF5F}">
      <dsp:nvSpPr>
        <dsp:cNvPr id="0" name=""/>
        <dsp:cNvSpPr/>
      </dsp:nvSpPr>
      <dsp:spPr>
        <a:xfrm>
          <a:off x="2094207" y="2288027"/>
          <a:ext cx="91440" cy="181522"/>
        </a:xfrm>
        <a:custGeom>
          <a:avLst/>
          <a:gdLst/>
          <a:ahLst/>
          <a:cxnLst/>
          <a:rect l="0" t="0" r="0" b="0"/>
          <a:pathLst>
            <a:path>
              <a:moveTo>
                <a:pt x="45720" y="0"/>
              </a:moveTo>
              <a:lnTo>
                <a:pt x="45720" y="1815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5133B-36CB-4DAA-B146-7033F870EDE4}">
      <dsp:nvSpPr>
        <dsp:cNvPr id="0" name=""/>
        <dsp:cNvSpPr/>
      </dsp:nvSpPr>
      <dsp:spPr>
        <a:xfrm>
          <a:off x="2139927" y="1674309"/>
          <a:ext cx="1268572" cy="181522"/>
        </a:xfrm>
        <a:custGeom>
          <a:avLst/>
          <a:gdLst/>
          <a:ahLst/>
          <a:cxnLst/>
          <a:rect l="0" t="0" r="0" b="0"/>
          <a:pathLst>
            <a:path>
              <a:moveTo>
                <a:pt x="1268572" y="0"/>
              </a:moveTo>
              <a:lnTo>
                <a:pt x="1268572" y="90761"/>
              </a:lnTo>
              <a:lnTo>
                <a:pt x="0" y="90761"/>
              </a:lnTo>
              <a:lnTo>
                <a:pt x="0" y="18152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B3ED5-920A-453B-BDB6-944368A26CBA}">
      <dsp:nvSpPr>
        <dsp:cNvPr id="0" name=""/>
        <dsp:cNvSpPr/>
      </dsp:nvSpPr>
      <dsp:spPr>
        <a:xfrm>
          <a:off x="3362779" y="579839"/>
          <a:ext cx="91440" cy="181522"/>
        </a:xfrm>
        <a:custGeom>
          <a:avLst/>
          <a:gdLst/>
          <a:ahLst/>
          <a:cxnLst/>
          <a:rect l="0" t="0" r="0" b="0"/>
          <a:pathLst>
            <a:path>
              <a:moveTo>
                <a:pt x="45720" y="0"/>
              </a:moveTo>
              <a:lnTo>
                <a:pt x="45720" y="1815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ED7AD-E041-485F-ABE7-DC256EC5151C}">
      <dsp:nvSpPr>
        <dsp:cNvPr id="0" name=""/>
        <dsp:cNvSpPr/>
      </dsp:nvSpPr>
      <dsp:spPr>
        <a:xfrm>
          <a:off x="2621069" y="147643"/>
          <a:ext cx="1574860" cy="43219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外國發行人</a:t>
          </a:r>
          <a:endParaRPr lang="zh-TW" altLang="en-US" sz="2000" kern="1200" dirty="0">
            <a:latin typeface="標楷體" panose="03000509000000000000" pitchFamily="65" charset="-120"/>
            <a:ea typeface="標楷體" panose="03000509000000000000" pitchFamily="65" charset="-120"/>
          </a:endParaRPr>
        </a:p>
      </dsp:txBody>
      <dsp:txXfrm>
        <a:off x="2621069" y="147643"/>
        <a:ext cx="1574860" cy="432195"/>
      </dsp:txXfrm>
    </dsp:sp>
    <dsp:sp modelId="{905C5E51-7AFF-43DF-8167-908F682D8003}">
      <dsp:nvSpPr>
        <dsp:cNvPr id="0" name=""/>
        <dsp:cNvSpPr/>
      </dsp:nvSpPr>
      <dsp:spPr>
        <a:xfrm>
          <a:off x="378626" y="761361"/>
          <a:ext cx="6059746" cy="9129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latin typeface="Arial" panose="020B0604020202020204" pitchFamily="34" charset="0"/>
              <a:ea typeface="標楷體" panose="03000509000000000000" pitchFamily="65" charset="-120"/>
              <a:cs typeface="Arial" panose="020B0604020202020204" pitchFamily="34" charset="0"/>
            </a:rPr>
            <a:t>依據「外國發行人募集與發行有價證券處理準則」第</a:t>
          </a:r>
          <a:r>
            <a:rPr lang="en-US" altLang="en-US" sz="1500" kern="1200" dirty="0" smtClean="0">
              <a:latin typeface="Arial" panose="020B0604020202020204" pitchFamily="34" charset="0"/>
              <a:ea typeface="標楷體" panose="03000509000000000000" pitchFamily="65" charset="-120"/>
              <a:cs typeface="Arial" panose="020B0604020202020204" pitchFamily="34" charset="0"/>
            </a:rPr>
            <a:t>58-1</a:t>
          </a:r>
          <a:r>
            <a:rPr lang="zh-TW" altLang="en-US" sz="1500" kern="1200" dirty="0" smtClean="0">
              <a:latin typeface="Arial" panose="020B0604020202020204" pitchFamily="34" charset="0"/>
              <a:ea typeface="標楷體" panose="03000509000000000000" pitchFamily="65" charset="-120"/>
              <a:cs typeface="Arial" panose="020B0604020202020204" pitchFamily="34" charset="0"/>
            </a:rPr>
            <a:t>條的規定是否是「大陸地區人民、法人、團體或其他機構直接或間接持有股份或出資總額逾</a:t>
          </a:r>
          <a:r>
            <a:rPr lang="en-US" altLang="zh-TW" sz="1500" kern="1200" dirty="0" smtClean="0">
              <a:latin typeface="Arial" panose="020B0604020202020204" pitchFamily="34" charset="0"/>
              <a:ea typeface="標楷體" panose="03000509000000000000" pitchFamily="65" charset="-120"/>
              <a:cs typeface="Arial" panose="020B0604020202020204" pitchFamily="34" charset="0"/>
            </a:rPr>
            <a:t>30%</a:t>
          </a:r>
          <a:r>
            <a:rPr lang="zh-TW" altLang="en-US" sz="1500" kern="1200" dirty="0" smtClean="0">
              <a:latin typeface="Arial" panose="020B0604020202020204" pitchFamily="34" charset="0"/>
              <a:ea typeface="標楷體" panose="03000509000000000000" pitchFamily="65" charset="-120"/>
              <a:cs typeface="Arial" panose="020B0604020202020204" pitchFamily="34" charset="0"/>
            </a:rPr>
            <a:t>，或具有控制能力之外國發行人」</a:t>
          </a:r>
          <a:endParaRPr lang="zh-TW" altLang="en-US" sz="1500" kern="1200" dirty="0">
            <a:latin typeface="Arial" panose="020B0604020202020204" pitchFamily="34" charset="0"/>
            <a:ea typeface="標楷體" panose="03000509000000000000" pitchFamily="65" charset="-120"/>
            <a:cs typeface="Arial" panose="020B0604020202020204" pitchFamily="34" charset="0"/>
          </a:endParaRPr>
        </a:p>
      </dsp:txBody>
      <dsp:txXfrm>
        <a:off x="378626" y="761361"/>
        <a:ext cx="6059746" cy="912948"/>
      </dsp:txXfrm>
    </dsp:sp>
    <dsp:sp modelId="{7A92D5BD-6D3B-40C9-BFCA-AEA4C488A034}">
      <dsp:nvSpPr>
        <dsp:cNvPr id="0" name=""/>
        <dsp:cNvSpPr/>
      </dsp:nvSpPr>
      <dsp:spPr>
        <a:xfrm>
          <a:off x="1707731" y="1855831"/>
          <a:ext cx="864391" cy="43219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Arial" panose="020B0604020202020204" pitchFamily="34" charset="0"/>
              <a:ea typeface="標楷體" panose="03000509000000000000" pitchFamily="65" charset="-120"/>
              <a:cs typeface="Arial" panose="020B0604020202020204" pitchFamily="34" charset="0"/>
            </a:rPr>
            <a:t>是</a:t>
          </a:r>
          <a:endParaRPr lang="zh-TW" altLang="en-US" sz="1800" kern="1200" dirty="0">
            <a:latin typeface="Arial" panose="020B0604020202020204" pitchFamily="34" charset="0"/>
            <a:ea typeface="標楷體" panose="03000509000000000000" pitchFamily="65" charset="-120"/>
            <a:cs typeface="Arial" panose="020B0604020202020204" pitchFamily="34" charset="0"/>
          </a:endParaRPr>
        </a:p>
      </dsp:txBody>
      <dsp:txXfrm>
        <a:off x="1707731" y="1855831"/>
        <a:ext cx="864391" cy="432195"/>
      </dsp:txXfrm>
    </dsp:sp>
    <dsp:sp modelId="{47D199D8-CD97-4585-ABE2-82E7191F5775}">
      <dsp:nvSpPr>
        <dsp:cNvPr id="0" name=""/>
        <dsp:cNvSpPr/>
      </dsp:nvSpPr>
      <dsp:spPr>
        <a:xfrm>
          <a:off x="403" y="2469549"/>
          <a:ext cx="4279048" cy="57970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判斷是否符合櫃買中心所定條件之陸企發行人</a:t>
          </a:r>
          <a:endParaRPr lang="zh-TW" altLang="en-US" sz="1600" kern="1200" dirty="0">
            <a:latin typeface="Arial" panose="020B0604020202020204" pitchFamily="34" charset="0"/>
            <a:ea typeface="標楷體" panose="03000509000000000000" pitchFamily="65" charset="-120"/>
            <a:cs typeface="Arial" panose="020B0604020202020204" pitchFamily="34" charset="0"/>
          </a:endParaRPr>
        </a:p>
      </dsp:txBody>
      <dsp:txXfrm>
        <a:off x="403" y="2469549"/>
        <a:ext cx="4279048" cy="579704"/>
      </dsp:txXfrm>
    </dsp:sp>
    <dsp:sp modelId="{73FB2474-DD18-4286-87BA-498814B63E1A}">
      <dsp:nvSpPr>
        <dsp:cNvPr id="0" name=""/>
        <dsp:cNvSpPr/>
      </dsp:nvSpPr>
      <dsp:spPr>
        <a:xfrm>
          <a:off x="281685" y="3230775"/>
          <a:ext cx="864391" cy="43219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是</a:t>
          </a:r>
          <a:endParaRPr lang="zh-TW" altLang="en-US" sz="1600" kern="1200" dirty="0">
            <a:latin typeface="Arial" panose="020B0604020202020204" pitchFamily="34" charset="0"/>
            <a:ea typeface="標楷體" panose="03000509000000000000" pitchFamily="65" charset="-120"/>
            <a:cs typeface="Arial" panose="020B0604020202020204" pitchFamily="34" charset="0"/>
          </a:endParaRPr>
        </a:p>
      </dsp:txBody>
      <dsp:txXfrm>
        <a:off x="281685" y="3230775"/>
        <a:ext cx="864391" cy="432195"/>
      </dsp:txXfrm>
    </dsp:sp>
    <dsp:sp modelId="{D2E6D672-FD49-4D31-B4ED-DB1530B616DF}">
      <dsp:nvSpPr>
        <dsp:cNvPr id="0" name=""/>
        <dsp:cNvSpPr/>
      </dsp:nvSpPr>
      <dsp:spPr>
        <a:xfrm>
          <a:off x="497782" y="3844493"/>
          <a:ext cx="2670571" cy="5587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得來臺發行專業板寶島債</a:t>
          </a:r>
          <a:endParaRPr lang="zh-TW" altLang="en-US" sz="1600" kern="1200" dirty="0">
            <a:latin typeface="Arial" panose="020B0604020202020204" pitchFamily="34" charset="0"/>
            <a:ea typeface="標楷體" panose="03000509000000000000" pitchFamily="65" charset="-120"/>
            <a:cs typeface="Arial" panose="020B0604020202020204" pitchFamily="34" charset="0"/>
          </a:endParaRPr>
        </a:p>
      </dsp:txBody>
      <dsp:txXfrm>
        <a:off x="497782" y="3844493"/>
        <a:ext cx="2670571" cy="558729"/>
      </dsp:txXfrm>
    </dsp:sp>
    <dsp:sp modelId="{32B3D92D-15BC-45B4-AEC0-DFDACE989603}">
      <dsp:nvSpPr>
        <dsp:cNvPr id="0" name=""/>
        <dsp:cNvSpPr/>
      </dsp:nvSpPr>
      <dsp:spPr>
        <a:xfrm>
          <a:off x="3133778" y="3230775"/>
          <a:ext cx="864391" cy="43219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否</a:t>
          </a:r>
          <a:endParaRPr lang="zh-TW" altLang="en-US" sz="1600" kern="1200" dirty="0">
            <a:latin typeface="Arial" panose="020B0604020202020204" pitchFamily="34" charset="0"/>
            <a:ea typeface="標楷體" panose="03000509000000000000" pitchFamily="65" charset="-120"/>
            <a:cs typeface="Arial" panose="020B0604020202020204" pitchFamily="34" charset="0"/>
          </a:endParaRPr>
        </a:p>
      </dsp:txBody>
      <dsp:txXfrm>
        <a:off x="3133778" y="3230775"/>
        <a:ext cx="864391" cy="432195"/>
      </dsp:txXfrm>
    </dsp:sp>
    <dsp:sp modelId="{5BE4BCF0-A4FF-4876-80A8-0F2925E7990A}">
      <dsp:nvSpPr>
        <dsp:cNvPr id="0" name=""/>
        <dsp:cNvSpPr/>
      </dsp:nvSpPr>
      <dsp:spPr>
        <a:xfrm>
          <a:off x="3349876" y="3844493"/>
          <a:ext cx="2367049" cy="56014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無法來臺發行寶島債券</a:t>
          </a:r>
          <a:endParaRPr lang="zh-TW" altLang="en-US" sz="1600" kern="1200" dirty="0">
            <a:latin typeface="Arial" panose="020B0604020202020204" pitchFamily="34" charset="0"/>
            <a:ea typeface="標楷體" panose="03000509000000000000" pitchFamily="65" charset="-120"/>
            <a:cs typeface="Arial" panose="020B0604020202020204" pitchFamily="34" charset="0"/>
          </a:endParaRPr>
        </a:p>
      </dsp:txBody>
      <dsp:txXfrm>
        <a:off x="3349876" y="3844493"/>
        <a:ext cx="2367049" cy="560142"/>
      </dsp:txXfrm>
    </dsp:sp>
    <dsp:sp modelId="{9084519E-B42A-4E5C-AA8A-4E80FA0180A4}">
      <dsp:nvSpPr>
        <dsp:cNvPr id="0" name=""/>
        <dsp:cNvSpPr/>
      </dsp:nvSpPr>
      <dsp:spPr>
        <a:xfrm>
          <a:off x="4244876" y="1855831"/>
          <a:ext cx="864391" cy="43219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Arial" panose="020B0604020202020204" pitchFamily="34" charset="0"/>
              <a:ea typeface="標楷體" panose="03000509000000000000" pitchFamily="65" charset="-120"/>
              <a:cs typeface="Arial" panose="020B0604020202020204" pitchFamily="34" charset="0"/>
            </a:rPr>
            <a:t>否</a:t>
          </a:r>
          <a:endParaRPr lang="zh-TW" altLang="en-US" sz="1800" kern="1200" dirty="0">
            <a:latin typeface="Arial" panose="020B0604020202020204" pitchFamily="34" charset="0"/>
            <a:ea typeface="標楷體" panose="03000509000000000000" pitchFamily="65" charset="-120"/>
            <a:cs typeface="Arial" panose="020B0604020202020204" pitchFamily="34" charset="0"/>
          </a:endParaRPr>
        </a:p>
      </dsp:txBody>
      <dsp:txXfrm>
        <a:off x="4244876" y="1855831"/>
        <a:ext cx="864391" cy="432195"/>
      </dsp:txXfrm>
    </dsp:sp>
    <dsp:sp modelId="{8457B1C7-91F1-48F1-96E9-9A7772FB1C51}">
      <dsp:nvSpPr>
        <dsp:cNvPr id="0" name=""/>
        <dsp:cNvSpPr/>
      </dsp:nvSpPr>
      <dsp:spPr>
        <a:xfrm>
          <a:off x="4461377" y="2423819"/>
          <a:ext cx="2331038" cy="90990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可以來發一般板或專業板寶島債</a:t>
          </a:r>
          <a:r>
            <a:rPr lang="en-US" altLang="zh-TW" sz="1600" kern="120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kern="1200" dirty="0" smtClean="0">
              <a:latin typeface="Arial" panose="020B0604020202020204" pitchFamily="34" charset="0"/>
              <a:ea typeface="標楷體" panose="03000509000000000000" pitchFamily="65" charset="-120"/>
              <a:cs typeface="Arial" panose="020B0604020202020204" pitchFamily="34" charset="0"/>
            </a:rPr>
            <a:t>惟一般板仍須符合股票掛牌地之限制</a:t>
          </a:r>
          <a:r>
            <a:rPr lang="en-US" altLang="zh-TW" sz="1600" kern="1200" dirty="0" smtClean="0">
              <a:latin typeface="Arial" panose="020B0604020202020204" pitchFamily="34" charset="0"/>
              <a:ea typeface="標楷體" panose="03000509000000000000" pitchFamily="65" charset="-120"/>
              <a:cs typeface="Arial" panose="020B0604020202020204" pitchFamily="34" charset="0"/>
            </a:rPr>
            <a:t>)</a:t>
          </a:r>
          <a:endParaRPr lang="zh-TW" altLang="en-US" sz="1600" kern="1200" dirty="0">
            <a:latin typeface="Arial" panose="020B0604020202020204" pitchFamily="34" charset="0"/>
            <a:ea typeface="標楷體" panose="03000509000000000000" pitchFamily="65" charset="-120"/>
            <a:cs typeface="Arial" panose="020B0604020202020204" pitchFamily="34" charset="0"/>
          </a:endParaRPr>
        </a:p>
      </dsp:txBody>
      <dsp:txXfrm>
        <a:off x="4461377" y="2423819"/>
        <a:ext cx="2331038" cy="9099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0.10204</cdr:x>
      <cdr:y>0.03352</cdr:y>
    </cdr:from>
    <cdr:to>
      <cdr:x>0.31286</cdr:x>
      <cdr:y>0.10515</cdr:y>
    </cdr:to>
    <cdr:sp macro="" textlink="">
      <cdr:nvSpPr>
        <cdr:cNvPr id="2" name="文字方塊 5"/>
        <cdr:cNvSpPr txBox="1"/>
      </cdr:nvSpPr>
      <cdr:spPr>
        <a:xfrm xmlns:a="http://schemas.openxmlformats.org/drawingml/2006/main">
          <a:off x="800223" y="144016"/>
          <a:ext cx="165333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TW" altLang="en-US" sz="1400" dirty="0" smtClean="0">
              <a:latin typeface="標楷體" panose="03000509000000000000" pitchFamily="65" charset="-120"/>
              <a:ea typeface="標楷體" panose="03000509000000000000" pitchFamily="65" charset="-120"/>
            </a:rPr>
            <a:t>單位</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 新台幣億元</a:t>
          </a:r>
          <a:endParaRPr lang="zh-TW" altLang="en-US" sz="1400" dirty="0">
            <a:latin typeface="標楷體" panose="03000509000000000000" pitchFamily="65" charset="-120"/>
            <a:ea typeface="標楷體" panose="03000509000000000000" pitchFamily="65" charset="-12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378952"/>
            <a:ext cx="2946400" cy="49371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378952"/>
            <a:ext cx="2946400" cy="493713"/>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FFCF22A5-4802-4198-B6EF-59F1ED1A1F0E}" type="slidenum">
              <a:rPr lang="zh-TW" altLang="en-US"/>
              <a:pPr>
                <a:defRPr/>
              </a:pPr>
              <a:t>‹#›</a:t>
            </a:fld>
            <a:endParaRPr lang="zh-TW" altLang="en-US"/>
          </a:p>
        </p:txBody>
      </p:sp>
    </p:spTree>
    <p:extLst>
      <p:ext uri="{BB962C8B-B14F-4D97-AF65-F5344CB8AC3E}">
        <p14:creationId xmlns:p14="http://schemas.microsoft.com/office/powerpoint/2010/main" val="30766264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ea typeface="新細明體" charset="-120"/>
              </a:defRPr>
            </a:lvl1pPr>
          </a:lstStyle>
          <a:p>
            <a:pPr>
              <a:defRPr/>
            </a:pPr>
            <a:endParaRPr lang="zh-TW" altLang="en-US"/>
          </a:p>
        </p:txBody>
      </p:sp>
      <p:sp>
        <p:nvSpPr>
          <p:cNvPr id="4" name="投影片圖像版面配置區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952"/>
            <a:ext cx="2946400" cy="493713"/>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2"/>
            <a:ext cx="2946400" cy="493713"/>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70CDCFEE-0281-4237-BD2C-A514CBAE883C}" type="slidenum">
              <a:rPr lang="zh-TW" altLang="en-US"/>
              <a:pPr>
                <a:defRPr/>
              </a:pPr>
              <a:t>‹#›</a:t>
            </a:fld>
            <a:endParaRPr lang="zh-TW" altLang="en-US"/>
          </a:p>
        </p:txBody>
      </p:sp>
    </p:spTree>
    <p:extLst>
      <p:ext uri="{BB962C8B-B14F-4D97-AF65-F5344CB8AC3E}">
        <p14:creationId xmlns:p14="http://schemas.microsoft.com/office/powerpoint/2010/main" val="222877138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68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B17075-C993-4165-BE2A-331E70C3EEA1}" type="slidenum">
              <a:rPr lang="zh-TW" altLang="en-US" smtClean="0">
                <a:latin typeface="Arial" pitchFamily="34" charset="0"/>
                <a:ea typeface="新細明體" pitchFamily="18" charset="-120"/>
              </a:rPr>
              <a:pPr/>
              <a:t>1</a:t>
            </a:fld>
            <a:endParaRPr lang="zh-TW" altLang="en-US" smtClean="0">
              <a:latin typeface="Arial" pitchFamily="34" charset="0"/>
              <a:ea typeface="新細明體" pitchFamily="18" charset="-120"/>
            </a:endParaRPr>
          </a:p>
        </p:txBody>
      </p:sp>
      <p:sp>
        <p:nvSpPr>
          <p:cNvPr id="76805"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31517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fld id="{70CDCFEE-0281-4237-BD2C-A514CBAE883C}" type="slidenum">
              <a:rPr lang="zh-TW" altLang="en-US" smtClean="0"/>
              <a:pPr>
                <a:defRPr/>
              </a:pPr>
              <a:t>40</a:t>
            </a:fld>
            <a:endParaRPr lang="zh-TW" altLang="en-US"/>
          </a:p>
        </p:txBody>
      </p:sp>
    </p:spTree>
    <p:extLst>
      <p:ext uri="{BB962C8B-B14F-4D97-AF65-F5344CB8AC3E}">
        <p14:creationId xmlns:p14="http://schemas.microsoft.com/office/powerpoint/2010/main" val="79268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4276"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175C0644-7E82-4AF7-84A4-F155097163D6}" type="slidenum">
              <a:rPr lang="zh-TW" altLang="en-US" sz="1200"/>
              <a:pPr algn="r"/>
              <a:t>46</a:t>
            </a:fld>
            <a:endParaRPr lang="en-US" altLang="zh-TW" sz="1200"/>
          </a:p>
        </p:txBody>
      </p:sp>
      <p:sp>
        <p:nvSpPr>
          <p:cNvPr id="5427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361646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txBox="1">
            <a:spLocks noGrp="1"/>
          </p:cNvSpPr>
          <p:nvPr/>
        </p:nvSpPr>
        <p:spPr bwMode="auto">
          <a:xfrm>
            <a:off x="3849688" y="9378952"/>
            <a:ext cx="2946400" cy="493713"/>
          </a:xfrm>
          <a:prstGeom prst="rect">
            <a:avLst/>
          </a:prstGeom>
          <a:noFill/>
          <a:ln w="9525">
            <a:noFill/>
            <a:miter lim="800000"/>
            <a:headEnd/>
            <a:tailEnd/>
          </a:ln>
        </p:spPr>
        <p:txBody>
          <a:bodyPr anchor="b"/>
          <a:lstStyle/>
          <a:p>
            <a:pPr algn="r"/>
            <a:fld id="{B3B86E02-4523-43D2-854C-DBC05C154060}" type="slidenum">
              <a:rPr lang="zh-TW" altLang="en-US" sz="1200"/>
              <a:pPr algn="r"/>
              <a:t>48</a:t>
            </a:fld>
            <a:endParaRPr lang="en-US" altLang="zh-TW" sz="1200"/>
          </a:p>
        </p:txBody>
      </p:sp>
      <p:sp>
        <p:nvSpPr>
          <p:cNvPr id="80901"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410333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a:lnSpc>
                <a:spcPct val="150000"/>
              </a:lnSpc>
              <a:defRPr/>
            </a:pPr>
            <a:endParaRPr lang="en-US" altLang="zh-TW" sz="1400" dirty="0" smtClean="0">
              <a:latin typeface="標楷體" pitchFamily="65" charset="-120"/>
              <a:ea typeface="標楷體" pitchFamily="65" charset="-120"/>
            </a:endParaRPr>
          </a:p>
        </p:txBody>
      </p:sp>
      <p:sp>
        <p:nvSpPr>
          <p:cNvPr id="839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3FDD57-83B0-40B0-AA85-9A7598267391}" type="slidenum">
              <a:rPr lang="zh-TW" altLang="en-US" smtClean="0">
                <a:latin typeface="Arial" pitchFamily="34" charset="0"/>
                <a:ea typeface="新細明體" pitchFamily="18" charset="-120"/>
              </a:rPr>
              <a:pPr/>
              <a:t>50</a:t>
            </a:fld>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91914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01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0116" name="投影片編號版面配置區 3"/>
          <p:cNvSpPr txBox="1">
            <a:spLocks noGrp="1"/>
          </p:cNvSpPr>
          <p:nvPr/>
        </p:nvSpPr>
        <p:spPr bwMode="auto">
          <a:xfrm>
            <a:off x="3849688" y="9430218"/>
            <a:ext cx="2946400" cy="496412"/>
          </a:xfrm>
          <a:prstGeom prst="rect">
            <a:avLst/>
          </a:prstGeom>
          <a:noFill/>
          <a:ln w="9525">
            <a:noFill/>
            <a:miter lim="800000"/>
            <a:headEnd/>
            <a:tailEnd/>
          </a:ln>
        </p:spPr>
        <p:txBody>
          <a:bodyPr anchor="b"/>
          <a:lstStyle/>
          <a:p>
            <a:pPr algn="r"/>
            <a:fld id="{26438F3D-7819-443E-8560-A6F0A3F5CC38}" type="slidenum">
              <a:rPr lang="zh-TW" altLang="en-US" sz="1200"/>
              <a:pPr algn="r"/>
              <a:t>51</a:t>
            </a:fld>
            <a:endParaRPr lang="en-US" altLang="zh-TW" sz="1200"/>
          </a:p>
        </p:txBody>
      </p:sp>
      <p:sp>
        <p:nvSpPr>
          <p:cNvPr id="9011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375211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lnSpc>
                <a:spcPct val="150000"/>
              </a:lnSpc>
              <a:defRPr/>
            </a:pPr>
            <a:endParaRPr lang="en-US" altLang="zh-TW" sz="1400" dirty="0" smtClean="0">
              <a:latin typeface="標楷體" pitchFamily="65" charset="-120"/>
              <a:ea typeface="標楷體" pitchFamily="65" charset="-120"/>
            </a:endParaRPr>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580AEA4-B1FD-43AA-8655-5B3FE9E10DE9}" type="slidenum">
              <a:rPr lang="zh-TW" altLang="en-US"/>
              <a:pPr eaLnBrk="1" hangingPunct="1"/>
              <a:t>52</a:t>
            </a:fld>
            <a:endParaRPr lang="zh-TW" altLang="en-US"/>
          </a:p>
        </p:txBody>
      </p:sp>
    </p:spTree>
    <p:extLst>
      <p:ext uri="{BB962C8B-B14F-4D97-AF65-F5344CB8AC3E}">
        <p14:creationId xmlns:p14="http://schemas.microsoft.com/office/powerpoint/2010/main" val="588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lnSpc>
                <a:spcPct val="150000"/>
              </a:lnSpc>
              <a:defRPr/>
            </a:pPr>
            <a:endParaRPr lang="en-US" altLang="zh-TW" sz="1400" dirty="0" smtClean="0">
              <a:latin typeface="標楷體" pitchFamily="65" charset="-120"/>
              <a:ea typeface="標楷體" pitchFamily="65" charset="-120"/>
            </a:endParaRPr>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7409CDA-6CC1-439D-9C68-59FF84E55CD3}" type="slidenum">
              <a:rPr lang="zh-TW" altLang="en-US"/>
              <a:pPr eaLnBrk="1" hangingPunct="1"/>
              <a:t>54</a:t>
            </a:fld>
            <a:endParaRPr lang="zh-TW" altLang="en-US"/>
          </a:p>
        </p:txBody>
      </p:sp>
    </p:spTree>
    <p:extLst>
      <p:ext uri="{BB962C8B-B14F-4D97-AF65-F5344CB8AC3E}">
        <p14:creationId xmlns:p14="http://schemas.microsoft.com/office/powerpoint/2010/main" val="352151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lnSpc>
                <a:spcPct val="150000"/>
              </a:lnSpc>
              <a:defRPr/>
            </a:pPr>
            <a:endParaRPr lang="en-US" altLang="zh-TW" sz="1400" dirty="0" smtClean="0">
              <a:latin typeface="標楷體" pitchFamily="65" charset="-120"/>
              <a:ea typeface="標楷體" pitchFamily="65" charset="-120"/>
            </a:endParaRPr>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7409CDA-6CC1-439D-9C68-59FF84E55CD3}" type="slidenum">
              <a:rPr lang="zh-TW" altLang="en-US"/>
              <a:pPr eaLnBrk="1" hangingPunct="1"/>
              <a:t>55</a:t>
            </a:fld>
            <a:endParaRPr lang="zh-TW" altLang="en-US"/>
          </a:p>
        </p:txBody>
      </p:sp>
    </p:spTree>
    <p:extLst>
      <p:ext uri="{BB962C8B-B14F-4D97-AF65-F5344CB8AC3E}">
        <p14:creationId xmlns:p14="http://schemas.microsoft.com/office/powerpoint/2010/main" val="2533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3255963" y="514350"/>
            <a:ext cx="3416300" cy="2562225"/>
          </a:xfrm>
          <a:noFill/>
          <a:ln>
            <a:solidFill>
              <a:srgbClr val="000000"/>
            </a:solidFill>
            <a:miter lim="800000"/>
            <a:headEnd/>
            <a:tailEnd/>
          </a:ln>
        </p:spPr>
      </p:sp>
      <p:sp>
        <p:nvSpPr>
          <p:cNvPr id="3" name="備忘稿版面配置區 2"/>
          <p:cNvSpPr>
            <a:spLocks noGrp="1"/>
          </p:cNvSpPr>
          <p:nvPr>
            <p:ph type="body" idx="1"/>
          </p:nvPr>
        </p:nvSpPr>
        <p:spPr/>
        <p:txBody>
          <a:bodyPr/>
          <a:lstStyle/>
          <a:p>
            <a:pPr>
              <a:lnSpc>
                <a:spcPct val="150000"/>
              </a:lnSpc>
              <a:defRPr/>
            </a:pPr>
            <a:endParaRPr lang="en-US" altLang="zh-TW" sz="1400" dirty="0" smtClean="0">
              <a:latin typeface="標楷體" pitchFamily="65" charset="-120"/>
              <a:ea typeface="標楷體" pitchFamily="65" charset="-120"/>
            </a:endParaRPr>
          </a:p>
        </p:txBody>
      </p:sp>
      <p:sp>
        <p:nvSpPr>
          <p:cNvPr id="870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681FDE-BF60-4CCC-B231-6FF975A5DA80}" type="slidenum">
              <a:rPr lang="zh-TW" altLang="en-US" smtClean="0">
                <a:latin typeface="Arial" pitchFamily="34" charset="0"/>
                <a:ea typeface="新細明體" pitchFamily="18" charset="-120"/>
              </a:rPr>
              <a:pPr/>
              <a:t>60</a:t>
            </a:fld>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64364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4276"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175C0644-7E82-4AF7-84A4-F155097163D6}" type="slidenum">
              <a:rPr lang="zh-TW" altLang="en-US" sz="1200"/>
              <a:pPr algn="r"/>
              <a:t>65</a:t>
            </a:fld>
            <a:endParaRPr lang="en-US" altLang="zh-TW" sz="1200"/>
          </a:p>
        </p:txBody>
      </p:sp>
      <p:sp>
        <p:nvSpPr>
          <p:cNvPr id="5427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394312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4276"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175C0644-7E82-4AF7-84A4-F155097163D6}" type="slidenum">
              <a:rPr lang="zh-TW" altLang="en-US" sz="1200"/>
              <a:pPr algn="r"/>
              <a:t>3</a:t>
            </a:fld>
            <a:endParaRPr lang="en-US" altLang="zh-TW" sz="1200"/>
          </a:p>
        </p:txBody>
      </p:sp>
      <p:sp>
        <p:nvSpPr>
          <p:cNvPr id="5427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44705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4276" name="投影片編號版面配置區 3"/>
          <p:cNvSpPr txBox="1">
            <a:spLocks noGrp="1"/>
          </p:cNvSpPr>
          <p:nvPr/>
        </p:nvSpPr>
        <p:spPr bwMode="auto">
          <a:xfrm>
            <a:off x="3849688" y="9378485"/>
            <a:ext cx="2946400" cy="494186"/>
          </a:xfrm>
          <a:prstGeom prst="rect">
            <a:avLst/>
          </a:prstGeom>
          <a:noFill/>
          <a:ln w="9525">
            <a:noFill/>
            <a:miter lim="800000"/>
            <a:headEnd/>
            <a:tailEnd/>
          </a:ln>
        </p:spPr>
        <p:txBody>
          <a:bodyPr anchor="b"/>
          <a:lstStyle/>
          <a:p>
            <a:pPr algn="r"/>
            <a:fld id="{175C0644-7E82-4AF7-84A4-F155097163D6}" type="slidenum">
              <a:rPr lang="zh-TW" altLang="en-US" sz="1200"/>
              <a:pPr algn="r"/>
              <a:t>11</a:t>
            </a:fld>
            <a:endParaRPr lang="en-US" altLang="zh-TW" sz="1200"/>
          </a:p>
        </p:txBody>
      </p:sp>
      <p:sp>
        <p:nvSpPr>
          <p:cNvPr id="54277"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122235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txBox="1">
            <a:spLocks noGrp="1"/>
          </p:cNvSpPr>
          <p:nvPr/>
        </p:nvSpPr>
        <p:spPr bwMode="auto">
          <a:xfrm>
            <a:off x="3849688" y="9378952"/>
            <a:ext cx="2946400" cy="493713"/>
          </a:xfrm>
          <a:prstGeom prst="rect">
            <a:avLst/>
          </a:prstGeom>
          <a:noFill/>
          <a:ln w="9525">
            <a:noFill/>
            <a:miter lim="800000"/>
            <a:headEnd/>
            <a:tailEnd/>
          </a:ln>
        </p:spPr>
        <p:txBody>
          <a:bodyPr anchor="b"/>
          <a:lstStyle/>
          <a:p>
            <a:pPr algn="r"/>
            <a:fld id="{B3B86E02-4523-43D2-854C-DBC05C154060}" type="slidenum">
              <a:rPr lang="zh-TW" altLang="en-US" sz="1200"/>
              <a:pPr algn="r"/>
              <a:t>15</a:t>
            </a:fld>
            <a:endParaRPr lang="en-US" altLang="zh-TW" sz="1200"/>
          </a:p>
        </p:txBody>
      </p:sp>
      <p:sp>
        <p:nvSpPr>
          <p:cNvPr id="80901"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330318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txBox="1">
            <a:spLocks noGrp="1"/>
          </p:cNvSpPr>
          <p:nvPr/>
        </p:nvSpPr>
        <p:spPr bwMode="auto">
          <a:xfrm>
            <a:off x="3849688" y="9378952"/>
            <a:ext cx="2946400" cy="493713"/>
          </a:xfrm>
          <a:prstGeom prst="rect">
            <a:avLst/>
          </a:prstGeom>
          <a:noFill/>
          <a:ln w="9525">
            <a:noFill/>
            <a:miter lim="800000"/>
            <a:headEnd/>
            <a:tailEnd/>
          </a:ln>
        </p:spPr>
        <p:txBody>
          <a:bodyPr anchor="b"/>
          <a:lstStyle/>
          <a:p>
            <a:pPr algn="r"/>
            <a:fld id="{B3B86E02-4523-43D2-854C-DBC05C154060}" type="slidenum">
              <a:rPr lang="zh-TW" altLang="en-US" sz="1200"/>
              <a:pPr algn="r"/>
              <a:t>16</a:t>
            </a:fld>
            <a:endParaRPr lang="en-US" altLang="zh-TW" sz="1200"/>
          </a:p>
        </p:txBody>
      </p:sp>
      <p:sp>
        <p:nvSpPr>
          <p:cNvPr id="80901"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94207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txBox="1">
            <a:spLocks noGrp="1"/>
          </p:cNvSpPr>
          <p:nvPr/>
        </p:nvSpPr>
        <p:spPr bwMode="auto">
          <a:xfrm>
            <a:off x="3849688" y="9378952"/>
            <a:ext cx="2946400" cy="493713"/>
          </a:xfrm>
          <a:prstGeom prst="rect">
            <a:avLst/>
          </a:prstGeom>
          <a:noFill/>
          <a:ln w="9525">
            <a:noFill/>
            <a:miter lim="800000"/>
            <a:headEnd/>
            <a:tailEnd/>
          </a:ln>
        </p:spPr>
        <p:txBody>
          <a:bodyPr anchor="b"/>
          <a:lstStyle/>
          <a:p>
            <a:pPr algn="r"/>
            <a:fld id="{B3B86E02-4523-43D2-854C-DBC05C154060}" type="slidenum">
              <a:rPr lang="zh-TW" altLang="en-US" sz="1200"/>
              <a:pPr algn="r"/>
              <a:t>17</a:t>
            </a:fld>
            <a:endParaRPr lang="en-US" altLang="zh-TW" sz="1200"/>
          </a:p>
        </p:txBody>
      </p:sp>
      <p:sp>
        <p:nvSpPr>
          <p:cNvPr id="80901"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94207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txBox="1">
            <a:spLocks noGrp="1"/>
          </p:cNvSpPr>
          <p:nvPr/>
        </p:nvSpPr>
        <p:spPr bwMode="auto">
          <a:xfrm>
            <a:off x="3849688" y="9378952"/>
            <a:ext cx="2946400" cy="493713"/>
          </a:xfrm>
          <a:prstGeom prst="rect">
            <a:avLst/>
          </a:prstGeom>
          <a:noFill/>
          <a:ln w="9525">
            <a:noFill/>
            <a:miter lim="800000"/>
            <a:headEnd/>
            <a:tailEnd/>
          </a:ln>
        </p:spPr>
        <p:txBody>
          <a:bodyPr anchor="b"/>
          <a:lstStyle/>
          <a:p>
            <a:pPr algn="r"/>
            <a:fld id="{B3B86E02-4523-43D2-854C-DBC05C154060}" type="slidenum">
              <a:rPr lang="zh-TW" altLang="en-US" sz="1200"/>
              <a:pPr algn="r"/>
              <a:t>18</a:t>
            </a:fld>
            <a:endParaRPr lang="en-US" altLang="zh-TW" sz="1200"/>
          </a:p>
        </p:txBody>
      </p:sp>
      <p:sp>
        <p:nvSpPr>
          <p:cNvPr id="80901"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94207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0900" name="投影片編號版面配置區 3"/>
          <p:cNvSpPr txBox="1">
            <a:spLocks noGrp="1"/>
          </p:cNvSpPr>
          <p:nvPr/>
        </p:nvSpPr>
        <p:spPr bwMode="auto">
          <a:xfrm>
            <a:off x="3849688" y="9378952"/>
            <a:ext cx="2946400" cy="493713"/>
          </a:xfrm>
          <a:prstGeom prst="rect">
            <a:avLst/>
          </a:prstGeom>
          <a:noFill/>
          <a:ln w="9525">
            <a:noFill/>
            <a:miter lim="800000"/>
            <a:headEnd/>
            <a:tailEnd/>
          </a:ln>
        </p:spPr>
        <p:txBody>
          <a:bodyPr anchor="b"/>
          <a:lstStyle/>
          <a:p>
            <a:pPr algn="r"/>
            <a:fld id="{B3B86E02-4523-43D2-854C-DBC05C154060}" type="slidenum">
              <a:rPr lang="zh-TW" altLang="en-US" sz="1200"/>
              <a:pPr algn="r"/>
              <a:t>29</a:t>
            </a:fld>
            <a:endParaRPr lang="en-US" altLang="zh-TW" sz="1200"/>
          </a:p>
        </p:txBody>
      </p:sp>
      <p:sp>
        <p:nvSpPr>
          <p:cNvPr id="80901" name="日期版面配置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35358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fld id="{70CDCFEE-0281-4237-BD2C-A514CBAE883C}" type="slidenum">
              <a:rPr lang="zh-TW" altLang="en-US" smtClean="0"/>
              <a:pPr>
                <a:defRPr/>
              </a:pPr>
              <a:t>35</a:t>
            </a:fld>
            <a:endParaRPr lang="zh-TW" altLang="en-US"/>
          </a:p>
        </p:txBody>
      </p:sp>
    </p:spTree>
    <p:extLst>
      <p:ext uri="{BB962C8B-B14F-4D97-AF65-F5344CB8AC3E}">
        <p14:creationId xmlns:p14="http://schemas.microsoft.com/office/powerpoint/2010/main" val="1663489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5" name="頁尾版面配置區 9"/>
          <p:cNvSpPr>
            <a:spLocks noGrp="1"/>
          </p:cNvSpPr>
          <p:nvPr>
            <p:ph type="ftr" sz="quarter" idx="11"/>
          </p:nvPr>
        </p:nvSpPr>
        <p:spPr/>
        <p:txBody>
          <a:bodyPr/>
          <a:lstStyle>
            <a:lvl1pPr>
              <a:defRPr/>
            </a:lvl1pPr>
          </a:lstStyle>
          <a:p>
            <a:pPr>
              <a:defRPr/>
            </a:pPr>
            <a:endParaRPr lang="zh-TW" altLang="en-US" dirty="0"/>
          </a:p>
        </p:txBody>
      </p:sp>
      <p:sp>
        <p:nvSpPr>
          <p:cNvPr id="6" name="投影片編號版面配置區 21"/>
          <p:cNvSpPr>
            <a:spLocks noGrp="1"/>
          </p:cNvSpPr>
          <p:nvPr>
            <p:ph type="sldNum" sz="quarter" idx="12"/>
          </p:nvPr>
        </p:nvSpPr>
        <p:spPr/>
        <p:txBody>
          <a:bodyPr/>
          <a:lstStyle>
            <a:lvl1pPr>
              <a:defRPr/>
            </a:lvl1pPr>
          </a:lstStyle>
          <a:p>
            <a:pPr>
              <a:defRPr/>
            </a:pPr>
            <a:fld id="{08CB56D6-F96D-4671-914D-7EE6A79D2970}" type="slidenum">
              <a:rPr lang="zh-TW" altLang="en-US"/>
              <a:pPr>
                <a:defRPr/>
              </a:pPr>
              <a:t>‹#›</a:t>
            </a:fld>
            <a:endParaRPr lang="zh-TW" altLang="en-US" dirty="0"/>
          </a:p>
        </p:txBody>
      </p:sp>
      <p:pic>
        <p:nvPicPr>
          <p:cNvPr id="1026" name="Picture 2"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289" y="6199782"/>
            <a:ext cx="23336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bg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日期版面配置區 23"/>
          <p:cNvSpPr>
            <a:spLocks noGrp="1"/>
          </p:cNvSpPr>
          <p:nvPr>
            <p:ph type="dt" sz="half" idx="10"/>
          </p:nvPr>
        </p:nvSpPr>
        <p:spPr/>
        <p:txBody>
          <a:bodyPr/>
          <a:lstStyle>
            <a:lvl1pPr>
              <a:defRPr/>
            </a:lvl1pPr>
          </a:lstStyle>
          <a:p>
            <a:pPr>
              <a:defRPr/>
            </a:pPr>
            <a:endParaRPr lang="zh-TW" altLang="en-US"/>
          </a:p>
        </p:txBody>
      </p:sp>
      <p:sp>
        <p:nvSpPr>
          <p:cNvPr id="4" name="頁尾版面配置區 9"/>
          <p:cNvSpPr>
            <a:spLocks noGrp="1"/>
          </p:cNvSpPr>
          <p:nvPr>
            <p:ph type="ftr" sz="quarter" idx="11"/>
          </p:nvPr>
        </p:nvSpPr>
        <p:spPr/>
        <p:txBody>
          <a:bodyPr/>
          <a:lstStyle>
            <a:lvl1pPr>
              <a:defRPr/>
            </a:lvl1pPr>
          </a:lstStyle>
          <a:p>
            <a:pPr>
              <a:defRPr/>
            </a:pPr>
            <a:endParaRPr lang="zh-TW" altLang="en-US"/>
          </a:p>
        </p:txBody>
      </p:sp>
      <p:sp>
        <p:nvSpPr>
          <p:cNvPr id="5" name="投影片編號版面配置區 21"/>
          <p:cNvSpPr>
            <a:spLocks noGrp="1"/>
          </p:cNvSpPr>
          <p:nvPr>
            <p:ph type="sldNum" sz="quarter" idx="12"/>
          </p:nvPr>
        </p:nvSpPr>
        <p:spPr/>
        <p:txBody>
          <a:bodyPr/>
          <a:lstStyle>
            <a:lvl1pPr>
              <a:defRPr/>
            </a:lvl1pPr>
          </a:lstStyle>
          <a:p>
            <a:pPr>
              <a:defRPr/>
            </a:pPr>
            <a:fld id="{4D49E7AD-DF09-4EB2-9BD7-94516BC79BFC}"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pPr>
              <a:defRPr/>
            </a:pPr>
            <a:endParaRPr lang="zh-TW" altLang="en-US"/>
          </a:p>
        </p:txBody>
      </p:sp>
      <p:sp>
        <p:nvSpPr>
          <p:cNvPr id="3" name="頁尾版面配置區 9"/>
          <p:cNvSpPr>
            <a:spLocks noGrp="1"/>
          </p:cNvSpPr>
          <p:nvPr>
            <p:ph type="ftr" sz="quarter" idx="11"/>
          </p:nvPr>
        </p:nvSpPr>
        <p:spPr/>
        <p:txBody>
          <a:bodyPr/>
          <a:lstStyle>
            <a:lvl1pPr>
              <a:defRPr/>
            </a:lvl1pPr>
          </a:lstStyle>
          <a:p>
            <a:pPr>
              <a:defRPr/>
            </a:pPr>
            <a:endParaRPr lang="zh-TW" altLang="en-US"/>
          </a:p>
        </p:txBody>
      </p:sp>
      <p:sp>
        <p:nvSpPr>
          <p:cNvPr id="4" name="投影片編號版面配置區 21"/>
          <p:cNvSpPr>
            <a:spLocks noGrp="1"/>
          </p:cNvSpPr>
          <p:nvPr>
            <p:ph type="sldNum" sz="quarter" idx="12"/>
          </p:nvPr>
        </p:nvSpPr>
        <p:spPr/>
        <p:txBody>
          <a:bodyPr/>
          <a:lstStyle>
            <a:lvl1pPr>
              <a:defRPr/>
            </a:lvl1pPr>
          </a:lstStyle>
          <a:p>
            <a:pPr>
              <a:defRPr/>
            </a:pPr>
            <a:fld id="{032847C2-AB66-4460-89F3-EF2477B7E40D}" type="slidenum">
              <a:rPr lang="zh-TW" altLang="en-US"/>
              <a:pPr>
                <a:defRPr/>
              </a:pPr>
              <a:t>‹#›</a:t>
            </a:fld>
            <a:endParaRPr lang="zh-TW"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79388" y="908050"/>
            <a:ext cx="8856662" cy="7207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23850" y="1773238"/>
            <a:ext cx="8640763" cy="4535487"/>
          </a:xfrm>
        </p:spPr>
        <p:txBody>
          <a:bodyPr>
            <a:normAutofit/>
          </a:bodyPr>
          <a:lstStyle/>
          <a:p>
            <a:pPr lvl="0"/>
            <a:endParaRPr lang="zh-TW" altLang="en-US" noProof="0" smtClean="0"/>
          </a:p>
        </p:txBody>
      </p:sp>
      <p:sp>
        <p:nvSpPr>
          <p:cNvPr id="4" name="Rectangle 41"/>
          <p:cNvSpPr>
            <a:spLocks noGrp="1" noChangeArrowheads="1"/>
          </p:cNvSpPr>
          <p:nvPr>
            <p:ph type="sldNum" sz="quarter" idx="10"/>
          </p:nvPr>
        </p:nvSpPr>
        <p:spPr/>
        <p:txBody>
          <a:bodyPr/>
          <a:lstStyle>
            <a:lvl1pPr>
              <a:defRPr/>
            </a:lvl1pPr>
          </a:lstStyle>
          <a:p>
            <a:pPr>
              <a:defRPr/>
            </a:pPr>
            <a:fld id="{0547308D-AC70-4B8D-BA23-8AFEE66457FB}" type="slidenum">
              <a:rPr lang="en-US" altLang="zh-TW"/>
              <a:pPr>
                <a:defRPr/>
              </a:pPr>
              <a:t>‹#›</a:t>
            </a:fld>
            <a:endParaRPr lang="en-US" altLang="zh-TW"/>
          </a:p>
        </p:txBody>
      </p:sp>
    </p:spTree>
    <p:extLst>
      <p:ext uri="{BB962C8B-B14F-4D97-AF65-F5344CB8AC3E}">
        <p14:creationId xmlns:p14="http://schemas.microsoft.com/office/powerpoint/2010/main" val="322196151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dirty="0" smtClean="0"/>
              <a:t>按一下以編輯母片標題樣式</a:t>
            </a:r>
            <a:endParaRPr lang="en-US" dirty="0"/>
          </a:p>
        </p:txBody>
      </p:sp>
      <p:sp>
        <p:nvSpPr>
          <p:cNvPr id="3" name="內容版面配置區 2"/>
          <p:cNvSpPr>
            <a:spLocks noGrp="1"/>
          </p:cNvSpPr>
          <p:nvPr>
            <p:ph idx="1"/>
          </p:nvPr>
        </p:nvSpPr>
        <p:spPr>
          <a:xfrm>
            <a:off x="1463789" y="1537485"/>
            <a:ext cx="7499350" cy="4800600"/>
          </a:xfrm>
        </p:spPr>
        <p:txBody>
          <a:bodyPr/>
          <a:lstStyle>
            <a:extLs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pPr>
              <a:defRPr/>
            </a:pPr>
            <a:fld id="{EE1BFAD9-2D68-4715-A1F2-73F9D65C8C77}"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pPr>
              <a:defRPr/>
            </a:pPr>
            <a:fld id="{DEBE1750-372A-4053-8F80-986F3940B3E1}"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extLst/>
          </a:lstStyle>
          <a:p>
            <a:pPr>
              <a:defRPr/>
            </a:pPr>
            <a:endParaRPr lang="zh-TW" altLang="en-US"/>
          </a:p>
        </p:txBody>
      </p:sp>
      <p:sp>
        <p:nvSpPr>
          <p:cNvPr id="8" name="頁尾版面配置區 7"/>
          <p:cNvSpPr>
            <a:spLocks noGrp="1"/>
          </p:cNvSpPr>
          <p:nvPr>
            <p:ph type="ftr" sz="quarter" idx="11"/>
          </p:nvPr>
        </p:nvSpPr>
        <p:spPr/>
        <p:txBody>
          <a:bodyPr/>
          <a:lstStyle>
            <a:lvl1pPr>
              <a:defRPr/>
            </a:lvl1pPr>
            <a:extLst/>
          </a:lstStyle>
          <a:p>
            <a:pPr>
              <a:defRPr/>
            </a:pPr>
            <a:endParaRPr lang="zh-TW" altLang="en-US"/>
          </a:p>
        </p:txBody>
      </p:sp>
      <p:sp>
        <p:nvSpPr>
          <p:cNvPr id="9" name="投影片編號版面配置區 8"/>
          <p:cNvSpPr>
            <a:spLocks noGrp="1"/>
          </p:cNvSpPr>
          <p:nvPr>
            <p:ph type="sldNum" sz="quarter" idx="12"/>
          </p:nvPr>
        </p:nvSpPr>
        <p:spPr/>
        <p:txBody>
          <a:bodyPr/>
          <a:lstStyle>
            <a:lvl1pPr>
              <a:defRPr>
                <a:solidFill>
                  <a:schemeClr val="bg2">
                    <a:lumMod val="25000"/>
                  </a:schemeClr>
                </a:solidFill>
              </a:defRPr>
            </a:lvl1pPr>
            <a:extLst/>
          </a:lstStyle>
          <a:p>
            <a:pPr>
              <a:defRPr/>
            </a:pPr>
            <a:fld id="{E7296029-ABD7-4893-B112-32AFB55E3E7D}"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dirty="0" smtClean="0"/>
              <a:t>按一下以編輯母片標題樣式</a:t>
            </a:r>
            <a:endParaRPr lang="en-US" dirty="0"/>
          </a:p>
        </p:txBody>
      </p:sp>
      <p:sp>
        <p:nvSpPr>
          <p:cNvPr id="3" name="日期版面配置區 23"/>
          <p:cNvSpPr>
            <a:spLocks noGrp="1"/>
          </p:cNvSpPr>
          <p:nvPr>
            <p:ph type="dt" sz="half" idx="10"/>
          </p:nvPr>
        </p:nvSpPr>
        <p:spPr/>
        <p:txBody>
          <a:bodyPr/>
          <a:lstStyle>
            <a:lvl1pPr>
              <a:defRPr/>
            </a:lvl1pPr>
          </a:lstStyle>
          <a:p>
            <a:pPr>
              <a:defRPr/>
            </a:pPr>
            <a:endParaRPr lang="zh-TW" altLang="en-US"/>
          </a:p>
        </p:txBody>
      </p:sp>
      <p:sp>
        <p:nvSpPr>
          <p:cNvPr id="4" name="頁尾版面配置區 9"/>
          <p:cNvSpPr>
            <a:spLocks noGrp="1"/>
          </p:cNvSpPr>
          <p:nvPr>
            <p:ph type="ftr" sz="quarter" idx="11"/>
          </p:nvPr>
        </p:nvSpPr>
        <p:spPr/>
        <p:txBody>
          <a:bodyPr/>
          <a:lstStyle>
            <a:lvl1pPr>
              <a:defRPr/>
            </a:lvl1pPr>
          </a:lstStyle>
          <a:p>
            <a:pPr>
              <a:defRPr/>
            </a:pPr>
            <a:endParaRPr lang="zh-TW" altLang="en-US"/>
          </a:p>
        </p:txBody>
      </p:sp>
      <p:sp>
        <p:nvSpPr>
          <p:cNvPr id="5" name="投影片編號版面配置區 21"/>
          <p:cNvSpPr>
            <a:spLocks noGrp="1"/>
          </p:cNvSpPr>
          <p:nvPr>
            <p:ph type="sldNum" sz="quarter" idx="12"/>
          </p:nvPr>
        </p:nvSpPr>
        <p:spPr/>
        <p:txBody>
          <a:bodyPr/>
          <a:lstStyle>
            <a:lvl1pPr>
              <a:defRPr/>
            </a:lvl1pPr>
          </a:lstStyle>
          <a:p>
            <a:pPr>
              <a:defRPr/>
            </a:pPr>
            <a:fld id="{E8B06D9A-A1EE-4917-A5E6-1C1129E68764}"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endParaRPr lang="zh-TW" altLang="en-US"/>
          </a:p>
        </p:txBody>
      </p:sp>
      <p:sp>
        <p:nvSpPr>
          <p:cNvPr id="6" name="頁尾版面配置區 5"/>
          <p:cNvSpPr>
            <a:spLocks noGrp="1"/>
          </p:cNvSpPr>
          <p:nvPr>
            <p:ph type="ftr" sz="quarter" idx="11"/>
          </p:nvPr>
        </p:nvSpPr>
        <p:spPr/>
        <p:txBody>
          <a:bodyPr/>
          <a:lstStyle>
            <a:lvl1pPr>
              <a:defRPr/>
            </a:lvl1pPr>
            <a:extLst/>
          </a:lstStyle>
          <a:p>
            <a:pPr>
              <a:defRPr/>
            </a:pPr>
            <a:endParaRPr lang="zh-TW" altLang="en-US"/>
          </a:p>
        </p:txBody>
      </p:sp>
      <p:sp>
        <p:nvSpPr>
          <p:cNvPr id="7" name="投影片編號版面配置區 6"/>
          <p:cNvSpPr>
            <a:spLocks noGrp="1"/>
          </p:cNvSpPr>
          <p:nvPr>
            <p:ph type="sldNum" sz="quarter" idx="12"/>
          </p:nvPr>
        </p:nvSpPr>
        <p:spPr/>
        <p:txBody>
          <a:bodyPr/>
          <a:lstStyle>
            <a:lvl1pPr>
              <a:defRPr>
                <a:solidFill>
                  <a:schemeClr val="bg2">
                    <a:lumMod val="25000"/>
                  </a:schemeClr>
                </a:solidFill>
              </a:defRPr>
            </a:lvl1pPr>
            <a:extLst/>
          </a:lstStyle>
          <a:p>
            <a:pPr>
              <a:defRPr/>
            </a:pPr>
            <a:fld id="{1802739A-8059-4E0F-8DDB-1E2476E0D605}"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kumimoji="0" lang="en-US" sz="3200">
              <a:latin typeface="+mn-lt"/>
              <a:ea typeface="+mn-ea"/>
            </a:endParaRPr>
          </a:p>
        </p:txBody>
      </p:sp>
      <p:sp>
        <p:nvSpPr>
          <p:cNvPr id="6" name="流程圖: 程序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7" name="流程圖: 程序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dirty="0"/>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extLst/>
          </a:lstStyle>
          <a:p>
            <a:pPr>
              <a:defRPr/>
            </a:pPr>
            <a:endParaRPr lang="zh-TW" altLang="en-US"/>
          </a:p>
        </p:txBody>
      </p:sp>
      <p:sp>
        <p:nvSpPr>
          <p:cNvPr id="9" name="頁尾版面配置區 5"/>
          <p:cNvSpPr>
            <a:spLocks noGrp="1"/>
          </p:cNvSpPr>
          <p:nvPr>
            <p:ph type="ftr" sz="quarter" idx="11"/>
          </p:nvPr>
        </p:nvSpPr>
        <p:spPr/>
        <p:txBody>
          <a:bodyPr/>
          <a:lstStyle>
            <a:lvl1pPr>
              <a:defRPr/>
            </a:lvl1pPr>
            <a:extLst/>
          </a:lstStyle>
          <a:p>
            <a:pPr>
              <a:defRPr/>
            </a:pPr>
            <a:endParaRPr lang="zh-TW" altLang="en-US"/>
          </a:p>
        </p:txBody>
      </p:sp>
      <p:sp>
        <p:nvSpPr>
          <p:cNvPr id="10" name="投影片編號版面配置區 6"/>
          <p:cNvSpPr>
            <a:spLocks noGrp="1"/>
          </p:cNvSpPr>
          <p:nvPr>
            <p:ph type="sldNum" sz="quarter" idx="12"/>
          </p:nvPr>
        </p:nvSpPr>
        <p:spPr/>
        <p:txBody>
          <a:bodyPr/>
          <a:lstStyle>
            <a:lvl1pPr>
              <a:defRPr>
                <a:solidFill>
                  <a:schemeClr val="bg2">
                    <a:lumMod val="25000"/>
                  </a:schemeClr>
                </a:solidFill>
              </a:defRPr>
            </a:lvl1pPr>
            <a:extLst/>
          </a:lstStyle>
          <a:p>
            <a:pPr>
              <a:defRPr/>
            </a:pPr>
            <a:fld id="{438BA9DB-CF3A-4C10-97F6-329732083FD5}"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pPr>
              <a:defRPr/>
            </a:pPr>
            <a:fld id="{2345BFF6-19F0-4665-A101-A0300C9EDDBA}" type="slidenum">
              <a:rPr lang="zh-TW" altLang="en-US"/>
              <a:pPr>
                <a:defRPr/>
              </a:pPr>
              <a:t>‹#›</a:t>
            </a:fld>
            <a:endParaRPr lang="zh-TW" altLang="en-US" dirty="0"/>
          </a:p>
        </p:txBody>
      </p:sp>
      <p:pic>
        <p:nvPicPr>
          <p:cNvPr id="2050" name="Picture 2"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1400" y="6218113"/>
            <a:ext cx="23336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pPr>
              <a:defRPr/>
            </a:pPr>
            <a:fld id="{EE658893-22E7-4200-95A0-F1E0C5EECD70}" type="slidenum">
              <a:rPr lang="zh-TW" altLang="en-US"/>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pPr>
              <a:defRPr/>
            </a:pPr>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新細明體" charset="-120"/>
              </a:defRPr>
            </a:lvl1pPr>
            <a:extLst/>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lumMod val="25000"/>
                  </a:schemeClr>
                </a:solidFill>
                <a:effectLst/>
                <a:latin typeface="Arial" charset="0"/>
                <a:ea typeface="新細明體" charset="-120"/>
              </a:defRPr>
            </a:lvl1pPr>
            <a:extLst/>
          </a:lstStyle>
          <a:p>
            <a:pPr>
              <a:defRPr/>
            </a:pPr>
            <a:fld id="{373A3810-A009-4B6F-9373-971FBA8C0BFF}" type="slidenum">
              <a:rPr lang="zh-TW" altLang="en-US"/>
              <a:pPr>
                <a:defRPr/>
              </a:pPr>
              <a:t>‹#›</a:t>
            </a:fld>
            <a:endParaRPr lang="zh-TW" altLang="en-US" dirty="0"/>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pic>
        <p:nvPicPr>
          <p:cNvPr id="1038" name="Picture 15"/>
          <p:cNvPicPr>
            <a:picLocks noChangeAspect="1" noChangeArrowheads="1"/>
          </p:cNvPicPr>
          <p:nvPr userDrawn="1"/>
        </p:nvPicPr>
        <p:blipFill>
          <a:blip r:embed="rId14" cstate="print"/>
          <a:srcRect/>
          <a:stretch>
            <a:fillRect/>
          </a:stretch>
        </p:blipFill>
        <p:spPr bwMode="auto">
          <a:xfrm>
            <a:off x="7154164" y="12501562"/>
            <a:ext cx="2181225" cy="504825"/>
          </a:xfrm>
          <a:prstGeom prst="rect">
            <a:avLst/>
          </a:prstGeom>
          <a:noFill/>
          <a:ln w="9525">
            <a:noFill/>
            <a:miter lim="800000"/>
            <a:headEnd/>
            <a:tailEnd/>
          </a:ln>
        </p:spPr>
      </p:pic>
      <p:sp>
        <p:nvSpPr>
          <p:cNvPr id="14" name="矩形 13"/>
          <p:cNvSpPr/>
          <p:nvPr userDrawn="1"/>
        </p:nvSpPr>
        <p:spPr>
          <a:xfrm>
            <a:off x="971601" y="0"/>
            <a:ext cx="817240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2400" i="1" spc="50" dirty="0">
                <a:ln w="11430"/>
                <a:gradFill>
                  <a:gsLst>
                    <a:gs pos="25000">
                      <a:schemeClr val="accent3">
                        <a:lumMod val="75000"/>
                      </a:schemeClr>
                    </a:gs>
                    <a:gs pos="100000">
                      <a:schemeClr val="accent2">
                        <a:shade val="45000"/>
                        <a:satMod val="165000"/>
                      </a:schemeClr>
                    </a:gs>
                  </a:gsLst>
                  <a:lin ang="5400000"/>
                </a:gradFill>
                <a:latin typeface="標楷體" pitchFamily="65" charset="-120"/>
                <a:ea typeface="標楷體" pitchFamily="65" charset="-120"/>
              </a:rPr>
              <a:t>~</a:t>
            </a:r>
            <a:r>
              <a:rPr lang="zh-TW" altLang="en-US" sz="2400" i="1" spc="50" dirty="0">
                <a:ln w="11430"/>
                <a:gradFill>
                  <a:gsLst>
                    <a:gs pos="25000">
                      <a:schemeClr val="accent3">
                        <a:lumMod val="75000"/>
                      </a:schemeClr>
                    </a:gs>
                    <a:gs pos="100000">
                      <a:schemeClr val="accent2">
                        <a:shade val="45000"/>
                        <a:satMod val="165000"/>
                      </a:schemeClr>
                    </a:gs>
                  </a:gsLst>
                  <a:lin ang="5400000"/>
                </a:gradFill>
                <a:latin typeface="標楷體" pitchFamily="65" charset="-120"/>
                <a:ea typeface="標楷體" pitchFamily="65" charset="-120"/>
              </a:rPr>
              <a:t>企業籌資更便捷      大眾投資更穩當</a:t>
            </a:r>
            <a:r>
              <a:rPr lang="en-US" altLang="zh-TW" sz="2400" i="1" spc="50" dirty="0">
                <a:ln w="11430"/>
                <a:gradFill>
                  <a:gsLst>
                    <a:gs pos="25000">
                      <a:schemeClr val="accent3">
                        <a:lumMod val="75000"/>
                      </a:schemeClr>
                    </a:gs>
                    <a:gs pos="100000">
                      <a:schemeClr val="accent2">
                        <a:shade val="45000"/>
                        <a:satMod val="165000"/>
                      </a:schemeClr>
                    </a:gs>
                  </a:gsLst>
                  <a:lin ang="5400000"/>
                </a:gradFill>
                <a:latin typeface="標楷體" pitchFamily="65" charset="-120"/>
                <a:ea typeface="標楷體" pitchFamily="65" charset="-120"/>
              </a:rPr>
              <a:t>~</a:t>
            </a:r>
            <a:endParaRPr lang="zh-TW" altLang="en-US" sz="2400" i="1" spc="50" dirty="0">
              <a:ln w="11430"/>
              <a:gradFill>
                <a:gsLst>
                  <a:gs pos="25000">
                    <a:schemeClr val="accent3">
                      <a:lumMod val="75000"/>
                    </a:schemeClr>
                  </a:gs>
                  <a:gs pos="100000">
                    <a:schemeClr val="accent2">
                      <a:shade val="45000"/>
                      <a:satMod val="165000"/>
                    </a:schemeClr>
                  </a:gs>
                </a:gsLst>
                <a:lin ang="5400000"/>
              </a:gradFill>
              <a:latin typeface="標楷體" pitchFamily="65" charset="-120"/>
              <a:ea typeface="標楷體" pitchFamily="65" charset="-120"/>
            </a:endParaRPr>
          </a:p>
        </p:txBody>
      </p:sp>
      <p:pic>
        <p:nvPicPr>
          <p:cNvPr id="3074" name="Picture 2" descr="image00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450527" y="6153150"/>
            <a:ext cx="23336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5" r:id="rId4"/>
    <p:sldLayoutId id="2147486060" r:id="rId5"/>
    <p:sldLayoutId id="2147486066" r:id="rId6"/>
    <p:sldLayoutId id="2147486067" r:id="rId7"/>
    <p:sldLayoutId id="2147486061" r:id="rId8"/>
    <p:sldLayoutId id="2147486062" r:id="rId9"/>
    <p:sldLayoutId id="2147486063" r:id="rId10"/>
    <p:sldLayoutId id="2147486064" r:id="rId11"/>
    <p:sldLayoutId id="2147486068" r:id="rId12"/>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1.xml"/><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6" descr="Light horizontal"/>
          <p:cNvSpPr>
            <a:spLocks noChangeArrowheads="1"/>
          </p:cNvSpPr>
          <p:nvPr/>
        </p:nvSpPr>
        <p:spPr bwMode="gray">
          <a:xfrm>
            <a:off x="971550" y="4763"/>
            <a:ext cx="8174038" cy="1263650"/>
          </a:xfrm>
          <a:prstGeom prst="rect">
            <a:avLst/>
          </a:prstGeom>
          <a:pattFill prst="ltHorz">
            <a:fgClr>
              <a:srgbClr val="8BE3AF"/>
            </a:fgClr>
            <a:bgClr>
              <a:srgbClr val="8DC6FF"/>
            </a:bgClr>
          </a:pattFill>
          <a:ln w="9525">
            <a:noFill/>
            <a:miter lim="800000"/>
            <a:headEnd/>
            <a:tailEnd/>
          </a:ln>
        </p:spPr>
        <p:txBody>
          <a:bodyPr wrap="none" anchor="ctr"/>
          <a:lstStyle/>
          <a:p>
            <a:endParaRPr lang="zh-TW" altLang="en-US"/>
          </a:p>
        </p:txBody>
      </p:sp>
      <p:sp>
        <p:nvSpPr>
          <p:cNvPr id="8" name="矩形 7"/>
          <p:cNvSpPr/>
          <p:nvPr/>
        </p:nvSpPr>
        <p:spPr>
          <a:xfrm>
            <a:off x="971600" y="332656"/>
            <a:ext cx="8032968" cy="615553"/>
          </a:xfrm>
          <a:prstGeom prst="rect">
            <a:avLst/>
          </a:prstGeom>
          <a:noFill/>
        </p:spPr>
        <p:txBody>
          <a:bodyPr wrap="none">
            <a:spAutoFit/>
            <a:scene3d>
              <a:camera prst="orthographicFront"/>
              <a:lightRig rig="threePt" dir="t"/>
            </a:scene3d>
            <a:sp3d contourW="6350">
              <a:contourClr>
                <a:schemeClr val="accent3"/>
              </a:contourClr>
            </a:sp3d>
          </a:bodyPr>
          <a:lstStyle/>
          <a:p>
            <a:pPr algn="ctr">
              <a:defRPr/>
            </a:pPr>
            <a:r>
              <a:rPr lang="zh-TW" altLang="en-US" sz="3400" b="1" dirty="0">
                <a:ln w="18415" cmpd="sng">
                  <a:noFill/>
                  <a:prstDash val="solid"/>
                </a:ln>
                <a:solidFill>
                  <a:srgbClr val="BC5222"/>
                </a:solidFill>
                <a:latin typeface="標楷體" pitchFamily="65" charset="-120"/>
                <a:ea typeface="標楷體" pitchFamily="65" charset="-120"/>
              </a:rPr>
              <a:t>企業籌資更便捷        大眾投資更穩當</a:t>
            </a:r>
            <a:endParaRPr lang="zh-TW" altLang="en-US" sz="3400" b="1" dirty="0">
              <a:ln w="18415" cmpd="sng">
                <a:noFill/>
                <a:prstDash val="solid"/>
              </a:ln>
              <a:solidFill>
                <a:srgbClr val="BC5222"/>
              </a:solidFill>
              <a:latin typeface="Arial" charset="0"/>
            </a:endParaRPr>
          </a:p>
        </p:txBody>
      </p:sp>
      <p:sp>
        <p:nvSpPr>
          <p:cNvPr id="6" name="標題 2"/>
          <p:cNvSpPr txBox="1">
            <a:spLocks/>
          </p:cNvSpPr>
          <p:nvPr/>
        </p:nvSpPr>
        <p:spPr bwMode="auto">
          <a:xfrm>
            <a:off x="1098104" y="2348880"/>
            <a:ext cx="7920929" cy="1368152"/>
          </a:xfrm>
          <a:prstGeom prst="rect">
            <a:avLst/>
          </a:prstGeom>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hangingPunct="1">
              <a:defRPr/>
            </a:pPr>
            <a:r>
              <a:rPr kumimoji="0" lang="zh-TW" altLang="en-US" sz="4000" b="1" dirty="0" smtClean="0">
                <a:solidFill>
                  <a:schemeClr val="tx1">
                    <a:lumMod val="95000"/>
                    <a:lumOff val="5000"/>
                  </a:schemeClr>
                </a:solidFill>
                <a:latin typeface="微軟正黑體" pitchFamily="34" charset="-120"/>
              </a:rPr>
              <a:t>債券</a:t>
            </a:r>
            <a:r>
              <a:rPr kumimoji="0" lang="zh-TW" altLang="en-US" sz="4000" b="1" dirty="0">
                <a:solidFill>
                  <a:schemeClr val="tx1">
                    <a:lumMod val="95000"/>
                    <a:lumOff val="5000"/>
                  </a:schemeClr>
                </a:solidFill>
                <a:latin typeface="微軟正黑體" pitchFamily="34" charset="-120"/>
              </a:rPr>
              <a:t>發行與交易之實務作業與</a:t>
            </a:r>
            <a:r>
              <a:rPr kumimoji="0" lang="zh-TW" altLang="en-US" sz="4000" b="1" dirty="0" smtClean="0">
                <a:solidFill>
                  <a:schemeClr val="tx1">
                    <a:lumMod val="95000"/>
                    <a:lumOff val="5000"/>
                  </a:schemeClr>
                </a:solidFill>
                <a:latin typeface="微軟正黑體" pitchFamily="34" charset="-120"/>
              </a:rPr>
              <a:t>管理</a:t>
            </a:r>
            <a:r>
              <a:rPr kumimoji="0" lang="en-US" altLang="zh-TW" sz="4000" b="1" dirty="0" smtClean="0">
                <a:solidFill>
                  <a:schemeClr val="tx1">
                    <a:lumMod val="95000"/>
                    <a:lumOff val="5000"/>
                  </a:schemeClr>
                </a:solidFill>
                <a:latin typeface="微軟正黑體" pitchFamily="34" charset="-120"/>
              </a:rPr>
              <a:t> </a:t>
            </a:r>
            <a:r>
              <a:rPr kumimoji="0" lang="en-US" altLang="zh-TW" sz="4000" b="1" dirty="0">
                <a:solidFill>
                  <a:schemeClr val="tx1">
                    <a:lumMod val="95000"/>
                    <a:lumOff val="5000"/>
                  </a:schemeClr>
                </a:solidFill>
                <a:latin typeface="微軟正黑體" pitchFamily="34" charset="-120"/>
              </a:rPr>
              <a:t>-</a:t>
            </a:r>
            <a:r>
              <a:rPr kumimoji="0" lang="zh-TW" altLang="en-US" sz="4000" b="1" dirty="0">
                <a:solidFill>
                  <a:schemeClr val="tx1">
                    <a:lumMod val="95000"/>
                    <a:lumOff val="5000"/>
                  </a:schemeClr>
                </a:solidFill>
                <a:latin typeface="微軟正黑體" pitchFamily="34" charset="-120"/>
              </a:rPr>
              <a:t>外幣計價國際債券</a:t>
            </a:r>
            <a:r>
              <a:rPr kumimoji="0" lang="en-US" altLang="zh-TW" sz="4000" b="1" dirty="0">
                <a:solidFill>
                  <a:schemeClr val="tx1">
                    <a:lumMod val="95000"/>
                    <a:lumOff val="5000"/>
                  </a:schemeClr>
                </a:solidFill>
                <a:latin typeface="微軟正黑體" pitchFamily="34" charset="-120"/>
              </a:rPr>
              <a:t>(</a:t>
            </a:r>
            <a:r>
              <a:rPr kumimoji="0" lang="zh-TW" altLang="en-US" sz="4000" b="1" dirty="0">
                <a:solidFill>
                  <a:schemeClr val="tx1">
                    <a:lumMod val="95000"/>
                    <a:lumOff val="5000"/>
                  </a:schemeClr>
                </a:solidFill>
                <a:latin typeface="微軟正黑體" pitchFamily="34" charset="-120"/>
              </a:rPr>
              <a:t>寶島債券</a:t>
            </a:r>
            <a:r>
              <a:rPr kumimoji="0" lang="en-US" altLang="zh-TW" sz="4000" b="1" dirty="0">
                <a:solidFill>
                  <a:schemeClr val="tx1">
                    <a:lumMod val="95000"/>
                    <a:lumOff val="5000"/>
                  </a:schemeClr>
                </a:solidFill>
                <a:latin typeface="微軟正黑體" pitchFamily="34" charset="-120"/>
              </a:rPr>
              <a:t>)</a:t>
            </a:r>
            <a:endParaRPr kumimoji="0" lang="en-US" altLang="zh-TW" sz="4000" b="1" dirty="0" smtClean="0">
              <a:solidFill>
                <a:schemeClr val="tx1">
                  <a:lumMod val="95000"/>
                  <a:lumOff val="5000"/>
                </a:schemeClr>
              </a:solidFill>
              <a:latin typeface="微軟正黑體" pitchFamily="34" charset="-120"/>
            </a:endParaRPr>
          </a:p>
        </p:txBody>
      </p:sp>
      <p:sp>
        <p:nvSpPr>
          <p:cNvPr id="9" name="文字方塊 8"/>
          <p:cNvSpPr txBox="1"/>
          <p:nvPr/>
        </p:nvSpPr>
        <p:spPr>
          <a:xfrm>
            <a:off x="2395796" y="4869160"/>
            <a:ext cx="5184576" cy="1015663"/>
          </a:xfrm>
          <a:prstGeom prst="rect">
            <a:avLst/>
          </a:prstGeom>
          <a:noFill/>
        </p:spPr>
        <p:txBody>
          <a:bodyPr wrap="square" rtlCol="0">
            <a:spAutoFit/>
          </a:bodyPr>
          <a:lstStyle/>
          <a:p>
            <a:pPr algn="ctr"/>
            <a:r>
              <a:rPr lang="zh-TW" altLang="en-US" sz="2000" b="1" dirty="0" smtClean="0">
                <a:ea typeface="標楷體" panose="03000509000000000000" pitchFamily="65" charset="-120"/>
                <a:cs typeface="Arial" panose="020B0604020202020204" pitchFamily="34" charset="0"/>
              </a:rPr>
              <a:t>櫃買中心 債券部  陳鈺婷</a:t>
            </a:r>
            <a:endParaRPr lang="en-US" altLang="zh-TW" sz="2000" b="1" dirty="0" smtClean="0">
              <a:ea typeface="標楷體" panose="03000509000000000000" pitchFamily="65" charset="-120"/>
              <a:cs typeface="Arial" panose="020B0604020202020204" pitchFamily="34" charset="0"/>
            </a:endParaRPr>
          </a:p>
          <a:p>
            <a:pPr algn="ctr"/>
            <a:endParaRPr lang="en-US" altLang="zh-TW" sz="2000" b="1" dirty="0" smtClean="0">
              <a:ea typeface="標楷體" panose="03000509000000000000" pitchFamily="65" charset="-120"/>
              <a:cs typeface="Arial" panose="020B0604020202020204" pitchFamily="34" charset="0"/>
            </a:endParaRPr>
          </a:p>
          <a:p>
            <a:pPr algn="ctr"/>
            <a:r>
              <a:rPr lang="en-US" altLang="zh-TW" sz="2000" b="1" dirty="0" smtClean="0">
                <a:ea typeface="標楷體" panose="03000509000000000000" pitchFamily="65" charset="-120"/>
                <a:cs typeface="Arial" panose="020B0604020202020204" pitchFamily="34" charset="0"/>
              </a:rPr>
              <a:t>Nov. 18</a:t>
            </a:r>
            <a:r>
              <a:rPr lang="en-US" altLang="zh-TW" sz="2000" b="1" baseline="30000" dirty="0" smtClean="0">
                <a:ea typeface="標楷體" panose="03000509000000000000" pitchFamily="65" charset="-120"/>
                <a:cs typeface="Arial" panose="020B0604020202020204" pitchFamily="34" charset="0"/>
              </a:rPr>
              <a:t>th</a:t>
            </a:r>
            <a:r>
              <a:rPr lang="en-US" altLang="zh-TW" sz="2000" b="1" dirty="0" smtClean="0">
                <a:ea typeface="標楷體" panose="03000509000000000000" pitchFamily="65" charset="-120"/>
                <a:cs typeface="Arial" panose="020B0604020202020204" pitchFamily="34" charset="0"/>
              </a:rPr>
              <a:t>, 2016</a:t>
            </a:r>
            <a:endParaRPr lang="zh-TW" altLang="en-US" sz="2000" b="1" dirty="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2657369494"/>
      </p:ext>
    </p:extLst>
  </p:cSld>
  <p:clrMapOvr>
    <a:masterClrMapping/>
  </p:clrMapOvr>
  <mc:AlternateContent xmlns:mc="http://schemas.openxmlformats.org/markup-compatibility/2006" xmlns:p14="http://schemas.microsoft.com/office/powerpoint/2010/main">
    <mc:Choice Requires="p14">
      <p:transition spd="slow" p14:dur="2000" advTm="804"/>
    </mc:Choice>
    <mc:Fallback xmlns="">
      <p:transition spd="slow" advTm="80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8590306" y="6374021"/>
            <a:ext cx="457200" cy="476250"/>
          </a:xfrm>
        </p:spPr>
        <p:txBody>
          <a:bodyPr/>
          <a:lstStyle/>
          <a:p>
            <a:pPr>
              <a:defRPr/>
            </a:pPr>
            <a:fld id="{032847C2-AB66-4460-89F3-EF2477B7E40D}" type="slidenum">
              <a:rPr lang="zh-TW" altLang="en-US" smtClean="0"/>
              <a:pPr>
                <a:defRPr/>
              </a:pPr>
              <a:t>10</a:t>
            </a:fld>
            <a:endParaRPr lang="zh-TW" altLang="en-US" dirty="0"/>
          </a:p>
        </p:txBody>
      </p:sp>
      <p:sp>
        <p:nvSpPr>
          <p:cNvPr id="7" name="Rectangle 2"/>
          <p:cNvSpPr txBox="1">
            <a:spLocks noChangeArrowheads="1"/>
          </p:cNvSpPr>
          <p:nvPr/>
        </p:nvSpPr>
        <p:spPr>
          <a:xfrm>
            <a:off x="1043608" y="620688"/>
            <a:ext cx="7992888" cy="576064"/>
          </a:xfrm>
          <a:prstGeom prst="rect">
            <a:avLst/>
          </a:prstGeom>
        </p:spPr>
        <p:txBody>
          <a:bodyPr/>
          <a:lstStyle/>
          <a:p>
            <a:pPr algn="ctr" eaLnBrk="0" latinLnBrk="1" hangingPunct="0">
              <a:defRPr/>
            </a:pPr>
            <a:r>
              <a:rPr lang="zh-TW" altLang="en-US" sz="3600" b="1" dirty="0" smtClean="0">
                <a:solidFill>
                  <a:srgbClr val="572314"/>
                </a:solidFill>
                <a:latin typeface="微軟正黑體" pitchFamily="34" charset="-120"/>
                <a:ea typeface="標楷體" pitchFamily="65" charset="-120"/>
                <a:cs typeface="+mj-cs"/>
              </a:rPr>
              <a:t>國際債券初級市場認購比例</a:t>
            </a:r>
            <a:endParaRPr lang="en-US" altLang="zh-TW" sz="3600" b="1" dirty="0">
              <a:solidFill>
                <a:srgbClr val="FF0000"/>
              </a:solidFill>
              <a:latin typeface="微軟正黑體" pitchFamily="34" charset="-120"/>
              <a:ea typeface="標楷體" pitchFamily="65" charset="-120"/>
              <a:cs typeface="+mj-cs"/>
            </a:endParaRPr>
          </a:p>
        </p:txBody>
      </p:sp>
      <p:sp>
        <p:nvSpPr>
          <p:cNvPr id="9" name="矩形 8"/>
          <p:cNvSpPr/>
          <p:nvPr/>
        </p:nvSpPr>
        <p:spPr>
          <a:xfrm>
            <a:off x="1403648" y="5569495"/>
            <a:ext cx="2967479" cy="307777"/>
          </a:xfrm>
          <a:prstGeom prst="rect">
            <a:avLst/>
          </a:prstGeom>
        </p:spPr>
        <p:txBody>
          <a:bodyPr wrap="none">
            <a:spAutoFit/>
          </a:bodyPr>
          <a:lstStyle/>
          <a:p>
            <a:r>
              <a:rPr lang="zh-TW" altLang="en-US" sz="1400" dirty="0" smtClean="0">
                <a:latin typeface="標楷體" panose="03000509000000000000" pitchFamily="65" charset="-120"/>
                <a:ea typeface="標楷體" panose="03000509000000000000" pitchFamily="65" charset="-120"/>
              </a:rPr>
              <a:t>資料期間：</a:t>
            </a:r>
            <a:r>
              <a:rPr lang="en-US" altLang="zh-TW" sz="1400" dirty="0" smtClean="0">
                <a:latin typeface="標楷體" panose="03000509000000000000" pitchFamily="65" charset="-120"/>
                <a:ea typeface="標楷體" panose="03000509000000000000" pitchFamily="65" charset="-120"/>
              </a:rPr>
              <a:t>2013.01.01~2016.10.31</a:t>
            </a:r>
            <a:endParaRPr lang="zh-TW" altLang="en-US" sz="1400" dirty="0"/>
          </a:p>
        </p:txBody>
      </p:sp>
      <p:sp>
        <p:nvSpPr>
          <p:cNvPr id="10" name="矩形 9"/>
          <p:cNvSpPr/>
          <p:nvPr/>
        </p:nvSpPr>
        <p:spPr>
          <a:xfrm>
            <a:off x="1403648" y="5857527"/>
            <a:ext cx="1800493"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資料來源：</a:t>
            </a:r>
            <a:r>
              <a:rPr lang="zh-TW" altLang="en-US" sz="1400" dirty="0" smtClean="0">
                <a:latin typeface="標楷體" panose="03000509000000000000" pitchFamily="65" charset="-120"/>
                <a:ea typeface="標楷體" panose="03000509000000000000" pitchFamily="65" charset="-120"/>
              </a:rPr>
              <a:t>櫃買中心</a:t>
            </a:r>
            <a:endParaRPr lang="zh-TW" altLang="en-US" sz="1400" dirty="0"/>
          </a:p>
        </p:txBody>
      </p:sp>
      <p:graphicFrame>
        <p:nvGraphicFramePr>
          <p:cNvPr id="11" name="表格 10"/>
          <p:cNvGraphicFramePr>
            <a:graphicFrameLocks noGrp="1"/>
          </p:cNvGraphicFramePr>
          <p:nvPr>
            <p:extLst>
              <p:ext uri="{D42A27DB-BD31-4B8C-83A1-F6EECF244321}">
                <p14:modId xmlns:p14="http://schemas.microsoft.com/office/powerpoint/2010/main" val="2371081148"/>
              </p:ext>
            </p:extLst>
          </p:nvPr>
        </p:nvGraphicFramePr>
        <p:xfrm>
          <a:off x="1475656" y="1294889"/>
          <a:ext cx="7272807" cy="4176469"/>
        </p:xfrm>
        <a:graphic>
          <a:graphicData uri="http://schemas.openxmlformats.org/drawingml/2006/table">
            <a:tbl>
              <a:tblPr/>
              <a:tblGrid>
                <a:gridCol w="2352967"/>
                <a:gridCol w="1126572"/>
                <a:gridCol w="2167582"/>
                <a:gridCol w="1625686"/>
              </a:tblGrid>
              <a:tr h="393683">
                <a:tc>
                  <a:txBody>
                    <a:bodyPr/>
                    <a:lstStyle/>
                    <a:p>
                      <a:pPr algn="l" fontAlgn="b"/>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寶島債券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國際債券</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不含寶島債</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國際債券</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2060"/>
                          </a:solidFill>
                          <a:effectLst/>
                          <a:latin typeface="標楷體" panose="03000509000000000000" pitchFamily="65" charset="-120"/>
                          <a:ea typeface="標楷體" panose="03000509000000000000" pitchFamily="65" charset="-120"/>
                        </a:rPr>
                        <a:t>全體</a:t>
                      </a:r>
                      <a:r>
                        <a:rPr lang="en-US" altLang="zh-TW" sz="1600" b="0" i="0" u="none" strike="noStrike" dirty="0">
                          <a:solidFill>
                            <a:srgbClr val="002060"/>
                          </a:solidFill>
                          <a:effectLst/>
                          <a:latin typeface="標楷體" panose="03000509000000000000" pitchFamily="65" charset="-120"/>
                          <a:ea typeface="標楷體" panose="03000509000000000000" pitchFamily="65" charset="-12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76567">
                <a:tc>
                  <a:txBody>
                    <a:bodyPr/>
                    <a:lstStyle/>
                    <a:p>
                      <a:pPr algn="ctr"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一般法人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2.85%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1.04%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證券業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18.54%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5.77%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7.15%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銀行業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36.58%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4.21%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7.70%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票券業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0.21%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保險業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30.58%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83.05%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77.41%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投信業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0.03%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en-US" sz="1600" b="0" i="0" u="none" strike="noStrike">
                          <a:solidFill>
                            <a:srgbClr val="000000"/>
                          </a:solidFill>
                          <a:effectLst/>
                          <a:latin typeface="標楷體" panose="03000509000000000000" pitchFamily="65" charset="-120"/>
                          <a:ea typeface="標楷體" panose="03000509000000000000" pitchFamily="65" charset="-120"/>
                        </a:rPr>
                        <a:t>FINI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a:solidFill>
                            <a:srgbClr val="000000"/>
                          </a:solidFill>
                          <a:effectLst/>
                          <a:latin typeface="Times New Roman" panose="02020603050405020304" pitchFamily="18" charset="0"/>
                          <a:ea typeface="新細明體" panose="02020500000000000000" pitchFamily="18" charset="-120"/>
                        </a:rPr>
                        <a:t>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0.21%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一般自然人</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a:solidFill>
                            <a:srgbClr val="000000"/>
                          </a:solidFill>
                          <a:effectLst/>
                          <a:latin typeface="Times New Roman" panose="02020603050405020304" pitchFamily="18" charset="0"/>
                          <a:ea typeface="新細明體" panose="02020500000000000000" pitchFamily="18" charset="-120"/>
                        </a:rPr>
                        <a:t>0.53%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0.06%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567">
                <a:tc>
                  <a:txBody>
                    <a:bodyPr/>
                    <a:lstStyle/>
                    <a:p>
                      <a:pPr algn="ctr"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外國機構投資人</a:t>
                      </a:r>
                      <a:r>
                        <a:rPr lang="en-US" altLang="zh-TW" sz="1600" b="0" i="0" u="none" strike="noStrike">
                          <a:solidFill>
                            <a:srgbClr val="000000"/>
                          </a:solidFill>
                          <a:effectLst/>
                          <a:latin typeface="標楷體" panose="03000509000000000000" pitchFamily="65" charset="-120"/>
                          <a:ea typeface="標楷體" panose="03000509000000000000" pitchFamily="65" charset="-120"/>
                        </a:rPr>
                        <a:t>(</a:t>
                      </a:r>
                      <a:r>
                        <a:rPr lang="zh-TW" altLang="en-US" sz="1600" b="0" i="0" u="none" strike="noStrike">
                          <a:solidFill>
                            <a:srgbClr val="000000"/>
                          </a:solidFill>
                          <a:effectLst/>
                          <a:latin typeface="標楷體" panose="03000509000000000000" pitchFamily="65" charset="-120"/>
                          <a:ea typeface="標楷體" panose="03000509000000000000" pitchFamily="65" charset="-120"/>
                        </a:rPr>
                        <a:t>非</a:t>
                      </a:r>
                      <a:r>
                        <a:rPr lang="en-US" altLang="zh-TW" sz="1600" b="0" i="0" u="none" strike="noStrike">
                          <a:solidFill>
                            <a:srgbClr val="000000"/>
                          </a:solidFill>
                          <a:effectLst/>
                          <a:latin typeface="標楷體" panose="03000509000000000000" pitchFamily="65" charset="-120"/>
                          <a:ea typeface="標楷體" panose="03000509000000000000" pitchFamily="65" charset="-120"/>
                        </a:rPr>
                        <a:t>FINI)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a:solidFill>
                            <a:srgbClr val="000000"/>
                          </a:solidFill>
                          <a:effectLst/>
                          <a:latin typeface="Times New Roman" panose="02020603050405020304" pitchFamily="18" charset="0"/>
                          <a:ea typeface="新細明體" panose="02020500000000000000" pitchFamily="18" charset="-120"/>
                        </a:rPr>
                        <a:t>6.37%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2.14%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683">
                <a:tc>
                  <a:txBody>
                    <a:bodyPr/>
                    <a:lstStyle/>
                    <a:p>
                      <a:pPr algn="ctr"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中華郵政</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Times New Roman" panose="02020603050405020304" pitchFamily="18" charset="0"/>
                          <a:ea typeface="新細明體" panose="02020500000000000000" pitchFamily="18" charset="-120"/>
                        </a:rPr>
                        <a:t>4.05%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4.06%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b" latinLnBrk="0" hangingPunct="1"/>
                      <a:r>
                        <a:rPr kumimoji="0" lang="en-US" altLang="zh-TW" sz="1600" b="0" i="0" u="none" strike="noStrike" kern="1200" dirty="0">
                          <a:solidFill>
                            <a:srgbClr val="000000"/>
                          </a:solidFill>
                          <a:effectLst/>
                          <a:latin typeface="Times New Roman" panose="02020603050405020304" pitchFamily="18" charset="0"/>
                          <a:ea typeface="新細明體" panose="02020500000000000000" pitchFamily="18" charset="-120"/>
                          <a:cs typeface="+mn-cs"/>
                        </a:rPr>
                        <a:t>4.06%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2446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F6E0F683-AC30-4EFA-9597-EEEA357FB85D}" type="slidenum">
              <a:rPr kumimoji="0" lang="en-US" altLang="zh-TW" sz="1200">
                <a:solidFill>
                  <a:schemeClr val="bg2">
                    <a:lumMod val="25000"/>
                  </a:schemeClr>
                </a:solidFill>
                <a:latin typeface="Arial" charset="0"/>
              </a:rPr>
              <a:pPr algn="ctr">
                <a:defRPr/>
              </a:pPr>
              <a:t>11</a:t>
            </a:fld>
            <a:endParaRPr kumimoji="0" lang="en-US" altLang="zh-TW" sz="1200">
              <a:solidFill>
                <a:schemeClr val="bg2">
                  <a:lumMod val="25000"/>
                </a:schemeClr>
              </a:solidFill>
              <a:latin typeface="Arial" charset="0"/>
            </a:endParaRPr>
          </a:p>
        </p:txBody>
      </p:sp>
      <p:sp>
        <p:nvSpPr>
          <p:cNvPr id="1229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808364" y="3774918"/>
            <a:ext cx="2214578" cy="2137716"/>
          </a:xfrm>
          <a:prstGeom prst="rect">
            <a:avLst/>
          </a:prstGeom>
          <a:ln>
            <a:noFill/>
          </a:ln>
          <a:effectLst>
            <a:softEdge rad="112500"/>
          </a:effectLst>
        </p:spPr>
      </p:pic>
      <p:pic>
        <p:nvPicPr>
          <p:cNvPr id="12293"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87675" y="3933825"/>
            <a:ext cx="3500438" cy="2143125"/>
          </a:xfrm>
          <a:prstGeom prst="rect">
            <a:avLst/>
          </a:prstGeom>
          <a:noFill/>
          <a:ln w="9525">
            <a:noFill/>
            <a:miter lim="800000"/>
            <a:headEnd/>
            <a:tailEnd/>
          </a:ln>
        </p:spPr>
      </p:pic>
      <p:pic>
        <p:nvPicPr>
          <p:cNvPr id="12294" name="圖片 8" descr="03.jpg"/>
          <p:cNvPicPr>
            <a:picLocks noChangeAspect="1"/>
          </p:cNvPicPr>
          <p:nvPr/>
        </p:nvPicPr>
        <p:blipFill>
          <a:blip r:embed="rId5" cstate="print">
            <a:lum contrast="-10000"/>
            <a:grayscl/>
          </a:blip>
          <a:srcRect/>
          <a:stretch>
            <a:fillRect/>
          </a:stretch>
        </p:blipFill>
        <p:spPr bwMode="auto">
          <a:xfrm rot="588896">
            <a:off x="6630988" y="4751388"/>
            <a:ext cx="1285875" cy="1449387"/>
          </a:xfrm>
          <a:prstGeom prst="rect">
            <a:avLst/>
          </a:prstGeom>
          <a:noFill/>
          <a:ln w="9525">
            <a:noFill/>
            <a:miter lim="800000"/>
            <a:headEnd/>
            <a:tailEnd/>
          </a:ln>
        </p:spPr>
      </p:pic>
      <p:sp>
        <p:nvSpPr>
          <p:cNvPr id="9" name="標題 3"/>
          <p:cNvSpPr>
            <a:spLocks noGrp="1"/>
          </p:cNvSpPr>
          <p:nvPr>
            <p:ph type="title" idx="4294967295"/>
          </p:nvPr>
        </p:nvSpPr>
        <p:spPr>
          <a:xfrm>
            <a:off x="1410395" y="2060848"/>
            <a:ext cx="7386169" cy="1224607"/>
          </a:xfrm>
        </p:spPr>
        <p:txBody>
          <a:bodyPr vert="horz" wrap="square" lIns="91440" tIns="45720" rIns="91440" bIns="45720" numCol="1" anchor="t" anchorCtr="0" compatLnSpc="1">
            <a:prstTxWarp prst="textNoShape">
              <a:avLst/>
            </a:prstTxWarp>
            <a:noAutofit/>
          </a:bodyPr>
          <a:lstStyle/>
          <a:p>
            <a:pPr algn="ctr">
              <a:defRPr/>
            </a:pPr>
            <a:r>
              <a:rPr lang="zh-TW" altLang="en-US" sz="4000" b="1" dirty="0" smtClean="0">
                <a:effectLst/>
                <a:latin typeface="微軟正黑體" pitchFamily="34" charset="-120"/>
              </a:rPr>
              <a:t>貳</a:t>
            </a:r>
            <a:r>
              <a:rPr lang="zh-TW" altLang="en-US" sz="4000" b="1" dirty="0" smtClean="0">
                <a:effectLst/>
                <a:latin typeface="新細明體"/>
                <a:ea typeface="新細明體"/>
              </a:rPr>
              <a:t>、</a:t>
            </a:r>
            <a:r>
              <a:rPr lang="zh-TW" altLang="en-US" sz="4000" b="1" dirty="0" smtClean="0">
                <a:effectLst/>
                <a:latin typeface="微軟正黑體" pitchFamily="34" charset="-120"/>
              </a:rPr>
              <a:t>發行面之相關規範</a:t>
            </a:r>
            <a:endParaRPr lang="zh-TW" altLang="en-US" sz="4000" b="1" dirty="0">
              <a:effectLst/>
              <a:latin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11</a:t>
            </a:fld>
            <a:endParaRPr lang="zh-TW" altLang="en-US" dirty="0"/>
          </a:p>
        </p:txBody>
      </p:sp>
    </p:spTree>
    <p:extLst>
      <p:ext uri="{BB962C8B-B14F-4D97-AF65-F5344CB8AC3E}">
        <p14:creationId xmlns:p14="http://schemas.microsoft.com/office/powerpoint/2010/main" val="1301894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solidFill>
                  <a:srgbClr val="E7DEC9">
                    <a:lumMod val="25000"/>
                  </a:srgbClr>
                </a:solidFill>
              </a:rPr>
              <a:pPr>
                <a:defRPr/>
              </a:pPr>
              <a:t>12</a:t>
            </a:fld>
            <a:endParaRPr lang="zh-TW" altLang="en-US" dirty="0">
              <a:solidFill>
                <a:srgbClr val="E7DEC9">
                  <a:lumMod val="25000"/>
                </a:srgbClr>
              </a:solidFill>
            </a:endParaRPr>
          </a:p>
        </p:txBody>
      </p:sp>
      <p:sp>
        <p:nvSpPr>
          <p:cNvPr id="32" name="矩形 31"/>
          <p:cNvSpPr/>
          <p:nvPr/>
        </p:nvSpPr>
        <p:spPr>
          <a:xfrm>
            <a:off x="1023227" y="836712"/>
            <a:ext cx="8100392" cy="646331"/>
          </a:xfrm>
          <a:prstGeom prst="rect">
            <a:avLst/>
          </a:prstGeom>
        </p:spPr>
        <p:txBody>
          <a:bodyPr wrap="square">
            <a:spAutoFit/>
          </a:bodyPr>
          <a:lstStyle/>
          <a:p>
            <a:pPr algn="ctr"/>
            <a:r>
              <a:rPr kumimoji="0" lang="zh-TW" altLang="en-US" sz="3600" b="1" dirty="0" smtClean="0">
                <a:solidFill>
                  <a:srgbClr val="572314"/>
                </a:solidFill>
                <a:latin typeface="微軟正黑體" pitchFamily="34" charset="-120"/>
                <a:ea typeface="標楷體" pitchFamily="65" charset="-120"/>
              </a:rPr>
              <a:t>國</a:t>
            </a:r>
            <a:r>
              <a:rPr kumimoji="0" lang="zh-TW" altLang="en-US" sz="3600" b="1" dirty="0">
                <a:solidFill>
                  <a:srgbClr val="572314"/>
                </a:solidFill>
                <a:latin typeface="微軟正黑體" pitchFamily="34" charset="-120"/>
                <a:ea typeface="標楷體" pitchFamily="65" charset="-120"/>
              </a:rPr>
              <a:t>際</a:t>
            </a:r>
            <a:r>
              <a:rPr kumimoji="0" lang="zh-TW" altLang="en-US" sz="3600" b="1" dirty="0" smtClean="0">
                <a:solidFill>
                  <a:srgbClr val="572314"/>
                </a:solidFill>
                <a:latin typeface="微軟正黑體" pitchFamily="34" charset="-120"/>
                <a:ea typeface="標楷體" pitchFamily="65" charset="-120"/>
              </a:rPr>
              <a:t>債券</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寶島債券</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發行管道</a:t>
            </a:r>
            <a:endParaRPr lang="zh-TW" altLang="en-US" sz="3600" dirty="0">
              <a:solidFill>
                <a:prstClr val="black"/>
              </a:solidFill>
            </a:endParaRPr>
          </a:p>
        </p:txBody>
      </p:sp>
      <p:grpSp>
        <p:nvGrpSpPr>
          <p:cNvPr id="103" name="群組 102"/>
          <p:cNvGrpSpPr/>
          <p:nvPr/>
        </p:nvGrpSpPr>
        <p:grpSpPr>
          <a:xfrm>
            <a:off x="1754069" y="1937284"/>
            <a:ext cx="7088306" cy="3690083"/>
            <a:chOff x="1760443" y="2165947"/>
            <a:chExt cx="7088306" cy="3690083"/>
          </a:xfrm>
        </p:grpSpPr>
        <p:grpSp>
          <p:nvGrpSpPr>
            <p:cNvPr id="89" name="群組 88"/>
            <p:cNvGrpSpPr/>
            <p:nvPr/>
          </p:nvGrpSpPr>
          <p:grpSpPr>
            <a:xfrm>
              <a:off x="1760443" y="2165947"/>
              <a:ext cx="7088306" cy="3690083"/>
              <a:chOff x="1641575" y="2355910"/>
              <a:chExt cx="7088306" cy="3690083"/>
            </a:xfrm>
          </p:grpSpPr>
          <p:cxnSp>
            <p:nvCxnSpPr>
              <p:cNvPr id="74" name="直線接點 73"/>
              <p:cNvCxnSpPr/>
              <p:nvPr/>
            </p:nvCxnSpPr>
            <p:spPr>
              <a:xfrm>
                <a:off x="7971571" y="5013176"/>
                <a:ext cx="0" cy="19733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78" name="直線接點 77"/>
              <p:cNvCxnSpPr/>
              <p:nvPr/>
            </p:nvCxnSpPr>
            <p:spPr>
              <a:xfrm flipH="1">
                <a:off x="6392382" y="4873513"/>
                <a:ext cx="1148893"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grpSp>
            <p:nvGrpSpPr>
              <p:cNvPr id="87" name="群組 86"/>
              <p:cNvGrpSpPr/>
              <p:nvPr/>
            </p:nvGrpSpPr>
            <p:grpSpPr>
              <a:xfrm>
                <a:off x="1641575" y="2355910"/>
                <a:ext cx="7088306" cy="3690083"/>
                <a:chOff x="1641575" y="2355910"/>
                <a:chExt cx="7088306" cy="3690083"/>
              </a:xfrm>
            </p:grpSpPr>
            <p:sp>
              <p:nvSpPr>
                <p:cNvPr id="17" name="流程圖: 程序 16"/>
                <p:cNvSpPr/>
                <p:nvPr/>
              </p:nvSpPr>
              <p:spPr>
                <a:xfrm>
                  <a:off x="3892495" y="2355910"/>
                  <a:ext cx="2273285" cy="745126"/>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solidFill>
                        <a:prstClr val="black"/>
                      </a:solidFill>
                      <a:latin typeface="標楷體" panose="03000509000000000000" pitchFamily="65" charset="-120"/>
                      <a:ea typeface="標楷體" panose="03000509000000000000" pitchFamily="65" charset="-120"/>
                    </a:rPr>
                    <a:t>發行人</a:t>
                  </a:r>
                  <a:endParaRPr lang="zh-TW" altLang="en-US" sz="2400" dirty="0">
                    <a:solidFill>
                      <a:prstClr val="black"/>
                    </a:solidFill>
                    <a:latin typeface="標楷體" panose="03000509000000000000" pitchFamily="65" charset="-120"/>
                    <a:ea typeface="標楷體" panose="03000509000000000000" pitchFamily="65" charset="-120"/>
                  </a:endParaRPr>
                </a:p>
              </p:txBody>
            </p:sp>
            <p:sp>
              <p:nvSpPr>
                <p:cNvPr id="44" name="流程圖: 程序 43"/>
                <p:cNvSpPr/>
                <p:nvPr/>
              </p:nvSpPr>
              <p:spPr>
                <a:xfrm>
                  <a:off x="1641576" y="3722993"/>
                  <a:ext cx="1892302" cy="848466"/>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solidFill>
                        <a:prstClr val="black"/>
                      </a:solidFill>
                      <a:latin typeface="標楷體" panose="03000509000000000000" pitchFamily="65" charset="-120"/>
                      <a:ea typeface="標楷體" panose="03000509000000000000" pitchFamily="65" charset="-120"/>
                    </a:rPr>
                    <a:t>外國發行人</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陸企</a:t>
                  </a:r>
                  <a:r>
                    <a:rPr lang="en-US" altLang="zh-TW" sz="2400" dirty="0" smtClean="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latin typeface="標楷體" panose="03000509000000000000" pitchFamily="65" charset="-120"/>
                    <a:ea typeface="標楷體" panose="03000509000000000000" pitchFamily="65" charset="-120"/>
                  </a:endParaRPr>
                </a:p>
              </p:txBody>
            </p:sp>
            <p:cxnSp>
              <p:nvCxnSpPr>
                <p:cNvPr id="45" name="肘形接點 44"/>
                <p:cNvCxnSpPr>
                  <a:stCxn id="44" idx="0"/>
                  <a:endCxn id="17" idx="2"/>
                </p:cNvCxnSpPr>
                <p:nvPr/>
              </p:nvCxnSpPr>
              <p:spPr>
                <a:xfrm rot="5400000" flipH="1" flipV="1">
                  <a:off x="3497454" y="2191310"/>
                  <a:ext cx="621957" cy="2441411"/>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30" name="流程圖: 程序 29"/>
                <p:cNvSpPr/>
                <p:nvPr/>
              </p:nvSpPr>
              <p:spPr>
                <a:xfrm>
                  <a:off x="3916704" y="3729583"/>
                  <a:ext cx="2295595" cy="848466"/>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solidFill>
                        <a:prstClr val="black"/>
                      </a:solidFill>
                      <a:latin typeface="標楷體" panose="03000509000000000000" pitchFamily="65" charset="-120"/>
                      <a:ea typeface="標楷體" panose="03000509000000000000" pitchFamily="65" charset="-120"/>
                    </a:rPr>
                    <a:t>外國發行人</a:t>
                  </a:r>
                  <a:endParaRPr lang="en-US" altLang="zh-TW" sz="2400" dirty="0" smtClean="0">
                    <a:solidFill>
                      <a:prstClr val="black"/>
                    </a:solidFill>
                    <a:latin typeface="標楷體" panose="03000509000000000000" pitchFamily="65" charset="-120"/>
                    <a:ea typeface="標楷體" panose="03000509000000000000" pitchFamily="65" charset="-120"/>
                  </a:endParaRPr>
                </a:p>
                <a:p>
                  <a:pPr algn="ct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非陸企</a:t>
                  </a:r>
                  <a:r>
                    <a:rPr lang="en-US" altLang="zh-TW" sz="2400" dirty="0" smtClean="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latin typeface="標楷體" panose="03000509000000000000" pitchFamily="65" charset="-120"/>
                    <a:ea typeface="標楷體" panose="03000509000000000000" pitchFamily="65" charset="-120"/>
                  </a:endParaRPr>
                </a:p>
              </p:txBody>
            </p:sp>
            <p:cxnSp>
              <p:nvCxnSpPr>
                <p:cNvPr id="85" name="肘形接點 84"/>
                <p:cNvCxnSpPr>
                  <a:stCxn id="33" idx="0"/>
                  <a:endCxn id="44" idx="2"/>
                </p:cNvCxnSpPr>
                <p:nvPr/>
              </p:nvCxnSpPr>
              <p:spPr>
                <a:xfrm rot="5400000" flipH="1" flipV="1">
                  <a:off x="2285673" y="4873513"/>
                  <a:ext cx="604108" cy="1"/>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33" name="流程圖: 程序 32"/>
                <p:cNvSpPr/>
                <p:nvPr/>
              </p:nvSpPr>
              <p:spPr>
                <a:xfrm>
                  <a:off x="1641575" y="5175567"/>
                  <a:ext cx="1892302" cy="848466"/>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solidFill>
                        <a:prstClr val="black"/>
                      </a:solidFill>
                      <a:latin typeface="標楷體" panose="03000509000000000000" pitchFamily="65" charset="-120"/>
                      <a:ea typeface="標楷體" panose="03000509000000000000" pitchFamily="65" charset="-120"/>
                    </a:rPr>
                    <a:t>專業板</a:t>
                  </a:r>
                  <a:endParaRPr lang="en-US" altLang="zh-TW" sz="2400" dirty="0" smtClean="0">
                    <a:solidFill>
                      <a:prstClr val="black"/>
                    </a:solidFill>
                    <a:latin typeface="標楷體" panose="03000509000000000000" pitchFamily="65" charset="-120"/>
                    <a:ea typeface="標楷體" panose="03000509000000000000" pitchFamily="65" charset="-120"/>
                  </a:endParaRPr>
                </a:p>
                <a:p>
                  <a:pPr algn="ctr"/>
                  <a:r>
                    <a:rPr lang="en-US" altLang="zh-TW" sz="1400" dirty="0" smtClean="0">
                      <a:solidFill>
                        <a:prstClr val="black"/>
                      </a:solidFill>
                      <a:latin typeface="標楷體" panose="03000509000000000000" pitchFamily="65" charset="-120"/>
                      <a:ea typeface="標楷體" panose="03000509000000000000" pitchFamily="65" charset="-120"/>
                    </a:rPr>
                    <a:t>(</a:t>
                  </a:r>
                  <a:r>
                    <a:rPr lang="zh-TW" altLang="en-US" sz="1400" dirty="0" smtClean="0">
                      <a:solidFill>
                        <a:prstClr val="black"/>
                      </a:solidFill>
                      <a:latin typeface="標楷體" panose="03000509000000000000" pitchFamily="65" charset="-120"/>
                      <a:ea typeface="標楷體" panose="03000509000000000000" pitchFamily="65" charset="-120"/>
                    </a:rPr>
                    <a:t>僅限寶島債</a:t>
                  </a:r>
                  <a:r>
                    <a:rPr lang="en-US" altLang="zh-TW" sz="1400" dirty="0" smtClean="0">
                      <a:solidFill>
                        <a:prstClr val="black"/>
                      </a:solidFill>
                      <a:latin typeface="標楷體" panose="03000509000000000000" pitchFamily="65" charset="-120"/>
                      <a:ea typeface="標楷體" panose="03000509000000000000" pitchFamily="65" charset="-120"/>
                    </a:rPr>
                    <a:t>)</a:t>
                  </a:r>
                  <a:endParaRPr lang="zh-TW" altLang="en-US" sz="1400" dirty="0">
                    <a:solidFill>
                      <a:prstClr val="black"/>
                    </a:solidFill>
                    <a:latin typeface="標楷體" panose="03000509000000000000" pitchFamily="65" charset="-120"/>
                    <a:ea typeface="標楷體" panose="03000509000000000000" pitchFamily="65" charset="-120"/>
                  </a:endParaRPr>
                </a:p>
              </p:txBody>
            </p:sp>
            <p:sp>
              <p:nvSpPr>
                <p:cNvPr id="35" name="流程圖: 程序 34"/>
                <p:cNvSpPr/>
                <p:nvPr/>
              </p:nvSpPr>
              <p:spPr>
                <a:xfrm>
                  <a:off x="7213261" y="5225755"/>
                  <a:ext cx="1516620" cy="820238"/>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solidFill>
                        <a:prstClr val="black"/>
                      </a:solidFill>
                      <a:latin typeface="標楷體" panose="03000509000000000000" pitchFamily="65" charset="-120"/>
                      <a:ea typeface="標楷體" panose="03000509000000000000" pitchFamily="65" charset="-120"/>
                    </a:rPr>
                    <a:t>一般板</a:t>
                  </a:r>
                  <a:endParaRPr lang="en-US" altLang="zh-TW" sz="2400" dirty="0" smtClean="0">
                    <a:solidFill>
                      <a:prstClr val="black"/>
                    </a:solidFill>
                    <a:latin typeface="標楷體" panose="03000509000000000000" pitchFamily="65" charset="-120"/>
                    <a:ea typeface="標楷體" panose="03000509000000000000" pitchFamily="65" charset="-120"/>
                  </a:endParaRPr>
                </a:p>
                <a:p>
                  <a:pPr algn="ctr"/>
                  <a:r>
                    <a:rPr lang="en-US" altLang="zh-TW" sz="1400" dirty="0" smtClean="0">
                      <a:solidFill>
                        <a:prstClr val="black"/>
                      </a:solidFill>
                      <a:latin typeface="標楷體" panose="03000509000000000000" pitchFamily="65" charset="-120"/>
                      <a:ea typeface="標楷體" panose="03000509000000000000" pitchFamily="65" charset="-120"/>
                    </a:rPr>
                    <a:t>(</a:t>
                  </a:r>
                  <a:r>
                    <a:rPr lang="zh-TW" altLang="en-US" sz="1400" dirty="0" smtClean="0">
                      <a:solidFill>
                        <a:prstClr val="black"/>
                      </a:solidFill>
                      <a:latin typeface="標楷體" panose="03000509000000000000" pitchFamily="65" charset="-120"/>
                      <a:ea typeface="標楷體" panose="03000509000000000000" pitchFamily="65" charset="-120"/>
                    </a:rPr>
                    <a:t>國際債券</a:t>
                  </a:r>
                  <a:r>
                    <a:rPr lang="en-US" altLang="zh-TW" sz="1400" dirty="0" smtClean="0">
                      <a:solidFill>
                        <a:prstClr val="black"/>
                      </a:solidFill>
                      <a:latin typeface="標楷體" panose="03000509000000000000" pitchFamily="65" charset="-120"/>
                      <a:ea typeface="標楷體" panose="03000509000000000000" pitchFamily="65" charset="-120"/>
                    </a:rPr>
                    <a:t>)</a:t>
                  </a:r>
                  <a:endParaRPr lang="zh-TW" altLang="en-US" sz="1400" dirty="0">
                    <a:solidFill>
                      <a:prstClr val="black"/>
                    </a:solidFill>
                    <a:latin typeface="標楷體" panose="03000509000000000000" pitchFamily="65" charset="-120"/>
                    <a:ea typeface="標楷體" panose="03000509000000000000" pitchFamily="65" charset="-120"/>
                  </a:endParaRPr>
                </a:p>
              </p:txBody>
            </p:sp>
            <p:sp>
              <p:nvSpPr>
                <p:cNvPr id="36" name="流程圖: 程序 35"/>
                <p:cNvSpPr/>
                <p:nvPr/>
              </p:nvSpPr>
              <p:spPr>
                <a:xfrm>
                  <a:off x="5608276" y="5235208"/>
                  <a:ext cx="1428622" cy="810785"/>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sz="2800" dirty="0" smtClean="0">
                    <a:solidFill>
                      <a:prstClr val="black"/>
                    </a:solidFill>
                    <a:latin typeface="標楷體" panose="03000509000000000000" pitchFamily="65" charset="-120"/>
                    <a:ea typeface="標楷體" panose="03000509000000000000" pitchFamily="65" charset="-120"/>
                  </a:endParaRPr>
                </a:p>
                <a:p>
                  <a:pPr algn="ctr"/>
                  <a:r>
                    <a:rPr lang="zh-TW" altLang="en-US" sz="2400" dirty="0" smtClean="0">
                      <a:solidFill>
                        <a:prstClr val="black"/>
                      </a:solidFill>
                      <a:latin typeface="標楷體" panose="03000509000000000000" pitchFamily="65" charset="-120"/>
                      <a:ea typeface="標楷體" panose="03000509000000000000" pitchFamily="65" charset="-120"/>
                    </a:rPr>
                    <a:t>專業板</a:t>
                  </a:r>
                  <a:endParaRPr lang="en-US" altLang="zh-TW" sz="2400" dirty="0" smtClean="0">
                    <a:solidFill>
                      <a:prstClr val="black"/>
                    </a:solidFill>
                    <a:latin typeface="標楷體" panose="03000509000000000000" pitchFamily="65" charset="-120"/>
                    <a:ea typeface="標楷體" panose="03000509000000000000" pitchFamily="65" charset="-120"/>
                  </a:endParaRPr>
                </a:p>
                <a:p>
                  <a:pPr algn="ct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國際債券</a:t>
                  </a:r>
                  <a:r>
                    <a:rPr lang="en-US" altLang="zh-TW" sz="1400" dirty="0">
                      <a:solidFill>
                        <a:prstClr val="black"/>
                      </a:solidFill>
                      <a:latin typeface="標楷體" panose="03000509000000000000" pitchFamily="65" charset="-120"/>
                      <a:ea typeface="標楷體" panose="03000509000000000000" pitchFamily="65" charset="-120"/>
                    </a:rPr>
                    <a:t>)</a:t>
                  </a:r>
                </a:p>
                <a:p>
                  <a:pPr algn="ctr"/>
                  <a:endParaRPr lang="zh-TW" altLang="en-US" sz="2800" dirty="0">
                    <a:solidFill>
                      <a:prstClr val="black"/>
                    </a:solidFill>
                    <a:latin typeface="標楷體" panose="03000509000000000000" pitchFamily="65" charset="-120"/>
                    <a:ea typeface="標楷體" panose="03000509000000000000" pitchFamily="65" charset="-120"/>
                  </a:endParaRPr>
                </a:p>
              </p:txBody>
            </p:sp>
            <p:sp>
              <p:nvSpPr>
                <p:cNvPr id="37" name="流程圖: 程序 36"/>
                <p:cNvSpPr/>
                <p:nvPr/>
              </p:nvSpPr>
              <p:spPr>
                <a:xfrm>
                  <a:off x="3698284" y="5210506"/>
                  <a:ext cx="1773166" cy="835487"/>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sz="2800" dirty="0" smtClean="0">
                    <a:solidFill>
                      <a:prstClr val="black"/>
                    </a:solidFill>
                    <a:latin typeface="標楷體" panose="03000509000000000000" pitchFamily="65" charset="-120"/>
                    <a:ea typeface="標楷體" panose="03000509000000000000" pitchFamily="65" charset="-120"/>
                  </a:endParaRPr>
                </a:p>
                <a:p>
                  <a:pPr algn="ctr"/>
                  <a:r>
                    <a:rPr lang="en-US" altLang="zh-TW" sz="2400" dirty="0" smtClean="0">
                      <a:solidFill>
                        <a:prstClr val="black"/>
                      </a:solidFill>
                      <a:latin typeface="標楷體" panose="03000509000000000000" pitchFamily="65" charset="-120"/>
                      <a:ea typeface="標楷體" panose="03000509000000000000" pitchFamily="65" charset="-120"/>
                    </a:rPr>
                    <a:t>OBU/OSU</a:t>
                  </a:r>
                  <a:r>
                    <a:rPr lang="zh-TW" altLang="en-US" sz="2400" dirty="0" smtClean="0">
                      <a:solidFill>
                        <a:prstClr val="black"/>
                      </a:solidFill>
                      <a:latin typeface="標楷體" panose="03000509000000000000" pitchFamily="65" charset="-120"/>
                      <a:ea typeface="標楷體" panose="03000509000000000000" pitchFamily="65" charset="-120"/>
                    </a:rPr>
                    <a:t>板</a:t>
                  </a:r>
                  <a:endParaRPr lang="en-US" altLang="zh-TW" sz="2400" dirty="0" smtClean="0">
                    <a:solidFill>
                      <a:prstClr val="black"/>
                    </a:solidFill>
                    <a:latin typeface="標楷體" panose="03000509000000000000" pitchFamily="65" charset="-120"/>
                    <a:ea typeface="標楷體" panose="03000509000000000000" pitchFamily="65" charset="-120"/>
                  </a:endParaRPr>
                </a:p>
                <a:p>
                  <a:pPr algn="ctr"/>
                  <a:r>
                    <a:rPr lang="en-US" altLang="zh-TW" sz="1400" dirty="0">
                      <a:solidFill>
                        <a:prstClr val="black"/>
                      </a:solidFill>
                      <a:latin typeface="標楷體" panose="03000509000000000000" pitchFamily="65" charset="-120"/>
                      <a:ea typeface="標楷體" panose="03000509000000000000" pitchFamily="65" charset="-120"/>
                    </a:rPr>
                    <a:t>(</a:t>
                  </a:r>
                  <a:r>
                    <a:rPr lang="zh-TW" altLang="en-US" sz="1400" dirty="0">
                      <a:solidFill>
                        <a:prstClr val="black"/>
                      </a:solidFill>
                      <a:latin typeface="標楷體" panose="03000509000000000000" pitchFamily="65" charset="-120"/>
                      <a:ea typeface="標楷體" panose="03000509000000000000" pitchFamily="65" charset="-120"/>
                    </a:rPr>
                    <a:t>國際債券</a:t>
                  </a:r>
                  <a:r>
                    <a:rPr lang="en-US" altLang="zh-TW" sz="1400" dirty="0">
                      <a:solidFill>
                        <a:prstClr val="black"/>
                      </a:solidFill>
                      <a:latin typeface="標楷體" panose="03000509000000000000" pitchFamily="65" charset="-120"/>
                      <a:ea typeface="標楷體" panose="03000509000000000000" pitchFamily="65" charset="-120"/>
                    </a:rPr>
                    <a:t>)</a:t>
                  </a:r>
                </a:p>
                <a:p>
                  <a:pPr algn="ctr"/>
                  <a:endParaRPr lang="zh-TW" altLang="en-US" sz="2800" dirty="0">
                    <a:solidFill>
                      <a:prstClr val="black"/>
                    </a:solidFill>
                    <a:latin typeface="標楷體" panose="03000509000000000000" pitchFamily="65" charset="-120"/>
                    <a:ea typeface="標楷體" panose="03000509000000000000" pitchFamily="65" charset="-120"/>
                  </a:endParaRPr>
                </a:p>
              </p:txBody>
            </p:sp>
            <p:sp>
              <p:nvSpPr>
                <p:cNvPr id="25" name="流程圖: 程序 24"/>
                <p:cNvSpPr/>
                <p:nvPr/>
              </p:nvSpPr>
              <p:spPr>
                <a:xfrm>
                  <a:off x="6393477" y="3752378"/>
                  <a:ext cx="2295596" cy="848466"/>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2400" dirty="0" smtClean="0">
                      <a:solidFill>
                        <a:prstClr val="black"/>
                      </a:solidFill>
                      <a:latin typeface="標楷體" panose="03000509000000000000" pitchFamily="65" charset="-120"/>
                      <a:ea typeface="標楷體" panose="03000509000000000000" pitchFamily="65" charset="-120"/>
                    </a:rPr>
                    <a:t>本國</a:t>
                  </a:r>
                  <a:r>
                    <a:rPr lang="zh-TW" altLang="en-US" sz="2400" dirty="0">
                      <a:solidFill>
                        <a:prstClr val="black"/>
                      </a:solidFill>
                      <a:latin typeface="標楷體" panose="03000509000000000000" pitchFamily="65" charset="-120"/>
                      <a:ea typeface="標楷體" panose="03000509000000000000" pitchFamily="65" charset="-120"/>
                    </a:rPr>
                    <a:t>發行人</a:t>
                  </a:r>
                </a:p>
              </p:txBody>
            </p:sp>
            <p:cxnSp>
              <p:nvCxnSpPr>
                <p:cNvPr id="31" name="肘形接點 30"/>
                <p:cNvCxnSpPr/>
                <p:nvPr/>
              </p:nvCxnSpPr>
              <p:spPr>
                <a:xfrm>
                  <a:off x="5029137" y="3406204"/>
                  <a:ext cx="2512138" cy="323378"/>
                </a:xfrm>
                <a:prstGeom prst="bentConnector3">
                  <a:avLst>
                    <a:gd name="adj1" fmla="val 99994"/>
                  </a:avLst>
                </a:prstGeom>
              </p:spPr>
              <p:style>
                <a:lnRef idx="2">
                  <a:schemeClr val="dk1"/>
                </a:lnRef>
                <a:fillRef idx="0">
                  <a:schemeClr val="dk1"/>
                </a:fillRef>
                <a:effectRef idx="1">
                  <a:schemeClr val="dk1"/>
                </a:effectRef>
                <a:fontRef idx="minor">
                  <a:schemeClr val="tx1"/>
                </a:fontRef>
              </p:style>
            </p:cxnSp>
            <p:cxnSp>
              <p:nvCxnSpPr>
                <p:cNvPr id="61" name="直線接點 60"/>
                <p:cNvCxnSpPr>
                  <a:stCxn id="30" idx="2"/>
                </p:cNvCxnSpPr>
                <p:nvPr/>
              </p:nvCxnSpPr>
              <p:spPr>
                <a:xfrm>
                  <a:off x="5064502" y="4578049"/>
                  <a:ext cx="8921" cy="435127"/>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63" name="直線接點 62"/>
                <p:cNvCxnSpPr/>
                <p:nvPr/>
              </p:nvCxnSpPr>
              <p:spPr>
                <a:xfrm>
                  <a:off x="5073423" y="5013176"/>
                  <a:ext cx="2898148"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67" name="直線接點 66"/>
                <p:cNvCxnSpPr>
                  <a:endCxn id="37" idx="0"/>
                </p:cNvCxnSpPr>
                <p:nvPr/>
              </p:nvCxnSpPr>
              <p:spPr>
                <a:xfrm>
                  <a:off x="4584867" y="5013176"/>
                  <a:ext cx="0" cy="197330"/>
                </a:xfrm>
                <a:prstGeom prst="line">
                  <a:avLst/>
                </a:prstGeom>
              </p:spPr>
              <p:style>
                <a:lnRef idx="2">
                  <a:schemeClr val="dk1"/>
                </a:lnRef>
                <a:fillRef idx="0">
                  <a:schemeClr val="dk1"/>
                </a:fillRef>
                <a:effectRef idx="1">
                  <a:schemeClr val="dk1"/>
                </a:effectRef>
                <a:fontRef idx="minor">
                  <a:schemeClr val="tx1"/>
                </a:fontRef>
              </p:style>
            </p:cxnSp>
            <p:cxnSp>
              <p:nvCxnSpPr>
                <p:cNvPr id="73" name="直線接點 72"/>
                <p:cNvCxnSpPr/>
                <p:nvPr/>
              </p:nvCxnSpPr>
              <p:spPr>
                <a:xfrm>
                  <a:off x="6285220" y="5013176"/>
                  <a:ext cx="0" cy="197330"/>
                </a:xfrm>
                <a:prstGeom prst="line">
                  <a:avLst/>
                </a:prstGeom>
              </p:spPr>
              <p:style>
                <a:lnRef idx="2">
                  <a:schemeClr val="dk1"/>
                </a:lnRef>
                <a:fillRef idx="0">
                  <a:schemeClr val="dk1"/>
                </a:fillRef>
                <a:effectRef idx="1">
                  <a:schemeClr val="dk1"/>
                </a:effectRef>
                <a:fontRef idx="minor">
                  <a:schemeClr val="tx1"/>
                </a:fontRef>
              </p:style>
            </p:cxnSp>
            <p:cxnSp>
              <p:nvCxnSpPr>
                <p:cNvPr id="72" name="直線接點 71"/>
                <p:cNvCxnSpPr>
                  <a:stCxn id="25" idx="2"/>
                </p:cNvCxnSpPr>
                <p:nvPr/>
              </p:nvCxnSpPr>
              <p:spPr>
                <a:xfrm>
                  <a:off x="7541275" y="4600844"/>
                  <a:ext cx="0" cy="272669"/>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76" name="直線接點 75"/>
                <p:cNvCxnSpPr/>
                <p:nvPr/>
              </p:nvCxnSpPr>
              <p:spPr>
                <a:xfrm>
                  <a:off x="7541274" y="4873513"/>
                  <a:ext cx="559118"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80" name="直線接點 79"/>
                <p:cNvCxnSpPr/>
                <p:nvPr/>
              </p:nvCxnSpPr>
              <p:spPr>
                <a:xfrm>
                  <a:off x="8100392" y="4873513"/>
                  <a:ext cx="0" cy="352242"/>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83" name="直線接點 82"/>
                <p:cNvCxnSpPr/>
                <p:nvPr/>
              </p:nvCxnSpPr>
              <p:spPr>
                <a:xfrm>
                  <a:off x="6392382" y="4864060"/>
                  <a:ext cx="0" cy="361695"/>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grpSp>
        </p:grpSp>
        <p:cxnSp>
          <p:nvCxnSpPr>
            <p:cNvPr id="99" name="直線接點 98"/>
            <p:cNvCxnSpPr/>
            <p:nvPr/>
          </p:nvCxnSpPr>
          <p:spPr>
            <a:xfrm>
              <a:off x="5146647" y="3183150"/>
              <a:ext cx="1831" cy="346174"/>
            </a:xfrm>
            <a:prstGeom prst="line">
              <a:avLst/>
            </a:prstGeom>
          </p:spPr>
          <p:style>
            <a:lnRef idx="2">
              <a:schemeClr val="dk1"/>
            </a:lnRef>
            <a:fillRef idx="0">
              <a:schemeClr val="dk1"/>
            </a:fillRef>
            <a:effectRef idx="1">
              <a:schemeClr val="dk1"/>
            </a:effectRef>
            <a:fontRef idx="minor">
              <a:schemeClr val="tx1"/>
            </a:fontRef>
          </p:style>
        </p:cxnSp>
      </p:grpSp>
      <p:cxnSp>
        <p:nvCxnSpPr>
          <p:cNvPr id="8" name="直線接點 7"/>
          <p:cNvCxnSpPr/>
          <p:nvPr/>
        </p:nvCxnSpPr>
        <p:spPr>
          <a:xfrm>
            <a:off x="4697361" y="4594550"/>
            <a:ext cx="488556"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1485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solidFill>
                  <a:srgbClr val="E7DEC9">
                    <a:lumMod val="25000"/>
                  </a:srgbClr>
                </a:solidFill>
              </a:rPr>
              <a:pPr>
                <a:defRPr/>
              </a:pPr>
              <a:t>13</a:t>
            </a:fld>
            <a:endParaRPr lang="zh-TW" altLang="en-US" dirty="0">
              <a:solidFill>
                <a:srgbClr val="E7DEC9">
                  <a:lumMod val="25000"/>
                </a:srgbClr>
              </a:solidFill>
            </a:endParaRPr>
          </a:p>
        </p:txBody>
      </p:sp>
      <p:sp>
        <p:nvSpPr>
          <p:cNvPr id="32" name="矩形 31"/>
          <p:cNvSpPr/>
          <p:nvPr/>
        </p:nvSpPr>
        <p:spPr>
          <a:xfrm>
            <a:off x="1061413" y="661095"/>
            <a:ext cx="8009561" cy="646331"/>
          </a:xfrm>
          <a:prstGeom prst="rect">
            <a:avLst/>
          </a:prstGeom>
        </p:spPr>
        <p:txBody>
          <a:bodyPr wrap="square">
            <a:spAutoFit/>
          </a:bodyPr>
          <a:lstStyle/>
          <a:p>
            <a:pPr algn="ctr"/>
            <a:r>
              <a:rPr kumimoji="0" lang="zh-TW" altLang="en-US" sz="3600" b="1" dirty="0">
                <a:solidFill>
                  <a:srgbClr val="572314"/>
                </a:solidFill>
                <a:latin typeface="微軟正黑體" pitchFamily="34" charset="-120"/>
                <a:ea typeface="標楷體" pitchFamily="65" charset="-120"/>
              </a:rPr>
              <a:t>國際債券分級管理</a:t>
            </a:r>
            <a:r>
              <a:rPr kumimoji="0" lang="zh-TW" altLang="en-US" sz="3600" b="1" dirty="0" smtClean="0">
                <a:solidFill>
                  <a:srgbClr val="572314"/>
                </a:solidFill>
                <a:latin typeface="微軟正黑體" pitchFamily="34" charset="-120"/>
                <a:ea typeface="標楷體" pitchFamily="65" charset="-120"/>
              </a:rPr>
              <a:t>制度</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一</a:t>
            </a:r>
            <a:r>
              <a:rPr kumimoji="0" lang="en-US" altLang="zh-TW" sz="3600" b="1" dirty="0" smtClean="0">
                <a:solidFill>
                  <a:srgbClr val="572314"/>
                </a:solidFill>
                <a:latin typeface="微軟正黑體" pitchFamily="34" charset="-120"/>
                <a:ea typeface="標楷體" pitchFamily="65" charset="-120"/>
              </a:rPr>
              <a:t>)</a:t>
            </a:r>
            <a:endParaRPr kumimoji="0" lang="zh-TW" altLang="en-US" sz="3600" b="1" dirty="0">
              <a:solidFill>
                <a:srgbClr val="572314"/>
              </a:solidFill>
              <a:latin typeface="微軟正黑體" pitchFamily="34" charset="-120"/>
              <a:ea typeface="標楷體" pitchFamily="65" charset="-120"/>
            </a:endParaRPr>
          </a:p>
        </p:txBody>
      </p:sp>
      <p:sp>
        <p:nvSpPr>
          <p:cNvPr id="18" name="Rectangle 9"/>
          <p:cNvSpPr>
            <a:spLocks noChangeArrowheads="1"/>
          </p:cNvSpPr>
          <p:nvPr/>
        </p:nvSpPr>
        <p:spPr bwMode="auto">
          <a:xfrm>
            <a:off x="1061414" y="1434099"/>
            <a:ext cx="8064779" cy="2088232"/>
          </a:xfrm>
          <a:prstGeom prst="rect">
            <a:avLst/>
          </a:prstGeom>
          <a:noFill/>
          <a:ln w="9525">
            <a:noFill/>
            <a:miter lim="800000"/>
            <a:headEnd/>
            <a:tailEnd/>
          </a:ln>
          <a:effectLst/>
        </p:spPr>
        <p:txBody>
          <a:bodyPr/>
          <a:lstStyle/>
          <a:p>
            <a:pPr marL="441325" indent="-441325" eaLnBrk="0" hangingPunct="0">
              <a:spcBef>
                <a:spcPts val="1800"/>
              </a:spcBef>
              <a:buClr>
                <a:srgbClr val="CC9900"/>
              </a:buClr>
              <a:buSzPct val="100000"/>
              <a:buFont typeface="Wingdings" panose="05000000000000000000" pitchFamily="2" charset="2"/>
              <a:buChar char="n"/>
              <a:defRPr/>
            </a:pPr>
            <a:r>
              <a:rPr lang="zh-TW" altLang="en-US" sz="2800" dirty="0">
                <a:solidFill>
                  <a:prstClr val="black"/>
                </a:solidFill>
                <a:ea typeface="標楷體" pitchFamily="65" charset="-120"/>
                <a:cs typeface="Arial" panose="020B0604020202020204" pitchFamily="34" charset="0"/>
              </a:rPr>
              <a:t>債券投資人分級管理</a:t>
            </a:r>
            <a:r>
              <a:rPr lang="en-US" altLang="zh-TW" sz="1400" dirty="0" smtClean="0">
                <a:solidFill>
                  <a:prstClr val="black"/>
                </a:solidFill>
                <a:ea typeface="標楷體" pitchFamily="65" charset="-120"/>
                <a:cs typeface="Arial" panose="020B0604020202020204" pitchFamily="34" charset="0"/>
              </a:rPr>
              <a:t>(2014.6.26)</a:t>
            </a:r>
            <a:endParaRPr lang="en-US" altLang="zh-TW" sz="1400" dirty="0">
              <a:solidFill>
                <a:prstClr val="black"/>
              </a:solidFill>
              <a:ea typeface="標楷體" pitchFamily="65" charset="-120"/>
              <a:cs typeface="Arial" panose="020B0604020202020204" pitchFamily="34" charset="0"/>
            </a:endParaRPr>
          </a:p>
          <a:p>
            <a:pPr marL="882650" lvl="1" indent="-342900" algn="just" eaLnBrk="0" hangingPunct="0">
              <a:lnSpc>
                <a:spcPct val="150000"/>
              </a:lnSpc>
              <a:spcBef>
                <a:spcPts val="600"/>
              </a:spcBef>
              <a:buClr>
                <a:srgbClr val="92D050"/>
              </a:buClr>
              <a:buSzPct val="100000"/>
              <a:buFont typeface="Wingdings" panose="05000000000000000000" pitchFamily="2" charset="2"/>
              <a:buChar char="n"/>
              <a:defRPr/>
            </a:pPr>
            <a:r>
              <a:rPr lang="zh-TW" altLang="en-US" sz="2000" dirty="0" smtClean="0">
                <a:solidFill>
                  <a:prstClr val="black"/>
                </a:solidFill>
                <a:ea typeface="標楷體" pitchFamily="65" charset="-120"/>
                <a:cs typeface="Arial" panose="020B0604020202020204" pitchFamily="34" charset="0"/>
              </a:rPr>
              <a:t>國際債券</a:t>
            </a:r>
            <a:r>
              <a:rPr lang="en-US" altLang="zh-TW" sz="2000" dirty="0" smtClean="0">
                <a:solidFill>
                  <a:prstClr val="black"/>
                </a:solidFill>
                <a:ea typeface="標楷體" pitchFamily="65" charset="-120"/>
                <a:cs typeface="Arial" panose="020B0604020202020204" pitchFamily="34" charset="0"/>
              </a:rPr>
              <a:t>(</a:t>
            </a:r>
            <a:r>
              <a:rPr lang="zh-TW" altLang="en-US" sz="2000" dirty="0" smtClean="0">
                <a:solidFill>
                  <a:prstClr val="black"/>
                </a:solidFill>
                <a:ea typeface="標楷體" pitchFamily="65" charset="-120"/>
                <a:cs typeface="Arial" panose="020B0604020202020204" pitchFamily="34" charset="0"/>
              </a:rPr>
              <a:t>寶島債券</a:t>
            </a:r>
            <a:r>
              <a:rPr lang="en-US" altLang="zh-TW" sz="2000" dirty="0" smtClean="0">
                <a:solidFill>
                  <a:prstClr val="black"/>
                </a:solidFill>
                <a:ea typeface="標楷體" pitchFamily="65" charset="-120"/>
                <a:cs typeface="Arial" panose="020B0604020202020204" pitchFamily="34" charset="0"/>
              </a:rPr>
              <a:t>)</a:t>
            </a:r>
            <a:r>
              <a:rPr lang="zh-TW" altLang="en-US" sz="2000" dirty="0" smtClean="0">
                <a:solidFill>
                  <a:prstClr val="black"/>
                </a:solidFill>
                <a:ea typeface="標楷體" pitchFamily="65" charset="-120"/>
                <a:cs typeface="Arial" panose="020B0604020202020204" pitchFamily="34" charset="0"/>
              </a:rPr>
              <a:t>市場</a:t>
            </a:r>
            <a:r>
              <a:rPr lang="zh-TW" altLang="en-US" sz="2000" dirty="0">
                <a:solidFill>
                  <a:prstClr val="black"/>
                </a:solidFill>
                <a:ea typeface="標楷體" pitchFamily="65" charset="-120"/>
                <a:cs typeface="Arial" panose="020B0604020202020204" pitchFamily="34" charset="0"/>
              </a:rPr>
              <a:t>採</a:t>
            </a:r>
            <a:r>
              <a:rPr lang="zh-TW" altLang="en-US" sz="2000" dirty="0" smtClean="0">
                <a:solidFill>
                  <a:prstClr val="black"/>
                </a:solidFill>
                <a:ea typeface="標楷體" pitchFamily="65" charset="-120"/>
                <a:cs typeface="Arial" panose="020B0604020202020204" pitchFamily="34" charset="0"/>
              </a:rPr>
              <a:t>專業</a:t>
            </a:r>
            <a:r>
              <a:rPr lang="zh-TW" altLang="en-US" sz="2000" dirty="0">
                <a:solidFill>
                  <a:prstClr val="black"/>
                </a:solidFill>
                <a:ea typeface="標楷體" pitchFamily="65" charset="-120"/>
                <a:cs typeface="Arial" panose="020B0604020202020204" pitchFamily="34" charset="0"/>
              </a:rPr>
              <a:t>板</a:t>
            </a:r>
            <a:r>
              <a:rPr lang="zh-TW" altLang="en-US" sz="2000" dirty="0" smtClean="0">
                <a:solidFill>
                  <a:prstClr val="black"/>
                </a:solidFill>
                <a:ea typeface="標楷體" pitchFamily="65" charset="-120"/>
                <a:cs typeface="Arial" panose="020B0604020202020204" pitchFamily="34" charset="0"/>
              </a:rPr>
              <a:t>與一般板兩</a:t>
            </a:r>
            <a:r>
              <a:rPr lang="zh-TW" altLang="en-US" sz="2000" dirty="0">
                <a:solidFill>
                  <a:prstClr val="black"/>
                </a:solidFill>
                <a:ea typeface="標楷體" pitchFamily="65" charset="-120"/>
                <a:cs typeface="Arial" panose="020B0604020202020204" pitchFamily="34" charset="0"/>
              </a:rPr>
              <a:t>類分級管理</a:t>
            </a:r>
            <a:r>
              <a:rPr lang="zh-TW" altLang="en-US" sz="2000" dirty="0" smtClean="0">
                <a:solidFill>
                  <a:prstClr val="black"/>
                </a:solidFill>
                <a:ea typeface="標楷體" pitchFamily="65" charset="-120"/>
                <a:cs typeface="Arial" panose="020B0604020202020204" pitchFamily="34" charset="0"/>
              </a:rPr>
              <a:t>。</a:t>
            </a:r>
            <a:endParaRPr lang="en-US" altLang="zh-TW" sz="2000" dirty="0" smtClean="0">
              <a:solidFill>
                <a:prstClr val="black"/>
              </a:solidFill>
              <a:ea typeface="標楷體" pitchFamily="65" charset="-120"/>
              <a:cs typeface="Arial" panose="020B0604020202020204" pitchFamily="34" charset="0"/>
            </a:endParaRPr>
          </a:p>
          <a:p>
            <a:pPr marL="882650" lvl="1" indent="-342900" algn="just" eaLnBrk="0" hangingPunct="0">
              <a:lnSpc>
                <a:spcPct val="150000"/>
              </a:lnSpc>
              <a:spcBef>
                <a:spcPts val="600"/>
              </a:spcBef>
              <a:buClr>
                <a:srgbClr val="92D050"/>
              </a:buClr>
              <a:buSzPct val="100000"/>
              <a:buFont typeface="Wingdings" panose="05000000000000000000" pitchFamily="2" charset="2"/>
              <a:buChar char="n"/>
              <a:defRPr/>
            </a:pPr>
            <a:r>
              <a:rPr lang="zh-TW" altLang="en-US" sz="2000" dirty="0" smtClean="0">
                <a:solidFill>
                  <a:prstClr val="black"/>
                </a:solidFill>
                <a:ea typeface="標楷體" pitchFamily="65" charset="-120"/>
                <a:cs typeface="Arial" panose="020B0604020202020204" pitchFamily="34" charset="0"/>
              </a:rPr>
              <a:t>依</a:t>
            </a:r>
            <a:r>
              <a:rPr lang="zh-TW" altLang="en-US" sz="2000" dirty="0">
                <a:solidFill>
                  <a:prstClr val="black"/>
                </a:solidFill>
                <a:ea typeface="標楷體" pitchFamily="65" charset="-120"/>
                <a:cs typeface="Arial" panose="020B0604020202020204" pitchFamily="34" charset="0"/>
              </a:rPr>
              <a:t>投資人</a:t>
            </a:r>
            <a:r>
              <a:rPr lang="en-US" altLang="zh-TW" sz="2000" dirty="0">
                <a:solidFill>
                  <a:prstClr val="black"/>
                </a:solidFill>
                <a:ea typeface="標楷體" pitchFamily="65" charset="-120"/>
                <a:cs typeface="Arial" panose="020B0604020202020204" pitchFamily="34" charset="0"/>
              </a:rPr>
              <a:t>/</a:t>
            </a:r>
            <a:r>
              <a:rPr lang="zh-TW" altLang="en-US" sz="2000" dirty="0">
                <a:solidFill>
                  <a:prstClr val="black"/>
                </a:solidFill>
                <a:ea typeface="標楷體" pitchFamily="65" charset="-120"/>
                <a:cs typeface="Arial" panose="020B0604020202020204" pitchFamily="34" charset="0"/>
              </a:rPr>
              <a:t>銷售對象別設立不同監理尺度，改善金融監理效率及降低發行人發債成本</a:t>
            </a:r>
            <a:r>
              <a:rPr lang="zh-TW" altLang="en-US" sz="2000" dirty="0" smtClean="0">
                <a:solidFill>
                  <a:prstClr val="black"/>
                </a:solidFill>
                <a:ea typeface="標楷體" pitchFamily="65" charset="-120"/>
                <a:cs typeface="Arial" panose="020B0604020202020204" pitchFamily="34" charset="0"/>
              </a:rPr>
              <a:t>。</a:t>
            </a:r>
            <a:endParaRPr lang="zh-TW" altLang="en-US" sz="2000" dirty="0">
              <a:solidFill>
                <a:prstClr val="black"/>
              </a:solidFill>
              <a:ea typeface="標楷體" pitchFamily="65" charset="-120"/>
              <a:cs typeface="Arial" panose="020B0604020202020204" pitchFamily="34" charset="0"/>
            </a:endParaRPr>
          </a:p>
          <a:p>
            <a:pPr marL="882650" lvl="1" indent="-342900" algn="just" eaLnBrk="0" hangingPunct="0">
              <a:lnSpc>
                <a:spcPct val="150000"/>
              </a:lnSpc>
              <a:spcBef>
                <a:spcPts val="600"/>
              </a:spcBef>
              <a:buClr>
                <a:srgbClr val="CC9900"/>
              </a:buClr>
              <a:buSzPct val="100000"/>
              <a:buFont typeface="Wingdings" panose="05000000000000000000" pitchFamily="2" charset="2"/>
              <a:buChar char="u"/>
              <a:defRPr/>
            </a:pPr>
            <a:endParaRPr lang="zh-TW" altLang="en-US" sz="2500" dirty="0">
              <a:solidFill>
                <a:prstClr val="black"/>
              </a:solidFill>
              <a:ea typeface="標楷體" pitchFamily="65" charset="-120"/>
              <a:cs typeface="Arial" panose="020B0604020202020204" pitchFamily="34" charset="0"/>
            </a:endParaRPr>
          </a:p>
        </p:txBody>
      </p:sp>
      <p:grpSp>
        <p:nvGrpSpPr>
          <p:cNvPr id="4" name="群組 3"/>
          <p:cNvGrpSpPr/>
          <p:nvPr/>
        </p:nvGrpSpPr>
        <p:grpSpPr>
          <a:xfrm>
            <a:off x="1374000" y="3814584"/>
            <a:ext cx="7254465" cy="2400658"/>
            <a:chOff x="1470625" y="4947582"/>
            <a:chExt cx="7254465" cy="2400658"/>
          </a:xfrm>
        </p:grpSpPr>
        <p:sp>
          <p:nvSpPr>
            <p:cNvPr id="6" name="文字方塊 5"/>
            <p:cNvSpPr txBox="1"/>
            <p:nvPr/>
          </p:nvSpPr>
          <p:spPr>
            <a:xfrm>
              <a:off x="5635535" y="4947582"/>
              <a:ext cx="3089555"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採低度監理</a:t>
              </a:r>
              <a:endParaRPr lang="en-US" altLang="zh-TW"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放寬發行人資格</a:t>
              </a:r>
              <a:endParaRPr lang="en-US" altLang="zh-TW"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簡化或免除申報程序</a:t>
              </a:r>
              <a:endParaRPr lang="en-US" altLang="zh-TW"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刪除債券強制信評要求</a:t>
              </a:r>
              <a:endParaRPr lang="zh-TW" altLang="en-US" dirty="0">
                <a:latin typeface="標楷體" panose="03000509000000000000" pitchFamily="65" charset="-120"/>
                <a:ea typeface="標楷體" panose="03000509000000000000" pitchFamily="65" charset="-120"/>
              </a:endParaRPr>
            </a:p>
          </p:txBody>
        </p:sp>
        <p:sp>
          <p:nvSpPr>
            <p:cNvPr id="7" name="文字方塊 6"/>
            <p:cNvSpPr txBox="1"/>
            <p:nvPr/>
          </p:nvSpPr>
          <p:spPr>
            <a:xfrm>
              <a:off x="5645869" y="6147911"/>
              <a:ext cx="3079221"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dirty="0" smtClean="0">
                  <a:latin typeface="標楷體" panose="03000509000000000000" pitchFamily="65" charset="-120"/>
                  <a:ea typeface="標楷體" panose="03000509000000000000" pitchFamily="65" charset="-120"/>
                </a:rPr>
                <a:t>強化投資人保護</a:t>
              </a:r>
              <a:endParaRPr lang="en-US" altLang="zh-TW"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發行人範圍較為限縮</a:t>
              </a:r>
              <a:endParaRPr lang="en-US" altLang="zh-TW"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dirty="0" smtClean="0">
                  <a:latin typeface="標楷體" panose="03000509000000000000" pitchFamily="65" charset="-120"/>
                  <a:ea typeface="標楷體" panose="03000509000000000000" pitchFamily="65" charset="-120"/>
                </a:rPr>
                <a:t>須經金管會申報生效</a:t>
              </a:r>
              <a:endParaRPr lang="en-US" altLang="zh-TW"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u"/>
              </a:pPr>
              <a:r>
                <a:rPr lang="zh-TW" altLang="en-US" dirty="0">
                  <a:latin typeface="標楷體" panose="03000509000000000000" pitchFamily="65" charset="-120"/>
                  <a:ea typeface="標楷體" panose="03000509000000000000" pitchFamily="65" charset="-120"/>
                </a:rPr>
                <a:t>具</a:t>
              </a:r>
              <a:r>
                <a:rPr lang="zh-TW" altLang="en-US" dirty="0" smtClean="0">
                  <a:latin typeface="標楷體" panose="03000509000000000000" pitchFamily="65" charset="-120"/>
                  <a:ea typeface="標楷體" panose="03000509000000000000" pitchFamily="65" charset="-120"/>
                </a:rPr>
                <a:t>債券債券信評要求</a:t>
              </a:r>
              <a:endParaRPr lang="zh-TW" altLang="en-US" dirty="0">
                <a:latin typeface="標楷體" panose="03000509000000000000" pitchFamily="65" charset="-120"/>
                <a:ea typeface="標楷體" panose="03000509000000000000" pitchFamily="65" charset="-120"/>
              </a:endParaRPr>
            </a:p>
          </p:txBody>
        </p:sp>
        <p:sp>
          <p:nvSpPr>
            <p:cNvPr id="9" name="圓角矩形 8"/>
            <p:cNvSpPr/>
            <p:nvPr/>
          </p:nvSpPr>
          <p:spPr>
            <a:xfrm>
              <a:off x="1470625" y="5031787"/>
              <a:ext cx="792088" cy="22322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0" name="文字方塊 9"/>
            <p:cNvSpPr txBox="1"/>
            <p:nvPr/>
          </p:nvSpPr>
          <p:spPr>
            <a:xfrm>
              <a:off x="1619672" y="5109455"/>
              <a:ext cx="792088" cy="1815882"/>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國</a:t>
              </a:r>
              <a:r>
                <a:rPr lang="zh-TW" altLang="en-US" sz="2800" dirty="0">
                  <a:latin typeface="標楷體" panose="03000509000000000000" pitchFamily="65" charset="-120"/>
                  <a:ea typeface="標楷體" panose="03000509000000000000" pitchFamily="65" charset="-120"/>
                </a:rPr>
                <a:t>際</a:t>
              </a:r>
              <a:r>
                <a:rPr lang="zh-TW" altLang="en-US" sz="2800" dirty="0" smtClean="0">
                  <a:latin typeface="標楷體" panose="03000509000000000000" pitchFamily="65" charset="-120"/>
                  <a:ea typeface="標楷體" panose="03000509000000000000" pitchFamily="65" charset="-120"/>
                </a:rPr>
                <a:t>債券</a:t>
              </a:r>
              <a:endParaRPr lang="zh-TW" altLang="en-US" sz="2800" dirty="0">
                <a:latin typeface="標楷體" panose="03000509000000000000" pitchFamily="65" charset="-120"/>
                <a:ea typeface="標楷體" panose="03000509000000000000" pitchFamily="65" charset="-120"/>
              </a:endParaRPr>
            </a:p>
          </p:txBody>
        </p:sp>
        <p:sp>
          <p:nvSpPr>
            <p:cNvPr id="11" name="圓角矩形 10"/>
            <p:cNvSpPr/>
            <p:nvPr/>
          </p:nvSpPr>
          <p:spPr>
            <a:xfrm>
              <a:off x="2365128" y="4975746"/>
              <a:ext cx="2880320" cy="11001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3" name="圓角矩形 12"/>
            <p:cNvSpPr/>
            <p:nvPr/>
          </p:nvSpPr>
          <p:spPr>
            <a:xfrm>
              <a:off x="2365128" y="6147911"/>
              <a:ext cx="2880320" cy="106008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14" name="文字方塊 13"/>
            <p:cNvSpPr txBox="1"/>
            <p:nvPr/>
          </p:nvSpPr>
          <p:spPr>
            <a:xfrm>
              <a:off x="2581152" y="6260568"/>
              <a:ext cx="2664296" cy="830997"/>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一般板</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非僅銷售予專業</a:t>
              </a:r>
              <a:r>
                <a:rPr lang="zh-TW" altLang="en-US" sz="2400" dirty="0" smtClean="0">
                  <a:latin typeface="標楷體" panose="03000509000000000000" pitchFamily="65" charset="-120"/>
                  <a:ea typeface="標楷體" panose="03000509000000000000" pitchFamily="65" charset="-120"/>
                </a:rPr>
                <a:t>投資</a:t>
              </a:r>
              <a:r>
                <a:rPr lang="zh-TW" altLang="en-US" sz="2400" dirty="0">
                  <a:latin typeface="標楷體" panose="03000509000000000000" pitchFamily="65" charset="-120"/>
                  <a:ea typeface="標楷體" panose="03000509000000000000" pitchFamily="65" charset="-120"/>
                </a:rPr>
                <a:t>人</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12" name="文字方塊 11"/>
            <p:cNvSpPr txBox="1"/>
            <p:nvPr/>
          </p:nvSpPr>
          <p:spPr>
            <a:xfrm>
              <a:off x="2514175" y="5109455"/>
              <a:ext cx="2664296" cy="830997"/>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專業板</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僅銷售予專業投資</a:t>
              </a:r>
              <a:r>
                <a:rPr lang="zh-TW" altLang="en-US" sz="2400" dirty="0">
                  <a:latin typeface="標楷體" panose="03000509000000000000" pitchFamily="65" charset="-120"/>
                  <a:ea typeface="標楷體" panose="03000509000000000000" pitchFamily="65" charset="-120"/>
                </a:rPr>
                <a:t>人</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31016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solidFill>
                  <a:srgbClr val="E7DEC9">
                    <a:lumMod val="25000"/>
                  </a:srgbClr>
                </a:solidFill>
              </a:rPr>
              <a:pPr>
                <a:defRPr/>
              </a:pPr>
              <a:t>14</a:t>
            </a:fld>
            <a:endParaRPr lang="zh-TW" altLang="en-US" dirty="0">
              <a:solidFill>
                <a:srgbClr val="E7DEC9">
                  <a:lumMod val="25000"/>
                </a:srgbClr>
              </a:solidFill>
            </a:endParaRPr>
          </a:p>
        </p:txBody>
      </p:sp>
      <p:sp>
        <p:nvSpPr>
          <p:cNvPr id="5" name="矩形 4"/>
          <p:cNvSpPr/>
          <p:nvPr/>
        </p:nvSpPr>
        <p:spPr>
          <a:xfrm>
            <a:off x="1043608" y="442337"/>
            <a:ext cx="8100392" cy="646331"/>
          </a:xfrm>
          <a:prstGeom prst="rect">
            <a:avLst/>
          </a:prstGeom>
        </p:spPr>
        <p:txBody>
          <a:bodyPr wrap="square">
            <a:spAutoFit/>
          </a:bodyPr>
          <a:lstStyle/>
          <a:p>
            <a:pPr algn="ctr"/>
            <a:r>
              <a:rPr kumimoji="0" lang="zh-TW" altLang="en-US" sz="3600" b="1" dirty="0">
                <a:solidFill>
                  <a:srgbClr val="572314"/>
                </a:solidFill>
                <a:latin typeface="微軟正黑體" pitchFamily="34" charset="-120"/>
                <a:ea typeface="標楷體" pitchFamily="65" charset="-120"/>
              </a:rPr>
              <a:t>國際債券分級管理</a:t>
            </a:r>
            <a:r>
              <a:rPr kumimoji="0" lang="zh-TW" altLang="en-US" sz="3600" b="1" dirty="0" smtClean="0">
                <a:solidFill>
                  <a:srgbClr val="572314"/>
                </a:solidFill>
                <a:latin typeface="微軟正黑體" pitchFamily="34" charset="-120"/>
                <a:ea typeface="標楷體" pitchFamily="65" charset="-120"/>
              </a:rPr>
              <a:t>制度</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二</a:t>
            </a:r>
            <a:r>
              <a:rPr kumimoji="0" lang="en-US" altLang="zh-TW" sz="3600" b="1" dirty="0" smtClean="0">
                <a:solidFill>
                  <a:srgbClr val="572314"/>
                </a:solidFill>
                <a:latin typeface="微軟正黑體" pitchFamily="34" charset="-120"/>
                <a:ea typeface="標楷體" pitchFamily="65" charset="-120"/>
              </a:rPr>
              <a:t>)</a:t>
            </a:r>
            <a:endParaRPr kumimoji="0" lang="zh-TW" altLang="en-US" sz="3600" b="1" dirty="0">
              <a:solidFill>
                <a:srgbClr val="572314"/>
              </a:solidFill>
              <a:latin typeface="微軟正黑體" pitchFamily="34" charset="-120"/>
              <a:ea typeface="標楷體" pitchFamily="65" charset="-120"/>
            </a:endParaRPr>
          </a:p>
        </p:txBody>
      </p:sp>
      <p:sp>
        <p:nvSpPr>
          <p:cNvPr id="7" name="Rectangle 3"/>
          <p:cNvSpPr txBox="1">
            <a:spLocks noChangeArrowheads="1"/>
          </p:cNvSpPr>
          <p:nvPr/>
        </p:nvSpPr>
        <p:spPr>
          <a:xfrm>
            <a:off x="539552" y="1048326"/>
            <a:ext cx="8424936" cy="576131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82650" lvl="1" indent="-342900">
              <a:lnSpc>
                <a:spcPct val="150000"/>
              </a:lnSpc>
              <a:spcBef>
                <a:spcPts val="600"/>
              </a:spcBef>
              <a:buClr>
                <a:srgbClr val="CC9900"/>
              </a:buClr>
              <a:buSzPct val="100000"/>
              <a:buFont typeface="Wingdings" panose="05000000000000000000" pitchFamily="2" charset="2"/>
              <a:buChar char="n"/>
              <a:defRPr/>
            </a:pPr>
            <a:r>
              <a:rPr lang="zh-TW" altLang="en-US" sz="2400" dirty="0" smtClean="0">
                <a:solidFill>
                  <a:prstClr val="black"/>
                </a:solidFill>
                <a:latin typeface="Arial" pitchFamily="34" charset="0"/>
                <a:cs typeface="Arial" panose="020B0604020202020204" pitchFamily="34" charset="0"/>
              </a:rPr>
              <a:t>變更專業</a:t>
            </a:r>
            <a:r>
              <a:rPr lang="zh-TW" altLang="en-US" sz="2400" dirty="0">
                <a:solidFill>
                  <a:prstClr val="black"/>
                </a:solidFill>
                <a:latin typeface="Arial" pitchFamily="34" charset="0"/>
                <a:cs typeface="Arial" panose="020B0604020202020204" pitchFamily="34" charset="0"/>
              </a:rPr>
              <a:t>投資</a:t>
            </a:r>
            <a:r>
              <a:rPr lang="zh-TW" altLang="en-US" sz="2400" dirty="0" smtClean="0">
                <a:solidFill>
                  <a:prstClr val="black"/>
                </a:solidFill>
                <a:latin typeface="Arial" pitchFamily="34" charset="0"/>
                <a:cs typeface="Arial" panose="020B0604020202020204" pitchFamily="34" charset="0"/>
              </a:rPr>
              <a:t>機構之定義</a:t>
            </a:r>
            <a:r>
              <a:rPr lang="en-US" altLang="zh-TW" sz="1400" dirty="0" smtClean="0">
                <a:solidFill>
                  <a:srgbClr val="C00000"/>
                </a:solidFill>
                <a:latin typeface="Arial" pitchFamily="34" charset="0"/>
                <a:cs typeface="Arial" panose="020B0604020202020204" pitchFamily="34" charset="0"/>
              </a:rPr>
              <a:t>(2015.11.16)</a:t>
            </a:r>
            <a:endParaRPr lang="en-US" altLang="zh-TW" sz="1400" dirty="0">
              <a:solidFill>
                <a:srgbClr val="C00000"/>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000" dirty="0">
                <a:solidFill>
                  <a:srgbClr val="C00000"/>
                </a:solidFill>
                <a:latin typeface="Arial" pitchFamily="34" charset="0"/>
                <a:cs typeface="Arial" panose="020B0604020202020204" pitchFamily="34" charset="0"/>
              </a:rPr>
              <a:t>金融消費者保護法第四條第二項所定之專業投資機構。</a:t>
            </a:r>
            <a:endParaRPr lang="en-US" altLang="zh-TW" sz="2000" dirty="0">
              <a:solidFill>
                <a:srgbClr val="C00000"/>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000" dirty="0">
                <a:solidFill>
                  <a:prstClr val="black"/>
                </a:solidFill>
                <a:latin typeface="Arial" pitchFamily="34" charset="0"/>
                <a:cs typeface="Arial" panose="020B0604020202020204" pitchFamily="34" charset="0"/>
              </a:rPr>
              <a:t>最近一期經會計師查核或核閱之財務報告總資產超過新臺幣五千萬元之法人或基金</a:t>
            </a:r>
            <a:r>
              <a:rPr lang="zh-TW" altLang="en-US" sz="2000" dirty="0" smtClean="0">
                <a:solidFill>
                  <a:prstClr val="black"/>
                </a:solidFill>
                <a:latin typeface="Arial" pitchFamily="34" charset="0"/>
                <a:cs typeface="Arial" panose="020B0604020202020204" pitchFamily="34" charset="0"/>
              </a:rPr>
              <a:t>。</a:t>
            </a:r>
            <a:r>
              <a:rPr lang="en-US" altLang="zh-TW" sz="1400" dirty="0" smtClean="0">
                <a:solidFill>
                  <a:srgbClr val="C00000"/>
                </a:solidFill>
                <a:latin typeface="Arial" pitchFamily="34" charset="0"/>
                <a:cs typeface="Arial" panose="020B0604020202020204" pitchFamily="34" charset="0"/>
              </a:rPr>
              <a:t>(</a:t>
            </a:r>
            <a:r>
              <a:rPr lang="zh-TW" altLang="en-US" sz="1400" dirty="0">
                <a:solidFill>
                  <a:srgbClr val="C00000"/>
                </a:solidFill>
                <a:latin typeface="Arial" pitchFamily="34" charset="0"/>
                <a:cs typeface="Arial" panose="020B0604020202020204" pitchFamily="34" charset="0"/>
              </a:rPr>
              <a:t>未</a:t>
            </a:r>
            <a:r>
              <a:rPr lang="zh-TW" altLang="en-US" sz="1400" dirty="0" smtClean="0">
                <a:solidFill>
                  <a:srgbClr val="C00000"/>
                </a:solidFill>
                <a:latin typeface="Arial" pitchFamily="34" charset="0"/>
                <a:cs typeface="Arial" panose="020B0604020202020204" pitchFamily="34" charset="0"/>
              </a:rPr>
              <a:t>再分出高淨值投資法人</a:t>
            </a:r>
            <a:r>
              <a:rPr lang="en-US" altLang="zh-TW" sz="1400" dirty="0" smtClean="0">
                <a:solidFill>
                  <a:srgbClr val="C00000"/>
                </a:solidFill>
                <a:latin typeface="Arial" pitchFamily="34" charset="0"/>
                <a:cs typeface="Arial" panose="020B0604020202020204" pitchFamily="34" charset="0"/>
              </a:rPr>
              <a:t>)</a:t>
            </a: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000" dirty="0">
                <a:solidFill>
                  <a:prstClr val="black"/>
                </a:solidFill>
                <a:latin typeface="Arial" pitchFamily="34" charset="0"/>
                <a:cs typeface="Arial" panose="020B0604020202020204" pitchFamily="34" charset="0"/>
              </a:rPr>
              <a:t>同時符合以下三項條件，並以書面向證券商申請為專業投資人之自然人</a:t>
            </a:r>
            <a:r>
              <a:rPr lang="zh-TW" altLang="en-US" sz="2000" dirty="0" smtClean="0">
                <a:solidFill>
                  <a:prstClr val="black"/>
                </a:solidFill>
                <a:latin typeface="Arial" pitchFamily="34" charset="0"/>
                <a:cs typeface="Arial" panose="020B0604020202020204" pitchFamily="34" charset="0"/>
              </a:rPr>
              <a:t>：</a:t>
            </a:r>
            <a:endParaRPr lang="en-US" altLang="zh-TW" sz="2000" dirty="0" smtClean="0">
              <a:solidFill>
                <a:prstClr val="black"/>
              </a:solidFill>
              <a:latin typeface="Arial" pitchFamily="34" charset="0"/>
              <a:cs typeface="Arial" panose="020B0604020202020204" pitchFamily="34" charset="0"/>
            </a:endParaRPr>
          </a:p>
          <a:p>
            <a:pPr marL="1301751" lvl="3" indent="-285750">
              <a:lnSpc>
                <a:spcPct val="135000"/>
              </a:lnSpc>
              <a:spcBef>
                <a:spcPct val="0"/>
              </a:spcBef>
              <a:buClr>
                <a:srgbClr val="92D050"/>
              </a:buClr>
              <a:buSzPct val="90000"/>
              <a:buFont typeface="Wingdings" panose="05000000000000000000" pitchFamily="2" charset="2"/>
              <a:buChar char="p"/>
              <a:defRPr/>
            </a:pPr>
            <a:r>
              <a:rPr lang="zh-TW" altLang="en-US" sz="1600" dirty="0">
                <a:solidFill>
                  <a:srgbClr val="000000"/>
                </a:solidFill>
                <a:latin typeface="Arial" pitchFamily="34" charset="0"/>
                <a:cs typeface="Arial" panose="020B0604020202020204" pitchFamily="34" charset="0"/>
              </a:rPr>
              <a:t>提供新臺幣三千萬元以上之財力證明；或單筆交易金額逾新臺幣三百萬元，且於該證券商之投資往來總資產逾新臺幣一千五百萬元，並提供總資產超過新臺幣三千萬元以上之財力聲明</a:t>
            </a:r>
            <a:r>
              <a:rPr lang="zh-TW" altLang="en-US" sz="1600" dirty="0" smtClean="0">
                <a:solidFill>
                  <a:srgbClr val="000000"/>
                </a:solidFill>
                <a:latin typeface="Arial" pitchFamily="34" charset="0"/>
                <a:cs typeface="Arial" panose="020B0604020202020204" pitchFamily="34" charset="0"/>
              </a:rPr>
              <a:t>書。</a:t>
            </a:r>
            <a:endParaRPr lang="en-US" altLang="zh-TW" sz="1600" dirty="0" smtClean="0">
              <a:solidFill>
                <a:srgbClr val="000000"/>
              </a:solidFill>
              <a:latin typeface="Arial" pitchFamily="34" charset="0"/>
              <a:cs typeface="Arial" panose="020B0604020202020204" pitchFamily="34" charset="0"/>
            </a:endParaRPr>
          </a:p>
          <a:p>
            <a:pPr marL="1301751" lvl="3" indent="-285750">
              <a:lnSpc>
                <a:spcPct val="135000"/>
              </a:lnSpc>
              <a:spcBef>
                <a:spcPct val="0"/>
              </a:spcBef>
              <a:buClr>
                <a:srgbClr val="92D050"/>
              </a:buClr>
              <a:buSzPct val="90000"/>
              <a:buFont typeface="Wingdings" panose="05000000000000000000" pitchFamily="2" charset="2"/>
              <a:buChar char="p"/>
              <a:defRPr/>
            </a:pPr>
            <a:r>
              <a:rPr lang="zh-TW" altLang="en-US" sz="1600" dirty="0" smtClean="0">
                <a:solidFill>
                  <a:srgbClr val="000000"/>
                </a:solidFill>
                <a:latin typeface="Arial" pitchFamily="34" charset="0"/>
                <a:cs typeface="Arial" panose="020B0604020202020204" pitchFamily="34" charset="0"/>
              </a:rPr>
              <a:t>投資人</a:t>
            </a:r>
            <a:r>
              <a:rPr lang="zh-TW" altLang="en-US" sz="1600" dirty="0">
                <a:solidFill>
                  <a:srgbClr val="000000"/>
                </a:solidFill>
                <a:latin typeface="Arial" pitchFamily="34" charset="0"/>
                <a:cs typeface="Arial" panose="020B0604020202020204" pitchFamily="34" charset="0"/>
              </a:rPr>
              <a:t>具備充分之金融商品專業知識或交易經驗</a:t>
            </a:r>
            <a:r>
              <a:rPr lang="zh-TW" altLang="en-US" sz="1600" dirty="0" smtClean="0">
                <a:solidFill>
                  <a:srgbClr val="000000"/>
                </a:solidFill>
                <a:latin typeface="Arial" pitchFamily="34" charset="0"/>
                <a:cs typeface="Arial" panose="020B0604020202020204" pitchFamily="34" charset="0"/>
              </a:rPr>
              <a:t>。</a:t>
            </a:r>
            <a:endParaRPr lang="en-US" altLang="zh-TW" sz="1600" dirty="0" smtClean="0">
              <a:solidFill>
                <a:srgbClr val="000000"/>
              </a:solidFill>
              <a:latin typeface="Arial" pitchFamily="34" charset="0"/>
              <a:cs typeface="Arial" panose="020B0604020202020204" pitchFamily="34" charset="0"/>
            </a:endParaRPr>
          </a:p>
          <a:p>
            <a:pPr marL="1301751" lvl="3" indent="-285750">
              <a:lnSpc>
                <a:spcPct val="135000"/>
              </a:lnSpc>
              <a:spcBef>
                <a:spcPct val="0"/>
              </a:spcBef>
              <a:buClr>
                <a:srgbClr val="92D050"/>
              </a:buClr>
              <a:buSzPct val="90000"/>
              <a:buFont typeface="Wingdings" panose="05000000000000000000" pitchFamily="2" charset="2"/>
              <a:buChar char="p"/>
              <a:defRPr/>
            </a:pPr>
            <a:r>
              <a:rPr lang="zh-TW" altLang="en-US" sz="1600" dirty="0" smtClean="0">
                <a:solidFill>
                  <a:srgbClr val="000000"/>
                </a:solidFill>
                <a:latin typeface="Arial" pitchFamily="34" charset="0"/>
                <a:cs typeface="Arial" panose="020B0604020202020204" pitchFamily="34" charset="0"/>
              </a:rPr>
              <a:t>投資人</a:t>
            </a:r>
            <a:r>
              <a:rPr lang="zh-TW" altLang="en-US" sz="1600" dirty="0">
                <a:solidFill>
                  <a:srgbClr val="000000"/>
                </a:solidFill>
                <a:latin typeface="Arial" pitchFamily="34" charset="0"/>
                <a:cs typeface="Arial" panose="020B0604020202020204" pitchFamily="34" charset="0"/>
              </a:rPr>
              <a:t>充分瞭解證券商與專業投資人進行債券交易得免除之責任，同意簽署為專業投資人</a:t>
            </a:r>
            <a:r>
              <a:rPr lang="zh-TW" altLang="en-US" sz="1600" dirty="0" smtClean="0">
                <a:solidFill>
                  <a:srgbClr val="000000"/>
                </a:solidFill>
                <a:latin typeface="Arial" pitchFamily="34" charset="0"/>
                <a:cs typeface="Arial" panose="020B0604020202020204" pitchFamily="34" charset="0"/>
              </a:rPr>
              <a:t>。</a:t>
            </a:r>
            <a:endParaRPr lang="zh-TW" altLang="en-US" sz="1600" dirty="0">
              <a:solidFill>
                <a:srgbClr val="000000"/>
              </a:solidFill>
              <a:latin typeface="Arial" pitchFamily="34" charset="0"/>
              <a:cs typeface="Arial" panose="020B0604020202020204" pitchFamily="34" charset="0"/>
            </a:endParaRPr>
          </a:p>
          <a:p>
            <a:pPr marL="1128712" lvl="2" indent="-342900">
              <a:lnSpc>
                <a:spcPct val="150000"/>
              </a:lnSpc>
              <a:spcBef>
                <a:spcPts val="600"/>
              </a:spcBef>
              <a:buClr>
                <a:schemeClr val="accent4"/>
              </a:buClr>
              <a:buSzPct val="100000"/>
              <a:buFont typeface="Wingdings" panose="05000000000000000000" pitchFamily="2" charset="2"/>
              <a:buChar char="n"/>
              <a:defRPr/>
            </a:pPr>
            <a:endParaRPr lang="en-US" altLang="zh-TW" sz="2000" dirty="0">
              <a:solidFill>
                <a:prstClr val="black"/>
              </a:solidFill>
              <a:latin typeface="Arial" pitchFamily="34" charset="0"/>
              <a:cs typeface="Arial" panose="020B0604020202020204" pitchFamily="34" charset="0"/>
            </a:endParaRPr>
          </a:p>
          <a:p>
            <a:pPr lvl="2"/>
            <a:endParaRPr kumimoji="0" lang="en-US" altLang="zh-TW" dirty="0" smtClean="0">
              <a:solidFill>
                <a:srgbClr val="000000"/>
              </a:solidFill>
            </a:endParaRPr>
          </a:p>
          <a:p>
            <a:pPr lvl="2"/>
            <a:endParaRPr kumimoji="0" lang="zh-TW" altLang="en-US" dirty="0" smtClean="0">
              <a:solidFill>
                <a:srgbClr val="000000"/>
              </a:solidFill>
            </a:endParaRPr>
          </a:p>
          <a:p>
            <a:pPr lvl="2"/>
            <a:endParaRPr kumimoji="0" lang="zh-TW" altLang="en-US" dirty="0" smtClean="0"/>
          </a:p>
        </p:txBody>
      </p:sp>
    </p:spTree>
    <p:extLst>
      <p:ext uri="{BB962C8B-B14F-4D97-AF65-F5344CB8AC3E}">
        <p14:creationId xmlns:p14="http://schemas.microsoft.com/office/powerpoint/2010/main" val="296677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5283162B-CAB0-43B1-BBD4-7A07DF735FE5}" type="slidenum">
              <a:rPr kumimoji="0" lang="en-US" altLang="zh-TW" sz="1200">
                <a:solidFill>
                  <a:schemeClr val="bg2">
                    <a:lumMod val="25000"/>
                  </a:schemeClr>
                </a:solidFill>
                <a:latin typeface="Arial" charset="0"/>
                <a:ea typeface="新細明體" charset="-120"/>
              </a:rPr>
              <a:pPr algn="ctr">
                <a:defRPr/>
              </a:pPr>
              <a:t>15</a:t>
            </a:fld>
            <a:endParaRPr kumimoji="0" lang="en-US" altLang="zh-TW" sz="1200">
              <a:solidFill>
                <a:schemeClr val="bg2">
                  <a:lumMod val="25000"/>
                </a:schemeClr>
              </a:solidFill>
              <a:latin typeface="Arial" charset="0"/>
              <a:ea typeface="新細明體" charset="-120"/>
            </a:endParaRPr>
          </a:p>
        </p:txBody>
      </p:sp>
      <p:sp>
        <p:nvSpPr>
          <p:cNvPr id="49155"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10" name="文字方塊 9"/>
          <p:cNvSpPr txBox="1"/>
          <p:nvPr/>
        </p:nvSpPr>
        <p:spPr>
          <a:xfrm>
            <a:off x="897587" y="1222711"/>
            <a:ext cx="7722386" cy="646331"/>
          </a:xfrm>
          <a:prstGeom prst="rect">
            <a:avLst/>
          </a:prstGeom>
          <a:noFill/>
        </p:spPr>
        <p:txBody>
          <a:bodyPr wrap="square">
            <a:spAutoFit/>
          </a:bodyPr>
          <a:lstStyle/>
          <a:p>
            <a:pPr algn="ctr">
              <a:defRPr/>
            </a:pPr>
            <a:r>
              <a:rPr lang="zh-TW" altLang="en-US" sz="3600" b="1" dirty="0" smtClean="0">
                <a:solidFill>
                  <a:srgbClr val="572314"/>
                </a:solidFill>
                <a:latin typeface="微軟正黑體" pitchFamily="34" charset="-120"/>
                <a:ea typeface="標楷體" pitchFamily="65" charset="-120"/>
                <a:cs typeface="+mj-cs"/>
              </a:rPr>
              <a:t>發行面相關規範介紹綱要</a:t>
            </a:r>
            <a:endParaRPr lang="zh-TW" altLang="en-US" sz="3600" b="1" dirty="0">
              <a:solidFill>
                <a:srgbClr val="572314"/>
              </a:solidFill>
              <a:latin typeface="微軟正黑體" pitchFamily="34" charset="-120"/>
              <a:ea typeface="標楷體" pitchFamily="65" charset="-120"/>
              <a:cs typeface="+mj-cs"/>
            </a:endParaRPr>
          </a:p>
        </p:txBody>
      </p:sp>
      <p:sp>
        <p:nvSpPr>
          <p:cNvPr id="11" name="文字方塊 10"/>
          <p:cNvSpPr txBox="1"/>
          <p:nvPr/>
        </p:nvSpPr>
        <p:spPr>
          <a:xfrm>
            <a:off x="1259632" y="2376170"/>
            <a:ext cx="7884368" cy="2549416"/>
          </a:xfrm>
          <a:prstGeom prst="rect">
            <a:avLst/>
          </a:prstGeom>
          <a:noFill/>
        </p:spPr>
        <p:txBody>
          <a:bodyPr wrap="square">
            <a:spAutoFit/>
          </a:bodyPr>
          <a:lstStyle/>
          <a:p>
            <a:pPr marL="625475" indent="-625475">
              <a:lnSpc>
                <a:spcPct val="150000"/>
              </a:lnSpc>
              <a:spcBef>
                <a:spcPts val="1800"/>
              </a:spcBef>
              <a:buFont typeface="+mj-ea"/>
              <a:buAutoNum type="ea1ChtPeriod"/>
              <a:defRPr/>
            </a:pPr>
            <a:r>
              <a:rPr lang="zh-TW" altLang="en-US" sz="3000" dirty="0" smtClean="0">
                <a:ea typeface="標楷體" pitchFamily="65" charset="-120"/>
                <a:cs typeface="Arial" panose="020B0604020202020204" pitchFamily="34" charset="0"/>
                <a:sym typeface="Wingdings 2"/>
              </a:rPr>
              <a:t>本中心辦理發行人</a:t>
            </a:r>
            <a:r>
              <a:rPr lang="zh-TW" altLang="en-US" sz="3000" dirty="0">
                <a:ea typeface="標楷體" pitchFamily="65" charset="-120"/>
                <a:cs typeface="Arial" panose="020B0604020202020204" pitchFamily="34" charset="0"/>
                <a:sym typeface="Wingdings 2"/>
              </a:rPr>
              <a:t>申報發行普通</a:t>
            </a:r>
            <a:r>
              <a:rPr lang="zh-TW" altLang="en-US" sz="3000" dirty="0" smtClean="0">
                <a:ea typeface="標楷體" pitchFamily="65" charset="-120"/>
                <a:cs typeface="Arial" panose="020B0604020202020204" pitchFamily="34" charset="0"/>
                <a:sym typeface="Wingdings 2"/>
              </a:rPr>
              <a:t>公司債</a:t>
            </a:r>
            <a:endParaRPr lang="en-US" altLang="zh-TW" sz="3000" dirty="0" smtClean="0">
              <a:ea typeface="標楷體" pitchFamily="65" charset="-120"/>
              <a:cs typeface="Arial" panose="020B0604020202020204" pitchFamily="34" charset="0"/>
              <a:sym typeface="Wingdings 2"/>
            </a:endParaRPr>
          </a:p>
          <a:p>
            <a:pPr marL="625475" indent="-625475">
              <a:lnSpc>
                <a:spcPct val="150000"/>
              </a:lnSpc>
              <a:spcBef>
                <a:spcPts val="1800"/>
              </a:spcBef>
              <a:buFont typeface="+mj-ea"/>
              <a:buAutoNum type="ea1ChtPeriod"/>
              <a:defRPr/>
            </a:pPr>
            <a:r>
              <a:rPr lang="zh-TW" altLang="en-US" sz="3000" dirty="0" smtClean="0">
                <a:ea typeface="標楷體" pitchFamily="65" charset="-120"/>
                <a:cs typeface="Arial" panose="020B0604020202020204" pitchFamily="34" charset="0"/>
                <a:sym typeface="Wingdings 2"/>
              </a:rPr>
              <a:t>一般板</a:t>
            </a:r>
            <a:r>
              <a:rPr lang="en-US" altLang="zh-TW" sz="3000" dirty="0" smtClean="0">
                <a:ea typeface="標楷體" pitchFamily="65" charset="-120"/>
                <a:cs typeface="Arial" panose="020B0604020202020204" pitchFamily="34" charset="0"/>
                <a:sym typeface="Wingdings 2"/>
              </a:rPr>
              <a:t>-</a:t>
            </a:r>
            <a:r>
              <a:rPr lang="zh-TW" altLang="en-US" sz="3000" dirty="0" smtClean="0">
                <a:ea typeface="標楷體" pitchFamily="65" charset="-120"/>
                <a:cs typeface="Arial" panose="020B0604020202020204" pitchFamily="34" charset="0"/>
                <a:sym typeface="Wingdings 2"/>
              </a:rPr>
              <a:t>本</a:t>
            </a:r>
            <a:r>
              <a:rPr lang="en-US" altLang="zh-TW" sz="3000" dirty="0" smtClean="0">
                <a:ea typeface="標楷體" pitchFamily="65" charset="-120"/>
                <a:cs typeface="Arial" panose="020B0604020202020204" pitchFamily="34" charset="0"/>
                <a:sym typeface="Wingdings 2"/>
              </a:rPr>
              <a:t>(</a:t>
            </a:r>
            <a:r>
              <a:rPr lang="zh-TW" altLang="en-US" sz="3000" dirty="0" smtClean="0">
                <a:ea typeface="標楷體" pitchFamily="65" charset="-120"/>
                <a:cs typeface="Arial" panose="020B0604020202020204" pitchFamily="34" charset="0"/>
                <a:sym typeface="Wingdings 2"/>
              </a:rPr>
              <a:t>外</a:t>
            </a:r>
            <a:r>
              <a:rPr lang="en-US" altLang="zh-TW" sz="3000" dirty="0" smtClean="0">
                <a:ea typeface="標楷體" pitchFamily="65" charset="-120"/>
                <a:cs typeface="Arial" panose="020B0604020202020204" pitchFamily="34" charset="0"/>
                <a:sym typeface="Wingdings 2"/>
              </a:rPr>
              <a:t>)</a:t>
            </a:r>
            <a:r>
              <a:rPr lang="zh-TW" altLang="en-US" sz="3000" dirty="0" smtClean="0">
                <a:ea typeface="標楷體" pitchFamily="65" charset="-120"/>
                <a:cs typeface="Arial" panose="020B0604020202020204" pitchFamily="34" charset="0"/>
                <a:sym typeface="Wingdings 2"/>
              </a:rPr>
              <a:t>國發行人</a:t>
            </a:r>
            <a:endParaRPr lang="zh-TW" altLang="en-US" sz="3000" dirty="0">
              <a:ea typeface="標楷體" pitchFamily="65" charset="-120"/>
              <a:cs typeface="Arial" panose="020B0604020202020204" pitchFamily="34" charset="0"/>
              <a:sym typeface="Wingdings 2"/>
            </a:endParaRPr>
          </a:p>
          <a:p>
            <a:pPr marL="625475" indent="-625475">
              <a:lnSpc>
                <a:spcPct val="150000"/>
              </a:lnSpc>
              <a:spcBef>
                <a:spcPts val="1800"/>
              </a:spcBef>
              <a:buFont typeface="+mj-ea"/>
              <a:buAutoNum type="ea1ChtPeriod"/>
              <a:defRPr/>
            </a:pPr>
            <a:r>
              <a:rPr lang="zh-TW" altLang="en-US" sz="3000" dirty="0">
                <a:ea typeface="標楷體" pitchFamily="65" charset="-120"/>
                <a:cs typeface="Arial" panose="020B0604020202020204" pitchFamily="34" charset="0"/>
                <a:sym typeface="Wingdings 2"/>
              </a:rPr>
              <a:t>專業</a:t>
            </a:r>
            <a:r>
              <a:rPr lang="zh-TW" altLang="en-US" sz="3000" dirty="0" smtClean="0">
                <a:ea typeface="標楷體" pitchFamily="65" charset="-120"/>
                <a:cs typeface="Arial" panose="020B0604020202020204" pitchFamily="34" charset="0"/>
                <a:sym typeface="Wingdings 2"/>
              </a:rPr>
              <a:t>板</a:t>
            </a:r>
            <a:r>
              <a:rPr lang="en-US" altLang="zh-TW" sz="3000" dirty="0" smtClean="0">
                <a:ea typeface="標楷體" pitchFamily="65" charset="-120"/>
                <a:cs typeface="Arial" panose="020B0604020202020204" pitchFamily="34" charset="0"/>
                <a:sym typeface="Wingdings 2"/>
              </a:rPr>
              <a:t>-</a:t>
            </a:r>
            <a:r>
              <a:rPr lang="zh-TW" altLang="en-US" sz="3000" dirty="0" smtClean="0">
                <a:ea typeface="標楷體" pitchFamily="65" charset="-120"/>
                <a:cs typeface="Arial" panose="020B0604020202020204" pitchFamily="34" charset="0"/>
                <a:sym typeface="Wingdings 2"/>
              </a:rPr>
              <a:t>本</a:t>
            </a:r>
            <a:r>
              <a:rPr lang="en-US" altLang="zh-TW" sz="3000" dirty="0">
                <a:ea typeface="標楷體" pitchFamily="65" charset="-120"/>
                <a:cs typeface="Arial" panose="020B0604020202020204" pitchFamily="34" charset="0"/>
                <a:sym typeface="Wingdings 2"/>
              </a:rPr>
              <a:t>(</a:t>
            </a:r>
            <a:r>
              <a:rPr lang="zh-TW" altLang="en-US" sz="3000" dirty="0">
                <a:ea typeface="標楷體" pitchFamily="65" charset="-120"/>
                <a:cs typeface="Arial" panose="020B0604020202020204" pitchFamily="34" charset="0"/>
                <a:sym typeface="Wingdings 2"/>
              </a:rPr>
              <a:t>外</a:t>
            </a:r>
            <a:r>
              <a:rPr lang="en-US" altLang="zh-TW" sz="3000" dirty="0">
                <a:ea typeface="標楷體" pitchFamily="65" charset="-120"/>
                <a:cs typeface="Arial" panose="020B0604020202020204" pitchFamily="34" charset="0"/>
                <a:sym typeface="Wingdings 2"/>
              </a:rPr>
              <a:t>)</a:t>
            </a:r>
            <a:r>
              <a:rPr lang="zh-TW" altLang="en-US" sz="3000" dirty="0" smtClean="0">
                <a:ea typeface="標楷體" pitchFamily="65" charset="-120"/>
                <a:cs typeface="Arial" panose="020B0604020202020204" pitchFamily="34" charset="0"/>
                <a:sym typeface="Wingdings 2"/>
              </a:rPr>
              <a:t>國及陸企發行人</a:t>
            </a:r>
            <a:endParaRPr lang="zh-TW" altLang="en-US" sz="3000" dirty="0">
              <a:ea typeface="標楷體" pitchFamily="65" charset="-120"/>
              <a:cs typeface="Arial" panose="020B0604020202020204" pitchFamily="34" charset="0"/>
              <a:sym typeface="Wingdings 2"/>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15</a:t>
            </a:fld>
            <a:endParaRPr lang="zh-TW" altLang="en-US" dirty="0"/>
          </a:p>
        </p:txBody>
      </p:sp>
    </p:spTree>
    <p:extLst>
      <p:ext uri="{BB962C8B-B14F-4D97-AF65-F5344CB8AC3E}">
        <p14:creationId xmlns:p14="http://schemas.microsoft.com/office/powerpoint/2010/main" val="3900558785"/>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5283162B-CAB0-43B1-BBD4-7A07DF735FE5}" type="slidenum">
              <a:rPr kumimoji="0" lang="en-US" altLang="zh-TW" sz="1200">
                <a:solidFill>
                  <a:schemeClr val="bg2">
                    <a:lumMod val="25000"/>
                  </a:schemeClr>
                </a:solidFill>
                <a:latin typeface="Arial" charset="0"/>
                <a:ea typeface="新細明體" charset="-120"/>
              </a:rPr>
              <a:pPr algn="ctr">
                <a:defRPr/>
              </a:pPr>
              <a:t>16</a:t>
            </a:fld>
            <a:endParaRPr kumimoji="0" lang="en-US" altLang="zh-TW" sz="1200">
              <a:solidFill>
                <a:schemeClr val="bg2">
                  <a:lumMod val="25000"/>
                </a:schemeClr>
              </a:solidFill>
              <a:latin typeface="Arial" charset="0"/>
              <a:ea typeface="新細明體" charset="-120"/>
            </a:endParaRPr>
          </a:p>
        </p:txBody>
      </p:sp>
      <p:sp>
        <p:nvSpPr>
          <p:cNvPr id="10" name="文字方塊 9"/>
          <p:cNvSpPr txBox="1"/>
          <p:nvPr/>
        </p:nvSpPr>
        <p:spPr>
          <a:xfrm>
            <a:off x="467545" y="784592"/>
            <a:ext cx="8603430" cy="553998"/>
          </a:xfrm>
          <a:prstGeom prst="rect">
            <a:avLst/>
          </a:prstGeom>
          <a:noFill/>
        </p:spPr>
        <p:txBody>
          <a:bodyPr wrap="square">
            <a:spAutoFit/>
          </a:bodyPr>
          <a:lstStyle/>
          <a:p>
            <a:pPr marL="925513" indent="-890588" algn="ctr">
              <a:defRPr/>
            </a:pPr>
            <a:r>
              <a:rPr lang="zh-TW" altLang="en-US" sz="3000" b="1" dirty="0">
                <a:solidFill>
                  <a:srgbClr val="572314"/>
                </a:solidFill>
                <a:latin typeface="微軟正黑體" pitchFamily="34" charset="-120"/>
                <a:ea typeface="標楷體" pitchFamily="65" charset="-120"/>
              </a:rPr>
              <a:t>本中心辦理發行人申報發行普通</a:t>
            </a:r>
            <a:r>
              <a:rPr lang="zh-TW" altLang="en-US" sz="3000" b="1" dirty="0" smtClean="0">
                <a:solidFill>
                  <a:srgbClr val="572314"/>
                </a:solidFill>
                <a:latin typeface="微軟正黑體" pitchFamily="34" charset="-120"/>
                <a:ea typeface="標楷體" pitchFamily="65" charset="-120"/>
              </a:rPr>
              <a:t>公司債簡</a:t>
            </a:r>
            <a:r>
              <a:rPr lang="zh-TW" altLang="en-US" sz="3000" b="1" dirty="0">
                <a:solidFill>
                  <a:srgbClr val="572314"/>
                </a:solidFill>
                <a:latin typeface="微軟正黑體" pitchFamily="34" charset="-120"/>
                <a:ea typeface="標楷體" pitchFamily="65" charset="-120"/>
              </a:rPr>
              <a:t>介</a:t>
            </a: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16</a:t>
            </a:fld>
            <a:endParaRPr lang="zh-TW" altLang="en-US" dirty="0"/>
          </a:p>
        </p:txBody>
      </p:sp>
      <p:sp>
        <p:nvSpPr>
          <p:cNvPr id="5" name="文字方塊 4"/>
          <p:cNvSpPr txBox="1"/>
          <p:nvPr/>
        </p:nvSpPr>
        <p:spPr>
          <a:xfrm>
            <a:off x="815008" y="1372557"/>
            <a:ext cx="8027367" cy="4662815"/>
          </a:xfrm>
          <a:prstGeom prst="rect">
            <a:avLst/>
          </a:prstGeom>
          <a:noFill/>
        </p:spPr>
        <p:txBody>
          <a:bodyPr wrap="square">
            <a:spAutoFit/>
          </a:bodyPr>
          <a:lstStyle/>
          <a:p>
            <a:pPr marL="539750" lvl="1" indent="-457200" algn="just"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smtClean="0">
                <a:solidFill>
                  <a:prstClr val="black"/>
                </a:solidFill>
                <a:latin typeface="標楷體" pitchFamily="65" charset="-120"/>
                <a:ea typeface="標楷體" pitchFamily="65" charset="-120"/>
                <a:cs typeface="Times New Roman" pitchFamily="18" charset="0"/>
                <a:sym typeface="Wingdings 2"/>
              </a:rPr>
              <a:t>本中心受金管會行政委託</a:t>
            </a:r>
            <a:r>
              <a:rPr lang="zh-TW" altLang="en-US" sz="2000" dirty="0">
                <a:solidFill>
                  <a:prstClr val="black"/>
                </a:solidFill>
                <a:latin typeface="標楷體" pitchFamily="65" charset="-120"/>
                <a:ea typeface="標楷體" pitchFamily="65" charset="-120"/>
                <a:cs typeface="Times New Roman" pitchFamily="18" charset="0"/>
                <a:sym typeface="Wingdings 2"/>
              </a:rPr>
              <a:t>開始日期：</a:t>
            </a:r>
            <a:r>
              <a:rPr lang="en-US" altLang="zh-TW" sz="2000" dirty="0">
                <a:solidFill>
                  <a:prstClr val="black"/>
                </a:solidFill>
                <a:latin typeface="標楷體" pitchFamily="65" charset="-120"/>
                <a:ea typeface="標楷體" pitchFamily="65" charset="-120"/>
                <a:cs typeface="Times New Roman" pitchFamily="18" charset="0"/>
                <a:sym typeface="Wingdings 2"/>
              </a:rPr>
              <a:t>104</a:t>
            </a:r>
            <a:r>
              <a:rPr lang="zh-TW" altLang="en-US" sz="2000" dirty="0">
                <a:solidFill>
                  <a:prstClr val="black"/>
                </a:solidFill>
                <a:latin typeface="標楷體" pitchFamily="65" charset="-120"/>
                <a:ea typeface="標楷體" pitchFamily="65" charset="-120"/>
                <a:cs typeface="Times New Roman" pitchFamily="18" charset="0"/>
                <a:sym typeface="Wingdings 2"/>
              </a:rPr>
              <a:t>年</a:t>
            </a:r>
            <a:r>
              <a:rPr lang="en-US" altLang="zh-TW" sz="2000" dirty="0">
                <a:solidFill>
                  <a:prstClr val="black"/>
                </a:solidFill>
                <a:latin typeface="標楷體" pitchFamily="65" charset="-120"/>
                <a:ea typeface="標楷體" pitchFamily="65" charset="-120"/>
                <a:cs typeface="Times New Roman" pitchFamily="18" charset="0"/>
                <a:sym typeface="Wingdings 2"/>
              </a:rPr>
              <a:t>11</a:t>
            </a:r>
            <a:r>
              <a:rPr lang="zh-TW" altLang="en-US" sz="2000" dirty="0">
                <a:solidFill>
                  <a:prstClr val="black"/>
                </a:solidFill>
                <a:latin typeface="標楷體" pitchFamily="65" charset="-120"/>
                <a:ea typeface="標楷體" pitchFamily="65" charset="-120"/>
                <a:cs typeface="Times New Roman" pitchFamily="18" charset="0"/>
                <a:sym typeface="Wingdings 2"/>
              </a:rPr>
              <a:t>月</a:t>
            </a:r>
            <a:r>
              <a:rPr lang="en-US" altLang="zh-TW" sz="2000" dirty="0">
                <a:solidFill>
                  <a:prstClr val="black"/>
                </a:solidFill>
                <a:latin typeface="標楷體" pitchFamily="65" charset="-120"/>
                <a:ea typeface="標楷體" pitchFamily="65" charset="-120"/>
                <a:cs typeface="Times New Roman" pitchFamily="18" charset="0"/>
                <a:sym typeface="Wingdings 2"/>
              </a:rPr>
              <a:t>16</a:t>
            </a:r>
            <a:r>
              <a:rPr lang="zh-TW" altLang="en-US" sz="2000" dirty="0" smtClean="0">
                <a:solidFill>
                  <a:prstClr val="black"/>
                </a:solidFill>
                <a:latin typeface="標楷體" pitchFamily="65" charset="-120"/>
                <a:ea typeface="標楷體" pitchFamily="65" charset="-120"/>
                <a:cs typeface="Times New Roman" pitchFamily="18" charset="0"/>
                <a:sym typeface="Wingdings 2"/>
              </a:rPr>
              <a:t>日。 </a:t>
            </a:r>
            <a:endParaRPr lang="zh-TW" altLang="en-US" sz="2000" dirty="0">
              <a:solidFill>
                <a:prstClr val="black"/>
              </a:solidFill>
              <a:latin typeface="標楷體" pitchFamily="65" charset="-120"/>
              <a:ea typeface="標楷體" pitchFamily="65" charset="-120"/>
              <a:cs typeface="Times New Roman" pitchFamily="18" charset="0"/>
              <a:sym typeface="Wingdings 2"/>
            </a:endParaRPr>
          </a:p>
          <a:p>
            <a:pPr marL="539750" lvl="1" indent="-457200" algn="just"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smtClean="0">
                <a:solidFill>
                  <a:prstClr val="black"/>
                </a:solidFill>
                <a:latin typeface="標楷體" pitchFamily="65" charset="-120"/>
                <a:ea typeface="標楷體" pitchFamily="65" charset="-120"/>
                <a:cs typeface="Times New Roman" pitchFamily="18" charset="0"/>
                <a:sym typeface="Wingdings 2"/>
              </a:rPr>
              <a:t>受託</a:t>
            </a:r>
            <a:r>
              <a:rPr lang="zh-TW" altLang="en-US" sz="2000" dirty="0">
                <a:solidFill>
                  <a:prstClr val="black"/>
                </a:solidFill>
                <a:latin typeface="標楷體" pitchFamily="65" charset="-120"/>
                <a:ea typeface="標楷體" pitchFamily="65" charset="-120"/>
                <a:cs typeface="Times New Roman" pitchFamily="18" charset="0"/>
                <a:sym typeface="Wingdings 2"/>
              </a:rPr>
              <a:t>依據</a:t>
            </a:r>
            <a:r>
              <a:rPr lang="zh-TW" altLang="en-US" sz="2000" dirty="0" smtClean="0">
                <a:solidFill>
                  <a:prstClr val="black"/>
                </a:solidFill>
                <a:latin typeface="標楷體" pitchFamily="65" charset="-120"/>
                <a:ea typeface="標楷體" pitchFamily="65" charset="-120"/>
                <a:cs typeface="Times New Roman" pitchFamily="18" charset="0"/>
                <a:sym typeface="Wingdings 2"/>
              </a:rPr>
              <a:t>：</a:t>
            </a:r>
            <a:r>
              <a:rPr lang="en-US" altLang="zh-TW" sz="2000" dirty="0" smtClean="0">
                <a:solidFill>
                  <a:prstClr val="black"/>
                </a:solidFill>
                <a:latin typeface="標楷體" pitchFamily="65" charset="-120"/>
                <a:ea typeface="標楷體" pitchFamily="65" charset="-120"/>
                <a:cs typeface="Times New Roman" pitchFamily="18" charset="0"/>
                <a:sym typeface="Wingdings 2"/>
              </a:rPr>
              <a:t>104</a:t>
            </a:r>
            <a:r>
              <a:rPr lang="zh-TW" altLang="en-US" sz="2000" dirty="0">
                <a:solidFill>
                  <a:prstClr val="black"/>
                </a:solidFill>
                <a:latin typeface="標楷體" pitchFamily="65" charset="-120"/>
                <a:ea typeface="標楷體" pitchFamily="65" charset="-120"/>
                <a:cs typeface="Times New Roman" pitchFamily="18" charset="0"/>
                <a:sym typeface="Wingdings 2"/>
              </a:rPr>
              <a:t>年</a:t>
            </a:r>
            <a:r>
              <a:rPr lang="en-US" altLang="zh-TW" sz="2000" dirty="0">
                <a:solidFill>
                  <a:prstClr val="black"/>
                </a:solidFill>
                <a:latin typeface="標楷體" pitchFamily="65" charset="-120"/>
                <a:ea typeface="標楷體" pitchFamily="65" charset="-120"/>
                <a:cs typeface="Times New Roman" pitchFamily="18" charset="0"/>
                <a:sym typeface="Wingdings 2"/>
              </a:rPr>
              <a:t>11</a:t>
            </a:r>
            <a:r>
              <a:rPr lang="zh-TW" altLang="en-US" sz="2000" dirty="0">
                <a:solidFill>
                  <a:prstClr val="black"/>
                </a:solidFill>
                <a:latin typeface="標楷體" pitchFamily="65" charset="-120"/>
                <a:ea typeface="標楷體" pitchFamily="65" charset="-120"/>
                <a:cs typeface="Times New Roman" pitchFamily="18" charset="0"/>
                <a:sym typeface="Wingdings 2"/>
              </a:rPr>
              <a:t>月</a:t>
            </a:r>
            <a:r>
              <a:rPr lang="en-US" altLang="zh-TW" sz="2000" dirty="0">
                <a:solidFill>
                  <a:prstClr val="black"/>
                </a:solidFill>
                <a:latin typeface="標楷體" pitchFamily="65" charset="-120"/>
                <a:ea typeface="標楷體" pitchFamily="65" charset="-120"/>
                <a:cs typeface="Times New Roman" pitchFamily="18" charset="0"/>
                <a:sym typeface="Wingdings 2"/>
              </a:rPr>
              <a:t>16</a:t>
            </a:r>
            <a:r>
              <a:rPr lang="zh-TW" altLang="en-US" sz="2000" dirty="0">
                <a:solidFill>
                  <a:prstClr val="black"/>
                </a:solidFill>
                <a:latin typeface="標楷體" pitchFamily="65" charset="-120"/>
                <a:ea typeface="標楷體" pitchFamily="65" charset="-120"/>
                <a:cs typeface="Times New Roman" pitchFamily="18" charset="0"/>
                <a:sym typeface="Wingdings 2"/>
              </a:rPr>
              <a:t>日金管證發字第</a:t>
            </a:r>
            <a:r>
              <a:rPr lang="en-US" altLang="zh-TW" sz="2000" dirty="0">
                <a:solidFill>
                  <a:prstClr val="black"/>
                </a:solidFill>
                <a:latin typeface="標楷體" pitchFamily="65" charset="-120"/>
                <a:ea typeface="標楷體" pitchFamily="65" charset="-120"/>
                <a:cs typeface="Times New Roman" pitchFamily="18" charset="0"/>
                <a:sym typeface="Wingdings 2"/>
              </a:rPr>
              <a:t>10400443526</a:t>
            </a:r>
            <a:r>
              <a:rPr lang="zh-TW" altLang="en-US" sz="2000" dirty="0">
                <a:solidFill>
                  <a:prstClr val="black"/>
                </a:solidFill>
                <a:latin typeface="標楷體" pitchFamily="65" charset="-120"/>
                <a:ea typeface="標楷體" pitchFamily="65" charset="-120"/>
                <a:cs typeface="Times New Roman" pitchFamily="18" charset="0"/>
                <a:sym typeface="Wingdings 2"/>
              </a:rPr>
              <a:t>號公告。</a:t>
            </a:r>
          </a:p>
          <a:p>
            <a:pPr marL="539750" lvl="1" indent="-457200" algn="just"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受託範圍：發行人及外國發行人申報發行普通公司債案件。 </a:t>
            </a:r>
          </a:p>
          <a:p>
            <a:pPr marL="539750" lvl="1" indent="-457200" algn="just"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相關規定：依據本中心公告</a:t>
            </a:r>
            <a:r>
              <a:rPr lang="zh-TW" altLang="en-US" sz="2000" dirty="0" smtClean="0">
                <a:solidFill>
                  <a:prstClr val="black"/>
                </a:solidFill>
                <a:latin typeface="標楷體" pitchFamily="65" charset="-120"/>
                <a:ea typeface="標楷體" pitchFamily="65" charset="-120"/>
                <a:cs typeface="Times New Roman" pitchFamily="18" charset="0"/>
                <a:sym typeface="Wingdings 2"/>
              </a:rPr>
              <a:t>之櫃買中心</a:t>
            </a:r>
            <a:r>
              <a:rPr lang="zh-TW" altLang="en-US" sz="2000" dirty="0">
                <a:solidFill>
                  <a:prstClr val="black"/>
                </a:solidFill>
                <a:latin typeface="標楷體" pitchFamily="65" charset="-120"/>
                <a:ea typeface="標楷體" pitchFamily="65" charset="-120"/>
                <a:cs typeface="Times New Roman" pitchFamily="18" charset="0"/>
                <a:sym typeface="Wingdings 2"/>
              </a:rPr>
              <a:t>「受託辦理本國及外國發行人募集與發行有價證券申報案件規定」之規定。</a:t>
            </a:r>
          </a:p>
          <a:p>
            <a:pPr marL="539750" lvl="1" indent="-457200" algn="just"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審查依據</a:t>
            </a:r>
            <a:r>
              <a:rPr lang="zh-TW" altLang="en-US" sz="2000" dirty="0" smtClean="0">
                <a:solidFill>
                  <a:prstClr val="black"/>
                </a:solidFill>
                <a:latin typeface="標楷體" pitchFamily="65" charset="-120"/>
                <a:ea typeface="標楷體" pitchFamily="65" charset="-120"/>
                <a:cs typeface="Times New Roman" pitchFamily="18" charset="0"/>
                <a:sym typeface="Wingdings 2"/>
              </a:rPr>
              <a:t>：辦理</a:t>
            </a:r>
            <a:r>
              <a:rPr lang="zh-TW" altLang="en-US" sz="2000" dirty="0">
                <a:solidFill>
                  <a:prstClr val="black"/>
                </a:solidFill>
                <a:latin typeface="標楷體" pitchFamily="65" charset="-120"/>
                <a:ea typeface="標楷體" pitchFamily="65" charset="-120"/>
                <a:cs typeface="Times New Roman" pitchFamily="18" charset="0"/>
                <a:sym typeface="Wingdings 2"/>
              </a:rPr>
              <a:t>與審查方式悉依「發行人募集與發行有價證券處理準則」及「外國發行人募集與發行有價證券處理準則</a:t>
            </a:r>
            <a:r>
              <a:rPr lang="zh-TW" altLang="en-US" sz="2000" dirty="0" smtClean="0">
                <a:solidFill>
                  <a:prstClr val="black"/>
                </a:solidFill>
                <a:latin typeface="標楷體" pitchFamily="65" charset="-120"/>
                <a:ea typeface="標楷體" pitchFamily="65" charset="-120"/>
                <a:cs typeface="Times New Roman" pitchFamily="18" charset="0"/>
                <a:sym typeface="Wingdings 2"/>
              </a:rPr>
              <a:t>」規定</a:t>
            </a:r>
            <a:r>
              <a:rPr lang="zh-TW" altLang="en-US" sz="2000" dirty="0">
                <a:solidFill>
                  <a:prstClr val="black"/>
                </a:solidFill>
                <a:latin typeface="標楷體" pitchFamily="65" charset="-120"/>
                <a:ea typeface="標楷體" pitchFamily="65" charset="-120"/>
                <a:cs typeface="Times New Roman" pitchFamily="18" charset="0"/>
                <a:sym typeface="Wingdings 2"/>
              </a:rPr>
              <a:t>。</a:t>
            </a:r>
          </a:p>
          <a:p>
            <a:pPr marL="539750" lvl="1" indent="-457200" algn="just"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申請方式</a:t>
            </a:r>
            <a:r>
              <a:rPr lang="zh-TW" altLang="en-US" sz="2000" dirty="0" smtClean="0">
                <a:solidFill>
                  <a:prstClr val="black"/>
                </a:solidFill>
                <a:latin typeface="標楷體" pitchFamily="65" charset="-120"/>
                <a:ea typeface="標楷體" pitchFamily="65" charset="-120"/>
                <a:cs typeface="Times New Roman" pitchFamily="18" charset="0"/>
                <a:sym typeface="Wingdings 2"/>
              </a:rPr>
              <a:t>：採</a:t>
            </a:r>
            <a:r>
              <a:rPr lang="zh-TW" altLang="en-US" sz="2000" dirty="0">
                <a:solidFill>
                  <a:prstClr val="black"/>
                </a:solidFill>
                <a:latin typeface="標楷體" pitchFamily="65" charset="-120"/>
                <a:ea typeface="標楷體" pitchFamily="65" charset="-120"/>
                <a:cs typeface="Times New Roman" pitchFamily="18" charset="0"/>
                <a:sym typeface="Wingdings 2"/>
              </a:rPr>
              <a:t>書面</a:t>
            </a:r>
            <a:r>
              <a:rPr lang="zh-TW" altLang="en-US" sz="2000" dirty="0" smtClean="0">
                <a:solidFill>
                  <a:prstClr val="black"/>
                </a:solidFill>
                <a:latin typeface="標楷體" pitchFamily="65" charset="-120"/>
                <a:ea typeface="標楷體" pitchFamily="65" charset="-120"/>
                <a:cs typeface="Times New Roman" pitchFamily="18" charset="0"/>
                <a:sym typeface="Wingdings 2"/>
              </a:rPr>
              <a:t>申請。</a:t>
            </a:r>
            <a:endParaRPr lang="zh-TW" altLang="en-US" sz="2000" dirty="0">
              <a:solidFill>
                <a:prstClr val="black"/>
              </a:solidFill>
              <a:latin typeface="標楷體" pitchFamily="65" charset="-120"/>
              <a:ea typeface="標楷體" pitchFamily="65" charset="-120"/>
              <a:cs typeface="Times New Roman" pitchFamily="18" charset="0"/>
              <a:sym typeface="Wingdings 2"/>
            </a:endParaRP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endParaRPr lang="zh-TW" altLang="en-US" dirty="0">
              <a:solidFill>
                <a:prstClr val="black"/>
              </a:solidFill>
              <a:latin typeface="標楷體" pitchFamily="65" charset="-120"/>
              <a:ea typeface="標楷體" pitchFamily="65" charset="-120"/>
              <a:cs typeface="Times New Roman" pitchFamily="18" charset="0"/>
              <a:sym typeface="Wingdings 2"/>
            </a:endParaRPr>
          </a:p>
        </p:txBody>
      </p:sp>
    </p:spTree>
    <p:extLst>
      <p:ext uri="{BB962C8B-B14F-4D97-AF65-F5344CB8AC3E}">
        <p14:creationId xmlns:p14="http://schemas.microsoft.com/office/powerpoint/2010/main" val="1312002354"/>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5283162B-CAB0-43B1-BBD4-7A07DF735FE5}" type="slidenum">
              <a:rPr kumimoji="0" lang="en-US" altLang="zh-TW" sz="1200">
                <a:solidFill>
                  <a:schemeClr val="bg2">
                    <a:lumMod val="25000"/>
                  </a:schemeClr>
                </a:solidFill>
                <a:latin typeface="Arial" charset="0"/>
                <a:ea typeface="新細明體" charset="-120"/>
              </a:rPr>
              <a:pPr algn="ctr">
                <a:defRPr/>
              </a:pPr>
              <a:t>17</a:t>
            </a:fld>
            <a:endParaRPr kumimoji="0" lang="en-US" altLang="zh-TW" sz="1200">
              <a:solidFill>
                <a:schemeClr val="bg2">
                  <a:lumMod val="25000"/>
                </a:schemeClr>
              </a:solidFill>
              <a:latin typeface="Arial" charset="0"/>
              <a:ea typeface="新細明體" charset="-120"/>
            </a:endParaRPr>
          </a:p>
        </p:txBody>
      </p:sp>
      <p:sp>
        <p:nvSpPr>
          <p:cNvPr id="10" name="文字方塊 9"/>
          <p:cNvSpPr txBox="1"/>
          <p:nvPr/>
        </p:nvSpPr>
        <p:spPr>
          <a:xfrm>
            <a:off x="913185" y="620688"/>
            <a:ext cx="8230815" cy="553998"/>
          </a:xfrm>
          <a:prstGeom prst="rect">
            <a:avLst/>
          </a:prstGeom>
          <a:noFill/>
        </p:spPr>
        <p:txBody>
          <a:bodyPr wrap="square">
            <a:spAutoFit/>
          </a:bodyPr>
          <a:lstStyle/>
          <a:p>
            <a:pPr marL="925513" indent="-890588" algn="ctr">
              <a:defRPr/>
            </a:pPr>
            <a:r>
              <a:rPr lang="zh-TW" altLang="en-US" sz="3000" b="1" dirty="0">
                <a:solidFill>
                  <a:srgbClr val="572314"/>
                </a:solidFill>
                <a:latin typeface="微軟正黑體" pitchFamily="34" charset="-120"/>
                <a:ea typeface="標楷體" pitchFamily="65" charset="-120"/>
              </a:rPr>
              <a:t>本中心辦理發行人申報發行普通公司債</a:t>
            </a:r>
            <a:r>
              <a:rPr lang="zh-TW" altLang="en-US" sz="3000" b="1" dirty="0" smtClean="0">
                <a:solidFill>
                  <a:srgbClr val="572314"/>
                </a:solidFill>
                <a:latin typeface="微軟正黑體" pitchFamily="34" charset="-120"/>
                <a:ea typeface="標楷體" pitchFamily="65" charset="-120"/>
                <a:cs typeface="+mj-cs"/>
              </a:rPr>
              <a:t>相關重點</a:t>
            </a:r>
            <a:endParaRPr lang="zh-TW" altLang="en-US" sz="3000" b="1" dirty="0">
              <a:solidFill>
                <a:srgbClr val="572314"/>
              </a:solidFill>
              <a:latin typeface="微軟正黑體" pitchFamily="34" charset="-120"/>
              <a:ea typeface="標楷體" pitchFamily="65" charset="-120"/>
              <a:cs typeface="+mj-cs"/>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17</a:t>
            </a:fld>
            <a:endParaRPr lang="zh-TW" altLang="en-US" dirty="0"/>
          </a:p>
        </p:txBody>
      </p:sp>
      <p:sp>
        <p:nvSpPr>
          <p:cNvPr id="5" name="文字方塊 4"/>
          <p:cNvSpPr txBox="1"/>
          <p:nvPr/>
        </p:nvSpPr>
        <p:spPr>
          <a:xfrm>
            <a:off x="1398702" y="1340768"/>
            <a:ext cx="7565786" cy="5093702"/>
          </a:xfrm>
          <a:prstGeom prst="rect">
            <a:avLst/>
          </a:prstGeom>
          <a:noFill/>
        </p:spPr>
        <p:txBody>
          <a:bodyPr wrap="square">
            <a:spAutoFit/>
          </a:bodyPr>
          <a:lstStyle/>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普通公司債應委託承銷商對外公開承銷。</a:t>
            </a: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公開發行之普通公司債均需申請櫃檯買賣。</a:t>
            </a: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金管會行政委託本中心受理國內外發行人之普通公司債募集與發行之申報生效案件。</a:t>
            </a: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向本中心申報發行普通公司債案件，得併案同時申請公司債櫃檯買賣。</a:t>
            </a: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申報生效期間由</a:t>
            </a:r>
            <a:r>
              <a:rPr lang="en-US" altLang="zh-TW" sz="2000" dirty="0">
                <a:solidFill>
                  <a:prstClr val="black"/>
                </a:solidFill>
                <a:latin typeface="標楷體" pitchFamily="65" charset="-120"/>
                <a:ea typeface="標楷體" pitchFamily="65" charset="-120"/>
                <a:cs typeface="Times New Roman" pitchFamily="18" charset="0"/>
                <a:sym typeface="Wingdings 2"/>
              </a:rPr>
              <a:t>7</a:t>
            </a:r>
            <a:r>
              <a:rPr lang="zh-TW" altLang="en-US" sz="2000" dirty="0">
                <a:solidFill>
                  <a:prstClr val="black"/>
                </a:solidFill>
                <a:latin typeface="標楷體" pitchFamily="65" charset="-120"/>
                <a:ea typeface="標楷體" pitchFamily="65" charset="-120"/>
                <a:cs typeface="Times New Roman" pitchFamily="18" charset="0"/>
                <a:sym typeface="Wingdings 2"/>
              </a:rPr>
              <a:t>個營業日縮短為</a:t>
            </a:r>
            <a:r>
              <a:rPr lang="en-US" altLang="zh-TW" sz="2000" dirty="0">
                <a:solidFill>
                  <a:prstClr val="black"/>
                </a:solidFill>
                <a:latin typeface="標楷體" pitchFamily="65" charset="-120"/>
                <a:ea typeface="標楷體" pitchFamily="65" charset="-120"/>
                <a:cs typeface="Times New Roman" pitchFamily="18" charset="0"/>
                <a:sym typeface="Wingdings 2"/>
              </a:rPr>
              <a:t>3</a:t>
            </a:r>
            <a:r>
              <a:rPr lang="zh-TW" altLang="en-US" sz="2000" dirty="0">
                <a:solidFill>
                  <a:prstClr val="black"/>
                </a:solidFill>
                <a:latin typeface="標楷體" pitchFamily="65" charset="-120"/>
                <a:ea typeface="標楷體" pitchFamily="65" charset="-120"/>
                <a:cs typeface="Times New Roman" pitchFamily="18" charset="0"/>
                <a:sym typeface="Wingdings 2"/>
              </a:rPr>
              <a:t>個營業日</a:t>
            </a:r>
            <a:r>
              <a:rPr lang="en-US" altLang="zh-TW" sz="2000" dirty="0">
                <a:solidFill>
                  <a:prstClr val="black"/>
                </a:solidFill>
                <a:latin typeface="標楷體" pitchFamily="65" charset="-120"/>
                <a:ea typeface="標楷體" pitchFamily="65" charset="-120"/>
                <a:cs typeface="Times New Roman" pitchFamily="18" charset="0"/>
                <a:sym typeface="Wingdings 2"/>
              </a:rPr>
              <a:t>(</a:t>
            </a:r>
            <a:r>
              <a:rPr lang="zh-TW" altLang="en-US" sz="2000" dirty="0">
                <a:solidFill>
                  <a:prstClr val="black"/>
                </a:solidFill>
                <a:latin typeface="標楷體" pitchFamily="65" charset="-120"/>
                <a:ea typeface="標楷體" pitchFamily="65" charset="-120"/>
                <a:cs typeface="Times New Roman" pitchFamily="18" charset="0"/>
                <a:sym typeface="Wingdings 2"/>
              </a:rPr>
              <a:t>另有規定者除外</a:t>
            </a:r>
            <a:r>
              <a:rPr lang="en-US" altLang="zh-TW" sz="2000" dirty="0">
                <a:solidFill>
                  <a:prstClr val="black"/>
                </a:solidFill>
                <a:latin typeface="標楷體" pitchFamily="65" charset="-120"/>
                <a:ea typeface="標楷體" pitchFamily="65" charset="-120"/>
                <a:cs typeface="Times New Roman" pitchFamily="18" charset="0"/>
                <a:sym typeface="Wingdings 2"/>
              </a:rPr>
              <a:t>)</a:t>
            </a:r>
            <a:r>
              <a:rPr lang="zh-TW" altLang="en-US" sz="2000" dirty="0" smtClean="0">
                <a:solidFill>
                  <a:prstClr val="black"/>
                </a:solidFill>
                <a:latin typeface="標楷體" pitchFamily="65" charset="-120"/>
                <a:ea typeface="標楷體" pitchFamily="65" charset="-120"/>
                <a:cs typeface="Times New Roman" pitchFamily="18" charset="0"/>
                <a:sym typeface="Wingdings 2"/>
              </a:rPr>
              <a:t>，縮短</a:t>
            </a:r>
            <a:r>
              <a:rPr lang="zh-TW" altLang="en-US" sz="2000" dirty="0">
                <a:solidFill>
                  <a:prstClr val="black"/>
                </a:solidFill>
                <a:latin typeface="標楷體" pitchFamily="65" charset="-120"/>
                <a:ea typeface="標楷體" pitchFamily="65" charset="-120"/>
                <a:cs typeface="Times New Roman" pitchFamily="18" charset="0"/>
                <a:sym typeface="Wingdings 2"/>
              </a:rPr>
              <a:t>債券發行時程。</a:t>
            </a: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000" dirty="0">
                <a:solidFill>
                  <a:prstClr val="black"/>
                </a:solidFill>
                <a:latin typeface="標楷體" pitchFamily="65" charset="-120"/>
                <a:ea typeface="標楷體" pitchFamily="65" charset="-120"/>
                <a:cs typeface="Times New Roman" pitchFamily="18" charset="0"/>
                <a:sym typeface="Wingdings 2"/>
              </a:rPr>
              <a:t>普通公司債應於申報生效日後</a:t>
            </a:r>
            <a:r>
              <a:rPr lang="en-US" altLang="zh-TW" sz="2000" dirty="0">
                <a:solidFill>
                  <a:prstClr val="black"/>
                </a:solidFill>
                <a:latin typeface="標楷體" pitchFamily="65" charset="-120"/>
                <a:ea typeface="標楷體" pitchFamily="65" charset="-120"/>
                <a:cs typeface="Times New Roman" pitchFamily="18" charset="0"/>
                <a:sym typeface="Wingdings 2"/>
              </a:rPr>
              <a:t>7</a:t>
            </a:r>
            <a:r>
              <a:rPr lang="zh-TW" altLang="en-US" sz="2000" dirty="0">
                <a:solidFill>
                  <a:prstClr val="black"/>
                </a:solidFill>
                <a:latin typeface="標楷體" pitchFamily="65" charset="-120"/>
                <a:ea typeface="標楷體" pitchFamily="65" charset="-120"/>
                <a:cs typeface="Times New Roman" pitchFamily="18" charset="0"/>
                <a:sym typeface="Wingdings 2"/>
              </a:rPr>
              <a:t>個營業日內完成發行與開始櫃檯買賣。</a:t>
            </a:r>
          </a:p>
        </p:txBody>
      </p:sp>
    </p:spTree>
    <p:extLst>
      <p:ext uri="{BB962C8B-B14F-4D97-AF65-F5344CB8AC3E}">
        <p14:creationId xmlns:p14="http://schemas.microsoft.com/office/powerpoint/2010/main" val="3958156354"/>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5283162B-CAB0-43B1-BBD4-7A07DF735FE5}" type="slidenum">
              <a:rPr kumimoji="0" lang="en-US" altLang="zh-TW" sz="1200">
                <a:solidFill>
                  <a:schemeClr val="bg2">
                    <a:lumMod val="25000"/>
                  </a:schemeClr>
                </a:solidFill>
                <a:latin typeface="Arial" charset="0"/>
                <a:ea typeface="新細明體" charset="-120"/>
              </a:rPr>
              <a:pPr algn="ctr">
                <a:defRPr/>
              </a:pPr>
              <a:t>18</a:t>
            </a:fld>
            <a:endParaRPr kumimoji="0" lang="en-US" altLang="zh-TW" sz="1200">
              <a:solidFill>
                <a:schemeClr val="bg2">
                  <a:lumMod val="25000"/>
                </a:schemeClr>
              </a:solidFill>
              <a:latin typeface="Arial" charset="0"/>
              <a:ea typeface="新細明體" charset="-120"/>
            </a:endParaRPr>
          </a:p>
        </p:txBody>
      </p:sp>
      <p:sp>
        <p:nvSpPr>
          <p:cNvPr id="10" name="文字方塊 9"/>
          <p:cNvSpPr txBox="1"/>
          <p:nvPr/>
        </p:nvSpPr>
        <p:spPr>
          <a:xfrm>
            <a:off x="1043608" y="1268760"/>
            <a:ext cx="7562414" cy="646331"/>
          </a:xfrm>
          <a:prstGeom prst="rect">
            <a:avLst/>
          </a:prstGeom>
          <a:noFill/>
        </p:spPr>
        <p:txBody>
          <a:bodyPr wrap="square">
            <a:spAutoFit/>
          </a:bodyPr>
          <a:lstStyle/>
          <a:p>
            <a:pPr marL="925513" indent="-890588" algn="ctr">
              <a:defRPr/>
            </a:pPr>
            <a:r>
              <a:rPr lang="zh-TW" altLang="en-US" sz="3600" b="1" dirty="0">
                <a:solidFill>
                  <a:srgbClr val="572314"/>
                </a:solidFill>
                <a:latin typeface="微軟正黑體" pitchFamily="34" charset="-120"/>
                <a:ea typeface="標楷體" pitchFamily="65" charset="-120"/>
                <a:cs typeface="+mj-cs"/>
              </a:rPr>
              <a:t>一般板</a:t>
            </a:r>
            <a:r>
              <a:rPr lang="en-US" altLang="zh-TW" sz="3600" b="1" dirty="0">
                <a:solidFill>
                  <a:srgbClr val="572314"/>
                </a:solidFill>
                <a:latin typeface="微軟正黑體" pitchFamily="34" charset="-120"/>
                <a:ea typeface="標楷體" pitchFamily="65" charset="-120"/>
                <a:cs typeface="+mj-cs"/>
              </a:rPr>
              <a:t>-</a:t>
            </a:r>
            <a:r>
              <a:rPr lang="zh-TW" altLang="en-US" sz="3600" b="1" dirty="0">
                <a:solidFill>
                  <a:srgbClr val="572314"/>
                </a:solidFill>
                <a:latin typeface="微軟正黑體" pitchFamily="34" charset="-120"/>
                <a:ea typeface="標楷體" pitchFamily="65" charset="-120"/>
                <a:cs typeface="+mj-cs"/>
              </a:rPr>
              <a:t>本</a:t>
            </a:r>
            <a:r>
              <a:rPr lang="en-US" altLang="zh-TW" sz="3600" b="1" dirty="0">
                <a:solidFill>
                  <a:srgbClr val="572314"/>
                </a:solidFill>
                <a:latin typeface="微軟正黑體" pitchFamily="34" charset="-120"/>
                <a:ea typeface="標楷體" pitchFamily="65" charset="-120"/>
                <a:cs typeface="+mj-cs"/>
              </a:rPr>
              <a:t>(</a:t>
            </a:r>
            <a:r>
              <a:rPr lang="zh-TW" altLang="en-US" sz="3600" b="1" dirty="0">
                <a:solidFill>
                  <a:srgbClr val="572314"/>
                </a:solidFill>
                <a:latin typeface="微軟正黑體" pitchFamily="34" charset="-120"/>
                <a:ea typeface="標楷體" pitchFamily="65" charset="-120"/>
                <a:cs typeface="+mj-cs"/>
              </a:rPr>
              <a:t>外</a:t>
            </a:r>
            <a:r>
              <a:rPr lang="en-US" altLang="zh-TW" sz="3600" b="1" dirty="0">
                <a:solidFill>
                  <a:srgbClr val="572314"/>
                </a:solidFill>
                <a:latin typeface="微軟正黑體" pitchFamily="34" charset="-120"/>
                <a:ea typeface="標楷體" pitchFamily="65" charset="-120"/>
                <a:cs typeface="+mj-cs"/>
              </a:rPr>
              <a:t>)</a:t>
            </a:r>
            <a:r>
              <a:rPr lang="zh-TW" altLang="en-US" sz="3600" b="1" dirty="0">
                <a:solidFill>
                  <a:srgbClr val="572314"/>
                </a:solidFill>
                <a:latin typeface="微軟正黑體" pitchFamily="34" charset="-120"/>
                <a:ea typeface="標楷體" pitchFamily="65" charset="-120"/>
                <a:cs typeface="+mj-cs"/>
              </a:rPr>
              <a:t>國發行人</a:t>
            </a:r>
          </a:p>
        </p:txBody>
      </p:sp>
      <p:sp>
        <p:nvSpPr>
          <p:cNvPr id="11" name="文字方塊 10"/>
          <p:cNvSpPr txBox="1"/>
          <p:nvPr/>
        </p:nvSpPr>
        <p:spPr>
          <a:xfrm>
            <a:off x="2382041" y="2127648"/>
            <a:ext cx="6009065" cy="2242537"/>
          </a:xfrm>
          <a:prstGeom prst="rect">
            <a:avLst/>
          </a:prstGeom>
          <a:noFill/>
        </p:spPr>
        <p:txBody>
          <a:bodyPr wrap="square">
            <a:spAutoFit/>
          </a:bodyPr>
          <a:lstStyle/>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3000" dirty="0">
                <a:solidFill>
                  <a:prstClr val="black"/>
                </a:solidFill>
                <a:latin typeface="標楷體" pitchFamily="65" charset="-120"/>
                <a:ea typeface="標楷體" pitchFamily="65" charset="-120"/>
                <a:cs typeface="Times New Roman" pitchFamily="18" charset="0"/>
                <a:sym typeface="Wingdings 2"/>
              </a:rPr>
              <a:t>發行市場</a:t>
            </a:r>
            <a:r>
              <a:rPr lang="zh-TW" altLang="en-US" sz="3000" dirty="0" smtClean="0">
                <a:solidFill>
                  <a:prstClr val="black"/>
                </a:solidFill>
                <a:latin typeface="標楷體" pitchFamily="65" charset="-120"/>
                <a:ea typeface="標楷體" pitchFamily="65" charset="-120"/>
                <a:cs typeface="Times New Roman" pitchFamily="18" charset="0"/>
                <a:sym typeface="Wingdings 2"/>
              </a:rPr>
              <a:t>架構</a:t>
            </a:r>
            <a:endParaRPr lang="en-US" altLang="zh-TW" sz="3000" dirty="0">
              <a:solidFill>
                <a:prstClr val="black"/>
              </a:solidFill>
              <a:latin typeface="標楷體" pitchFamily="65" charset="-120"/>
              <a:ea typeface="標楷體" pitchFamily="65" charset="-120"/>
              <a:cs typeface="Times New Roman" pitchFamily="18" charset="0"/>
              <a:sym typeface="Wingdings 2"/>
            </a:endParaRP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3000" dirty="0" smtClean="0">
                <a:solidFill>
                  <a:prstClr val="black"/>
                </a:solidFill>
                <a:latin typeface="標楷體" pitchFamily="65" charset="-120"/>
                <a:ea typeface="標楷體" pitchFamily="65" charset="-120"/>
                <a:cs typeface="Times New Roman" pitchFamily="18" charset="0"/>
                <a:sym typeface="Wingdings 2"/>
              </a:rPr>
              <a:t>發行面相關規定</a:t>
            </a:r>
            <a:endParaRPr lang="en-US" altLang="zh-TW" sz="3000" dirty="0" smtClean="0">
              <a:solidFill>
                <a:prstClr val="black"/>
              </a:solidFill>
              <a:latin typeface="標楷體" pitchFamily="65" charset="-120"/>
              <a:ea typeface="標楷體" pitchFamily="65" charset="-120"/>
              <a:cs typeface="Times New Roman" pitchFamily="18" charset="0"/>
              <a:sym typeface="Wingdings 2"/>
            </a:endParaRP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3000" dirty="0">
                <a:solidFill>
                  <a:prstClr val="black"/>
                </a:solidFill>
                <a:latin typeface="標楷體" pitchFamily="65" charset="-120"/>
                <a:ea typeface="標楷體" pitchFamily="65" charset="-120"/>
                <a:cs typeface="Times New Roman" pitchFamily="18" charset="0"/>
                <a:sym typeface="Wingdings 2"/>
              </a:rPr>
              <a:t>投資型保單連結國際債券</a:t>
            </a:r>
            <a:endParaRPr lang="en-US" altLang="zh-TW" sz="3000" dirty="0">
              <a:solidFill>
                <a:prstClr val="black"/>
              </a:solidFill>
              <a:latin typeface="標楷體" pitchFamily="65" charset="-120"/>
              <a:ea typeface="標楷體" pitchFamily="65" charset="-120"/>
              <a:cs typeface="Times New Roman" pitchFamily="18" charset="0"/>
              <a:sym typeface="Wingdings 2"/>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18</a:t>
            </a:fld>
            <a:endParaRPr lang="zh-TW" altLang="en-US" dirty="0"/>
          </a:p>
        </p:txBody>
      </p:sp>
    </p:spTree>
    <p:extLst>
      <p:ext uri="{BB962C8B-B14F-4D97-AF65-F5344CB8AC3E}">
        <p14:creationId xmlns:p14="http://schemas.microsoft.com/office/powerpoint/2010/main" val="1655401908"/>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B60EE11C-3F4D-403F-AD83-1F6455C8BF24}" type="slidenum">
              <a:rPr kumimoji="0" lang="zh-TW" altLang="en-US" sz="1200">
                <a:solidFill>
                  <a:srgbClr val="E7DEC9">
                    <a:lumMod val="25000"/>
                  </a:srgbClr>
                </a:solidFill>
                <a:latin typeface="Arial" charset="0"/>
              </a:rPr>
              <a:pPr algn="ctr">
                <a:defRPr/>
              </a:pPr>
              <a:t>19</a:t>
            </a:fld>
            <a:endParaRPr kumimoji="0" lang="zh-TW" altLang="en-US" sz="1200">
              <a:solidFill>
                <a:srgbClr val="E7DEC9">
                  <a:lumMod val="25000"/>
                </a:srgbClr>
              </a:solidFill>
              <a:latin typeface="Arial" charset="0"/>
            </a:endParaRPr>
          </a:p>
        </p:txBody>
      </p:sp>
      <p:sp>
        <p:nvSpPr>
          <p:cNvPr id="8" name="標題 3"/>
          <p:cNvSpPr txBox="1">
            <a:spLocks/>
          </p:cNvSpPr>
          <p:nvPr/>
        </p:nvSpPr>
        <p:spPr>
          <a:xfrm>
            <a:off x="914400" y="332656"/>
            <a:ext cx="8229600" cy="1295400"/>
          </a:xfrm>
          <a:prstGeom prst="rect">
            <a:avLst/>
          </a:prstGeom>
        </p:spPr>
        <p:txBody>
          <a:bodyPr vert="horz" wrap="square" lIns="91440" tIns="45720" rIns="91440" bIns="45720" numCol="1" anchor="ctr" anchorCtr="0" compatLnSpc="1">
            <a:prstTxWarp prst="textNoShape">
              <a:avLst/>
            </a:prstTxWarp>
            <a:noAutofit/>
          </a:bodyPr>
          <a:lstStyle/>
          <a:p>
            <a:pPr algn="ctr" eaLnBrk="0" hangingPunct="0">
              <a:defRPr/>
            </a:pPr>
            <a:endParaRPr kumimoji="0" lang="zh-TW" altLang="en-US" sz="3600" b="1" dirty="0" smtClean="0">
              <a:solidFill>
                <a:srgbClr val="572314"/>
              </a:solidFill>
              <a:latin typeface="微軟正黑體" pitchFamily="34" charset="-120"/>
              <a:ea typeface="標楷體" pitchFamily="65" charset="-120"/>
              <a:cs typeface="+mj-cs"/>
            </a:endParaRPr>
          </a:p>
        </p:txBody>
      </p:sp>
      <p:sp>
        <p:nvSpPr>
          <p:cNvPr id="9" name="Rectangle 6"/>
          <p:cNvSpPr txBox="1">
            <a:spLocks noChangeArrowheads="1"/>
          </p:cNvSpPr>
          <p:nvPr/>
        </p:nvSpPr>
        <p:spPr>
          <a:xfrm>
            <a:off x="1240337" y="1484784"/>
            <a:ext cx="7797800" cy="4579304"/>
          </a:xfrm>
          <a:prstGeom prst="rect">
            <a:avLst/>
          </a:prstGeom>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CC9900"/>
              </a:buClr>
              <a:buSzPct val="100000"/>
              <a:buFont typeface="Wingdings" panose="05000000000000000000" pitchFamily="2" charset="2"/>
              <a:buChar char="n"/>
            </a:pPr>
            <a:r>
              <a:rPr kumimoji="0" lang="zh-TW" altLang="en-US" sz="2800" dirty="0" smtClean="0"/>
              <a:t>一般板定義 </a:t>
            </a:r>
          </a:p>
          <a:p>
            <a:pPr marL="354013" lvl="1" indent="0">
              <a:lnSpc>
                <a:spcPct val="150000"/>
              </a:lnSpc>
              <a:buClr>
                <a:srgbClr val="0C02DE"/>
              </a:buClr>
              <a:buNone/>
            </a:pPr>
            <a:r>
              <a:rPr kumimoji="0" lang="zh-TW" altLang="en-US" sz="2400" dirty="0" smtClean="0">
                <a:latin typeface="Arial" panose="020B0604020202020204" pitchFamily="34" charset="0"/>
                <a:cs typeface="Arial" panose="020B0604020202020204" pitchFamily="34" charset="0"/>
              </a:rPr>
              <a:t>銷售對象</a:t>
            </a:r>
            <a:r>
              <a:rPr kumimoji="0" lang="zh-TW" altLang="en-US" sz="2400" u="sng" dirty="0" smtClean="0">
                <a:latin typeface="Arial" panose="020B0604020202020204" pitchFamily="34" charset="0"/>
                <a:cs typeface="Arial" panose="020B0604020202020204" pitchFamily="34" charset="0"/>
              </a:rPr>
              <a:t>非限</a:t>
            </a:r>
            <a:r>
              <a:rPr kumimoji="0" lang="zh-TW" altLang="en-US" sz="2400" u="sng" dirty="0">
                <a:latin typeface="Arial" panose="020B0604020202020204" pitchFamily="34" charset="0"/>
                <a:cs typeface="Arial" panose="020B0604020202020204" pitchFamily="34" charset="0"/>
              </a:rPr>
              <a:t>財團法人中華民國證券櫃檯買賣中心外幣計價國際債券管理規則</a:t>
            </a:r>
            <a:r>
              <a:rPr kumimoji="0" lang="zh-TW" altLang="en-US" sz="2400" u="sng" dirty="0" smtClean="0">
                <a:latin typeface="Arial" panose="020B0604020202020204" pitchFamily="34" charset="0"/>
                <a:cs typeface="Arial" panose="020B0604020202020204" pitchFamily="34" charset="0"/>
              </a:rPr>
              <a:t>所定之專業</a:t>
            </a:r>
            <a:r>
              <a:rPr kumimoji="0" lang="zh-TW" altLang="en-US" sz="2400" u="sng" dirty="0">
                <a:latin typeface="Arial" panose="020B0604020202020204" pitchFamily="34" charset="0"/>
                <a:cs typeface="Arial" panose="020B0604020202020204" pitchFamily="34" charset="0"/>
              </a:rPr>
              <a:t>投資人</a:t>
            </a:r>
            <a:endParaRPr kumimoji="0" lang="zh-TW" altLang="en-US" sz="2400" dirty="0" smtClean="0">
              <a:latin typeface="Arial" panose="020B0604020202020204" pitchFamily="34" charset="0"/>
              <a:cs typeface="Arial" panose="020B0604020202020204" pitchFamily="34" charset="0"/>
            </a:endParaRPr>
          </a:p>
          <a:p>
            <a:pPr marL="334963" indent="-252413">
              <a:lnSpc>
                <a:spcPct val="150000"/>
              </a:lnSpc>
              <a:buClr>
                <a:srgbClr val="CC9900"/>
              </a:buClr>
              <a:buSzPct val="100000"/>
              <a:buFont typeface="Wingdings" panose="05000000000000000000" pitchFamily="2" charset="2"/>
              <a:buChar char="n"/>
            </a:pPr>
            <a:r>
              <a:rPr kumimoji="0" lang="zh-TW" altLang="en-US" sz="2800" dirty="0"/>
              <a:t>債券種類</a:t>
            </a:r>
            <a:r>
              <a:rPr kumimoji="0" lang="zh-TW" altLang="en-US" sz="2800" dirty="0" smtClean="0"/>
              <a:t/>
            </a:r>
            <a:br>
              <a:rPr kumimoji="0" lang="zh-TW" altLang="en-US" sz="2800" dirty="0" smtClean="0"/>
            </a:br>
            <a:r>
              <a:rPr kumimoji="0" lang="zh-TW" altLang="en-US" sz="2400" dirty="0">
                <a:latin typeface="Arial" panose="020B0604020202020204" pitchFamily="34" charset="0"/>
                <a:cs typeface="Arial" panose="020B0604020202020204" pitchFamily="34" charset="0"/>
              </a:rPr>
              <a:t>不限普通公司債</a:t>
            </a:r>
            <a:r>
              <a:rPr kumimoji="0" lang="en-US" altLang="zh-TW" sz="2400" u="sng" dirty="0">
                <a:latin typeface="Arial" panose="020B0604020202020204" pitchFamily="34" charset="0"/>
                <a:cs typeface="Arial" panose="020B0604020202020204" pitchFamily="34" charset="0"/>
              </a:rPr>
              <a:t>(</a:t>
            </a:r>
            <a:r>
              <a:rPr kumimoji="0" lang="zh-TW" altLang="en-US" sz="2400" u="sng" dirty="0">
                <a:latin typeface="Arial" panose="020B0604020202020204" pitchFamily="34" charset="0"/>
                <a:cs typeface="Arial" panose="020B0604020202020204" pitchFamily="34" charset="0"/>
              </a:rPr>
              <a:t>可具股權性質</a:t>
            </a:r>
            <a:r>
              <a:rPr kumimoji="0" lang="en-US" altLang="zh-TW" sz="2400" u="sng" dirty="0">
                <a:latin typeface="Arial" panose="020B0604020202020204" pitchFamily="34" charset="0"/>
                <a:cs typeface="Arial" panose="020B0604020202020204" pitchFamily="34" charset="0"/>
              </a:rPr>
              <a:t>)</a:t>
            </a:r>
            <a:endParaRPr kumimoji="0" lang="zh-TW" altLang="en-US" sz="2400" u="sng" dirty="0">
              <a:latin typeface="Arial" panose="020B0604020202020204" pitchFamily="34" charset="0"/>
              <a:cs typeface="Arial" panose="020B0604020202020204" pitchFamily="34" charset="0"/>
            </a:endParaRPr>
          </a:p>
          <a:p>
            <a:pPr marL="344488" indent="-265113">
              <a:lnSpc>
                <a:spcPct val="150000"/>
              </a:lnSpc>
              <a:buClr>
                <a:srgbClr val="CC9900"/>
              </a:buClr>
              <a:buSzPct val="100000"/>
              <a:buFont typeface="Wingdings" panose="05000000000000000000" pitchFamily="2" charset="2"/>
              <a:buChar char="n"/>
            </a:pPr>
            <a:r>
              <a:rPr kumimoji="0" lang="zh-TW" altLang="en-US" sz="2800" dirty="0"/>
              <a:t>發行人資格</a:t>
            </a:r>
            <a:r>
              <a:rPr kumimoji="0" lang="zh-TW" altLang="en-US" dirty="0" smtClean="0"/>
              <a:t/>
            </a:r>
            <a:br>
              <a:rPr kumimoji="0" lang="zh-TW" altLang="en-US" dirty="0" smtClean="0"/>
            </a:br>
            <a:r>
              <a:rPr kumimoji="0" lang="zh-TW" altLang="en-US" sz="2400" u="sng" dirty="0" smtClean="0"/>
              <a:t>依不同債券種類設有不同發行人資格</a:t>
            </a:r>
          </a:p>
        </p:txBody>
      </p:sp>
      <p:sp>
        <p:nvSpPr>
          <p:cNvPr id="10" name="矩形 9"/>
          <p:cNvSpPr/>
          <p:nvPr/>
        </p:nvSpPr>
        <p:spPr>
          <a:xfrm>
            <a:off x="901576" y="657189"/>
            <a:ext cx="8100392" cy="646331"/>
          </a:xfrm>
          <a:prstGeom prst="rect">
            <a:avLst/>
          </a:prstGeom>
        </p:spPr>
        <p:txBody>
          <a:bodyPr wrap="square">
            <a:spAutoFit/>
          </a:bodyPr>
          <a:lstStyle/>
          <a:p>
            <a:pPr algn="ctr"/>
            <a:r>
              <a:rPr kumimoji="0" lang="zh-TW" altLang="en-US" sz="3600" b="1" dirty="0" smtClean="0">
                <a:solidFill>
                  <a:srgbClr val="572314"/>
                </a:solidFill>
                <a:latin typeface="微軟正黑體" pitchFamily="34" charset="-120"/>
                <a:ea typeface="標楷體" pitchFamily="65" charset="-120"/>
              </a:rPr>
              <a:t>發行</a:t>
            </a:r>
            <a:r>
              <a:rPr kumimoji="0" lang="zh-TW" altLang="en-US" sz="3600" b="1" dirty="0">
                <a:solidFill>
                  <a:srgbClr val="572314"/>
                </a:solidFill>
                <a:latin typeface="微軟正黑體" pitchFamily="34" charset="-120"/>
                <a:ea typeface="標楷體" pitchFamily="65" charset="-120"/>
              </a:rPr>
              <a:t>市場</a:t>
            </a:r>
            <a:r>
              <a:rPr kumimoji="0" lang="zh-TW" altLang="en-US" sz="3600" b="1" dirty="0" smtClean="0">
                <a:solidFill>
                  <a:srgbClr val="572314"/>
                </a:solidFill>
                <a:latin typeface="微軟正黑體" pitchFamily="34" charset="-120"/>
                <a:ea typeface="標楷體" pitchFamily="65" charset="-120"/>
              </a:rPr>
              <a:t>架構</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一般</a:t>
            </a:r>
            <a:r>
              <a:rPr kumimoji="0" lang="zh-TW" altLang="en-US" sz="3600" b="1" dirty="0">
                <a:solidFill>
                  <a:srgbClr val="572314"/>
                </a:solidFill>
                <a:latin typeface="微軟正黑體" pitchFamily="34" charset="-120"/>
                <a:ea typeface="標楷體" pitchFamily="65" charset="-120"/>
              </a:rPr>
              <a:t>板</a:t>
            </a:r>
            <a:endParaRPr lang="zh-TW" altLang="en-US" sz="3600" dirty="0"/>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19</a:t>
            </a:fld>
            <a:endParaRPr lang="zh-TW" altLang="en-US" dirty="0"/>
          </a:p>
        </p:txBody>
      </p:sp>
    </p:spTree>
    <p:extLst>
      <p:ext uri="{BB962C8B-B14F-4D97-AF65-F5344CB8AC3E}">
        <p14:creationId xmlns:p14="http://schemas.microsoft.com/office/powerpoint/2010/main" val="3185007458"/>
      </p:ext>
    </p:extLst>
  </p:cSld>
  <p:clrMapOvr>
    <a:masterClrMapping/>
  </p:clrMapOvr>
  <mc:AlternateContent xmlns:mc="http://schemas.openxmlformats.org/markup-compatibility/2006" xmlns:p14="http://schemas.microsoft.com/office/powerpoint/2010/main">
    <mc:Choice Requires="p14">
      <p:transition spd="slow" p14:dur="2000" advTm="166"/>
    </mc:Choice>
    <mc:Fallback xmlns="">
      <p:transition spd="slow" advTm="16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4"/>
          <p:cNvSpPr>
            <a:spLocks noGrp="1"/>
          </p:cNvSpPr>
          <p:nvPr>
            <p:ph type="title"/>
          </p:nvPr>
        </p:nvSpPr>
        <p:spPr>
          <a:xfrm>
            <a:off x="1020271" y="2424351"/>
            <a:ext cx="7499350" cy="663926"/>
          </a:xfrm>
        </p:spPr>
        <p:txBody>
          <a:bodyPr vert="horz" wrap="square" lIns="91440" tIns="45720" rIns="91440" bIns="45720" numCol="1" anchorCtr="0" compatLnSpc="1">
            <a:prstTxWarp prst="textNoShape">
              <a:avLst/>
            </a:prstTxWarp>
            <a:normAutofit/>
          </a:bodyPr>
          <a:lstStyle/>
          <a:p>
            <a:pPr algn="ctr" eaLnBrk="1" hangingPunct="1">
              <a:defRPr/>
            </a:pPr>
            <a:r>
              <a:rPr lang="zh-TW" altLang="en-US" sz="3600" b="1" dirty="0" smtClean="0">
                <a:effectLst/>
                <a:latin typeface="Times New Roman" pitchFamily="18" charset="0"/>
              </a:rPr>
              <a:t>簡報大綱</a:t>
            </a:r>
            <a:endParaRPr lang="zh-TW" altLang="en-US" sz="3600" dirty="0" smtClean="0">
              <a:effectLst/>
              <a:latin typeface="Times New Roman" pitchFamily="18" charset="0"/>
            </a:endParaRPr>
          </a:p>
        </p:txBody>
      </p:sp>
      <p:sp>
        <p:nvSpPr>
          <p:cNvPr id="7171" name="Rectangle 38"/>
          <p:cNvSpPr>
            <a:spLocks noGrp="1" noChangeArrowheads="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4186913A-A57A-42A5-8DFB-822D84ABBCB0}" type="slidenum">
              <a:rPr lang="en-US" altLang="zh-TW" smtClean="0">
                <a:solidFill>
                  <a:srgbClr val="4B3E21"/>
                </a:solidFill>
                <a:latin typeface="Times New Roman" pitchFamily="18" charset="0"/>
                <a:ea typeface="新細明體" pitchFamily="18" charset="-120"/>
              </a:rPr>
              <a:pPr/>
              <a:t>2</a:t>
            </a:fld>
            <a:endParaRPr lang="en-US" altLang="zh-TW" dirty="0" smtClean="0">
              <a:solidFill>
                <a:srgbClr val="4B3E21"/>
              </a:solidFill>
              <a:latin typeface="Times New Roman" pitchFamily="18" charset="0"/>
              <a:ea typeface="新細明體" pitchFamily="18" charset="-120"/>
            </a:endParaRPr>
          </a:p>
        </p:txBody>
      </p:sp>
      <p:sp>
        <p:nvSpPr>
          <p:cNvPr id="16" name="圓角矩形 15"/>
          <p:cNvSpPr/>
          <p:nvPr/>
        </p:nvSpPr>
        <p:spPr bwMode="auto">
          <a:xfrm>
            <a:off x="2006265" y="4398453"/>
            <a:ext cx="6048672" cy="580139"/>
          </a:xfrm>
          <a:prstGeom prst="roundRect">
            <a:avLst/>
          </a:prstGeom>
          <a:solidFill>
            <a:schemeClr val="bg2">
              <a:lumMod val="50000"/>
            </a:schemeClr>
          </a:solidFill>
          <a:ln w="38100" cap="sq" cmpd="sng" algn="ctr">
            <a:solidFill>
              <a:srgbClr val="FFFFFF"/>
            </a:solidFill>
            <a:prstDash val="solid"/>
            <a:round/>
            <a:headEnd type="none" w="sm" len="sm"/>
            <a:tailEnd type="none" w="sm" len="sm"/>
          </a:ln>
          <a:effectLst/>
          <a:scene3d>
            <a:camera prst="orthographicFront"/>
            <a:lightRig rig="threePt" dir="t"/>
          </a:scene3d>
          <a:sp3d>
            <a:bevelT prst="relaxedInset"/>
          </a:sp3d>
        </p:spPr>
        <p:txBody>
          <a:bodyPr wrap="none"/>
          <a:lstStyle/>
          <a:p>
            <a:pPr>
              <a:defRPr/>
            </a:pPr>
            <a:r>
              <a:rPr kumimoji="0" lang="zh-TW" altLang="en-US" sz="2800" b="1" dirty="0">
                <a:solidFill>
                  <a:srgbClr val="FFFFFF"/>
                </a:solidFill>
                <a:latin typeface="Times New Roman" pitchFamily="18" charset="0"/>
                <a:ea typeface="標楷體" pitchFamily="65" charset="-120"/>
              </a:rPr>
              <a:t>參</a:t>
            </a:r>
            <a:r>
              <a:rPr kumimoji="0" lang="zh-TW" altLang="en-US" sz="2800" b="1" dirty="0" smtClean="0">
                <a:solidFill>
                  <a:srgbClr val="FFFFFF"/>
                </a:solidFill>
                <a:latin typeface="Times New Roman" pitchFamily="18" charset="0"/>
                <a:ea typeface="標楷體" pitchFamily="65" charset="-120"/>
              </a:rPr>
              <a:t>、交易面之相關規範</a:t>
            </a:r>
            <a:endParaRPr kumimoji="0" lang="zh-TW" altLang="en-US" sz="2400" b="1" dirty="0">
              <a:solidFill>
                <a:schemeClr val="bg1"/>
              </a:solidFill>
              <a:latin typeface="Times New Roman" pitchFamily="18" charset="0"/>
              <a:ea typeface="標楷體" pitchFamily="65" charset="-120"/>
            </a:endParaRPr>
          </a:p>
        </p:txBody>
      </p:sp>
      <p:sp>
        <p:nvSpPr>
          <p:cNvPr id="9" name="圓角矩形 8"/>
          <p:cNvSpPr/>
          <p:nvPr/>
        </p:nvSpPr>
        <p:spPr bwMode="auto">
          <a:xfrm>
            <a:off x="1979712" y="3228944"/>
            <a:ext cx="6048672" cy="571504"/>
          </a:xfrm>
          <a:prstGeom prst="roundRect">
            <a:avLst/>
          </a:prstGeom>
          <a:solidFill>
            <a:schemeClr val="bg2">
              <a:lumMod val="50000"/>
            </a:schemeClr>
          </a:solidFill>
          <a:ln w="38100" cap="sq" cmpd="sng" algn="ctr">
            <a:solidFill>
              <a:srgbClr val="FFFFFF"/>
            </a:solidFill>
            <a:prstDash val="solid"/>
            <a:round/>
            <a:headEnd type="none" w="sm" len="sm"/>
            <a:tailEnd type="none" w="sm" len="sm"/>
          </a:ln>
          <a:effectLst/>
          <a:scene3d>
            <a:camera prst="orthographicFront"/>
            <a:lightRig rig="threePt" dir="t"/>
          </a:scene3d>
          <a:sp3d>
            <a:bevelT prst="relaxedInset"/>
          </a:sp3d>
        </p:spPr>
        <p:txBody>
          <a:bodyPr wrap="none"/>
          <a:lstStyle/>
          <a:p>
            <a:pPr>
              <a:defRPr/>
            </a:pPr>
            <a:r>
              <a:rPr kumimoji="0" lang="zh-TW" altLang="en-US" sz="2800" b="1" dirty="0">
                <a:solidFill>
                  <a:srgbClr val="FFFFFF"/>
                </a:solidFill>
                <a:latin typeface="Times New Roman" pitchFamily="18" charset="0"/>
                <a:ea typeface="標楷體" pitchFamily="65" charset="-120"/>
              </a:rPr>
              <a:t>壹、起源、背景與現況說明</a:t>
            </a:r>
          </a:p>
          <a:p>
            <a:pPr>
              <a:defRPr/>
            </a:pPr>
            <a:endParaRPr kumimoji="0" lang="zh-TW" altLang="en-US" sz="2800" b="1" dirty="0">
              <a:solidFill>
                <a:srgbClr val="FFFFFF"/>
              </a:solidFill>
              <a:latin typeface="Times New Roman" pitchFamily="18" charset="0"/>
              <a:ea typeface="標楷體" pitchFamily="65" charset="-120"/>
            </a:endParaRPr>
          </a:p>
        </p:txBody>
      </p:sp>
      <p:sp>
        <p:nvSpPr>
          <p:cNvPr id="8" name="圓角矩形 7"/>
          <p:cNvSpPr/>
          <p:nvPr/>
        </p:nvSpPr>
        <p:spPr bwMode="auto">
          <a:xfrm>
            <a:off x="2006265" y="3809657"/>
            <a:ext cx="6048672" cy="571504"/>
          </a:xfrm>
          <a:prstGeom prst="roundRect">
            <a:avLst/>
          </a:prstGeom>
          <a:solidFill>
            <a:schemeClr val="bg2">
              <a:lumMod val="50000"/>
            </a:schemeClr>
          </a:solidFill>
          <a:ln w="38100" cap="sq" cmpd="sng" algn="ctr">
            <a:solidFill>
              <a:srgbClr val="FFFFFF"/>
            </a:solidFill>
            <a:prstDash val="solid"/>
            <a:round/>
            <a:headEnd type="none" w="sm" len="sm"/>
            <a:tailEnd type="none" w="sm" len="sm"/>
          </a:ln>
          <a:effectLst/>
          <a:scene3d>
            <a:camera prst="orthographicFront"/>
            <a:lightRig rig="threePt" dir="t"/>
          </a:scene3d>
          <a:sp3d>
            <a:bevelT prst="relaxedInset"/>
          </a:sp3d>
        </p:spPr>
        <p:txBody>
          <a:bodyPr wrap="none"/>
          <a:lstStyle/>
          <a:p>
            <a:pPr>
              <a:defRPr/>
            </a:pPr>
            <a:r>
              <a:rPr kumimoji="0" lang="zh-TW" altLang="en-US" sz="2800" b="1" dirty="0" smtClean="0">
                <a:solidFill>
                  <a:srgbClr val="FFFFFF"/>
                </a:solidFill>
                <a:latin typeface="Times New Roman" pitchFamily="18" charset="0"/>
                <a:ea typeface="標楷體" pitchFamily="65" charset="-120"/>
              </a:rPr>
              <a:t>貳、發行面之相關規範</a:t>
            </a:r>
            <a:endParaRPr kumimoji="0" lang="zh-TW" altLang="en-US" sz="2800" b="1" dirty="0">
              <a:solidFill>
                <a:srgbClr val="FFFFFF"/>
              </a:solidFill>
              <a:latin typeface="Times New Roman" pitchFamily="18" charset="0"/>
              <a:ea typeface="標楷體" pitchFamily="65" charset="-120"/>
            </a:endParaRPr>
          </a:p>
        </p:txBody>
      </p:sp>
      <p:sp>
        <p:nvSpPr>
          <p:cNvPr id="10" name="圓角矩形 9"/>
          <p:cNvSpPr/>
          <p:nvPr/>
        </p:nvSpPr>
        <p:spPr bwMode="auto">
          <a:xfrm>
            <a:off x="1979712" y="5013176"/>
            <a:ext cx="6048672" cy="571504"/>
          </a:xfrm>
          <a:prstGeom prst="roundRect">
            <a:avLst>
              <a:gd name="adj" fmla="val 18745"/>
            </a:avLst>
          </a:prstGeom>
          <a:solidFill>
            <a:schemeClr val="bg2">
              <a:lumMod val="50000"/>
            </a:schemeClr>
          </a:solidFill>
          <a:ln w="38100" cap="sq" cmpd="sng" algn="ctr">
            <a:solidFill>
              <a:srgbClr val="FFFFFF"/>
            </a:solidFill>
            <a:prstDash val="solid"/>
            <a:round/>
            <a:headEnd type="none" w="sm" len="sm"/>
            <a:tailEnd type="none" w="sm" len="sm"/>
          </a:ln>
          <a:effectLst/>
          <a:scene3d>
            <a:camera prst="orthographicFront"/>
            <a:lightRig rig="threePt" dir="t"/>
          </a:scene3d>
          <a:sp3d>
            <a:bevelT prst="relaxedInset"/>
          </a:sp3d>
        </p:spPr>
        <p:txBody>
          <a:bodyPr wrap="none"/>
          <a:lstStyle/>
          <a:p>
            <a:pPr>
              <a:defRPr/>
            </a:pPr>
            <a:r>
              <a:rPr kumimoji="0" lang="zh-TW" altLang="en-US" sz="2800" b="1" dirty="0" smtClean="0">
                <a:solidFill>
                  <a:srgbClr val="FFFFFF"/>
                </a:solidFill>
                <a:latin typeface="Times New Roman" pitchFamily="18" charset="0"/>
                <a:ea typeface="標楷體" pitchFamily="65" charset="-120"/>
              </a:rPr>
              <a:t>肆、國際債券資料查詢</a:t>
            </a:r>
            <a:endParaRPr kumimoji="0" lang="zh-TW" altLang="en-US" sz="2800" b="1" dirty="0">
              <a:solidFill>
                <a:srgbClr val="FFFFFF"/>
              </a:solidFill>
              <a:latin typeface="Times New Roman" pitchFamily="18" charset="0"/>
              <a:ea typeface="標楷體" pitchFamily="65" charset="-120"/>
            </a:endParaRPr>
          </a:p>
        </p:txBody>
      </p:sp>
      <p:sp>
        <p:nvSpPr>
          <p:cNvPr id="2" name="矩形 1"/>
          <p:cNvSpPr/>
          <p:nvPr/>
        </p:nvSpPr>
        <p:spPr>
          <a:xfrm>
            <a:off x="1504664" y="1171625"/>
            <a:ext cx="6998767" cy="1692771"/>
          </a:xfrm>
          <a:prstGeom prst="rect">
            <a:avLst/>
          </a:prstGeom>
        </p:spPr>
        <p:txBody>
          <a:bodyPr wrap="square">
            <a:spAutoFit/>
          </a:bodyPr>
          <a:lstStyle/>
          <a:p>
            <a:r>
              <a:rPr lang="zh-TW" altLang="en-US" sz="2800" b="1" dirty="0" smtClean="0">
                <a:latin typeface="標楷體" panose="03000509000000000000" pitchFamily="65" charset="-120"/>
                <a:ea typeface="標楷體" panose="03000509000000000000" pitchFamily="65" charset="-120"/>
              </a:rPr>
              <a:t>課程目標</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認識國際債券</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寶島債券</a:t>
            </a:r>
            <a:r>
              <a:rPr lang="en-US" altLang="zh-TW" sz="2800" b="1" dirty="0" smtClean="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、如何運用國際債券</a:t>
            </a:r>
            <a:r>
              <a:rPr lang="zh-TW" altLang="en-US" sz="2800" b="1" dirty="0" smtClean="0">
                <a:latin typeface="標楷體" panose="03000509000000000000" pitchFamily="65" charset="-120"/>
                <a:ea typeface="標楷體" panose="03000509000000000000" pitchFamily="65" charset="-120"/>
              </a:rPr>
              <a:t>、如何查詢</a:t>
            </a:r>
            <a:r>
              <a:rPr lang="zh-TW" altLang="en-US" sz="2800" b="1" dirty="0">
                <a:latin typeface="標楷體" panose="03000509000000000000" pitchFamily="65" charset="-120"/>
                <a:ea typeface="標楷體" panose="03000509000000000000" pitchFamily="65" charset="-120"/>
              </a:rPr>
              <a:t>國際</a:t>
            </a:r>
            <a:r>
              <a:rPr lang="zh-TW" altLang="en-US" sz="2800" b="1" dirty="0" smtClean="0">
                <a:latin typeface="標楷體" panose="03000509000000000000" pitchFamily="65" charset="-120"/>
                <a:ea typeface="標楷體" panose="03000509000000000000" pitchFamily="65" charset="-120"/>
              </a:rPr>
              <a:t>債券相關資訊</a:t>
            </a:r>
            <a:endParaRPr lang="zh-TW" altLang="en-US" sz="2800" b="1" dirty="0">
              <a:latin typeface="標楷體" panose="03000509000000000000" pitchFamily="65" charset="-120"/>
              <a:ea typeface="標楷體" panose="03000509000000000000" pitchFamily="65" charset="-120"/>
            </a:endParaRPr>
          </a:p>
          <a:p>
            <a:endParaRPr lang="en-US" altLang="zh-TW" sz="2400" dirty="0" smtClean="0"/>
          </a:p>
          <a:p>
            <a:endParaRPr lang="zh-TW" altLang="en-US" sz="2400" dirty="0"/>
          </a:p>
        </p:txBody>
      </p:sp>
    </p:spTree>
    <p:extLst>
      <p:ext uri="{BB962C8B-B14F-4D97-AF65-F5344CB8AC3E}">
        <p14:creationId xmlns:p14="http://schemas.microsoft.com/office/powerpoint/2010/main" val="1861349429"/>
      </p:ext>
    </p:extLst>
  </p:cSld>
  <p:clrMapOvr>
    <a:masterClrMapping/>
  </p:clrMapOvr>
  <mc:AlternateContent xmlns:mc="http://schemas.openxmlformats.org/markup-compatibility/2006" xmlns:p14="http://schemas.microsoft.com/office/powerpoint/2010/main">
    <mc:Choice Requires="p14">
      <p:transition spd="slow" p14:dur="2000" advTm="55"/>
    </mc:Choice>
    <mc:Fallback xmlns="">
      <p:transition spd="slow" advTm="5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fld id="{8FFA810E-4A37-43A1-9E21-5CE9D6FA59D5}" type="slidenum">
              <a:rPr kumimoji="0" lang="zh-TW" altLang="en-US" sz="1200">
                <a:solidFill>
                  <a:srgbClr val="4B3E21"/>
                </a:solidFill>
              </a:rPr>
              <a:pPr algn="ctr" eaLnBrk="1" hangingPunct="1"/>
              <a:t>20</a:t>
            </a:fld>
            <a:endParaRPr kumimoji="0" lang="zh-TW" altLang="en-US" sz="1200">
              <a:solidFill>
                <a:srgbClr val="4B3E21"/>
              </a:solidFill>
            </a:endParaRPr>
          </a:p>
        </p:txBody>
      </p:sp>
      <p:sp>
        <p:nvSpPr>
          <p:cNvPr id="6" name="標題 3"/>
          <p:cNvSpPr txBox="1">
            <a:spLocks/>
          </p:cNvSpPr>
          <p:nvPr/>
        </p:nvSpPr>
        <p:spPr>
          <a:xfrm>
            <a:off x="900349" y="503908"/>
            <a:ext cx="8229600" cy="864518"/>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a:defRPr/>
            </a:pPr>
            <a:r>
              <a:rPr kumimoji="0" lang="zh-TW" altLang="en-US" sz="3600" b="1" dirty="0" smtClean="0">
                <a:effectLst/>
                <a:latin typeface="微軟正黑體" pitchFamily="34" charset="-120"/>
              </a:rPr>
              <a:t>發行市場架構</a:t>
            </a:r>
            <a:r>
              <a:rPr kumimoji="0" lang="en-US" altLang="zh-TW" sz="3600" b="1" dirty="0" smtClean="0">
                <a:effectLst/>
                <a:latin typeface="微軟正黑體" pitchFamily="34" charset="-120"/>
              </a:rPr>
              <a:t>-</a:t>
            </a:r>
            <a:r>
              <a:rPr kumimoji="0" lang="zh-TW" altLang="en-US" sz="3600" b="1" dirty="0" smtClean="0">
                <a:effectLst/>
                <a:latin typeface="微軟正黑體" pitchFamily="34" charset="-120"/>
              </a:rPr>
              <a:t>本國發行人</a:t>
            </a:r>
            <a:endParaRPr kumimoji="0" lang="zh-TW" altLang="en-US" sz="3600" b="1" dirty="0">
              <a:effectLst/>
              <a:latin typeface="微軟正黑體" pitchFamily="34" charset="-120"/>
            </a:endParaRPr>
          </a:p>
        </p:txBody>
      </p:sp>
      <p:grpSp>
        <p:nvGrpSpPr>
          <p:cNvPr id="23" name="群組 40"/>
          <p:cNvGrpSpPr>
            <a:grpSpLocks/>
          </p:cNvGrpSpPr>
          <p:nvPr/>
        </p:nvGrpSpPr>
        <p:grpSpPr bwMode="auto">
          <a:xfrm>
            <a:off x="1155228" y="1396943"/>
            <a:ext cx="7879652" cy="4967287"/>
            <a:chOff x="1115615" y="1412776"/>
            <a:chExt cx="8136255" cy="5301768"/>
          </a:xfrm>
        </p:grpSpPr>
        <p:sp>
          <p:nvSpPr>
            <p:cNvPr id="24" name="Text Box 48"/>
            <p:cNvSpPr txBox="1">
              <a:spLocks noChangeArrowheads="1"/>
            </p:cNvSpPr>
            <p:nvPr/>
          </p:nvSpPr>
          <p:spPr bwMode="auto">
            <a:xfrm>
              <a:off x="7308861" y="2781848"/>
              <a:ext cx="1943009" cy="647260"/>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銀行法及銀行發行金融債券辦法</a:t>
              </a:r>
            </a:p>
            <a:p>
              <a:pPr algn="ctr" eaLnBrk="0" hangingPunct="0">
                <a:defRPr/>
              </a:pPr>
              <a:endParaRPr kumimoji="0" lang="zh-TW" altLang="en-US" sz="1600" dirty="0">
                <a:solidFill>
                  <a:srgbClr val="000000"/>
                </a:solidFill>
                <a:latin typeface="+mn-ea"/>
              </a:endParaRPr>
            </a:p>
          </p:txBody>
        </p:sp>
        <p:sp>
          <p:nvSpPr>
            <p:cNvPr id="25" name="Text Box 49"/>
            <p:cNvSpPr txBox="1">
              <a:spLocks noChangeArrowheads="1"/>
            </p:cNvSpPr>
            <p:nvPr/>
          </p:nvSpPr>
          <p:spPr bwMode="auto">
            <a:xfrm>
              <a:off x="4571999" y="4798181"/>
              <a:ext cx="1584733" cy="1008166"/>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rPr>
                <a:t>1.</a:t>
              </a:r>
              <a:r>
                <a:rPr kumimoji="0" lang="zh-TW" altLang="en-US" sz="1500" dirty="0">
                  <a:solidFill>
                    <a:srgbClr val="000000"/>
                  </a:solidFill>
                  <a:latin typeface="+mn-ea"/>
                </a:rPr>
                <a:t>外幣計價海外</a:t>
              </a:r>
              <a:endParaRPr kumimoji="0" lang="en-US" altLang="zh-TW" sz="1500" dirty="0">
                <a:solidFill>
                  <a:srgbClr val="000000"/>
                </a:solidFill>
                <a:latin typeface="+mn-ea"/>
              </a:endParaRPr>
            </a:p>
            <a:p>
              <a:pPr eaLnBrk="0" hangingPunct="0">
                <a:defRPr/>
              </a:pPr>
              <a:r>
                <a:rPr kumimoji="0" lang="zh-TW" altLang="en-US" sz="1500" dirty="0">
                  <a:solidFill>
                    <a:srgbClr val="000000"/>
                  </a:solidFill>
                  <a:latin typeface="+mn-ea"/>
                </a:rPr>
                <a:t>   普通公司債</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2.ECB</a:t>
              </a:r>
              <a:r>
                <a:rPr kumimoji="0" lang="zh-TW" altLang="en-US" sz="1500" dirty="0">
                  <a:solidFill>
                    <a:srgbClr val="000000"/>
                  </a:solidFill>
                  <a:latin typeface="+mn-ea"/>
                </a:rPr>
                <a:t>、</a:t>
              </a:r>
              <a:r>
                <a:rPr kumimoji="0" lang="en-US" altLang="zh-TW" sz="1500" dirty="0">
                  <a:solidFill>
                    <a:srgbClr val="000000"/>
                  </a:solidFill>
                  <a:latin typeface="+mn-ea"/>
                </a:rPr>
                <a:t>EEB</a:t>
              </a:r>
              <a:r>
                <a:rPr kumimoji="0" lang="zh-TW" altLang="en-US" sz="1500" dirty="0">
                  <a:solidFill>
                    <a:srgbClr val="000000"/>
                  </a:solidFill>
                  <a:latin typeface="+mn-ea"/>
                </a:rPr>
                <a:t>或</a:t>
              </a:r>
              <a:r>
                <a:rPr kumimoji="0" lang="en-US" altLang="zh-TW" sz="1500" dirty="0">
                  <a:solidFill>
                    <a:srgbClr val="000000"/>
                  </a:solidFill>
                  <a:latin typeface="+mn-ea"/>
                </a:rPr>
                <a:t>EWB</a:t>
              </a:r>
            </a:p>
            <a:p>
              <a:pPr algn="ctr" eaLnBrk="0" hangingPunct="0">
                <a:defRPr/>
              </a:pPr>
              <a:endParaRPr kumimoji="0" lang="en-US" altLang="zh-TW" sz="1500" dirty="0">
                <a:solidFill>
                  <a:srgbClr val="000000"/>
                </a:solidFill>
                <a:latin typeface="+mn-ea"/>
              </a:endParaRPr>
            </a:p>
          </p:txBody>
        </p:sp>
        <p:sp>
          <p:nvSpPr>
            <p:cNvPr id="26" name="Text Box 50"/>
            <p:cNvSpPr txBox="1">
              <a:spLocks noChangeArrowheads="1"/>
            </p:cNvSpPr>
            <p:nvPr/>
          </p:nvSpPr>
          <p:spPr bwMode="auto">
            <a:xfrm>
              <a:off x="3347027" y="2132894"/>
              <a:ext cx="4969760" cy="340574"/>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證交法第</a:t>
              </a:r>
              <a:r>
                <a:rPr kumimoji="0" lang="en-US" altLang="zh-TW" sz="1600" dirty="0">
                  <a:solidFill>
                    <a:srgbClr val="000000"/>
                  </a:solidFill>
                  <a:latin typeface="+mn-ea"/>
                </a:rPr>
                <a:t>22</a:t>
              </a:r>
              <a:r>
                <a:rPr kumimoji="0" lang="zh-TW" altLang="en-US" sz="1600" dirty="0">
                  <a:solidFill>
                    <a:srgbClr val="000000"/>
                  </a:solidFill>
                  <a:latin typeface="+mn-ea"/>
                </a:rPr>
                <a:t>條</a:t>
              </a:r>
            </a:p>
          </p:txBody>
        </p:sp>
        <p:sp>
          <p:nvSpPr>
            <p:cNvPr id="27" name="Line 57"/>
            <p:cNvSpPr>
              <a:spLocks noChangeShapeType="1"/>
            </p:cNvSpPr>
            <p:nvPr/>
          </p:nvSpPr>
          <p:spPr bwMode="auto">
            <a:xfrm>
              <a:off x="8316787" y="3357944"/>
              <a:ext cx="0" cy="288048"/>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28" name="Line 63"/>
            <p:cNvSpPr>
              <a:spLocks noChangeShapeType="1"/>
            </p:cNvSpPr>
            <p:nvPr/>
          </p:nvSpPr>
          <p:spPr bwMode="auto">
            <a:xfrm>
              <a:off x="1763781" y="2492106"/>
              <a:ext cx="0" cy="2306075"/>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29" name="Text Box 64"/>
            <p:cNvSpPr txBox="1">
              <a:spLocks noChangeArrowheads="1"/>
            </p:cNvSpPr>
            <p:nvPr/>
          </p:nvSpPr>
          <p:spPr bwMode="auto">
            <a:xfrm>
              <a:off x="1115615" y="2132856"/>
              <a:ext cx="1873136" cy="3406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marL="144000" algn="ctr" eaLnBrk="0" hangingPunct="0">
                <a:defRPr/>
              </a:pPr>
              <a:r>
                <a:rPr kumimoji="0" lang="zh-TW" altLang="en-US" sz="1600" dirty="0">
                  <a:solidFill>
                    <a:srgbClr val="000000"/>
                  </a:solidFill>
                  <a:latin typeface="+mn-ea"/>
                </a:rPr>
                <a:t>證交法第</a:t>
              </a:r>
              <a:r>
                <a:rPr kumimoji="0" lang="en-US" altLang="zh-TW" sz="1600" dirty="0">
                  <a:solidFill>
                    <a:srgbClr val="000000"/>
                  </a:solidFill>
                  <a:latin typeface="+mn-ea"/>
                </a:rPr>
                <a:t>43</a:t>
              </a:r>
              <a:r>
                <a:rPr kumimoji="0" lang="zh-TW" altLang="en-US" sz="1600" dirty="0">
                  <a:solidFill>
                    <a:srgbClr val="000000"/>
                  </a:solidFill>
                  <a:latin typeface="+mn-ea"/>
                </a:rPr>
                <a:t>條之</a:t>
              </a:r>
              <a:r>
                <a:rPr kumimoji="0" lang="en-US" altLang="zh-TW" sz="1600" dirty="0">
                  <a:solidFill>
                    <a:srgbClr val="000000"/>
                  </a:solidFill>
                  <a:latin typeface="+mn-ea"/>
                </a:rPr>
                <a:t>6</a:t>
              </a:r>
            </a:p>
          </p:txBody>
        </p:sp>
        <p:sp>
          <p:nvSpPr>
            <p:cNvPr id="30" name="Text Box 65"/>
            <p:cNvSpPr txBox="1">
              <a:spLocks noChangeArrowheads="1"/>
            </p:cNvSpPr>
            <p:nvPr/>
          </p:nvSpPr>
          <p:spPr bwMode="auto">
            <a:xfrm>
              <a:off x="2844551" y="1412776"/>
              <a:ext cx="4175906" cy="391405"/>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b="1" dirty="0">
                  <a:solidFill>
                    <a:srgbClr val="000000"/>
                  </a:solidFill>
                  <a:latin typeface="+mn-ea"/>
                </a:rPr>
                <a:t>本國發行人</a:t>
              </a:r>
              <a:endParaRPr kumimoji="0" lang="zh-TW" altLang="en-US" sz="1600" dirty="0">
                <a:solidFill>
                  <a:srgbClr val="000000"/>
                </a:solidFill>
                <a:latin typeface="+mn-ea"/>
              </a:endParaRPr>
            </a:p>
          </p:txBody>
        </p:sp>
        <p:sp>
          <p:nvSpPr>
            <p:cNvPr id="31" name="Text Box 76"/>
            <p:cNvSpPr txBox="1">
              <a:spLocks noChangeArrowheads="1"/>
            </p:cNvSpPr>
            <p:nvPr/>
          </p:nvSpPr>
          <p:spPr bwMode="auto">
            <a:xfrm>
              <a:off x="1187624" y="4797152"/>
              <a:ext cx="1152128" cy="64807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eaLnBrk="0" hangingPunct="0">
                <a:defRPr/>
              </a:pPr>
              <a:r>
                <a:rPr kumimoji="0" lang="zh-TW" altLang="en-US" sz="1500" dirty="0">
                  <a:solidFill>
                    <a:srgbClr val="000000"/>
                  </a:solidFill>
                  <a:latin typeface="+mn-ea"/>
                </a:rPr>
                <a:t>私募外幣計價有價證券</a:t>
              </a:r>
            </a:p>
          </p:txBody>
        </p:sp>
        <p:sp>
          <p:nvSpPr>
            <p:cNvPr id="32" name="Text Box 84"/>
            <p:cNvSpPr txBox="1">
              <a:spLocks noChangeArrowheads="1"/>
            </p:cNvSpPr>
            <p:nvPr/>
          </p:nvSpPr>
          <p:spPr bwMode="auto">
            <a:xfrm>
              <a:off x="1863384" y="6353638"/>
              <a:ext cx="6408804" cy="36090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zh-TW" altLang="en-US" sz="1600" b="1" dirty="0">
                  <a:solidFill>
                    <a:srgbClr val="000000"/>
                  </a:solidFill>
                  <a:latin typeface="+mn-ea"/>
                </a:rPr>
                <a:t>國際債券市場</a:t>
              </a:r>
            </a:p>
            <a:p>
              <a:pPr algn="ctr" eaLnBrk="0" hangingPunct="0">
                <a:defRPr/>
              </a:pPr>
              <a:endParaRPr kumimoji="0" lang="en-US" altLang="zh-TW" sz="1600" b="1" dirty="0">
                <a:solidFill>
                  <a:srgbClr val="000000"/>
                </a:solidFill>
                <a:latin typeface="+mn-ea"/>
              </a:endParaRPr>
            </a:p>
          </p:txBody>
        </p:sp>
        <p:sp>
          <p:nvSpPr>
            <p:cNvPr id="33" name="Text Box 49"/>
            <p:cNvSpPr txBox="1">
              <a:spLocks noChangeArrowheads="1"/>
            </p:cNvSpPr>
            <p:nvPr/>
          </p:nvSpPr>
          <p:spPr bwMode="auto">
            <a:xfrm>
              <a:off x="2627505" y="4798181"/>
              <a:ext cx="1800293" cy="1008166"/>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rPr>
                <a:t>1.</a:t>
              </a:r>
              <a:r>
                <a:rPr kumimoji="0" lang="zh-TW" altLang="en-US" sz="1500" dirty="0">
                  <a:solidFill>
                    <a:srgbClr val="000000"/>
                  </a:solidFill>
                  <a:latin typeface="+mn-ea"/>
                </a:rPr>
                <a:t>外幣計價普通</a:t>
              </a:r>
              <a:endParaRPr kumimoji="0" lang="en-US" altLang="zh-TW" sz="1500" dirty="0">
                <a:solidFill>
                  <a:srgbClr val="000000"/>
                </a:solidFill>
                <a:latin typeface="+mn-ea"/>
              </a:endParaRPr>
            </a:p>
            <a:p>
              <a:pPr eaLnBrk="0" hangingPunct="0">
                <a:defRPr/>
              </a:pPr>
              <a:r>
                <a:rPr kumimoji="0" lang="zh-TW" altLang="en-US" sz="1500" dirty="0">
                  <a:solidFill>
                    <a:srgbClr val="000000"/>
                  </a:solidFill>
                  <a:latin typeface="+mn-ea"/>
                </a:rPr>
                <a:t>   公司債</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2.</a:t>
              </a:r>
              <a:r>
                <a:rPr kumimoji="0" lang="zh-TW" altLang="en-US" sz="1500" dirty="0">
                  <a:solidFill>
                    <a:srgbClr val="000000"/>
                  </a:solidFill>
                  <a:latin typeface="+mn-ea"/>
                </a:rPr>
                <a:t>外幣計價</a:t>
              </a:r>
              <a:r>
                <a:rPr kumimoji="0" lang="en-US" altLang="zh-TW" sz="1500" dirty="0">
                  <a:solidFill>
                    <a:srgbClr val="000000"/>
                  </a:solidFill>
                  <a:latin typeface="+mn-ea"/>
                </a:rPr>
                <a:t>CB</a:t>
              </a:r>
              <a:r>
                <a:rPr kumimoji="0" lang="zh-TW" altLang="en-US" sz="1500" dirty="0">
                  <a:solidFill>
                    <a:srgbClr val="000000"/>
                  </a:solidFill>
                  <a:latin typeface="+mn-ea"/>
                </a:rPr>
                <a:t>、</a:t>
              </a:r>
              <a:r>
                <a:rPr kumimoji="0" lang="en-US" altLang="zh-TW" sz="1500" dirty="0">
                  <a:solidFill>
                    <a:srgbClr val="000000"/>
                  </a:solidFill>
                  <a:latin typeface="+mn-ea"/>
                </a:rPr>
                <a:t>EB</a:t>
              </a:r>
              <a:r>
                <a:rPr kumimoji="0" lang="zh-TW" altLang="en-US" sz="1500" dirty="0">
                  <a:solidFill>
                    <a:srgbClr val="000000"/>
                  </a:solidFill>
                  <a:latin typeface="+mn-ea"/>
                </a:rPr>
                <a:t>   或</a:t>
              </a:r>
              <a:r>
                <a:rPr kumimoji="0" lang="en-US" altLang="zh-TW" sz="1500" dirty="0">
                  <a:solidFill>
                    <a:srgbClr val="000000"/>
                  </a:solidFill>
                  <a:latin typeface="+mn-ea"/>
                </a:rPr>
                <a:t>WB</a:t>
              </a:r>
            </a:p>
            <a:p>
              <a:pPr algn="ctr" eaLnBrk="0" hangingPunct="0">
                <a:defRPr/>
              </a:pPr>
              <a:endParaRPr kumimoji="0" lang="en-US" altLang="zh-TW" sz="1500" dirty="0">
                <a:solidFill>
                  <a:srgbClr val="000000"/>
                </a:solidFill>
                <a:latin typeface="+mn-ea"/>
              </a:endParaRPr>
            </a:p>
          </p:txBody>
        </p:sp>
        <p:sp>
          <p:nvSpPr>
            <p:cNvPr id="34" name="Text Box 74"/>
            <p:cNvSpPr txBox="1">
              <a:spLocks noChangeArrowheads="1"/>
            </p:cNvSpPr>
            <p:nvPr/>
          </p:nvSpPr>
          <p:spPr bwMode="auto">
            <a:xfrm>
              <a:off x="7739979" y="3645991"/>
              <a:ext cx="1152127" cy="576095"/>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1500" dirty="0">
                  <a:solidFill>
                    <a:srgbClr val="000000"/>
                  </a:solidFill>
                  <a:latin typeface="+mn-ea"/>
                </a:rPr>
                <a:t>金融機構</a:t>
              </a:r>
            </a:p>
          </p:txBody>
        </p:sp>
        <p:sp>
          <p:nvSpPr>
            <p:cNvPr id="35" name="Text Box 51"/>
            <p:cNvSpPr txBox="1">
              <a:spLocks noChangeArrowheads="1"/>
            </p:cNvSpPr>
            <p:nvPr/>
          </p:nvSpPr>
          <p:spPr bwMode="auto">
            <a:xfrm>
              <a:off x="7668622" y="4798180"/>
              <a:ext cx="1583248" cy="1771310"/>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latin typeface="+mn-ea"/>
                </a:rPr>
                <a:t>1.</a:t>
              </a:r>
              <a:r>
                <a:rPr kumimoji="0" lang="zh-TW" altLang="en-US" sz="1500" dirty="0">
                  <a:latin typeface="+mn-ea"/>
                </a:rPr>
                <a:t>外幣計價金</a:t>
              </a:r>
              <a:endParaRPr kumimoji="0" lang="en-US" altLang="zh-TW" sz="1500" dirty="0">
                <a:latin typeface="+mn-ea"/>
              </a:endParaRPr>
            </a:p>
            <a:p>
              <a:pPr marL="173038" indent="-173038" eaLnBrk="0" hangingPunct="0">
                <a:defRPr/>
              </a:pPr>
              <a:r>
                <a:rPr kumimoji="0" lang="zh-TW" altLang="en-US" sz="1500" dirty="0">
                  <a:latin typeface="+mn-ea"/>
                </a:rPr>
                <a:t>   融債券、</a:t>
              </a:r>
              <a:r>
                <a:rPr kumimoji="0" lang="en-US" altLang="zh-TW" sz="1500" dirty="0">
                  <a:latin typeface="+mn-ea"/>
                </a:rPr>
                <a:t>CB</a:t>
              </a:r>
              <a:r>
                <a:rPr kumimoji="0" lang="zh-TW" altLang="en-US" sz="1500" dirty="0">
                  <a:latin typeface="+mn-ea"/>
                </a:rPr>
                <a:t>、</a:t>
              </a:r>
              <a:r>
                <a:rPr kumimoji="0" lang="en-US" altLang="zh-TW" sz="1500" dirty="0">
                  <a:latin typeface="+mn-ea"/>
                </a:rPr>
                <a:t>EB</a:t>
              </a:r>
              <a:r>
                <a:rPr kumimoji="0" lang="zh-TW" altLang="en-US" sz="1500" dirty="0">
                  <a:latin typeface="+mn-ea"/>
                </a:rPr>
                <a:t>或</a:t>
              </a:r>
              <a:r>
                <a:rPr kumimoji="0" lang="en-US" altLang="zh-TW" sz="1500" dirty="0">
                  <a:latin typeface="+mn-ea"/>
                </a:rPr>
                <a:t>WB</a:t>
              </a:r>
            </a:p>
            <a:p>
              <a:pPr eaLnBrk="0" hangingPunct="0">
                <a:defRPr/>
              </a:pPr>
              <a:r>
                <a:rPr kumimoji="0" lang="en-US" altLang="zh-TW" sz="1500" dirty="0">
                  <a:latin typeface="+mn-ea"/>
                </a:rPr>
                <a:t>2.</a:t>
              </a:r>
              <a:r>
                <a:rPr kumimoji="0" lang="zh-TW" altLang="en-US" sz="1500" dirty="0">
                  <a:latin typeface="+mn-ea"/>
                </a:rPr>
                <a:t>外幣計價海</a:t>
              </a:r>
              <a:endParaRPr kumimoji="0" lang="en-US" altLang="zh-TW" sz="1500" dirty="0">
                <a:latin typeface="+mn-ea"/>
              </a:endParaRPr>
            </a:p>
            <a:p>
              <a:pPr marL="173038" indent="-173038" eaLnBrk="0" hangingPunct="0">
                <a:defRPr/>
              </a:pPr>
              <a:r>
                <a:rPr kumimoji="0" lang="zh-TW" altLang="en-US" sz="1500" dirty="0">
                  <a:latin typeface="+mn-ea"/>
                </a:rPr>
                <a:t>    外金融債券、</a:t>
              </a:r>
              <a:r>
                <a:rPr kumimoji="0" lang="en-US" altLang="zh-TW" sz="1500" dirty="0">
                  <a:latin typeface="+mn-ea"/>
                </a:rPr>
                <a:t>ECB</a:t>
              </a:r>
              <a:r>
                <a:rPr kumimoji="0" lang="zh-TW" altLang="en-US" sz="1500" dirty="0">
                  <a:latin typeface="+mn-ea"/>
                </a:rPr>
                <a:t>、</a:t>
              </a:r>
              <a:r>
                <a:rPr kumimoji="0" lang="en-US" altLang="zh-TW" sz="1500" dirty="0">
                  <a:latin typeface="+mn-ea"/>
                </a:rPr>
                <a:t>EEB</a:t>
              </a:r>
              <a:r>
                <a:rPr kumimoji="0" lang="zh-TW" altLang="en-US" sz="1500" dirty="0">
                  <a:latin typeface="+mn-ea"/>
                </a:rPr>
                <a:t>或</a:t>
              </a:r>
              <a:r>
                <a:rPr kumimoji="0" lang="en-US" altLang="zh-TW" sz="1500" dirty="0">
                  <a:latin typeface="+mn-ea"/>
                </a:rPr>
                <a:t>EWB</a:t>
              </a:r>
            </a:p>
          </p:txBody>
        </p:sp>
        <p:sp>
          <p:nvSpPr>
            <p:cNvPr id="36" name="Line 57"/>
            <p:cNvSpPr>
              <a:spLocks noChangeShapeType="1"/>
            </p:cNvSpPr>
            <p:nvPr/>
          </p:nvSpPr>
          <p:spPr bwMode="auto">
            <a:xfrm>
              <a:off x="3636918" y="3357944"/>
              <a:ext cx="0" cy="215188"/>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cxnSp>
          <p:nvCxnSpPr>
            <p:cNvPr id="37" name="直線接點 36"/>
            <p:cNvCxnSpPr/>
            <p:nvPr/>
          </p:nvCxnSpPr>
          <p:spPr>
            <a:xfrm>
              <a:off x="4787559" y="1844847"/>
              <a:ext cx="0" cy="144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210752" y="1988871"/>
              <a:ext cx="180029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763781" y="1988871"/>
              <a:ext cx="244697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6011044" y="1988871"/>
              <a:ext cx="0" cy="1440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1763781" y="1988871"/>
              <a:ext cx="0" cy="1440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向下箭號 41"/>
            <p:cNvSpPr/>
            <p:nvPr/>
          </p:nvSpPr>
          <p:spPr>
            <a:xfrm>
              <a:off x="4787559" y="5948677"/>
              <a:ext cx="432605" cy="36090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 name="Text Box 48"/>
            <p:cNvSpPr txBox="1">
              <a:spLocks noChangeArrowheads="1"/>
            </p:cNvSpPr>
            <p:nvPr/>
          </p:nvSpPr>
          <p:spPr bwMode="auto">
            <a:xfrm>
              <a:off x="5003118" y="2781849"/>
              <a:ext cx="2090183" cy="576095"/>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發行人募集與發行海外有價證券處理準則</a:t>
              </a:r>
            </a:p>
            <a:p>
              <a:pPr algn="ctr" eaLnBrk="0" hangingPunct="0">
                <a:defRPr/>
              </a:pPr>
              <a:endParaRPr kumimoji="0" lang="zh-TW" altLang="en-US" sz="1600" dirty="0">
                <a:solidFill>
                  <a:srgbClr val="000000"/>
                </a:solidFill>
                <a:latin typeface="+mn-ea"/>
              </a:endParaRPr>
            </a:p>
          </p:txBody>
        </p:sp>
        <p:sp>
          <p:nvSpPr>
            <p:cNvPr id="44" name="Text Box 48"/>
            <p:cNvSpPr txBox="1">
              <a:spLocks noChangeArrowheads="1"/>
            </p:cNvSpPr>
            <p:nvPr/>
          </p:nvSpPr>
          <p:spPr bwMode="auto">
            <a:xfrm>
              <a:off x="2771707" y="2781849"/>
              <a:ext cx="1944494" cy="576095"/>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發行人募集與發行有價證券處理準則</a:t>
              </a:r>
            </a:p>
          </p:txBody>
        </p:sp>
        <p:sp>
          <p:nvSpPr>
            <p:cNvPr id="45" name="Text Box 74"/>
            <p:cNvSpPr txBox="1">
              <a:spLocks noChangeArrowheads="1"/>
            </p:cNvSpPr>
            <p:nvPr/>
          </p:nvSpPr>
          <p:spPr bwMode="auto">
            <a:xfrm>
              <a:off x="2771707" y="3573132"/>
              <a:ext cx="1728935" cy="1008167"/>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rPr>
                <a:t>1.</a:t>
              </a:r>
              <a:r>
                <a:rPr kumimoji="0" lang="zh-TW" altLang="en-US" sz="1500" dirty="0">
                  <a:solidFill>
                    <a:srgbClr val="000000"/>
                  </a:solidFill>
                  <a:latin typeface="+mn-ea"/>
                </a:rPr>
                <a:t>上市、櫃公司</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2.</a:t>
              </a:r>
              <a:r>
                <a:rPr kumimoji="0" lang="zh-TW" altLang="en-US" sz="1500" dirty="0">
                  <a:solidFill>
                    <a:srgbClr val="000000"/>
                  </a:solidFill>
                  <a:latin typeface="+mn-ea"/>
                </a:rPr>
                <a:t>興櫃公司</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3.</a:t>
              </a:r>
              <a:r>
                <a:rPr kumimoji="0" lang="zh-TW" altLang="en-US" sz="1500" dirty="0">
                  <a:solidFill>
                    <a:srgbClr val="000000"/>
                  </a:solidFill>
                  <a:latin typeface="+mn-ea"/>
                </a:rPr>
                <a:t>未上市、櫃之公</a:t>
              </a:r>
              <a:endParaRPr kumimoji="0" lang="en-US" altLang="zh-TW" sz="1500" dirty="0">
                <a:solidFill>
                  <a:srgbClr val="000000"/>
                </a:solidFill>
                <a:latin typeface="+mn-ea"/>
              </a:endParaRPr>
            </a:p>
            <a:p>
              <a:pPr eaLnBrk="0" hangingPunct="0">
                <a:defRPr/>
              </a:pPr>
              <a:r>
                <a:rPr kumimoji="0" lang="zh-TW" altLang="en-US" sz="1500" dirty="0">
                  <a:solidFill>
                    <a:srgbClr val="000000"/>
                  </a:solidFill>
                  <a:latin typeface="+mn-ea"/>
                </a:rPr>
                <a:t>   開發行公司</a:t>
              </a:r>
            </a:p>
          </p:txBody>
        </p:sp>
        <p:sp>
          <p:nvSpPr>
            <p:cNvPr id="46" name="Text Box 74"/>
            <p:cNvSpPr txBox="1">
              <a:spLocks noChangeArrowheads="1"/>
            </p:cNvSpPr>
            <p:nvPr/>
          </p:nvSpPr>
          <p:spPr bwMode="auto">
            <a:xfrm>
              <a:off x="4716201" y="3645991"/>
              <a:ext cx="1511889" cy="791283"/>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rPr>
                <a:t>1.</a:t>
              </a:r>
              <a:r>
                <a:rPr kumimoji="0" lang="zh-TW" altLang="en-US" sz="1500" dirty="0">
                  <a:solidFill>
                    <a:srgbClr val="000000"/>
                  </a:solidFill>
                  <a:latin typeface="+mn-ea"/>
                </a:rPr>
                <a:t>上市、櫃公司</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2.</a:t>
              </a:r>
              <a:r>
                <a:rPr kumimoji="0" lang="zh-TW" altLang="en-US" sz="1500" dirty="0">
                  <a:solidFill>
                    <a:srgbClr val="000000"/>
                  </a:solidFill>
                  <a:latin typeface="+mn-ea"/>
                </a:rPr>
                <a:t>興櫃公司</a:t>
              </a:r>
              <a:endParaRPr kumimoji="0" lang="en-US" altLang="zh-TW" sz="1500" dirty="0">
                <a:solidFill>
                  <a:srgbClr val="000000"/>
                </a:solidFill>
                <a:latin typeface="+mn-ea"/>
              </a:endParaRPr>
            </a:p>
            <a:p>
              <a:pPr eaLnBrk="0" hangingPunct="0">
                <a:defRPr/>
              </a:pPr>
              <a:endParaRPr kumimoji="0" lang="zh-TW" altLang="en-US" sz="1500" dirty="0">
                <a:solidFill>
                  <a:srgbClr val="000000"/>
                </a:solidFill>
                <a:latin typeface="+mn-ea"/>
              </a:endParaRPr>
            </a:p>
          </p:txBody>
        </p:sp>
        <p:sp>
          <p:nvSpPr>
            <p:cNvPr id="47" name="Text Box 74"/>
            <p:cNvSpPr txBox="1">
              <a:spLocks noChangeArrowheads="1"/>
            </p:cNvSpPr>
            <p:nvPr/>
          </p:nvSpPr>
          <p:spPr bwMode="auto">
            <a:xfrm>
              <a:off x="6372292" y="3645991"/>
              <a:ext cx="1079284" cy="791283"/>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1500" dirty="0">
                  <a:solidFill>
                    <a:srgbClr val="000000"/>
                  </a:solidFill>
                  <a:latin typeface="+mn-ea"/>
                </a:rPr>
                <a:t>未上市、櫃之公開發行公司</a:t>
              </a:r>
            </a:p>
          </p:txBody>
        </p:sp>
        <p:sp>
          <p:nvSpPr>
            <p:cNvPr id="48" name="Text Box 49"/>
            <p:cNvSpPr txBox="1">
              <a:spLocks noChangeArrowheads="1"/>
            </p:cNvSpPr>
            <p:nvPr/>
          </p:nvSpPr>
          <p:spPr bwMode="auto">
            <a:xfrm>
              <a:off x="6228090" y="4798181"/>
              <a:ext cx="1367687" cy="1008166"/>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rPr>
                <a:t>1.</a:t>
              </a:r>
              <a:r>
                <a:rPr kumimoji="0" lang="zh-TW" altLang="en-US" sz="1500" dirty="0">
                  <a:solidFill>
                    <a:srgbClr val="000000"/>
                  </a:solidFill>
                  <a:latin typeface="+mn-ea"/>
                </a:rPr>
                <a:t>外幣計價海</a:t>
              </a:r>
              <a:endParaRPr kumimoji="0" lang="en-US" altLang="zh-TW" sz="1500" dirty="0">
                <a:solidFill>
                  <a:srgbClr val="000000"/>
                </a:solidFill>
                <a:latin typeface="+mn-ea"/>
              </a:endParaRPr>
            </a:p>
            <a:p>
              <a:pPr eaLnBrk="0" hangingPunct="0">
                <a:defRPr/>
              </a:pPr>
              <a:r>
                <a:rPr kumimoji="0" lang="zh-TW" altLang="en-US" sz="1500" dirty="0">
                  <a:solidFill>
                    <a:srgbClr val="000000"/>
                  </a:solidFill>
                  <a:latin typeface="+mn-ea"/>
                </a:rPr>
                <a:t>   外普通公司</a:t>
              </a:r>
              <a:endParaRPr kumimoji="0" lang="en-US" altLang="zh-TW" sz="1500" dirty="0">
                <a:solidFill>
                  <a:srgbClr val="000000"/>
                </a:solidFill>
                <a:latin typeface="+mn-ea"/>
              </a:endParaRPr>
            </a:p>
            <a:p>
              <a:pPr eaLnBrk="0" hangingPunct="0">
                <a:defRPr/>
              </a:pPr>
              <a:r>
                <a:rPr kumimoji="0" lang="zh-TW" altLang="en-US" sz="1500" dirty="0">
                  <a:solidFill>
                    <a:srgbClr val="000000"/>
                  </a:solidFill>
                  <a:latin typeface="+mn-ea"/>
                </a:rPr>
                <a:t>   債</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2. EEB</a:t>
              </a:r>
              <a:r>
                <a:rPr kumimoji="0" lang="zh-TW" altLang="en-US" sz="1500" dirty="0">
                  <a:solidFill>
                    <a:srgbClr val="000000"/>
                  </a:solidFill>
                  <a:latin typeface="+mn-ea"/>
                </a:rPr>
                <a:t>或</a:t>
              </a:r>
              <a:r>
                <a:rPr kumimoji="0" lang="en-US" altLang="zh-TW" sz="1500" dirty="0">
                  <a:solidFill>
                    <a:srgbClr val="000000"/>
                  </a:solidFill>
                  <a:latin typeface="+mn-ea"/>
                </a:rPr>
                <a:t>EWB</a:t>
              </a:r>
            </a:p>
            <a:p>
              <a:pPr algn="ctr" eaLnBrk="0" hangingPunct="0">
                <a:defRPr/>
              </a:pPr>
              <a:endParaRPr kumimoji="0" lang="en-US" altLang="zh-TW" sz="1500" dirty="0">
                <a:solidFill>
                  <a:srgbClr val="000000"/>
                </a:solidFill>
                <a:latin typeface="+mn-ea"/>
              </a:endParaRPr>
            </a:p>
          </p:txBody>
        </p:sp>
        <p:cxnSp>
          <p:nvCxnSpPr>
            <p:cNvPr id="49" name="直線接點 48"/>
            <p:cNvCxnSpPr/>
            <p:nvPr/>
          </p:nvCxnSpPr>
          <p:spPr>
            <a:xfrm>
              <a:off x="6011044" y="2492106"/>
              <a:ext cx="0" cy="145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5435724" y="2637825"/>
              <a:ext cx="28082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flipH="1">
              <a:off x="3564073" y="2637825"/>
              <a:ext cx="18716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8243942" y="2637825"/>
              <a:ext cx="0" cy="144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3564073" y="2637825"/>
              <a:ext cx="0" cy="144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6011044" y="2637825"/>
              <a:ext cx="0" cy="14402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6011044" y="3357944"/>
              <a:ext cx="0" cy="14232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5508567" y="3500273"/>
              <a:ext cx="14405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flipH="1">
              <a:off x="5364366" y="3500273"/>
              <a:ext cx="14420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5364366" y="3500273"/>
              <a:ext cx="0" cy="145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949099" y="3500273"/>
              <a:ext cx="0" cy="145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單箭頭接點 80"/>
            <p:cNvCxnSpPr>
              <a:cxnSpLocks noChangeShapeType="1"/>
              <a:stCxn id="45" idx="2"/>
            </p:cNvCxnSpPr>
            <p:nvPr/>
          </p:nvCxnSpPr>
          <p:spPr bwMode="auto">
            <a:xfrm>
              <a:off x="3635896" y="4581128"/>
              <a:ext cx="0" cy="2160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 name="直線單箭頭接點 81"/>
            <p:cNvCxnSpPr>
              <a:cxnSpLocks noChangeShapeType="1"/>
            </p:cNvCxnSpPr>
            <p:nvPr/>
          </p:nvCxnSpPr>
          <p:spPr bwMode="auto">
            <a:xfrm>
              <a:off x="5364235" y="4437325"/>
              <a:ext cx="0" cy="3600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2" name="直線單箭頭接點 83"/>
            <p:cNvCxnSpPr>
              <a:cxnSpLocks noChangeShapeType="1"/>
            </p:cNvCxnSpPr>
            <p:nvPr/>
          </p:nvCxnSpPr>
          <p:spPr bwMode="auto">
            <a:xfrm>
              <a:off x="6876256" y="4437112"/>
              <a:ext cx="0" cy="3600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 name="直線單箭頭接點 84"/>
            <p:cNvCxnSpPr>
              <a:cxnSpLocks noChangeShapeType="1"/>
              <a:stCxn id="34" idx="2"/>
            </p:cNvCxnSpPr>
            <p:nvPr/>
          </p:nvCxnSpPr>
          <p:spPr bwMode="auto">
            <a:xfrm>
              <a:off x="8316416" y="4221088"/>
              <a:ext cx="0" cy="57606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20</a:t>
            </a:fld>
            <a:endParaRPr lang="zh-TW" altLang="en-US" dirty="0"/>
          </a:p>
        </p:txBody>
      </p:sp>
      <p:sp>
        <p:nvSpPr>
          <p:cNvPr id="4" name="圓角矩形圖說文字 3"/>
          <p:cNvSpPr/>
          <p:nvPr/>
        </p:nvSpPr>
        <p:spPr>
          <a:xfrm>
            <a:off x="7092280" y="1396943"/>
            <a:ext cx="1521495" cy="595409"/>
          </a:xfrm>
          <a:prstGeom prst="wedgeRoundRectCallout">
            <a:avLst>
              <a:gd name="adj1" fmla="val -35966"/>
              <a:gd name="adj2" fmla="val 92921"/>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標楷體" panose="03000509000000000000" pitchFamily="65" charset="-120"/>
                <a:ea typeface="標楷體" panose="03000509000000000000" pitchFamily="65" charset="-120"/>
              </a:rPr>
              <a:t>申報生效制</a:t>
            </a:r>
            <a:endParaRPr lang="zh-TW" altLang="en-US" sz="1600" dirty="0">
              <a:latin typeface="標楷體" panose="03000509000000000000" pitchFamily="65" charset="-120"/>
              <a:ea typeface="標楷體" panose="03000509000000000000" pitchFamily="65" charset="-120"/>
            </a:endParaRPr>
          </a:p>
        </p:txBody>
      </p:sp>
      <p:sp>
        <p:nvSpPr>
          <p:cNvPr id="66" name="圓角矩形圖說文字 65"/>
          <p:cNvSpPr/>
          <p:nvPr/>
        </p:nvSpPr>
        <p:spPr>
          <a:xfrm>
            <a:off x="2340757" y="5601568"/>
            <a:ext cx="1468923" cy="491727"/>
          </a:xfrm>
          <a:prstGeom prst="wedgeRoundRectCallout">
            <a:avLst>
              <a:gd name="adj1" fmla="val 40177"/>
              <a:gd name="adj2" fmla="val 70960"/>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標楷體" panose="03000509000000000000" pitchFamily="65" charset="-120"/>
                <a:ea typeface="標楷體" panose="03000509000000000000" pitchFamily="65" charset="-120"/>
              </a:rPr>
              <a:t>上櫃</a:t>
            </a:r>
            <a:r>
              <a:rPr lang="zh-TW" altLang="en-US" sz="1600" dirty="0">
                <a:latin typeface="標楷體" panose="03000509000000000000" pitchFamily="65" charset="-120"/>
                <a:ea typeface="標楷體" panose="03000509000000000000" pitchFamily="65" charset="-120"/>
              </a:rPr>
              <a:t>掛牌</a:t>
            </a:r>
            <a:r>
              <a:rPr lang="zh-TW" altLang="en-US" sz="1600" dirty="0" smtClean="0">
                <a:latin typeface="標楷體" panose="03000509000000000000" pitchFamily="65" charset="-120"/>
                <a:ea typeface="標楷體" panose="03000509000000000000" pitchFamily="65" charset="-120"/>
              </a:rPr>
              <a:t>申請</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08633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fld id="{8FFA810E-4A37-43A1-9E21-5CE9D6FA59D5}" type="slidenum">
              <a:rPr kumimoji="0" lang="zh-TW" altLang="en-US" sz="1200">
                <a:solidFill>
                  <a:srgbClr val="4B3E21"/>
                </a:solidFill>
              </a:rPr>
              <a:pPr algn="ctr" eaLnBrk="1" hangingPunct="1"/>
              <a:t>21</a:t>
            </a:fld>
            <a:endParaRPr kumimoji="0" lang="zh-TW" altLang="en-US" sz="1200">
              <a:solidFill>
                <a:srgbClr val="4B3E21"/>
              </a:solidFill>
            </a:endParaRPr>
          </a:p>
        </p:txBody>
      </p:sp>
      <p:sp>
        <p:nvSpPr>
          <p:cNvPr id="6" name="標題 3"/>
          <p:cNvSpPr txBox="1">
            <a:spLocks/>
          </p:cNvSpPr>
          <p:nvPr/>
        </p:nvSpPr>
        <p:spPr>
          <a:xfrm>
            <a:off x="893796" y="438391"/>
            <a:ext cx="8229600" cy="864518"/>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a:defRPr/>
            </a:pPr>
            <a:r>
              <a:rPr kumimoji="0" lang="zh-TW" altLang="en-US" sz="3600" b="1" dirty="0">
                <a:effectLst/>
                <a:latin typeface="Arial" panose="020B0604020202020204" pitchFamily="34" charset="0"/>
                <a:cs typeface="Arial" panose="020B0604020202020204" pitchFamily="34" charset="0"/>
              </a:rPr>
              <a:t>發行市場架構</a:t>
            </a:r>
            <a:r>
              <a:rPr kumimoji="0" lang="en-US" altLang="zh-TW" sz="3600" b="1" dirty="0" smtClean="0">
                <a:effectLst/>
                <a:latin typeface="Arial" panose="020B0604020202020204" pitchFamily="34" charset="0"/>
                <a:cs typeface="Arial" panose="020B0604020202020204" pitchFamily="34" charset="0"/>
              </a:rPr>
              <a:t>-</a:t>
            </a:r>
            <a:r>
              <a:rPr kumimoji="0" lang="zh-TW" altLang="en-US" sz="3600" b="1" dirty="0" smtClean="0">
                <a:effectLst/>
                <a:latin typeface="Arial" panose="020B0604020202020204" pitchFamily="34" charset="0"/>
                <a:cs typeface="Arial" panose="020B0604020202020204" pitchFamily="34" charset="0"/>
              </a:rPr>
              <a:t>外國發行人</a:t>
            </a:r>
            <a:r>
              <a:rPr kumimoji="0" lang="en-US" altLang="zh-TW" sz="3600" b="1" dirty="0" smtClean="0">
                <a:effectLst/>
                <a:latin typeface="Arial" panose="020B0604020202020204" pitchFamily="34" charset="0"/>
                <a:cs typeface="Arial" panose="020B0604020202020204" pitchFamily="34" charset="0"/>
              </a:rPr>
              <a:t>(</a:t>
            </a:r>
            <a:r>
              <a:rPr kumimoji="0" lang="zh-TW" altLang="en-US" sz="3600" b="1" dirty="0" smtClean="0">
                <a:effectLst/>
                <a:latin typeface="Arial" panose="020B0604020202020204" pitchFamily="34" charset="0"/>
                <a:cs typeface="Arial" panose="020B0604020202020204" pitchFamily="34" charset="0"/>
              </a:rPr>
              <a:t>一</a:t>
            </a:r>
            <a:r>
              <a:rPr kumimoji="0" lang="en-US" altLang="zh-TW" sz="3600" b="1" dirty="0" smtClean="0">
                <a:effectLst/>
                <a:latin typeface="Arial" panose="020B0604020202020204" pitchFamily="34" charset="0"/>
                <a:cs typeface="Arial" panose="020B0604020202020204" pitchFamily="34" charset="0"/>
              </a:rPr>
              <a:t>)</a:t>
            </a:r>
            <a:endParaRPr kumimoji="0" lang="zh-TW" altLang="en-US" sz="3600" b="1" dirty="0">
              <a:effectLst/>
              <a:latin typeface="Arial" panose="020B0604020202020204" pitchFamily="34" charset="0"/>
              <a:cs typeface="Arial" panose="020B0604020202020204" pitchFamily="34" charset="0"/>
            </a:endParaRPr>
          </a:p>
        </p:txBody>
      </p:sp>
      <p:grpSp>
        <p:nvGrpSpPr>
          <p:cNvPr id="64" name="Group 62"/>
          <p:cNvGrpSpPr>
            <a:grpSpLocks/>
          </p:cNvGrpSpPr>
          <p:nvPr/>
        </p:nvGrpSpPr>
        <p:grpSpPr bwMode="auto">
          <a:xfrm>
            <a:off x="1331012" y="1336675"/>
            <a:ext cx="7739963" cy="4968875"/>
            <a:chOff x="792" y="845"/>
            <a:chExt cx="4968" cy="3311"/>
          </a:xfrm>
        </p:grpSpPr>
        <p:sp>
          <p:nvSpPr>
            <p:cNvPr id="65" name="Text Box 48"/>
            <p:cNvSpPr txBox="1">
              <a:spLocks noChangeArrowheads="1"/>
            </p:cNvSpPr>
            <p:nvPr/>
          </p:nvSpPr>
          <p:spPr bwMode="auto">
            <a:xfrm>
              <a:off x="2654" y="1752"/>
              <a:ext cx="2948" cy="22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依據外國發行人募集與發行有價證券處理準則</a:t>
              </a:r>
            </a:p>
          </p:txBody>
        </p:sp>
        <p:sp>
          <p:nvSpPr>
            <p:cNvPr id="66" name="Text Box 49"/>
            <p:cNvSpPr txBox="1">
              <a:spLocks noChangeArrowheads="1"/>
            </p:cNvSpPr>
            <p:nvPr/>
          </p:nvSpPr>
          <p:spPr bwMode="auto">
            <a:xfrm>
              <a:off x="3379" y="2795"/>
              <a:ext cx="998" cy="95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kumimoji="0" lang="en-US" altLang="zh-TW" sz="1500" dirty="0">
                  <a:solidFill>
                    <a:srgbClr val="000000"/>
                  </a:solidFill>
                  <a:latin typeface="微軟正黑體" panose="020B0604030504040204" pitchFamily="34" charset="-120"/>
                  <a:ea typeface="微軟正黑體" panose="020B0604030504040204" pitchFamily="34" charset="-120"/>
                </a:rPr>
                <a:t>1.</a:t>
              </a:r>
              <a:r>
                <a:rPr kumimoji="0" lang="zh-TW" altLang="en-US" sz="1500" dirty="0">
                  <a:solidFill>
                    <a:srgbClr val="000000"/>
                  </a:solidFill>
                  <a:latin typeface="微軟正黑體" panose="020B0604030504040204" pitchFamily="34" charset="-120"/>
                  <a:ea typeface="微軟正黑體" panose="020B0604030504040204" pitchFamily="34" charset="-120"/>
                </a:rPr>
                <a:t>外幣計價普通</a:t>
              </a:r>
              <a:endParaRPr kumimoji="0" lang="en-US" altLang="zh-TW" sz="1500" dirty="0">
                <a:solidFill>
                  <a:srgbClr val="000000"/>
                </a:solidFill>
                <a:latin typeface="微軟正黑體" panose="020B0604030504040204" pitchFamily="34" charset="-120"/>
                <a:ea typeface="微軟正黑體" panose="020B0604030504040204" pitchFamily="34" charset="-120"/>
              </a:endParaRPr>
            </a:p>
            <a:p>
              <a:r>
                <a:rPr kumimoji="0" lang="zh-TW" altLang="en-US" sz="1500" dirty="0">
                  <a:solidFill>
                    <a:srgbClr val="000000"/>
                  </a:solidFill>
                  <a:latin typeface="微軟正黑體" panose="020B0604030504040204" pitchFamily="34" charset="-120"/>
                  <a:ea typeface="微軟正黑體" panose="020B0604030504040204" pitchFamily="34" charset="-120"/>
                </a:rPr>
                <a:t>   公司債</a:t>
              </a:r>
              <a:endParaRPr kumimoji="0" lang="en-US" altLang="zh-TW" sz="1500" dirty="0">
                <a:solidFill>
                  <a:srgbClr val="000000"/>
                </a:solidFill>
                <a:latin typeface="微軟正黑體" panose="020B0604030504040204" pitchFamily="34" charset="-120"/>
                <a:ea typeface="微軟正黑體" panose="020B0604030504040204" pitchFamily="34" charset="-120"/>
              </a:endParaRPr>
            </a:p>
            <a:p>
              <a:r>
                <a:rPr kumimoji="0" lang="en-US" altLang="zh-TW" sz="1500" dirty="0">
                  <a:solidFill>
                    <a:srgbClr val="000000"/>
                  </a:solidFill>
                  <a:latin typeface="微軟正黑體" panose="020B0604030504040204" pitchFamily="34" charset="-120"/>
                  <a:ea typeface="微軟正黑體" panose="020B0604030504040204" pitchFamily="34" charset="-120"/>
                </a:rPr>
                <a:t>2.</a:t>
              </a:r>
              <a:r>
                <a:rPr kumimoji="0" lang="zh-TW" altLang="en-US" sz="1500" dirty="0">
                  <a:solidFill>
                    <a:srgbClr val="000000"/>
                  </a:solidFill>
                  <a:latin typeface="微軟正黑體" panose="020B0604030504040204" pitchFamily="34" charset="-120"/>
                  <a:ea typeface="微軟正黑體" panose="020B0604030504040204" pitchFamily="34" charset="-120"/>
                </a:rPr>
                <a:t>以</a:t>
              </a:r>
              <a:r>
                <a:rPr kumimoji="0" lang="en-US" altLang="zh-TW" sz="1500" dirty="0">
                  <a:solidFill>
                    <a:srgbClr val="000000"/>
                  </a:solidFill>
                  <a:latin typeface="微軟正黑體" panose="020B0604030504040204" pitchFamily="34" charset="-120"/>
                  <a:ea typeface="微軟正黑體" panose="020B0604030504040204" pitchFamily="34" charset="-120"/>
                </a:rPr>
                <a:t>TDR</a:t>
              </a:r>
              <a:r>
                <a:rPr kumimoji="0" lang="zh-TW" altLang="en-US" sz="1500" dirty="0">
                  <a:solidFill>
                    <a:srgbClr val="000000"/>
                  </a:solidFill>
                  <a:latin typeface="微軟正黑體" panose="020B0604030504040204" pitchFamily="34" charset="-120"/>
                  <a:ea typeface="微軟正黑體" panose="020B0604030504040204" pitchFamily="34" charset="-120"/>
                </a:rPr>
                <a:t>為轉換</a:t>
              </a:r>
              <a:endParaRPr kumimoji="0" lang="en-US" altLang="zh-TW" sz="1500" dirty="0">
                <a:solidFill>
                  <a:srgbClr val="000000"/>
                </a:solidFill>
                <a:latin typeface="微軟正黑體" panose="020B0604030504040204" pitchFamily="34" charset="-120"/>
                <a:ea typeface="微軟正黑體" panose="020B0604030504040204" pitchFamily="34" charset="-120"/>
              </a:endParaRPr>
            </a:p>
            <a:p>
              <a:r>
                <a:rPr kumimoji="0" lang="zh-TW" altLang="en-US" sz="1500" dirty="0">
                  <a:solidFill>
                    <a:srgbClr val="000000"/>
                  </a:solidFill>
                  <a:latin typeface="微軟正黑體" panose="020B0604030504040204" pitchFamily="34" charset="-120"/>
                  <a:ea typeface="微軟正黑體" panose="020B0604030504040204" pitchFamily="34" charset="-120"/>
                </a:rPr>
                <a:t>    或認股標的之</a:t>
              </a:r>
              <a:endParaRPr kumimoji="0" lang="en-US" altLang="zh-TW" sz="1500" dirty="0">
                <a:solidFill>
                  <a:srgbClr val="000000"/>
                </a:solidFill>
                <a:latin typeface="微軟正黑體" panose="020B0604030504040204" pitchFamily="34" charset="-120"/>
                <a:ea typeface="微軟正黑體" panose="020B0604030504040204" pitchFamily="34" charset="-120"/>
              </a:endParaRPr>
            </a:p>
            <a:p>
              <a:r>
                <a:rPr kumimoji="0" lang="zh-TW" altLang="en-US" sz="1500" dirty="0">
                  <a:solidFill>
                    <a:srgbClr val="000000"/>
                  </a:solidFill>
                  <a:latin typeface="微軟正黑體" panose="020B0604030504040204" pitchFamily="34" charset="-120"/>
                  <a:ea typeface="微軟正黑體" panose="020B0604030504040204" pitchFamily="34" charset="-120"/>
                </a:rPr>
                <a:t>    外幣計價</a:t>
              </a:r>
              <a:r>
                <a:rPr kumimoji="0" lang="en-US" altLang="zh-TW" sz="1500" dirty="0">
                  <a:solidFill>
                    <a:srgbClr val="000000"/>
                  </a:solidFill>
                  <a:latin typeface="微軟正黑體" panose="020B0604030504040204" pitchFamily="34" charset="-120"/>
                  <a:ea typeface="微軟正黑體" panose="020B0604030504040204" pitchFamily="34" charset="-120"/>
                </a:rPr>
                <a:t>CB</a:t>
              </a:r>
              <a:br>
                <a:rPr kumimoji="0" lang="en-US" altLang="zh-TW" sz="1500" dirty="0">
                  <a:solidFill>
                    <a:srgbClr val="000000"/>
                  </a:solidFill>
                  <a:latin typeface="微軟正黑體" panose="020B0604030504040204" pitchFamily="34" charset="-120"/>
                  <a:ea typeface="微軟正黑體" panose="020B0604030504040204" pitchFamily="34" charset="-120"/>
                </a:rPr>
              </a:br>
              <a:r>
                <a:rPr kumimoji="0" lang="en-US" altLang="zh-TW" sz="1500" dirty="0">
                  <a:solidFill>
                    <a:srgbClr val="000000"/>
                  </a:solidFill>
                  <a:latin typeface="微軟正黑體" panose="020B0604030504040204" pitchFamily="34" charset="-120"/>
                  <a:ea typeface="微軟正黑體" panose="020B0604030504040204" pitchFamily="34" charset="-120"/>
                </a:rPr>
                <a:t>    </a:t>
              </a:r>
              <a:r>
                <a:rPr kumimoji="0" lang="zh-TW" altLang="en-US" sz="1500" dirty="0">
                  <a:solidFill>
                    <a:srgbClr val="000000"/>
                  </a:solidFill>
                  <a:latin typeface="微軟正黑體" panose="020B0604030504040204" pitchFamily="34" charset="-120"/>
                  <a:ea typeface="微軟正黑體" panose="020B0604030504040204" pitchFamily="34" charset="-120"/>
                </a:rPr>
                <a:t>或</a:t>
              </a:r>
              <a:r>
                <a:rPr kumimoji="0" lang="en-US" altLang="zh-TW" sz="1500" dirty="0">
                  <a:solidFill>
                    <a:srgbClr val="000000"/>
                  </a:solidFill>
                  <a:latin typeface="微軟正黑體" panose="020B0604030504040204" pitchFamily="34" charset="-120"/>
                  <a:ea typeface="微軟正黑體" panose="020B0604030504040204" pitchFamily="34" charset="-120"/>
                </a:rPr>
                <a:t>WB</a:t>
              </a:r>
            </a:p>
            <a:p>
              <a:pPr algn="ctr"/>
              <a:endParaRPr kumimoji="0" lang="en-US" altLang="zh-TW" sz="1500" dirty="0">
                <a:solidFill>
                  <a:srgbClr val="000000"/>
                </a:solidFill>
                <a:latin typeface="微軟正黑體" panose="020B0604030504040204" pitchFamily="34" charset="-120"/>
                <a:ea typeface="微軟正黑體" panose="020B0604030504040204" pitchFamily="34" charset="-120"/>
              </a:endParaRPr>
            </a:p>
          </p:txBody>
        </p:sp>
        <p:sp>
          <p:nvSpPr>
            <p:cNvPr id="67" name="Text Box 50"/>
            <p:cNvSpPr txBox="1">
              <a:spLocks noChangeArrowheads="1"/>
            </p:cNvSpPr>
            <p:nvPr/>
          </p:nvSpPr>
          <p:spPr bwMode="auto">
            <a:xfrm>
              <a:off x="2517" y="1299"/>
              <a:ext cx="2041" cy="21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證交法第</a:t>
              </a:r>
              <a:r>
                <a:rPr kumimoji="0" lang="en-US" altLang="zh-TW" sz="1600" dirty="0">
                  <a:solidFill>
                    <a:srgbClr val="000000"/>
                  </a:solidFill>
                  <a:latin typeface="+mn-ea"/>
                </a:rPr>
                <a:t>22</a:t>
              </a:r>
              <a:r>
                <a:rPr kumimoji="0" lang="zh-TW" altLang="en-US" sz="1600" dirty="0">
                  <a:solidFill>
                    <a:srgbClr val="000000"/>
                  </a:solidFill>
                  <a:latin typeface="+mn-ea"/>
                </a:rPr>
                <a:t>條</a:t>
              </a:r>
            </a:p>
          </p:txBody>
        </p:sp>
        <p:sp>
          <p:nvSpPr>
            <p:cNvPr id="68" name="Line 57"/>
            <p:cNvSpPr>
              <a:spLocks noChangeShapeType="1"/>
            </p:cNvSpPr>
            <p:nvPr/>
          </p:nvSpPr>
          <p:spPr bwMode="auto">
            <a:xfrm>
              <a:off x="5103" y="1979"/>
              <a:ext cx="0" cy="181"/>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69" name="Line 63"/>
            <p:cNvSpPr>
              <a:spLocks noChangeShapeType="1"/>
            </p:cNvSpPr>
            <p:nvPr/>
          </p:nvSpPr>
          <p:spPr bwMode="auto">
            <a:xfrm>
              <a:off x="1202" y="2115"/>
              <a:ext cx="0" cy="770"/>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70" name="Text Box 64"/>
            <p:cNvSpPr txBox="1">
              <a:spLocks noChangeArrowheads="1"/>
            </p:cNvSpPr>
            <p:nvPr/>
          </p:nvSpPr>
          <p:spPr bwMode="auto">
            <a:xfrm>
              <a:off x="792" y="1635"/>
              <a:ext cx="997" cy="4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eaLnBrk="0" hangingPunct="0">
                <a:defRPr/>
              </a:pPr>
              <a:r>
                <a:rPr kumimoji="0" lang="zh-TW" altLang="en-US" sz="1500" dirty="0">
                  <a:solidFill>
                    <a:srgbClr val="000000"/>
                  </a:solidFill>
                  <a:latin typeface="+mn-ea"/>
                </a:rPr>
                <a:t>金管會</a:t>
              </a:r>
              <a:r>
                <a:rPr kumimoji="0" lang="en-US" altLang="zh-TW" sz="1500" dirty="0">
                  <a:solidFill>
                    <a:srgbClr val="000000"/>
                  </a:solidFill>
                  <a:latin typeface="+mn-ea"/>
                </a:rPr>
                <a:t>95</a:t>
              </a:r>
              <a:r>
                <a:rPr kumimoji="0" lang="zh-TW" altLang="en-US" sz="1500" dirty="0">
                  <a:solidFill>
                    <a:srgbClr val="000000"/>
                  </a:solidFill>
                  <a:latin typeface="+mn-ea"/>
                </a:rPr>
                <a:t>年</a:t>
              </a:r>
              <a:r>
                <a:rPr kumimoji="0" lang="en-US" altLang="zh-TW" sz="1500" dirty="0">
                  <a:solidFill>
                    <a:srgbClr val="000000"/>
                  </a:solidFill>
                  <a:latin typeface="+mn-ea"/>
                </a:rPr>
                <a:t>8</a:t>
              </a:r>
              <a:r>
                <a:rPr kumimoji="0" lang="zh-TW" altLang="en-US" sz="1500" dirty="0">
                  <a:solidFill>
                    <a:srgbClr val="000000"/>
                  </a:solidFill>
                  <a:latin typeface="+mn-ea"/>
                </a:rPr>
                <a:t>月</a:t>
              </a:r>
              <a:r>
                <a:rPr kumimoji="0" lang="en-US" altLang="zh-TW" sz="1500" dirty="0">
                  <a:solidFill>
                    <a:srgbClr val="000000"/>
                  </a:solidFill>
                  <a:latin typeface="+mn-ea"/>
                </a:rPr>
                <a:t>16</a:t>
              </a:r>
              <a:r>
                <a:rPr kumimoji="0" lang="zh-TW" altLang="en-US" sz="1500" dirty="0">
                  <a:solidFill>
                    <a:srgbClr val="000000"/>
                  </a:solidFill>
                  <a:latin typeface="+mn-ea"/>
                </a:rPr>
                <a:t>日金管證一字第</a:t>
              </a:r>
              <a:r>
                <a:rPr kumimoji="0" lang="en-US" altLang="zh-TW" sz="1500" dirty="0">
                  <a:solidFill>
                    <a:srgbClr val="000000"/>
                  </a:solidFill>
                  <a:latin typeface="+mn-ea"/>
                </a:rPr>
                <a:t>0950003874</a:t>
              </a:r>
              <a:r>
                <a:rPr kumimoji="0" lang="zh-TW" altLang="en-US" sz="1500" dirty="0">
                  <a:solidFill>
                    <a:srgbClr val="000000"/>
                  </a:solidFill>
                  <a:latin typeface="+mn-ea"/>
                </a:rPr>
                <a:t>號令</a:t>
              </a:r>
              <a:endParaRPr kumimoji="0" lang="en-US" altLang="zh-TW" sz="1500" dirty="0">
                <a:solidFill>
                  <a:srgbClr val="000000"/>
                </a:solidFill>
                <a:latin typeface="+mn-ea"/>
              </a:endParaRPr>
            </a:p>
          </p:txBody>
        </p:sp>
        <p:sp>
          <p:nvSpPr>
            <p:cNvPr id="71" name="Text Box 65"/>
            <p:cNvSpPr txBox="1">
              <a:spLocks noChangeArrowheads="1"/>
            </p:cNvSpPr>
            <p:nvPr/>
          </p:nvSpPr>
          <p:spPr bwMode="auto">
            <a:xfrm>
              <a:off x="1883" y="845"/>
              <a:ext cx="2629" cy="24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b="1" dirty="0">
                  <a:solidFill>
                    <a:srgbClr val="000000"/>
                  </a:solidFill>
                  <a:latin typeface="+mn-ea"/>
                </a:rPr>
                <a:t>外國發行人</a:t>
              </a:r>
              <a:endParaRPr kumimoji="0" lang="zh-TW" altLang="en-US" sz="1600" dirty="0">
                <a:solidFill>
                  <a:srgbClr val="000000"/>
                </a:solidFill>
                <a:latin typeface="+mn-ea"/>
              </a:endParaRPr>
            </a:p>
          </p:txBody>
        </p:sp>
        <p:sp>
          <p:nvSpPr>
            <p:cNvPr id="72" name="Text Box 74"/>
            <p:cNvSpPr txBox="1">
              <a:spLocks noChangeArrowheads="1"/>
            </p:cNvSpPr>
            <p:nvPr/>
          </p:nvSpPr>
          <p:spPr bwMode="auto">
            <a:xfrm>
              <a:off x="3424" y="2161"/>
              <a:ext cx="908" cy="49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1500" dirty="0">
                  <a:solidFill>
                    <a:srgbClr val="000000"/>
                  </a:solidFill>
                  <a:latin typeface="+mn-ea"/>
                </a:rPr>
                <a:t>第二上市</a:t>
              </a:r>
              <a:r>
                <a:rPr kumimoji="0" lang="en-US" altLang="zh-TW" sz="1500" dirty="0">
                  <a:solidFill>
                    <a:srgbClr val="000000"/>
                  </a:solidFill>
                  <a:latin typeface="+mn-ea"/>
                </a:rPr>
                <a:t>(</a:t>
              </a:r>
              <a:r>
                <a:rPr kumimoji="0" lang="zh-TW" altLang="en-US" sz="1500" dirty="0">
                  <a:solidFill>
                    <a:srgbClr val="000000"/>
                  </a:solidFill>
                  <a:latin typeface="+mn-ea"/>
                </a:rPr>
                <a:t>櫃</a:t>
              </a:r>
              <a:r>
                <a:rPr kumimoji="0" lang="en-US" altLang="zh-TW" sz="1500" dirty="0">
                  <a:solidFill>
                    <a:srgbClr val="000000"/>
                  </a:solidFill>
                  <a:latin typeface="+mn-ea"/>
                </a:rPr>
                <a:t>)</a:t>
              </a:r>
              <a:r>
                <a:rPr kumimoji="0" lang="zh-TW" altLang="en-US" sz="1500" dirty="0">
                  <a:solidFill>
                    <a:srgbClr val="000000"/>
                  </a:solidFill>
                  <a:latin typeface="+mn-ea"/>
                </a:rPr>
                <a:t>公司</a:t>
              </a:r>
              <a:r>
                <a:rPr kumimoji="0" lang="en-US" altLang="zh-TW" sz="1500" dirty="0">
                  <a:solidFill>
                    <a:srgbClr val="C00000"/>
                  </a:solidFill>
                  <a:latin typeface="+mn-ea"/>
                </a:rPr>
                <a:t>(</a:t>
              </a:r>
              <a:r>
                <a:rPr kumimoji="0" lang="zh-TW" altLang="en-US" sz="1500" dirty="0">
                  <a:solidFill>
                    <a:srgbClr val="C00000"/>
                  </a:solidFill>
                  <a:latin typeface="+mn-ea"/>
                </a:rPr>
                <a:t>已在我國發行</a:t>
              </a:r>
              <a:r>
                <a:rPr kumimoji="0" lang="en-US" altLang="zh-TW" sz="1500" dirty="0">
                  <a:solidFill>
                    <a:srgbClr val="C00000"/>
                  </a:solidFill>
                  <a:latin typeface="+mn-ea"/>
                </a:rPr>
                <a:t>TDR</a:t>
              </a:r>
              <a:r>
                <a:rPr kumimoji="0" lang="zh-TW" altLang="en-US" sz="1500" dirty="0">
                  <a:solidFill>
                    <a:srgbClr val="C00000"/>
                  </a:solidFill>
                  <a:latin typeface="+mn-ea"/>
                </a:rPr>
                <a:t>者</a:t>
              </a:r>
              <a:r>
                <a:rPr kumimoji="0" lang="en-US" altLang="zh-TW" sz="1500" dirty="0">
                  <a:solidFill>
                    <a:srgbClr val="C00000"/>
                  </a:solidFill>
                  <a:latin typeface="+mn-ea"/>
                </a:rPr>
                <a:t>)</a:t>
              </a:r>
              <a:endParaRPr kumimoji="0" lang="zh-TW" altLang="en-US" sz="1500" dirty="0">
                <a:solidFill>
                  <a:srgbClr val="C00000"/>
                </a:solidFill>
                <a:latin typeface="+mn-ea"/>
              </a:endParaRPr>
            </a:p>
          </p:txBody>
        </p:sp>
        <p:sp>
          <p:nvSpPr>
            <p:cNvPr id="73" name="Text Box 76"/>
            <p:cNvSpPr txBox="1">
              <a:spLocks noChangeArrowheads="1"/>
            </p:cNvSpPr>
            <p:nvPr/>
          </p:nvSpPr>
          <p:spPr bwMode="auto">
            <a:xfrm>
              <a:off x="859" y="2904"/>
              <a:ext cx="726" cy="3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a:r>
                <a:rPr kumimoji="0" lang="zh-TW" altLang="en-US" sz="1400">
                  <a:solidFill>
                    <a:srgbClr val="000000"/>
                  </a:solidFill>
                  <a:latin typeface="微軟正黑體" panose="020B0604030504040204" pitchFamily="34" charset="-120"/>
                  <a:ea typeface="微軟正黑體" panose="020B0604030504040204" pitchFamily="34" charset="-120"/>
                </a:rPr>
                <a:t>私募外幣計價普通公司債</a:t>
              </a:r>
            </a:p>
          </p:txBody>
        </p:sp>
        <p:sp>
          <p:nvSpPr>
            <p:cNvPr id="74" name="Text Box 84"/>
            <p:cNvSpPr txBox="1">
              <a:spLocks noChangeArrowheads="1"/>
            </p:cNvSpPr>
            <p:nvPr/>
          </p:nvSpPr>
          <p:spPr bwMode="auto">
            <a:xfrm>
              <a:off x="1248" y="3929"/>
              <a:ext cx="4036" cy="22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zh-TW" altLang="en-US" sz="1600" b="1" dirty="0">
                  <a:solidFill>
                    <a:srgbClr val="000000"/>
                  </a:solidFill>
                  <a:latin typeface="+mn-ea"/>
                </a:rPr>
                <a:t>國際債券市場</a:t>
              </a:r>
            </a:p>
            <a:p>
              <a:pPr algn="ctr" eaLnBrk="0" hangingPunct="0">
                <a:defRPr/>
              </a:pPr>
              <a:endParaRPr kumimoji="0" lang="en-US" altLang="zh-TW" sz="1600" b="1" dirty="0">
                <a:solidFill>
                  <a:srgbClr val="000000"/>
                </a:solidFill>
                <a:latin typeface="+mn-ea"/>
              </a:endParaRPr>
            </a:p>
          </p:txBody>
        </p:sp>
        <p:sp>
          <p:nvSpPr>
            <p:cNvPr id="75" name="Text Box 48"/>
            <p:cNvSpPr txBox="1">
              <a:spLocks noChangeArrowheads="1"/>
            </p:cNvSpPr>
            <p:nvPr/>
          </p:nvSpPr>
          <p:spPr bwMode="auto">
            <a:xfrm>
              <a:off x="1837" y="1752"/>
              <a:ext cx="726" cy="22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a:r>
                <a:rPr kumimoji="0" lang="zh-TW" altLang="en-US" sz="1400">
                  <a:solidFill>
                    <a:srgbClr val="000000"/>
                  </a:solidFill>
                  <a:latin typeface="微軟正黑體" panose="020B0604030504040204" pitchFamily="34" charset="-120"/>
                  <a:ea typeface="微軟正黑體" panose="020B0604030504040204" pitchFamily="34" charset="-120"/>
                </a:rPr>
                <a:t>豁免債券</a:t>
              </a:r>
              <a:r>
                <a:rPr kumimoji="0" lang="zh-TW" altLang="en-US" sz="1600">
                  <a:solidFill>
                    <a:srgbClr val="000000"/>
                  </a:solidFill>
                  <a:latin typeface="微軟正黑體" panose="020B0604030504040204" pitchFamily="34" charset="-120"/>
                  <a:ea typeface="微軟正黑體" panose="020B0604030504040204" pitchFamily="34" charset="-120"/>
                </a:rPr>
                <a:t>*</a:t>
              </a:r>
            </a:p>
          </p:txBody>
        </p:sp>
        <p:sp>
          <p:nvSpPr>
            <p:cNvPr id="76" name="Text Box 74"/>
            <p:cNvSpPr txBox="1">
              <a:spLocks noChangeArrowheads="1"/>
            </p:cNvSpPr>
            <p:nvPr/>
          </p:nvSpPr>
          <p:spPr bwMode="auto">
            <a:xfrm>
              <a:off x="2518" y="2161"/>
              <a:ext cx="816" cy="4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1500" dirty="0">
                  <a:solidFill>
                    <a:srgbClr val="000000"/>
                  </a:solidFill>
                  <a:latin typeface="+mn-ea"/>
                </a:rPr>
                <a:t>第一上市</a:t>
              </a:r>
              <a:r>
                <a:rPr kumimoji="0" lang="en-US" altLang="zh-TW" sz="1500" dirty="0">
                  <a:solidFill>
                    <a:srgbClr val="000000"/>
                  </a:solidFill>
                  <a:latin typeface="+mn-ea"/>
                </a:rPr>
                <a:t>(</a:t>
              </a:r>
              <a:r>
                <a:rPr kumimoji="0" lang="zh-TW" altLang="en-US" sz="1500" dirty="0">
                  <a:solidFill>
                    <a:srgbClr val="000000"/>
                  </a:solidFill>
                  <a:latin typeface="+mn-ea"/>
                </a:rPr>
                <a:t>櫃</a:t>
              </a:r>
              <a:r>
                <a:rPr kumimoji="0" lang="en-US" altLang="zh-TW" sz="1500" dirty="0">
                  <a:solidFill>
                    <a:srgbClr val="000000"/>
                  </a:solidFill>
                  <a:latin typeface="+mn-ea"/>
                </a:rPr>
                <a:t>)</a:t>
              </a:r>
              <a:r>
                <a:rPr kumimoji="0" lang="zh-TW" altLang="en-US" sz="1500" dirty="0">
                  <a:solidFill>
                    <a:srgbClr val="000000"/>
                  </a:solidFill>
                  <a:latin typeface="+mn-ea"/>
                </a:rPr>
                <a:t>公司</a:t>
              </a:r>
            </a:p>
          </p:txBody>
        </p:sp>
        <p:sp>
          <p:nvSpPr>
            <p:cNvPr id="77" name="Text Box 49"/>
            <p:cNvSpPr txBox="1">
              <a:spLocks noChangeArrowheads="1"/>
            </p:cNvSpPr>
            <p:nvPr/>
          </p:nvSpPr>
          <p:spPr bwMode="auto">
            <a:xfrm>
              <a:off x="2413" y="2795"/>
              <a:ext cx="921" cy="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rPr>
                <a:t>1.</a:t>
              </a:r>
              <a:r>
                <a:rPr kumimoji="0" lang="zh-TW" altLang="en-US" sz="1500" dirty="0">
                  <a:solidFill>
                    <a:srgbClr val="000000"/>
                  </a:solidFill>
                  <a:latin typeface="+mn-ea"/>
                </a:rPr>
                <a:t>外幣計價普</a:t>
              </a:r>
              <a:endParaRPr kumimoji="0" lang="en-US" altLang="zh-TW" sz="1500" dirty="0">
                <a:solidFill>
                  <a:srgbClr val="000000"/>
                </a:solidFill>
                <a:latin typeface="+mn-ea"/>
              </a:endParaRPr>
            </a:p>
            <a:p>
              <a:pPr eaLnBrk="0" hangingPunct="0">
                <a:defRPr/>
              </a:pPr>
              <a:r>
                <a:rPr kumimoji="0" lang="zh-TW" altLang="en-US" sz="1500" dirty="0">
                  <a:solidFill>
                    <a:srgbClr val="000000"/>
                  </a:solidFill>
                  <a:latin typeface="+mn-ea"/>
                </a:rPr>
                <a:t>   通公司債</a:t>
              </a:r>
              <a:endParaRPr kumimoji="0" lang="en-US" altLang="zh-TW" sz="1500" dirty="0">
                <a:solidFill>
                  <a:srgbClr val="000000"/>
                </a:solidFill>
                <a:latin typeface="+mn-ea"/>
              </a:endParaRPr>
            </a:p>
            <a:p>
              <a:pPr eaLnBrk="0" hangingPunct="0">
                <a:defRPr/>
              </a:pPr>
              <a:r>
                <a:rPr kumimoji="0" lang="en-US" altLang="zh-TW" sz="1500" dirty="0">
                  <a:solidFill>
                    <a:srgbClr val="000000"/>
                  </a:solidFill>
                  <a:latin typeface="+mn-ea"/>
                </a:rPr>
                <a:t>2.</a:t>
              </a:r>
              <a:r>
                <a:rPr kumimoji="0" lang="zh-TW" altLang="en-US" sz="1500" dirty="0">
                  <a:solidFill>
                    <a:srgbClr val="000000"/>
                  </a:solidFill>
                  <a:latin typeface="+mn-ea"/>
                </a:rPr>
                <a:t>外幣計價</a:t>
              </a:r>
              <a:r>
                <a:rPr kumimoji="0" lang="en-US" altLang="zh-TW" sz="1500" dirty="0">
                  <a:solidFill>
                    <a:srgbClr val="000000"/>
                  </a:solidFill>
                  <a:latin typeface="+mn-ea"/>
                </a:rPr>
                <a:t>CB</a:t>
              </a:r>
            </a:p>
            <a:p>
              <a:pPr eaLnBrk="0" hangingPunct="0">
                <a:defRPr/>
              </a:pPr>
              <a:r>
                <a:rPr kumimoji="0" lang="zh-TW" altLang="en-US" sz="1500" dirty="0">
                  <a:solidFill>
                    <a:srgbClr val="000000"/>
                  </a:solidFill>
                  <a:latin typeface="+mn-ea"/>
                </a:rPr>
                <a:t>   或</a:t>
              </a:r>
              <a:r>
                <a:rPr kumimoji="0" lang="en-US" altLang="zh-TW" sz="1500" dirty="0">
                  <a:solidFill>
                    <a:srgbClr val="000000"/>
                  </a:solidFill>
                  <a:latin typeface="+mn-ea"/>
                </a:rPr>
                <a:t>WB</a:t>
              </a:r>
            </a:p>
            <a:p>
              <a:pPr algn="ctr" eaLnBrk="0" hangingPunct="0">
                <a:defRPr/>
              </a:pPr>
              <a:endParaRPr kumimoji="0" lang="en-US" altLang="zh-TW" sz="1500" dirty="0">
                <a:solidFill>
                  <a:srgbClr val="000000"/>
                </a:solidFill>
                <a:latin typeface="+mn-ea"/>
              </a:endParaRPr>
            </a:p>
          </p:txBody>
        </p:sp>
        <p:sp>
          <p:nvSpPr>
            <p:cNvPr id="78" name="Text Box 74"/>
            <p:cNvSpPr txBox="1">
              <a:spLocks noChangeArrowheads="1"/>
            </p:cNvSpPr>
            <p:nvPr/>
          </p:nvSpPr>
          <p:spPr bwMode="auto">
            <a:xfrm>
              <a:off x="4468" y="2161"/>
              <a:ext cx="1292" cy="6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kumimoji="0" lang="en-US" altLang="zh-TW" sz="1500" dirty="0">
                  <a:solidFill>
                    <a:srgbClr val="000000"/>
                  </a:solidFill>
                  <a:latin typeface="微軟正黑體" panose="020B0604030504040204" pitchFamily="34" charset="-120"/>
                  <a:ea typeface="微軟正黑體" panose="020B0604030504040204" pitchFamily="34" charset="-120"/>
                </a:rPr>
                <a:t>1.</a:t>
              </a:r>
              <a:r>
                <a:rPr kumimoji="0" lang="zh-TW" altLang="en-US" sz="1400" dirty="0">
                  <a:solidFill>
                    <a:srgbClr val="000000"/>
                  </a:solidFill>
                  <a:latin typeface="微軟正黑體" panose="020B0604030504040204" pitchFamily="34" charset="-120"/>
                  <a:ea typeface="微軟正黑體" panose="020B0604030504040204" pitchFamily="34" charset="-120"/>
                </a:rPr>
                <a:t>第二上市</a:t>
              </a:r>
              <a:r>
                <a:rPr kumimoji="0" lang="en-US" altLang="zh-TW" sz="1400" dirty="0">
                  <a:solidFill>
                    <a:srgbClr val="000000"/>
                  </a:solidFill>
                  <a:latin typeface="微軟正黑體" panose="020B0604030504040204" pitchFamily="34" charset="-120"/>
                  <a:ea typeface="微軟正黑體" panose="020B0604030504040204" pitchFamily="34" charset="-120"/>
                </a:rPr>
                <a:t>(</a:t>
              </a:r>
              <a:r>
                <a:rPr kumimoji="0" lang="zh-TW" altLang="en-US" sz="1400" dirty="0">
                  <a:solidFill>
                    <a:srgbClr val="000000"/>
                  </a:solidFill>
                  <a:latin typeface="微軟正黑體" panose="020B0604030504040204" pitchFamily="34" charset="-120"/>
                  <a:ea typeface="微軟正黑體" panose="020B0604030504040204" pitchFamily="34" charset="-120"/>
                </a:rPr>
                <a:t>櫃</a:t>
              </a:r>
              <a:r>
                <a:rPr kumimoji="0" lang="en-US" altLang="zh-TW" sz="1400" dirty="0">
                  <a:solidFill>
                    <a:srgbClr val="000000"/>
                  </a:solidFill>
                  <a:latin typeface="微軟正黑體" panose="020B0604030504040204" pitchFamily="34" charset="-120"/>
                  <a:ea typeface="微軟正黑體" panose="020B0604030504040204" pitchFamily="34" charset="-120"/>
                </a:rPr>
                <a:t>)</a:t>
              </a:r>
              <a:r>
                <a:rPr kumimoji="0" lang="zh-TW" altLang="en-US" sz="1400" dirty="0" smtClean="0">
                  <a:solidFill>
                    <a:srgbClr val="000000"/>
                  </a:solidFill>
                  <a:latin typeface="微軟正黑體" panose="020B0604030504040204" pitchFamily="34" charset="-120"/>
                  <a:ea typeface="微軟正黑體" panose="020B0604030504040204" pitchFamily="34" charset="-120"/>
                </a:rPr>
                <a:t>公司</a:t>
              </a:r>
              <a:endParaRPr kumimoji="0" lang="en-US" altLang="zh-TW" sz="1400" dirty="0" smtClean="0">
                <a:solidFill>
                  <a:srgbClr val="000000"/>
                </a:solidFill>
                <a:latin typeface="微軟正黑體" panose="020B0604030504040204" pitchFamily="34" charset="-120"/>
                <a:ea typeface="微軟正黑體" panose="020B0604030504040204" pitchFamily="34" charset="-120"/>
              </a:endParaRPr>
            </a:p>
            <a:p>
              <a:r>
                <a:rPr kumimoji="0" lang="en-US" altLang="zh-TW" sz="1400" dirty="0" smtClean="0">
                  <a:solidFill>
                    <a:srgbClr val="C00000"/>
                  </a:solidFill>
                  <a:latin typeface="微軟正黑體" panose="020B0604030504040204" pitchFamily="34" charset="-120"/>
                  <a:ea typeface="微軟正黑體" panose="020B0604030504040204" pitchFamily="34" charset="-120"/>
                </a:rPr>
                <a:t>( </a:t>
              </a:r>
              <a:r>
                <a:rPr kumimoji="0" lang="zh-TW" altLang="en-US" sz="1400" dirty="0">
                  <a:solidFill>
                    <a:srgbClr val="C00000"/>
                  </a:solidFill>
                  <a:latin typeface="微軟正黑體" panose="020B0604030504040204" pitchFamily="34" charset="-120"/>
                  <a:ea typeface="微軟正黑體" panose="020B0604030504040204" pitchFamily="34" charset="-120"/>
                </a:rPr>
                <a:t>未在我國發行</a:t>
              </a:r>
              <a:r>
                <a:rPr kumimoji="0" lang="en-US" altLang="zh-TW" sz="1400" dirty="0">
                  <a:solidFill>
                    <a:srgbClr val="C00000"/>
                  </a:solidFill>
                  <a:latin typeface="微軟正黑體" panose="020B0604030504040204" pitchFamily="34" charset="-120"/>
                  <a:ea typeface="微軟正黑體" panose="020B0604030504040204" pitchFamily="34" charset="-120"/>
                </a:rPr>
                <a:t>TDR</a:t>
              </a:r>
              <a:r>
                <a:rPr kumimoji="0" lang="zh-TW" altLang="en-US" sz="1400" dirty="0">
                  <a:solidFill>
                    <a:srgbClr val="C00000"/>
                  </a:solidFill>
                  <a:latin typeface="微軟正黑體" panose="020B0604030504040204" pitchFamily="34" charset="-120"/>
                  <a:ea typeface="微軟正黑體" panose="020B0604030504040204" pitchFamily="34" charset="-120"/>
                </a:rPr>
                <a:t>者</a:t>
              </a:r>
              <a:r>
                <a:rPr kumimoji="0" lang="en-US" altLang="zh-TW" sz="1400" dirty="0">
                  <a:solidFill>
                    <a:srgbClr val="C00000"/>
                  </a:solidFill>
                  <a:latin typeface="微軟正黑體" panose="020B0604030504040204" pitchFamily="34" charset="-120"/>
                  <a:ea typeface="微軟正黑體" panose="020B0604030504040204" pitchFamily="34" charset="-120"/>
                </a:rPr>
                <a:t>)</a:t>
              </a:r>
            </a:p>
            <a:p>
              <a:r>
                <a:rPr kumimoji="0" lang="en-US" altLang="zh-TW" sz="1500" dirty="0">
                  <a:solidFill>
                    <a:srgbClr val="000000"/>
                  </a:solidFill>
                  <a:latin typeface="微軟正黑體" panose="020B0604030504040204" pitchFamily="34" charset="-120"/>
                  <a:ea typeface="微軟正黑體" panose="020B0604030504040204" pitchFamily="34" charset="-120"/>
                </a:rPr>
                <a:t>2.</a:t>
              </a:r>
              <a:r>
                <a:rPr kumimoji="0" lang="zh-TW" altLang="en-US" sz="1500" dirty="0">
                  <a:solidFill>
                    <a:srgbClr val="000000"/>
                  </a:solidFill>
                  <a:latin typeface="微軟正黑體" panose="020B0604030504040204" pitchFamily="34" charset="-120"/>
                  <a:ea typeface="微軟正黑體" panose="020B0604030504040204" pitchFamily="34" charset="-120"/>
                </a:rPr>
                <a:t>金融機構分支機構</a:t>
              </a:r>
              <a:endParaRPr kumimoji="0" lang="en-US" altLang="zh-TW" sz="1500" dirty="0">
                <a:solidFill>
                  <a:srgbClr val="000000"/>
                </a:solidFill>
                <a:latin typeface="微軟正黑體" panose="020B0604030504040204" pitchFamily="34" charset="-120"/>
                <a:ea typeface="微軟正黑體" panose="020B0604030504040204" pitchFamily="34" charset="-120"/>
              </a:endParaRPr>
            </a:p>
            <a:p>
              <a:r>
                <a:rPr kumimoji="0" lang="en-US" altLang="zh-TW" sz="1500" dirty="0">
                  <a:solidFill>
                    <a:srgbClr val="000000"/>
                  </a:solidFill>
                  <a:latin typeface="微軟正黑體" panose="020B0604030504040204" pitchFamily="34" charset="-120"/>
                  <a:ea typeface="微軟正黑體" panose="020B0604030504040204" pitchFamily="34" charset="-120"/>
                </a:rPr>
                <a:t>3.</a:t>
              </a:r>
              <a:r>
                <a:rPr kumimoji="0" lang="zh-TW" altLang="en-US" sz="1500" dirty="0">
                  <a:solidFill>
                    <a:srgbClr val="000000"/>
                  </a:solidFill>
                  <a:latin typeface="微軟正黑體" panose="020B0604030504040204" pitchFamily="34" charset="-120"/>
                  <a:ea typeface="微軟正黑體" panose="020B0604030504040204" pitchFamily="34" charset="-120"/>
                </a:rPr>
                <a:t>他公司之從屬公司</a:t>
              </a:r>
            </a:p>
          </p:txBody>
        </p:sp>
        <p:sp>
          <p:nvSpPr>
            <p:cNvPr id="79" name="Text Box 51"/>
            <p:cNvSpPr txBox="1">
              <a:spLocks noChangeArrowheads="1"/>
            </p:cNvSpPr>
            <p:nvPr/>
          </p:nvSpPr>
          <p:spPr bwMode="auto">
            <a:xfrm>
              <a:off x="4694" y="3067"/>
              <a:ext cx="817" cy="3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1500" dirty="0">
                  <a:latin typeface="+mn-ea"/>
                </a:rPr>
                <a:t>外幣計價普通公司債</a:t>
              </a:r>
            </a:p>
            <a:p>
              <a:pPr algn="ctr" eaLnBrk="0" hangingPunct="0">
                <a:defRPr/>
              </a:pPr>
              <a:endParaRPr kumimoji="0" lang="zh-TW" altLang="en-US" sz="1500" dirty="0">
                <a:latin typeface="+mn-ea"/>
              </a:endParaRPr>
            </a:p>
            <a:p>
              <a:pPr algn="ctr" eaLnBrk="0" hangingPunct="0">
                <a:defRPr/>
              </a:pPr>
              <a:endParaRPr kumimoji="0" lang="en-US" altLang="zh-TW" sz="1500" dirty="0">
                <a:latin typeface="+mn-ea"/>
              </a:endParaRPr>
            </a:p>
          </p:txBody>
        </p:sp>
        <p:grpSp>
          <p:nvGrpSpPr>
            <p:cNvPr id="80" name="群組 70"/>
            <p:cNvGrpSpPr>
              <a:grpSpLocks/>
            </p:cNvGrpSpPr>
            <p:nvPr/>
          </p:nvGrpSpPr>
          <p:grpSpPr bwMode="auto">
            <a:xfrm>
              <a:off x="2200" y="1525"/>
              <a:ext cx="2086" cy="227"/>
              <a:chOff x="3347864" y="2492896"/>
              <a:chExt cx="3312368" cy="360040"/>
            </a:xfrm>
          </p:grpSpPr>
          <p:cxnSp>
            <p:nvCxnSpPr>
              <p:cNvPr id="92" name="直線接點 91"/>
              <p:cNvCxnSpPr/>
              <p:nvPr/>
            </p:nvCxnSpPr>
            <p:spPr>
              <a:xfrm>
                <a:off x="5435934" y="2493186"/>
                <a:ext cx="0" cy="1442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4860354" y="2637476"/>
                <a:ext cx="180049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flipH="1">
                <a:off x="3348451" y="2637476"/>
                <a:ext cx="151190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6660848" y="2637476"/>
                <a:ext cx="0" cy="2147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a:endCxn id="75" idx="0"/>
              </p:cNvCxnSpPr>
              <p:nvPr/>
            </p:nvCxnSpPr>
            <p:spPr>
              <a:xfrm>
                <a:off x="3348451" y="2637476"/>
                <a:ext cx="0" cy="2147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Line 57"/>
            <p:cNvSpPr>
              <a:spLocks noChangeShapeType="1"/>
            </p:cNvSpPr>
            <p:nvPr/>
          </p:nvSpPr>
          <p:spPr bwMode="auto">
            <a:xfrm>
              <a:off x="3878" y="1979"/>
              <a:ext cx="0" cy="181"/>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82" name="Line 57"/>
            <p:cNvSpPr>
              <a:spLocks noChangeShapeType="1"/>
            </p:cNvSpPr>
            <p:nvPr/>
          </p:nvSpPr>
          <p:spPr bwMode="auto">
            <a:xfrm>
              <a:off x="2926" y="1979"/>
              <a:ext cx="0" cy="181"/>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83" name="Line 57"/>
            <p:cNvSpPr>
              <a:spLocks noChangeShapeType="1"/>
            </p:cNvSpPr>
            <p:nvPr/>
          </p:nvSpPr>
          <p:spPr bwMode="auto">
            <a:xfrm>
              <a:off x="5103" y="2840"/>
              <a:ext cx="0" cy="227"/>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84" name="Line 57"/>
            <p:cNvSpPr>
              <a:spLocks noChangeShapeType="1"/>
            </p:cNvSpPr>
            <p:nvPr/>
          </p:nvSpPr>
          <p:spPr bwMode="auto">
            <a:xfrm>
              <a:off x="3833" y="2659"/>
              <a:ext cx="0" cy="135"/>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sp>
          <p:nvSpPr>
            <p:cNvPr id="85" name="Line 57"/>
            <p:cNvSpPr>
              <a:spLocks noChangeShapeType="1"/>
            </p:cNvSpPr>
            <p:nvPr/>
          </p:nvSpPr>
          <p:spPr bwMode="auto">
            <a:xfrm>
              <a:off x="2926" y="2569"/>
              <a:ext cx="0" cy="225"/>
            </a:xfrm>
            <a:prstGeom prst="line">
              <a:avLst/>
            </a:prstGeom>
            <a:solidFill>
              <a:schemeClr val="bg1"/>
            </a:solidFill>
            <a:ln w="9525">
              <a:solidFill>
                <a:srgbClr val="000000"/>
              </a:solidFill>
              <a:round/>
              <a:headEnd/>
              <a:tailEnd type="triangle" w="med" len="med"/>
            </a:ln>
          </p:spPr>
          <p:txBody>
            <a:bodyPr/>
            <a:lstStyle/>
            <a:p>
              <a:pPr>
                <a:defRPr/>
              </a:pPr>
              <a:endParaRPr lang="zh-TW" altLang="en-US" sz="1600">
                <a:latin typeface="+mn-ea"/>
                <a:ea typeface="+mn-ea"/>
              </a:endParaRPr>
            </a:p>
          </p:txBody>
        </p:sp>
        <p:cxnSp>
          <p:nvCxnSpPr>
            <p:cNvPr id="86" name="直線接點 85"/>
            <p:cNvCxnSpPr/>
            <p:nvPr/>
          </p:nvCxnSpPr>
          <p:spPr>
            <a:xfrm>
              <a:off x="3107" y="1117"/>
              <a:ext cx="0" cy="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744" y="1208"/>
              <a:ext cx="8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flipH="1">
              <a:off x="1202" y="1208"/>
              <a:ext cx="154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561" y="1208"/>
              <a:ext cx="0" cy="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1202" y="1208"/>
              <a:ext cx="0" cy="4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向下箭號 90"/>
            <p:cNvSpPr/>
            <p:nvPr/>
          </p:nvSpPr>
          <p:spPr>
            <a:xfrm>
              <a:off x="2926" y="3612"/>
              <a:ext cx="272" cy="2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21</a:t>
            </a:fld>
            <a:endParaRPr lang="zh-TW" altLang="en-US" dirty="0"/>
          </a:p>
        </p:txBody>
      </p:sp>
      <p:sp>
        <p:nvSpPr>
          <p:cNvPr id="40" name="圓角矩形圖說文字 39"/>
          <p:cNvSpPr/>
          <p:nvPr/>
        </p:nvSpPr>
        <p:spPr>
          <a:xfrm>
            <a:off x="7303783" y="1949717"/>
            <a:ext cx="1379260" cy="507725"/>
          </a:xfrm>
          <a:prstGeom prst="wedgeRoundRectCallout">
            <a:avLst>
              <a:gd name="adj1" fmla="val -35966"/>
              <a:gd name="adj2" fmla="val 92921"/>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標楷體" panose="03000509000000000000" pitchFamily="65" charset="-120"/>
                <a:ea typeface="標楷體" panose="03000509000000000000" pitchFamily="65" charset="-120"/>
              </a:rPr>
              <a:t>申報生效制</a:t>
            </a:r>
            <a:endParaRPr lang="zh-TW" altLang="en-US" sz="1600" dirty="0">
              <a:latin typeface="標楷體" panose="03000509000000000000" pitchFamily="65" charset="-120"/>
              <a:ea typeface="標楷體" panose="03000509000000000000" pitchFamily="65" charset="-120"/>
            </a:endParaRPr>
          </a:p>
        </p:txBody>
      </p:sp>
      <p:sp>
        <p:nvSpPr>
          <p:cNvPr id="41" name="圓角矩形圖說文字 40"/>
          <p:cNvSpPr/>
          <p:nvPr/>
        </p:nvSpPr>
        <p:spPr>
          <a:xfrm>
            <a:off x="2752459" y="5489160"/>
            <a:ext cx="1545483" cy="536856"/>
          </a:xfrm>
          <a:prstGeom prst="wedgeRoundRectCallout">
            <a:avLst>
              <a:gd name="adj1" fmla="val 40177"/>
              <a:gd name="adj2" fmla="val 70960"/>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標楷體" panose="03000509000000000000" pitchFamily="65" charset="-120"/>
                <a:ea typeface="標楷體" panose="03000509000000000000" pitchFamily="65" charset="-120"/>
              </a:rPr>
              <a:t>上櫃</a:t>
            </a:r>
            <a:r>
              <a:rPr lang="zh-TW" altLang="en-US" sz="1600" dirty="0">
                <a:latin typeface="標楷體" panose="03000509000000000000" pitchFamily="65" charset="-120"/>
                <a:ea typeface="標楷體" panose="03000509000000000000" pitchFamily="65" charset="-120"/>
              </a:rPr>
              <a:t>掛牌</a:t>
            </a:r>
            <a:r>
              <a:rPr lang="zh-TW" altLang="en-US" sz="1600" dirty="0" smtClean="0">
                <a:latin typeface="標楷體" panose="03000509000000000000" pitchFamily="65" charset="-120"/>
                <a:ea typeface="標楷體" panose="03000509000000000000" pitchFamily="65" charset="-120"/>
              </a:rPr>
              <a:t>申請</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517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B60EE11C-3F4D-403F-AD83-1F6455C8BF24}" type="slidenum">
              <a:rPr kumimoji="0" lang="zh-TW" altLang="en-US" sz="1200">
                <a:solidFill>
                  <a:schemeClr val="bg2">
                    <a:lumMod val="25000"/>
                  </a:schemeClr>
                </a:solidFill>
                <a:latin typeface="Arial" charset="0"/>
              </a:rPr>
              <a:pPr algn="ctr">
                <a:defRPr/>
              </a:pPr>
              <a:t>22</a:t>
            </a:fld>
            <a:endParaRPr kumimoji="0" lang="zh-TW" altLang="en-US" sz="1200">
              <a:solidFill>
                <a:schemeClr val="bg2">
                  <a:lumMod val="25000"/>
                </a:schemeClr>
              </a:solidFill>
              <a:latin typeface="Arial" charset="0"/>
            </a:endParaRPr>
          </a:p>
        </p:txBody>
      </p:sp>
      <p:sp>
        <p:nvSpPr>
          <p:cNvPr id="13" name="Rectangle 1027"/>
          <p:cNvSpPr txBox="1">
            <a:spLocks noChangeArrowheads="1"/>
          </p:cNvSpPr>
          <p:nvPr/>
        </p:nvSpPr>
        <p:spPr>
          <a:xfrm>
            <a:off x="1226049" y="1473653"/>
            <a:ext cx="7820967" cy="649287"/>
          </a:xfrm>
          <a:prstGeom prst="rect">
            <a:avLst/>
          </a:prstGeom>
        </p:spPr>
        <p:txBody>
          <a:bodyPr>
            <a:normAutofit fontScale="85000" lnSpcReduction="20000"/>
          </a:bodyPr>
          <a:lstStyle/>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3300" dirty="0">
                <a:solidFill>
                  <a:prstClr val="black"/>
                </a:solidFill>
                <a:latin typeface="標楷體" pitchFamily="65" charset="-120"/>
                <a:ea typeface="標楷體" pitchFamily="65" charset="-120"/>
                <a:cs typeface="Times New Roman" pitchFamily="18" charset="0"/>
              </a:rPr>
              <a:t>主管機關核定之外國證券交易所或證券市場</a:t>
            </a:r>
            <a:endParaRPr lang="en-US" altLang="zh-TW" sz="3300" dirty="0">
              <a:solidFill>
                <a:prstClr val="black"/>
              </a:solidFill>
              <a:latin typeface="標楷體" pitchFamily="65" charset="-120"/>
              <a:ea typeface="標楷體" pitchFamily="65" charset="-120"/>
              <a:cs typeface="Times New Roman" pitchFamily="18" charset="0"/>
            </a:endParaRPr>
          </a:p>
          <a:p>
            <a:pPr marL="320040" indent="-320040" fontAlgn="auto">
              <a:spcBef>
                <a:spcPts val="600"/>
              </a:spcBef>
              <a:spcAft>
                <a:spcPts val="0"/>
              </a:spcAft>
              <a:buClr>
                <a:schemeClr val="accent1"/>
              </a:buClr>
              <a:buSzPct val="80000"/>
              <a:buFont typeface="Wingdings 2" pitchFamily="18" charset="2"/>
              <a:buNone/>
              <a:defRPr/>
            </a:pPr>
            <a:endParaRPr kumimoji="0" lang="zh-TW" altLang="en-US" sz="2600" b="1" dirty="0">
              <a:solidFill>
                <a:srgbClr val="4D4D4D"/>
              </a:solidFill>
              <a:latin typeface="+mn-ea"/>
              <a:ea typeface="標楷體" pitchFamily="65" charset="-120"/>
            </a:endParaRPr>
          </a:p>
        </p:txBody>
      </p:sp>
      <p:sp>
        <p:nvSpPr>
          <p:cNvPr id="22533" name="文字方塊 10"/>
          <p:cNvSpPr txBox="1">
            <a:spLocks noChangeArrowheads="1"/>
          </p:cNvSpPr>
          <p:nvPr/>
        </p:nvSpPr>
        <p:spPr bwMode="auto">
          <a:xfrm>
            <a:off x="1331913" y="2133600"/>
            <a:ext cx="3889375" cy="4154488"/>
          </a:xfrm>
          <a:prstGeom prst="rect">
            <a:avLst/>
          </a:prstGeom>
          <a:noFill/>
          <a:ln w="9525">
            <a:noFill/>
            <a:miter lim="800000"/>
            <a:headEnd/>
            <a:tailEnd/>
          </a:ln>
        </p:spPr>
        <p:txBody>
          <a:bodyPr>
            <a:spAutoFit/>
          </a:bodyPr>
          <a:lstStyle/>
          <a:p>
            <a:r>
              <a:rPr lang="zh-TW" altLang="zh-TW" sz="2200" dirty="0">
                <a:latin typeface="標楷體" pitchFamily="65" charset="-120"/>
                <a:ea typeface="標楷體" pitchFamily="65" charset="-120"/>
              </a:rPr>
              <a:t>一、紐約泛歐交易所集團 </a:t>
            </a:r>
          </a:p>
          <a:p>
            <a:r>
              <a:rPr lang="zh-TW" altLang="zh-TW" sz="2200" dirty="0">
                <a:latin typeface="標楷體" pitchFamily="65" charset="-120"/>
                <a:ea typeface="標楷體" pitchFamily="65" charset="-120"/>
              </a:rPr>
              <a:t>（一）紐約證券交易所</a:t>
            </a:r>
          </a:p>
          <a:p>
            <a:r>
              <a:rPr lang="zh-TW" altLang="zh-TW" sz="2200" dirty="0">
                <a:latin typeface="標楷體" pitchFamily="65" charset="-120"/>
                <a:ea typeface="標楷體" pitchFamily="65" charset="-120"/>
              </a:rPr>
              <a:t>（二）紐約泛歐交易所</a:t>
            </a:r>
          </a:p>
          <a:p>
            <a:r>
              <a:rPr lang="zh-TW" altLang="zh-TW" sz="2200" dirty="0">
                <a:latin typeface="標楷體" pitchFamily="65" charset="-120"/>
                <a:ea typeface="標楷體" pitchFamily="65" charset="-120"/>
              </a:rPr>
              <a:t>（三）紐約泛歐全美交易所</a:t>
            </a:r>
          </a:p>
          <a:p>
            <a:r>
              <a:rPr lang="zh-TW" altLang="zh-TW" sz="2200" dirty="0">
                <a:latin typeface="標楷體" pitchFamily="65" charset="-120"/>
                <a:ea typeface="標楷體" pitchFamily="65" charset="-120"/>
              </a:rPr>
              <a:t>二、那斯達克證券交易所</a:t>
            </a:r>
          </a:p>
          <a:p>
            <a:r>
              <a:rPr lang="zh-TW" altLang="zh-TW" sz="2200" dirty="0">
                <a:latin typeface="標楷體" pitchFamily="65" charset="-120"/>
                <a:ea typeface="標楷體" pitchFamily="65" charset="-120"/>
              </a:rPr>
              <a:t>三、倫敦證券交易所集團</a:t>
            </a:r>
          </a:p>
          <a:p>
            <a:r>
              <a:rPr lang="zh-TW" altLang="zh-TW" sz="2200" dirty="0">
                <a:latin typeface="標楷體" pitchFamily="65" charset="-120"/>
                <a:ea typeface="標楷體" pitchFamily="65" charset="-120"/>
              </a:rPr>
              <a:t>（一）倫敦證券交易所</a:t>
            </a:r>
          </a:p>
          <a:p>
            <a:r>
              <a:rPr lang="zh-TW" altLang="zh-TW" sz="2200" dirty="0">
                <a:latin typeface="標楷體" pitchFamily="65" charset="-120"/>
                <a:ea typeface="標楷體" pitchFamily="65" charset="-120"/>
              </a:rPr>
              <a:t>（二）義大利證券交易所</a:t>
            </a:r>
          </a:p>
          <a:p>
            <a:r>
              <a:rPr lang="zh-TW" altLang="zh-TW" sz="2200" dirty="0">
                <a:latin typeface="標楷體" pitchFamily="65" charset="-120"/>
                <a:ea typeface="標楷體" pitchFamily="65" charset="-120"/>
              </a:rPr>
              <a:t>四、德國交易所集團之法蘭克</a:t>
            </a:r>
            <a:endParaRPr lang="en-US" altLang="zh-TW" sz="2200" dirty="0">
              <a:latin typeface="標楷體" pitchFamily="65" charset="-120"/>
              <a:ea typeface="標楷體" pitchFamily="65" charset="-120"/>
            </a:endParaRPr>
          </a:p>
          <a:p>
            <a:r>
              <a:rPr lang="zh-TW" altLang="en-US" sz="2200" dirty="0">
                <a:latin typeface="標楷體" pitchFamily="65" charset="-120"/>
                <a:ea typeface="標楷體" pitchFamily="65" charset="-120"/>
              </a:rPr>
              <a:t>    </a:t>
            </a:r>
            <a:r>
              <a:rPr lang="zh-TW" altLang="zh-TW" sz="2200" dirty="0">
                <a:latin typeface="標楷體" pitchFamily="65" charset="-120"/>
                <a:ea typeface="標楷體" pitchFamily="65" charset="-120"/>
              </a:rPr>
              <a:t>福證券交易所</a:t>
            </a:r>
          </a:p>
          <a:p>
            <a:r>
              <a:rPr lang="zh-TW" altLang="zh-TW" sz="2200" dirty="0">
                <a:latin typeface="標楷體" pitchFamily="65" charset="-120"/>
                <a:ea typeface="標楷體" pitchFamily="65" charset="-120"/>
              </a:rPr>
              <a:t>五、加拿大多倫多交易所集團</a:t>
            </a:r>
            <a:endParaRPr lang="en-US" altLang="zh-TW" sz="2200" dirty="0">
              <a:latin typeface="標楷體" pitchFamily="65" charset="-120"/>
              <a:ea typeface="標楷體" pitchFamily="65" charset="-120"/>
            </a:endParaRPr>
          </a:p>
          <a:p>
            <a:r>
              <a:rPr lang="zh-TW" altLang="en-US" sz="2200" dirty="0">
                <a:latin typeface="標楷體" pitchFamily="65" charset="-120"/>
                <a:ea typeface="標楷體" pitchFamily="65" charset="-120"/>
              </a:rPr>
              <a:t>    </a:t>
            </a:r>
            <a:r>
              <a:rPr lang="zh-TW" altLang="zh-TW" sz="2200" dirty="0">
                <a:latin typeface="標楷體" pitchFamily="65" charset="-120"/>
                <a:ea typeface="標楷體" pitchFamily="65" charset="-120"/>
              </a:rPr>
              <a:t>之多倫多交易所</a:t>
            </a:r>
          </a:p>
        </p:txBody>
      </p:sp>
      <p:sp>
        <p:nvSpPr>
          <p:cNvPr id="22534" name="文字方塊 9"/>
          <p:cNvSpPr txBox="1">
            <a:spLocks noChangeArrowheads="1"/>
          </p:cNvSpPr>
          <p:nvPr/>
        </p:nvSpPr>
        <p:spPr bwMode="auto">
          <a:xfrm>
            <a:off x="5219700" y="2133600"/>
            <a:ext cx="3455988" cy="4154488"/>
          </a:xfrm>
          <a:prstGeom prst="rect">
            <a:avLst/>
          </a:prstGeom>
          <a:noFill/>
          <a:ln w="9525">
            <a:noFill/>
            <a:miter lim="800000"/>
            <a:headEnd/>
            <a:tailEnd/>
          </a:ln>
        </p:spPr>
        <p:txBody>
          <a:bodyPr>
            <a:spAutoFit/>
          </a:bodyPr>
          <a:lstStyle/>
          <a:p>
            <a:r>
              <a:rPr lang="zh-TW" altLang="zh-TW" sz="2200">
                <a:latin typeface="標楷體" pitchFamily="65" charset="-120"/>
                <a:ea typeface="標楷體" pitchFamily="65" charset="-120"/>
              </a:rPr>
              <a:t>六、澳洲證券交易所</a:t>
            </a:r>
          </a:p>
          <a:p>
            <a:r>
              <a:rPr lang="zh-TW" altLang="zh-TW" sz="2200">
                <a:latin typeface="標楷體" pitchFamily="65" charset="-120"/>
                <a:ea typeface="標楷體" pitchFamily="65" charset="-120"/>
              </a:rPr>
              <a:t>七、日本東京證券交易所</a:t>
            </a:r>
          </a:p>
          <a:p>
            <a:r>
              <a:rPr lang="zh-TW" altLang="zh-TW" sz="2200">
                <a:latin typeface="標楷體" pitchFamily="65" charset="-120"/>
                <a:ea typeface="標楷體" pitchFamily="65" charset="-120"/>
              </a:rPr>
              <a:t>八、日本大阪證券交易所</a:t>
            </a:r>
          </a:p>
          <a:p>
            <a:r>
              <a:rPr lang="zh-TW" altLang="zh-TW" sz="2200">
                <a:latin typeface="標楷體" pitchFamily="65" charset="-120"/>
                <a:ea typeface="標楷體" pitchFamily="65" charset="-120"/>
              </a:rPr>
              <a:t>九、新加坡交易所</a:t>
            </a:r>
          </a:p>
          <a:p>
            <a:r>
              <a:rPr lang="zh-TW" altLang="zh-TW" sz="2200">
                <a:latin typeface="標楷體" pitchFamily="65" charset="-120"/>
                <a:ea typeface="標楷體" pitchFamily="65" charset="-120"/>
              </a:rPr>
              <a:t>十、馬來西亞交易所</a:t>
            </a:r>
          </a:p>
          <a:p>
            <a:r>
              <a:rPr lang="zh-TW" altLang="zh-TW" sz="2200">
                <a:latin typeface="標楷體" pitchFamily="65" charset="-120"/>
                <a:ea typeface="標楷體" pitchFamily="65" charset="-120"/>
              </a:rPr>
              <a:t>十一、泰國證券交易所</a:t>
            </a:r>
          </a:p>
          <a:p>
            <a:r>
              <a:rPr lang="zh-TW" altLang="zh-TW" sz="2200">
                <a:latin typeface="標楷體" pitchFamily="65" charset="-120"/>
                <a:ea typeface="標楷體" pitchFamily="65" charset="-120"/>
              </a:rPr>
              <a:t>十二、南非約翰尼斯堡證</a:t>
            </a:r>
            <a:endParaRPr lang="en-US" altLang="zh-TW" sz="2200">
              <a:latin typeface="標楷體" pitchFamily="65" charset="-120"/>
              <a:ea typeface="標楷體" pitchFamily="65" charset="-120"/>
            </a:endParaRPr>
          </a:p>
          <a:p>
            <a:r>
              <a:rPr lang="zh-TW" altLang="en-US" sz="2200">
                <a:latin typeface="標楷體" pitchFamily="65" charset="-120"/>
                <a:ea typeface="標楷體" pitchFamily="65" charset="-120"/>
              </a:rPr>
              <a:t>      </a:t>
            </a:r>
            <a:r>
              <a:rPr lang="zh-TW" altLang="zh-TW" sz="2200">
                <a:latin typeface="標楷體" pitchFamily="65" charset="-120"/>
                <a:ea typeface="標楷體" pitchFamily="65" charset="-120"/>
              </a:rPr>
              <a:t>券交易所</a:t>
            </a:r>
          </a:p>
          <a:p>
            <a:r>
              <a:rPr lang="zh-TW" altLang="zh-TW" sz="2200">
                <a:latin typeface="標楷體" pitchFamily="65" charset="-120"/>
                <a:ea typeface="標楷體" pitchFamily="65" charset="-120"/>
              </a:rPr>
              <a:t>十三、香港交易所</a:t>
            </a:r>
          </a:p>
          <a:p>
            <a:r>
              <a:rPr lang="zh-TW" altLang="zh-TW" sz="2200">
                <a:latin typeface="標楷體" pitchFamily="65" charset="-120"/>
                <a:ea typeface="標楷體" pitchFamily="65" charset="-120"/>
              </a:rPr>
              <a:t>十四、韓國交易所</a:t>
            </a:r>
          </a:p>
          <a:p>
            <a:r>
              <a:rPr lang="zh-TW" altLang="zh-TW" sz="2200">
                <a:latin typeface="標楷體" pitchFamily="65" charset="-120"/>
                <a:ea typeface="標楷體" pitchFamily="65" charset="-120"/>
              </a:rPr>
              <a:t>十五、經主管機關核定之</a:t>
            </a:r>
            <a:endParaRPr lang="en-US" altLang="zh-TW" sz="2200">
              <a:latin typeface="標楷體" pitchFamily="65" charset="-120"/>
              <a:ea typeface="標楷體" pitchFamily="65" charset="-120"/>
            </a:endParaRPr>
          </a:p>
          <a:p>
            <a:r>
              <a:rPr lang="zh-TW" altLang="en-US" sz="2200">
                <a:latin typeface="標楷體" pitchFamily="65" charset="-120"/>
                <a:ea typeface="標楷體" pitchFamily="65" charset="-120"/>
              </a:rPr>
              <a:t>      </a:t>
            </a:r>
            <a:r>
              <a:rPr lang="zh-TW" altLang="zh-TW" sz="2200">
                <a:latin typeface="標楷體" pitchFamily="65" charset="-120"/>
                <a:ea typeface="標楷體" pitchFamily="65" charset="-120"/>
              </a:rPr>
              <a:t>其他海外證券市場。</a:t>
            </a:r>
          </a:p>
        </p:txBody>
      </p:sp>
      <p:sp>
        <p:nvSpPr>
          <p:cNvPr id="8" name="標題 3"/>
          <p:cNvSpPr txBox="1">
            <a:spLocks/>
          </p:cNvSpPr>
          <p:nvPr/>
        </p:nvSpPr>
        <p:spPr>
          <a:xfrm>
            <a:off x="914400" y="548680"/>
            <a:ext cx="8229600" cy="924973"/>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600" b="1" i="0" u="none" strike="noStrike" kern="1200" cap="none" spc="0" normalizeH="0" baseline="0" noProof="0" dirty="0" smtClean="0">
                <a:ln>
                  <a:noFill/>
                </a:ln>
                <a:solidFill>
                  <a:srgbClr val="572314"/>
                </a:solidFill>
                <a:uLnTx/>
                <a:uFillTx/>
                <a:latin typeface="微軟正黑體" pitchFamily="34" charset="-120"/>
                <a:ea typeface="標楷體" pitchFamily="65" charset="-120"/>
                <a:cs typeface="+mj-cs"/>
              </a:rPr>
              <a:t>發行市場架構</a:t>
            </a:r>
            <a:r>
              <a:rPr kumimoji="0" lang="en-US" altLang="zh-TW" sz="3600" b="1" i="0" u="none" strike="noStrike" kern="1200" cap="none" spc="0" normalizeH="0" baseline="0" noProof="0" dirty="0" smtClean="0">
                <a:ln>
                  <a:noFill/>
                </a:ln>
                <a:solidFill>
                  <a:srgbClr val="572314"/>
                </a:solidFill>
                <a:uLnTx/>
                <a:uFillTx/>
                <a:latin typeface="微軟正黑體" pitchFamily="34" charset="-120"/>
                <a:ea typeface="標楷體" pitchFamily="65" charset="-120"/>
                <a:cs typeface="+mj-cs"/>
              </a:rPr>
              <a:t>-</a:t>
            </a:r>
            <a:r>
              <a:rPr kumimoji="0" lang="zh-TW" altLang="en-US" sz="3600" b="1" i="0" u="none" strike="noStrike" kern="1200" cap="none" spc="0" normalizeH="0" baseline="0" noProof="0" dirty="0" smtClean="0">
                <a:ln>
                  <a:noFill/>
                </a:ln>
                <a:solidFill>
                  <a:srgbClr val="572314"/>
                </a:solidFill>
                <a:uLnTx/>
                <a:uFillTx/>
                <a:latin typeface="微軟正黑體" pitchFamily="34" charset="-120"/>
                <a:ea typeface="標楷體" pitchFamily="65" charset="-120"/>
                <a:cs typeface="+mj-cs"/>
              </a:rPr>
              <a:t>外國發行人</a:t>
            </a:r>
            <a:r>
              <a:rPr kumimoji="0" lang="en-US" altLang="zh-TW" sz="3600" b="1" i="0" u="none" strike="noStrike" kern="1200" cap="none" spc="0" normalizeH="0" baseline="0" noProof="0" dirty="0" smtClean="0">
                <a:ln>
                  <a:noFill/>
                </a:ln>
                <a:solidFill>
                  <a:srgbClr val="572314"/>
                </a:solidFill>
                <a:uLnTx/>
                <a:uFillTx/>
                <a:latin typeface="微軟正黑體" pitchFamily="34" charset="-120"/>
                <a:ea typeface="標楷體" pitchFamily="65" charset="-120"/>
                <a:cs typeface="+mj-cs"/>
              </a:rPr>
              <a:t>(</a:t>
            </a:r>
            <a:r>
              <a:rPr kumimoji="0" lang="zh-TW" altLang="en-US" sz="3600" b="1" dirty="0">
                <a:solidFill>
                  <a:srgbClr val="572314"/>
                </a:solidFill>
                <a:latin typeface="微軟正黑體" pitchFamily="34" charset="-120"/>
                <a:ea typeface="標楷體" pitchFamily="65" charset="-120"/>
                <a:cs typeface="+mj-cs"/>
              </a:rPr>
              <a:t>二</a:t>
            </a:r>
            <a:r>
              <a:rPr kumimoji="0" lang="en-US" altLang="zh-TW" sz="3600" b="1" i="0" u="none" strike="noStrike" kern="1200" cap="none" spc="0" normalizeH="0" baseline="0" noProof="0" dirty="0" smtClean="0">
                <a:ln>
                  <a:noFill/>
                </a:ln>
                <a:solidFill>
                  <a:srgbClr val="572314"/>
                </a:solidFill>
                <a:uLnTx/>
                <a:uFillTx/>
                <a:latin typeface="微軟正黑體" pitchFamily="34" charset="-120"/>
                <a:ea typeface="標楷體" pitchFamily="65" charset="-120"/>
                <a:cs typeface="+mj-cs"/>
              </a:rPr>
              <a:t>)</a:t>
            </a:r>
            <a:endParaRPr kumimoji="0" lang="zh-TW" altLang="en-US" sz="3600" b="1" i="0" u="none" strike="noStrike" kern="1200" cap="none" spc="0" normalizeH="0" baseline="0" noProof="0" dirty="0" smtClean="0">
              <a:ln>
                <a:noFill/>
              </a:ln>
              <a:solidFill>
                <a:srgbClr val="572314"/>
              </a:solidFill>
              <a:uLnTx/>
              <a:uFillTx/>
              <a:latin typeface="微軟正黑體" pitchFamily="34" charset="-120"/>
              <a:ea typeface="標楷體" pitchFamily="65" charset="-120"/>
              <a:cs typeface="+mj-cs"/>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22</a:t>
            </a:fld>
            <a:endParaRPr lang="zh-TW" altLang="en-US" dirty="0"/>
          </a:p>
        </p:txBody>
      </p:sp>
    </p:spTree>
    <p:extLst>
      <p:ext uri="{BB962C8B-B14F-4D97-AF65-F5344CB8AC3E}">
        <p14:creationId xmlns:p14="http://schemas.microsoft.com/office/powerpoint/2010/main" val="1249231137"/>
      </p:ext>
    </p:extLst>
  </p:cSld>
  <p:clrMapOvr>
    <a:masterClrMapping/>
  </p:clrMapOvr>
  <mc:AlternateContent xmlns:mc="http://schemas.openxmlformats.org/markup-compatibility/2006" xmlns:p14="http://schemas.microsoft.com/office/powerpoint/2010/main">
    <mc:Choice Requires="p14">
      <p:transition spd="slow" p14:dur="2000" advTm="166"/>
    </mc:Choice>
    <mc:Fallback xmlns="">
      <p:transition spd="slow" advTm="16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a:effectLst/>
                <a:latin typeface="微軟正黑體" pitchFamily="34" charset="-120"/>
              </a:rPr>
              <a:t>發行面相關規定</a:t>
            </a:r>
            <a:r>
              <a:rPr lang="en-US" altLang="zh-TW" sz="3600" b="1" dirty="0">
                <a:effectLst/>
                <a:latin typeface="微軟正黑體" pitchFamily="34" charset="-120"/>
              </a:rPr>
              <a:t>-</a:t>
            </a:r>
            <a:r>
              <a:rPr lang="zh-TW" altLang="en-US" sz="3600" b="1" dirty="0">
                <a:effectLst/>
                <a:latin typeface="微軟正黑體" pitchFamily="34" charset="-120"/>
              </a:rPr>
              <a:t>一般板</a:t>
            </a:r>
            <a:r>
              <a:rPr lang="en-US" altLang="zh-TW" sz="3600" b="1" dirty="0">
                <a:effectLst/>
                <a:latin typeface="微軟正黑體" pitchFamily="34" charset="-120"/>
              </a:rPr>
              <a:t>(</a:t>
            </a:r>
            <a:r>
              <a:rPr lang="zh-TW" altLang="en-US" sz="3600" b="1" dirty="0">
                <a:effectLst/>
                <a:latin typeface="微軟正黑體" pitchFamily="34" charset="-120"/>
              </a:rPr>
              <a:t>一</a:t>
            </a:r>
            <a:r>
              <a:rPr lang="en-US" altLang="zh-TW" sz="3600" b="1" dirty="0">
                <a:effectLst/>
                <a:latin typeface="微軟正黑體" pitchFamily="34" charset="-120"/>
              </a:rPr>
              <a:t>)</a:t>
            </a:r>
            <a:endParaRPr lang="zh-TW" altLang="en-US" sz="3600" b="1" dirty="0">
              <a:effectLst/>
              <a:latin typeface="微軟正黑體" pitchFamily="34" charset="-120"/>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02704BE1-4ECD-4579-86CB-662B4D0B8A87}" type="slidenum">
              <a:rPr kumimoji="0" lang="zh-TW" altLang="en-US" sz="1200">
                <a:solidFill>
                  <a:schemeClr val="bg2">
                    <a:lumMod val="25000"/>
                  </a:schemeClr>
                </a:solidFill>
                <a:latin typeface="標楷體" panose="03000509000000000000" pitchFamily="65" charset="-120"/>
                <a:ea typeface="標楷體" panose="03000509000000000000" pitchFamily="65" charset="-120"/>
              </a:rPr>
              <a:pPr algn="ctr">
                <a:defRPr/>
              </a:pPr>
              <a:t>23</a:t>
            </a:fld>
            <a:endParaRPr kumimoji="0" lang="zh-TW" altLang="en-US" sz="1200">
              <a:solidFill>
                <a:schemeClr val="bg2">
                  <a:lumMod val="25000"/>
                </a:schemeClr>
              </a:solidFill>
              <a:latin typeface="標楷體" panose="03000509000000000000" pitchFamily="65" charset="-120"/>
              <a:ea typeface="標楷體" panose="03000509000000000000" pitchFamily="65" charset="-120"/>
            </a:endParaRPr>
          </a:p>
        </p:txBody>
      </p:sp>
      <p:sp>
        <p:nvSpPr>
          <p:cNvPr id="9" name="標題 3"/>
          <p:cNvSpPr txBox="1">
            <a:spLocks/>
          </p:cNvSpPr>
          <p:nvPr/>
        </p:nvSpPr>
        <p:spPr>
          <a:xfrm>
            <a:off x="1066800" y="701675"/>
            <a:ext cx="8229600" cy="706438"/>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3600" b="0" i="0" u="none" strike="noStrike" kern="1200" cap="none" spc="0" normalizeH="0" baseline="0" noProof="0" dirty="0" smtClean="0">
              <a:ln>
                <a:noFill/>
              </a:ln>
              <a:solidFill>
                <a:srgbClr val="572314"/>
              </a:solidFill>
              <a:effectLst>
                <a:outerShdw blurRad="38100" dist="38100" dir="2700000" algn="tl">
                  <a:srgbClr val="C0C0C0"/>
                </a:outerShdw>
              </a:effectLst>
              <a:uLnTx/>
              <a:uFillTx/>
              <a:latin typeface="標楷體" panose="03000509000000000000" pitchFamily="65" charset="-120"/>
              <a:ea typeface="標楷體" panose="03000509000000000000" pitchFamily="65" charset="-120"/>
              <a:cs typeface="+mj-cs"/>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latin typeface="標楷體" panose="03000509000000000000" pitchFamily="65" charset="-120"/>
                <a:ea typeface="標楷體" panose="03000509000000000000" pitchFamily="65" charset="-120"/>
              </a:rPr>
              <a:pPr>
                <a:defRPr/>
              </a:pPr>
              <a:t>23</a:t>
            </a:fld>
            <a:endParaRPr lang="zh-TW" altLang="en-US" dirty="0">
              <a:latin typeface="標楷體" panose="03000509000000000000" pitchFamily="65" charset="-120"/>
              <a:ea typeface="標楷體" panose="03000509000000000000" pitchFamily="65" charset="-120"/>
            </a:endParaRPr>
          </a:p>
        </p:txBody>
      </p:sp>
      <p:grpSp>
        <p:nvGrpSpPr>
          <p:cNvPr id="12" name="群組 11"/>
          <p:cNvGrpSpPr/>
          <p:nvPr/>
        </p:nvGrpSpPr>
        <p:grpSpPr>
          <a:xfrm>
            <a:off x="2078170" y="2185917"/>
            <a:ext cx="792088" cy="2585206"/>
            <a:chOff x="522" y="0"/>
            <a:chExt cx="664873" cy="2434107"/>
          </a:xfrm>
        </p:grpSpPr>
        <p:sp>
          <p:nvSpPr>
            <p:cNvPr id="44" name="圓角矩形 43"/>
            <p:cNvSpPr/>
            <p:nvPr/>
          </p:nvSpPr>
          <p:spPr>
            <a:xfrm>
              <a:off x="522" y="0"/>
              <a:ext cx="664873"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圓角矩形 4"/>
            <p:cNvSpPr/>
            <p:nvPr/>
          </p:nvSpPr>
          <p:spPr>
            <a:xfrm>
              <a:off x="19995" y="19473"/>
              <a:ext cx="625927" cy="239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取得中央銀行核准函</a:t>
              </a:r>
            </a:p>
          </p:txBody>
        </p:sp>
      </p:grpSp>
      <p:grpSp>
        <p:nvGrpSpPr>
          <p:cNvPr id="14" name="群組 13"/>
          <p:cNvGrpSpPr/>
          <p:nvPr/>
        </p:nvGrpSpPr>
        <p:grpSpPr>
          <a:xfrm>
            <a:off x="3011095" y="3243464"/>
            <a:ext cx="317204" cy="371069"/>
            <a:chOff x="815021" y="1031518"/>
            <a:chExt cx="317204" cy="371069"/>
          </a:xfrm>
        </p:grpSpPr>
        <p:sp>
          <p:nvSpPr>
            <p:cNvPr id="42" name="向右箭號 41"/>
            <p:cNvSpPr/>
            <p:nvPr/>
          </p:nvSpPr>
          <p:spPr>
            <a:xfrm>
              <a:off x="815021"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43" name="向右箭號 6"/>
            <p:cNvSpPr/>
            <p:nvPr/>
          </p:nvSpPr>
          <p:spPr>
            <a:xfrm>
              <a:off x="815021"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15" name="群組 14"/>
          <p:cNvGrpSpPr/>
          <p:nvPr/>
        </p:nvGrpSpPr>
        <p:grpSpPr>
          <a:xfrm>
            <a:off x="3500346" y="2233399"/>
            <a:ext cx="1035882" cy="2628342"/>
            <a:chOff x="1263894" y="22353"/>
            <a:chExt cx="661776" cy="2389400"/>
          </a:xfrm>
        </p:grpSpPr>
        <p:sp>
          <p:nvSpPr>
            <p:cNvPr id="40" name="圓角矩形 39"/>
            <p:cNvSpPr/>
            <p:nvPr/>
          </p:nvSpPr>
          <p:spPr>
            <a:xfrm>
              <a:off x="1263894" y="22353"/>
              <a:ext cx="661776" cy="2389400"/>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圓角矩形 8"/>
            <p:cNvSpPr/>
            <p:nvPr/>
          </p:nvSpPr>
          <p:spPr>
            <a:xfrm>
              <a:off x="1296100" y="41736"/>
              <a:ext cx="623010" cy="23506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just" defTabSz="711200">
                <a:lnSpc>
                  <a:spcPct val="90000"/>
                </a:lnSpc>
                <a:spcAft>
                  <a:spcPct val="35000"/>
                </a:spcAft>
              </a:pPr>
              <a:r>
                <a:rPr lang="zh-TW" altLang="en-US" sz="2000" dirty="0">
                  <a:latin typeface="標楷體" panose="03000509000000000000" pitchFamily="65" charset="-120"/>
                  <a:ea typeface="標楷體" panose="03000509000000000000" pitchFamily="65" charset="-120"/>
                </a:rPr>
                <a:t>取</a:t>
              </a:r>
              <a:r>
                <a:rPr lang="zh-TW" altLang="en-US" sz="2000" dirty="0" smtClean="0">
                  <a:latin typeface="標楷體" panose="03000509000000000000" pitchFamily="65" charset="-120"/>
                  <a:ea typeface="標楷體" panose="03000509000000000000" pitchFamily="65" charset="-120"/>
                </a:rPr>
                <a:t>具申報</a:t>
              </a:r>
              <a:r>
                <a:rPr lang="zh-TW" altLang="en-US" sz="2000" dirty="0">
                  <a:latin typeface="標楷體" panose="03000509000000000000" pitchFamily="65" charset="-120"/>
                  <a:ea typeface="標楷體" panose="03000509000000000000" pitchFamily="65" charset="-120"/>
                </a:rPr>
                <a:t>生效</a:t>
              </a:r>
              <a:r>
                <a:rPr lang="zh-TW" altLang="en-US" sz="2000" dirty="0" smtClean="0">
                  <a:latin typeface="標楷體" panose="03000509000000000000" pitchFamily="65" charset="-120"/>
                  <a:ea typeface="標楷體" panose="03000509000000000000" pitchFamily="65" charset="-120"/>
                </a:rPr>
                <a:t>函</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行政委託櫃買中心</a:t>
              </a:r>
              <a:r>
                <a:rPr lang="en-US" altLang="zh-TW" sz="2000" dirty="0">
                  <a:latin typeface="標楷體" panose="03000509000000000000" pitchFamily="65" charset="-120"/>
                  <a:ea typeface="標楷體" panose="03000509000000000000" pitchFamily="65" charset="-120"/>
                </a:rPr>
                <a:t>)</a:t>
              </a:r>
            </a:p>
          </p:txBody>
        </p:sp>
      </p:grpSp>
      <p:grpSp>
        <p:nvGrpSpPr>
          <p:cNvPr id="16" name="群組 15"/>
          <p:cNvGrpSpPr/>
          <p:nvPr/>
        </p:nvGrpSpPr>
        <p:grpSpPr>
          <a:xfrm>
            <a:off x="4716016" y="3243464"/>
            <a:ext cx="317204" cy="371069"/>
            <a:chOff x="2075297" y="1031518"/>
            <a:chExt cx="317204" cy="371069"/>
          </a:xfrm>
        </p:grpSpPr>
        <p:sp>
          <p:nvSpPr>
            <p:cNvPr id="38" name="向右箭號 37"/>
            <p:cNvSpPr/>
            <p:nvPr/>
          </p:nvSpPr>
          <p:spPr>
            <a:xfrm>
              <a:off x="2075297"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9" name="向右箭號 10"/>
            <p:cNvSpPr/>
            <p:nvPr/>
          </p:nvSpPr>
          <p:spPr>
            <a:xfrm>
              <a:off x="2075297"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17" name="群組 16"/>
          <p:cNvGrpSpPr/>
          <p:nvPr/>
        </p:nvGrpSpPr>
        <p:grpSpPr>
          <a:xfrm>
            <a:off x="5292080" y="2211946"/>
            <a:ext cx="864096" cy="2585206"/>
            <a:chOff x="2524171" y="0"/>
            <a:chExt cx="578958" cy="2434107"/>
          </a:xfrm>
        </p:grpSpPr>
        <p:sp>
          <p:nvSpPr>
            <p:cNvPr id="36" name="圓角矩形 35"/>
            <p:cNvSpPr/>
            <p:nvPr/>
          </p:nvSpPr>
          <p:spPr>
            <a:xfrm>
              <a:off x="2524171" y="0"/>
              <a:ext cx="578958"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圓角矩形 12"/>
            <p:cNvSpPr/>
            <p:nvPr/>
          </p:nvSpPr>
          <p:spPr>
            <a:xfrm>
              <a:off x="2541128" y="16957"/>
              <a:ext cx="545044" cy="2400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a:latin typeface="標楷體" panose="03000509000000000000" pitchFamily="65" charset="-120"/>
                  <a:ea typeface="標楷體" panose="03000509000000000000" pitchFamily="65" charset="-120"/>
                </a:rPr>
                <a:t>向櫃買中心申請上櫃</a:t>
              </a:r>
            </a:p>
          </p:txBody>
        </p:sp>
      </p:grpSp>
      <p:grpSp>
        <p:nvGrpSpPr>
          <p:cNvPr id="20" name="群組 19"/>
          <p:cNvGrpSpPr/>
          <p:nvPr/>
        </p:nvGrpSpPr>
        <p:grpSpPr>
          <a:xfrm>
            <a:off x="6271020" y="3266071"/>
            <a:ext cx="317204" cy="371069"/>
            <a:chOff x="4329112" y="1031518"/>
            <a:chExt cx="317204" cy="371069"/>
          </a:xfrm>
        </p:grpSpPr>
        <p:sp>
          <p:nvSpPr>
            <p:cNvPr id="30" name="向右箭號 29"/>
            <p:cNvSpPr/>
            <p:nvPr/>
          </p:nvSpPr>
          <p:spPr>
            <a:xfrm>
              <a:off x="4329112"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1" name="向右箭號 18"/>
            <p:cNvSpPr/>
            <p:nvPr/>
          </p:nvSpPr>
          <p:spPr>
            <a:xfrm>
              <a:off x="4329112"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sp>
        <p:nvSpPr>
          <p:cNvPr id="46" name="Rectangle 1027"/>
          <p:cNvSpPr txBox="1">
            <a:spLocks noChangeArrowheads="1"/>
          </p:cNvSpPr>
          <p:nvPr/>
        </p:nvSpPr>
        <p:spPr>
          <a:xfrm>
            <a:off x="1320800" y="1484784"/>
            <a:ext cx="7345362" cy="649287"/>
          </a:xfrm>
          <a:prstGeom prst="rect">
            <a:avLst/>
          </a:prstGeom>
        </p:spPr>
        <p:txBody>
          <a:bodyPr>
            <a:norm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600" dirty="0">
                <a:solidFill>
                  <a:prstClr val="black"/>
                </a:solidFill>
                <a:latin typeface="標楷體" panose="03000509000000000000" pitchFamily="65" charset="-120"/>
                <a:ea typeface="標楷體" panose="03000509000000000000" pitchFamily="65" charset="-120"/>
                <a:cs typeface="Times New Roman" pitchFamily="18" charset="0"/>
              </a:rPr>
              <a:t>發行及</a:t>
            </a:r>
            <a:r>
              <a:rPr lang="zh-TW" altLang="en-US" sz="2600" dirty="0" smtClean="0">
                <a:solidFill>
                  <a:prstClr val="black"/>
                </a:solidFill>
                <a:latin typeface="標楷體" pitchFamily="65" charset="-120"/>
                <a:ea typeface="標楷體" pitchFamily="65" charset="-120"/>
                <a:cs typeface="Times New Roman" pitchFamily="18" charset="0"/>
              </a:rPr>
              <a:t>掛牌</a:t>
            </a:r>
            <a:r>
              <a:rPr lang="zh-TW" altLang="en-US" sz="2600" dirty="0">
                <a:solidFill>
                  <a:prstClr val="black"/>
                </a:solidFill>
                <a:latin typeface="標楷體" pitchFamily="65" charset="-120"/>
                <a:ea typeface="標楷體" pitchFamily="65" charset="-120"/>
                <a:cs typeface="Times New Roman" pitchFamily="18" charset="0"/>
              </a:rPr>
              <a:t>流程</a:t>
            </a:r>
            <a:endParaRPr kumimoji="0" lang="zh-TW" altLang="en-US" sz="2600" b="1" dirty="0">
              <a:solidFill>
                <a:srgbClr val="4D4D4D"/>
              </a:solidFill>
              <a:latin typeface="標楷體" panose="03000509000000000000" pitchFamily="65" charset="-120"/>
              <a:ea typeface="標楷體" panose="03000509000000000000" pitchFamily="65" charset="-120"/>
            </a:endParaRPr>
          </a:p>
        </p:txBody>
      </p:sp>
      <p:cxnSp>
        <p:nvCxnSpPr>
          <p:cNvPr id="47" name="直線接點 46"/>
          <p:cNvCxnSpPr/>
          <p:nvPr/>
        </p:nvCxnSpPr>
        <p:spPr>
          <a:xfrm flipH="1">
            <a:off x="3347864" y="4948721"/>
            <a:ext cx="1" cy="40446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4716016" y="4948721"/>
            <a:ext cx="0" cy="40446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3529362" y="4997063"/>
            <a:ext cx="1069518" cy="323165"/>
          </a:xfrm>
          <a:prstGeom prst="rect">
            <a:avLst/>
          </a:prstGeom>
          <a:noFill/>
        </p:spPr>
        <p:txBody>
          <a:bodyPr wrap="square" rtlCol="0">
            <a:spAutoFit/>
          </a:bodyPr>
          <a:lstStyle/>
          <a:p>
            <a:r>
              <a:rPr lang="en-US" altLang="zh-TW" sz="1500" b="1" dirty="0" smtClean="0">
                <a:solidFill>
                  <a:srgbClr val="FF0000"/>
                </a:solidFill>
                <a:ea typeface="標楷體" panose="03000509000000000000" pitchFamily="65" charset="-120"/>
                <a:cs typeface="Arial" panose="020B0604020202020204" pitchFamily="34" charset="0"/>
              </a:rPr>
              <a:t>3</a:t>
            </a:r>
            <a:r>
              <a:rPr lang="zh-TW" altLang="en-US" sz="1500" b="1" dirty="0" smtClean="0">
                <a:solidFill>
                  <a:srgbClr val="FF0000"/>
                </a:solidFill>
                <a:ea typeface="標楷體" panose="03000509000000000000" pitchFamily="65" charset="-120"/>
                <a:cs typeface="Arial" panose="020B0604020202020204" pitchFamily="34" charset="0"/>
              </a:rPr>
              <a:t>個營業日</a:t>
            </a:r>
            <a:endParaRPr lang="zh-TW" altLang="en-US" sz="1500" b="1" dirty="0">
              <a:solidFill>
                <a:srgbClr val="FF0000"/>
              </a:solidFill>
              <a:ea typeface="標楷體" panose="03000509000000000000" pitchFamily="65" charset="-120"/>
              <a:cs typeface="Arial" panose="020B0604020202020204" pitchFamily="34" charset="0"/>
            </a:endParaRPr>
          </a:p>
        </p:txBody>
      </p:sp>
      <p:cxnSp>
        <p:nvCxnSpPr>
          <p:cNvPr id="50" name="直線接點 49"/>
          <p:cNvCxnSpPr/>
          <p:nvPr/>
        </p:nvCxnSpPr>
        <p:spPr>
          <a:xfrm>
            <a:off x="3347864" y="5149773"/>
            <a:ext cx="304965" cy="7419"/>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4460004" y="5149773"/>
            <a:ext cx="256012" cy="7419"/>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grpSp>
        <p:nvGrpSpPr>
          <p:cNvPr id="52" name="群組 51"/>
          <p:cNvGrpSpPr/>
          <p:nvPr/>
        </p:nvGrpSpPr>
        <p:grpSpPr>
          <a:xfrm>
            <a:off x="6704470" y="2209488"/>
            <a:ext cx="920397" cy="2585206"/>
            <a:chOff x="2524171" y="0"/>
            <a:chExt cx="578958" cy="2434107"/>
          </a:xfrm>
        </p:grpSpPr>
        <p:sp>
          <p:nvSpPr>
            <p:cNvPr id="53" name="圓角矩形 52"/>
            <p:cNvSpPr/>
            <p:nvPr/>
          </p:nvSpPr>
          <p:spPr>
            <a:xfrm>
              <a:off x="2524171" y="0"/>
              <a:ext cx="578958"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4" name="圓角矩形 12"/>
            <p:cNvSpPr/>
            <p:nvPr/>
          </p:nvSpPr>
          <p:spPr>
            <a:xfrm>
              <a:off x="2541128" y="16957"/>
              <a:ext cx="545044" cy="2400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smtClean="0">
                  <a:latin typeface="標楷體" panose="03000509000000000000" pitchFamily="65" charset="-120"/>
                  <a:ea typeface="標楷體" panose="03000509000000000000" pitchFamily="65" charset="-120"/>
                </a:rPr>
                <a:t>掛牌交易</a:t>
              </a:r>
              <a:endParaRPr lang="zh-TW" altLang="en-US" sz="2000" dirty="0">
                <a:latin typeface="標楷體" panose="03000509000000000000" pitchFamily="65" charset="-120"/>
                <a:ea typeface="標楷體" panose="03000509000000000000" pitchFamily="65" charset="-120"/>
              </a:endParaRPr>
            </a:p>
          </p:txBody>
        </p:sp>
      </p:grpSp>
      <p:cxnSp>
        <p:nvCxnSpPr>
          <p:cNvPr id="56" name="直線接點 55"/>
          <p:cNvCxnSpPr/>
          <p:nvPr/>
        </p:nvCxnSpPr>
        <p:spPr>
          <a:xfrm>
            <a:off x="3347864" y="5445224"/>
            <a:ext cx="0" cy="64807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4591480" y="5589240"/>
            <a:ext cx="1672253" cy="338554"/>
          </a:xfrm>
          <a:prstGeom prst="rect">
            <a:avLst/>
          </a:prstGeom>
          <a:noFill/>
        </p:spPr>
        <p:txBody>
          <a:bodyPr wrap="none" rtlCol="0">
            <a:spAutoFit/>
          </a:bodyPr>
          <a:lstStyle/>
          <a:p>
            <a:r>
              <a:rPr lang="en-US" altLang="zh-TW" sz="1600" b="1" dirty="0" smtClean="0">
                <a:solidFill>
                  <a:srgbClr val="FF0000"/>
                </a:solidFill>
                <a:ea typeface="標楷體" panose="03000509000000000000" pitchFamily="65" charset="-120"/>
                <a:cs typeface="Arial" panose="020B0604020202020204" pitchFamily="34" charset="0"/>
              </a:rPr>
              <a:t>5~10</a:t>
            </a:r>
            <a:r>
              <a:rPr lang="zh-TW" altLang="en-US" sz="1600" b="1" dirty="0" smtClean="0">
                <a:solidFill>
                  <a:srgbClr val="FF0000"/>
                </a:solidFill>
                <a:ea typeface="標楷體" panose="03000509000000000000" pitchFamily="65" charset="-120"/>
                <a:cs typeface="Arial" panose="020B0604020202020204" pitchFamily="34" charset="0"/>
              </a:rPr>
              <a:t>個營業日內</a:t>
            </a:r>
            <a:endParaRPr lang="zh-TW" altLang="en-US" sz="1600" b="1" dirty="0">
              <a:solidFill>
                <a:srgbClr val="FF0000"/>
              </a:solidFill>
              <a:ea typeface="標楷體" panose="03000509000000000000" pitchFamily="65" charset="-120"/>
              <a:cs typeface="Arial" panose="020B0604020202020204" pitchFamily="34" charset="0"/>
            </a:endParaRPr>
          </a:p>
        </p:txBody>
      </p:sp>
      <p:cxnSp>
        <p:nvCxnSpPr>
          <p:cNvPr id="58" name="直線接點 57"/>
          <p:cNvCxnSpPr/>
          <p:nvPr/>
        </p:nvCxnSpPr>
        <p:spPr>
          <a:xfrm>
            <a:off x="7596336" y="5422724"/>
            <a:ext cx="0" cy="64807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cxnSp>
        <p:nvCxnSpPr>
          <p:cNvPr id="59" name="直線接點 58"/>
          <p:cNvCxnSpPr>
            <a:endCxn id="57" idx="1"/>
          </p:cNvCxnSpPr>
          <p:nvPr/>
        </p:nvCxnSpPr>
        <p:spPr>
          <a:xfrm>
            <a:off x="3324711" y="5758517"/>
            <a:ext cx="1266769"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6228184" y="5769260"/>
            <a:ext cx="1361134"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873291"/>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86654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發行面相關規定</a:t>
            </a:r>
            <a:r>
              <a:rPr lang="en-US" altLang="zh-TW" sz="3600" b="1" dirty="0">
                <a:effectLst/>
                <a:latin typeface="微軟正黑體" pitchFamily="34" charset="-120"/>
              </a:rPr>
              <a:t>-</a:t>
            </a:r>
            <a:r>
              <a:rPr lang="zh-TW" altLang="en-US" sz="3600" b="1" dirty="0">
                <a:effectLst/>
                <a:latin typeface="微軟正黑體" pitchFamily="34" charset="-120"/>
              </a:rPr>
              <a:t>一般</a:t>
            </a:r>
            <a:r>
              <a:rPr lang="zh-TW" altLang="en-US" sz="3600" b="1" dirty="0" smtClean="0">
                <a:effectLst/>
                <a:latin typeface="微軟正黑體" pitchFamily="34" charset="-120"/>
              </a:rPr>
              <a:t>板</a:t>
            </a:r>
            <a:r>
              <a:rPr lang="en-US" altLang="zh-TW" sz="3600" b="1" dirty="0" smtClean="0">
                <a:effectLst/>
                <a:latin typeface="微軟正黑體" pitchFamily="34" charset="-120"/>
              </a:rPr>
              <a:t>(</a:t>
            </a:r>
            <a:r>
              <a:rPr lang="zh-TW" altLang="en-US" sz="3600" b="1" dirty="0">
                <a:effectLst/>
                <a:latin typeface="微軟正黑體" pitchFamily="34" charset="-120"/>
              </a:rPr>
              <a:t>二</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02704BE1-4ECD-4579-86CB-662B4D0B8A87}" type="slidenum">
              <a:rPr kumimoji="0" lang="zh-TW" altLang="en-US" sz="1200">
                <a:solidFill>
                  <a:schemeClr val="bg2">
                    <a:lumMod val="25000"/>
                  </a:schemeClr>
                </a:solidFill>
                <a:latin typeface="Arial" charset="0"/>
              </a:rPr>
              <a:pPr algn="ctr">
                <a:defRPr/>
              </a:pPr>
              <a:t>24</a:t>
            </a:fld>
            <a:endParaRPr kumimoji="0" lang="zh-TW" altLang="en-US" sz="1200">
              <a:solidFill>
                <a:schemeClr val="bg2">
                  <a:lumMod val="25000"/>
                </a:schemeClr>
              </a:solidFill>
              <a:latin typeface="Arial" charset="0"/>
            </a:endParaRPr>
          </a:p>
        </p:txBody>
      </p:sp>
      <p:sp>
        <p:nvSpPr>
          <p:cNvPr id="13" name="Rectangle 1027"/>
          <p:cNvSpPr txBox="1">
            <a:spLocks noChangeArrowheads="1"/>
          </p:cNvSpPr>
          <p:nvPr/>
        </p:nvSpPr>
        <p:spPr>
          <a:xfrm>
            <a:off x="1320800" y="1795004"/>
            <a:ext cx="7345362" cy="649287"/>
          </a:xfrm>
          <a:prstGeom prst="rect">
            <a:avLst/>
          </a:prstGeom>
        </p:spPr>
        <p:txBody>
          <a:bodyPr>
            <a:norm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600" dirty="0" smtClean="0">
                <a:solidFill>
                  <a:prstClr val="black"/>
                </a:solidFill>
                <a:latin typeface="標楷體" pitchFamily="65" charset="-120"/>
                <a:ea typeface="標楷體" pitchFamily="65" charset="-120"/>
                <a:cs typeface="Times New Roman" pitchFamily="18" charset="0"/>
              </a:rPr>
              <a:t>公開說明書</a:t>
            </a:r>
            <a:r>
              <a:rPr lang="en-US" altLang="zh-TW" sz="2600" dirty="0" smtClean="0">
                <a:solidFill>
                  <a:prstClr val="black"/>
                </a:solidFill>
                <a:latin typeface="標楷體" pitchFamily="65" charset="-120"/>
                <a:ea typeface="標楷體" pitchFamily="65" charset="-120"/>
                <a:cs typeface="Times New Roman" pitchFamily="18" charset="0"/>
              </a:rPr>
              <a:t>-</a:t>
            </a:r>
            <a:r>
              <a:rPr lang="zh-TW" altLang="en-US" sz="2600" dirty="0" smtClean="0">
                <a:solidFill>
                  <a:prstClr val="black"/>
                </a:solidFill>
                <a:latin typeface="標楷體" pitchFamily="65" charset="-120"/>
                <a:ea typeface="標楷體" pitchFamily="65" charset="-120"/>
                <a:cs typeface="Times New Roman" pitchFamily="18" charset="0"/>
              </a:rPr>
              <a:t>發行人應檢附中文之公開說明書     </a:t>
            </a:r>
            <a:endParaRPr lang="en-US" altLang="zh-TW" sz="2600" dirty="0" smtClean="0">
              <a:solidFill>
                <a:prstClr val="black"/>
              </a:solidFill>
              <a:latin typeface="標楷體" pitchFamily="65" charset="-120"/>
              <a:ea typeface="標楷體" pitchFamily="65" charset="-120"/>
              <a:cs typeface="Times New Roman" pitchFamily="18" charset="0"/>
            </a:endParaRPr>
          </a:p>
          <a:p>
            <a:pPr marL="320040" indent="-320040" fontAlgn="auto">
              <a:spcBef>
                <a:spcPts val="600"/>
              </a:spcBef>
              <a:spcAft>
                <a:spcPts val="0"/>
              </a:spcAft>
              <a:buClr>
                <a:schemeClr val="accent1"/>
              </a:buClr>
              <a:buSzPct val="80000"/>
              <a:buFont typeface="Wingdings 2" pitchFamily="18" charset="2"/>
              <a:buNone/>
              <a:defRPr/>
            </a:pPr>
            <a:endParaRPr kumimoji="0" lang="zh-TW" altLang="en-US" sz="2600" b="1" dirty="0">
              <a:solidFill>
                <a:srgbClr val="4D4D4D"/>
              </a:solidFill>
              <a:latin typeface="+mn-ea"/>
              <a:ea typeface="標楷體" pitchFamily="65" charset="-120"/>
            </a:endParaRPr>
          </a:p>
        </p:txBody>
      </p:sp>
      <p:sp>
        <p:nvSpPr>
          <p:cNvPr id="31749" name="文字方塊 6"/>
          <p:cNvSpPr txBox="1">
            <a:spLocks noChangeArrowheads="1"/>
          </p:cNvSpPr>
          <p:nvPr/>
        </p:nvSpPr>
        <p:spPr bwMode="auto">
          <a:xfrm>
            <a:off x="1320799" y="2444291"/>
            <a:ext cx="7750176" cy="3647152"/>
          </a:xfrm>
          <a:prstGeom prst="rect">
            <a:avLst/>
          </a:prstGeom>
          <a:noFill/>
          <a:ln w="9525">
            <a:noFill/>
            <a:miter lim="800000"/>
            <a:headEnd/>
            <a:tailEnd/>
          </a:ln>
        </p:spPr>
        <p:txBody>
          <a:bodyPr wrap="square">
            <a:sp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600" dirty="0" smtClean="0">
                <a:solidFill>
                  <a:prstClr val="black"/>
                </a:solidFill>
                <a:latin typeface="標楷體" pitchFamily="65" charset="-120"/>
                <a:ea typeface="標楷體" pitchFamily="65" charset="-120"/>
                <a:cs typeface="Times New Roman" pitchFamily="18" charset="0"/>
              </a:rPr>
              <a:t>必須委託受託人</a:t>
            </a:r>
            <a:endParaRPr lang="en-US" altLang="zh-TW" sz="2600" dirty="0" smtClean="0">
              <a:solidFill>
                <a:prstClr val="black"/>
              </a:solidFill>
              <a:latin typeface="標楷體" pitchFamily="65" charset="-120"/>
              <a:ea typeface="標楷體" pitchFamily="65" charset="-120"/>
              <a:cs typeface="Times New Roman" pitchFamily="18" charset="0"/>
            </a:endParaRPr>
          </a:p>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kumimoji="0" lang="zh-TW" altLang="en-US" sz="2600" dirty="0">
                <a:latin typeface="標楷體" pitchFamily="65" charset="-120"/>
                <a:ea typeface="標楷體" pitchFamily="65" charset="-120"/>
              </a:rPr>
              <a:t>發行計畫所附契約適用之準據法為中華民國</a:t>
            </a:r>
            <a:r>
              <a:rPr kumimoji="0" lang="zh-TW" altLang="en-US" sz="2600" dirty="0" smtClean="0">
                <a:latin typeface="標楷體" pitchFamily="65" charset="-120"/>
                <a:ea typeface="標楷體" pitchFamily="65" charset="-120"/>
              </a:rPr>
              <a:t>法律</a:t>
            </a:r>
            <a:r>
              <a:rPr kumimoji="0" lang="en-US" altLang="zh-TW" sz="2600" dirty="0" smtClean="0">
                <a:latin typeface="標楷體" pitchFamily="65" charset="-120"/>
                <a:ea typeface="標楷體" pitchFamily="65" charset="-120"/>
              </a:rPr>
              <a:t>(</a:t>
            </a:r>
            <a:r>
              <a:rPr kumimoji="0" lang="zh-TW" altLang="en-US" sz="2600" dirty="0" smtClean="0">
                <a:latin typeface="標楷體" pitchFamily="65" charset="-120"/>
                <a:ea typeface="標楷體" pitchFamily="65" charset="-120"/>
              </a:rPr>
              <a:t>附有例外情形</a:t>
            </a:r>
            <a:r>
              <a:rPr kumimoji="0" lang="en-US" altLang="zh-TW" sz="2600" dirty="0" smtClean="0">
                <a:latin typeface="標楷體" pitchFamily="65" charset="-120"/>
                <a:ea typeface="標楷體" pitchFamily="65" charset="-120"/>
              </a:rPr>
              <a:t>)</a:t>
            </a:r>
          </a:p>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kumimoji="0" lang="zh-TW" altLang="en-US" sz="2600" dirty="0">
                <a:latin typeface="標楷體" pitchFamily="65" charset="-120"/>
                <a:ea typeface="標楷體" pitchFamily="65" charset="-120"/>
              </a:rPr>
              <a:t>櫃買中心認可之國內外證券保管事業機構，包含台灣集中保管結算所、</a:t>
            </a:r>
            <a:r>
              <a:rPr kumimoji="0" lang="en-US" altLang="zh-TW" sz="2600" dirty="0" err="1">
                <a:latin typeface="標楷體" pitchFamily="65" charset="-120"/>
                <a:ea typeface="標楷體" pitchFamily="65" charset="-120"/>
              </a:rPr>
              <a:t>Euroclear</a:t>
            </a:r>
            <a:r>
              <a:rPr kumimoji="0" lang="zh-TW" altLang="en-US" sz="2600" dirty="0">
                <a:latin typeface="標楷體" pitchFamily="65" charset="-120"/>
                <a:ea typeface="標楷體" pitchFamily="65" charset="-120"/>
              </a:rPr>
              <a:t>、</a:t>
            </a:r>
            <a:r>
              <a:rPr kumimoji="0" lang="en-US" altLang="zh-TW" sz="2600" dirty="0" err="1">
                <a:latin typeface="標楷體" pitchFamily="65" charset="-120"/>
                <a:ea typeface="標楷體" pitchFamily="65" charset="-120"/>
              </a:rPr>
              <a:t>Clearstream</a:t>
            </a:r>
            <a:r>
              <a:rPr kumimoji="0" lang="zh-TW" altLang="en-US" sz="2600" dirty="0">
                <a:latin typeface="標楷體" pitchFamily="65" charset="-120"/>
                <a:ea typeface="標楷體" pitchFamily="65" charset="-120"/>
              </a:rPr>
              <a:t>及</a:t>
            </a:r>
            <a:r>
              <a:rPr kumimoji="0" lang="en-US" altLang="zh-TW" sz="2600" dirty="0">
                <a:latin typeface="標楷體" pitchFamily="65" charset="-120"/>
                <a:ea typeface="標楷體" pitchFamily="65" charset="-120"/>
              </a:rPr>
              <a:t>CMU</a:t>
            </a:r>
            <a:endParaRPr kumimoji="0" lang="zh-TW" altLang="en-US" sz="2600" dirty="0">
              <a:latin typeface="標楷體" pitchFamily="65" charset="-120"/>
              <a:ea typeface="標楷體" pitchFamily="65" charset="-120"/>
            </a:endParaRPr>
          </a:p>
          <a:p>
            <a:pPr marL="539750" lvl="1" indent="-457200" eaLnBrk="0" hangingPunct="0">
              <a:lnSpc>
                <a:spcPct val="120000"/>
              </a:lnSpc>
              <a:spcBef>
                <a:spcPts val="600"/>
              </a:spcBef>
              <a:buClr>
                <a:srgbClr val="CC9900"/>
              </a:buClr>
              <a:buSzPct val="100000"/>
              <a:buFont typeface="Wingdings" panose="05000000000000000000" pitchFamily="2" charset="2"/>
              <a:buChar char="n"/>
              <a:defRPr/>
            </a:pPr>
            <a:endParaRPr kumimoji="0" lang="en-US" altLang="zh-TW" sz="2400" dirty="0">
              <a:latin typeface="標楷體" pitchFamily="65" charset="-120"/>
              <a:ea typeface="標楷體" pitchFamily="65" charset="-120"/>
            </a:endParaRPr>
          </a:p>
        </p:txBody>
      </p:sp>
      <p:sp>
        <p:nvSpPr>
          <p:cNvPr id="9" name="標題 3"/>
          <p:cNvSpPr txBox="1">
            <a:spLocks/>
          </p:cNvSpPr>
          <p:nvPr/>
        </p:nvSpPr>
        <p:spPr>
          <a:xfrm>
            <a:off x="1066800" y="701675"/>
            <a:ext cx="8229600" cy="706438"/>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3600" b="0" i="0" u="none" strike="noStrike" kern="1200" cap="none" spc="0" normalizeH="0" baseline="0" noProof="0" dirty="0" smtClean="0">
              <a:ln>
                <a:noFill/>
              </a:ln>
              <a:solidFill>
                <a:srgbClr val="572314"/>
              </a:solidFill>
              <a:effectLst>
                <a:outerShdw blurRad="38100" dist="38100" dir="2700000" algn="tl">
                  <a:srgbClr val="C0C0C0"/>
                </a:outerShdw>
              </a:effectLst>
              <a:uLnTx/>
              <a:uFillTx/>
              <a:latin typeface="標楷體" pitchFamily="65" charset="-120"/>
              <a:ea typeface="標楷體" pitchFamily="65" charset="-120"/>
              <a:cs typeface="+mj-cs"/>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24</a:t>
            </a:fld>
            <a:endParaRPr lang="zh-TW" altLang="en-US" dirty="0"/>
          </a:p>
        </p:txBody>
      </p:sp>
    </p:spTree>
    <p:extLst>
      <p:ext uri="{BB962C8B-B14F-4D97-AF65-F5344CB8AC3E}">
        <p14:creationId xmlns:p14="http://schemas.microsoft.com/office/powerpoint/2010/main" val="164737230"/>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a:t>
            </a:r>
            <a:r>
              <a:rPr lang="zh-TW" altLang="en-US" sz="3600" b="1" dirty="0">
                <a:effectLst/>
                <a:latin typeface="微軟正黑體" pitchFamily="34" charset="-120"/>
              </a:rPr>
              <a:t>規定</a:t>
            </a:r>
            <a:r>
              <a:rPr lang="en-US" altLang="zh-TW" sz="3600" b="1" dirty="0">
                <a:effectLst/>
                <a:latin typeface="微軟正黑體" pitchFamily="34" charset="-120"/>
              </a:rPr>
              <a:t>-</a:t>
            </a:r>
            <a:r>
              <a:rPr lang="zh-TW" altLang="en-US" sz="3600" b="1" dirty="0">
                <a:effectLst/>
                <a:latin typeface="微軟正黑體" pitchFamily="34" charset="-120"/>
              </a:rPr>
              <a:t>一般板</a:t>
            </a:r>
            <a:r>
              <a:rPr lang="en-US" altLang="zh-TW" sz="3600" b="1" dirty="0" smtClean="0">
                <a:effectLst/>
                <a:latin typeface="微軟正黑體" pitchFamily="34" charset="-120"/>
              </a:rPr>
              <a:t>(</a:t>
            </a:r>
            <a:r>
              <a:rPr lang="zh-TW" altLang="en-US" sz="3600" b="1" dirty="0">
                <a:effectLst/>
                <a:latin typeface="微軟正黑體" pitchFamily="34" charset="-120"/>
              </a:rPr>
              <a:t>三</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C4D8EDD6-61FA-4BFD-9EDA-2321AAF3EC5B}" type="slidenum">
              <a:rPr kumimoji="0" lang="zh-TW" altLang="en-US" sz="1200">
                <a:solidFill>
                  <a:schemeClr val="bg2">
                    <a:lumMod val="25000"/>
                  </a:schemeClr>
                </a:solidFill>
                <a:latin typeface="Arial" charset="0"/>
              </a:rPr>
              <a:pPr algn="ctr">
                <a:defRPr/>
              </a:pPr>
              <a:t>25</a:t>
            </a:fld>
            <a:endParaRPr kumimoji="0" lang="zh-TW" altLang="en-US" sz="1200">
              <a:solidFill>
                <a:schemeClr val="bg2">
                  <a:lumMod val="25000"/>
                </a:schemeClr>
              </a:solidFill>
              <a:latin typeface="Arial" charset="0"/>
            </a:endParaRPr>
          </a:p>
        </p:txBody>
      </p:sp>
      <p:sp>
        <p:nvSpPr>
          <p:cNvPr id="38916" name="Rectangle 3"/>
          <p:cNvSpPr txBox="1">
            <a:spLocks noChangeArrowheads="1"/>
          </p:cNvSpPr>
          <p:nvPr/>
        </p:nvSpPr>
        <p:spPr bwMode="auto">
          <a:xfrm>
            <a:off x="1273833" y="1289831"/>
            <a:ext cx="7510734" cy="4981600"/>
          </a:xfrm>
          <a:prstGeom prst="rect">
            <a:avLst/>
          </a:prstGeom>
          <a:noFill/>
          <a:ln w="9525">
            <a:noFill/>
            <a:miter lim="800000"/>
            <a:headEnd/>
            <a:tailEnd/>
          </a:ln>
        </p:spPr>
        <p:txBody>
          <a:bodyPr/>
          <a:lstStyle/>
          <a:p>
            <a:pPr marL="539750" lvl="1" indent="-457200" eaLnBrk="0" hangingPunct="0">
              <a:lnSpc>
                <a:spcPct val="120000"/>
              </a:lnSpc>
              <a:spcBef>
                <a:spcPts val="600"/>
              </a:spcBef>
              <a:spcAft>
                <a:spcPts val="600"/>
              </a:spcAft>
              <a:buClr>
                <a:srgbClr val="CC9900"/>
              </a:buClr>
              <a:buSzPct val="100000"/>
              <a:buFont typeface="Wingdings" panose="05000000000000000000" pitchFamily="2" charset="2"/>
              <a:buChar char="n"/>
              <a:defRPr/>
            </a:pPr>
            <a:r>
              <a:rPr kumimoji="0" lang="zh-TW" altLang="en-US" sz="2800" dirty="0" smtClean="0">
                <a:ea typeface="標楷體" pitchFamily="65" charset="-120"/>
                <a:cs typeface="Arial" panose="020B0604020202020204" pitchFamily="34" charset="0"/>
              </a:rPr>
              <a:t>信用評等</a:t>
            </a:r>
            <a:endParaRPr kumimoji="0" lang="en-US" altLang="zh-TW" sz="2800" dirty="0" smtClean="0">
              <a:ea typeface="標楷體" pitchFamily="65" charset="-120"/>
              <a:cs typeface="Arial" panose="020B0604020202020204" pitchFamily="34" charset="0"/>
            </a:endParaRPr>
          </a:p>
          <a:p>
            <a:pPr marL="746125" lvl="1" indent="-342900" eaLnBrk="0" hangingPunct="0">
              <a:lnSpc>
                <a:spcPct val="150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發行人申請國際債券櫃檯買賣時，除</a:t>
            </a:r>
            <a:r>
              <a:rPr kumimoji="0" lang="zh-TW" altLang="en-US" sz="2400" dirty="0" smtClean="0">
                <a:ea typeface="標楷體" pitchFamily="65" charset="-120"/>
                <a:cs typeface="Arial" panose="020B0604020202020204" pitchFamily="34" charset="0"/>
              </a:rPr>
              <a:t>第豁免債券、含股權債券、金融債券或</a:t>
            </a:r>
            <a:r>
              <a:rPr kumimoji="0" lang="en-US" altLang="zh-TW" sz="2400" dirty="0" smtClean="0">
                <a:ea typeface="標楷體" pitchFamily="65" charset="-120"/>
                <a:cs typeface="Arial" panose="020B0604020202020204" pitchFamily="34" charset="0"/>
              </a:rPr>
              <a:t>OBU/OSU</a:t>
            </a:r>
            <a:r>
              <a:rPr kumimoji="0" lang="zh-TW" altLang="en-US" sz="2400" dirty="0" smtClean="0">
                <a:ea typeface="標楷體" pitchFamily="65" charset="-120"/>
                <a:cs typeface="Arial" panose="020B0604020202020204" pitchFamily="34" charset="0"/>
              </a:rPr>
              <a:t>版債券或</a:t>
            </a:r>
            <a:r>
              <a:rPr kumimoji="0" lang="zh-TW" altLang="en-US" sz="2400" dirty="0">
                <a:ea typeface="標楷體" pitchFamily="65" charset="-120"/>
                <a:cs typeface="Arial" panose="020B0604020202020204" pitchFamily="34" charset="0"/>
              </a:rPr>
              <a:t>符合下列情形之一外，其債券之信用評</a:t>
            </a:r>
            <a:r>
              <a:rPr kumimoji="0" lang="zh-TW" altLang="en-US" sz="2400" dirty="0" smtClean="0">
                <a:ea typeface="標楷體" pitchFamily="65" charset="-120"/>
                <a:cs typeface="Arial" panose="020B0604020202020204" pitchFamily="34" charset="0"/>
              </a:rPr>
              <a:t>等等級</a:t>
            </a:r>
            <a:r>
              <a:rPr kumimoji="0" lang="zh-TW" altLang="en-US" sz="2400" dirty="0">
                <a:ea typeface="標楷體" pitchFamily="65" charset="-120"/>
                <a:cs typeface="Arial" panose="020B0604020202020204" pitchFamily="34" charset="0"/>
              </a:rPr>
              <a:t>須達 </a:t>
            </a:r>
            <a:r>
              <a:rPr kumimoji="0" lang="en-US" altLang="zh-TW" sz="2400" dirty="0">
                <a:ea typeface="標楷體" pitchFamily="65" charset="-120"/>
                <a:cs typeface="Arial" panose="020B0604020202020204" pitchFamily="34" charset="0"/>
              </a:rPr>
              <a:t>BBB  </a:t>
            </a:r>
            <a:r>
              <a:rPr kumimoji="0" lang="zh-TW" altLang="en-US" sz="2400" dirty="0">
                <a:ea typeface="標楷體" pitchFamily="65" charset="-120"/>
                <a:cs typeface="Arial" panose="020B0604020202020204" pitchFamily="34" charset="0"/>
              </a:rPr>
              <a:t>級以上：</a:t>
            </a:r>
          </a:p>
          <a:p>
            <a:pPr marL="1147763" lvl="2" indent="-342900">
              <a:lnSpc>
                <a:spcPct val="135000"/>
              </a:lnSpc>
              <a:buClr>
                <a:srgbClr val="92D050"/>
              </a:buClr>
              <a:buSzPct val="100000"/>
              <a:buFont typeface="Wingdings" panose="05000000000000000000" pitchFamily="2" charset="2"/>
              <a:buChar char="p"/>
              <a:defRPr/>
            </a:pPr>
            <a:r>
              <a:rPr lang="zh-TW" altLang="en-US" sz="2200" dirty="0">
                <a:solidFill>
                  <a:srgbClr val="000000"/>
                </a:solidFill>
                <a:ea typeface="標楷體" pitchFamily="65" charset="-120"/>
                <a:cs typeface="Arial" panose="020B0604020202020204" pitchFamily="34" charset="0"/>
              </a:rPr>
              <a:t>該債券為經我國</a:t>
            </a:r>
            <a:r>
              <a:rPr lang="zh-TW" altLang="en-US" sz="2200" u="sng" dirty="0">
                <a:solidFill>
                  <a:srgbClr val="000000"/>
                </a:solidFill>
                <a:ea typeface="標楷體" pitchFamily="65" charset="-120"/>
                <a:cs typeface="Arial" panose="020B0604020202020204" pitchFamily="34" charset="0"/>
              </a:rPr>
              <a:t>境內金融機構保證者</a:t>
            </a:r>
            <a:r>
              <a:rPr lang="zh-TW" altLang="en-US" sz="2200" u="sng" dirty="0" smtClean="0">
                <a:solidFill>
                  <a:srgbClr val="000000"/>
                </a:solidFill>
                <a:ea typeface="標楷體" pitchFamily="65" charset="-120"/>
                <a:cs typeface="Arial" panose="020B0604020202020204" pitchFamily="34" charset="0"/>
              </a:rPr>
              <a:t>。</a:t>
            </a:r>
            <a:endParaRPr lang="en-US" altLang="zh-TW" sz="2200" u="sng" dirty="0" smtClean="0">
              <a:solidFill>
                <a:srgbClr val="000000"/>
              </a:solidFill>
              <a:ea typeface="標楷體" pitchFamily="65" charset="-120"/>
              <a:cs typeface="Arial" panose="020B0604020202020204" pitchFamily="34" charset="0"/>
            </a:endParaRPr>
          </a:p>
          <a:p>
            <a:pPr marL="1147763" lvl="2" indent="-342900">
              <a:lnSpc>
                <a:spcPct val="135000"/>
              </a:lnSpc>
              <a:buClr>
                <a:srgbClr val="92D050"/>
              </a:buClr>
              <a:buSzPct val="100000"/>
              <a:buFont typeface="Wingdings" panose="05000000000000000000" pitchFamily="2" charset="2"/>
              <a:buChar char="p"/>
              <a:defRPr/>
            </a:pPr>
            <a:r>
              <a:rPr lang="zh-TW" altLang="en-US" sz="2200" dirty="0" smtClean="0">
                <a:solidFill>
                  <a:srgbClr val="000000"/>
                </a:solidFill>
                <a:ea typeface="標楷體" pitchFamily="65" charset="-120"/>
                <a:cs typeface="Arial" panose="020B0604020202020204" pitchFamily="34" charset="0"/>
              </a:rPr>
              <a:t>發行人</a:t>
            </a:r>
            <a:r>
              <a:rPr lang="zh-TW" altLang="en-US" sz="2200" dirty="0">
                <a:solidFill>
                  <a:srgbClr val="000000"/>
                </a:solidFill>
                <a:ea typeface="標楷體" pitchFamily="65" charset="-120"/>
                <a:cs typeface="Arial" panose="020B0604020202020204" pitchFamily="34" charset="0"/>
              </a:rPr>
              <a:t>已提供信用評等等級達</a:t>
            </a:r>
            <a:r>
              <a:rPr lang="en-US" altLang="zh-TW" sz="2200" dirty="0">
                <a:solidFill>
                  <a:srgbClr val="000000"/>
                </a:solidFill>
                <a:ea typeface="標楷體" pitchFamily="65" charset="-120"/>
                <a:cs typeface="Arial" panose="020B0604020202020204" pitchFamily="34" charset="0"/>
              </a:rPr>
              <a:t>BBB</a:t>
            </a:r>
            <a:r>
              <a:rPr lang="zh-TW" altLang="en-US" sz="2200" dirty="0">
                <a:solidFill>
                  <a:srgbClr val="000000"/>
                </a:solidFill>
                <a:ea typeface="標楷體" pitchFamily="65" charset="-120"/>
                <a:cs typeface="Arial" panose="020B0604020202020204" pitchFamily="34" charset="0"/>
              </a:rPr>
              <a:t>級以上之</a:t>
            </a:r>
            <a:r>
              <a:rPr lang="zh-TW" altLang="en-US" sz="2200" u="sng" dirty="0">
                <a:solidFill>
                  <a:srgbClr val="000000"/>
                </a:solidFill>
                <a:ea typeface="標楷體" pitchFamily="65" charset="-120"/>
                <a:cs typeface="Arial" panose="020B0604020202020204" pitchFamily="34" charset="0"/>
              </a:rPr>
              <a:t>發行人信用評等報告</a:t>
            </a:r>
            <a:r>
              <a:rPr lang="zh-TW" altLang="en-US" sz="2200" u="sng" dirty="0" smtClean="0">
                <a:solidFill>
                  <a:srgbClr val="000000"/>
                </a:solidFill>
                <a:ea typeface="標楷體" pitchFamily="65" charset="-120"/>
                <a:cs typeface="Arial" panose="020B0604020202020204" pitchFamily="34" charset="0"/>
              </a:rPr>
              <a:t>。</a:t>
            </a:r>
            <a:endParaRPr lang="en-US" altLang="zh-TW" sz="2200" u="sng" dirty="0" smtClean="0">
              <a:solidFill>
                <a:srgbClr val="000000"/>
              </a:solidFill>
              <a:ea typeface="標楷體" pitchFamily="65" charset="-120"/>
              <a:cs typeface="Arial" panose="020B0604020202020204" pitchFamily="34" charset="0"/>
            </a:endParaRPr>
          </a:p>
          <a:p>
            <a:pPr marL="1147763" lvl="2" indent="-342900">
              <a:lnSpc>
                <a:spcPct val="135000"/>
              </a:lnSpc>
              <a:buClr>
                <a:srgbClr val="92D050"/>
              </a:buClr>
              <a:buSzPct val="100000"/>
              <a:buFont typeface="Wingdings" panose="05000000000000000000" pitchFamily="2" charset="2"/>
              <a:buChar char="p"/>
              <a:defRPr/>
            </a:pPr>
            <a:r>
              <a:rPr lang="zh-TW" altLang="en-US" sz="2200" u="sng" dirty="0" smtClean="0">
                <a:solidFill>
                  <a:srgbClr val="000000"/>
                </a:solidFill>
                <a:ea typeface="標楷體" pitchFamily="65" charset="-120"/>
                <a:cs typeface="Arial" panose="020B0604020202020204" pitchFamily="34" charset="0"/>
              </a:rPr>
              <a:t>該</a:t>
            </a:r>
            <a:r>
              <a:rPr lang="zh-TW" altLang="en-US" sz="2200" u="sng" dirty="0">
                <a:solidFill>
                  <a:srgbClr val="000000"/>
                </a:solidFill>
                <a:ea typeface="標楷體" pitchFamily="65" charset="-120"/>
                <a:cs typeface="Arial" panose="020B0604020202020204" pitchFamily="34" charset="0"/>
              </a:rPr>
              <a:t>債券僅限銷售予專業投資人者</a:t>
            </a:r>
            <a:r>
              <a:rPr lang="zh-TW" altLang="en-US" sz="2200" u="sng" dirty="0" smtClean="0">
                <a:solidFill>
                  <a:srgbClr val="000000"/>
                </a:solidFill>
                <a:ea typeface="標楷體" pitchFamily="65" charset="-120"/>
                <a:cs typeface="Arial" panose="020B0604020202020204" pitchFamily="34" charset="0"/>
              </a:rPr>
              <a:t>。</a:t>
            </a:r>
            <a:endParaRPr kumimoji="0" lang="en-US" altLang="zh-TW" sz="2600" dirty="0">
              <a:solidFill>
                <a:srgbClr val="00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25</a:t>
            </a:fld>
            <a:endParaRPr lang="zh-TW" altLang="en-US" dirty="0"/>
          </a:p>
        </p:txBody>
      </p:sp>
    </p:spTree>
    <p:extLst>
      <p:ext uri="{BB962C8B-B14F-4D97-AF65-F5344CB8AC3E}">
        <p14:creationId xmlns:p14="http://schemas.microsoft.com/office/powerpoint/2010/main" val="2114173282"/>
      </p:ext>
    </p:extLst>
  </p:cSld>
  <p:clrMapOvr>
    <a:masterClrMapping/>
  </p:clrMapOvr>
  <mc:AlternateContent xmlns:mc="http://schemas.openxmlformats.org/markup-compatibility/2006" xmlns:p14="http://schemas.microsoft.com/office/powerpoint/2010/main">
    <mc:Choice Requires="p14">
      <p:transition spd="slow" p14:dur="2000" advTm="60"/>
    </mc:Choice>
    <mc:Fallback xmlns="">
      <p:transition spd="slow" advTm="6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a:t>
            </a:r>
            <a:r>
              <a:rPr lang="zh-TW" altLang="en-US" sz="3600" b="1" dirty="0">
                <a:effectLst/>
                <a:latin typeface="微軟正黑體" pitchFamily="34" charset="-120"/>
              </a:rPr>
              <a:t>規定</a:t>
            </a:r>
            <a:r>
              <a:rPr lang="en-US" altLang="zh-TW" sz="3600" b="1" dirty="0">
                <a:effectLst/>
                <a:latin typeface="微軟正黑體" pitchFamily="34" charset="-120"/>
              </a:rPr>
              <a:t>-</a:t>
            </a:r>
            <a:r>
              <a:rPr lang="zh-TW" altLang="en-US" sz="3600" b="1" dirty="0">
                <a:effectLst/>
                <a:latin typeface="微軟正黑體" pitchFamily="34" charset="-120"/>
              </a:rPr>
              <a:t>一般板</a:t>
            </a:r>
            <a:r>
              <a:rPr lang="en-US" altLang="zh-TW" sz="3600" b="1" dirty="0" smtClean="0">
                <a:effectLst/>
                <a:latin typeface="微軟正黑體" pitchFamily="34" charset="-120"/>
              </a:rPr>
              <a:t>(</a:t>
            </a:r>
            <a:r>
              <a:rPr lang="zh-TW" altLang="en-US" sz="3600" b="1" dirty="0">
                <a:effectLst/>
                <a:latin typeface="微軟正黑體" pitchFamily="34" charset="-120"/>
              </a:rPr>
              <a:t>四</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7840E731-E281-4898-B46D-1A19BB93C882}" type="slidenum">
              <a:rPr kumimoji="0" lang="zh-TW" altLang="en-US" sz="1200">
                <a:solidFill>
                  <a:schemeClr val="bg2">
                    <a:lumMod val="25000"/>
                  </a:schemeClr>
                </a:solidFill>
                <a:latin typeface="Arial" charset="0"/>
              </a:rPr>
              <a:pPr algn="ctr">
                <a:defRPr/>
              </a:pPr>
              <a:t>26</a:t>
            </a:fld>
            <a:endParaRPr kumimoji="0" lang="zh-TW" altLang="en-US" sz="1200">
              <a:solidFill>
                <a:schemeClr val="bg2">
                  <a:lumMod val="25000"/>
                </a:schemeClr>
              </a:solidFill>
              <a:latin typeface="Arial" charset="0"/>
            </a:endParaRPr>
          </a:p>
        </p:txBody>
      </p:sp>
      <p:sp>
        <p:nvSpPr>
          <p:cNvPr id="13" name="Rectangle 1027"/>
          <p:cNvSpPr txBox="1">
            <a:spLocks noChangeArrowheads="1"/>
          </p:cNvSpPr>
          <p:nvPr/>
        </p:nvSpPr>
        <p:spPr>
          <a:xfrm>
            <a:off x="1187624" y="1484784"/>
            <a:ext cx="7345362" cy="649287"/>
          </a:xfrm>
          <a:prstGeom prst="rect">
            <a:avLst/>
          </a:prstGeom>
        </p:spPr>
        <p:txBody>
          <a:bodyPr>
            <a:norm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800" dirty="0">
                <a:solidFill>
                  <a:prstClr val="black"/>
                </a:solidFill>
                <a:ea typeface="標楷體" pitchFamily="65" charset="-120"/>
                <a:cs typeface="Arial" panose="020B0604020202020204" pitchFamily="34" charset="0"/>
              </a:rPr>
              <a:t>信用評等達</a:t>
            </a:r>
            <a:r>
              <a:rPr lang="en-US" altLang="zh-TW" sz="2800" dirty="0">
                <a:solidFill>
                  <a:prstClr val="black"/>
                </a:solidFill>
                <a:ea typeface="標楷體" pitchFamily="65" charset="-120"/>
                <a:cs typeface="Arial" panose="020B0604020202020204" pitchFamily="34" charset="0"/>
              </a:rPr>
              <a:t>BBB</a:t>
            </a:r>
            <a:r>
              <a:rPr lang="zh-TW" altLang="en-US" sz="2800" dirty="0">
                <a:solidFill>
                  <a:prstClr val="black"/>
                </a:solidFill>
                <a:ea typeface="標楷體" pitchFamily="65" charset="-120"/>
                <a:cs typeface="Arial" panose="020B0604020202020204" pitchFamily="34" charset="0"/>
              </a:rPr>
              <a:t>級以上係為：     </a:t>
            </a:r>
            <a:endParaRPr lang="en-US" altLang="zh-TW" sz="2800" dirty="0">
              <a:solidFill>
                <a:prstClr val="black"/>
              </a:solidFill>
              <a:ea typeface="標楷體" pitchFamily="65" charset="-120"/>
              <a:cs typeface="Arial" panose="020B0604020202020204" pitchFamily="34" charset="0"/>
            </a:endParaRPr>
          </a:p>
          <a:p>
            <a:pPr marL="320040" indent="-320040" fontAlgn="auto">
              <a:spcBef>
                <a:spcPts val="600"/>
              </a:spcBef>
              <a:spcAft>
                <a:spcPts val="0"/>
              </a:spcAft>
              <a:buClr>
                <a:schemeClr val="accent1"/>
              </a:buClr>
              <a:buSzPct val="100000"/>
              <a:buFont typeface="Wingdings 2" pitchFamily="18" charset="2"/>
              <a:buNone/>
              <a:defRPr/>
            </a:pPr>
            <a:endParaRPr kumimoji="0" lang="zh-TW" altLang="en-US" sz="2600" b="1" dirty="0">
              <a:solidFill>
                <a:srgbClr val="4D4D4D"/>
              </a:solidFill>
              <a:ea typeface="標楷體" pitchFamily="65" charset="-120"/>
              <a:cs typeface="Arial" panose="020B0604020202020204" pitchFamily="34" charset="0"/>
            </a:endParaRPr>
          </a:p>
        </p:txBody>
      </p:sp>
      <p:sp>
        <p:nvSpPr>
          <p:cNvPr id="7" name="文字方塊 6"/>
          <p:cNvSpPr txBox="1">
            <a:spLocks noChangeArrowheads="1"/>
          </p:cNvSpPr>
          <p:nvPr/>
        </p:nvSpPr>
        <p:spPr bwMode="auto">
          <a:xfrm>
            <a:off x="1547664" y="2060848"/>
            <a:ext cx="7416800" cy="3724096"/>
          </a:xfrm>
          <a:prstGeom prst="rect">
            <a:avLst/>
          </a:prstGeom>
          <a:noFill/>
          <a:ln w="9525">
            <a:noFill/>
            <a:miter lim="800000"/>
            <a:headEnd/>
            <a:tailEnd/>
          </a:ln>
        </p:spPr>
        <p:txBody>
          <a:bodyPr>
            <a:spAutoFit/>
          </a:bodyPr>
          <a:lstStyle/>
          <a:p>
            <a:pPr marL="746125" lvl="1" indent="-342900">
              <a:lnSpc>
                <a:spcPct val="150000"/>
              </a:lnSpc>
              <a:spcBef>
                <a:spcPts val="550"/>
              </a:spcBef>
              <a:buClr>
                <a:srgbClr val="92D050"/>
              </a:buClr>
              <a:buSzPct val="100000"/>
              <a:buFont typeface="Wingdings" panose="05000000000000000000" pitchFamily="2" charset="2"/>
              <a:buChar char="n"/>
              <a:defRPr/>
            </a:pPr>
            <a:r>
              <a:rPr kumimoji="0" lang="zh-TW" altLang="en-US" sz="2400" dirty="0" smtClean="0">
                <a:ea typeface="標楷體" pitchFamily="65" charset="-120"/>
                <a:cs typeface="Arial" panose="020B0604020202020204" pitchFamily="34" charset="0"/>
              </a:rPr>
              <a:t>中華</a:t>
            </a:r>
            <a:r>
              <a:rPr kumimoji="0" lang="zh-TW" altLang="en-US" sz="2400" dirty="0">
                <a:ea typeface="標楷體" pitchFamily="65" charset="-120"/>
                <a:cs typeface="Arial" panose="020B0604020202020204" pitchFamily="34" charset="0"/>
              </a:rPr>
              <a:t>信用評等股份有限公司評級</a:t>
            </a:r>
            <a:r>
              <a:rPr kumimoji="0" lang="en-US" altLang="zh-TW" sz="2400" dirty="0" err="1">
                <a:ea typeface="標楷體" pitchFamily="65" charset="-120"/>
                <a:cs typeface="Arial" panose="020B0604020202020204" pitchFamily="34" charset="0"/>
              </a:rPr>
              <a:t>twBBB</a:t>
            </a:r>
            <a:r>
              <a:rPr kumimoji="0" lang="zh-TW" altLang="en-US" sz="2400" dirty="0">
                <a:ea typeface="標楷體" pitchFamily="65" charset="-120"/>
                <a:cs typeface="Arial" panose="020B0604020202020204" pitchFamily="34" charset="0"/>
              </a:rPr>
              <a:t>級以上。</a:t>
            </a:r>
            <a:endParaRPr kumimoji="0" lang="en-US" altLang="zh-TW" sz="2400" dirty="0">
              <a:ea typeface="標楷體" pitchFamily="65" charset="-120"/>
              <a:cs typeface="Arial" panose="020B0604020202020204" pitchFamily="34" charset="0"/>
            </a:endParaRPr>
          </a:p>
          <a:p>
            <a:pPr marL="746125" lvl="1" indent="-342900">
              <a:lnSpc>
                <a:spcPct val="150000"/>
              </a:lnSpc>
              <a:spcBef>
                <a:spcPts val="550"/>
              </a:spcBef>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澳</a:t>
            </a:r>
            <a:r>
              <a:rPr kumimoji="0" lang="zh-TW" altLang="en-US" sz="2400" dirty="0" smtClean="0">
                <a:ea typeface="標楷體" pitchFamily="65" charset="-120"/>
                <a:cs typeface="Arial" panose="020B0604020202020204" pitchFamily="34" charset="0"/>
              </a:rPr>
              <a:t>商</a:t>
            </a:r>
            <a:r>
              <a:rPr kumimoji="0" lang="zh-TW" altLang="en-US" sz="2400" dirty="0">
                <a:ea typeface="標楷體" pitchFamily="65" charset="-120"/>
                <a:cs typeface="Arial" panose="020B0604020202020204" pitchFamily="34" charset="0"/>
              </a:rPr>
              <a:t>惠譽國際信用評等股份有限公司臺灣</a:t>
            </a:r>
            <a:r>
              <a:rPr kumimoji="0" lang="zh-TW" altLang="en-US" sz="2400" dirty="0" smtClean="0">
                <a:ea typeface="標楷體" pitchFamily="65" charset="-120"/>
                <a:cs typeface="Arial" panose="020B0604020202020204" pitchFamily="34" charset="0"/>
              </a:rPr>
              <a:t>分公司</a:t>
            </a:r>
            <a:r>
              <a:rPr kumimoji="0" lang="zh-TW" altLang="en-US" sz="2400" dirty="0">
                <a:ea typeface="標楷體" pitchFamily="65" charset="-120"/>
                <a:cs typeface="Arial" panose="020B0604020202020204" pitchFamily="34" charset="0"/>
              </a:rPr>
              <a:t>評級</a:t>
            </a:r>
            <a:r>
              <a:rPr kumimoji="0" lang="en-US" altLang="zh-TW" sz="2400" dirty="0">
                <a:ea typeface="標楷體" pitchFamily="65" charset="-120"/>
                <a:cs typeface="Arial" panose="020B0604020202020204" pitchFamily="34" charset="0"/>
              </a:rPr>
              <a:t>BBB(</a:t>
            </a:r>
            <a:r>
              <a:rPr kumimoji="0" lang="en-US" altLang="zh-TW" sz="2400" dirty="0" err="1">
                <a:ea typeface="標楷體" pitchFamily="65" charset="-120"/>
                <a:cs typeface="Arial" panose="020B0604020202020204" pitchFamily="34" charset="0"/>
              </a:rPr>
              <a:t>twn</a:t>
            </a:r>
            <a:r>
              <a:rPr kumimoji="0" lang="en-US" altLang="zh-TW" sz="2400" dirty="0">
                <a:ea typeface="標楷體" pitchFamily="65" charset="-120"/>
                <a:cs typeface="Arial" panose="020B0604020202020204" pitchFamily="34" charset="0"/>
              </a:rPr>
              <a:t>)</a:t>
            </a:r>
            <a:r>
              <a:rPr kumimoji="0" lang="zh-TW" altLang="en-US" sz="2400" dirty="0">
                <a:ea typeface="標楷體" pitchFamily="65" charset="-120"/>
                <a:cs typeface="Arial" panose="020B0604020202020204" pitchFamily="34" charset="0"/>
              </a:rPr>
              <a:t>級以上</a:t>
            </a:r>
            <a:r>
              <a:rPr kumimoji="0" lang="zh-TW" altLang="en-US" sz="2400" dirty="0" smtClean="0">
                <a:ea typeface="標楷體" pitchFamily="65" charset="-120"/>
                <a:cs typeface="Arial" panose="020B0604020202020204" pitchFamily="34" charset="0"/>
              </a:rPr>
              <a:t>。</a:t>
            </a:r>
            <a:endParaRPr kumimoji="0" lang="en-US" altLang="zh-TW" sz="2400" dirty="0">
              <a:ea typeface="標楷體" pitchFamily="65" charset="-120"/>
              <a:cs typeface="Arial" panose="020B0604020202020204" pitchFamily="34" charset="0"/>
            </a:endParaRPr>
          </a:p>
          <a:p>
            <a:pPr marL="746125" lvl="1" indent="-342900">
              <a:lnSpc>
                <a:spcPct val="150000"/>
              </a:lnSpc>
              <a:spcBef>
                <a:spcPts val="550"/>
              </a:spcBef>
              <a:buClr>
                <a:srgbClr val="92D050"/>
              </a:buClr>
              <a:buSzPct val="100000"/>
              <a:buFont typeface="Wingdings" panose="05000000000000000000" pitchFamily="2" charset="2"/>
              <a:buChar char="n"/>
              <a:defRPr/>
            </a:pPr>
            <a:r>
              <a:rPr kumimoji="0" lang="en-US" altLang="zh-TW" sz="2400" dirty="0" smtClean="0">
                <a:ea typeface="標楷體" pitchFamily="65" charset="-120"/>
                <a:cs typeface="Arial" panose="020B0604020202020204" pitchFamily="34" charset="0"/>
              </a:rPr>
              <a:t>Fitch </a:t>
            </a:r>
            <a:r>
              <a:rPr kumimoji="0" lang="en-US" altLang="zh-TW" sz="2400" dirty="0">
                <a:ea typeface="標楷體" pitchFamily="65" charset="-120"/>
                <a:cs typeface="Arial" panose="020B0604020202020204" pitchFamily="34" charset="0"/>
              </a:rPr>
              <a:t>Ratings Ltd.</a:t>
            </a:r>
            <a:r>
              <a:rPr kumimoji="0" lang="zh-TW" altLang="en-US" sz="2400" dirty="0">
                <a:ea typeface="標楷體" pitchFamily="65" charset="-120"/>
                <a:cs typeface="Arial" panose="020B0604020202020204" pitchFamily="34" charset="0"/>
              </a:rPr>
              <a:t>評級</a:t>
            </a:r>
            <a:r>
              <a:rPr kumimoji="0" lang="en-US" altLang="zh-TW" sz="2400" dirty="0">
                <a:ea typeface="標楷體" pitchFamily="65" charset="-120"/>
                <a:cs typeface="Arial" panose="020B0604020202020204" pitchFamily="34" charset="0"/>
              </a:rPr>
              <a:t>BBB</a:t>
            </a:r>
            <a:r>
              <a:rPr kumimoji="0" lang="zh-TW" altLang="en-US" sz="2400" dirty="0">
                <a:ea typeface="標楷體" pitchFamily="65" charset="-120"/>
                <a:cs typeface="Arial" panose="020B0604020202020204" pitchFamily="34" charset="0"/>
              </a:rPr>
              <a:t>級以上。</a:t>
            </a:r>
            <a:endParaRPr kumimoji="0" lang="en-US" altLang="zh-TW" sz="2400" dirty="0">
              <a:ea typeface="標楷體" pitchFamily="65" charset="-120"/>
              <a:cs typeface="Arial" panose="020B0604020202020204" pitchFamily="34" charset="0"/>
            </a:endParaRPr>
          </a:p>
          <a:p>
            <a:pPr marL="746125" lvl="1" indent="-342900">
              <a:lnSpc>
                <a:spcPct val="150000"/>
              </a:lnSpc>
              <a:spcBef>
                <a:spcPts val="550"/>
              </a:spcBef>
              <a:buClr>
                <a:srgbClr val="92D050"/>
              </a:buClr>
              <a:buSzPct val="100000"/>
              <a:buFont typeface="Wingdings" panose="05000000000000000000" pitchFamily="2" charset="2"/>
              <a:buChar char="n"/>
              <a:defRPr/>
            </a:pPr>
            <a:r>
              <a:rPr kumimoji="0" lang="en-US" altLang="zh-TW" sz="2400" dirty="0" smtClean="0">
                <a:ea typeface="標楷體" pitchFamily="65" charset="-120"/>
                <a:cs typeface="Arial" panose="020B0604020202020204" pitchFamily="34" charset="0"/>
              </a:rPr>
              <a:t>Standard </a:t>
            </a:r>
            <a:r>
              <a:rPr kumimoji="0" lang="en-US" altLang="zh-TW" sz="2400" dirty="0">
                <a:ea typeface="標楷體" pitchFamily="65" charset="-120"/>
                <a:cs typeface="Arial" panose="020B0604020202020204" pitchFamily="34" charset="0"/>
              </a:rPr>
              <a:t>&amp; Poor’s Corp.</a:t>
            </a:r>
            <a:r>
              <a:rPr kumimoji="0" lang="zh-TW" altLang="en-US" sz="2400" dirty="0">
                <a:ea typeface="標楷體" pitchFamily="65" charset="-120"/>
                <a:cs typeface="Arial" panose="020B0604020202020204" pitchFamily="34" charset="0"/>
              </a:rPr>
              <a:t>評級</a:t>
            </a:r>
            <a:r>
              <a:rPr kumimoji="0" lang="en-US" altLang="zh-TW" sz="2400" dirty="0">
                <a:ea typeface="標楷體" pitchFamily="65" charset="-120"/>
                <a:cs typeface="Arial" panose="020B0604020202020204" pitchFamily="34" charset="0"/>
              </a:rPr>
              <a:t>BBB</a:t>
            </a:r>
            <a:r>
              <a:rPr kumimoji="0" lang="zh-TW" altLang="en-US" sz="2400" dirty="0">
                <a:ea typeface="標楷體" pitchFamily="65" charset="-120"/>
                <a:cs typeface="Arial" panose="020B0604020202020204" pitchFamily="34" charset="0"/>
              </a:rPr>
              <a:t>級以上。</a:t>
            </a:r>
            <a:endParaRPr kumimoji="0" lang="en-US" altLang="zh-TW" sz="2400" dirty="0">
              <a:ea typeface="標楷體" pitchFamily="65" charset="-120"/>
              <a:cs typeface="Arial" panose="020B0604020202020204" pitchFamily="34" charset="0"/>
            </a:endParaRPr>
          </a:p>
          <a:p>
            <a:pPr marL="746125" lvl="1" indent="-342900">
              <a:lnSpc>
                <a:spcPct val="150000"/>
              </a:lnSpc>
              <a:spcBef>
                <a:spcPts val="550"/>
              </a:spcBef>
              <a:buClr>
                <a:srgbClr val="92D050"/>
              </a:buClr>
              <a:buSzPct val="100000"/>
              <a:buFont typeface="Wingdings" panose="05000000000000000000" pitchFamily="2" charset="2"/>
              <a:buChar char="n"/>
              <a:defRPr/>
            </a:pPr>
            <a:r>
              <a:rPr kumimoji="0" lang="en-US" altLang="zh-TW" sz="2400" dirty="0" smtClean="0">
                <a:ea typeface="標楷體" pitchFamily="65" charset="-120"/>
                <a:cs typeface="Arial" panose="020B0604020202020204" pitchFamily="34" charset="0"/>
              </a:rPr>
              <a:t>Moody’s Investors Service</a:t>
            </a:r>
            <a:r>
              <a:rPr kumimoji="0" lang="zh-TW" altLang="en-US" sz="2400" dirty="0" smtClean="0">
                <a:ea typeface="標楷體" pitchFamily="65" charset="-120"/>
                <a:cs typeface="Arial" panose="020B0604020202020204" pitchFamily="34" charset="0"/>
              </a:rPr>
              <a:t>評級</a:t>
            </a:r>
            <a:r>
              <a:rPr kumimoji="0" lang="en-US" altLang="zh-TW" sz="2400" dirty="0" smtClean="0">
                <a:ea typeface="標楷體" pitchFamily="65" charset="-120"/>
                <a:cs typeface="Arial" panose="020B0604020202020204" pitchFamily="34" charset="0"/>
              </a:rPr>
              <a:t>Baa2</a:t>
            </a:r>
            <a:r>
              <a:rPr kumimoji="0" lang="zh-TW" altLang="en-US" sz="2400" dirty="0" smtClean="0">
                <a:ea typeface="標楷體" pitchFamily="65" charset="-120"/>
                <a:cs typeface="Arial" panose="020B0604020202020204" pitchFamily="34" charset="0"/>
              </a:rPr>
              <a:t>級以上</a:t>
            </a:r>
            <a:r>
              <a:rPr kumimoji="0" lang="zh-TW" altLang="en-US" sz="2200" dirty="0" smtClean="0">
                <a:ea typeface="標楷體" pitchFamily="65" charset="-120"/>
                <a:cs typeface="Arial" panose="020B0604020202020204" pitchFamily="34" charset="0"/>
              </a:rPr>
              <a:t>。</a:t>
            </a:r>
            <a:endParaRPr kumimoji="0" lang="zh-TW" altLang="en-US" sz="2200" dirty="0">
              <a:ea typeface="標楷體" pitchFamily="65" charset="-120"/>
              <a:cs typeface="Arial" panose="020B0604020202020204" pitchFamily="34" charset="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26</a:t>
            </a:fld>
            <a:endParaRPr lang="zh-TW" altLang="en-US" dirty="0"/>
          </a:p>
        </p:txBody>
      </p:sp>
    </p:spTree>
    <p:extLst>
      <p:ext uri="{BB962C8B-B14F-4D97-AF65-F5344CB8AC3E}">
        <p14:creationId xmlns:p14="http://schemas.microsoft.com/office/powerpoint/2010/main" val="13459005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22288" y="692696"/>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a:t>
            </a:r>
            <a:r>
              <a:rPr lang="zh-TW" altLang="en-US" sz="3600" b="1" dirty="0">
                <a:effectLst/>
                <a:latin typeface="微軟正黑體" pitchFamily="34" charset="-120"/>
              </a:rPr>
              <a:t>規定</a:t>
            </a:r>
            <a:r>
              <a:rPr lang="en-US" altLang="zh-TW" sz="3600" b="1" dirty="0">
                <a:effectLst/>
                <a:latin typeface="微軟正黑體" pitchFamily="34" charset="-120"/>
              </a:rPr>
              <a:t>-</a:t>
            </a:r>
            <a:r>
              <a:rPr lang="zh-TW" altLang="en-US" sz="3600" b="1" dirty="0">
                <a:effectLst/>
                <a:latin typeface="微軟正黑體" pitchFamily="34" charset="-120"/>
              </a:rPr>
              <a:t>一般板</a:t>
            </a:r>
            <a:r>
              <a:rPr lang="en-US" altLang="zh-TW" sz="3600" b="1" dirty="0" smtClean="0">
                <a:effectLst/>
                <a:latin typeface="微軟正黑體" pitchFamily="34" charset="-120"/>
              </a:rPr>
              <a:t>(</a:t>
            </a:r>
            <a:r>
              <a:rPr lang="zh-TW" altLang="en-US" sz="3600" b="1" dirty="0">
                <a:effectLst/>
                <a:latin typeface="微軟正黑體" pitchFamily="34" charset="-120"/>
              </a:rPr>
              <a:t>五</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D5DC11D5-F979-45F4-BE36-772CCA302EAC}" type="slidenum">
              <a:rPr kumimoji="0" lang="zh-TW" altLang="en-US" sz="1200">
                <a:solidFill>
                  <a:schemeClr val="bg2">
                    <a:lumMod val="25000"/>
                  </a:schemeClr>
                </a:solidFill>
                <a:latin typeface="Arial" charset="0"/>
              </a:rPr>
              <a:pPr algn="ctr">
                <a:defRPr/>
              </a:pPr>
              <a:t>27</a:t>
            </a:fld>
            <a:endParaRPr kumimoji="0" lang="zh-TW" altLang="en-US" sz="1200">
              <a:solidFill>
                <a:schemeClr val="bg2">
                  <a:lumMod val="25000"/>
                </a:schemeClr>
              </a:solidFill>
              <a:latin typeface="Arial" charset="0"/>
            </a:endParaRPr>
          </a:p>
        </p:txBody>
      </p:sp>
      <p:sp>
        <p:nvSpPr>
          <p:cNvPr id="7" name="內容版面配置區 2"/>
          <p:cNvSpPr txBox="1">
            <a:spLocks/>
          </p:cNvSpPr>
          <p:nvPr/>
        </p:nvSpPr>
        <p:spPr>
          <a:xfrm>
            <a:off x="1079399" y="1412776"/>
            <a:ext cx="7762976" cy="3960440"/>
          </a:xfrm>
          <a:prstGeom prst="rect">
            <a:avLst/>
          </a:prstGeom>
        </p:spPr>
        <p:txBody>
          <a:bodyPr/>
          <a:lstStyle/>
          <a:p>
            <a:pPr marL="539750" lvl="1" indent="-457200" eaLnBrk="0" hangingPunct="0">
              <a:lnSpc>
                <a:spcPct val="150000"/>
              </a:lnSpc>
              <a:spcBef>
                <a:spcPts val="600"/>
              </a:spcBef>
              <a:spcAft>
                <a:spcPts val="600"/>
              </a:spcAft>
              <a:buClr>
                <a:srgbClr val="CC9900"/>
              </a:buClr>
              <a:buSzPct val="125000"/>
              <a:buFont typeface="Wingdings" panose="05000000000000000000" pitchFamily="2" charset="2"/>
              <a:buChar char="n"/>
              <a:defRPr/>
            </a:pPr>
            <a:r>
              <a:rPr lang="zh-TW" altLang="en-US" sz="2800" dirty="0">
                <a:solidFill>
                  <a:prstClr val="black"/>
                </a:solidFill>
                <a:latin typeface="標楷體" pitchFamily="65" charset="-120"/>
                <a:ea typeface="標楷體" pitchFamily="65" charset="-120"/>
                <a:cs typeface="Times New Roman" pitchFamily="18" charset="0"/>
              </a:rPr>
              <a:t>債券編碼原則</a:t>
            </a:r>
            <a:endParaRPr lang="en-US" altLang="zh-TW" sz="2800" dirty="0">
              <a:solidFill>
                <a:prstClr val="black"/>
              </a:solidFill>
              <a:latin typeface="標楷體" pitchFamily="65" charset="-120"/>
              <a:ea typeface="標楷體" pitchFamily="65" charset="-120"/>
              <a:cs typeface="Times New Roman" pitchFamily="18" charset="0"/>
            </a:endParaRPr>
          </a:p>
          <a:p>
            <a:pPr marL="746125" lvl="1" indent="-342900" eaLnBrk="0" hangingPunct="0">
              <a:lnSpc>
                <a:spcPct val="150000"/>
              </a:lnSpc>
              <a:spcBef>
                <a:spcPts val="600"/>
              </a:spcBef>
              <a:spcAft>
                <a:spcPts val="600"/>
              </a:spcAft>
              <a:buClr>
                <a:srgbClr val="92D050"/>
              </a:buClr>
              <a:buSzPct val="125000"/>
              <a:buFont typeface="Wingdings" panose="05000000000000000000" pitchFamily="2" charset="2"/>
              <a:buChar char="n"/>
              <a:defRPr/>
            </a:pPr>
            <a:r>
              <a:rPr kumimoji="0" lang="zh-TW" altLang="zh-TW" sz="2400" dirty="0">
                <a:ea typeface="標楷體" pitchFamily="65" charset="-120"/>
                <a:cs typeface="Arial" panose="020B0604020202020204" pitchFamily="34" charset="0"/>
              </a:rPr>
              <a:t>不含股權性質之外幣計價債券</a:t>
            </a:r>
            <a:r>
              <a:rPr kumimoji="0" lang="zh-TW" altLang="en-US" sz="2400" dirty="0">
                <a:ea typeface="標楷體" pitchFamily="65" charset="-120"/>
                <a:cs typeface="Arial" panose="020B0604020202020204" pitchFamily="34" charset="0"/>
              </a:rPr>
              <a:t>採</a:t>
            </a:r>
            <a:r>
              <a:rPr kumimoji="0" lang="en-US" altLang="zh-TW" sz="2400" dirty="0">
                <a:ea typeface="標楷體" pitchFamily="65" charset="-120"/>
                <a:cs typeface="Arial" panose="020B0604020202020204" pitchFamily="34" charset="0"/>
              </a:rPr>
              <a:t>F</a:t>
            </a:r>
            <a:r>
              <a:rPr kumimoji="0" lang="zh-TW" altLang="en-US" sz="2400" dirty="0">
                <a:ea typeface="標楷體" pitchFamily="65" charset="-120"/>
                <a:cs typeface="Arial" panose="020B0604020202020204" pitchFamily="34" charset="0"/>
              </a:rPr>
              <a:t>開頭編碼，</a:t>
            </a:r>
            <a:r>
              <a:rPr kumimoji="0" lang="en-US" altLang="zh-TW" sz="2400" dirty="0">
                <a:ea typeface="標楷體" pitchFamily="65" charset="-120"/>
                <a:cs typeface="Arial" panose="020B0604020202020204" pitchFamily="34" charset="0"/>
              </a:rPr>
              <a:t>F</a:t>
            </a:r>
            <a:r>
              <a:rPr kumimoji="0" lang="zh-TW" altLang="en-US" sz="2400" dirty="0">
                <a:ea typeface="標楷體" pitchFamily="65" charset="-120"/>
                <a:cs typeface="Arial" panose="020B0604020202020204" pitchFamily="34" charset="0"/>
              </a:rPr>
              <a:t>後加五位文數字，五位文數字為三碼公司別＋二碼券</a:t>
            </a:r>
            <a:r>
              <a:rPr kumimoji="0" lang="zh-TW" altLang="en-US" sz="2400" dirty="0" smtClean="0">
                <a:ea typeface="標楷體" pitchFamily="65" charset="-120"/>
                <a:cs typeface="Arial" panose="020B0604020202020204" pitchFamily="34" charset="0"/>
              </a:rPr>
              <a:t>別</a:t>
            </a:r>
            <a:endParaRPr kumimoji="0" lang="zh-TW" altLang="zh-TW" sz="2400" dirty="0">
              <a:ea typeface="標楷體" pitchFamily="65" charset="-120"/>
              <a:cs typeface="Arial" panose="020B0604020202020204" pitchFamily="34" charset="0"/>
            </a:endParaRPr>
          </a:p>
          <a:p>
            <a:pPr marL="746125" lvl="1" indent="-342900" eaLnBrk="0" hangingPunct="0">
              <a:lnSpc>
                <a:spcPct val="150000"/>
              </a:lnSpc>
              <a:spcBef>
                <a:spcPts val="600"/>
              </a:spcBef>
              <a:spcAft>
                <a:spcPts val="600"/>
              </a:spcAft>
              <a:buClr>
                <a:srgbClr val="92D050"/>
              </a:buClr>
              <a:buSzPct val="125000"/>
              <a:buFont typeface="Wingdings" panose="05000000000000000000" pitchFamily="2" charset="2"/>
              <a:buChar char="n"/>
              <a:defRPr/>
            </a:pPr>
            <a:r>
              <a:rPr kumimoji="0" lang="zh-TW" altLang="zh-TW" sz="2400" dirty="0">
                <a:ea typeface="標楷體" pitchFamily="65" charset="-120"/>
                <a:cs typeface="Arial" panose="020B0604020202020204" pitchFamily="34" charset="0"/>
              </a:rPr>
              <a:t>含股權性質之外幣計價債券</a:t>
            </a:r>
            <a:r>
              <a:rPr kumimoji="0" lang="zh-TW" altLang="en-US" sz="2400" dirty="0">
                <a:ea typeface="標楷體" pitchFamily="65" charset="-120"/>
                <a:cs typeface="Arial" panose="020B0604020202020204" pitchFamily="34" charset="0"/>
              </a:rPr>
              <a:t>採</a:t>
            </a:r>
            <a:r>
              <a:rPr kumimoji="0" lang="en-US" altLang="zh-TW" sz="2400" dirty="0">
                <a:ea typeface="標楷體" pitchFamily="65" charset="-120"/>
                <a:cs typeface="Arial" panose="020B0604020202020204" pitchFamily="34" charset="0"/>
              </a:rPr>
              <a:t>4</a:t>
            </a:r>
            <a:r>
              <a:rPr kumimoji="0" lang="zh-TW" altLang="zh-TW" sz="2400" dirty="0">
                <a:ea typeface="標楷體" pitchFamily="65" charset="-120"/>
                <a:cs typeface="Arial" panose="020B0604020202020204" pitchFamily="34" charset="0"/>
              </a:rPr>
              <a:t>碼股票代號</a:t>
            </a:r>
            <a:r>
              <a:rPr kumimoji="0" lang="zh-TW" altLang="en-US" sz="2400" dirty="0">
                <a:ea typeface="標楷體" pitchFamily="65" charset="-120"/>
                <a:cs typeface="Arial" panose="020B0604020202020204" pitchFamily="34" charset="0"/>
              </a:rPr>
              <a:t>後加</a:t>
            </a:r>
            <a:r>
              <a:rPr kumimoji="0" lang="en-US" altLang="zh-TW" sz="2400" dirty="0">
                <a:ea typeface="標楷體" pitchFamily="65" charset="-120"/>
                <a:cs typeface="Arial" panose="020B0604020202020204" pitchFamily="34" charset="0"/>
              </a:rPr>
              <a:t>1</a:t>
            </a:r>
            <a:r>
              <a:rPr kumimoji="0" lang="zh-TW" altLang="zh-TW" sz="2400" dirty="0">
                <a:ea typeface="標楷體" pitchFamily="65" charset="-120"/>
                <a:cs typeface="Arial" panose="020B0604020202020204" pitchFamily="34" charset="0"/>
              </a:rPr>
              <a:t>碼券別</a:t>
            </a:r>
            <a:r>
              <a:rPr kumimoji="0" lang="zh-TW" altLang="en-US" sz="2400" dirty="0">
                <a:ea typeface="標楷體" pitchFamily="65" charset="-120"/>
                <a:cs typeface="Arial" panose="020B0604020202020204" pitchFamily="34" charset="0"/>
              </a:rPr>
              <a:t>及</a:t>
            </a:r>
            <a:r>
              <a:rPr kumimoji="0" lang="en-US" altLang="zh-TW" sz="2400" dirty="0">
                <a:ea typeface="標楷體" pitchFamily="65" charset="-120"/>
                <a:cs typeface="Arial" panose="020B0604020202020204" pitchFamily="34" charset="0"/>
              </a:rPr>
              <a:t>E(</a:t>
            </a:r>
            <a:r>
              <a:rPr kumimoji="0" lang="zh-TW" altLang="zh-TW" sz="2400" dirty="0">
                <a:ea typeface="標楷體" pitchFamily="65" charset="-120"/>
                <a:cs typeface="Arial" panose="020B0604020202020204" pitchFamily="34" charset="0"/>
              </a:rPr>
              <a:t>外幣轉債代號</a:t>
            </a:r>
            <a:r>
              <a:rPr kumimoji="0" lang="en-US" altLang="zh-TW" sz="2400" dirty="0">
                <a:ea typeface="標楷體" pitchFamily="65" charset="-120"/>
                <a:cs typeface="Arial" panose="020B0604020202020204" pitchFamily="34" charset="0"/>
              </a:rPr>
              <a:t>)</a:t>
            </a:r>
            <a:r>
              <a:rPr kumimoji="0" lang="zh-TW" altLang="en-US" sz="2400" dirty="0">
                <a:ea typeface="標楷體" pitchFamily="65" charset="-120"/>
                <a:cs typeface="Arial" panose="020B0604020202020204" pitchFamily="34" charset="0"/>
              </a:rPr>
              <a:t>或</a:t>
            </a:r>
            <a:r>
              <a:rPr kumimoji="0" lang="en-US" altLang="zh-TW" sz="2400" dirty="0">
                <a:ea typeface="標楷體" pitchFamily="65" charset="-120"/>
                <a:cs typeface="Arial" panose="020B0604020202020204" pitchFamily="34" charset="0"/>
              </a:rPr>
              <a:t>W(</a:t>
            </a:r>
            <a:r>
              <a:rPr kumimoji="0" lang="zh-TW" altLang="zh-TW" sz="2400" dirty="0">
                <a:ea typeface="標楷體" pitchFamily="65" charset="-120"/>
                <a:cs typeface="Arial" panose="020B0604020202020204" pitchFamily="34" charset="0"/>
              </a:rPr>
              <a:t>外幣附認股權債代號</a:t>
            </a:r>
            <a:r>
              <a:rPr kumimoji="0" lang="en-US" altLang="zh-TW" sz="2400" dirty="0" smtClean="0">
                <a:ea typeface="標楷體" pitchFamily="65" charset="-120"/>
                <a:cs typeface="Arial" panose="020B0604020202020204" pitchFamily="34" charset="0"/>
              </a:rPr>
              <a:t>)</a:t>
            </a:r>
            <a:endParaRPr kumimoji="0" lang="zh-TW" altLang="en-US" sz="3200" dirty="0">
              <a:latin typeface="標楷體" pitchFamily="65" charset="-120"/>
              <a:ea typeface="標楷體" pitchFamily="65" charset="-120"/>
            </a:endParaRPr>
          </a:p>
        </p:txBody>
      </p:sp>
      <p:sp>
        <p:nvSpPr>
          <p:cNvPr id="2" name="矩形 1"/>
          <p:cNvSpPr/>
          <p:nvPr/>
        </p:nvSpPr>
        <p:spPr>
          <a:xfrm>
            <a:off x="1081808" y="4558476"/>
            <a:ext cx="7760567" cy="3770263"/>
          </a:xfrm>
          <a:prstGeom prst="rect">
            <a:avLst/>
          </a:prstGeom>
        </p:spPr>
        <p:txBody>
          <a:bodyPr wrap="square">
            <a:spAutoFit/>
          </a:bodyPr>
          <a:lstStyle/>
          <a:p>
            <a:pPr marL="539750" lvl="1" indent="-457200" eaLnBrk="0" hangingPunct="0">
              <a:lnSpc>
                <a:spcPct val="150000"/>
              </a:lnSpc>
              <a:spcBef>
                <a:spcPts val="600"/>
              </a:spcBef>
              <a:spcAft>
                <a:spcPts val="600"/>
              </a:spcAft>
              <a:buClr>
                <a:srgbClr val="CC9900"/>
              </a:buClr>
              <a:buSzPct val="125000"/>
              <a:buFont typeface="Wingdings" panose="05000000000000000000" pitchFamily="2" charset="2"/>
              <a:buChar char="n"/>
              <a:defRPr/>
            </a:pPr>
            <a:r>
              <a:rPr lang="zh-TW" altLang="en-US" sz="2800" dirty="0" smtClean="0">
                <a:solidFill>
                  <a:prstClr val="black"/>
                </a:solidFill>
                <a:latin typeface="標楷體" pitchFamily="65" charset="-120"/>
                <a:ea typeface="標楷體" pitchFamily="65" charset="-120"/>
                <a:cs typeface="Times New Roman" pitchFamily="18" charset="0"/>
              </a:rPr>
              <a:t>債券簡稱：</a:t>
            </a:r>
            <a:r>
              <a:rPr kumimoji="0" lang="zh-TW" altLang="en-US" sz="2800" dirty="0" smtClean="0">
                <a:solidFill>
                  <a:srgbClr val="000000"/>
                </a:solidFill>
                <a:ea typeface="標楷體" pitchFamily="65" charset="-120"/>
                <a:cs typeface="Arial" panose="020B0604020202020204" pitchFamily="34" charset="0"/>
              </a:rPr>
              <a:t>例如</a:t>
            </a:r>
            <a:r>
              <a:rPr kumimoji="0" lang="zh-TW" altLang="en-US" sz="2800" dirty="0">
                <a:solidFill>
                  <a:srgbClr val="000000"/>
                </a:solidFill>
                <a:ea typeface="標楷體" pitchFamily="65" charset="-120"/>
                <a:cs typeface="Arial" panose="020B0604020202020204" pitchFamily="34" charset="0"/>
              </a:rPr>
              <a:t>：債券代碼</a:t>
            </a:r>
            <a:r>
              <a:rPr kumimoji="0" lang="zh-TW" altLang="en-US" sz="2800" dirty="0" smtClean="0">
                <a:solidFill>
                  <a:srgbClr val="000000"/>
                </a:solidFill>
                <a:ea typeface="標楷體" pitchFamily="65" charset="-120"/>
                <a:cs typeface="Arial" panose="020B0604020202020204" pitchFamily="34" charset="0"/>
              </a:rPr>
              <a:t>：</a:t>
            </a:r>
            <a:r>
              <a:rPr kumimoji="0" lang="en-US" altLang="zh-TW" sz="2800" dirty="0">
                <a:solidFill>
                  <a:srgbClr val="000000"/>
                </a:solidFill>
                <a:ea typeface="標楷體" pitchFamily="65" charset="-120"/>
                <a:cs typeface="Arial" panose="020B0604020202020204" pitchFamily="34" charset="0"/>
              </a:rPr>
              <a:t> F00907 </a:t>
            </a:r>
            <a:r>
              <a:rPr kumimoji="0" lang="zh-TW" altLang="en-US" sz="2800" dirty="0" smtClean="0">
                <a:solidFill>
                  <a:srgbClr val="000000"/>
                </a:solidFill>
                <a:ea typeface="標楷體" pitchFamily="65" charset="-120"/>
                <a:cs typeface="Arial" panose="020B0604020202020204" pitchFamily="34" charset="0"/>
              </a:rPr>
              <a:t>；</a:t>
            </a:r>
            <a:r>
              <a:rPr kumimoji="0" lang="zh-TW" altLang="en-US" sz="2800" dirty="0">
                <a:solidFill>
                  <a:srgbClr val="000000"/>
                </a:solidFill>
                <a:ea typeface="標楷體" pitchFamily="65" charset="-120"/>
                <a:cs typeface="Arial" panose="020B0604020202020204" pitchFamily="34" charset="0"/>
              </a:rPr>
              <a:t>債券簡稱</a:t>
            </a:r>
            <a:r>
              <a:rPr kumimoji="0" lang="zh-TW" altLang="en-US" sz="2800" dirty="0" smtClean="0">
                <a:solidFill>
                  <a:srgbClr val="000000"/>
                </a:solidFill>
                <a:ea typeface="標楷體" pitchFamily="65" charset="-120"/>
                <a:cs typeface="Arial" panose="020B0604020202020204" pitchFamily="34" charset="0"/>
              </a:rPr>
              <a:t>：</a:t>
            </a:r>
            <a:r>
              <a:rPr kumimoji="0" lang="en-US" altLang="zh-TW" sz="2800" dirty="0">
                <a:solidFill>
                  <a:srgbClr val="000000"/>
                </a:solidFill>
                <a:ea typeface="標楷體" pitchFamily="65" charset="-120"/>
                <a:cs typeface="Arial" panose="020B0604020202020204" pitchFamily="34" charset="0"/>
              </a:rPr>
              <a:t> 16BNP2 </a:t>
            </a:r>
            <a:r>
              <a:rPr lang="zh-TW" altLang="en-US" sz="2800" dirty="0" smtClean="0">
                <a:solidFill>
                  <a:prstClr val="black"/>
                </a:solidFill>
                <a:latin typeface="標楷體" pitchFamily="65" charset="-120"/>
                <a:ea typeface="標楷體" pitchFamily="65" charset="-120"/>
                <a:cs typeface="Times New Roman" pitchFamily="18" charset="0"/>
              </a:rPr>
              <a:t>、</a:t>
            </a:r>
            <a:r>
              <a:rPr kumimoji="0" lang="en-US" altLang="zh-TW" sz="2800" dirty="0">
                <a:solidFill>
                  <a:srgbClr val="000000"/>
                </a:solidFill>
                <a:ea typeface="標楷體" pitchFamily="65" charset="-120"/>
                <a:cs typeface="Arial" panose="020B0604020202020204" pitchFamily="34" charset="0"/>
              </a:rPr>
              <a:t>49581E</a:t>
            </a:r>
            <a:r>
              <a:rPr lang="zh-TW" altLang="en-US" sz="2800" dirty="0">
                <a:solidFill>
                  <a:prstClr val="black"/>
                </a:solidFill>
                <a:latin typeface="標楷體" pitchFamily="65" charset="-120"/>
                <a:ea typeface="標楷體" pitchFamily="65" charset="-120"/>
                <a:cs typeface="Times New Roman" pitchFamily="18" charset="0"/>
              </a:rPr>
              <a:t>；債券簡稱：</a:t>
            </a:r>
            <a:r>
              <a:rPr kumimoji="0" lang="en-US" altLang="zh-TW" sz="2800" dirty="0">
                <a:solidFill>
                  <a:srgbClr val="000000"/>
                </a:solidFill>
                <a:ea typeface="標楷體" pitchFamily="65" charset="-120"/>
                <a:cs typeface="Arial" panose="020B0604020202020204" pitchFamily="34" charset="0"/>
              </a:rPr>
              <a:t>14ZDT1</a:t>
            </a:r>
            <a:r>
              <a:rPr lang="en-US" altLang="zh-TW" sz="2800" dirty="0">
                <a:solidFill>
                  <a:prstClr val="black"/>
                </a:solidFill>
                <a:latin typeface="標楷體" pitchFamily="65" charset="-120"/>
                <a:ea typeface="標楷體" pitchFamily="65" charset="-120"/>
                <a:cs typeface="Times New Roman" pitchFamily="18" charset="0"/>
              </a:rPr>
              <a:t> </a:t>
            </a:r>
            <a:endParaRPr kumimoji="0" lang="en-US" altLang="zh-TW" sz="2800" dirty="0">
              <a:solidFill>
                <a:srgbClr val="000000"/>
              </a:solidFill>
              <a:ea typeface="標楷體" pitchFamily="65" charset="-120"/>
              <a:cs typeface="Arial" panose="020B0604020202020204" pitchFamily="34" charset="0"/>
            </a:endParaRPr>
          </a:p>
          <a:p>
            <a:pPr marL="746125" lvl="1" indent="-342900" eaLnBrk="0" hangingPunct="0">
              <a:lnSpc>
                <a:spcPct val="150000"/>
              </a:lnSpc>
              <a:spcBef>
                <a:spcPts val="600"/>
              </a:spcBef>
              <a:spcAft>
                <a:spcPts val="600"/>
              </a:spcAft>
              <a:buClr>
                <a:srgbClr val="92D050"/>
              </a:buClr>
              <a:buSzPct val="125000"/>
              <a:buFont typeface="Wingdings" panose="05000000000000000000" pitchFamily="2" charset="2"/>
              <a:buChar char="n"/>
              <a:defRPr/>
            </a:pPr>
            <a:endParaRPr lang="en-US" altLang="zh-TW" sz="2800" dirty="0" smtClean="0">
              <a:solidFill>
                <a:prstClr val="black"/>
              </a:solidFill>
              <a:latin typeface="標楷體" pitchFamily="65" charset="-120"/>
              <a:ea typeface="標楷體" pitchFamily="65" charset="-120"/>
              <a:cs typeface="Times New Roman" pitchFamily="18" charset="0"/>
            </a:endParaRPr>
          </a:p>
          <a:p>
            <a:pPr marL="539750" lvl="1" indent="-457200" eaLnBrk="0" hangingPunct="0">
              <a:lnSpc>
                <a:spcPct val="150000"/>
              </a:lnSpc>
              <a:spcBef>
                <a:spcPts val="600"/>
              </a:spcBef>
              <a:spcAft>
                <a:spcPts val="600"/>
              </a:spcAft>
              <a:buClr>
                <a:srgbClr val="CC9900"/>
              </a:buClr>
              <a:buSzPct val="125000"/>
              <a:buFont typeface="Wingdings" panose="05000000000000000000" pitchFamily="2" charset="2"/>
              <a:buChar char="n"/>
              <a:defRPr/>
            </a:pPr>
            <a:endParaRPr lang="en-US" altLang="zh-TW" sz="2800" dirty="0" smtClean="0">
              <a:solidFill>
                <a:prstClr val="black"/>
              </a:solidFill>
              <a:latin typeface="標楷體" pitchFamily="65" charset="-120"/>
              <a:ea typeface="標楷體" pitchFamily="65" charset="-120"/>
              <a:cs typeface="Times New Roman" pitchFamily="18" charset="0"/>
            </a:endParaRPr>
          </a:p>
        </p:txBody>
      </p:sp>
      <p:sp>
        <p:nvSpPr>
          <p:cNvPr id="3" name="投影片編號版面配置區 2"/>
          <p:cNvSpPr>
            <a:spLocks noGrp="1"/>
          </p:cNvSpPr>
          <p:nvPr>
            <p:ph type="sldNum" sz="quarter" idx="12"/>
          </p:nvPr>
        </p:nvSpPr>
        <p:spPr/>
        <p:txBody>
          <a:bodyPr/>
          <a:lstStyle/>
          <a:p>
            <a:pPr>
              <a:defRPr/>
            </a:pPr>
            <a:fld id="{032847C2-AB66-4460-89F3-EF2477B7E40D}" type="slidenum">
              <a:rPr lang="zh-TW" altLang="en-US" smtClean="0"/>
              <a:pPr>
                <a:defRPr/>
              </a:pPr>
              <a:t>27</a:t>
            </a:fld>
            <a:endParaRPr lang="zh-TW" altLang="en-US" dirty="0"/>
          </a:p>
        </p:txBody>
      </p:sp>
    </p:spTree>
    <p:extLst>
      <p:ext uri="{BB962C8B-B14F-4D97-AF65-F5344CB8AC3E}">
        <p14:creationId xmlns:p14="http://schemas.microsoft.com/office/powerpoint/2010/main" val="219271248"/>
      </p:ext>
    </p:extLst>
  </p:cSld>
  <p:clrMapOvr>
    <a:masterClrMapping/>
  </p:clrMapOvr>
  <mc:AlternateContent xmlns:mc="http://schemas.openxmlformats.org/markup-compatibility/2006" xmlns:p14="http://schemas.microsoft.com/office/powerpoint/2010/main">
    <mc:Choice Requires="p14">
      <p:transition spd="slow" p14:dur="2000" advTm="728"/>
    </mc:Choice>
    <mc:Fallback xmlns="">
      <p:transition spd="slow" advTm="72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90314"/>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投資型保單連結國際債券</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5EB41033-5376-4064-B9C9-F00B7428E3CD}" type="slidenum">
              <a:rPr kumimoji="0" lang="zh-TW" altLang="en-US" sz="1200">
                <a:solidFill>
                  <a:schemeClr val="bg2">
                    <a:lumMod val="25000"/>
                  </a:schemeClr>
                </a:solidFill>
                <a:latin typeface="Arial" charset="0"/>
              </a:rPr>
              <a:pPr algn="ctr">
                <a:defRPr/>
              </a:pPr>
              <a:t>28</a:t>
            </a:fld>
            <a:endParaRPr kumimoji="0" lang="zh-TW" altLang="en-US" sz="1200">
              <a:solidFill>
                <a:schemeClr val="bg2">
                  <a:lumMod val="25000"/>
                </a:schemeClr>
              </a:solidFill>
              <a:latin typeface="Arial" charset="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28</a:t>
            </a:fld>
            <a:endParaRPr lang="zh-TW" altLang="en-US" dirty="0"/>
          </a:p>
        </p:txBody>
      </p:sp>
      <p:sp>
        <p:nvSpPr>
          <p:cNvPr id="31" name="Rectangle 1027"/>
          <p:cNvSpPr txBox="1">
            <a:spLocks noChangeArrowheads="1"/>
          </p:cNvSpPr>
          <p:nvPr/>
        </p:nvSpPr>
        <p:spPr>
          <a:xfrm>
            <a:off x="1137916" y="1343545"/>
            <a:ext cx="7704459" cy="4676775"/>
          </a:xfrm>
          <a:prstGeom prst="rect">
            <a:avLst/>
          </a:prstGeom>
        </p:spPr>
        <p:txBody>
          <a:bodyPr>
            <a:normAutofit/>
          </a:bodyPr>
          <a:lstStyle/>
          <a:p>
            <a:pPr marL="441325" lvl="1" indent="-441325">
              <a:spcBef>
                <a:spcPts val="550"/>
              </a:spcBef>
              <a:buClr>
                <a:srgbClr val="CC9900"/>
              </a:buClr>
              <a:buSzPct val="100000"/>
              <a:buFont typeface="Wingdings" panose="05000000000000000000" pitchFamily="2" charset="2"/>
              <a:buChar char="n"/>
              <a:defRPr/>
            </a:pPr>
            <a:r>
              <a:rPr kumimoji="0" lang="zh-TW" altLang="en-US" sz="2400" dirty="0" smtClean="0">
                <a:latin typeface="微軟正黑體" panose="020B0604030504040204" pitchFamily="34" charset="-120"/>
                <a:ea typeface="標楷體" pitchFamily="65" charset="-120"/>
              </a:rPr>
              <a:t>參照「投資型保險專設帳簿保管機構及投資標的應注意事項」第三條與第七條。</a:t>
            </a:r>
            <a:r>
              <a:rPr kumimoji="0" lang="en-US" altLang="zh-TW" sz="1400" dirty="0" smtClean="0">
                <a:solidFill>
                  <a:srgbClr val="FF0000"/>
                </a:solidFill>
                <a:latin typeface="微軟正黑體" panose="020B0604030504040204" pitchFamily="34" charset="-120"/>
                <a:ea typeface="標楷體" pitchFamily="65" charset="-120"/>
              </a:rPr>
              <a:t>(2015.08.21)</a:t>
            </a:r>
          </a:p>
          <a:p>
            <a:pPr marL="441325" lvl="1" indent="-441325">
              <a:spcBef>
                <a:spcPts val="550"/>
              </a:spcBef>
              <a:buClr>
                <a:srgbClr val="CC9900"/>
              </a:buClr>
              <a:buSzPct val="100000"/>
              <a:buFont typeface="Wingdings" panose="05000000000000000000" pitchFamily="2" charset="2"/>
              <a:buChar char="n"/>
              <a:defRPr/>
            </a:pPr>
            <a:r>
              <a:rPr kumimoji="0" lang="zh-TW" altLang="en-US" sz="2400" dirty="0" smtClean="0">
                <a:latin typeface="微軟正黑體" panose="020B0604030504040204" pitchFamily="34" charset="-120"/>
                <a:ea typeface="標楷體" pitchFamily="65" charset="-120"/>
              </a:rPr>
              <a:t>投資型保單連結國外機構發行之國際債券</a:t>
            </a:r>
            <a:endParaRPr kumimoji="0" lang="en-US" altLang="zh-TW" sz="2400" dirty="0" smtClean="0">
              <a:latin typeface="微軟正黑體" panose="020B0604030504040204" pitchFamily="34" charset="-120"/>
              <a:ea typeface="標楷體" pitchFamily="65" charset="-12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000" dirty="0" smtClean="0">
                <a:ea typeface="標楷體" pitchFamily="65" charset="-120"/>
                <a:cs typeface="Arial" panose="020B0604020202020204" pitchFamily="34" charset="0"/>
              </a:rPr>
              <a:t>發行機構或保證機構之長期債務信用評等須達所定信用評等機構之一定</a:t>
            </a:r>
            <a:r>
              <a:rPr kumimoji="0" lang="zh-TW" altLang="en-US" sz="2000" dirty="0">
                <a:ea typeface="標楷體" pitchFamily="65" charset="-120"/>
                <a:cs typeface="Arial" panose="020B0604020202020204" pitchFamily="34" charset="0"/>
              </a:rPr>
              <a:t>評</a:t>
            </a:r>
            <a:r>
              <a:rPr kumimoji="0" lang="zh-TW" altLang="en-US" sz="2000" dirty="0" smtClean="0">
                <a:ea typeface="標楷體" pitchFamily="65" charset="-120"/>
                <a:cs typeface="Arial" panose="020B0604020202020204" pitchFamily="34" charset="0"/>
              </a:rPr>
              <a:t>級以上</a:t>
            </a:r>
            <a:r>
              <a:rPr kumimoji="0" lang="en-US" altLang="zh-TW" sz="2000" dirty="0" smtClean="0">
                <a:ea typeface="標楷體" pitchFamily="65" charset="-120"/>
                <a:cs typeface="Arial" panose="020B0604020202020204" pitchFamily="34" charset="0"/>
              </a:rPr>
              <a:t>(A-)</a:t>
            </a:r>
            <a:r>
              <a:rPr kumimoji="0" lang="zh-TW" altLang="en-US" sz="2000" dirty="0" smtClean="0">
                <a:ea typeface="標楷體" pitchFamily="65" charset="-120"/>
                <a:cs typeface="Arial" panose="020B0604020202020204" pitchFamily="34" charset="0"/>
              </a:rPr>
              <a:t>。</a:t>
            </a:r>
            <a:endParaRPr kumimoji="0" lang="en-US" altLang="zh-TW" sz="2000" dirty="0" smtClean="0">
              <a:ea typeface="標楷體" pitchFamily="65" charset="-120"/>
              <a:cs typeface="Arial" panose="020B0604020202020204" pitchFamily="34"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000" dirty="0" smtClean="0">
                <a:ea typeface="標楷體" pitchFamily="65" charset="-120"/>
                <a:cs typeface="Arial" panose="020B0604020202020204" pitchFamily="34" charset="0"/>
              </a:rPr>
              <a:t>發行機構或保證機構應於中華民國境內設有分公司或子公司</a:t>
            </a:r>
            <a:r>
              <a:rPr kumimoji="0" lang="en-US" altLang="zh-TW" sz="2000" dirty="0" smtClean="0">
                <a:ea typeface="標楷體" pitchFamily="65" charset="-120"/>
                <a:cs typeface="Arial" panose="020B0604020202020204" pitchFamily="34" charset="0"/>
              </a:rPr>
              <a:t>(</a:t>
            </a:r>
            <a:r>
              <a:rPr kumimoji="0" lang="zh-TW" altLang="en-US" sz="2000" dirty="0" smtClean="0">
                <a:ea typeface="標楷體" pitchFamily="65" charset="-120"/>
                <a:cs typeface="Arial" panose="020B0604020202020204" pitchFamily="34" charset="0"/>
              </a:rPr>
              <a:t>依境外結構型商品管理規則第</a:t>
            </a:r>
            <a:r>
              <a:rPr kumimoji="0" lang="en-US" altLang="zh-TW" sz="2000" dirty="0" smtClean="0">
                <a:ea typeface="標楷體" pitchFamily="65" charset="-120"/>
                <a:cs typeface="Arial" panose="020B0604020202020204" pitchFamily="34" charset="0"/>
              </a:rPr>
              <a:t>6</a:t>
            </a:r>
            <a:r>
              <a:rPr kumimoji="0" lang="zh-TW" altLang="en-US" sz="2000" dirty="0" smtClean="0">
                <a:ea typeface="標楷體" pitchFamily="65" charset="-120"/>
                <a:cs typeface="Arial" panose="020B0604020202020204" pitchFamily="34" charset="0"/>
              </a:rPr>
              <a:t>條所定條件</a:t>
            </a:r>
            <a:r>
              <a:rPr kumimoji="0" lang="en-US" altLang="zh-TW" sz="2000" dirty="0" smtClean="0">
                <a:ea typeface="標楷體" pitchFamily="65" charset="-120"/>
                <a:cs typeface="Arial" panose="020B0604020202020204" pitchFamily="34" charset="0"/>
              </a:rPr>
              <a:t>)</a:t>
            </a:r>
            <a:r>
              <a:rPr kumimoji="0" lang="zh-TW" altLang="en-US" sz="2000" dirty="0" smtClean="0">
                <a:ea typeface="標楷體" pitchFamily="65" charset="-120"/>
                <a:cs typeface="Arial" panose="020B0604020202020204" pitchFamily="34" charset="0"/>
              </a:rPr>
              <a:t>。</a:t>
            </a:r>
            <a:endParaRPr kumimoji="0" lang="en-US" altLang="zh-TW" sz="2000" dirty="0" smtClean="0">
              <a:ea typeface="標楷體" pitchFamily="65" charset="-120"/>
              <a:cs typeface="Arial" panose="020B0604020202020204" pitchFamily="34"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000" dirty="0" smtClean="0">
                <a:ea typeface="標楷體" pitchFamily="65" charset="-120"/>
                <a:cs typeface="Arial" panose="020B0604020202020204" pitchFamily="34" charset="0"/>
              </a:rPr>
              <a:t>計價</a:t>
            </a:r>
            <a:r>
              <a:rPr kumimoji="0" lang="zh-TW" altLang="en-US" sz="2000" dirty="0">
                <a:ea typeface="標楷體" pitchFamily="65" charset="-120"/>
                <a:cs typeface="Arial" panose="020B0604020202020204" pitchFamily="34" charset="0"/>
              </a:rPr>
              <a:t>幣</a:t>
            </a:r>
            <a:r>
              <a:rPr kumimoji="0" lang="zh-TW" altLang="en-US" sz="2000" dirty="0" smtClean="0">
                <a:ea typeface="標楷體" pitchFamily="65" charset="-120"/>
                <a:cs typeface="Arial" panose="020B0604020202020204" pitchFamily="34" charset="0"/>
              </a:rPr>
              <a:t>別</a:t>
            </a:r>
            <a:r>
              <a:rPr kumimoji="0" lang="zh-TW" altLang="en-US" sz="2000" dirty="0">
                <a:ea typeface="標楷體" pitchFamily="65" charset="-120"/>
                <a:cs typeface="Arial" panose="020B0604020202020204" pitchFamily="34" charset="0"/>
              </a:rPr>
              <a:t>僅限美元、英鎊、歐元、澳幣、紐西蘭幣、港幣、新加坡幣</a:t>
            </a:r>
            <a:r>
              <a:rPr kumimoji="0" lang="zh-TW" altLang="en-US" sz="2000" dirty="0" smtClean="0">
                <a:ea typeface="標楷體" pitchFamily="65" charset="-120"/>
                <a:cs typeface="Arial" panose="020B0604020202020204" pitchFamily="34" charset="0"/>
              </a:rPr>
              <a:t>、加</a:t>
            </a:r>
            <a:r>
              <a:rPr kumimoji="0" lang="zh-TW" altLang="en-US" sz="2000" dirty="0">
                <a:ea typeface="標楷體" pitchFamily="65" charset="-120"/>
                <a:cs typeface="Arial" panose="020B0604020202020204" pitchFamily="34" charset="0"/>
              </a:rPr>
              <a:t>幣、日圓及</a:t>
            </a:r>
            <a:r>
              <a:rPr kumimoji="0" lang="zh-TW" altLang="en-US" sz="2000" dirty="0" smtClean="0">
                <a:ea typeface="標楷體" pitchFamily="65" charset="-120"/>
                <a:cs typeface="Arial" panose="020B0604020202020204" pitchFamily="34" charset="0"/>
              </a:rPr>
              <a:t>人民幣。</a:t>
            </a:r>
            <a:endParaRPr kumimoji="0" lang="en-US" altLang="zh-TW" sz="2000" dirty="0" smtClean="0">
              <a:ea typeface="標楷體" pitchFamily="65" charset="-120"/>
              <a:cs typeface="Arial" panose="020B0604020202020204" pitchFamily="34"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000" dirty="0" smtClean="0">
                <a:ea typeface="標楷體" pitchFamily="65" charset="-120"/>
                <a:cs typeface="Arial" panose="020B0604020202020204" pitchFamily="34" charset="0"/>
              </a:rPr>
              <a:t>標的債券須掛牌上櫃，且不得為僅限銷售予專業投資人者。</a:t>
            </a:r>
            <a:endParaRPr kumimoji="0" lang="en-US" altLang="zh-TW" sz="2000" dirty="0">
              <a:ea typeface="標楷體" pitchFamily="65" charset="-120"/>
              <a:cs typeface="Arial" panose="020B0604020202020204" pitchFamily="34" charset="0"/>
            </a:endParaRPr>
          </a:p>
          <a:p>
            <a:pPr marL="441325" lvl="1" indent="-441325">
              <a:spcBef>
                <a:spcPts val="550"/>
              </a:spcBef>
              <a:buClr>
                <a:srgbClr val="CC9900"/>
              </a:buClr>
              <a:buSzPct val="100000"/>
              <a:buFont typeface="Wingdings" panose="05000000000000000000" pitchFamily="2" charset="2"/>
              <a:buChar char="n"/>
              <a:defRPr/>
            </a:pPr>
            <a:endParaRPr kumimoji="0" lang="en-US" altLang="zh-TW" sz="2800" dirty="0" smtClean="0">
              <a:latin typeface="微軟正黑體" panose="020B0604030504040204" pitchFamily="34" charset="-120"/>
              <a:ea typeface="標楷體" pitchFamily="65" charset="-120"/>
            </a:endParaRPr>
          </a:p>
          <a:p>
            <a:pPr marL="320040" indent="-320040" fontAlgn="auto">
              <a:spcBef>
                <a:spcPts val="600"/>
              </a:spcBef>
              <a:spcAft>
                <a:spcPts val="0"/>
              </a:spcAft>
              <a:buClr>
                <a:srgbClr val="3891A7"/>
              </a:buClr>
              <a:buSzPct val="80000"/>
              <a:defRPr/>
            </a:pPr>
            <a:endParaRPr kumimoji="0" lang="en-US" altLang="zh-TW" sz="3200" b="1" dirty="0">
              <a:solidFill>
                <a:srgbClr val="3366CC"/>
              </a:solidFill>
              <a:latin typeface="微軟正黑體" panose="020B0604030504040204" pitchFamily="34" charset="-120"/>
              <a:ea typeface="標楷體" pitchFamily="65" charset="-120"/>
            </a:endParaRPr>
          </a:p>
          <a:p>
            <a:pPr marL="320040" indent="-320040" fontAlgn="auto">
              <a:spcBef>
                <a:spcPts val="600"/>
              </a:spcBef>
              <a:spcAft>
                <a:spcPts val="0"/>
              </a:spcAft>
              <a:buClr>
                <a:srgbClr val="3891A7"/>
              </a:buClr>
              <a:buSzPct val="80000"/>
              <a:buFont typeface="Wingdings 2" pitchFamily="18" charset="2"/>
              <a:buNone/>
              <a:defRPr/>
            </a:pPr>
            <a:endParaRPr kumimoji="0" lang="zh-TW" altLang="en-US" sz="2600" b="1" dirty="0">
              <a:solidFill>
                <a:srgbClr val="4D4D4D"/>
              </a:solidFill>
              <a:latin typeface="微軟正黑體" panose="020B0604030504040204" pitchFamily="34" charset="-120"/>
              <a:ea typeface="標楷體" pitchFamily="65" charset="-120"/>
            </a:endParaRPr>
          </a:p>
        </p:txBody>
      </p:sp>
    </p:spTree>
    <p:extLst>
      <p:ext uri="{BB962C8B-B14F-4D97-AF65-F5344CB8AC3E}">
        <p14:creationId xmlns:p14="http://schemas.microsoft.com/office/powerpoint/2010/main" val="12959743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5283162B-CAB0-43B1-BBD4-7A07DF735FE5}" type="slidenum">
              <a:rPr kumimoji="0" lang="en-US" altLang="zh-TW" sz="1200">
                <a:solidFill>
                  <a:schemeClr val="bg2">
                    <a:lumMod val="25000"/>
                  </a:schemeClr>
                </a:solidFill>
                <a:latin typeface="Arial" charset="0"/>
                <a:ea typeface="新細明體" charset="-120"/>
              </a:rPr>
              <a:pPr algn="ctr">
                <a:defRPr/>
              </a:pPr>
              <a:t>29</a:t>
            </a:fld>
            <a:endParaRPr kumimoji="0" lang="en-US" altLang="zh-TW" sz="1200">
              <a:solidFill>
                <a:schemeClr val="bg2">
                  <a:lumMod val="25000"/>
                </a:schemeClr>
              </a:solidFill>
              <a:latin typeface="Arial" charset="0"/>
              <a:ea typeface="新細明體" charset="-120"/>
            </a:endParaRPr>
          </a:p>
        </p:txBody>
      </p:sp>
      <p:sp>
        <p:nvSpPr>
          <p:cNvPr id="49155"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10" name="文字方塊 9"/>
          <p:cNvSpPr txBox="1"/>
          <p:nvPr/>
        </p:nvSpPr>
        <p:spPr>
          <a:xfrm>
            <a:off x="1258888" y="1500175"/>
            <a:ext cx="7210126" cy="646331"/>
          </a:xfrm>
          <a:prstGeom prst="rect">
            <a:avLst/>
          </a:prstGeom>
          <a:noFill/>
        </p:spPr>
        <p:txBody>
          <a:bodyPr wrap="square">
            <a:spAutoFit/>
          </a:bodyPr>
          <a:lstStyle/>
          <a:p>
            <a:pPr marL="925513" indent="-890588" algn="ctr">
              <a:defRPr/>
            </a:pPr>
            <a:r>
              <a:rPr lang="zh-TW" altLang="en-US" sz="3600" b="1" dirty="0" smtClean="0">
                <a:solidFill>
                  <a:srgbClr val="572314"/>
                </a:solidFill>
                <a:latin typeface="微軟正黑體" pitchFamily="34" charset="-120"/>
                <a:ea typeface="標楷體" pitchFamily="65" charset="-120"/>
                <a:cs typeface="+mj-cs"/>
              </a:rPr>
              <a:t>專業板</a:t>
            </a:r>
            <a:r>
              <a:rPr lang="en-US" altLang="zh-TW" sz="3600" b="1" dirty="0" smtClean="0">
                <a:solidFill>
                  <a:srgbClr val="572314"/>
                </a:solidFill>
                <a:latin typeface="微軟正黑體" pitchFamily="34" charset="-120"/>
                <a:ea typeface="標楷體" pitchFamily="65" charset="-120"/>
                <a:cs typeface="+mj-cs"/>
              </a:rPr>
              <a:t>-</a:t>
            </a:r>
            <a:r>
              <a:rPr lang="zh-TW" altLang="en-US" sz="3600" b="1" dirty="0" smtClean="0">
                <a:solidFill>
                  <a:srgbClr val="572314"/>
                </a:solidFill>
                <a:latin typeface="微軟正黑體" pitchFamily="34" charset="-120"/>
                <a:ea typeface="標楷體" pitchFamily="65" charset="-120"/>
                <a:cs typeface="+mj-cs"/>
              </a:rPr>
              <a:t>本</a:t>
            </a:r>
            <a:r>
              <a:rPr lang="en-US" altLang="zh-TW" sz="3600" b="1" dirty="0" smtClean="0">
                <a:solidFill>
                  <a:srgbClr val="572314"/>
                </a:solidFill>
                <a:latin typeface="微軟正黑體" pitchFamily="34" charset="-120"/>
                <a:ea typeface="標楷體" pitchFamily="65" charset="-120"/>
                <a:cs typeface="+mj-cs"/>
              </a:rPr>
              <a:t>(</a:t>
            </a:r>
            <a:r>
              <a:rPr lang="zh-TW" altLang="en-US" sz="3600" b="1" dirty="0" smtClean="0">
                <a:solidFill>
                  <a:srgbClr val="572314"/>
                </a:solidFill>
                <a:latin typeface="微軟正黑體" pitchFamily="34" charset="-120"/>
                <a:ea typeface="標楷體" pitchFamily="65" charset="-120"/>
                <a:cs typeface="+mj-cs"/>
              </a:rPr>
              <a:t>外</a:t>
            </a:r>
            <a:r>
              <a:rPr lang="en-US" altLang="zh-TW" sz="3600" b="1" dirty="0" smtClean="0">
                <a:solidFill>
                  <a:srgbClr val="572314"/>
                </a:solidFill>
                <a:latin typeface="微軟正黑體" pitchFamily="34" charset="-120"/>
                <a:ea typeface="標楷體" pitchFamily="65" charset="-120"/>
                <a:cs typeface="+mj-cs"/>
              </a:rPr>
              <a:t>)</a:t>
            </a:r>
            <a:r>
              <a:rPr lang="zh-TW" altLang="en-US" sz="3600" b="1" dirty="0" smtClean="0">
                <a:solidFill>
                  <a:srgbClr val="572314"/>
                </a:solidFill>
                <a:latin typeface="微軟正黑體" pitchFamily="34" charset="-120"/>
                <a:ea typeface="標楷體" pitchFamily="65" charset="-120"/>
                <a:cs typeface="+mj-cs"/>
              </a:rPr>
              <a:t>國及陸企發行人</a:t>
            </a:r>
            <a:endParaRPr lang="zh-TW" altLang="en-US" sz="3600" b="1" dirty="0">
              <a:solidFill>
                <a:srgbClr val="572314"/>
              </a:solidFill>
              <a:latin typeface="微軟正黑體" pitchFamily="34" charset="-120"/>
              <a:ea typeface="標楷體" pitchFamily="65" charset="-120"/>
              <a:cs typeface="+mj-cs"/>
            </a:endParaRPr>
          </a:p>
        </p:txBody>
      </p:sp>
      <p:sp>
        <p:nvSpPr>
          <p:cNvPr id="11" name="文字方塊 10"/>
          <p:cNvSpPr txBox="1"/>
          <p:nvPr/>
        </p:nvSpPr>
        <p:spPr>
          <a:xfrm>
            <a:off x="2128119" y="2376899"/>
            <a:ext cx="6480720" cy="1554272"/>
          </a:xfrm>
          <a:prstGeom prst="rect">
            <a:avLst/>
          </a:prstGeom>
          <a:noFill/>
        </p:spPr>
        <p:txBody>
          <a:bodyPr wrap="square">
            <a:spAutoFit/>
          </a:bodyPr>
          <a:lstStyle/>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3000" dirty="0">
                <a:solidFill>
                  <a:prstClr val="black"/>
                </a:solidFill>
                <a:latin typeface="標楷體" pitchFamily="65" charset="-120"/>
                <a:ea typeface="標楷體" pitchFamily="65" charset="-120"/>
                <a:cs typeface="Times New Roman" pitchFamily="18" charset="0"/>
                <a:sym typeface="Wingdings 2"/>
              </a:rPr>
              <a:t>發行市場</a:t>
            </a:r>
            <a:r>
              <a:rPr lang="zh-TW" altLang="en-US" sz="3000" dirty="0" smtClean="0">
                <a:solidFill>
                  <a:prstClr val="black"/>
                </a:solidFill>
                <a:latin typeface="標楷體" pitchFamily="65" charset="-120"/>
                <a:ea typeface="標楷體" pitchFamily="65" charset="-120"/>
                <a:cs typeface="Times New Roman" pitchFamily="18" charset="0"/>
                <a:sym typeface="Wingdings 2"/>
              </a:rPr>
              <a:t>架構</a:t>
            </a:r>
            <a:endParaRPr lang="en-US" altLang="zh-TW" sz="3000" dirty="0">
              <a:solidFill>
                <a:prstClr val="black"/>
              </a:solidFill>
              <a:latin typeface="標楷體" pitchFamily="65" charset="-120"/>
              <a:ea typeface="標楷體" pitchFamily="65" charset="-120"/>
              <a:cs typeface="Times New Roman" pitchFamily="18" charset="0"/>
              <a:sym typeface="Wingdings 2"/>
            </a:endParaRPr>
          </a:p>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3000" dirty="0" smtClean="0">
                <a:solidFill>
                  <a:prstClr val="black"/>
                </a:solidFill>
                <a:latin typeface="標楷體" pitchFamily="65" charset="-120"/>
                <a:ea typeface="標楷體" pitchFamily="65" charset="-120"/>
                <a:cs typeface="Times New Roman" pitchFamily="18" charset="0"/>
                <a:sym typeface="Wingdings 2"/>
              </a:rPr>
              <a:t>發行面相關規定</a:t>
            </a:r>
            <a:endParaRPr lang="en-US" altLang="zh-TW" sz="3000" dirty="0" smtClean="0">
              <a:solidFill>
                <a:prstClr val="black"/>
              </a:solidFill>
              <a:latin typeface="標楷體" pitchFamily="65" charset="-120"/>
              <a:ea typeface="標楷體" pitchFamily="65" charset="-120"/>
              <a:cs typeface="Times New Roman" pitchFamily="18" charset="0"/>
              <a:sym typeface="Wingdings 2"/>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29</a:t>
            </a:fld>
            <a:endParaRPr lang="zh-TW" altLang="en-US" dirty="0"/>
          </a:p>
        </p:txBody>
      </p:sp>
    </p:spTree>
    <p:extLst>
      <p:ext uri="{BB962C8B-B14F-4D97-AF65-F5344CB8AC3E}">
        <p14:creationId xmlns:p14="http://schemas.microsoft.com/office/powerpoint/2010/main" val="2825324279"/>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F6E0F683-AC30-4EFA-9597-EEEA357FB85D}" type="slidenum">
              <a:rPr kumimoji="0" lang="en-US" altLang="zh-TW" sz="1200">
                <a:solidFill>
                  <a:schemeClr val="bg2">
                    <a:lumMod val="25000"/>
                  </a:schemeClr>
                </a:solidFill>
                <a:latin typeface="Arial" charset="0"/>
              </a:rPr>
              <a:pPr algn="ctr">
                <a:defRPr/>
              </a:pPr>
              <a:t>3</a:t>
            </a:fld>
            <a:endParaRPr kumimoji="0" lang="en-US" altLang="zh-TW" sz="1200">
              <a:solidFill>
                <a:schemeClr val="bg2">
                  <a:lumMod val="25000"/>
                </a:schemeClr>
              </a:solidFill>
              <a:latin typeface="Arial" charset="0"/>
            </a:endParaRPr>
          </a:p>
        </p:txBody>
      </p:sp>
      <p:sp>
        <p:nvSpPr>
          <p:cNvPr id="1229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808364" y="3774918"/>
            <a:ext cx="2214578" cy="2137716"/>
          </a:xfrm>
          <a:prstGeom prst="rect">
            <a:avLst/>
          </a:prstGeom>
          <a:ln>
            <a:noFill/>
          </a:ln>
          <a:effectLst>
            <a:softEdge rad="112500"/>
          </a:effectLst>
        </p:spPr>
      </p:pic>
      <p:pic>
        <p:nvPicPr>
          <p:cNvPr id="12293"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87675" y="3933825"/>
            <a:ext cx="3500438" cy="2143125"/>
          </a:xfrm>
          <a:prstGeom prst="rect">
            <a:avLst/>
          </a:prstGeom>
          <a:noFill/>
          <a:ln w="9525">
            <a:noFill/>
            <a:miter lim="800000"/>
            <a:headEnd/>
            <a:tailEnd/>
          </a:ln>
        </p:spPr>
      </p:pic>
      <p:pic>
        <p:nvPicPr>
          <p:cNvPr id="12294" name="圖片 8" descr="03.jpg"/>
          <p:cNvPicPr>
            <a:picLocks noChangeAspect="1"/>
          </p:cNvPicPr>
          <p:nvPr/>
        </p:nvPicPr>
        <p:blipFill>
          <a:blip r:embed="rId5" cstate="print">
            <a:lum contrast="-10000"/>
            <a:grayscl/>
          </a:blip>
          <a:srcRect/>
          <a:stretch>
            <a:fillRect/>
          </a:stretch>
        </p:blipFill>
        <p:spPr bwMode="auto">
          <a:xfrm rot="588896">
            <a:off x="6630988" y="4751388"/>
            <a:ext cx="1285875" cy="1449387"/>
          </a:xfrm>
          <a:prstGeom prst="rect">
            <a:avLst/>
          </a:prstGeom>
          <a:noFill/>
          <a:ln w="9525">
            <a:noFill/>
            <a:miter lim="800000"/>
            <a:headEnd/>
            <a:tailEnd/>
          </a:ln>
        </p:spPr>
      </p:pic>
      <p:sp>
        <p:nvSpPr>
          <p:cNvPr id="9" name="標題 3"/>
          <p:cNvSpPr>
            <a:spLocks noGrp="1"/>
          </p:cNvSpPr>
          <p:nvPr>
            <p:ph type="title" idx="4294967295"/>
          </p:nvPr>
        </p:nvSpPr>
        <p:spPr>
          <a:xfrm>
            <a:off x="1943187" y="1953381"/>
            <a:ext cx="6543501" cy="899555"/>
          </a:xfrm>
        </p:spPr>
        <p:txBody>
          <a:bodyPr vert="horz" wrap="square" lIns="91440" tIns="45720" rIns="91440" bIns="45720" numCol="1" anchor="t" anchorCtr="0" compatLnSpc="1">
            <a:prstTxWarp prst="textNoShape">
              <a:avLst/>
            </a:prstTxWarp>
            <a:noAutofit/>
          </a:bodyPr>
          <a:lstStyle/>
          <a:p>
            <a:pPr>
              <a:defRPr/>
            </a:pPr>
            <a:r>
              <a:rPr lang="zh-TW" altLang="en-US" sz="4000" b="1" dirty="0">
                <a:latin typeface="微軟正黑體" pitchFamily="34" charset="-120"/>
              </a:rPr>
              <a:t>壹、起源、背景與現況</a:t>
            </a:r>
            <a:r>
              <a:rPr lang="zh-TW" altLang="en-US" sz="4000" b="1" dirty="0" smtClean="0">
                <a:latin typeface="微軟正黑體" pitchFamily="34" charset="-120"/>
              </a:rPr>
              <a:t>說明</a:t>
            </a:r>
            <a:endParaRPr lang="zh-TW" altLang="en-US" sz="4000" b="1" dirty="0">
              <a:latin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3</a:t>
            </a:fld>
            <a:endParaRPr lang="zh-TW" altLang="en-US" dirty="0"/>
          </a:p>
        </p:txBody>
      </p:sp>
    </p:spTree>
    <p:extLst>
      <p:ext uri="{BB962C8B-B14F-4D97-AF65-F5344CB8AC3E}">
        <p14:creationId xmlns:p14="http://schemas.microsoft.com/office/powerpoint/2010/main" val="4282271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B60EE11C-3F4D-403F-AD83-1F6455C8BF24}" type="slidenum">
              <a:rPr kumimoji="0" lang="zh-TW" altLang="en-US" sz="1200">
                <a:solidFill>
                  <a:srgbClr val="E7DEC9">
                    <a:lumMod val="25000"/>
                  </a:srgbClr>
                </a:solidFill>
                <a:latin typeface="Arial" charset="0"/>
              </a:rPr>
              <a:pPr algn="ctr">
                <a:defRPr/>
              </a:pPr>
              <a:t>30</a:t>
            </a:fld>
            <a:endParaRPr kumimoji="0" lang="zh-TW" altLang="en-US" sz="1200">
              <a:solidFill>
                <a:srgbClr val="E7DEC9">
                  <a:lumMod val="25000"/>
                </a:srgbClr>
              </a:solidFill>
              <a:latin typeface="Arial" charset="0"/>
            </a:endParaRPr>
          </a:p>
        </p:txBody>
      </p:sp>
      <p:sp>
        <p:nvSpPr>
          <p:cNvPr id="8" name="標題 3"/>
          <p:cNvSpPr txBox="1">
            <a:spLocks/>
          </p:cNvSpPr>
          <p:nvPr/>
        </p:nvSpPr>
        <p:spPr>
          <a:xfrm>
            <a:off x="914400" y="332656"/>
            <a:ext cx="8229600" cy="1295400"/>
          </a:xfrm>
          <a:prstGeom prst="rect">
            <a:avLst/>
          </a:prstGeom>
        </p:spPr>
        <p:txBody>
          <a:bodyPr vert="horz" wrap="square" lIns="91440" tIns="45720" rIns="91440" bIns="45720" numCol="1" anchor="ctr" anchorCtr="0" compatLnSpc="1">
            <a:prstTxWarp prst="textNoShape">
              <a:avLst/>
            </a:prstTxWarp>
            <a:noAutofit/>
          </a:bodyPr>
          <a:lstStyle/>
          <a:p>
            <a:pPr algn="ctr" eaLnBrk="0" hangingPunct="0">
              <a:defRPr/>
            </a:pPr>
            <a:endParaRPr kumimoji="0" lang="zh-TW" altLang="en-US" sz="3600" b="1" dirty="0" smtClean="0">
              <a:solidFill>
                <a:srgbClr val="572314"/>
              </a:solidFill>
              <a:latin typeface="微軟正黑體" pitchFamily="34" charset="-120"/>
              <a:ea typeface="標楷體" pitchFamily="65" charset="-120"/>
              <a:cs typeface="+mj-cs"/>
            </a:endParaRPr>
          </a:p>
        </p:txBody>
      </p:sp>
      <p:sp>
        <p:nvSpPr>
          <p:cNvPr id="10" name="矩形 9"/>
          <p:cNvSpPr/>
          <p:nvPr/>
        </p:nvSpPr>
        <p:spPr>
          <a:xfrm>
            <a:off x="1043608" y="519988"/>
            <a:ext cx="8100392" cy="646331"/>
          </a:xfrm>
          <a:prstGeom prst="rect">
            <a:avLst/>
          </a:prstGeom>
        </p:spPr>
        <p:txBody>
          <a:bodyPr wrap="square">
            <a:spAutoFit/>
          </a:bodyPr>
          <a:lstStyle/>
          <a:p>
            <a:pPr algn="ctr"/>
            <a:r>
              <a:rPr kumimoji="0" lang="zh-TW" altLang="en-US" sz="3600" b="1" dirty="0" smtClean="0">
                <a:solidFill>
                  <a:srgbClr val="572314"/>
                </a:solidFill>
                <a:latin typeface="微軟正黑體" pitchFamily="34" charset="-120"/>
                <a:ea typeface="標楷體" pitchFamily="65" charset="-120"/>
              </a:rPr>
              <a:t>發行市場架構</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專業板</a:t>
            </a:r>
            <a:endParaRPr lang="zh-TW" altLang="en-US" sz="3600" dirty="0"/>
          </a:p>
        </p:txBody>
      </p:sp>
      <p:sp>
        <p:nvSpPr>
          <p:cNvPr id="6" name="Rectangle 3"/>
          <p:cNvSpPr txBox="1">
            <a:spLocks noChangeArrowheads="1"/>
          </p:cNvSpPr>
          <p:nvPr/>
        </p:nvSpPr>
        <p:spPr>
          <a:xfrm>
            <a:off x="1273174" y="1219996"/>
            <a:ext cx="7870825" cy="5377356"/>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41325" indent="-441325">
              <a:lnSpc>
                <a:spcPct val="125000"/>
              </a:lnSpc>
              <a:buClr>
                <a:srgbClr val="CC9900"/>
              </a:buClr>
              <a:buSzPct val="100000"/>
              <a:buFont typeface="Wingdings" panose="05000000000000000000" pitchFamily="2" charset="2"/>
              <a:buChar char="n"/>
            </a:pPr>
            <a:r>
              <a:rPr kumimoji="0" lang="zh-TW" altLang="en-US" sz="2600" dirty="0" smtClean="0"/>
              <a:t>專業板定義</a:t>
            </a:r>
            <a:r>
              <a:rPr kumimoji="0" lang="zh-TW" altLang="en-US" dirty="0" smtClean="0"/>
              <a:t/>
            </a:r>
            <a:br>
              <a:rPr kumimoji="0" lang="zh-TW" altLang="en-US" dirty="0" smtClean="0"/>
            </a:br>
            <a:r>
              <a:rPr kumimoji="0" lang="zh-TW" altLang="en-US" sz="2200" dirty="0" smtClean="0">
                <a:solidFill>
                  <a:srgbClr val="000000"/>
                </a:solidFill>
              </a:rPr>
              <a:t>銷售對象僅限櫃買中心</a:t>
            </a:r>
            <a:r>
              <a:rPr kumimoji="0" lang="zh-TW" altLang="en-US" sz="2200" dirty="0" smtClean="0">
                <a:solidFill>
                  <a:srgbClr val="000000"/>
                </a:solidFill>
                <a:latin typeface="新細明體" panose="02020500000000000000" pitchFamily="18" charset="-120"/>
                <a:ea typeface="新細明體" panose="02020500000000000000" pitchFamily="18" charset="-120"/>
              </a:rPr>
              <a:t>「</a:t>
            </a:r>
            <a:r>
              <a:rPr kumimoji="0" lang="zh-TW" altLang="en-US" sz="2200" dirty="0" smtClean="0">
                <a:solidFill>
                  <a:srgbClr val="000000"/>
                </a:solidFill>
              </a:rPr>
              <a:t>外幣</a:t>
            </a:r>
            <a:r>
              <a:rPr kumimoji="0" lang="zh-TW" altLang="en-US" sz="2200" dirty="0">
                <a:solidFill>
                  <a:srgbClr val="000000"/>
                </a:solidFill>
              </a:rPr>
              <a:t>計價國際債券管理規則」</a:t>
            </a:r>
            <a:r>
              <a:rPr kumimoji="0" lang="zh-TW" altLang="en-US" sz="2200" dirty="0" smtClean="0">
                <a:solidFill>
                  <a:srgbClr val="000000"/>
                </a:solidFill>
              </a:rPr>
              <a:t>所定之專業投資人。</a:t>
            </a:r>
          </a:p>
          <a:p>
            <a:pPr marL="441325" lvl="1" indent="-441325">
              <a:lnSpc>
                <a:spcPct val="125000"/>
              </a:lnSpc>
              <a:spcBef>
                <a:spcPts val="600"/>
              </a:spcBef>
              <a:buClr>
                <a:srgbClr val="CC9900"/>
              </a:buClr>
              <a:buSzPct val="100000"/>
              <a:buFont typeface="Wingdings" panose="05000000000000000000" pitchFamily="2" charset="2"/>
              <a:buChar char="n"/>
            </a:pPr>
            <a:r>
              <a:rPr kumimoji="0" lang="zh-TW" altLang="en-US" sz="2600" dirty="0"/>
              <a:t>債券種類</a:t>
            </a:r>
            <a:r>
              <a:rPr kumimoji="0" lang="zh-TW" altLang="en-US" dirty="0"/>
              <a:t/>
            </a:r>
            <a:br>
              <a:rPr kumimoji="0" lang="zh-TW" altLang="en-US" dirty="0"/>
            </a:br>
            <a:r>
              <a:rPr kumimoji="0" lang="zh-TW" altLang="en-US" sz="2200" dirty="0"/>
              <a:t>僅限普通公司債</a:t>
            </a:r>
            <a:r>
              <a:rPr kumimoji="0" lang="en-US" altLang="zh-TW" sz="2200" dirty="0"/>
              <a:t>(</a:t>
            </a:r>
            <a:r>
              <a:rPr kumimoji="0" lang="zh-TW" altLang="en-US" sz="2200" dirty="0"/>
              <a:t>無涉股權性質</a:t>
            </a:r>
            <a:r>
              <a:rPr kumimoji="0" lang="en-US" altLang="zh-TW" sz="2200" dirty="0"/>
              <a:t>)</a:t>
            </a:r>
            <a:r>
              <a:rPr kumimoji="0" lang="zh-TW" altLang="en-US" sz="2200" dirty="0"/>
              <a:t>。</a:t>
            </a:r>
          </a:p>
          <a:p>
            <a:pPr marL="439738" lvl="1" indent="-409575">
              <a:buClr>
                <a:srgbClr val="CC9900"/>
              </a:buClr>
              <a:buFont typeface="Wingdings" panose="05000000000000000000" pitchFamily="2" charset="2"/>
              <a:buChar char="n"/>
            </a:pPr>
            <a:r>
              <a:rPr kumimoji="0" lang="zh-TW" altLang="en-US" sz="2600" dirty="0"/>
              <a:t>發行人資格</a:t>
            </a:r>
            <a:endParaRPr kumimoji="0" lang="en-US" altLang="zh-TW" sz="2600" dirty="0"/>
          </a:p>
          <a:p>
            <a:pPr marL="746125" lvl="1" indent="-34290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200" dirty="0">
                <a:latin typeface="Arial" pitchFamily="34" charset="0"/>
                <a:cs typeface="Arial" panose="020B0604020202020204" pitchFamily="34" charset="0"/>
              </a:rPr>
              <a:t>本國發行人：公開發行公司</a:t>
            </a:r>
          </a:p>
          <a:p>
            <a:pPr marL="746125" lvl="1" indent="-34290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200" dirty="0">
                <a:latin typeface="Arial" pitchFamily="34" charset="0"/>
                <a:cs typeface="Arial" panose="020B0604020202020204" pitchFamily="34" charset="0"/>
              </a:rPr>
              <a:t>外國發行人：國外合法註冊之</a:t>
            </a:r>
            <a:r>
              <a:rPr kumimoji="0" lang="zh-TW" altLang="en-US" sz="2200" dirty="0" smtClean="0">
                <a:latin typeface="Arial" pitchFamily="34" charset="0"/>
                <a:cs typeface="Arial" panose="020B0604020202020204" pitchFamily="34" charset="0"/>
              </a:rPr>
              <a:t>法人</a:t>
            </a:r>
            <a:r>
              <a:rPr kumimoji="0" lang="en-US" altLang="zh-TW" sz="2200" dirty="0">
                <a:latin typeface="Arial" pitchFamily="34" charset="0"/>
                <a:cs typeface="Arial" panose="020B0604020202020204" pitchFamily="34" charset="0"/>
              </a:rPr>
              <a:t>(</a:t>
            </a:r>
            <a:r>
              <a:rPr kumimoji="0" lang="zh-TW" altLang="en-US" sz="2200" dirty="0">
                <a:latin typeface="Arial" pitchFamily="34" charset="0"/>
                <a:cs typeface="Arial" panose="020B0604020202020204" pitchFamily="34" charset="0"/>
              </a:rPr>
              <a:t>不含陸資持股或出資總額逾</a:t>
            </a:r>
            <a:r>
              <a:rPr kumimoji="0" lang="en-US" altLang="zh-TW" sz="2200" dirty="0">
                <a:latin typeface="Arial" pitchFamily="34" charset="0"/>
                <a:cs typeface="Arial" panose="020B0604020202020204" pitchFamily="34" charset="0"/>
              </a:rPr>
              <a:t>30%</a:t>
            </a:r>
            <a:r>
              <a:rPr kumimoji="0" lang="zh-TW" altLang="en-US" sz="2200" dirty="0">
                <a:latin typeface="Arial" pitchFamily="34" charset="0"/>
                <a:cs typeface="Arial" panose="020B0604020202020204" pitchFamily="34" charset="0"/>
              </a:rPr>
              <a:t>，或具有控制力者</a:t>
            </a:r>
            <a:r>
              <a:rPr kumimoji="0" lang="en-US" altLang="zh-TW" sz="2200" dirty="0">
                <a:latin typeface="Arial" pitchFamily="34" charset="0"/>
                <a:cs typeface="Arial" panose="020B0604020202020204" pitchFamily="34" charset="0"/>
              </a:rPr>
              <a:t>)</a:t>
            </a:r>
          </a:p>
          <a:p>
            <a:pPr marL="746125" lvl="1" indent="-34290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200" dirty="0">
                <a:latin typeface="Arial" pitchFamily="34" charset="0"/>
                <a:cs typeface="Arial" panose="020B0604020202020204" pitchFamily="34" charset="0"/>
              </a:rPr>
              <a:t>陸企發行人：</a:t>
            </a:r>
            <a:r>
              <a:rPr kumimoji="0" lang="zh-TW" altLang="en-US" sz="2200" dirty="0" smtClean="0">
                <a:latin typeface="Arial" pitchFamily="34" charset="0"/>
                <a:cs typeface="Arial" panose="020B0604020202020204" pitchFamily="34" charset="0"/>
              </a:rPr>
              <a:t>符合櫃買中心</a:t>
            </a:r>
            <a:r>
              <a:rPr kumimoji="0" lang="zh-TW" altLang="en-US" sz="2200" dirty="0">
                <a:latin typeface="Arial" pitchFamily="34" charset="0"/>
                <a:cs typeface="Arial" panose="020B0604020202020204" pitchFamily="34" charset="0"/>
              </a:rPr>
              <a:t>所</a:t>
            </a:r>
            <a:r>
              <a:rPr kumimoji="0" lang="zh-TW" altLang="en-US" sz="2200" dirty="0" smtClean="0">
                <a:latin typeface="Arial" pitchFamily="34" charset="0"/>
                <a:cs typeface="Arial" panose="020B0604020202020204" pitchFamily="34" charset="0"/>
              </a:rPr>
              <a:t>定之條件與資格者</a:t>
            </a:r>
            <a:endParaRPr kumimoji="0" lang="zh-TW" altLang="en-US" sz="2200" dirty="0" smtClean="0"/>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30</a:t>
            </a:fld>
            <a:endParaRPr lang="zh-TW" altLang="en-US" dirty="0"/>
          </a:p>
        </p:txBody>
      </p:sp>
    </p:spTree>
    <p:extLst>
      <p:ext uri="{BB962C8B-B14F-4D97-AF65-F5344CB8AC3E}">
        <p14:creationId xmlns:p14="http://schemas.microsoft.com/office/powerpoint/2010/main" val="2373070798"/>
      </p:ext>
    </p:extLst>
  </p:cSld>
  <p:clrMapOvr>
    <a:masterClrMapping/>
  </p:clrMapOvr>
  <mc:AlternateContent xmlns:mc="http://schemas.openxmlformats.org/markup-compatibility/2006" xmlns:p14="http://schemas.microsoft.com/office/powerpoint/2010/main">
    <mc:Choice Requires="p14">
      <p:transition spd="slow" p14:dur="2000" advTm="166"/>
    </mc:Choice>
    <mc:Fallback xmlns="">
      <p:transition spd="slow" advTm="16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76250"/>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發行市場架構</a:t>
            </a:r>
            <a:r>
              <a:rPr lang="en-US" altLang="zh-TW" sz="3600" b="1" dirty="0" smtClean="0">
                <a:effectLst/>
                <a:latin typeface="微軟正黑體" pitchFamily="34" charset="-120"/>
              </a:rPr>
              <a:t>-</a:t>
            </a:r>
            <a:r>
              <a:rPr lang="zh-TW" altLang="en-US" sz="3600" b="1" dirty="0">
                <a:effectLst/>
                <a:latin typeface="微軟正黑體" pitchFamily="34" charset="-120"/>
              </a:rPr>
              <a:t>專業</a:t>
            </a:r>
            <a:r>
              <a:rPr lang="zh-TW" altLang="en-US" sz="3600" b="1" dirty="0" smtClean="0">
                <a:effectLst/>
                <a:latin typeface="微軟正黑體" pitchFamily="34" charset="-120"/>
              </a:rPr>
              <a:t>板</a:t>
            </a:r>
            <a:r>
              <a:rPr lang="en-US" altLang="zh-TW" sz="3600" b="1" dirty="0" smtClean="0">
                <a:effectLst/>
                <a:latin typeface="微軟正黑體" pitchFamily="34" charset="-120"/>
              </a:rPr>
              <a:t>(</a:t>
            </a:r>
            <a:r>
              <a:rPr lang="zh-TW" altLang="en-US" sz="3600" b="1" dirty="0" smtClean="0">
                <a:effectLst/>
                <a:latin typeface="微軟正黑體" pitchFamily="34" charset="-120"/>
              </a:rPr>
              <a:t>本國發行人</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7B4DEA6B-F5F7-4F1A-9DDA-37DEFC888E83}" type="slidenum">
              <a:rPr kumimoji="0" lang="zh-TW" altLang="en-US" sz="1200">
                <a:solidFill>
                  <a:srgbClr val="E7DEC9">
                    <a:lumMod val="25000"/>
                  </a:srgbClr>
                </a:solidFill>
                <a:latin typeface="Arial" charset="0"/>
              </a:rPr>
              <a:pPr algn="ctr">
                <a:defRPr/>
              </a:pPr>
              <a:t>31</a:t>
            </a:fld>
            <a:endParaRPr kumimoji="0" lang="zh-TW" altLang="en-US" sz="1200">
              <a:solidFill>
                <a:srgbClr val="E7DEC9">
                  <a:lumMod val="25000"/>
                </a:srgbClr>
              </a:solidFill>
              <a:latin typeface="Arial" charset="0"/>
            </a:endParaRPr>
          </a:p>
        </p:txBody>
      </p:sp>
      <p:grpSp>
        <p:nvGrpSpPr>
          <p:cNvPr id="98308" name="群組 14"/>
          <p:cNvGrpSpPr>
            <a:grpSpLocks/>
          </p:cNvGrpSpPr>
          <p:nvPr/>
        </p:nvGrpSpPr>
        <p:grpSpPr bwMode="auto">
          <a:xfrm>
            <a:off x="1835150" y="1412875"/>
            <a:ext cx="6265242" cy="4824437"/>
            <a:chOff x="1835150" y="1412875"/>
            <a:chExt cx="6407150" cy="5040313"/>
          </a:xfrm>
        </p:grpSpPr>
        <p:sp>
          <p:nvSpPr>
            <p:cNvPr id="44" name="Text Box 50"/>
            <p:cNvSpPr txBox="1">
              <a:spLocks noChangeArrowheads="1"/>
            </p:cNvSpPr>
            <p:nvPr/>
          </p:nvSpPr>
          <p:spPr bwMode="auto">
            <a:xfrm>
              <a:off x="2339975" y="2133600"/>
              <a:ext cx="4968875" cy="339725"/>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cs typeface="Arial" panose="020B0604020202020204" pitchFamily="34" charset="0"/>
                </a:rPr>
                <a:t>證交法第</a:t>
              </a:r>
              <a:r>
                <a:rPr kumimoji="0" lang="en-US" altLang="zh-TW" sz="1600" dirty="0">
                  <a:solidFill>
                    <a:srgbClr val="000000"/>
                  </a:solidFill>
                  <a:latin typeface="+mn-ea"/>
                  <a:cs typeface="Arial" panose="020B0604020202020204" pitchFamily="34" charset="0"/>
                </a:rPr>
                <a:t>22</a:t>
              </a:r>
              <a:r>
                <a:rPr kumimoji="0" lang="zh-TW" altLang="en-US" sz="1600" dirty="0">
                  <a:solidFill>
                    <a:srgbClr val="000000"/>
                  </a:solidFill>
                  <a:latin typeface="+mn-ea"/>
                  <a:cs typeface="Arial" panose="020B0604020202020204" pitchFamily="34" charset="0"/>
                </a:rPr>
                <a:t>條</a:t>
              </a:r>
            </a:p>
          </p:txBody>
        </p:sp>
        <p:sp>
          <p:nvSpPr>
            <p:cNvPr id="48" name="Text Box 65"/>
            <p:cNvSpPr txBox="1">
              <a:spLocks noChangeArrowheads="1"/>
            </p:cNvSpPr>
            <p:nvPr/>
          </p:nvSpPr>
          <p:spPr bwMode="auto">
            <a:xfrm>
              <a:off x="2844800" y="1412875"/>
              <a:ext cx="4175125" cy="392113"/>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b="1" dirty="0">
                  <a:solidFill>
                    <a:srgbClr val="000000"/>
                  </a:solidFill>
                  <a:latin typeface="+mn-ea"/>
                </a:rPr>
                <a:t>本國發行人</a:t>
              </a:r>
              <a:endParaRPr kumimoji="0" lang="zh-TW" altLang="en-US" sz="1600" dirty="0">
                <a:solidFill>
                  <a:srgbClr val="000000"/>
                </a:solidFill>
                <a:latin typeface="+mn-ea"/>
              </a:endParaRPr>
            </a:p>
          </p:txBody>
        </p:sp>
        <p:sp>
          <p:nvSpPr>
            <p:cNvPr id="50" name="Text Box 84"/>
            <p:cNvSpPr txBox="1">
              <a:spLocks noChangeArrowheads="1"/>
            </p:cNvSpPr>
            <p:nvPr/>
          </p:nvSpPr>
          <p:spPr bwMode="auto">
            <a:xfrm>
              <a:off x="1835150" y="6092825"/>
              <a:ext cx="6407150" cy="3603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zh-TW" altLang="en-US" sz="1600" b="1" dirty="0">
                  <a:solidFill>
                    <a:srgbClr val="000000"/>
                  </a:solidFill>
                  <a:latin typeface="+mn-ea"/>
                </a:rPr>
                <a:t>國際債券市場</a:t>
              </a:r>
            </a:p>
            <a:p>
              <a:pPr algn="ctr" eaLnBrk="0" hangingPunct="0">
                <a:defRPr/>
              </a:pPr>
              <a:endParaRPr kumimoji="0" lang="en-US" altLang="zh-TW" sz="1600" b="1" dirty="0">
                <a:solidFill>
                  <a:srgbClr val="000000"/>
                </a:solidFill>
                <a:latin typeface="+mn-ea"/>
              </a:endParaRPr>
            </a:p>
          </p:txBody>
        </p:sp>
        <p:sp>
          <p:nvSpPr>
            <p:cNvPr id="51" name="Text Box 49"/>
            <p:cNvSpPr txBox="1">
              <a:spLocks noChangeArrowheads="1"/>
            </p:cNvSpPr>
            <p:nvPr/>
          </p:nvSpPr>
          <p:spPr bwMode="auto">
            <a:xfrm>
              <a:off x="3779838" y="5013325"/>
              <a:ext cx="2016125" cy="431800"/>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zh-TW" altLang="en-US" sz="1500" dirty="0">
                  <a:solidFill>
                    <a:srgbClr val="000000"/>
                  </a:solidFill>
                  <a:latin typeface="+mn-ea"/>
                </a:rPr>
                <a:t>外幣計價普通公司債</a:t>
              </a:r>
              <a:endParaRPr kumimoji="0" lang="en-US" altLang="zh-TW" sz="1500" dirty="0">
                <a:solidFill>
                  <a:srgbClr val="000000"/>
                </a:solidFill>
                <a:latin typeface="+mn-ea"/>
              </a:endParaRPr>
            </a:p>
            <a:p>
              <a:pPr algn="ctr" eaLnBrk="0" hangingPunct="0">
                <a:defRPr/>
              </a:pPr>
              <a:endParaRPr kumimoji="0" lang="en-US" altLang="zh-TW" sz="1500" dirty="0">
                <a:solidFill>
                  <a:srgbClr val="000000"/>
                </a:solidFill>
                <a:latin typeface="+mn-ea"/>
              </a:endParaRPr>
            </a:p>
          </p:txBody>
        </p:sp>
        <p:sp>
          <p:nvSpPr>
            <p:cNvPr id="54" name="Line 57"/>
            <p:cNvSpPr>
              <a:spLocks noChangeShapeType="1"/>
            </p:cNvSpPr>
            <p:nvPr/>
          </p:nvSpPr>
          <p:spPr bwMode="auto">
            <a:xfrm>
              <a:off x="4787900" y="3213099"/>
              <a:ext cx="0" cy="360364"/>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zh-TW" altLang="en-US" sz="1600">
                <a:solidFill>
                  <a:prstClr val="black"/>
                </a:solidFill>
                <a:latin typeface="+mn-ea"/>
              </a:endParaRPr>
            </a:p>
          </p:txBody>
        </p:sp>
        <p:sp>
          <p:nvSpPr>
            <p:cNvPr id="60" name="向下箭號 59"/>
            <p:cNvSpPr/>
            <p:nvPr/>
          </p:nvSpPr>
          <p:spPr bwMode="auto">
            <a:xfrm>
              <a:off x="4643438" y="5661025"/>
              <a:ext cx="431800" cy="36036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mn-ea"/>
              </a:endParaRPr>
            </a:p>
          </p:txBody>
        </p:sp>
        <p:sp>
          <p:nvSpPr>
            <p:cNvPr id="62" name="Text Box 48"/>
            <p:cNvSpPr txBox="1">
              <a:spLocks noChangeArrowheads="1"/>
            </p:cNvSpPr>
            <p:nvPr/>
          </p:nvSpPr>
          <p:spPr bwMode="auto">
            <a:xfrm>
              <a:off x="3059113" y="2781300"/>
              <a:ext cx="3600450" cy="431800"/>
            </a:xfrm>
            <a:prstGeom prst="rect">
              <a:avLst/>
            </a:prstGeom>
            <a:ln>
              <a:solidFill>
                <a:srgbClr val="C00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1600" dirty="0">
                  <a:solidFill>
                    <a:srgbClr val="000000"/>
                  </a:solidFill>
                  <a:latin typeface="+mn-ea"/>
                </a:rPr>
                <a:t>發行人募集與發行有價證券處理準則</a:t>
              </a:r>
            </a:p>
          </p:txBody>
        </p:sp>
        <p:sp>
          <p:nvSpPr>
            <p:cNvPr id="63" name="Text Box 74"/>
            <p:cNvSpPr txBox="1">
              <a:spLocks noChangeArrowheads="1"/>
            </p:cNvSpPr>
            <p:nvPr/>
          </p:nvSpPr>
          <p:spPr bwMode="auto">
            <a:xfrm>
              <a:off x="3851275" y="3573463"/>
              <a:ext cx="1873250" cy="1008062"/>
            </a:xfrm>
            <a:prstGeom prst="rect">
              <a:avLst/>
            </a:prstGeom>
            <a:solidFill>
              <a:srgbClr val="FF9999"/>
            </a:solidFill>
            <a:ln>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kumimoji="0" lang="en-US" altLang="zh-TW" sz="1500" dirty="0">
                  <a:solidFill>
                    <a:srgbClr val="000000"/>
                  </a:solidFill>
                  <a:latin typeface="+mn-ea"/>
                  <a:cs typeface="Arial" pitchFamily="34" charset="0"/>
                </a:rPr>
                <a:t>1.</a:t>
              </a:r>
              <a:r>
                <a:rPr kumimoji="0" lang="zh-TW" altLang="en-US" sz="1500" dirty="0">
                  <a:solidFill>
                    <a:srgbClr val="000000"/>
                  </a:solidFill>
                  <a:latin typeface="+mn-ea"/>
                  <a:cs typeface="Arial" pitchFamily="34" charset="0"/>
                </a:rPr>
                <a:t>上市、櫃公司</a:t>
              </a:r>
              <a:endParaRPr kumimoji="0" lang="en-US" altLang="zh-TW" sz="1500" dirty="0">
                <a:solidFill>
                  <a:srgbClr val="000000"/>
                </a:solidFill>
                <a:latin typeface="+mn-ea"/>
                <a:cs typeface="Arial" pitchFamily="34" charset="0"/>
              </a:endParaRPr>
            </a:p>
            <a:p>
              <a:pPr eaLnBrk="0" hangingPunct="0">
                <a:defRPr/>
              </a:pPr>
              <a:r>
                <a:rPr kumimoji="0" lang="en-US" altLang="zh-TW" sz="1500" dirty="0">
                  <a:solidFill>
                    <a:srgbClr val="000000"/>
                  </a:solidFill>
                  <a:latin typeface="+mn-ea"/>
                  <a:cs typeface="Arial" pitchFamily="34" charset="0"/>
                </a:rPr>
                <a:t>2.</a:t>
              </a:r>
              <a:r>
                <a:rPr kumimoji="0" lang="zh-TW" altLang="en-US" sz="1500" dirty="0">
                  <a:solidFill>
                    <a:srgbClr val="000000"/>
                  </a:solidFill>
                  <a:latin typeface="+mn-ea"/>
                  <a:cs typeface="Arial" pitchFamily="34" charset="0"/>
                </a:rPr>
                <a:t>興櫃公司</a:t>
              </a:r>
              <a:endParaRPr kumimoji="0" lang="en-US" altLang="zh-TW" sz="1500" dirty="0">
                <a:solidFill>
                  <a:srgbClr val="000000"/>
                </a:solidFill>
                <a:latin typeface="+mn-ea"/>
                <a:cs typeface="Arial" pitchFamily="34" charset="0"/>
              </a:endParaRPr>
            </a:p>
            <a:p>
              <a:pPr eaLnBrk="0" hangingPunct="0">
                <a:defRPr/>
              </a:pPr>
              <a:r>
                <a:rPr kumimoji="0" lang="en-US" altLang="zh-TW" sz="1500" dirty="0">
                  <a:solidFill>
                    <a:srgbClr val="000000"/>
                  </a:solidFill>
                  <a:latin typeface="+mn-ea"/>
                  <a:cs typeface="Arial" pitchFamily="34" charset="0"/>
                </a:rPr>
                <a:t>3.</a:t>
              </a:r>
              <a:r>
                <a:rPr kumimoji="0" lang="zh-TW" altLang="en-US" sz="1500" dirty="0">
                  <a:solidFill>
                    <a:srgbClr val="000000"/>
                  </a:solidFill>
                  <a:latin typeface="+mn-ea"/>
                  <a:cs typeface="Arial" pitchFamily="34" charset="0"/>
                </a:rPr>
                <a:t>未上市、櫃之公</a:t>
              </a:r>
              <a:endParaRPr kumimoji="0" lang="en-US" altLang="zh-TW" sz="1500" dirty="0">
                <a:solidFill>
                  <a:srgbClr val="000000"/>
                </a:solidFill>
                <a:latin typeface="+mn-ea"/>
                <a:cs typeface="Arial" pitchFamily="34" charset="0"/>
              </a:endParaRPr>
            </a:p>
            <a:p>
              <a:pPr eaLnBrk="0" hangingPunct="0">
                <a:defRPr/>
              </a:pPr>
              <a:r>
                <a:rPr kumimoji="0" lang="zh-TW" altLang="en-US" sz="1500" dirty="0">
                  <a:solidFill>
                    <a:srgbClr val="000000"/>
                  </a:solidFill>
                  <a:latin typeface="+mn-ea"/>
                  <a:cs typeface="Arial" pitchFamily="34" charset="0"/>
                </a:rPr>
                <a:t>   開發行公司</a:t>
              </a:r>
            </a:p>
          </p:txBody>
        </p:sp>
        <p:sp>
          <p:nvSpPr>
            <p:cNvPr id="78" name="Line 57"/>
            <p:cNvSpPr>
              <a:spLocks noChangeShapeType="1"/>
            </p:cNvSpPr>
            <p:nvPr/>
          </p:nvSpPr>
          <p:spPr bwMode="auto">
            <a:xfrm>
              <a:off x="4787900" y="1804988"/>
              <a:ext cx="0" cy="328611"/>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zh-TW" altLang="en-US" sz="1600">
                <a:solidFill>
                  <a:prstClr val="black"/>
                </a:solidFill>
                <a:latin typeface="+mn-ea"/>
              </a:endParaRPr>
            </a:p>
          </p:txBody>
        </p:sp>
        <p:sp>
          <p:nvSpPr>
            <p:cNvPr id="81" name="Line 57"/>
            <p:cNvSpPr>
              <a:spLocks noChangeShapeType="1"/>
            </p:cNvSpPr>
            <p:nvPr/>
          </p:nvSpPr>
          <p:spPr bwMode="auto">
            <a:xfrm>
              <a:off x="4787900" y="2492374"/>
              <a:ext cx="0" cy="288925"/>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zh-TW" altLang="en-US" sz="1600">
                <a:solidFill>
                  <a:prstClr val="black"/>
                </a:solidFill>
                <a:latin typeface="+mn-ea"/>
              </a:endParaRPr>
            </a:p>
          </p:txBody>
        </p:sp>
        <p:sp>
          <p:nvSpPr>
            <p:cNvPr id="82" name="Line 57"/>
            <p:cNvSpPr>
              <a:spLocks noChangeShapeType="1"/>
            </p:cNvSpPr>
            <p:nvPr/>
          </p:nvSpPr>
          <p:spPr bwMode="auto">
            <a:xfrm>
              <a:off x="4787900" y="4581525"/>
              <a:ext cx="0" cy="431799"/>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zh-TW" altLang="en-US" sz="1600">
                <a:solidFill>
                  <a:prstClr val="black"/>
                </a:solidFill>
                <a:latin typeface="+mn-ea"/>
              </a:endParaRPr>
            </a:p>
          </p:txBody>
        </p:sp>
      </p:gr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31</a:t>
            </a:fld>
            <a:endParaRPr lang="zh-TW" altLang="en-US" dirty="0"/>
          </a:p>
        </p:txBody>
      </p:sp>
      <p:sp>
        <p:nvSpPr>
          <p:cNvPr id="20" name="圓角矩形圖說文字 19"/>
          <p:cNvSpPr/>
          <p:nvPr/>
        </p:nvSpPr>
        <p:spPr>
          <a:xfrm>
            <a:off x="6794921" y="2636912"/>
            <a:ext cx="1521495" cy="563570"/>
          </a:xfrm>
          <a:prstGeom prst="wedgeRoundRectCallout">
            <a:avLst>
              <a:gd name="adj1" fmla="val -39459"/>
              <a:gd name="adj2" fmla="val -81166"/>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微軟正黑體" panose="020B0604030504040204" pitchFamily="34" charset="-120"/>
                <a:ea typeface="微軟正黑體" panose="020B0604030504040204" pitchFamily="34" charset="-120"/>
              </a:rPr>
              <a:t>申報生效制</a:t>
            </a:r>
            <a:endParaRPr lang="zh-TW" altLang="en-US" sz="1600" dirty="0">
              <a:latin typeface="微軟正黑體" panose="020B0604030504040204" pitchFamily="34" charset="-120"/>
              <a:ea typeface="微軟正黑體" panose="020B0604030504040204" pitchFamily="34" charset="-120"/>
            </a:endParaRPr>
          </a:p>
        </p:txBody>
      </p:sp>
      <p:sp>
        <p:nvSpPr>
          <p:cNvPr id="21" name="圓角矩形圖說文字 20"/>
          <p:cNvSpPr/>
          <p:nvPr/>
        </p:nvSpPr>
        <p:spPr>
          <a:xfrm>
            <a:off x="5891586" y="5157192"/>
            <a:ext cx="1545483" cy="536856"/>
          </a:xfrm>
          <a:prstGeom prst="wedgeRoundRectCallout">
            <a:avLst>
              <a:gd name="adj1" fmla="val -36876"/>
              <a:gd name="adj2" fmla="val 76901"/>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微軟正黑體" panose="020B0604030504040204" pitchFamily="34" charset="-120"/>
                <a:ea typeface="微軟正黑體" panose="020B0604030504040204" pitchFamily="34" charset="-120"/>
              </a:rPr>
              <a:t>上櫃</a:t>
            </a:r>
            <a:r>
              <a:rPr lang="zh-TW" altLang="en-US" sz="1600" dirty="0">
                <a:latin typeface="微軟正黑體" panose="020B0604030504040204" pitchFamily="34" charset="-120"/>
                <a:ea typeface="微軟正黑體" panose="020B0604030504040204" pitchFamily="34" charset="-120"/>
              </a:rPr>
              <a:t>掛牌</a:t>
            </a:r>
            <a:r>
              <a:rPr lang="zh-TW" altLang="en-US" sz="1600" dirty="0" smtClean="0">
                <a:latin typeface="微軟正黑體" panose="020B0604030504040204" pitchFamily="34" charset="-120"/>
                <a:ea typeface="微軟正黑體" panose="020B0604030504040204" pitchFamily="34" charset="-120"/>
              </a:rPr>
              <a:t>申請</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46432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39722" y="620688"/>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發行市場架構</a:t>
            </a:r>
            <a:r>
              <a:rPr lang="en-US" altLang="zh-TW" sz="3600" b="1" dirty="0" smtClean="0">
                <a:effectLst/>
                <a:latin typeface="微軟正黑體" pitchFamily="34" charset="-120"/>
              </a:rPr>
              <a:t>-</a:t>
            </a:r>
            <a:r>
              <a:rPr lang="zh-TW" altLang="en-US" sz="3600" b="1" dirty="0">
                <a:effectLst/>
                <a:latin typeface="微軟正黑體" pitchFamily="34" charset="-120"/>
              </a:rPr>
              <a:t>專業</a:t>
            </a:r>
            <a:r>
              <a:rPr lang="zh-TW" altLang="en-US" sz="3600" b="1" dirty="0" smtClean="0">
                <a:effectLst/>
                <a:latin typeface="微軟正黑體" pitchFamily="34" charset="-120"/>
              </a:rPr>
              <a:t>板</a:t>
            </a:r>
            <a:r>
              <a:rPr lang="en-US" altLang="zh-TW" sz="3600" b="1" dirty="0" smtClean="0">
                <a:effectLst/>
                <a:latin typeface="微軟正黑體" pitchFamily="34" charset="-120"/>
              </a:rPr>
              <a:t>(</a:t>
            </a:r>
            <a:r>
              <a:rPr lang="zh-TW" altLang="en-US" sz="3600" b="1" dirty="0" smtClean="0">
                <a:effectLst/>
                <a:latin typeface="微軟正黑體" pitchFamily="34" charset="-120"/>
              </a:rPr>
              <a:t>外國發行人</a:t>
            </a:r>
            <a:r>
              <a:rPr lang="en-US" altLang="zh-TW" sz="3600" b="1" dirty="0" smtClean="0">
                <a:effectLst/>
                <a:latin typeface="微軟正黑體" pitchFamily="34" charset="-120"/>
              </a:rPr>
              <a:t>)(</a:t>
            </a:r>
            <a:r>
              <a:rPr lang="zh-TW" altLang="en-US" sz="3600" b="1" dirty="0" smtClean="0">
                <a:effectLst/>
                <a:latin typeface="微軟正黑體" pitchFamily="34" charset="-120"/>
              </a:rPr>
              <a:t>一</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9E5111E0-9BCA-49EF-9FC7-D8350158E287}" type="slidenum">
              <a:rPr kumimoji="0" lang="zh-TW" altLang="en-US" sz="1200">
                <a:solidFill>
                  <a:schemeClr val="bg2">
                    <a:lumMod val="25000"/>
                  </a:schemeClr>
                </a:solidFill>
                <a:latin typeface="Arial" charset="0"/>
              </a:rPr>
              <a:pPr algn="ctr">
                <a:defRPr/>
              </a:pPr>
              <a:t>32</a:t>
            </a:fld>
            <a:endParaRPr kumimoji="0" lang="zh-TW" altLang="en-US" sz="1200">
              <a:solidFill>
                <a:schemeClr val="bg2">
                  <a:lumMod val="25000"/>
                </a:schemeClr>
              </a:solidFill>
              <a:latin typeface="Arial" charset="0"/>
            </a:endParaRPr>
          </a:p>
        </p:txBody>
      </p:sp>
      <p:grpSp>
        <p:nvGrpSpPr>
          <p:cNvPr id="84996" name="群組 10"/>
          <p:cNvGrpSpPr>
            <a:grpSpLocks/>
          </p:cNvGrpSpPr>
          <p:nvPr/>
        </p:nvGrpSpPr>
        <p:grpSpPr bwMode="auto">
          <a:xfrm>
            <a:off x="1588345" y="1556792"/>
            <a:ext cx="6544416" cy="4365412"/>
            <a:chOff x="1619249" y="1400319"/>
            <a:chExt cx="6544416" cy="4365412"/>
          </a:xfrm>
        </p:grpSpPr>
        <p:sp>
          <p:nvSpPr>
            <p:cNvPr id="9" name="Text Box 50"/>
            <p:cNvSpPr txBox="1">
              <a:spLocks noChangeArrowheads="1"/>
            </p:cNvSpPr>
            <p:nvPr/>
          </p:nvSpPr>
          <p:spPr bwMode="auto">
            <a:xfrm>
              <a:off x="2736056" y="1400319"/>
              <a:ext cx="4248150" cy="79216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marL="365125" indent="-282575" algn="ctr" eaLnBrk="0" hangingPunct="0">
                <a:buClr>
                  <a:schemeClr val="accent1"/>
                </a:buClr>
                <a:buSzPct val="80000"/>
                <a:defRPr/>
              </a:pPr>
              <a:r>
                <a:rPr kumimoji="0" lang="zh-TW" altLang="en-US" sz="2000" dirty="0">
                  <a:solidFill>
                    <a:srgbClr val="000000"/>
                  </a:solidFill>
                  <a:latin typeface="微軟正黑體" panose="020B0604030504040204" pitchFamily="34" charset="-120"/>
                  <a:ea typeface="微軟正黑體" panose="020B0604030504040204" pitchFamily="34" charset="-120"/>
                  <a:cs typeface="Arial" pitchFamily="34" charset="0"/>
                </a:rPr>
                <a:t>金融監督管理</a:t>
              </a:r>
              <a:r>
                <a:rPr kumimoji="0" lang="zh-TW" altLang="en-US" sz="2000" dirty="0" smtClean="0">
                  <a:solidFill>
                    <a:srgbClr val="000000"/>
                  </a:solidFill>
                  <a:latin typeface="微軟正黑體" panose="020B0604030504040204" pitchFamily="34" charset="-120"/>
                  <a:ea typeface="微軟正黑體" panose="020B0604030504040204" pitchFamily="34" charset="-120"/>
                  <a:cs typeface="Arial" pitchFamily="34" charset="0"/>
                </a:rPr>
                <a:t>委員會</a:t>
              </a:r>
              <a:r>
                <a:rPr lang="en-US" altLang="zh-TW" sz="2000" dirty="0" smtClean="0">
                  <a:latin typeface="微軟正黑體" panose="020B0604030504040204" pitchFamily="34" charset="-120"/>
                  <a:ea typeface="微軟正黑體" panose="020B0604030504040204" pitchFamily="34" charset="-120"/>
                  <a:cs typeface="Arial" pitchFamily="34" charset="0"/>
                </a:rPr>
                <a:t>103</a:t>
              </a:r>
              <a:r>
                <a:rPr lang="zh-TW" altLang="en-US" sz="2000" dirty="0" smtClean="0">
                  <a:latin typeface="微軟正黑體" panose="020B0604030504040204" pitchFamily="34" charset="-120"/>
                  <a:ea typeface="微軟正黑體" panose="020B0604030504040204" pitchFamily="34" charset="-120"/>
                  <a:cs typeface="Arial" pitchFamily="34" charset="0"/>
                </a:rPr>
                <a:t>年</a:t>
              </a:r>
              <a:r>
                <a:rPr lang="en-US" altLang="zh-TW" sz="2000" dirty="0" smtClean="0">
                  <a:latin typeface="微軟正黑體" panose="020B0604030504040204" pitchFamily="34" charset="-120"/>
                  <a:ea typeface="微軟正黑體" panose="020B0604030504040204" pitchFamily="34" charset="-120"/>
                  <a:cs typeface="Arial" pitchFamily="34" charset="0"/>
                </a:rPr>
                <a:t>6</a:t>
              </a:r>
              <a:r>
                <a:rPr lang="zh-TW" altLang="en-US" sz="2000" dirty="0" smtClean="0">
                  <a:latin typeface="微軟正黑體" panose="020B0604030504040204" pitchFamily="34" charset="-120"/>
                  <a:ea typeface="微軟正黑體" panose="020B0604030504040204" pitchFamily="34" charset="-120"/>
                  <a:cs typeface="Arial" pitchFamily="34" charset="0"/>
                </a:rPr>
                <a:t>月</a:t>
              </a:r>
              <a:r>
                <a:rPr lang="en-US" altLang="zh-TW" sz="2000" dirty="0" smtClean="0">
                  <a:latin typeface="微軟正黑體" panose="020B0604030504040204" pitchFamily="34" charset="-120"/>
                  <a:ea typeface="微軟正黑體" panose="020B0604030504040204" pitchFamily="34" charset="-120"/>
                  <a:cs typeface="Arial" pitchFamily="34" charset="0"/>
                </a:rPr>
                <a:t>26</a:t>
              </a:r>
              <a:r>
                <a:rPr lang="zh-TW" altLang="en-US" sz="2000" dirty="0" smtClean="0">
                  <a:latin typeface="微軟正黑體" panose="020B0604030504040204" pitchFamily="34" charset="-120"/>
                  <a:ea typeface="微軟正黑體" panose="020B0604030504040204" pitchFamily="34" charset="-120"/>
                  <a:cs typeface="Arial" pitchFamily="34" charset="0"/>
                </a:rPr>
                <a:t>日金管證發字第</a:t>
              </a:r>
              <a:r>
                <a:rPr lang="en-US" altLang="zh-TW" sz="2000" dirty="0" smtClean="0">
                  <a:latin typeface="微軟正黑體" panose="020B0604030504040204" pitchFamily="34" charset="-120"/>
                  <a:ea typeface="微軟正黑體" panose="020B0604030504040204" pitchFamily="34" charset="-120"/>
                  <a:cs typeface="Arial" pitchFamily="34" charset="0"/>
                </a:rPr>
                <a:t>1030023000</a:t>
              </a:r>
              <a:r>
                <a:rPr lang="zh-TW" altLang="en-US" sz="2000" dirty="0" smtClean="0">
                  <a:latin typeface="微軟正黑體" panose="020B0604030504040204" pitchFamily="34" charset="-120"/>
                  <a:ea typeface="微軟正黑體" panose="020B0604030504040204" pitchFamily="34" charset="-120"/>
                  <a:cs typeface="Arial" pitchFamily="34" charset="0"/>
                </a:rPr>
                <a:t>號函</a:t>
              </a:r>
              <a:endParaRPr kumimoji="0" lang="en-US" altLang="zh-TW" sz="2000" dirty="0">
                <a:solidFill>
                  <a:srgbClr val="000000"/>
                </a:solidFill>
                <a:latin typeface="微軟正黑體" panose="020B0604030504040204" pitchFamily="34" charset="-120"/>
                <a:ea typeface="微軟正黑體" panose="020B0604030504040204" pitchFamily="34" charset="-120"/>
                <a:cs typeface="Arial" pitchFamily="34" charset="0"/>
              </a:endParaRPr>
            </a:p>
          </p:txBody>
        </p:sp>
        <p:sp>
          <p:nvSpPr>
            <p:cNvPr id="10" name="Text Box 51"/>
            <p:cNvSpPr txBox="1">
              <a:spLocks noChangeArrowheads="1"/>
            </p:cNvSpPr>
            <p:nvPr/>
          </p:nvSpPr>
          <p:spPr bwMode="auto">
            <a:xfrm>
              <a:off x="4032038" y="3919475"/>
              <a:ext cx="1656184" cy="7200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2000" dirty="0">
                  <a:latin typeface="微軟正黑體" panose="020B0604030504040204" pitchFamily="34" charset="-120"/>
                  <a:ea typeface="微軟正黑體" panose="020B0604030504040204" pitchFamily="34" charset="-120"/>
                </a:rPr>
                <a:t>外幣計價</a:t>
              </a:r>
              <a:endParaRPr kumimoji="0" lang="en-US" altLang="zh-TW" sz="2000" dirty="0">
                <a:latin typeface="微軟正黑體" panose="020B0604030504040204" pitchFamily="34" charset="-120"/>
                <a:ea typeface="微軟正黑體" panose="020B0604030504040204" pitchFamily="34" charset="-120"/>
              </a:endParaRPr>
            </a:p>
            <a:p>
              <a:pPr algn="ctr" eaLnBrk="0" hangingPunct="0">
                <a:defRPr/>
              </a:pPr>
              <a:r>
                <a:rPr kumimoji="0" lang="zh-TW" altLang="en-US" sz="2000" dirty="0">
                  <a:latin typeface="微軟正黑體" panose="020B0604030504040204" pitchFamily="34" charset="-120"/>
                  <a:ea typeface="微軟正黑體" panose="020B0604030504040204" pitchFamily="34" charset="-120"/>
                </a:rPr>
                <a:t>普通公司債</a:t>
              </a:r>
            </a:p>
            <a:p>
              <a:pPr algn="ctr" eaLnBrk="0" hangingPunct="0">
                <a:defRPr/>
              </a:pPr>
              <a:endParaRPr kumimoji="0" lang="zh-TW" altLang="en-US" sz="1500" dirty="0">
                <a:latin typeface="微軟正黑體" panose="020B0604030504040204" pitchFamily="34" charset="-120"/>
                <a:ea typeface="微軟正黑體" panose="020B0604030504040204" pitchFamily="34" charset="-120"/>
              </a:endParaRPr>
            </a:p>
            <a:p>
              <a:pPr algn="ctr" eaLnBrk="0" hangingPunct="0">
                <a:defRPr/>
              </a:pPr>
              <a:endParaRPr kumimoji="0" lang="en-US" altLang="zh-TW" sz="1500" dirty="0">
                <a:latin typeface="微軟正黑體" panose="020B0604030504040204" pitchFamily="34" charset="-120"/>
                <a:ea typeface="微軟正黑體" panose="020B0604030504040204" pitchFamily="34" charset="-120"/>
              </a:endParaRPr>
            </a:p>
          </p:txBody>
        </p:sp>
        <p:sp>
          <p:nvSpPr>
            <p:cNvPr id="14" name="Text Box 65"/>
            <p:cNvSpPr txBox="1">
              <a:spLocks noChangeArrowheads="1"/>
            </p:cNvSpPr>
            <p:nvPr/>
          </p:nvSpPr>
          <p:spPr bwMode="auto">
            <a:xfrm>
              <a:off x="1619249" y="2731942"/>
              <a:ext cx="6481763" cy="7191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2000" dirty="0">
                  <a:solidFill>
                    <a:srgbClr val="000000"/>
                  </a:solidFill>
                  <a:latin typeface="微軟正黑體" panose="020B0604030504040204" pitchFamily="34" charset="-120"/>
                  <a:ea typeface="微軟正黑體" panose="020B0604030504040204" pitchFamily="34" charset="-120"/>
                  <a:cs typeface="Arial" pitchFamily="34" charset="0"/>
                </a:rPr>
                <a:t>外國發行人</a:t>
              </a:r>
              <a:endParaRPr kumimoji="0" lang="en-US" altLang="zh-TW" sz="2000" dirty="0">
                <a:solidFill>
                  <a:srgbClr val="000000"/>
                </a:solidFill>
                <a:latin typeface="微軟正黑體" panose="020B0604030504040204" pitchFamily="34" charset="-120"/>
                <a:ea typeface="微軟正黑體" panose="020B0604030504040204" pitchFamily="34" charset="-120"/>
                <a:cs typeface="Arial" pitchFamily="34" charset="0"/>
              </a:endParaRPr>
            </a:p>
            <a:p>
              <a:pPr algn="ctr" eaLnBrk="0" hangingPunct="0">
                <a:defRPr/>
              </a:pPr>
              <a:r>
                <a:rPr kumimoji="0" lang="en-US" altLang="zh-TW" sz="2000" dirty="0">
                  <a:solidFill>
                    <a:srgbClr val="000000"/>
                  </a:solidFill>
                  <a:latin typeface="微軟正黑體" panose="020B0604030504040204" pitchFamily="34" charset="-120"/>
                  <a:ea typeface="微軟正黑體" panose="020B0604030504040204" pitchFamily="34" charset="-120"/>
                  <a:cs typeface="Arial" pitchFamily="34" charset="0"/>
                </a:rPr>
                <a:t>(</a:t>
              </a:r>
              <a:r>
                <a:rPr kumimoji="0" lang="zh-TW" altLang="zh-TW" sz="2000" dirty="0">
                  <a:solidFill>
                    <a:srgbClr val="000000"/>
                  </a:solidFill>
                  <a:latin typeface="微軟正黑體" panose="020B0604030504040204" pitchFamily="34" charset="-120"/>
                  <a:ea typeface="微軟正黑體" panose="020B0604030504040204" pitchFamily="34" charset="-120"/>
                  <a:cs typeface="Arial" pitchFamily="34" charset="0"/>
                </a:rPr>
                <a:t>外國發行人募集與發行有價證券處理準則第</a:t>
              </a:r>
              <a:r>
                <a:rPr kumimoji="0" lang="en-US" altLang="zh-TW" sz="2000" dirty="0">
                  <a:solidFill>
                    <a:srgbClr val="000000"/>
                  </a:solidFill>
                  <a:latin typeface="微軟正黑體" panose="020B0604030504040204" pitchFamily="34" charset="-120"/>
                  <a:ea typeface="微軟正黑體" panose="020B0604030504040204" pitchFamily="34" charset="-120"/>
                  <a:cs typeface="Arial" pitchFamily="34" charset="0"/>
                </a:rPr>
                <a:t>3</a:t>
              </a:r>
              <a:r>
                <a:rPr kumimoji="0" lang="zh-TW" altLang="zh-TW" sz="2000" dirty="0">
                  <a:solidFill>
                    <a:srgbClr val="000000"/>
                  </a:solidFill>
                  <a:latin typeface="微軟正黑體" panose="020B0604030504040204" pitchFamily="34" charset="-120"/>
                  <a:ea typeface="微軟正黑體" panose="020B0604030504040204" pitchFamily="34" charset="-120"/>
                  <a:cs typeface="Arial" pitchFamily="34" charset="0"/>
                </a:rPr>
                <a:t>條第</a:t>
              </a:r>
              <a:r>
                <a:rPr kumimoji="0" lang="en-US" altLang="zh-TW" sz="2000" dirty="0">
                  <a:solidFill>
                    <a:srgbClr val="000000"/>
                  </a:solidFill>
                  <a:latin typeface="微軟正黑體" panose="020B0604030504040204" pitchFamily="34" charset="-120"/>
                  <a:ea typeface="微軟正黑體" panose="020B0604030504040204" pitchFamily="34" charset="-120"/>
                  <a:cs typeface="Arial" pitchFamily="34" charset="0"/>
                </a:rPr>
                <a:t>1</a:t>
              </a:r>
              <a:r>
                <a:rPr kumimoji="0" lang="zh-TW" altLang="zh-TW" sz="2000" dirty="0">
                  <a:solidFill>
                    <a:srgbClr val="000000"/>
                  </a:solidFill>
                  <a:latin typeface="微軟正黑體" panose="020B0604030504040204" pitchFamily="34" charset="-120"/>
                  <a:ea typeface="微軟正黑體" panose="020B0604030504040204" pitchFamily="34" charset="-120"/>
                  <a:cs typeface="Arial" pitchFamily="34" charset="0"/>
                </a:rPr>
                <a:t>款</a:t>
              </a:r>
              <a:r>
                <a:rPr kumimoji="0" lang="en-US" altLang="zh-TW" sz="2000" dirty="0">
                  <a:solidFill>
                    <a:srgbClr val="000000"/>
                  </a:solidFill>
                  <a:latin typeface="微軟正黑體" panose="020B0604030504040204" pitchFamily="34" charset="-120"/>
                  <a:ea typeface="微軟正黑體" panose="020B0604030504040204" pitchFamily="34" charset="-120"/>
                  <a:cs typeface="Arial" pitchFamily="34" charset="0"/>
                </a:rPr>
                <a:t>)</a:t>
              </a:r>
              <a:endParaRPr kumimoji="0" lang="zh-TW" altLang="en-US" sz="2000" dirty="0">
                <a:solidFill>
                  <a:srgbClr val="000000"/>
                </a:solidFill>
                <a:latin typeface="微軟正黑體" panose="020B0604030504040204" pitchFamily="34" charset="-120"/>
                <a:ea typeface="微軟正黑體" panose="020B0604030504040204" pitchFamily="34" charset="-120"/>
                <a:cs typeface="Arial" pitchFamily="34" charset="0"/>
              </a:endParaRPr>
            </a:p>
          </p:txBody>
        </p:sp>
        <p:sp>
          <p:nvSpPr>
            <p:cNvPr id="17" name="Text Box 84"/>
            <p:cNvSpPr txBox="1">
              <a:spLocks noChangeArrowheads="1"/>
            </p:cNvSpPr>
            <p:nvPr/>
          </p:nvSpPr>
          <p:spPr bwMode="auto">
            <a:xfrm>
              <a:off x="1756515" y="5405369"/>
              <a:ext cx="6407150" cy="3603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zh-TW" altLang="en-US" sz="2000" b="1" dirty="0">
                  <a:solidFill>
                    <a:srgbClr val="000000"/>
                  </a:solidFill>
                  <a:latin typeface="微軟正黑體" panose="020B0604030504040204" pitchFamily="34" charset="-120"/>
                  <a:ea typeface="微軟正黑體" panose="020B0604030504040204" pitchFamily="34" charset="-120"/>
                </a:rPr>
                <a:t>國際債券市場</a:t>
              </a:r>
            </a:p>
            <a:p>
              <a:pPr algn="ctr" eaLnBrk="0" hangingPunct="0">
                <a:defRPr/>
              </a:pPr>
              <a:endParaRPr kumimoji="0" lang="en-US" altLang="zh-TW" sz="1600" b="1" dirty="0">
                <a:solidFill>
                  <a:srgbClr val="000000"/>
                </a:solidFill>
                <a:latin typeface="微軟正黑體" panose="020B0604030504040204" pitchFamily="34" charset="-120"/>
                <a:ea typeface="微軟正黑體" panose="020B0604030504040204" pitchFamily="34" charset="-120"/>
              </a:endParaRPr>
            </a:p>
          </p:txBody>
        </p:sp>
        <p:sp>
          <p:nvSpPr>
            <p:cNvPr id="35" name="向下箭號 34"/>
            <p:cNvSpPr/>
            <p:nvPr/>
          </p:nvSpPr>
          <p:spPr bwMode="auto">
            <a:xfrm>
              <a:off x="4644231" y="4817516"/>
              <a:ext cx="431800" cy="3587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49" name="直線單箭頭接點 48"/>
            <p:cNvCxnSpPr>
              <a:stCxn id="9" idx="2"/>
              <a:endCxn id="14" idx="0"/>
            </p:cNvCxnSpPr>
            <p:nvPr/>
          </p:nvCxnSpPr>
          <p:spPr>
            <a:xfrm>
              <a:off x="4860131" y="2192482"/>
              <a:ext cx="0" cy="5394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28" name="直線單箭頭接點 27"/>
          <p:cNvCxnSpPr>
            <a:endCxn id="10" idx="0"/>
          </p:cNvCxnSpPr>
          <p:nvPr/>
        </p:nvCxnSpPr>
        <p:spPr bwMode="auto">
          <a:xfrm flipH="1">
            <a:off x="4829226" y="3607552"/>
            <a:ext cx="1" cy="4683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32</a:t>
            </a:fld>
            <a:endParaRPr lang="zh-TW" altLang="en-US" dirty="0"/>
          </a:p>
        </p:txBody>
      </p:sp>
      <p:sp>
        <p:nvSpPr>
          <p:cNvPr id="13" name="圓角矩形圖說文字 12"/>
          <p:cNvSpPr/>
          <p:nvPr/>
        </p:nvSpPr>
        <p:spPr>
          <a:xfrm>
            <a:off x="5940152" y="4987860"/>
            <a:ext cx="1545483" cy="536856"/>
          </a:xfrm>
          <a:prstGeom prst="wedgeRoundRectCallout">
            <a:avLst>
              <a:gd name="adj1" fmla="val -36876"/>
              <a:gd name="adj2" fmla="val 76901"/>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微軟正黑體" panose="020B0604030504040204" pitchFamily="34" charset="-120"/>
                <a:ea typeface="微軟正黑體" panose="020B0604030504040204" pitchFamily="34" charset="-120"/>
              </a:rPr>
              <a:t>上櫃</a:t>
            </a:r>
            <a:r>
              <a:rPr lang="zh-TW" altLang="en-US" sz="1600" dirty="0">
                <a:latin typeface="微軟正黑體" panose="020B0604030504040204" pitchFamily="34" charset="-120"/>
                <a:ea typeface="微軟正黑體" panose="020B0604030504040204" pitchFamily="34" charset="-120"/>
              </a:rPr>
              <a:t>掛牌</a:t>
            </a:r>
            <a:r>
              <a:rPr lang="zh-TW" altLang="en-US" sz="1600" dirty="0" smtClean="0">
                <a:latin typeface="微軟正黑體" panose="020B0604030504040204" pitchFamily="34" charset="-120"/>
                <a:ea typeface="微軟正黑體" panose="020B0604030504040204" pitchFamily="34" charset="-120"/>
              </a:rPr>
              <a:t>申請</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2607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04813"/>
            <a:ext cx="8229600" cy="706437"/>
          </a:xfrm>
        </p:spPr>
        <p:txBody>
          <a:bodyPr vert="horz" wrap="square" lIns="91440" tIns="45720" rIns="91440" bIns="45720" numCol="1" anchorCtr="0" compatLnSpc="1">
            <a:prstTxWarp prst="textNoShape">
              <a:avLst/>
            </a:prstTxWarp>
            <a:noAutofit/>
          </a:bodyPr>
          <a:lstStyle/>
          <a:p>
            <a:pPr algn="ctr">
              <a:defRPr/>
            </a:pPr>
            <a:r>
              <a:rPr lang="zh-TW" altLang="en-US" sz="3400" b="1" dirty="0" smtClean="0">
                <a:effectLst/>
                <a:cs typeface="Arial" panose="020B0604020202020204" pitchFamily="34" charset="0"/>
              </a:rPr>
              <a:t>發行</a:t>
            </a:r>
            <a:r>
              <a:rPr lang="zh-TW" altLang="en-US" sz="3400" b="1" dirty="0">
                <a:effectLst/>
                <a:cs typeface="Arial" panose="020B0604020202020204" pitchFamily="34" charset="0"/>
              </a:rPr>
              <a:t>市場架構</a:t>
            </a:r>
            <a:r>
              <a:rPr lang="en-US" altLang="zh-TW" sz="3400" b="1" dirty="0" smtClean="0">
                <a:effectLst/>
                <a:cs typeface="Arial" panose="020B0604020202020204" pitchFamily="34" charset="0"/>
              </a:rPr>
              <a:t>-</a:t>
            </a:r>
            <a:r>
              <a:rPr lang="zh-TW" altLang="en-US" sz="3400" b="1" dirty="0">
                <a:effectLst/>
                <a:cs typeface="Arial" panose="020B0604020202020204" pitchFamily="34" charset="0"/>
              </a:rPr>
              <a:t>專業</a:t>
            </a:r>
            <a:r>
              <a:rPr lang="zh-TW" altLang="en-US" sz="3400" b="1" dirty="0" smtClean="0">
                <a:effectLst/>
                <a:cs typeface="Arial" panose="020B0604020202020204" pitchFamily="34" charset="0"/>
              </a:rPr>
              <a:t>板</a:t>
            </a:r>
            <a:r>
              <a:rPr lang="en-US" altLang="zh-TW" sz="3400" b="1" dirty="0" smtClean="0">
                <a:effectLst/>
                <a:cs typeface="Arial" panose="020B0604020202020204" pitchFamily="34" charset="0"/>
              </a:rPr>
              <a:t>(</a:t>
            </a:r>
            <a:r>
              <a:rPr lang="zh-TW" altLang="en-US" sz="3400" b="1" dirty="0" smtClean="0">
                <a:effectLst/>
                <a:cs typeface="Arial" panose="020B0604020202020204" pitchFamily="34" charset="0"/>
              </a:rPr>
              <a:t>外國發行人</a:t>
            </a:r>
            <a:r>
              <a:rPr lang="en-US" altLang="zh-TW" sz="3400" b="1" dirty="0" smtClean="0">
                <a:effectLst/>
                <a:cs typeface="Arial" panose="020B0604020202020204" pitchFamily="34" charset="0"/>
              </a:rPr>
              <a:t>)(</a:t>
            </a:r>
            <a:r>
              <a:rPr lang="zh-TW" altLang="en-US" sz="3400" b="1" dirty="0" smtClean="0">
                <a:effectLst/>
                <a:cs typeface="Arial" panose="020B0604020202020204" pitchFamily="34" charset="0"/>
              </a:rPr>
              <a:t>二</a:t>
            </a:r>
            <a:r>
              <a:rPr lang="en-US" altLang="zh-TW" sz="3400" b="1" dirty="0" smtClean="0">
                <a:effectLst/>
                <a:cs typeface="Arial" panose="020B0604020202020204" pitchFamily="34" charset="0"/>
              </a:rPr>
              <a:t>)</a:t>
            </a:r>
            <a:endParaRPr lang="zh-TW" altLang="en-US" sz="3400" b="1" dirty="0" smtClean="0">
              <a:effectLst/>
              <a:cs typeface="Arial" panose="020B0604020202020204" pitchFamily="34" charset="0"/>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17FD9D4-C87C-449B-87F6-4193A57E911B}" type="slidenum">
              <a:rPr kumimoji="0" lang="zh-TW" altLang="en-US" sz="1200">
                <a:solidFill>
                  <a:schemeClr val="bg2">
                    <a:lumMod val="25000"/>
                  </a:schemeClr>
                </a:solidFill>
                <a:latin typeface="Arial" charset="0"/>
              </a:rPr>
              <a:pPr algn="ctr">
                <a:defRPr/>
              </a:pPr>
              <a:t>33</a:t>
            </a:fld>
            <a:endParaRPr kumimoji="0" lang="zh-TW" altLang="en-US" sz="1200">
              <a:solidFill>
                <a:schemeClr val="bg2">
                  <a:lumMod val="25000"/>
                </a:schemeClr>
              </a:solidFill>
              <a:latin typeface="Arial" charset="0"/>
            </a:endParaRPr>
          </a:p>
        </p:txBody>
      </p:sp>
      <p:sp>
        <p:nvSpPr>
          <p:cNvPr id="80900" name="內容版面配置區 2"/>
          <p:cNvSpPr txBox="1">
            <a:spLocks/>
          </p:cNvSpPr>
          <p:nvPr/>
        </p:nvSpPr>
        <p:spPr bwMode="auto">
          <a:xfrm>
            <a:off x="935560" y="1101912"/>
            <a:ext cx="7992887" cy="5660603"/>
          </a:xfrm>
          <a:prstGeom prst="rect">
            <a:avLst/>
          </a:prstGeom>
          <a:noFill/>
          <a:ln w="9525">
            <a:noFill/>
            <a:miter lim="800000"/>
            <a:headEnd/>
            <a:tailEnd/>
          </a:ln>
        </p:spPr>
        <p:txBody>
          <a:bodyPr/>
          <a:lstStyle/>
          <a:p>
            <a:pPr marL="539750" lvl="1" indent="-457200" eaLnBrk="0" hangingPunct="0">
              <a:lnSpc>
                <a:spcPct val="120000"/>
              </a:lnSpc>
              <a:spcBef>
                <a:spcPts val="300"/>
              </a:spcBef>
              <a:spcAft>
                <a:spcPts val="300"/>
              </a:spcAft>
              <a:buClr>
                <a:srgbClr val="CC9900"/>
              </a:buClr>
              <a:buSzPct val="125000"/>
              <a:buFont typeface="Wingdings" panose="05000000000000000000" pitchFamily="2" charset="2"/>
              <a:buChar char="n"/>
              <a:defRPr/>
            </a:pPr>
            <a:r>
              <a:rPr lang="zh-TW" altLang="en-US" sz="2400" dirty="0">
                <a:solidFill>
                  <a:prstClr val="black"/>
                </a:solidFill>
                <a:ea typeface="標楷體" pitchFamily="65" charset="-120"/>
                <a:cs typeface="Arial" panose="020B0604020202020204" pitchFamily="34" charset="0"/>
              </a:rPr>
              <a:t>金融監督管理委員會中華民國</a:t>
            </a:r>
            <a:r>
              <a:rPr lang="en-US" altLang="zh-TW" sz="2400" dirty="0" smtClean="0">
                <a:solidFill>
                  <a:prstClr val="black"/>
                </a:solidFill>
                <a:ea typeface="標楷體" pitchFamily="65" charset="-120"/>
                <a:cs typeface="Arial" panose="020B0604020202020204" pitchFamily="34" charset="0"/>
              </a:rPr>
              <a:t>103</a:t>
            </a:r>
            <a:r>
              <a:rPr lang="zh-TW" altLang="en-US" sz="2400" dirty="0" smtClean="0">
                <a:solidFill>
                  <a:prstClr val="black"/>
                </a:solidFill>
                <a:ea typeface="標楷體" pitchFamily="65" charset="-120"/>
                <a:cs typeface="Arial" panose="020B0604020202020204" pitchFamily="34" charset="0"/>
              </a:rPr>
              <a:t>年</a:t>
            </a:r>
            <a:r>
              <a:rPr lang="en-US" altLang="zh-TW" sz="2400" dirty="0" smtClean="0">
                <a:solidFill>
                  <a:prstClr val="black"/>
                </a:solidFill>
                <a:ea typeface="標楷體" pitchFamily="65" charset="-120"/>
                <a:cs typeface="Arial" panose="020B0604020202020204" pitchFamily="34" charset="0"/>
              </a:rPr>
              <a:t>6</a:t>
            </a:r>
            <a:r>
              <a:rPr lang="zh-TW" altLang="en-US" sz="2400" dirty="0" smtClean="0">
                <a:solidFill>
                  <a:prstClr val="black"/>
                </a:solidFill>
                <a:ea typeface="標楷體" pitchFamily="65" charset="-120"/>
                <a:cs typeface="Arial" panose="020B0604020202020204" pitchFamily="34" charset="0"/>
              </a:rPr>
              <a:t>月</a:t>
            </a:r>
            <a:r>
              <a:rPr lang="en-US" altLang="zh-TW" sz="2400" dirty="0" smtClean="0">
                <a:solidFill>
                  <a:prstClr val="black"/>
                </a:solidFill>
                <a:ea typeface="標楷體" pitchFamily="65" charset="-120"/>
                <a:cs typeface="Arial" panose="020B0604020202020204" pitchFamily="34" charset="0"/>
              </a:rPr>
              <a:t>26</a:t>
            </a:r>
            <a:r>
              <a:rPr lang="zh-TW" altLang="en-US" sz="2400" dirty="0" smtClean="0">
                <a:solidFill>
                  <a:prstClr val="black"/>
                </a:solidFill>
                <a:ea typeface="標楷體" pitchFamily="65" charset="-120"/>
                <a:cs typeface="Arial" panose="020B0604020202020204" pitchFamily="34" charset="0"/>
              </a:rPr>
              <a:t>日</a:t>
            </a:r>
            <a:r>
              <a:rPr lang="zh-TW" altLang="en-US" sz="2400" dirty="0">
                <a:solidFill>
                  <a:prstClr val="black"/>
                </a:solidFill>
                <a:ea typeface="標楷體" pitchFamily="65" charset="-120"/>
                <a:cs typeface="Arial" panose="020B0604020202020204" pitchFamily="34" charset="0"/>
              </a:rPr>
              <a:t>金管證發字第</a:t>
            </a:r>
            <a:r>
              <a:rPr lang="en-US" altLang="zh-TW" sz="2400" dirty="0" smtClean="0">
                <a:solidFill>
                  <a:prstClr val="black"/>
                </a:solidFill>
                <a:ea typeface="標楷體" pitchFamily="65" charset="-120"/>
                <a:cs typeface="Arial" panose="020B0604020202020204" pitchFamily="34" charset="0"/>
              </a:rPr>
              <a:t>1030023000</a:t>
            </a:r>
            <a:r>
              <a:rPr lang="zh-TW" altLang="en-US" sz="2400" dirty="0" smtClean="0">
                <a:solidFill>
                  <a:prstClr val="black"/>
                </a:solidFill>
                <a:ea typeface="標楷體" pitchFamily="65" charset="-120"/>
                <a:cs typeface="Arial" panose="020B0604020202020204" pitchFamily="34" charset="0"/>
              </a:rPr>
              <a:t>號令。</a:t>
            </a:r>
            <a:endParaRPr lang="en-US" altLang="zh-TW" sz="2400" dirty="0">
              <a:solidFill>
                <a:prstClr val="black"/>
              </a:solidFill>
              <a:ea typeface="標楷體" pitchFamily="65" charset="-120"/>
              <a:cs typeface="Arial" panose="020B0604020202020204" pitchFamily="34" charset="0"/>
            </a:endParaRPr>
          </a:p>
          <a:p>
            <a:pPr marL="746125" lvl="1" indent="-342900" eaLnBrk="0" hangingPunct="0">
              <a:lnSpc>
                <a:spcPct val="150000"/>
              </a:lnSpc>
              <a:spcBef>
                <a:spcPts val="300"/>
              </a:spcBef>
              <a:spcAft>
                <a:spcPts val="300"/>
              </a:spcAft>
              <a:buClr>
                <a:srgbClr val="92D050"/>
              </a:buClr>
              <a:buSzPct val="125000"/>
              <a:buFont typeface="Wingdings" panose="05000000000000000000" pitchFamily="2" charset="2"/>
              <a:buChar char="n"/>
              <a:defRPr/>
            </a:pPr>
            <a:r>
              <a:rPr kumimoji="0" lang="zh-TW" altLang="zh-TW" sz="2200" dirty="0" smtClean="0">
                <a:ea typeface="標楷體" pitchFamily="65" charset="-120"/>
                <a:cs typeface="Arial" panose="020B0604020202020204" pitchFamily="34" charset="0"/>
              </a:rPr>
              <a:t>外國</a:t>
            </a:r>
            <a:r>
              <a:rPr kumimoji="0" lang="zh-TW" altLang="zh-TW" sz="2200" dirty="0">
                <a:ea typeface="標楷體" pitchFamily="65" charset="-120"/>
                <a:cs typeface="Arial" panose="020B0604020202020204" pitchFamily="34" charset="0"/>
              </a:rPr>
              <a:t>發行人在中華民國境內募集與發行僅銷售予專業</a:t>
            </a:r>
            <a:r>
              <a:rPr kumimoji="0" lang="zh-TW" altLang="zh-TW" sz="2200" dirty="0" smtClean="0">
                <a:ea typeface="標楷體" pitchFamily="65" charset="-120"/>
                <a:cs typeface="Arial" panose="020B0604020202020204" pitchFamily="34" charset="0"/>
              </a:rPr>
              <a:t>投資</a:t>
            </a:r>
            <a:r>
              <a:rPr kumimoji="0" lang="zh-TW" altLang="en-US" sz="2200" dirty="0" smtClean="0">
                <a:ea typeface="標楷體" pitchFamily="65" charset="-120"/>
                <a:cs typeface="Arial" panose="020B0604020202020204" pitchFamily="34" charset="0"/>
              </a:rPr>
              <a:t>人</a:t>
            </a:r>
            <a:r>
              <a:rPr kumimoji="0" lang="zh-TW" altLang="zh-TW" sz="2200" dirty="0" smtClean="0">
                <a:ea typeface="標楷體" pitchFamily="65" charset="-120"/>
                <a:cs typeface="Arial" panose="020B0604020202020204" pitchFamily="34" charset="0"/>
              </a:rPr>
              <a:t>之</a:t>
            </a:r>
            <a:r>
              <a:rPr kumimoji="0" lang="zh-TW" altLang="zh-TW" sz="2200" dirty="0">
                <a:ea typeface="標楷體" pitchFamily="65" charset="-120"/>
                <a:cs typeface="Arial" panose="020B0604020202020204" pitchFamily="34" charset="0"/>
              </a:rPr>
              <a:t>外幣計價普通公司債，除應符合當地國法令規定外，</a:t>
            </a:r>
            <a:r>
              <a:rPr kumimoji="0" lang="zh-TW" altLang="zh-TW" sz="2200" u="sng" dirty="0">
                <a:ea typeface="標楷體" pitchFamily="65" charset="-120"/>
                <a:cs typeface="Arial" panose="020B0604020202020204" pitchFamily="34" charset="0"/>
              </a:rPr>
              <a:t>免依下列規定辦理</a:t>
            </a:r>
            <a:r>
              <a:rPr kumimoji="0" lang="zh-TW" altLang="zh-TW" sz="2200" dirty="0" smtClean="0">
                <a:ea typeface="標楷體" pitchFamily="65" charset="-120"/>
                <a:cs typeface="Arial" panose="020B0604020202020204" pitchFamily="34" charset="0"/>
              </a:rPr>
              <a:t>：</a:t>
            </a:r>
            <a:endParaRPr kumimoji="0" lang="en-US" altLang="zh-TW" sz="2200" dirty="0" smtClean="0">
              <a:ea typeface="標楷體" pitchFamily="65" charset="-120"/>
              <a:cs typeface="Arial" panose="020B0604020202020204" pitchFamily="34" charset="0"/>
            </a:endParaRPr>
          </a:p>
          <a:p>
            <a:pPr marL="1203325" lvl="2" indent="-342900" eaLnBrk="0" hangingPunct="0">
              <a:lnSpc>
                <a:spcPct val="150000"/>
              </a:lnSpc>
              <a:spcBef>
                <a:spcPts val="300"/>
              </a:spcBef>
              <a:spcAft>
                <a:spcPts val="300"/>
              </a:spcAft>
              <a:buClr>
                <a:srgbClr val="92D050"/>
              </a:buClr>
              <a:buSzPct val="100000"/>
              <a:buFont typeface="Wingdings" panose="05000000000000000000" pitchFamily="2" charset="2"/>
              <a:buChar char="p"/>
              <a:defRPr/>
            </a:pPr>
            <a:r>
              <a:rPr lang="zh-TW" altLang="en-US" dirty="0" smtClean="0">
                <a:solidFill>
                  <a:srgbClr val="000000"/>
                </a:solidFill>
                <a:ea typeface="標楷體" pitchFamily="65" charset="-120"/>
                <a:cs typeface="Arial" panose="020B0604020202020204" pitchFamily="34" charset="0"/>
              </a:rPr>
              <a:t>證券</a:t>
            </a:r>
            <a:r>
              <a:rPr lang="zh-TW" altLang="en-US" dirty="0">
                <a:solidFill>
                  <a:srgbClr val="000000"/>
                </a:solidFill>
                <a:ea typeface="標楷體" pitchFamily="65" charset="-120"/>
                <a:cs typeface="Arial" panose="020B0604020202020204" pitchFamily="34" charset="0"/>
              </a:rPr>
              <a:t>交易法第</a:t>
            </a:r>
            <a:r>
              <a:rPr lang="en-US" altLang="zh-TW" dirty="0">
                <a:solidFill>
                  <a:srgbClr val="000000"/>
                </a:solidFill>
                <a:ea typeface="標楷體" pitchFamily="65" charset="-120"/>
                <a:cs typeface="Arial" panose="020B0604020202020204" pitchFamily="34" charset="0"/>
              </a:rPr>
              <a:t>22</a:t>
            </a:r>
            <a:r>
              <a:rPr lang="zh-TW" altLang="en-US" dirty="0">
                <a:solidFill>
                  <a:srgbClr val="000000"/>
                </a:solidFill>
                <a:ea typeface="標楷體" pitchFamily="65" charset="-120"/>
                <a:cs typeface="Arial" panose="020B0604020202020204" pitchFamily="34" charset="0"/>
              </a:rPr>
              <a:t>條第</a:t>
            </a:r>
            <a:r>
              <a:rPr lang="en-US" altLang="zh-TW" dirty="0">
                <a:solidFill>
                  <a:srgbClr val="000000"/>
                </a:solidFill>
                <a:ea typeface="標楷體" pitchFamily="65" charset="-120"/>
                <a:cs typeface="Arial" panose="020B0604020202020204" pitchFamily="34" charset="0"/>
              </a:rPr>
              <a:t>1</a:t>
            </a:r>
            <a:r>
              <a:rPr lang="zh-TW" altLang="en-US" dirty="0">
                <a:solidFill>
                  <a:srgbClr val="000000"/>
                </a:solidFill>
                <a:ea typeface="標楷體" pitchFamily="65" charset="-120"/>
                <a:cs typeface="Arial" panose="020B0604020202020204" pitchFamily="34" charset="0"/>
              </a:rPr>
              <a:t>項辦理有價證券之募集與</a:t>
            </a:r>
            <a:r>
              <a:rPr lang="zh-TW" altLang="en-US" dirty="0" smtClean="0">
                <a:solidFill>
                  <a:srgbClr val="000000"/>
                </a:solidFill>
                <a:ea typeface="標楷體" pitchFamily="65" charset="-120"/>
                <a:cs typeface="Arial" panose="020B0604020202020204" pitchFamily="34" charset="0"/>
              </a:rPr>
              <a:t>發行須</a:t>
            </a:r>
            <a:r>
              <a:rPr lang="zh-TW" altLang="en-US" dirty="0">
                <a:solidFill>
                  <a:srgbClr val="000000"/>
                </a:solidFill>
                <a:ea typeface="標楷體" pitchFamily="65" charset="-120"/>
                <a:cs typeface="Arial" panose="020B0604020202020204" pitchFamily="34" charset="0"/>
              </a:rPr>
              <a:t>經主管機關申報生效之規定</a:t>
            </a:r>
            <a:r>
              <a:rPr lang="zh-TW" altLang="en-US" dirty="0" smtClean="0">
                <a:solidFill>
                  <a:srgbClr val="000000"/>
                </a:solidFill>
                <a:ea typeface="標楷體" pitchFamily="65" charset="-120"/>
                <a:cs typeface="Arial" panose="020B0604020202020204" pitchFamily="34" charset="0"/>
              </a:rPr>
              <a:t>。</a:t>
            </a:r>
            <a:endParaRPr lang="en-US" altLang="zh-TW" dirty="0">
              <a:solidFill>
                <a:srgbClr val="000000"/>
              </a:solidFill>
              <a:ea typeface="標楷體" pitchFamily="65" charset="-120"/>
              <a:cs typeface="Arial" panose="020B0604020202020204" pitchFamily="34" charset="0"/>
            </a:endParaRPr>
          </a:p>
          <a:p>
            <a:pPr marL="1203325" lvl="2" indent="-342900" eaLnBrk="0" hangingPunct="0">
              <a:lnSpc>
                <a:spcPct val="150000"/>
              </a:lnSpc>
              <a:spcBef>
                <a:spcPts val="300"/>
              </a:spcBef>
              <a:spcAft>
                <a:spcPts val="300"/>
              </a:spcAft>
              <a:buClr>
                <a:srgbClr val="92D050"/>
              </a:buClr>
              <a:buSzPct val="100000"/>
              <a:buFont typeface="Wingdings" panose="05000000000000000000" pitchFamily="2" charset="2"/>
              <a:buChar char="p"/>
              <a:defRPr/>
            </a:pPr>
            <a:r>
              <a:rPr lang="zh-TW" altLang="en-US" dirty="0" smtClean="0">
                <a:solidFill>
                  <a:srgbClr val="000000"/>
                </a:solidFill>
                <a:ea typeface="標楷體" pitchFamily="65" charset="-120"/>
                <a:cs typeface="Arial" panose="020B0604020202020204" pitchFamily="34" charset="0"/>
              </a:rPr>
              <a:t>證券</a:t>
            </a:r>
            <a:r>
              <a:rPr lang="zh-TW" altLang="en-US" dirty="0">
                <a:solidFill>
                  <a:srgbClr val="000000"/>
                </a:solidFill>
                <a:ea typeface="標楷體" pitchFamily="65" charset="-120"/>
                <a:cs typeface="Arial" panose="020B0604020202020204" pitchFamily="34" charset="0"/>
              </a:rPr>
              <a:t>交易法第</a:t>
            </a:r>
            <a:r>
              <a:rPr lang="en-US" altLang="zh-TW" dirty="0">
                <a:solidFill>
                  <a:srgbClr val="000000"/>
                </a:solidFill>
                <a:ea typeface="標楷體" pitchFamily="65" charset="-120"/>
                <a:cs typeface="Arial" panose="020B0604020202020204" pitchFamily="34" charset="0"/>
              </a:rPr>
              <a:t>36</a:t>
            </a:r>
            <a:r>
              <a:rPr lang="zh-TW" altLang="en-US" dirty="0">
                <a:solidFill>
                  <a:srgbClr val="000000"/>
                </a:solidFill>
                <a:ea typeface="標楷體" pitchFamily="65" charset="-120"/>
                <a:cs typeface="Arial" panose="020B0604020202020204" pitchFamily="34" charset="0"/>
              </a:rPr>
              <a:t>條辦理公告並申報年度及各季</a:t>
            </a:r>
            <a:r>
              <a:rPr lang="zh-TW" altLang="en-US" dirty="0" smtClean="0">
                <a:solidFill>
                  <a:srgbClr val="000000"/>
                </a:solidFill>
                <a:ea typeface="標楷體" pitchFamily="65" charset="-120"/>
                <a:cs typeface="Arial" panose="020B0604020202020204" pitchFamily="34" charset="0"/>
              </a:rPr>
              <a:t>財務報告</a:t>
            </a:r>
            <a:r>
              <a:rPr lang="zh-TW" altLang="en-US" dirty="0">
                <a:solidFill>
                  <a:srgbClr val="000000"/>
                </a:solidFill>
                <a:ea typeface="標楷體" pitchFamily="65" charset="-120"/>
                <a:cs typeface="Arial" panose="020B0604020202020204" pitchFamily="34" charset="0"/>
              </a:rPr>
              <a:t>之相關資訊揭露規定</a:t>
            </a:r>
            <a:r>
              <a:rPr lang="zh-TW" altLang="en-US" dirty="0" smtClean="0">
                <a:solidFill>
                  <a:srgbClr val="000000"/>
                </a:solidFill>
                <a:ea typeface="標楷體" pitchFamily="65" charset="-120"/>
                <a:cs typeface="Arial" panose="020B0604020202020204" pitchFamily="34" charset="0"/>
              </a:rPr>
              <a:t>。</a:t>
            </a:r>
            <a:endParaRPr lang="en-US" altLang="zh-TW" dirty="0" smtClean="0">
              <a:solidFill>
                <a:srgbClr val="000000"/>
              </a:solidFill>
              <a:ea typeface="標楷體" pitchFamily="65" charset="-120"/>
              <a:cs typeface="Arial" panose="020B0604020202020204" pitchFamily="34" charset="0"/>
            </a:endParaRPr>
          </a:p>
          <a:p>
            <a:pPr marL="1203325" lvl="2" indent="-342900" eaLnBrk="0" hangingPunct="0">
              <a:lnSpc>
                <a:spcPct val="150000"/>
              </a:lnSpc>
              <a:spcBef>
                <a:spcPts val="300"/>
              </a:spcBef>
              <a:spcAft>
                <a:spcPts val="300"/>
              </a:spcAft>
              <a:buClr>
                <a:srgbClr val="92D050"/>
              </a:buClr>
              <a:buSzPct val="100000"/>
              <a:buFont typeface="Wingdings" panose="05000000000000000000" pitchFamily="2" charset="2"/>
              <a:buChar char="p"/>
              <a:defRPr/>
            </a:pPr>
            <a:r>
              <a:rPr lang="zh-TW" altLang="en-US" dirty="0" smtClean="0">
                <a:solidFill>
                  <a:srgbClr val="000000"/>
                </a:solidFill>
                <a:ea typeface="標楷體" pitchFamily="65" charset="-120"/>
                <a:cs typeface="Arial" panose="020B0604020202020204" pitchFamily="34" charset="0"/>
              </a:rPr>
              <a:t>「公司</a:t>
            </a:r>
            <a:r>
              <a:rPr lang="zh-TW" altLang="en-US" dirty="0">
                <a:solidFill>
                  <a:srgbClr val="000000"/>
                </a:solidFill>
                <a:ea typeface="標楷體" pitchFamily="65" charset="-120"/>
                <a:cs typeface="Arial" panose="020B0604020202020204" pitchFamily="34" charset="0"/>
              </a:rPr>
              <a:t>募集發行有價證券公開說明書應行記載</a:t>
            </a:r>
            <a:r>
              <a:rPr lang="zh-TW" altLang="en-US" dirty="0" smtClean="0">
                <a:solidFill>
                  <a:srgbClr val="000000"/>
                </a:solidFill>
                <a:ea typeface="標楷體" pitchFamily="65" charset="-120"/>
                <a:cs typeface="Arial" panose="020B0604020202020204" pitchFamily="34" charset="0"/>
              </a:rPr>
              <a:t>事項準則</a:t>
            </a:r>
            <a:r>
              <a:rPr lang="zh-TW" altLang="en-US" dirty="0">
                <a:solidFill>
                  <a:srgbClr val="000000"/>
                </a:solidFill>
                <a:ea typeface="標楷體" pitchFamily="65" charset="-120"/>
                <a:cs typeface="Arial" panose="020B0604020202020204" pitchFamily="34" charset="0"/>
              </a:rPr>
              <a:t>」或「金融業募集發行有價證券公開說明書應</a:t>
            </a:r>
            <a:r>
              <a:rPr lang="zh-TW" altLang="en-US" dirty="0" smtClean="0">
                <a:solidFill>
                  <a:srgbClr val="000000"/>
                </a:solidFill>
                <a:ea typeface="標楷體" pitchFamily="65" charset="-120"/>
                <a:cs typeface="Arial" panose="020B0604020202020204" pitchFamily="34" charset="0"/>
              </a:rPr>
              <a:t>行記載</a:t>
            </a:r>
            <a:r>
              <a:rPr lang="zh-TW" altLang="en-US" dirty="0">
                <a:solidFill>
                  <a:srgbClr val="000000"/>
                </a:solidFill>
                <a:ea typeface="標楷體" pitchFamily="65" charset="-120"/>
                <a:cs typeface="Arial" panose="020B0604020202020204" pitchFamily="34" charset="0"/>
              </a:rPr>
              <a:t>事項準則」之規定。</a:t>
            </a:r>
          </a:p>
          <a:p>
            <a:pPr marL="746125" lvl="1" indent="-342900" eaLnBrk="0" hangingPunct="0">
              <a:lnSpc>
                <a:spcPct val="150000"/>
              </a:lnSpc>
              <a:spcBef>
                <a:spcPts val="600"/>
              </a:spcBef>
              <a:spcAft>
                <a:spcPts val="600"/>
              </a:spcAft>
              <a:buClr>
                <a:srgbClr val="92D050"/>
              </a:buClr>
              <a:buSzPct val="125000"/>
              <a:buFont typeface="Wingdings" panose="05000000000000000000" pitchFamily="2" charset="2"/>
              <a:buChar char="n"/>
              <a:defRPr/>
            </a:pPr>
            <a:endParaRPr kumimoji="0" lang="en-US" altLang="zh-TW" sz="2400" dirty="0">
              <a:ea typeface="標楷體" pitchFamily="65" charset="-120"/>
              <a:cs typeface="Arial" panose="020B0604020202020204" pitchFamily="34" charset="0"/>
            </a:endParaRPr>
          </a:p>
          <a:p>
            <a:pPr marL="365125" indent="-282575" eaLnBrk="0" hangingPunct="0">
              <a:spcBef>
                <a:spcPts val="600"/>
              </a:spcBef>
              <a:buClr>
                <a:schemeClr val="accent1"/>
              </a:buClr>
              <a:buSzPct val="80000"/>
            </a:pPr>
            <a:endParaRPr lang="en-US" altLang="zh-TW" sz="2600" dirty="0">
              <a:latin typeface="標楷體" pitchFamily="65" charset="-120"/>
              <a:ea typeface="標楷體" pitchFamily="65" charset="-120"/>
            </a:endParaRPr>
          </a:p>
          <a:p>
            <a:pPr marL="365125" indent="-282575" eaLnBrk="0" hangingPunct="0">
              <a:spcBef>
                <a:spcPts val="600"/>
              </a:spcBef>
              <a:buClr>
                <a:schemeClr val="accent1"/>
              </a:buClr>
              <a:buSzPct val="80000"/>
            </a:pPr>
            <a:endParaRPr lang="en-US" altLang="zh-TW" sz="26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33</a:t>
            </a:fld>
            <a:endParaRPr lang="zh-TW" altLang="en-US" dirty="0"/>
          </a:p>
        </p:txBody>
      </p:sp>
    </p:spTree>
    <p:extLst>
      <p:ext uri="{BB962C8B-B14F-4D97-AF65-F5344CB8AC3E}">
        <p14:creationId xmlns:p14="http://schemas.microsoft.com/office/powerpoint/2010/main" val="3505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04813"/>
            <a:ext cx="8229600" cy="706437"/>
          </a:xfrm>
        </p:spPr>
        <p:txBody>
          <a:bodyPr vert="horz" wrap="square" lIns="91440" tIns="45720" rIns="91440" bIns="45720" numCol="1" anchorCtr="0" compatLnSpc="1">
            <a:prstTxWarp prst="textNoShape">
              <a:avLst/>
            </a:prstTxWarp>
            <a:noAutofit/>
          </a:bodyPr>
          <a:lstStyle/>
          <a:p>
            <a:pPr algn="ctr">
              <a:defRPr/>
            </a:pPr>
            <a:r>
              <a:rPr lang="zh-TW" altLang="en-US" sz="3400" b="1" dirty="0">
                <a:effectLst/>
              </a:rPr>
              <a:t>發行</a:t>
            </a:r>
            <a:r>
              <a:rPr lang="zh-TW" altLang="en-US" sz="3400" b="1" dirty="0">
                <a:effectLst/>
                <a:latin typeface="Arial" panose="020B0604020202020204" pitchFamily="34" charset="0"/>
                <a:cs typeface="Arial" panose="020B0604020202020204" pitchFamily="34" charset="0"/>
              </a:rPr>
              <a:t>市場</a:t>
            </a:r>
            <a:r>
              <a:rPr lang="zh-TW" altLang="en-US" sz="3400" b="1" dirty="0">
                <a:effectLst/>
              </a:rPr>
              <a:t>架構</a:t>
            </a:r>
            <a:r>
              <a:rPr lang="en-US" altLang="zh-TW" sz="3400" b="1" dirty="0">
                <a:effectLst/>
              </a:rPr>
              <a:t>-</a:t>
            </a:r>
            <a:r>
              <a:rPr lang="zh-TW" altLang="en-US" sz="3400" b="1" dirty="0">
                <a:effectLst/>
              </a:rPr>
              <a:t>專業板</a:t>
            </a:r>
            <a:r>
              <a:rPr lang="en-US" altLang="zh-TW" sz="3400" b="1" dirty="0">
                <a:effectLst/>
              </a:rPr>
              <a:t>(</a:t>
            </a:r>
            <a:r>
              <a:rPr lang="zh-TW" altLang="en-US" sz="3400" b="1" dirty="0">
                <a:effectLst/>
              </a:rPr>
              <a:t>外國發行人</a:t>
            </a:r>
            <a:r>
              <a:rPr lang="en-US" altLang="zh-TW" sz="3400" b="1" dirty="0" smtClean="0">
                <a:effectLst/>
              </a:rPr>
              <a:t>)(</a:t>
            </a:r>
            <a:r>
              <a:rPr lang="zh-TW" altLang="en-US" sz="3400" b="1" dirty="0" smtClean="0">
                <a:effectLst/>
              </a:rPr>
              <a:t>三</a:t>
            </a:r>
            <a:r>
              <a:rPr lang="en-US" altLang="zh-TW" sz="3400" b="1" dirty="0" smtClean="0">
                <a:effectLst/>
              </a:rPr>
              <a:t>)</a:t>
            </a:r>
            <a:endParaRPr lang="zh-TW" altLang="en-US" sz="34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62C5A45E-3C3C-4E57-95EA-FA4DDE6869F8}" type="slidenum">
              <a:rPr kumimoji="0" lang="zh-TW" altLang="en-US" sz="1200">
                <a:solidFill>
                  <a:schemeClr val="bg2">
                    <a:lumMod val="25000"/>
                  </a:schemeClr>
                </a:solidFill>
                <a:latin typeface="Arial" charset="0"/>
              </a:rPr>
              <a:pPr algn="ctr">
                <a:defRPr/>
              </a:pPr>
              <a:t>34</a:t>
            </a:fld>
            <a:endParaRPr kumimoji="0" lang="zh-TW" altLang="en-US" sz="1200">
              <a:solidFill>
                <a:schemeClr val="bg2">
                  <a:lumMod val="25000"/>
                </a:schemeClr>
              </a:solidFill>
              <a:latin typeface="Arial" charset="0"/>
            </a:endParaRPr>
          </a:p>
        </p:txBody>
      </p:sp>
      <p:sp>
        <p:nvSpPr>
          <p:cNvPr id="81924" name="內容版面配置區 2"/>
          <p:cNvSpPr txBox="1">
            <a:spLocks/>
          </p:cNvSpPr>
          <p:nvPr/>
        </p:nvSpPr>
        <p:spPr bwMode="auto">
          <a:xfrm>
            <a:off x="683568" y="1124744"/>
            <a:ext cx="8268217" cy="5418931"/>
          </a:xfrm>
          <a:prstGeom prst="rect">
            <a:avLst/>
          </a:prstGeom>
          <a:noFill/>
          <a:ln w="9525">
            <a:noFill/>
            <a:miter lim="800000"/>
            <a:headEnd/>
            <a:tailEnd/>
          </a:ln>
        </p:spPr>
        <p:txBody>
          <a:bodyPr/>
          <a:lstStyle/>
          <a:p>
            <a:pPr marL="746125" lvl="1" indent="-342900" eaLnBrk="0" hangingPunct="0">
              <a:lnSpc>
                <a:spcPct val="150000"/>
              </a:lnSpc>
              <a:spcBef>
                <a:spcPts val="300"/>
              </a:spcBef>
              <a:spcAft>
                <a:spcPts val="300"/>
              </a:spcAft>
              <a:buClr>
                <a:schemeClr val="bg2"/>
              </a:buClr>
              <a:buSzPct val="100000"/>
              <a:buFont typeface="Wingdings" panose="05000000000000000000" pitchFamily="2" charset="2"/>
              <a:buChar char="n"/>
              <a:defRPr/>
            </a:pPr>
            <a:r>
              <a:rPr kumimoji="0" lang="zh-TW" altLang="zh-TW" sz="2200" dirty="0">
                <a:ea typeface="標楷體" pitchFamily="65" charset="-120"/>
                <a:cs typeface="Arial" panose="020B0604020202020204" pitchFamily="34" charset="0"/>
              </a:rPr>
              <a:t>所稱外國發行人，係指外國發行人募集與發行有價證券處理準則第</a:t>
            </a:r>
            <a:r>
              <a:rPr kumimoji="0" lang="en-US" altLang="zh-TW" sz="2200" dirty="0">
                <a:ea typeface="標楷體" pitchFamily="65" charset="-120"/>
                <a:cs typeface="Arial" panose="020B0604020202020204" pitchFamily="34" charset="0"/>
              </a:rPr>
              <a:t>3</a:t>
            </a:r>
            <a:r>
              <a:rPr kumimoji="0" lang="zh-TW" altLang="zh-TW" sz="2200" dirty="0">
                <a:ea typeface="標楷體" pitchFamily="65" charset="-120"/>
                <a:cs typeface="Arial" panose="020B0604020202020204" pitchFamily="34" charset="0"/>
              </a:rPr>
              <a:t>條第</a:t>
            </a:r>
            <a:r>
              <a:rPr kumimoji="0" lang="en-US" altLang="zh-TW" sz="2200" dirty="0">
                <a:ea typeface="標楷體" pitchFamily="65" charset="-120"/>
                <a:cs typeface="Arial" panose="020B0604020202020204" pitchFamily="34" charset="0"/>
              </a:rPr>
              <a:t>1</a:t>
            </a:r>
            <a:r>
              <a:rPr kumimoji="0" lang="zh-TW" altLang="zh-TW" sz="2200" dirty="0">
                <a:ea typeface="標楷體" pitchFamily="65" charset="-120"/>
                <a:cs typeface="Arial" panose="020B0604020202020204" pitchFamily="34" charset="0"/>
              </a:rPr>
              <a:t>款所稱之外國發行人；</a:t>
            </a:r>
            <a:r>
              <a:rPr kumimoji="0" lang="zh-TW" altLang="en-US" sz="2200" dirty="0">
                <a:ea typeface="標楷體" pitchFamily="65" charset="-120"/>
                <a:cs typeface="Arial" panose="020B0604020202020204" pitchFamily="34" charset="0"/>
              </a:rPr>
              <a:t>所稱專業投資人，係依櫃買中心「外幣計價國際債券管理規則」第</a:t>
            </a:r>
            <a:r>
              <a:rPr kumimoji="0" lang="en-US" altLang="zh-TW" sz="2200" dirty="0">
                <a:ea typeface="標楷體" pitchFamily="65" charset="-120"/>
                <a:cs typeface="Arial" panose="020B0604020202020204" pitchFamily="34" charset="0"/>
              </a:rPr>
              <a:t>2</a:t>
            </a:r>
            <a:r>
              <a:rPr kumimoji="0" lang="zh-TW" altLang="en-US" sz="2200" dirty="0">
                <a:ea typeface="標楷體" pitchFamily="65" charset="-120"/>
                <a:cs typeface="Arial" panose="020B0604020202020204" pitchFamily="34" charset="0"/>
              </a:rPr>
              <a:t>條之</a:t>
            </a:r>
            <a:r>
              <a:rPr kumimoji="0" lang="en-US" altLang="zh-TW" sz="2200" dirty="0" smtClean="0">
                <a:ea typeface="標楷體" pitchFamily="65" charset="-120"/>
                <a:cs typeface="Arial" panose="020B0604020202020204" pitchFamily="34" charset="0"/>
              </a:rPr>
              <a:t>1</a:t>
            </a:r>
            <a:r>
              <a:rPr kumimoji="0" lang="zh-TW" altLang="en-US" sz="2200" dirty="0">
                <a:ea typeface="標楷體" pitchFamily="65" charset="-120"/>
                <a:cs typeface="Arial" panose="020B0604020202020204" pitchFamily="34" charset="0"/>
              </a:rPr>
              <a:t>訂</a:t>
            </a:r>
            <a:r>
              <a:rPr kumimoji="0" lang="zh-TW" altLang="en-US" sz="2200" dirty="0" smtClean="0">
                <a:ea typeface="標楷體" pitchFamily="65" charset="-120"/>
                <a:cs typeface="Arial" panose="020B0604020202020204" pitchFamily="34" charset="0"/>
              </a:rPr>
              <a:t>定。</a:t>
            </a:r>
            <a:endParaRPr kumimoji="0" lang="en-US" altLang="zh-TW" sz="2200" dirty="0">
              <a:ea typeface="標楷體" pitchFamily="65" charset="-120"/>
              <a:cs typeface="Arial" panose="020B0604020202020204" pitchFamily="34" charset="0"/>
            </a:endParaRPr>
          </a:p>
          <a:p>
            <a:pPr marL="746125" lvl="1" indent="-342900" eaLnBrk="0" hangingPunct="0">
              <a:lnSpc>
                <a:spcPct val="150000"/>
              </a:lnSpc>
              <a:spcBef>
                <a:spcPts val="300"/>
              </a:spcBef>
              <a:spcAft>
                <a:spcPts val="300"/>
              </a:spcAft>
              <a:buClr>
                <a:schemeClr val="bg2"/>
              </a:buClr>
              <a:buSzPct val="100000"/>
              <a:buFont typeface="Wingdings" panose="05000000000000000000" pitchFamily="2" charset="2"/>
              <a:buChar char="n"/>
              <a:defRPr/>
            </a:pPr>
            <a:r>
              <a:rPr kumimoji="0" lang="zh-TW" altLang="zh-TW" sz="2200" dirty="0" smtClean="0">
                <a:ea typeface="標楷體" pitchFamily="65" charset="-120"/>
                <a:cs typeface="Arial" panose="020B0604020202020204" pitchFamily="34" charset="0"/>
              </a:rPr>
              <a:t>外國</a:t>
            </a:r>
            <a:r>
              <a:rPr kumimoji="0" lang="zh-TW" altLang="zh-TW" sz="2200" dirty="0">
                <a:ea typeface="標楷體" pitchFamily="65" charset="-120"/>
                <a:cs typeface="Arial" panose="020B0604020202020204" pitchFamily="34" charset="0"/>
              </a:rPr>
              <a:t>發行人</a:t>
            </a:r>
            <a:r>
              <a:rPr kumimoji="0" lang="zh-TW" altLang="zh-TW" sz="2200" dirty="0" smtClean="0">
                <a:ea typeface="標楷體" pitchFamily="65" charset="-120"/>
                <a:cs typeface="Arial" panose="020B0604020202020204" pitchFamily="34" charset="0"/>
              </a:rPr>
              <a:t>發行</a:t>
            </a:r>
            <a:r>
              <a:rPr kumimoji="0" lang="zh-TW" altLang="en-US" sz="2200" dirty="0" smtClean="0">
                <a:ea typeface="標楷體" pitchFamily="65" charset="-120"/>
                <a:cs typeface="Arial" panose="020B0604020202020204" pitchFamily="34" charset="0"/>
              </a:rPr>
              <a:t>專業板</a:t>
            </a:r>
            <a:r>
              <a:rPr kumimoji="0" lang="zh-TW" altLang="zh-TW" sz="2200" dirty="0" smtClean="0">
                <a:ea typeface="標楷體" pitchFamily="65" charset="-120"/>
                <a:cs typeface="Arial" panose="020B0604020202020204" pitchFamily="34" charset="0"/>
              </a:rPr>
              <a:t>公司債</a:t>
            </a:r>
            <a:r>
              <a:rPr kumimoji="0" lang="zh-TW" altLang="zh-TW" sz="2200" dirty="0">
                <a:ea typeface="標楷體" pitchFamily="65" charset="-120"/>
                <a:cs typeface="Arial" panose="020B0604020202020204" pitchFamily="34" charset="0"/>
              </a:rPr>
              <a:t>，應遵守下列規範</a:t>
            </a:r>
            <a:r>
              <a:rPr kumimoji="0" lang="zh-TW" altLang="zh-TW" sz="2200" dirty="0" smtClean="0">
                <a:ea typeface="標楷體" pitchFamily="65" charset="-120"/>
                <a:cs typeface="Arial" panose="020B0604020202020204" pitchFamily="34" charset="0"/>
              </a:rPr>
              <a:t>：</a:t>
            </a:r>
            <a:endParaRPr kumimoji="0" lang="en-US" altLang="zh-TW" sz="2200" dirty="0" smtClean="0">
              <a:ea typeface="標楷體" pitchFamily="65" charset="-120"/>
              <a:cs typeface="Arial" panose="020B0604020202020204" pitchFamily="34" charset="0"/>
            </a:endParaRPr>
          </a:p>
          <a:p>
            <a:pPr marL="1147763" lvl="2" indent="-342900" eaLnBrk="0" hangingPunct="0">
              <a:lnSpc>
                <a:spcPct val="135000"/>
              </a:lnSpc>
              <a:buClr>
                <a:srgbClr val="92D050"/>
              </a:buClr>
              <a:buSzPct val="90000"/>
              <a:buFont typeface="Wingdings" panose="05000000000000000000" pitchFamily="2" charset="2"/>
              <a:buChar char="n"/>
              <a:defRPr/>
            </a:pPr>
            <a:r>
              <a:rPr lang="zh-TW" altLang="en-US" sz="2000" dirty="0">
                <a:solidFill>
                  <a:srgbClr val="000000"/>
                </a:solidFill>
                <a:ea typeface="標楷體" pitchFamily="65" charset="-120"/>
                <a:cs typeface="Arial" panose="020B0604020202020204" pitchFamily="34" charset="0"/>
              </a:rPr>
              <a:t>應以固定利率或正浮動利率方式計息，所募集之</a:t>
            </a:r>
            <a:r>
              <a:rPr lang="zh-TW" altLang="en-US" sz="2000" dirty="0" smtClean="0">
                <a:solidFill>
                  <a:srgbClr val="000000"/>
                </a:solidFill>
                <a:ea typeface="標楷體" pitchFamily="65" charset="-120"/>
                <a:cs typeface="Arial" panose="020B0604020202020204" pitchFamily="34" charset="0"/>
              </a:rPr>
              <a:t>資金</a:t>
            </a:r>
            <a:r>
              <a:rPr lang="zh-TW" altLang="en-US" sz="2000" dirty="0">
                <a:solidFill>
                  <a:srgbClr val="000000"/>
                </a:solidFill>
                <a:ea typeface="標楷體" pitchFamily="65" charset="-120"/>
                <a:cs typeface="Arial" panose="020B0604020202020204" pitchFamily="34" charset="0"/>
              </a:rPr>
              <a:t>應以外幣保留，不得兌換為新臺幣使用</a:t>
            </a:r>
            <a:r>
              <a:rPr lang="zh-TW" altLang="en-US" sz="2000" dirty="0" smtClean="0">
                <a:solidFill>
                  <a:srgbClr val="000000"/>
                </a:solidFill>
                <a:ea typeface="標楷體" pitchFamily="65" charset="-120"/>
                <a:cs typeface="Arial" panose="020B0604020202020204" pitchFamily="34" charset="0"/>
              </a:rPr>
              <a:t>。</a:t>
            </a:r>
            <a:endParaRPr lang="en-US" altLang="zh-TW" sz="2000" dirty="0" smtClean="0">
              <a:solidFill>
                <a:srgbClr val="000000"/>
              </a:solidFill>
              <a:ea typeface="標楷體" pitchFamily="65" charset="-120"/>
              <a:cs typeface="Arial" panose="020B0604020202020204" pitchFamily="34" charset="0"/>
            </a:endParaRPr>
          </a:p>
          <a:p>
            <a:pPr marL="1147763" lvl="2" indent="-342900" eaLnBrk="0" hangingPunct="0">
              <a:lnSpc>
                <a:spcPct val="135000"/>
              </a:lnSpc>
              <a:buClr>
                <a:srgbClr val="92D050"/>
              </a:buClr>
              <a:buSzPct val="90000"/>
              <a:buFont typeface="Wingdings" panose="05000000000000000000" pitchFamily="2" charset="2"/>
              <a:buChar char="n"/>
              <a:defRPr/>
            </a:pPr>
            <a:r>
              <a:rPr lang="zh-TW" altLang="en-US" sz="2000" dirty="0" smtClean="0">
                <a:solidFill>
                  <a:srgbClr val="000000"/>
                </a:solidFill>
                <a:ea typeface="標楷體" pitchFamily="65" charset="-120"/>
                <a:cs typeface="Arial" panose="020B0604020202020204" pitchFamily="34" charset="0"/>
              </a:rPr>
              <a:t>公開</a:t>
            </a:r>
            <a:r>
              <a:rPr lang="zh-TW" altLang="en-US" sz="2000" dirty="0">
                <a:solidFill>
                  <a:srgbClr val="000000"/>
                </a:solidFill>
                <a:ea typeface="標楷體" pitchFamily="65" charset="-120"/>
                <a:cs typeface="Arial" panose="020B0604020202020204" pitchFamily="34" charset="0"/>
              </a:rPr>
              <a:t>說明書應依國際金融市場慣例編製</a:t>
            </a:r>
            <a:r>
              <a:rPr lang="zh-TW" altLang="en-US" sz="2000" dirty="0" smtClean="0">
                <a:solidFill>
                  <a:srgbClr val="000000"/>
                </a:solidFill>
                <a:ea typeface="標楷體" pitchFamily="65" charset="-120"/>
                <a:cs typeface="Arial" panose="020B0604020202020204" pitchFamily="34" charset="0"/>
              </a:rPr>
              <a:t>。</a:t>
            </a:r>
            <a:endParaRPr lang="en-US" altLang="zh-TW" sz="2000" dirty="0" smtClean="0">
              <a:solidFill>
                <a:srgbClr val="000000"/>
              </a:solidFill>
              <a:ea typeface="標楷體" pitchFamily="65" charset="-120"/>
              <a:cs typeface="Arial" panose="020B0604020202020204" pitchFamily="34" charset="0"/>
            </a:endParaRPr>
          </a:p>
          <a:p>
            <a:pPr marL="1147763" lvl="2" indent="-342900" eaLnBrk="0" hangingPunct="0">
              <a:lnSpc>
                <a:spcPct val="135000"/>
              </a:lnSpc>
              <a:buClr>
                <a:srgbClr val="92D050"/>
              </a:buClr>
              <a:buSzPct val="90000"/>
              <a:buFont typeface="Wingdings" panose="05000000000000000000" pitchFamily="2" charset="2"/>
              <a:buChar char="n"/>
              <a:defRPr/>
            </a:pPr>
            <a:r>
              <a:rPr lang="zh-TW" altLang="en-US" sz="2000" dirty="0" smtClean="0">
                <a:solidFill>
                  <a:srgbClr val="000000"/>
                </a:solidFill>
                <a:ea typeface="標楷體" pitchFamily="65" charset="-120"/>
                <a:cs typeface="Arial" panose="020B0604020202020204" pitchFamily="34" charset="0"/>
              </a:rPr>
              <a:t>應</a:t>
            </a:r>
            <a:r>
              <a:rPr lang="zh-TW" altLang="en-US" sz="2000" dirty="0">
                <a:solidFill>
                  <a:srgbClr val="000000"/>
                </a:solidFill>
                <a:ea typeface="標楷體" pitchFamily="65" charset="-120"/>
                <a:cs typeface="Arial" panose="020B0604020202020204" pitchFamily="34" charset="0"/>
              </a:rPr>
              <a:t>檢附預定發行辦法、發行人基本資料及資金</a:t>
            </a:r>
            <a:r>
              <a:rPr lang="zh-TW" altLang="en-US" sz="2000" dirty="0" smtClean="0">
                <a:solidFill>
                  <a:srgbClr val="000000"/>
                </a:solidFill>
                <a:ea typeface="標楷體" pitchFamily="65" charset="-120"/>
                <a:cs typeface="Arial" panose="020B0604020202020204" pitchFamily="34" charset="0"/>
              </a:rPr>
              <a:t>用途等</a:t>
            </a:r>
            <a:r>
              <a:rPr lang="zh-TW" altLang="en-US" sz="2000" dirty="0">
                <a:solidFill>
                  <a:srgbClr val="000000"/>
                </a:solidFill>
                <a:ea typeface="標楷體" pitchFamily="65" charset="-120"/>
                <a:cs typeface="Arial" panose="020B0604020202020204" pitchFamily="34" charset="0"/>
              </a:rPr>
              <a:t>資料事先報備中央銀行外匯局並副知財團法人</a:t>
            </a:r>
            <a:r>
              <a:rPr lang="zh-TW" altLang="en-US" sz="2000" dirty="0" smtClean="0">
                <a:solidFill>
                  <a:srgbClr val="000000"/>
                </a:solidFill>
                <a:ea typeface="標楷體" pitchFamily="65" charset="-120"/>
                <a:cs typeface="Arial" panose="020B0604020202020204" pitchFamily="34" charset="0"/>
              </a:rPr>
              <a:t>中華民國</a:t>
            </a:r>
            <a:r>
              <a:rPr lang="zh-TW" altLang="en-US" sz="2000" dirty="0">
                <a:solidFill>
                  <a:srgbClr val="000000"/>
                </a:solidFill>
                <a:ea typeface="標楷體" pitchFamily="65" charset="-120"/>
                <a:cs typeface="Arial" panose="020B0604020202020204" pitchFamily="34" charset="0"/>
              </a:rPr>
              <a:t>證券櫃檯買賣中心，資金運用計畫如有變更</a:t>
            </a:r>
            <a:r>
              <a:rPr lang="zh-TW" altLang="en-US" sz="2000" dirty="0" smtClean="0">
                <a:solidFill>
                  <a:srgbClr val="000000"/>
                </a:solidFill>
                <a:ea typeface="標楷體" pitchFamily="65" charset="-120"/>
                <a:cs typeface="Arial" panose="020B0604020202020204" pitchFamily="34" charset="0"/>
              </a:rPr>
              <a:t>，亦</a:t>
            </a:r>
            <a:r>
              <a:rPr lang="zh-TW" altLang="en-US" sz="2000" dirty="0">
                <a:solidFill>
                  <a:srgbClr val="000000"/>
                </a:solidFill>
                <a:ea typeface="標楷體" pitchFamily="65" charset="-120"/>
                <a:cs typeface="Arial" panose="020B0604020202020204" pitchFamily="34" charset="0"/>
              </a:rPr>
              <a:t>應事前報備中央銀行外匯局。</a:t>
            </a:r>
          </a:p>
          <a:p>
            <a:pPr marL="746125" lvl="1" indent="-342900" eaLnBrk="0" hangingPunct="0">
              <a:lnSpc>
                <a:spcPct val="150000"/>
              </a:lnSpc>
              <a:spcBef>
                <a:spcPts val="300"/>
              </a:spcBef>
              <a:spcAft>
                <a:spcPts val="300"/>
              </a:spcAft>
              <a:buClr>
                <a:srgbClr val="92D050"/>
              </a:buClr>
              <a:buSzPct val="100000"/>
              <a:buFont typeface="Wingdings" panose="05000000000000000000" pitchFamily="2" charset="2"/>
              <a:buChar char="n"/>
              <a:defRPr/>
            </a:pPr>
            <a:endParaRPr kumimoji="0" lang="en-US" altLang="zh-TW" sz="2400" dirty="0" smtClean="0">
              <a:ea typeface="標楷體" pitchFamily="65" charset="-120"/>
              <a:cs typeface="Arial" panose="020B0604020202020204" pitchFamily="34" charset="0"/>
            </a:endParaRPr>
          </a:p>
          <a:p>
            <a:pPr marL="746125" lvl="1" indent="-342900" eaLnBrk="0" hangingPunct="0">
              <a:lnSpc>
                <a:spcPct val="150000"/>
              </a:lnSpc>
              <a:spcBef>
                <a:spcPts val="300"/>
              </a:spcBef>
              <a:spcAft>
                <a:spcPts val="300"/>
              </a:spcAft>
              <a:buClr>
                <a:srgbClr val="92D050"/>
              </a:buClr>
              <a:buSzPct val="125000"/>
              <a:buFont typeface="Wingdings" panose="05000000000000000000" pitchFamily="2" charset="2"/>
              <a:buChar char="n"/>
              <a:defRPr/>
            </a:pPr>
            <a:endParaRPr kumimoji="0" lang="en-US" altLang="zh-TW" sz="2400" dirty="0">
              <a:ea typeface="標楷體" pitchFamily="65" charset="-120"/>
              <a:cs typeface="Arial" panose="020B0604020202020204" pitchFamily="34" charset="0"/>
            </a:endParaRPr>
          </a:p>
          <a:p>
            <a:pPr marL="365125" indent="-282575" eaLnBrk="0" hangingPunct="0">
              <a:spcBef>
                <a:spcPts val="600"/>
              </a:spcBef>
              <a:buClr>
                <a:schemeClr val="accent1"/>
              </a:buClr>
              <a:buSzPct val="80000"/>
            </a:pPr>
            <a:endParaRPr lang="en-US" altLang="zh-TW" sz="26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34</a:t>
            </a:fld>
            <a:endParaRPr lang="zh-TW" altLang="en-US" dirty="0"/>
          </a:p>
        </p:txBody>
      </p:sp>
    </p:spTree>
    <p:extLst>
      <p:ext uri="{BB962C8B-B14F-4D97-AF65-F5344CB8AC3E}">
        <p14:creationId xmlns:p14="http://schemas.microsoft.com/office/powerpoint/2010/main" val="4114999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44468" y="419343"/>
            <a:ext cx="8229600" cy="706437"/>
          </a:xfrm>
        </p:spPr>
        <p:txBody>
          <a:bodyPr vert="horz" wrap="square" lIns="91440" tIns="45720" rIns="91440" bIns="45720" numCol="1" anchorCtr="0" compatLnSpc="1">
            <a:prstTxWarp prst="textNoShape">
              <a:avLst/>
            </a:prstTxWarp>
            <a:noAutofit/>
          </a:bodyPr>
          <a:lstStyle/>
          <a:p>
            <a:pPr algn="ctr">
              <a:defRPr/>
            </a:pPr>
            <a:r>
              <a:rPr lang="zh-TW" altLang="en-US" sz="3400" b="1" dirty="0">
                <a:effectLst/>
              </a:rPr>
              <a:t>發行市場架構</a:t>
            </a:r>
            <a:r>
              <a:rPr lang="en-US" altLang="zh-TW" sz="3400" b="1" dirty="0">
                <a:effectLst/>
              </a:rPr>
              <a:t>-</a:t>
            </a:r>
            <a:r>
              <a:rPr lang="zh-TW" altLang="en-US" sz="3400" b="1" dirty="0">
                <a:effectLst/>
              </a:rPr>
              <a:t>專業板</a:t>
            </a:r>
            <a:r>
              <a:rPr lang="en-US" altLang="zh-TW" sz="3400" b="1" dirty="0">
                <a:effectLst/>
              </a:rPr>
              <a:t>(</a:t>
            </a:r>
            <a:r>
              <a:rPr lang="zh-TW" altLang="en-US" sz="3400" b="1" dirty="0">
                <a:effectLst/>
              </a:rPr>
              <a:t>外國發行人</a:t>
            </a:r>
            <a:r>
              <a:rPr lang="en-US" altLang="zh-TW" sz="3400" b="1" dirty="0" smtClean="0">
                <a:effectLst/>
              </a:rPr>
              <a:t>)(</a:t>
            </a:r>
            <a:r>
              <a:rPr lang="zh-TW" altLang="en-US" sz="3400" b="1" dirty="0" smtClean="0">
                <a:effectLst/>
              </a:rPr>
              <a:t>四</a:t>
            </a:r>
            <a:r>
              <a:rPr lang="en-US" altLang="zh-TW" sz="3400" b="1" dirty="0" smtClean="0">
                <a:effectLst/>
              </a:rPr>
              <a:t>)</a:t>
            </a:r>
            <a:endParaRPr lang="zh-TW" altLang="en-US" sz="34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62C5A45E-3C3C-4E57-95EA-FA4DDE6869F8}" type="slidenum">
              <a:rPr kumimoji="0" lang="zh-TW" altLang="en-US" sz="1200">
                <a:solidFill>
                  <a:schemeClr val="bg2">
                    <a:lumMod val="25000"/>
                  </a:schemeClr>
                </a:solidFill>
                <a:latin typeface="Arial" charset="0"/>
              </a:rPr>
              <a:pPr algn="ctr">
                <a:defRPr/>
              </a:pPr>
              <a:t>35</a:t>
            </a:fld>
            <a:endParaRPr kumimoji="0" lang="zh-TW" altLang="en-US" sz="1200">
              <a:solidFill>
                <a:schemeClr val="bg2">
                  <a:lumMod val="25000"/>
                </a:schemeClr>
              </a:solidFill>
              <a:latin typeface="Arial" charset="0"/>
            </a:endParaRPr>
          </a:p>
        </p:txBody>
      </p:sp>
      <p:sp>
        <p:nvSpPr>
          <p:cNvPr id="81924" name="內容版面配置區 2"/>
          <p:cNvSpPr txBox="1">
            <a:spLocks/>
          </p:cNvSpPr>
          <p:nvPr/>
        </p:nvSpPr>
        <p:spPr bwMode="auto">
          <a:xfrm>
            <a:off x="592216" y="980728"/>
            <a:ext cx="8478759" cy="5108797"/>
          </a:xfrm>
          <a:prstGeom prst="rect">
            <a:avLst/>
          </a:prstGeom>
          <a:noFill/>
          <a:ln w="9525">
            <a:noFill/>
            <a:miter lim="800000"/>
            <a:headEnd/>
            <a:tailEnd/>
          </a:ln>
        </p:spPr>
        <p:txBody>
          <a:bodyPr/>
          <a:lstStyle/>
          <a:p>
            <a:pPr marL="746125" lvl="1" indent="-342900" eaLnBrk="0" hangingPunct="0">
              <a:lnSpc>
                <a:spcPct val="150000"/>
              </a:lnSpc>
              <a:spcBef>
                <a:spcPts val="300"/>
              </a:spcBef>
              <a:spcAft>
                <a:spcPts val="300"/>
              </a:spcAft>
              <a:buClr>
                <a:srgbClr val="DC9E1F"/>
              </a:buClr>
              <a:buSzPct val="100000"/>
              <a:buFont typeface="Wingdings" panose="05000000000000000000" pitchFamily="2" charset="2"/>
              <a:buChar char="n"/>
              <a:defRPr/>
            </a:pPr>
            <a:r>
              <a:rPr kumimoji="0" lang="zh-TW" altLang="zh-TW" sz="2200" dirty="0">
                <a:solidFill>
                  <a:srgbClr val="000000"/>
                </a:solidFill>
                <a:ea typeface="標楷體" pitchFamily="65" charset="-120"/>
                <a:cs typeface="Arial" panose="020B0604020202020204" pitchFamily="34" charset="0"/>
              </a:rPr>
              <a:t>外國發行人發行</a:t>
            </a:r>
            <a:r>
              <a:rPr kumimoji="0" lang="zh-TW" altLang="en-US" sz="2200" dirty="0">
                <a:solidFill>
                  <a:srgbClr val="000000"/>
                </a:solidFill>
                <a:ea typeface="標楷體" pitchFamily="65" charset="-120"/>
                <a:cs typeface="Arial" panose="020B0604020202020204" pitchFamily="34" charset="0"/>
              </a:rPr>
              <a:t>專業板</a:t>
            </a:r>
            <a:r>
              <a:rPr kumimoji="0" lang="zh-TW" altLang="zh-TW" sz="2200" dirty="0">
                <a:solidFill>
                  <a:srgbClr val="000000"/>
                </a:solidFill>
                <a:ea typeface="標楷體" pitchFamily="65" charset="-120"/>
                <a:cs typeface="Arial" panose="020B0604020202020204" pitchFamily="34" charset="0"/>
              </a:rPr>
              <a:t>公司債，應遵守下列</a:t>
            </a:r>
            <a:r>
              <a:rPr kumimoji="0" lang="zh-TW" altLang="zh-TW" sz="2200" dirty="0" smtClean="0">
                <a:solidFill>
                  <a:srgbClr val="000000"/>
                </a:solidFill>
                <a:ea typeface="標楷體" pitchFamily="65" charset="-120"/>
                <a:cs typeface="Arial" panose="020B0604020202020204" pitchFamily="34" charset="0"/>
              </a:rPr>
              <a:t>規範</a:t>
            </a:r>
            <a:r>
              <a:rPr kumimoji="0" lang="en-US" altLang="zh-TW" sz="2200" dirty="0" smtClean="0">
                <a:solidFill>
                  <a:srgbClr val="000000"/>
                </a:solidFill>
                <a:ea typeface="標楷體" pitchFamily="65" charset="-120"/>
                <a:cs typeface="Arial" panose="020B0604020202020204" pitchFamily="34" charset="0"/>
              </a:rPr>
              <a:t>(</a:t>
            </a:r>
            <a:r>
              <a:rPr kumimoji="0" lang="zh-TW" altLang="en-US" sz="2200" dirty="0" smtClean="0">
                <a:solidFill>
                  <a:srgbClr val="000000"/>
                </a:solidFill>
                <a:ea typeface="標楷體" pitchFamily="65" charset="-120"/>
                <a:cs typeface="Arial" panose="020B0604020202020204" pitchFamily="34" charset="0"/>
              </a:rPr>
              <a:t>續</a:t>
            </a:r>
            <a:r>
              <a:rPr kumimoji="0" lang="en-US" altLang="zh-TW" sz="2200" dirty="0" smtClean="0">
                <a:solidFill>
                  <a:srgbClr val="000000"/>
                </a:solidFill>
                <a:ea typeface="標楷體" pitchFamily="65" charset="-120"/>
                <a:cs typeface="Arial" panose="020B0604020202020204" pitchFamily="34" charset="0"/>
              </a:rPr>
              <a:t>)</a:t>
            </a:r>
            <a:r>
              <a:rPr kumimoji="0" lang="zh-TW" altLang="zh-TW" sz="2200" dirty="0" smtClean="0">
                <a:solidFill>
                  <a:srgbClr val="000000"/>
                </a:solidFill>
                <a:ea typeface="標楷體" pitchFamily="65" charset="-120"/>
                <a:cs typeface="Arial" panose="020B0604020202020204" pitchFamily="34" charset="0"/>
              </a:rPr>
              <a:t>：</a:t>
            </a:r>
            <a:endParaRPr lang="en-US" altLang="zh-TW" sz="2000" dirty="0" smtClean="0">
              <a:solidFill>
                <a:srgbClr val="000000"/>
              </a:solidFill>
              <a:ea typeface="標楷體" pitchFamily="65" charset="-120"/>
              <a:cs typeface="Arial" panose="020B0604020202020204" pitchFamily="34" charset="0"/>
            </a:endParaRPr>
          </a:p>
          <a:p>
            <a:pPr marL="1147763" lvl="2" indent="-342900" eaLnBrk="0" hangingPunct="0">
              <a:lnSpc>
                <a:spcPct val="135000"/>
              </a:lnSpc>
              <a:buClr>
                <a:srgbClr val="92D050"/>
              </a:buClr>
              <a:buSzPct val="100000"/>
              <a:buFont typeface="Wingdings" panose="05000000000000000000" pitchFamily="2" charset="2"/>
              <a:buChar char="n"/>
              <a:defRPr/>
            </a:pPr>
            <a:r>
              <a:rPr lang="zh-TW" altLang="en-US" sz="2000" dirty="0" smtClean="0">
                <a:solidFill>
                  <a:srgbClr val="000000"/>
                </a:solidFill>
                <a:ea typeface="標楷體" pitchFamily="65" charset="-120"/>
                <a:cs typeface="Arial" panose="020B0604020202020204" pitchFamily="34" charset="0"/>
              </a:rPr>
              <a:t>發行後十五日內應至本會指定之資訊申報網站申報相關發行資料（如債券經信用評等者，應併予揭露信用評等結果），並於發行後每月十日前至本會指定之資訊申報網站申報更新發行餘額相關資料。外國發行人如為第一上市（櫃）公司，並應於每季結束後十日內將資金運用情形季報表輸入本會指定之資訊申報網站，並按季洽請原主辦承銷商或簽證會計師對資金執行進度、未支用資金處理狀況之合理性及是否涉及計畫變更出具評估意見；資金計畫變更時，亦同。</a:t>
            </a:r>
            <a:endParaRPr lang="en-US" altLang="zh-TW" sz="2000" dirty="0" smtClean="0">
              <a:solidFill>
                <a:srgbClr val="000000"/>
              </a:solidFill>
              <a:ea typeface="標楷體" pitchFamily="65" charset="-120"/>
              <a:cs typeface="Arial" panose="020B0604020202020204" pitchFamily="34" charset="0"/>
            </a:endParaRPr>
          </a:p>
          <a:p>
            <a:pPr marL="1147763" lvl="2" indent="-342900" eaLnBrk="0" hangingPunct="0">
              <a:lnSpc>
                <a:spcPct val="135000"/>
              </a:lnSpc>
              <a:buClr>
                <a:srgbClr val="92D050"/>
              </a:buClr>
              <a:buSzPct val="100000"/>
              <a:buFont typeface="Wingdings" panose="05000000000000000000" pitchFamily="2" charset="2"/>
              <a:buChar char="n"/>
              <a:defRPr/>
            </a:pPr>
            <a:r>
              <a:rPr lang="zh-TW" altLang="en-US" sz="2000" dirty="0" smtClean="0">
                <a:solidFill>
                  <a:srgbClr val="000000"/>
                </a:solidFill>
                <a:ea typeface="標楷體" pitchFamily="65" charset="-120"/>
                <a:cs typeface="Arial" panose="020B0604020202020204" pitchFamily="34" charset="0"/>
              </a:rPr>
              <a:t>應向財團法人中華民國證券櫃檯買賣中心申請登錄為櫃檯買賣。</a:t>
            </a:r>
            <a:endParaRPr lang="en-US" altLang="zh-TW" sz="2000" dirty="0" smtClean="0">
              <a:solidFill>
                <a:srgbClr val="000000"/>
              </a:solidFill>
              <a:ea typeface="標楷體" pitchFamily="65" charset="-120"/>
              <a:cs typeface="Arial" panose="020B0604020202020204" pitchFamily="34" charset="0"/>
            </a:endParaRPr>
          </a:p>
          <a:p>
            <a:pPr marL="746125" lvl="1" indent="-342900" eaLnBrk="0" hangingPunct="0">
              <a:lnSpc>
                <a:spcPct val="150000"/>
              </a:lnSpc>
              <a:spcBef>
                <a:spcPts val="300"/>
              </a:spcBef>
              <a:spcAft>
                <a:spcPts val="300"/>
              </a:spcAft>
              <a:buClr>
                <a:schemeClr val="bg2"/>
              </a:buClr>
              <a:buSzPct val="125000"/>
              <a:buFont typeface="Wingdings" panose="05000000000000000000" pitchFamily="2" charset="2"/>
              <a:buChar char="n"/>
              <a:defRPr/>
            </a:pPr>
            <a:r>
              <a:rPr kumimoji="0" lang="zh-TW" altLang="en-US" sz="2200" dirty="0" smtClean="0">
                <a:ea typeface="標楷體" pitchFamily="65" charset="-120"/>
                <a:cs typeface="Arial" panose="020B0604020202020204" pitchFamily="34" charset="0"/>
              </a:rPr>
              <a:t>再</a:t>
            </a:r>
            <a:r>
              <a:rPr kumimoji="0" lang="zh-TW" altLang="en-US" sz="2200" dirty="0">
                <a:ea typeface="標楷體" pitchFamily="65" charset="-120"/>
                <a:cs typeface="Arial" panose="020B0604020202020204" pitchFamily="34" charset="0"/>
              </a:rPr>
              <a:t>行賣出之交易對象，以專業投資</a:t>
            </a:r>
            <a:r>
              <a:rPr kumimoji="0" lang="zh-TW" altLang="en-US" sz="2200" dirty="0" smtClean="0">
                <a:ea typeface="標楷體" pitchFamily="65" charset="-120"/>
                <a:cs typeface="Arial" panose="020B0604020202020204" pitchFamily="34" charset="0"/>
              </a:rPr>
              <a:t>人為限</a:t>
            </a:r>
            <a:r>
              <a:rPr kumimoji="0" lang="zh-TW" altLang="en-US" sz="2200" dirty="0">
                <a:ea typeface="標楷體" pitchFamily="65" charset="-120"/>
                <a:cs typeface="Arial" panose="020B0604020202020204" pitchFamily="34" charset="0"/>
              </a:rPr>
              <a:t>，並應於發行辦法及公開說明書封面載</a:t>
            </a:r>
            <a:r>
              <a:rPr kumimoji="0" lang="zh-TW" altLang="en-US" sz="2200" dirty="0" smtClean="0">
                <a:ea typeface="標楷體" pitchFamily="65" charset="-120"/>
                <a:cs typeface="Arial" panose="020B0604020202020204" pitchFamily="34" charset="0"/>
              </a:rPr>
              <a:t>明。</a:t>
            </a:r>
            <a:endParaRPr kumimoji="0" lang="en-US" altLang="zh-TW" sz="2200" dirty="0" smtClean="0">
              <a:ea typeface="標楷體" pitchFamily="65" charset="-120"/>
              <a:cs typeface="Arial" panose="020B0604020202020204" pitchFamily="34" charset="0"/>
            </a:endParaRPr>
          </a:p>
          <a:p>
            <a:pPr marL="365125" indent="-282575" eaLnBrk="0" hangingPunct="0">
              <a:spcBef>
                <a:spcPts val="600"/>
              </a:spcBef>
              <a:buClr>
                <a:schemeClr val="accent1"/>
              </a:buClr>
              <a:buSzPct val="80000"/>
            </a:pPr>
            <a:endParaRPr lang="en-US" altLang="zh-TW" sz="26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35</a:t>
            </a:fld>
            <a:endParaRPr lang="zh-TW" altLang="en-US" dirty="0"/>
          </a:p>
        </p:txBody>
      </p:sp>
    </p:spTree>
    <p:extLst>
      <p:ext uri="{BB962C8B-B14F-4D97-AF65-F5344CB8AC3E}">
        <p14:creationId xmlns:p14="http://schemas.microsoft.com/office/powerpoint/2010/main" val="2413871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76250"/>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發行市場架構</a:t>
            </a:r>
            <a:r>
              <a:rPr lang="en-US" altLang="zh-TW" sz="3600" b="1" dirty="0" smtClean="0">
                <a:effectLst/>
                <a:latin typeface="微軟正黑體" pitchFamily="34" charset="-120"/>
              </a:rPr>
              <a:t>-</a:t>
            </a:r>
            <a:r>
              <a:rPr lang="zh-TW" altLang="en-US" sz="3600" b="1" dirty="0">
                <a:effectLst/>
                <a:latin typeface="微軟正黑體" pitchFamily="34" charset="-120"/>
              </a:rPr>
              <a:t>專業</a:t>
            </a:r>
            <a:r>
              <a:rPr lang="zh-TW" altLang="en-US" sz="3600" b="1" dirty="0" smtClean="0">
                <a:effectLst/>
                <a:latin typeface="微軟正黑體" pitchFamily="34" charset="-120"/>
              </a:rPr>
              <a:t>板</a:t>
            </a:r>
            <a:r>
              <a:rPr lang="en-US" altLang="zh-TW" sz="3600" b="1" dirty="0" smtClean="0">
                <a:effectLst/>
                <a:latin typeface="微軟正黑體" pitchFamily="34" charset="-120"/>
              </a:rPr>
              <a:t>(</a:t>
            </a:r>
            <a:r>
              <a:rPr lang="zh-TW" altLang="en-US" sz="3600" b="1" dirty="0" smtClean="0">
                <a:effectLst/>
                <a:latin typeface="微軟正黑體" pitchFamily="34" charset="-120"/>
              </a:rPr>
              <a:t>陸企發行人</a:t>
            </a:r>
            <a:r>
              <a:rPr lang="en-US" altLang="zh-TW" sz="3600" b="1" dirty="0" smtClean="0">
                <a:effectLst/>
                <a:latin typeface="微軟正黑體" pitchFamily="34" charset="-120"/>
              </a:rPr>
              <a:t>)(</a:t>
            </a:r>
            <a:r>
              <a:rPr lang="zh-TW" altLang="en-US" sz="3600" b="1" dirty="0" smtClean="0">
                <a:effectLst/>
                <a:latin typeface="微軟正黑體" pitchFamily="34" charset="-120"/>
              </a:rPr>
              <a:t>一</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9E5111E0-9BCA-49EF-9FC7-D8350158E287}" type="slidenum">
              <a:rPr kumimoji="0" lang="zh-TW" altLang="en-US" sz="1200">
                <a:solidFill>
                  <a:srgbClr val="E7DEC9">
                    <a:lumMod val="25000"/>
                  </a:srgbClr>
                </a:solidFill>
                <a:latin typeface="Arial" charset="0"/>
              </a:rPr>
              <a:pPr algn="ctr">
                <a:defRPr/>
              </a:pPr>
              <a:t>36</a:t>
            </a:fld>
            <a:endParaRPr kumimoji="0" lang="zh-TW" altLang="en-US" sz="1200">
              <a:solidFill>
                <a:srgbClr val="E7DEC9">
                  <a:lumMod val="25000"/>
                </a:srgbClr>
              </a:solidFill>
              <a:latin typeface="Arial" charset="0"/>
            </a:endParaRPr>
          </a:p>
        </p:txBody>
      </p:sp>
      <p:grpSp>
        <p:nvGrpSpPr>
          <p:cNvPr id="84996" name="群組 10"/>
          <p:cNvGrpSpPr>
            <a:grpSpLocks/>
          </p:cNvGrpSpPr>
          <p:nvPr/>
        </p:nvGrpSpPr>
        <p:grpSpPr bwMode="auto">
          <a:xfrm>
            <a:off x="1619672" y="1400944"/>
            <a:ext cx="6521984" cy="4836368"/>
            <a:chOff x="1613954" y="1204054"/>
            <a:chExt cx="6521984" cy="4904606"/>
          </a:xfrm>
        </p:grpSpPr>
        <p:sp>
          <p:nvSpPr>
            <p:cNvPr id="9" name="Text Box 50"/>
            <p:cNvSpPr txBox="1">
              <a:spLocks noChangeArrowheads="1"/>
            </p:cNvSpPr>
            <p:nvPr/>
          </p:nvSpPr>
          <p:spPr bwMode="auto">
            <a:xfrm>
              <a:off x="1613954" y="2489147"/>
              <a:ext cx="3162635" cy="145332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marL="365125" indent="-282575" algn="ctr" eaLnBrk="0" hangingPunct="0">
                <a:buClr>
                  <a:srgbClr val="3891A7"/>
                </a:buClr>
                <a:buSzPct val="80000"/>
                <a:defRPr/>
              </a:pPr>
              <a:r>
                <a:rPr kumimoji="0" lang="zh-TW" altLang="en-US" sz="2000" dirty="0">
                  <a:solidFill>
                    <a:srgbClr val="000000"/>
                  </a:solidFill>
                  <a:latin typeface="Arial" pitchFamily="34" charset="0"/>
                  <a:ea typeface="標楷體" pitchFamily="65" charset="-120"/>
                  <a:cs typeface="Arial" pitchFamily="34" charset="0"/>
                </a:rPr>
                <a:t>金融監督管理</a:t>
              </a:r>
              <a:r>
                <a:rPr kumimoji="0" lang="zh-TW" altLang="en-US" sz="2000" dirty="0" smtClean="0">
                  <a:solidFill>
                    <a:srgbClr val="000000"/>
                  </a:solidFill>
                  <a:latin typeface="Arial" pitchFamily="34" charset="0"/>
                  <a:ea typeface="標楷體" pitchFamily="65" charset="-120"/>
                  <a:cs typeface="Arial" pitchFamily="34" charset="0"/>
                </a:rPr>
                <a:t>委員會</a:t>
              </a:r>
              <a:r>
                <a:rPr lang="en-US" altLang="zh-TW" sz="2000" dirty="0" smtClean="0">
                  <a:solidFill>
                    <a:prstClr val="black"/>
                  </a:solidFill>
                  <a:latin typeface="Arial" pitchFamily="34" charset="0"/>
                  <a:ea typeface="標楷體" pitchFamily="65" charset="-120"/>
                  <a:cs typeface="Arial" pitchFamily="34" charset="0"/>
                </a:rPr>
                <a:t>103</a:t>
              </a:r>
              <a:r>
                <a:rPr lang="zh-TW" altLang="en-US" sz="2000" dirty="0" smtClean="0">
                  <a:solidFill>
                    <a:prstClr val="black"/>
                  </a:solidFill>
                  <a:latin typeface="Arial" pitchFamily="34" charset="0"/>
                  <a:ea typeface="標楷體" pitchFamily="65" charset="-120"/>
                  <a:cs typeface="Arial" pitchFamily="34" charset="0"/>
                </a:rPr>
                <a:t>年</a:t>
              </a:r>
              <a:r>
                <a:rPr lang="en-US" altLang="zh-TW" sz="2000" dirty="0" smtClean="0">
                  <a:solidFill>
                    <a:prstClr val="black"/>
                  </a:solidFill>
                  <a:latin typeface="Arial" pitchFamily="34" charset="0"/>
                  <a:ea typeface="標楷體" pitchFamily="65" charset="-120"/>
                  <a:cs typeface="Arial" pitchFamily="34" charset="0"/>
                </a:rPr>
                <a:t>6</a:t>
              </a:r>
              <a:r>
                <a:rPr lang="zh-TW" altLang="en-US" sz="2000" dirty="0" smtClean="0">
                  <a:solidFill>
                    <a:prstClr val="black"/>
                  </a:solidFill>
                  <a:latin typeface="Arial" pitchFamily="34" charset="0"/>
                  <a:ea typeface="標楷體" pitchFamily="65" charset="-120"/>
                  <a:cs typeface="Arial" pitchFamily="34" charset="0"/>
                </a:rPr>
                <a:t>月</a:t>
              </a:r>
              <a:r>
                <a:rPr lang="en-US" altLang="zh-TW" sz="2000" dirty="0" smtClean="0">
                  <a:solidFill>
                    <a:prstClr val="black"/>
                  </a:solidFill>
                  <a:latin typeface="Arial" pitchFamily="34" charset="0"/>
                  <a:ea typeface="標楷體" pitchFamily="65" charset="-120"/>
                  <a:cs typeface="Arial" pitchFamily="34" charset="0"/>
                </a:rPr>
                <a:t>26</a:t>
              </a:r>
              <a:r>
                <a:rPr lang="zh-TW" altLang="en-US" sz="2000" dirty="0" smtClean="0">
                  <a:solidFill>
                    <a:prstClr val="black"/>
                  </a:solidFill>
                  <a:latin typeface="Arial" pitchFamily="34" charset="0"/>
                  <a:ea typeface="標楷體" pitchFamily="65" charset="-120"/>
                  <a:cs typeface="Arial" pitchFamily="34" charset="0"/>
                </a:rPr>
                <a:t>日金管證發字第</a:t>
              </a:r>
              <a:r>
                <a:rPr lang="en-US" altLang="zh-TW" sz="2000" dirty="0" smtClean="0">
                  <a:solidFill>
                    <a:prstClr val="black"/>
                  </a:solidFill>
                  <a:latin typeface="Arial" pitchFamily="34" charset="0"/>
                  <a:ea typeface="標楷體" pitchFamily="65" charset="-120"/>
                  <a:cs typeface="Arial" pitchFamily="34" charset="0"/>
                </a:rPr>
                <a:t>1030023000</a:t>
              </a:r>
              <a:r>
                <a:rPr lang="zh-TW" altLang="en-US" sz="2000" dirty="0" smtClean="0">
                  <a:solidFill>
                    <a:prstClr val="black"/>
                  </a:solidFill>
                  <a:latin typeface="Arial" pitchFamily="34" charset="0"/>
                  <a:ea typeface="標楷體" pitchFamily="65" charset="-120"/>
                  <a:cs typeface="Arial" pitchFamily="34" charset="0"/>
                </a:rPr>
                <a:t>號函</a:t>
              </a:r>
              <a:endParaRPr lang="en-US" altLang="zh-TW" sz="2000" dirty="0" smtClean="0">
                <a:solidFill>
                  <a:prstClr val="black"/>
                </a:solidFill>
                <a:latin typeface="Arial" pitchFamily="34" charset="0"/>
                <a:ea typeface="標楷體" pitchFamily="65" charset="-120"/>
                <a:cs typeface="Arial" pitchFamily="34" charset="0"/>
              </a:endParaRPr>
            </a:p>
            <a:p>
              <a:pPr marL="365125" indent="-282575" algn="ctr" eaLnBrk="0" hangingPunct="0">
                <a:buClr>
                  <a:srgbClr val="3891A7"/>
                </a:buClr>
                <a:buSzPct val="80000"/>
                <a:defRPr/>
              </a:pPr>
              <a:r>
                <a:rPr kumimoji="0" lang="en-US" altLang="zh-TW" sz="2000" dirty="0" smtClean="0">
                  <a:solidFill>
                    <a:prstClr val="black"/>
                  </a:solidFill>
                  <a:latin typeface="Arial" pitchFamily="34" charset="0"/>
                  <a:ea typeface="標楷體" pitchFamily="65" charset="-120"/>
                  <a:cs typeface="Arial" pitchFamily="34" charset="0"/>
                </a:rPr>
                <a:t>(</a:t>
              </a:r>
              <a:r>
                <a:rPr kumimoji="0" lang="zh-TW" altLang="en-US" sz="2000" dirty="0" smtClean="0">
                  <a:solidFill>
                    <a:prstClr val="black"/>
                  </a:solidFill>
                  <a:latin typeface="Arial" pitchFamily="34" charset="0"/>
                  <a:ea typeface="標楷體" pitchFamily="65" charset="-120"/>
                  <a:cs typeface="Arial" pitchFamily="34" charset="0"/>
                </a:rPr>
                <a:t>發行相關規範</a:t>
              </a:r>
              <a:r>
                <a:rPr kumimoji="0" lang="en-US" altLang="zh-TW" sz="2000" dirty="0" smtClean="0">
                  <a:solidFill>
                    <a:prstClr val="black"/>
                  </a:solidFill>
                  <a:latin typeface="Arial" pitchFamily="34" charset="0"/>
                  <a:ea typeface="標楷體" pitchFamily="65" charset="-120"/>
                  <a:cs typeface="Arial" pitchFamily="34" charset="0"/>
                </a:rPr>
                <a:t>)</a:t>
              </a:r>
              <a:endParaRPr kumimoji="0" lang="en-US" altLang="zh-TW" sz="2000" dirty="0">
                <a:solidFill>
                  <a:srgbClr val="000000"/>
                </a:solidFill>
                <a:latin typeface="Arial" pitchFamily="34" charset="0"/>
                <a:ea typeface="標楷體" pitchFamily="65" charset="-120"/>
                <a:cs typeface="Arial" pitchFamily="34" charset="0"/>
              </a:endParaRPr>
            </a:p>
          </p:txBody>
        </p:sp>
        <p:sp>
          <p:nvSpPr>
            <p:cNvPr id="10" name="Text Box 51"/>
            <p:cNvSpPr txBox="1">
              <a:spLocks noChangeArrowheads="1"/>
            </p:cNvSpPr>
            <p:nvPr/>
          </p:nvSpPr>
          <p:spPr bwMode="auto">
            <a:xfrm>
              <a:off x="4032039" y="4508424"/>
              <a:ext cx="1656184" cy="7200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kumimoji="0" lang="zh-TW" altLang="en-US" sz="2000" dirty="0" smtClean="0">
                  <a:solidFill>
                    <a:prstClr val="black"/>
                  </a:solidFill>
                  <a:latin typeface="標楷體" pitchFamily="65" charset="-120"/>
                  <a:ea typeface="標楷體" pitchFamily="65" charset="-120"/>
                </a:rPr>
                <a:t>人民幣</a:t>
              </a:r>
              <a:r>
                <a:rPr kumimoji="0" lang="zh-TW" altLang="en-US" sz="2000" dirty="0">
                  <a:solidFill>
                    <a:prstClr val="black"/>
                  </a:solidFill>
                  <a:latin typeface="標楷體" pitchFamily="65" charset="-120"/>
                  <a:ea typeface="標楷體" pitchFamily="65" charset="-120"/>
                </a:rPr>
                <a:t>計價</a:t>
              </a:r>
              <a:endParaRPr kumimoji="0" lang="en-US" altLang="zh-TW" sz="2000" dirty="0">
                <a:solidFill>
                  <a:prstClr val="black"/>
                </a:solidFill>
                <a:latin typeface="標楷體" pitchFamily="65" charset="-120"/>
                <a:ea typeface="標楷體" pitchFamily="65" charset="-120"/>
              </a:endParaRPr>
            </a:p>
            <a:p>
              <a:pPr algn="ctr" eaLnBrk="0" hangingPunct="0">
                <a:defRPr/>
              </a:pPr>
              <a:r>
                <a:rPr kumimoji="0" lang="zh-TW" altLang="en-US" sz="2000" dirty="0">
                  <a:solidFill>
                    <a:prstClr val="black"/>
                  </a:solidFill>
                  <a:latin typeface="標楷體" pitchFamily="65" charset="-120"/>
                  <a:ea typeface="標楷體" pitchFamily="65" charset="-120"/>
                </a:rPr>
                <a:t>普通公司債</a:t>
              </a:r>
            </a:p>
            <a:p>
              <a:pPr algn="ctr" eaLnBrk="0" hangingPunct="0">
                <a:defRPr/>
              </a:pPr>
              <a:endParaRPr kumimoji="0" lang="zh-TW" altLang="en-US" sz="1500" dirty="0">
                <a:solidFill>
                  <a:prstClr val="black"/>
                </a:solidFill>
                <a:latin typeface="微軟正黑體" panose="020B0604030504040204" pitchFamily="34" charset="-120"/>
              </a:endParaRPr>
            </a:p>
            <a:p>
              <a:pPr algn="ctr" eaLnBrk="0" hangingPunct="0">
                <a:defRPr/>
              </a:pPr>
              <a:endParaRPr kumimoji="0" lang="en-US" altLang="zh-TW" sz="1500" dirty="0">
                <a:solidFill>
                  <a:prstClr val="black"/>
                </a:solidFill>
                <a:latin typeface="微軟正黑體" panose="020B0604030504040204" pitchFamily="34" charset="-120"/>
              </a:endParaRPr>
            </a:p>
          </p:txBody>
        </p:sp>
        <p:sp>
          <p:nvSpPr>
            <p:cNvPr id="14" name="Text Box 65"/>
            <p:cNvSpPr txBox="1">
              <a:spLocks noChangeArrowheads="1"/>
            </p:cNvSpPr>
            <p:nvPr/>
          </p:nvSpPr>
          <p:spPr bwMode="auto">
            <a:xfrm>
              <a:off x="1613954" y="1204054"/>
              <a:ext cx="6481763" cy="7191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kumimoji="0" lang="zh-TW" altLang="en-US" sz="2000" dirty="0">
                  <a:solidFill>
                    <a:srgbClr val="000000"/>
                  </a:solidFill>
                  <a:latin typeface="Arial" pitchFamily="34" charset="0"/>
                  <a:ea typeface="標楷體" pitchFamily="65" charset="-120"/>
                  <a:cs typeface="Arial" pitchFamily="34" charset="0"/>
                </a:rPr>
                <a:t>金融監督管理委員會</a:t>
              </a:r>
              <a:r>
                <a:rPr kumimoji="0" lang="en-US" altLang="zh-TW" sz="2000" dirty="0">
                  <a:solidFill>
                    <a:srgbClr val="000000"/>
                  </a:solidFill>
                  <a:latin typeface="Arial" pitchFamily="34" charset="0"/>
                  <a:ea typeface="標楷體" pitchFamily="65" charset="-120"/>
                  <a:cs typeface="Arial" pitchFamily="34" charset="0"/>
                </a:rPr>
                <a:t>103</a:t>
              </a:r>
              <a:r>
                <a:rPr kumimoji="0" lang="zh-TW" altLang="en-US" sz="2000" dirty="0">
                  <a:solidFill>
                    <a:srgbClr val="000000"/>
                  </a:solidFill>
                  <a:latin typeface="Arial" pitchFamily="34" charset="0"/>
                  <a:ea typeface="標楷體" pitchFamily="65" charset="-120"/>
                  <a:cs typeface="Arial" pitchFamily="34" charset="0"/>
                </a:rPr>
                <a:t>年</a:t>
              </a:r>
              <a:r>
                <a:rPr kumimoji="0" lang="en-US" altLang="zh-TW" sz="2000" dirty="0">
                  <a:solidFill>
                    <a:srgbClr val="000000"/>
                  </a:solidFill>
                  <a:latin typeface="Arial" pitchFamily="34" charset="0"/>
                  <a:ea typeface="標楷體" pitchFamily="65" charset="-120"/>
                  <a:cs typeface="Arial" pitchFamily="34" charset="0"/>
                </a:rPr>
                <a:t>6</a:t>
              </a:r>
              <a:r>
                <a:rPr kumimoji="0" lang="zh-TW" altLang="en-US" sz="2000" dirty="0">
                  <a:solidFill>
                    <a:srgbClr val="000000"/>
                  </a:solidFill>
                  <a:latin typeface="Arial" pitchFamily="34" charset="0"/>
                  <a:ea typeface="標楷體" pitchFamily="65" charset="-120"/>
                  <a:cs typeface="Arial" pitchFamily="34" charset="0"/>
                </a:rPr>
                <a:t>月</a:t>
              </a:r>
              <a:r>
                <a:rPr kumimoji="0" lang="en-US" altLang="zh-TW" sz="2000" dirty="0">
                  <a:solidFill>
                    <a:srgbClr val="000000"/>
                  </a:solidFill>
                  <a:latin typeface="Arial" pitchFamily="34" charset="0"/>
                  <a:ea typeface="標楷體" pitchFamily="65" charset="-120"/>
                  <a:cs typeface="Arial" pitchFamily="34" charset="0"/>
                </a:rPr>
                <a:t>26</a:t>
              </a:r>
              <a:r>
                <a:rPr kumimoji="0" lang="zh-TW" altLang="en-US" sz="2000" dirty="0">
                  <a:solidFill>
                    <a:srgbClr val="000000"/>
                  </a:solidFill>
                  <a:latin typeface="Arial" pitchFamily="34" charset="0"/>
                  <a:ea typeface="標楷體" pitchFamily="65" charset="-120"/>
                  <a:cs typeface="Arial" pitchFamily="34" charset="0"/>
                </a:rPr>
                <a:t>日金管證發字第</a:t>
              </a:r>
              <a:r>
                <a:rPr kumimoji="0" lang="en-US" altLang="zh-TW" sz="2000" dirty="0" smtClean="0">
                  <a:solidFill>
                    <a:srgbClr val="000000"/>
                  </a:solidFill>
                  <a:latin typeface="Arial" pitchFamily="34" charset="0"/>
                  <a:ea typeface="標楷體" pitchFamily="65" charset="-120"/>
                  <a:cs typeface="Arial" pitchFamily="34" charset="0"/>
                </a:rPr>
                <a:t>10300230001</a:t>
              </a:r>
              <a:r>
                <a:rPr kumimoji="0" lang="zh-TW" altLang="en-US" sz="2000" dirty="0">
                  <a:solidFill>
                    <a:srgbClr val="000000"/>
                  </a:solidFill>
                  <a:latin typeface="Arial" pitchFamily="34" charset="0"/>
                  <a:ea typeface="標楷體" pitchFamily="65" charset="-120"/>
                  <a:cs typeface="Arial" pitchFamily="34" charset="0"/>
                </a:rPr>
                <a:t>號</a:t>
              </a:r>
              <a:r>
                <a:rPr kumimoji="0" lang="zh-TW" altLang="en-US" sz="2000" dirty="0" smtClean="0">
                  <a:solidFill>
                    <a:srgbClr val="000000"/>
                  </a:solidFill>
                  <a:latin typeface="Arial" pitchFamily="34" charset="0"/>
                  <a:ea typeface="標楷體" pitchFamily="65" charset="-120"/>
                  <a:cs typeface="Arial" pitchFamily="34" charset="0"/>
                </a:rPr>
                <a:t>函</a:t>
              </a:r>
              <a:endParaRPr kumimoji="0" lang="zh-TW" altLang="en-US" sz="2000" dirty="0">
                <a:solidFill>
                  <a:srgbClr val="000000"/>
                </a:solidFill>
                <a:latin typeface="Arial" pitchFamily="34" charset="0"/>
                <a:ea typeface="標楷體" pitchFamily="65" charset="-120"/>
                <a:cs typeface="Arial" pitchFamily="34" charset="0"/>
              </a:endParaRPr>
            </a:p>
          </p:txBody>
        </p:sp>
        <p:sp>
          <p:nvSpPr>
            <p:cNvPr id="17" name="Text Box 84"/>
            <p:cNvSpPr txBox="1">
              <a:spLocks noChangeArrowheads="1"/>
            </p:cNvSpPr>
            <p:nvPr/>
          </p:nvSpPr>
          <p:spPr bwMode="auto">
            <a:xfrm>
              <a:off x="1728788" y="5748298"/>
              <a:ext cx="6407150" cy="3603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zh-TW" altLang="en-US" sz="2000" b="1" dirty="0">
                  <a:solidFill>
                    <a:srgbClr val="000000"/>
                  </a:solidFill>
                  <a:latin typeface="標楷體" pitchFamily="65" charset="-120"/>
                  <a:ea typeface="標楷體" pitchFamily="65" charset="-120"/>
                </a:rPr>
                <a:t>國際債券市場</a:t>
              </a:r>
            </a:p>
            <a:p>
              <a:pPr algn="ctr" eaLnBrk="0" hangingPunct="0">
                <a:defRPr/>
              </a:pPr>
              <a:endParaRPr kumimoji="0" lang="en-US" altLang="zh-TW" sz="1600" b="1" dirty="0">
                <a:solidFill>
                  <a:srgbClr val="000000"/>
                </a:solidFill>
                <a:latin typeface="標楷體" pitchFamily="65" charset="-120"/>
                <a:ea typeface="標楷體" pitchFamily="65" charset="-120"/>
              </a:endParaRPr>
            </a:p>
          </p:txBody>
        </p:sp>
        <p:sp>
          <p:nvSpPr>
            <p:cNvPr id="35" name="向下箭號 34"/>
            <p:cNvSpPr/>
            <p:nvPr/>
          </p:nvSpPr>
          <p:spPr bwMode="auto">
            <a:xfrm>
              <a:off x="4638936" y="5309013"/>
              <a:ext cx="431800" cy="3587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15" name="Text Box 50"/>
          <p:cNvSpPr txBox="1">
            <a:spLocks noChangeArrowheads="1"/>
          </p:cNvSpPr>
          <p:nvPr/>
        </p:nvSpPr>
        <p:spPr bwMode="auto">
          <a:xfrm>
            <a:off x="5076056" y="2679656"/>
            <a:ext cx="3033663" cy="145970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marL="365125" indent="-282575" algn="ctr" eaLnBrk="0" hangingPunct="0">
              <a:buClr>
                <a:srgbClr val="3891A7"/>
              </a:buClr>
              <a:buSzPct val="80000"/>
              <a:defRPr/>
            </a:pPr>
            <a:r>
              <a:rPr kumimoji="0" lang="zh-TW" altLang="en-US" sz="2000" dirty="0" smtClean="0">
                <a:solidFill>
                  <a:srgbClr val="000000"/>
                </a:solidFill>
                <a:latin typeface="Arial" pitchFamily="34" charset="0"/>
                <a:ea typeface="標楷體" pitchFamily="65" charset="-120"/>
                <a:cs typeface="Arial" pitchFamily="34" charset="0"/>
              </a:rPr>
              <a:t>櫃買中心</a:t>
            </a:r>
            <a:r>
              <a:rPr lang="en-US" altLang="zh-TW" sz="2000" dirty="0" smtClean="0">
                <a:solidFill>
                  <a:prstClr val="black"/>
                </a:solidFill>
                <a:latin typeface="Arial" pitchFamily="34" charset="0"/>
                <a:ea typeface="標楷體" pitchFamily="65" charset="-120"/>
                <a:cs typeface="Arial" pitchFamily="34" charset="0"/>
              </a:rPr>
              <a:t>103</a:t>
            </a:r>
            <a:r>
              <a:rPr lang="zh-TW" altLang="en-US" sz="2000" dirty="0" smtClean="0">
                <a:solidFill>
                  <a:prstClr val="black"/>
                </a:solidFill>
                <a:latin typeface="Arial" pitchFamily="34" charset="0"/>
                <a:ea typeface="標楷體" pitchFamily="65" charset="-120"/>
                <a:cs typeface="Arial" pitchFamily="34" charset="0"/>
              </a:rPr>
              <a:t>年</a:t>
            </a:r>
            <a:r>
              <a:rPr lang="en-US" altLang="zh-TW" sz="2000" dirty="0" smtClean="0">
                <a:solidFill>
                  <a:prstClr val="black"/>
                </a:solidFill>
                <a:latin typeface="Arial" pitchFamily="34" charset="0"/>
                <a:ea typeface="標楷體" pitchFamily="65" charset="-120"/>
                <a:cs typeface="Arial" pitchFamily="34" charset="0"/>
              </a:rPr>
              <a:t>6</a:t>
            </a:r>
            <a:r>
              <a:rPr lang="zh-TW" altLang="en-US" sz="2000" dirty="0" smtClean="0">
                <a:solidFill>
                  <a:prstClr val="black"/>
                </a:solidFill>
                <a:latin typeface="Arial" pitchFamily="34" charset="0"/>
                <a:ea typeface="標楷體" pitchFamily="65" charset="-120"/>
                <a:cs typeface="Arial" pitchFamily="34" charset="0"/>
              </a:rPr>
              <a:t>月</a:t>
            </a:r>
            <a:r>
              <a:rPr lang="en-US" altLang="zh-TW" sz="2000" dirty="0" smtClean="0">
                <a:solidFill>
                  <a:prstClr val="black"/>
                </a:solidFill>
                <a:latin typeface="Arial" pitchFamily="34" charset="0"/>
                <a:ea typeface="標楷體" pitchFamily="65" charset="-120"/>
                <a:cs typeface="Arial" pitchFamily="34" charset="0"/>
              </a:rPr>
              <a:t>26</a:t>
            </a:r>
            <a:r>
              <a:rPr lang="zh-TW" altLang="en-US" sz="2000" dirty="0" smtClean="0">
                <a:solidFill>
                  <a:prstClr val="black"/>
                </a:solidFill>
                <a:latin typeface="Arial" pitchFamily="34" charset="0"/>
                <a:ea typeface="標楷體" pitchFamily="65" charset="-120"/>
                <a:cs typeface="Arial" pitchFamily="34" charset="0"/>
              </a:rPr>
              <a:t>日證櫃債字</a:t>
            </a:r>
            <a:endParaRPr lang="en-US" altLang="zh-TW" sz="2000" dirty="0" smtClean="0">
              <a:solidFill>
                <a:prstClr val="black"/>
              </a:solidFill>
              <a:latin typeface="Arial" pitchFamily="34" charset="0"/>
              <a:ea typeface="標楷體" pitchFamily="65" charset="-120"/>
              <a:cs typeface="Arial" pitchFamily="34" charset="0"/>
            </a:endParaRPr>
          </a:p>
          <a:p>
            <a:pPr marL="365125" indent="-282575" algn="ctr" eaLnBrk="0" hangingPunct="0">
              <a:buClr>
                <a:srgbClr val="3891A7"/>
              </a:buClr>
              <a:buSzPct val="80000"/>
              <a:defRPr/>
            </a:pPr>
            <a:r>
              <a:rPr lang="zh-TW" altLang="en-US" sz="2000" dirty="0" smtClean="0">
                <a:solidFill>
                  <a:prstClr val="black"/>
                </a:solidFill>
                <a:latin typeface="Arial" pitchFamily="34" charset="0"/>
                <a:ea typeface="標楷體" pitchFamily="65" charset="-120"/>
                <a:cs typeface="Arial" pitchFamily="34" charset="0"/>
              </a:rPr>
              <a:t>第</a:t>
            </a:r>
            <a:r>
              <a:rPr lang="en-US" altLang="zh-TW" sz="2000" dirty="0" smtClean="0">
                <a:solidFill>
                  <a:prstClr val="black"/>
                </a:solidFill>
                <a:latin typeface="Arial" pitchFamily="34" charset="0"/>
                <a:ea typeface="標楷體" pitchFamily="65" charset="-120"/>
                <a:cs typeface="Arial" pitchFamily="34" charset="0"/>
              </a:rPr>
              <a:t>1030400387</a:t>
            </a:r>
            <a:r>
              <a:rPr lang="zh-TW" altLang="en-US" sz="2000" dirty="0" smtClean="0">
                <a:solidFill>
                  <a:prstClr val="black"/>
                </a:solidFill>
                <a:latin typeface="Arial" pitchFamily="34" charset="0"/>
                <a:ea typeface="標楷體" pitchFamily="65" charset="-120"/>
                <a:cs typeface="Arial" pitchFamily="34" charset="0"/>
              </a:rPr>
              <a:t>號公告</a:t>
            </a:r>
            <a:endParaRPr lang="en-US" altLang="zh-TW" sz="2000" dirty="0" smtClean="0">
              <a:solidFill>
                <a:prstClr val="black"/>
              </a:solidFill>
              <a:latin typeface="Arial" pitchFamily="34" charset="0"/>
              <a:ea typeface="標楷體" pitchFamily="65" charset="-120"/>
              <a:cs typeface="Arial" pitchFamily="34" charset="0"/>
            </a:endParaRPr>
          </a:p>
          <a:p>
            <a:pPr marL="365125" indent="-282575" algn="ctr" eaLnBrk="0" hangingPunct="0">
              <a:buClr>
                <a:srgbClr val="3891A7"/>
              </a:buClr>
              <a:buSzPct val="80000"/>
              <a:defRPr/>
            </a:pPr>
            <a:r>
              <a:rPr lang="en-US" altLang="zh-TW" sz="2000" dirty="0" smtClean="0">
                <a:solidFill>
                  <a:prstClr val="black"/>
                </a:solidFill>
                <a:latin typeface="Arial" pitchFamily="34" charset="0"/>
                <a:ea typeface="標楷體" pitchFamily="65" charset="-120"/>
                <a:cs typeface="Arial" pitchFamily="34" charset="0"/>
              </a:rPr>
              <a:t>(</a:t>
            </a:r>
            <a:r>
              <a:rPr lang="zh-TW" altLang="en-US" sz="2000" dirty="0" smtClean="0">
                <a:solidFill>
                  <a:prstClr val="black"/>
                </a:solidFill>
                <a:latin typeface="Arial" pitchFamily="34" charset="0"/>
                <a:ea typeface="標楷體" pitchFamily="65" charset="-120"/>
                <a:cs typeface="Arial" pitchFamily="34" charset="0"/>
              </a:rPr>
              <a:t>發行人條件</a:t>
            </a:r>
            <a:r>
              <a:rPr lang="en-US" altLang="zh-TW" sz="2000" dirty="0" smtClean="0">
                <a:solidFill>
                  <a:prstClr val="black"/>
                </a:solidFill>
                <a:latin typeface="Arial" pitchFamily="34" charset="0"/>
                <a:ea typeface="標楷體" pitchFamily="65" charset="-120"/>
                <a:cs typeface="Arial" pitchFamily="34" charset="0"/>
              </a:rPr>
              <a:t>)</a:t>
            </a:r>
          </a:p>
          <a:p>
            <a:pPr marL="365125" indent="-282575" algn="ctr" eaLnBrk="0" hangingPunct="0">
              <a:buClr>
                <a:srgbClr val="3891A7"/>
              </a:buClr>
              <a:buSzPct val="80000"/>
              <a:defRPr/>
            </a:pPr>
            <a:endParaRPr kumimoji="0" lang="en-US" altLang="zh-TW" sz="2000" dirty="0">
              <a:solidFill>
                <a:srgbClr val="000000"/>
              </a:solidFill>
              <a:latin typeface="Arial" pitchFamily="34" charset="0"/>
              <a:ea typeface="標楷體" pitchFamily="65" charset="-120"/>
              <a:cs typeface="Arial" pitchFamily="34" charset="0"/>
            </a:endParaRPr>
          </a:p>
        </p:txBody>
      </p:sp>
      <p:cxnSp>
        <p:nvCxnSpPr>
          <p:cNvPr id="24" name="肘形接點 23"/>
          <p:cNvCxnSpPr>
            <a:stCxn id="14" idx="2"/>
            <a:endCxn id="9" idx="0"/>
          </p:cNvCxnSpPr>
          <p:nvPr/>
        </p:nvCxnSpPr>
        <p:spPr>
          <a:xfrm rot="5400000">
            <a:off x="3751732" y="1559334"/>
            <a:ext cx="558081" cy="1659564"/>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1" name="肘形接點 30"/>
          <p:cNvCxnSpPr/>
          <p:nvPr/>
        </p:nvCxnSpPr>
        <p:spPr>
          <a:xfrm>
            <a:off x="4716016" y="2389239"/>
            <a:ext cx="1885846" cy="29041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6" name="肘形接點 35"/>
          <p:cNvCxnSpPr>
            <a:stCxn id="9" idx="2"/>
            <a:endCxn id="10" idx="0"/>
          </p:cNvCxnSpPr>
          <p:nvPr/>
        </p:nvCxnSpPr>
        <p:spPr>
          <a:xfrm rot="16200000" flipH="1">
            <a:off x="3754378" y="3547868"/>
            <a:ext cx="558083" cy="166485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9" name="肘形接點 38"/>
          <p:cNvCxnSpPr>
            <a:stCxn id="15" idx="2"/>
            <a:endCxn id="10" idx="0"/>
          </p:cNvCxnSpPr>
          <p:nvPr/>
        </p:nvCxnSpPr>
        <p:spPr>
          <a:xfrm rot="5400000">
            <a:off x="5469378" y="3535829"/>
            <a:ext cx="519983" cy="172703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36</a:t>
            </a:fld>
            <a:endParaRPr lang="zh-TW" altLang="en-US" dirty="0"/>
          </a:p>
        </p:txBody>
      </p:sp>
      <p:sp>
        <p:nvSpPr>
          <p:cNvPr id="16" name="圓角矩形圖說文字 15"/>
          <p:cNvSpPr/>
          <p:nvPr/>
        </p:nvSpPr>
        <p:spPr>
          <a:xfrm>
            <a:off x="5978955" y="5265718"/>
            <a:ext cx="1545483" cy="536856"/>
          </a:xfrm>
          <a:prstGeom prst="wedgeRoundRectCallout">
            <a:avLst>
              <a:gd name="adj1" fmla="val -36876"/>
              <a:gd name="adj2" fmla="val 76901"/>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標楷體" panose="03000509000000000000" pitchFamily="65" charset="-120"/>
                <a:ea typeface="標楷體" panose="03000509000000000000" pitchFamily="65" charset="-120"/>
              </a:rPr>
              <a:t>上櫃</a:t>
            </a:r>
            <a:r>
              <a:rPr lang="zh-TW" altLang="en-US" sz="1600" dirty="0">
                <a:latin typeface="標楷體" panose="03000509000000000000" pitchFamily="65" charset="-120"/>
                <a:ea typeface="標楷體" panose="03000509000000000000" pitchFamily="65" charset="-120"/>
              </a:rPr>
              <a:t>掛牌</a:t>
            </a:r>
            <a:r>
              <a:rPr lang="zh-TW" altLang="en-US" sz="1600" dirty="0" smtClean="0">
                <a:latin typeface="標楷體" panose="03000509000000000000" pitchFamily="65" charset="-120"/>
                <a:ea typeface="標楷體" panose="03000509000000000000" pitchFamily="65" charset="-120"/>
              </a:rPr>
              <a:t>申請</a:t>
            </a:r>
            <a:endParaRPr lang="zh-TW" altLang="en-US" sz="1600" dirty="0">
              <a:latin typeface="標楷體" panose="03000509000000000000" pitchFamily="65" charset="-120"/>
              <a:ea typeface="標楷體" panose="03000509000000000000" pitchFamily="65" charset="-120"/>
            </a:endParaRPr>
          </a:p>
        </p:txBody>
      </p:sp>
      <p:sp>
        <p:nvSpPr>
          <p:cNvPr id="18" name="圓角矩形圖說文字 17"/>
          <p:cNvSpPr/>
          <p:nvPr/>
        </p:nvSpPr>
        <p:spPr>
          <a:xfrm>
            <a:off x="6766505" y="2073876"/>
            <a:ext cx="2090678" cy="507930"/>
          </a:xfrm>
          <a:prstGeom prst="wedgeRoundRectCallout">
            <a:avLst>
              <a:gd name="adj1" fmla="val -64951"/>
              <a:gd name="adj2" fmla="val -4357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dirty="0" smtClean="0">
                <a:latin typeface="標楷體" panose="03000509000000000000" pitchFamily="65" charset="-120"/>
                <a:ea typeface="標楷體" panose="03000509000000000000" pitchFamily="65" charset="-120"/>
              </a:rPr>
              <a:t>申請櫃檯</a:t>
            </a:r>
            <a:r>
              <a:rPr lang="zh-TW" altLang="en-US" sz="1600" dirty="0">
                <a:latin typeface="標楷體" panose="03000509000000000000" pitchFamily="65" charset="-120"/>
                <a:ea typeface="標楷體" panose="03000509000000000000" pitchFamily="65" charset="-120"/>
              </a:rPr>
              <a:t>買賣同意函</a:t>
            </a:r>
          </a:p>
        </p:txBody>
      </p:sp>
    </p:spTree>
    <p:extLst>
      <p:ext uri="{BB962C8B-B14F-4D97-AF65-F5344CB8AC3E}">
        <p14:creationId xmlns:p14="http://schemas.microsoft.com/office/powerpoint/2010/main" val="1529372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04813"/>
            <a:ext cx="8229600" cy="706437"/>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發行</a:t>
            </a:r>
            <a:r>
              <a:rPr lang="zh-TW" altLang="en-US" sz="3600" b="1" dirty="0">
                <a:effectLst/>
              </a:rPr>
              <a:t>市場架構</a:t>
            </a:r>
            <a:r>
              <a:rPr lang="en-US" altLang="zh-TW" sz="3600" b="1" dirty="0" smtClean="0">
                <a:effectLst/>
                <a:latin typeface="Arial" panose="020B0604020202020204" pitchFamily="34" charset="0"/>
                <a:cs typeface="Arial" panose="020B0604020202020204" pitchFamily="34" charset="0"/>
              </a:rPr>
              <a:t>-</a:t>
            </a:r>
            <a:r>
              <a:rPr lang="zh-TW" altLang="en-US" sz="3600" b="1" dirty="0">
                <a:effectLst/>
                <a:latin typeface="Arial" panose="020B0604020202020204" pitchFamily="34" charset="0"/>
                <a:cs typeface="Arial" panose="020B0604020202020204" pitchFamily="34" charset="0"/>
              </a:rPr>
              <a:t>專</a:t>
            </a:r>
            <a:r>
              <a:rPr lang="zh-TW" altLang="en-US" sz="3600" b="1" dirty="0">
                <a:effectLst/>
              </a:rPr>
              <a:t>業</a:t>
            </a:r>
            <a:r>
              <a:rPr lang="zh-TW" altLang="en-US" sz="3600" b="1" dirty="0" smtClean="0">
                <a:effectLst/>
              </a:rPr>
              <a:t>板</a:t>
            </a:r>
            <a:r>
              <a:rPr lang="en-US" altLang="zh-TW" sz="3600" b="1" dirty="0" smtClean="0">
                <a:effectLst/>
              </a:rPr>
              <a:t>(</a:t>
            </a:r>
            <a:r>
              <a:rPr lang="zh-TW" altLang="en-US" sz="3600" b="1" dirty="0" smtClean="0">
                <a:effectLst/>
              </a:rPr>
              <a:t>陸企發行人</a:t>
            </a:r>
            <a:r>
              <a:rPr lang="en-US" altLang="zh-TW" sz="3600" b="1" dirty="0" smtClean="0">
                <a:effectLst/>
              </a:rPr>
              <a:t>)(</a:t>
            </a:r>
            <a:r>
              <a:rPr lang="zh-TW" altLang="en-US" sz="3600" b="1" dirty="0" smtClean="0">
                <a:effectLst/>
              </a:rPr>
              <a:t>二</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17FD9D4-C87C-449B-87F6-4193A57E911B}" type="slidenum">
              <a:rPr kumimoji="0" lang="zh-TW" altLang="en-US" sz="1200">
                <a:solidFill>
                  <a:schemeClr val="bg2">
                    <a:lumMod val="25000"/>
                  </a:schemeClr>
                </a:solidFill>
                <a:latin typeface="Arial" charset="0"/>
              </a:rPr>
              <a:pPr algn="ctr">
                <a:defRPr/>
              </a:pPr>
              <a:t>37</a:t>
            </a:fld>
            <a:endParaRPr kumimoji="0" lang="zh-TW" altLang="en-US" sz="1200">
              <a:solidFill>
                <a:schemeClr val="bg2">
                  <a:lumMod val="25000"/>
                </a:schemeClr>
              </a:solidFill>
              <a:latin typeface="Arial" charset="0"/>
            </a:endParaRPr>
          </a:p>
        </p:txBody>
      </p:sp>
      <p:sp>
        <p:nvSpPr>
          <p:cNvPr id="80900" name="內容版面配置區 2"/>
          <p:cNvSpPr txBox="1">
            <a:spLocks/>
          </p:cNvSpPr>
          <p:nvPr/>
        </p:nvSpPr>
        <p:spPr bwMode="auto">
          <a:xfrm>
            <a:off x="899593" y="1121197"/>
            <a:ext cx="8171382" cy="5184353"/>
          </a:xfrm>
          <a:prstGeom prst="rect">
            <a:avLst/>
          </a:prstGeom>
          <a:noFill/>
          <a:ln w="9525">
            <a:noFill/>
            <a:miter lim="800000"/>
            <a:headEnd/>
            <a:tailEnd/>
          </a:ln>
        </p:spPr>
        <p:txBody>
          <a:bodyPr/>
          <a:lstStyle/>
          <a:p>
            <a:pPr marL="539750" lvl="1" indent="-457200" eaLnBrk="0" hangingPunct="0">
              <a:lnSpc>
                <a:spcPct val="120000"/>
              </a:lnSpc>
              <a:spcBef>
                <a:spcPts val="300"/>
              </a:spcBef>
              <a:spcAft>
                <a:spcPts val="300"/>
              </a:spcAft>
              <a:buClr>
                <a:srgbClr val="CC9900"/>
              </a:buClr>
              <a:buSzPct val="125000"/>
              <a:buFont typeface="Wingdings" panose="05000000000000000000" pitchFamily="2" charset="2"/>
              <a:buChar char="n"/>
              <a:defRPr/>
            </a:pPr>
            <a:r>
              <a:rPr lang="zh-TW" altLang="en-US" sz="2400" dirty="0">
                <a:solidFill>
                  <a:prstClr val="black"/>
                </a:solidFill>
                <a:ea typeface="標楷體" pitchFamily="65" charset="-120"/>
                <a:cs typeface="Arial" panose="020B0604020202020204" pitchFamily="34" charset="0"/>
              </a:rPr>
              <a:t>金融監督管理委員會中華民國</a:t>
            </a:r>
            <a:r>
              <a:rPr lang="en-US" altLang="zh-TW" sz="2400" dirty="0" smtClean="0">
                <a:solidFill>
                  <a:prstClr val="black"/>
                </a:solidFill>
                <a:ea typeface="標楷體" pitchFamily="65" charset="-120"/>
                <a:cs typeface="Arial" panose="020B0604020202020204" pitchFamily="34" charset="0"/>
              </a:rPr>
              <a:t>103</a:t>
            </a:r>
            <a:r>
              <a:rPr lang="zh-TW" altLang="en-US" sz="2400" dirty="0" smtClean="0">
                <a:solidFill>
                  <a:prstClr val="black"/>
                </a:solidFill>
                <a:ea typeface="標楷體" pitchFamily="65" charset="-120"/>
                <a:cs typeface="Arial" panose="020B0604020202020204" pitchFamily="34" charset="0"/>
              </a:rPr>
              <a:t>年</a:t>
            </a:r>
            <a:r>
              <a:rPr lang="en-US" altLang="zh-TW" sz="2400" dirty="0" smtClean="0">
                <a:solidFill>
                  <a:prstClr val="black"/>
                </a:solidFill>
                <a:ea typeface="標楷體" pitchFamily="65" charset="-120"/>
                <a:cs typeface="Arial" panose="020B0604020202020204" pitchFamily="34" charset="0"/>
              </a:rPr>
              <a:t>6</a:t>
            </a:r>
            <a:r>
              <a:rPr lang="zh-TW" altLang="en-US" sz="2400" dirty="0" smtClean="0">
                <a:solidFill>
                  <a:prstClr val="black"/>
                </a:solidFill>
                <a:ea typeface="標楷體" pitchFamily="65" charset="-120"/>
                <a:cs typeface="Arial" panose="020B0604020202020204" pitchFamily="34" charset="0"/>
              </a:rPr>
              <a:t>月</a:t>
            </a:r>
            <a:r>
              <a:rPr lang="en-US" altLang="zh-TW" sz="2400" dirty="0" smtClean="0">
                <a:solidFill>
                  <a:prstClr val="black"/>
                </a:solidFill>
                <a:ea typeface="標楷體" pitchFamily="65" charset="-120"/>
                <a:cs typeface="Arial" panose="020B0604020202020204" pitchFamily="34" charset="0"/>
              </a:rPr>
              <a:t>26</a:t>
            </a:r>
            <a:r>
              <a:rPr lang="zh-TW" altLang="en-US" sz="2400" dirty="0" smtClean="0">
                <a:solidFill>
                  <a:prstClr val="black"/>
                </a:solidFill>
                <a:ea typeface="標楷體" pitchFamily="65" charset="-120"/>
                <a:cs typeface="Arial" panose="020B0604020202020204" pitchFamily="34" charset="0"/>
              </a:rPr>
              <a:t>日</a:t>
            </a:r>
            <a:r>
              <a:rPr lang="zh-TW" altLang="en-US" sz="2400" dirty="0">
                <a:solidFill>
                  <a:prstClr val="black"/>
                </a:solidFill>
                <a:ea typeface="標楷體" pitchFamily="65" charset="-120"/>
                <a:cs typeface="Arial" panose="020B0604020202020204" pitchFamily="34" charset="0"/>
              </a:rPr>
              <a:t>金管證發字第</a:t>
            </a:r>
            <a:r>
              <a:rPr lang="en-US" altLang="zh-TW" sz="2400" dirty="0" smtClean="0">
                <a:solidFill>
                  <a:prstClr val="black"/>
                </a:solidFill>
                <a:ea typeface="標楷體" pitchFamily="65" charset="-120"/>
                <a:cs typeface="Arial" panose="020B0604020202020204" pitchFamily="34" charset="0"/>
              </a:rPr>
              <a:t>10300230001</a:t>
            </a:r>
            <a:r>
              <a:rPr lang="zh-TW" altLang="en-US" sz="2400" dirty="0" smtClean="0">
                <a:solidFill>
                  <a:prstClr val="black"/>
                </a:solidFill>
                <a:ea typeface="標楷體" pitchFamily="65" charset="-120"/>
                <a:cs typeface="Arial" panose="020B0604020202020204" pitchFamily="34" charset="0"/>
              </a:rPr>
              <a:t>號令。</a:t>
            </a:r>
            <a:endParaRPr lang="en-US" altLang="zh-TW" sz="2400" dirty="0">
              <a:solidFill>
                <a:prstClr val="black"/>
              </a:solidFill>
              <a:ea typeface="標楷體" pitchFamily="65" charset="-120"/>
              <a:cs typeface="Arial" panose="020B0604020202020204" pitchFamily="34" charset="0"/>
            </a:endParaRPr>
          </a:p>
          <a:p>
            <a:pPr marL="746125" lvl="1" indent="-342900" eaLnBrk="0" hangingPunct="0">
              <a:lnSpc>
                <a:spcPct val="150000"/>
              </a:lnSpc>
              <a:spcBef>
                <a:spcPts val="300"/>
              </a:spcBef>
              <a:spcAft>
                <a:spcPts val="300"/>
              </a:spcAft>
              <a:buClr>
                <a:srgbClr val="92D050"/>
              </a:buClr>
              <a:buSzPct val="125000"/>
              <a:buFont typeface="Wingdings" panose="05000000000000000000" pitchFamily="2" charset="2"/>
              <a:buChar char="n"/>
              <a:defRPr/>
            </a:pPr>
            <a:r>
              <a:rPr kumimoji="0" lang="zh-TW" altLang="en-US" sz="2000" u="sng" dirty="0" smtClean="0">
                <a:ea typeface="標楷體" pitchFamily="65" charset="-120"/>
                <a:cs typeface="Arial" panose="020B0604020202020204" pitchFamily="34" charset="0"/>
              </a:rPr>
              <a:t>大陸</a:t>
            </a:r>
            <a:r>
              <a:rPr kumimoji="0" lang="zh-TW" altLang="en-US" sz="2000" u="sng" dirty="0">
                <a:ea typeface="標楷體" pitchFamily="65" charset="-120"/>
                <a:cs typeface="Arial" panose="020B0604020202020204" pitchFamily="34" charset="0"/>
              </a:rPr>
              <a:t>地區註冊法人</a:t>
            </a:r>
            <a:r>
              <a:rPr kumimoji="0" lang="zh-TW" altLang="en-US" sz="2000" dirty="0" smtClean="0">
                <a:ea typeface="標楷體" pitchFamily="65" charset="-120"/>
                <a:cs typeface="Arial" panose="020B0604020202020204" pitchFamily="34" charset="0"/>
              </a:rPr>
              <a:t>依</a:t>
            </a:r>
            <a:r>
              <a:rPr kumimoji="0" lang="en-US" altLang="zh-TW" sz="2000" dirty="0" smtClean="0">
                <a:ea typeface="標楷體" pitchFamily="65" charset="-120"/>
                <a:cs typeface="Arial" panose="020B0604020202020204" pitchFamily="34" charset="0"/>
              </a:rPr>
              <a:t>103</a:t>
            </a:r>
            <a:r>
              <a:rPr kumimoji="0" lang="zh-TW" altLang="en-US" sz="2000" dirty="0" smtClean="0">
                <a:ea typeface="標楷體" pitchFamily="65" charset="-120"/>
                <a:cs typeface="Arial" panose="020B0604020202020204" pitchFamily="34" charset="0"/>
              </a:rPr>
              <a:t>年</a:t>
            </a:r>
            <a:r>
              <a:rPr kumimoji="0" lang="en-US" altLang="zh-TW" sz="2000" dirty="0" smtClean="0">
                <a:ea typeface="標楷體" pitchFamily="65" charset="-120"/>
                <a:cs typeface="Arial" panose="020B0604020202020204" pitchFamily="34" charset="0"/>
              </a:rPr>
              <a:t>6</a:t>
            </a:r>
            <a:r>
              <a:rPr kumimoji="0" lang="zh-TW" altLang="en-US" sz="2000" dirty="0" smtClean="0">
                <a:ea typeface="標楷體" pitchFamily="65" charset="-120"/>
                <a:cs typeface="Arial" panose="020B0604020202020204" pitchFamily="34" charset="0"/>
              </a:rPr>
              <a:t>月</a:t>
            </a:r>
            <a:r>
              <a:rPr kumimoji="0" lang="en-US" altLang="zh-TW" sz="2000" dirty="0" smtClean="0">
                <a:ea typeface="標楷體" pitchFamily="65" charset="-120"/>
                <a:cs typeface="Arial" panose="020B0604020202020204" pitchFamily="34" charset="0"/>
              </a:rPr>
              <a:t>26</a:t>
            </a:r>
            <a:r>
              <a:rPr kumimoji="0" lang="zh-TW" altLang="en-US" sz="2000" dirty="0" smtClean="0">
                <a:ea typeface="標楷體" pitchFamily="65" charset="-120"/>
                <a:cs typeface="Arial" panose="020B0604020202020204" pitchFamily="34" charset="0"/>
              </a:rPr>
              <a:t>日</a:t>
            </a:r>
            <a:r>
              <a:rPr kumimoji="0" lang="zh-TW" altLang="en-US" sz="2000" dirty="0">
                <a:ea typeface="標楷體" pitchFamily="65" charset="-120"/>
                <a:cs typeface="Arial" panose="020B0604020202020204" pitchFamily="34" charset="0"/>
              </a:rPr>
              <a:t>金管證發字</a:t>
            </a:r>
            <a:r>
              <a:rPr kumimoji="0" lang="zh-TW" altLang="en-US" sz="2000" dirty="0" smtClean="0">
                <a:ea typeface="標楷體" pitchFamily="65" charset="-120"/>
                <a:cs typeface="Arial" panose="020B0604020202020204" pitchFamily="34" charset="0"/>
              </a:rPr>
              <a:t>第</a:t>
            </a:r>
            <a:r>
              <a:rPr kumimoji="0" lang="en-US" altLang="zh-TW" sz="2000" dirty="0" smtClean="0">
                <a:ea typeface="標楷體" pitchFamily="65" charset="-120"/>
                <a:cs typeface="Arial" panose="020B0604020202020204" pitchFamily="34" charset="0"/>
              </a:rPr>
              <a:t>1030023001</a:t>
            </a:r>
            <a:r>
              <a:rPr kumimoji="0" lang="zh-TW" altLang="en-US" sz="2000" dirty="0" smtClean="0">
                <a:ea typeface="標楷體" pitchFamily="65" charset="-120"/>
                <a:cs typeface="Arial" panose="020B0604020202020204" pitchFamily="34" charset="0"/>
              </a:rPr>
              <a:t>號令</a:t>
            </a:r>
            <a:r>
              <a:rPr kumimoji="0" lang="zh-TW" altLang="en-US" sz="2000" dirty="0">
                <a:ea typeface="標楷體" pitchFamily="65" charset="-120"/>
                <a:cs typeface="Arial" panose="020B0604020202020204" pitchFamily="34" charset="0"/>
              </a:rPr>
              <a:t>規定，在中華民國境內</a:t>
            </a:r>
            <a:r>
              <a:rPr kumimoji="0" lang="zh-TW" altLang="en-US" sz="2000" u="sng" dirty="0">
                <a:ea typeface="標楷體" pitchFamily="65" charset="-120"/>
                <a:cs typeface="Arial" panose="020B0604020202020204" pitchFamily="34" charset="0"/>
              </a:rPr>
              <a:t>募集與發行僅銷售專業投資人之人民幣計價普通公司債</a:t>
            </a:r>
            <a:r>
              <a:rPr kumimoji="0" lang="zh-TW" altLang="en-US" sz="2000" dirty="0">
                <a:ea typeface="標楷體" pitchFamily="65" charset="-120"/>
                <a:cs typeface="Arial" panose="020B0604020202020204" pitchFamily="34" charset="0"/>
              </a:rPr>
              <a:t>，應先</a:t>
            </a:r>
            <a:r>
              <a:rPr kumimoji="0" lang="zh-TW" altLang="en-US" sz="2000" dirty="0" smtClean="0">
                <a:ea typeface="標楷體" pitchFamily="65" charset="-120"/>
                <a:cs typeface="Arial" panose="020B0604020202020204" pitchFamily="34" charset="0"/>
              </a:rPr>
              <a:t>向櫃</a:t>
            </a:r>
            <a:r>
              <a:rPr kumimoji="0" lang="zh-TW" altLang="en-US" sz="2000" dirty="0">
                <a:ea typeface="標楷體" pitchFamily="65" charset="-120"/>
                <a:cs typeface="Arial" panose="020B0604020202020204" pitchFamily="34" charset="0"/>
              </a:rPr>
              <a:t>買</a:t>
            </a:r>
            <a:r>
              <a:rPr kumimoji="0" lang="zh-TW" altLang="en-US" sz="2000" dirty="0" smtClean="0">
                <a:ea typeface="標楷體" pitchFamily="65" charset="-120"/>
                <a:cs typeface="Arial" panose="020B0604020202020204" pitchFamily="34" charset="0"/>
              </a:rPr>
              <a:t>中心取</a:t>
            </a:r>
            <a:r>
              <a:rPr kumimoji="0" lang="zh-TW" altLang="en-US" sz="2000" dirty="0">
                <a:ea typeface="標楷體" pitchFamily="65" charset="-120"/>
                <a:cs typeface="Arial" panose="020B0604020202020204" pitchFamily="34" charset="0"/>
              </a:rPr>
              <a:t>具該債券得為</a:t>
            </a:r>
            <a:r>
              <a:rPr kumimoji="0" lang="zh-TW" altLang="en-US" sz="2000" u="sng" dirty="0">
                <a:ea typeface="標楷體" pitchFamily="65" charset="-120"/>
                <a:cs typeface="Arial" panose="020B0604020202020204" pitchFamily="34" charset="0"/>
              </a:rPr>
              <a:t>櫃檯買賣之同意函</a:t>
            </a:r>
            <a:r>
              <a:rPr kumimoji="0" lang="zh-TW" altLang="en-US" sz="2000" dirty="0">
                <a:ea typeface="標楷體" pitchFamily="65" charset="-120"/>
                <a:cs typeface="Arial" panose="020B0604020202020204" pitchFamily="34" charset="0"/>
              </a:rPr>
              <a:t>，併同</a:t>
            </a:r>
            <a:r>
              <a:rPr kumimoji="0" lang="zh-TW" altLang="en-US" sz="2000" u="sng" dirty="0">
                <a:ea typeface="標楷體" pitchFamily="65" charset="-120"/>
                <a:cs typeface="Arial" panose="020B0604020202020204" pitchFamily="34" charset="0"/>
              </a:rPr>
              <a:t>預定發行辦法</a:t>
            </a:r>
            <a:r>
              <a:rPr kumimoji="0" lang="zh-TW" altLang="en-US" sz="2000" dirty="0">
                <a:ea typeface="標楷體" pitchFamily="65" charset="-120"/>
                <a:cs typeface="Arial" panose="020B0604020202020204" pitchFamily="34" charset="0"/>
              </a:rPr>
              <a:t>、</a:t>
            </a:r>
            <a:r>
              <a:rPr kumimoji="0" lang="zh-TW" altLang="en-US" sz="2000" u="sng" dirty="0">
                <a:ea typeface="標楷體" pitchFamily="65" charset="-120"/>
                <a:cs typeface="Arial" panose="020B0604020202020204" pitchFamily="34" charset="0"/>
              </a:rPr>
              <a:t>發行人基本資料</a:t>
            </a:r>
            <a:r>
              <a:rPr kumimoji="0" lang="zh-TW" altLang="en-US" sz="2000" dirty="0">
                <a:ea typeface="標楷體" pitchFamily="65" charset="-120"/>
                <a:cs typeface="Arial" panose="020B0604020202020204" pitchFamily="34" charset="0"/>
              </a:rPr>
              <a:t>、</a:t>
            </a:r>
            <a:r>
              <a:rPr kumimoji="0" lang="zh-TW" altLang="en-US" sz="2000" u="sng" dirty="0">
                <a:ea typeface="標楷體" pitchFamily="65" charset="-120"/>
                <a:cs typeface="Arial" panose="020B0604020202020204" pitchFamily="34" charset="0"/>
              </a:rPr>
              <a:t>資金用途</a:t>
            </a:r>
            <a:r>
              <a:rPr kumimoji="0" lang="zh-TW" altLang="en-US" sz="2000" dirty="0">
                <a:ea typeface="標楷體" pitchFamily="65" charset="-120"/>
                <a:cs typeface="Arial" panose="020B0604020202020204" pitchFamily="34" charset="0"/>
              </a:rPr>
              <a:t>等資料</a:t>
            </a:r>
            <a:r>
              <a:rPr kumimoji="0" lang="zh-TW" altLang="en-US" sz="2000" u="sng" dirty="0">
                <a:ea typeface="標楷體" pitchFamily="65" charset="-120"/>
                <a:cs typeface="Arial" panose="020B0604020202020204" pitchFamily="34" charset="0"/>
              </a:rPr>
              <a:t>事先報備中央銀行外匯局</a:t>
            </a:r>
            <a:r>
              <a:rPr kumimoji="0" lang="zh-TW" altLang="en-US" sz="2000" dirty="0">
                <a:ea typeface="標楷體" pitchFamily="65" charset="-120"/>
                <a:cs typeface="Arial" panose="020B0604020202020204" pitchFamily="34" charset="0"/>
              </a:rPr>
              <a:t>，並副知本會證券期貨局及櫃買中心後，始得為之。</a:t>
            </a:r>
          </a:p>
          <a:p>
            <a:pPr marL="746125" lvl="1" indent="-342900" eaLnBrk="0" hangingPunct="0">
              <a:lnSpc>
                <a:spcPct val="150000"/>
              </a:lnSpc>
              <a:spcBef>
                <a:spcPts val="300"/>
              </a:spcBef>
              <a:spcAft>
                <a:spcPts val="300"/>
              </a:spcAft>
              <a:buClr>
                <a:srgbClr val="92D050"/>
              </a:buClr>
              <a:buSzPct val="125000"/>
              <a:buFont typeface="Wingdings" panose="05000000000000000000" pitchFamily="2" charset="2"/>
              <a:buChar char="n"/>
              <a:defRPr/>
            </a:pPr>
            <a:r>
              <a:rPr kumimoji="0" lang="zh-TW" altLang="en-US" sz="2000" dirty="0" smtClean="0">
                <a:ea typeface="標楷體" pitchFamily="65" charset="-120"/>
                <a:cs typeface="Arial" panose="020B0604020202020204" pitchFamily="34" charset="0"/>
              </a:rPr>
              <a:t>發行人</a:t>
            </a:r>
            <a:r>
              <a:rPr kumimoji="0" lang="zh-TW" altLang="en-US" sz="2000" dirty="0">
                <a:ea typeface="標楷體" pitchFamily="65" charset="-120"/>
                <a:cs typeface="Arial" panose="020B0604020202020204" pitchFamily="34" charset="0"/>
              </a:rPr>
              <a:t>應於取得該債券得為櫃檯買賣同意函之日起</a:t>
            </a:r>
            <a:r>
              <a:rPr kumimoji="0" lang="zh-TW" altLang="en-US" sz="2000" u="sng" dirty="0">
                <a:ea typeface="標楷體" pitchFamily="65" charset="-120"/>
                <a:cs typeface="Arial" panose="020B0604020202020204" pitchFamily="34" charset="0"/>
              </a:rPr>
              <a:t>一個月內</a:t>
            </a:r>
            <a:r>
              <a:rPr kumimoji="0" lang="zh-TW" altLang="en-US" sz="2000" dirty="0">
                <a:ea typeface="標楷體" pitchFamily="65" charset="-120"/>
                <a:cs typeface="Arial" panose="020B0604020202020204" pitchFamily="34" charset="0"/>
              </a:rPr>
              <a:t>，向櫃買中心申請登錄為櫃檯買賣，其餘事項</a:t>
            </a:r>
            <a:r>
              <a:rPr kumimoji="0" lang="zh-TW" altLang="en-US" sz="2000" dirty="0" smtClean="0">
                <a:ea typeface="標楷體" pitchFamily="65" charset="-120"/>
                <a:cs typeface="Arial" panose="020B0604020202020204" pitchFamily="34" charset="0"/>
              </a:rPr>
              <a:t>並依金管會</a:t>
            </a:r>
            <a:r>
              <a:rPr kumimoji="0" lang="en-US" altLang="zh-TW" sz="2000" dirty="0" smtClean="0">
                <a:ea typeface="標楷體" pitchFamily="65" charset="-120"/>
                <a:cs typeface="Arial" panose="020B0604020202020204" pitchFamily="34" charset="0"/>
              </a:rPr>
              <a:t>103</a:t>
            </a:r>
            <a:r>
              <a:rPr kumimoji="0" lang="zh-TW" altLang="en-US" sz="2000" dirty="0" smtClean="0">
                <a:ea typeface="標楷體" pitchFamily="65" charset="-120"/>
                <a:cs typeface="Arial" panose="020B0604020202020204" pitchFamily="34" charset="0"/>
              </a:rPr>
              <a:t>年</a:t>
            </a:r>
            <a:r>
              <a:rPr kumimoji="0" lang="en-US" altLang="zh-TW" sz="2000" dirty="0" smtClean="0">
                <a:ea typeface="標楷體" pitchFamily="65" charset="-120"/>
                <a:cs typeface="Arial" panose="020B0604020202020204" pitchFamily="34" charset="0"/>
              </a:rPr>
              <a:t>6</a:t>
            </a:r>
            <a:r>
              <a:rPr kumimoji="0" lang="zh-TW" altLang="en-US" sz="2000" dirty="0" smtClean="0">
                <a:ea typeface="標楷體" pitchFamily="65" charset="-120"/>
                <a:cs typeface="Arial" panose="020B0604020202020204" pitchFamily="34" charset="0"/>
              </a:rPr>
              <a:t>月</a:t>
            </a:r>
            <a:r>
              <a:rPr kumimoji="0" lang="en-US" altLang="zh-TW" sz="2000" dirty="0" smtClean="0">
                <a:ea typeface="標楷體" pitchFamily="65" charset="-120"/>
                <a:cs typeface="Arial" panose="020B0604020202020204" pitchFamily="34" charset="0"/>
              </a:rPr>
              <a:t>26</a:t>
            </a:r>
            <a:r>
              <a:rPr kumimoji="0" lang="zh-TW" altLang="en-US" sz="2000" dirty="0" smtClean="0">
                <a:ea typeface="標楷體" pitchFamily="65" charset="-120"/>
                <a:cs typeface="Arial" panose="020B0604020202020204" pitchFamily="34" charset="0"/>
              </a:rPr>
              <a:t>日</a:t>
            </a:r>
            <a:r>
              <a:rPr kumimoji="0" lang="zh-TW" altLang="en-US" sz="2000" dirty="0">
                <a:ea typeface="標楷體" pitchFamily="65" charset="-120"/>
                <a:cs typeface="Arial" panose="020B0604020202020204" pitchFamily="34" charset="0"/>
              </a:rPr>
              <a:t>金管證發字</a:t>
            </a:r>
            <a:r>
              <a:rPr kumimoji="0" lang="zh-TW" altLang="en-US" sz="2000" dirty="0" smtClean="0">
                <a:ea typeface="標楷體" pitchFamily="65" charset="-120"/>
                <a:cs typeface="Arial" panose="020B0604020202020204" pitchFamily="34" charset="0"/>
              </a:rPr>
              <a:t>第</a:t>
            </a:r>
            <a:r>
              <a:rPr kumimoji="0" lang="en-US" altLang="zh-TW" sz="2000" dirty="0" smtClean="0">
                <a:ea typeface="標楷體" pitchFamily="65" charset="-120"/>
                <a:cs typeface="Arial" panose="020B0604020202020204" pitchFamily="34" charset="0"/>
              </a:rPr>
              <a:t>1030023000</a:t>
            </a:r>
            <a:r>
              <a:rPr kumimoji="0" lang="zh-TW" altLang="en-US" sz="2000" dirty="0" smtClean="0">
                <a:ea typeface="標楷體" pitchFamily="65" charset="-120"/>
                <a:cs typeface="Arial" panose="020B0604020202020204" pitchFamily="34" charset="0"/>
              </a:rPr>
              <a:t>號令</a:t>
            </a:r>
            <a:r>
              <a:rPr kumimoji="0" lang="zh-TW" altLang="en-US" sz="2000" dirty="0">
                <a:ea typeface="標楷體" pitchFamily="65" charset="-120"/>
                <a:cs typeface="Arial" panose="020B0604020202020204" pitchFamily="34" charset="0"/>
              </a:rPr>
              <a:t>規定辦理</a:t>
            </a:r>
            <a:r>
              <a:rPr kumimoji="0" lang="zh-TW" altLang="en-US" sz="2000" dirty="0" smtClean="0">
                <a:ea typeface="標楷體" pitchFamily="65" charset="-120"/>
                <a:cs typeface="Arial" panose="020B0604020202020204" pitchFamily="34" charset="0"/>
              </a:rPr>
              <a:t>。</a:t>
            </a:r>
            <a:endParaRPr kumimoji="0" lang="en-US" altLang="zh-TW" sz="2000" dirty="0">
              <a:ea typeface="標楷體" pitchFamily="65" charset="-120"/>
              <a:cs typeface="Arial" panose="020B0604020202020204" pitchFamily="34" charset="0"/>
            </a:endParaRPr>
          </a:p>
          <a:p>
            <a:pPr marL="365125" indent="-282575" eaLnBrk="0" hangingPunct="0">
              <a:spcBef>
                <a:spcPts val="600"/>
              </a:spcBef>
              <a:buClr>
                <a:schemeClr val="accent1"/>
              </a:buClr>
              <a:buSzPct val="80000"/>
            </a:pPr>
            <a:endParaRPr lang="en-US" altLang="zh-TW" sz="2600" dirty="0">
              <a:latin typeface="標楷體" pitchFamily="65" charset="-120"/>
              <a:ea typeface="標楷體" pitchFamily="65" charset="-120"/>
            </a:endParaRPr>
          </a:p>
          <a:p>
            <a:pPr marL="365125" indent="-282575" eaLnBrk="0" hangingPunct="0">
              <a:spcBef>
                <a:spcPts val="600"/>
              </a:spcBef>
              <a:buClr>
                <a:schemeClr val="accent1"/>
              </a:buClr>
              <a:buSzPct val="80000"/>
            </a:pPr>
            <a:endParaRPr lang="en-US" altLang="zh-TW" sz="26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37</a:t>
            </a:fld>
            <a:endParaRPr lang="zh-TW" altLang="en-US" dirty="0"/>
          </a:p>
        </p:txBody>
      </p:sp>
    </p:spTree>
    <p:extLst>
      <p:ext uri="{BB962C8B-B14F-4D97-AF65-F5344CB8AC3E}">
        <p14:creationId xmlns:p14="http://schemas.microsoft.com/office/powerpoint/2010/main" val="466754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04813"/>
            <a:ext cx="8229600" cy="706437"/>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Arial" panose="020B0604020202020204" pitchFamily="34" charset="0"/>
                <a:cs typeface="Arial" panose="020B0604020202020204" pitchFamily="34" charset="0"/>
              </a:rPr>
              <a:t>發行</a:t>
            </a:r>
            <a:r>
              <a:rPr lang="zh-TW" altLang="en-US" sz="3600" b="1" dirty="0">
                <a:effectLst/>
                <a:latin typeface="Arial" panose="020B0604020202020204" pitchFamily="34" charset="0"/>
                <a:cs typeface="Arial" panose="020B0604020202020204" pitchFamily="34" charset="0"/>
              </a:rPr>
              <a:t>市場架構</a:t>
            </a:r>
            <a:r>
              <a:rPr lang="en-US" altLang="zh-TW" sz="3600" b="1" dirty="0" smtClean="0">
                <a:effectLst/>
                <a:latin typeface="Arial" panose="020B0604020202020204" pitchFamily="34" charset="0"/>
                <a:cs typeface="Arial" panose="020B0604020202020204" pitchFamily="34" charset="0"/>
              </a:rPr>
              <a:t>-</a:t>
            </a:r>
            <a:r>
              <a:rPr lang="zh-TW" altLang="en-US" sz="3600" b="1" dirty="0">
                <a:effectLst/>
              </a:rPr>
              <a:t>專業</a:t>
            </a:r>
            <a:r>
              <a:rPr lang="zh-TW" altLang="en-US" sz="3600" b="1" dirty="0" smtClean="0">
                <a:effectLst/>
              </a:rPr>
              <a:t>板</a:t>
            </a:r>
            <a:r>
              <a:rPr lang="en-US" altLang="zh-TW" sz="3600" b="1" dirty="0" smtClean="0">
                <a:effectLst/>
              </a:rPr>
              <a:t>(</a:t>
            </a:r>
            <a:r>
              <a:rPr lang="zh-TW" altLang="en-US" sz="3600" b="1" dirty="0" smtClean="0">
                <a:effectLst/>
              </a:rPr>
              <a:t>陸</a:t>
            </a:r>
            <a:r>
              <a:rPr lang="zh-TW" altLang="en-US" sz="3600" b="1" dirty="0">
                <a:effectLst/>
              </a:rPr>
              <a:t>企</a:t>
            </a:r>
            <a:r>
              <a:rPr lang="zh-TW" altLang="en-US" sz="3600" b="1" dirty="0" smtClean="0">
                <a:effectLst/>
              </a:rPr>
              <a:t>發行人</a:t>
            </a:r>
            <a:r>
              <a:rPr lang="en-US" altLang="zh-TW" sz="3600" b="1" dirty="0" smtClean="0">
                <a:effectLst/>
              </a:rPr>
              <a:t>)(</a:t>
            </a:r>
            <a:r>
              <a:rPr lang="zh-TW" altLang="en-US" sz="3600" b="1" dirty="0" smtClean="0">
                <a:effectLst/>
              </a:rPr>
              <a:t>三</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17FD9D4-C87C-449B-87F6-4193A57E911B}" type="slidenum">
              <a:rPr kumimoji="0" lang="zh-TW" altLang="en-US" sz="1200">
                <a:solidFill>
                  <a:srgbClr val="E7DEC9">
                    <a:lumMod val="25000"/>
                  </a:srgbClr>
                </a:solidFill>
                <a:latin typeface="Arial" charset="0"/>
              </a:rPr>
              <a:pPr algn="ctr">
                <a:defRPr/>
              </a:pPr>
              <a:t>38</a:t>
            </a:fld>
            <a:endParaRPr kumimoji="0" lang="zh-TW" altLang="en-US" sz="1200">
              <a:solidFill>
                <a:srgbClr val="E7DEC9">
                  <a:lumMod val="25000"/>
                </a:srgbClr>
              </a:solidFill>
              <a:latin typeface="Arial" charset="0"/>
            </a:endParaRPr>
          </a:p>
        </p:txBody>
      </p:sp>
      <p:sp>
        <p:nvSpPr>
          <p:cNvPr id="80900" name="內容版面配置區 2"/>
          <p:cNvSpPr txBox="1">
            <a:spLocks/>
          </p:cNvSpPr>
          <p:nvPr/>
        </p:nvSpPr>
        <p:spPr bwMode="auto">
          <a:xfrm>
            <a:off x="931454" y="1111250"/>
            <a:ext cx="8280920" cy="5038744"/>
          </a:xfrm>
          <a:prstGeom prst="rect">
            <a:avLst/>
          </a:prstGeom>
          <a:noFill/>
          <a:ln w="9525">
            <a:noFill/>
            <a:miter lim="800000"/>
            <a:headEnd/>
            <a:tailEnd/>
          </a:ln>
        </p:spPr>
        <p:txBody>
          <a:bodyPr/>
          <a:lstStyle/>
          <a:p>
            <a:pPr marL="539750" lvl="1" indent="-457200" eaLnBrk="0" hangingPunct="0">
              <a:lnSpc>
                <a:spcPct val="120000"/>
              </a:lnSpc>
              <a:spcBef>
                <a:spcPts val="300"/>
              </a:spcBef>
              <a:spcAft>
                <a:spcPts val="300"/>
              </a:spcAft>
              <a:buClr>
                <a:srgbClr val="CC9900"/>
              </a:buClr>
              <a:buSzPct val="125000"/>
              <a:buFont typeface="Wingdings" panose="05000000000000000000" pitchFamily="2" charset="2"/>
              <a:buChar char="n"/>
              <a:defRPr/>
            </a:pPr>
            <a:r>
              <a:rPr lang="zh-TW" altLang="en-US" sz="2400" dirty="0">
                <a:solidFill>
                  <a:prstClr val="black"/>
                </a:solidFill>
                <a:ea typeface="標楷體" pitchFamily="65" charset="-120"/>
                <a:cs typeface="Arial" panose="020B0604020202020204" pitchFamily="34" charset="0"/>
              </a:rPr>
              <a:t>櫃買中心</a:t>
            </a:r>
            <a:r>
              <a:rPr lang="en-US" altLang="zh-TW" sz="2400" dirty="0">
                <a:solidFill>
                  <a:prstClr val="black"/>
                </a:solidFill>
                <a:ea typeface="標楷體" pitchFamily="65" charset="-120"/>
                <a:cs typeface="Arial" panose="020B0604020202020204" pitchFamily="34" charset="0"/>
              </a:rPr>
              <a:t>103</a:t>
            </a:r>
            <a:r>
              <a:rPr lang="zh-TW" altLang="en-US" sz="2400" dirty="0">
                <a:solidFill>
                  <a:prstClr val="black"/>
                </a:solidFill>
                <a:ea typeface="標楷體" pitchFamily="65" charset="-120"/>
                <a:cs typeface="Arial" panose="020B0604020202020204" pitchFamily="34" charset="0"/>
              </a:rPr>
              <a:t>年</a:t>
            </a:r>
            <a:r>
              <a:rPr lang="en-US" altLang="zh-TW" sz="2400" dirty="0">
                <a:solidFill>
                  <a:prstClr val="black"/>
                </a:solidFill>
                <a:ea typeface="標楷體" pitchFamily="65" charset="-120"/>
                <a:cs typeface="Arial" panose="020B0604020202020204" pitchFamily="34" charset="0"/>
              </a:rPr>
              <a:t>6</a:t>
            </a:r>
            <a:r>
              <a:rPr lang="zh-TW" altLang="en-US" sz="2400" dirty="0">
                <a:solidFill>
                  <a:prstClr val="black"/>
                </a:solidFill>
                <a:ea typeface="標楷體" pitchFamily="65" charset="-120"/>
                <a:cs typeface="Arial" panose="020B0604020202020204" pitchFamily="34" charset="0"/>
              </a:rPr>
              <a:t>月</a:t>
            </a:r>
            <a:r>
              <a:rPr lang="en-US" altLang="zh-TW" sz="2400" dirty="0">
                <a:solidFill>
                  <a:prstClr val="black"/>
                </a:solidFill>
                <a:ea typeface="標楷體" pitchFamily="65" charset="-120"/>
                <a:cs typeface="Arial" panose="020B0604020202020204" pitchFamily="34" charset="0"/>
              </a:rPr>
              <a:t>26</a:t>
            </a:r>
            <a:r>
              <a:rPr lang="zh-TW" altLang="en-US" sz="2400" dirty="0">
                <a:solidFill>
                  <a:prstClr val="black"/>
                </a:solidFill>
                <a:ea typeface="標楷體" pitchFamily="65" charset="-120"/>
                <a:cs typeface="Arial" panose="020B0604020202020204" pitchFamily="34" charset="0"/>
              </a:rPr>
              <a:t>日證櫃債字第</a:t>
            </a:r>
            <a:r>
              <a:rPr lang="en-US" altLang="zh-TW" sz="2400" dirty="0">
                <a:solidFill>
                  <a:prstClr val="black"/>
                </a:solidFill>
                <a:ea typeface="標楷體" pitchFamily="65" charset="-120"/>
                <a:cs typeface="Arial" panose="020B0604020202020204" pitchFamily="34" charset="0"/>
              </a:rPr>
              <a:t>1030400387</a:t>
            </a:r>
            <a:r>
              <a:rPr lang="zh-TW" altLang="en-US" sz="2400" dirty="0">
                <a:solidFill>
                  <a:prstClr val="black"/>
                </a:solidFill>
                <a:ea typeface="標楷體" pitchFamily="65" charset="-120"/>
                <a:cs typeface="Arial" panose="020B0604020202020204" pitchFamily="34" charset="0"/>
              </a:rPr>
              <a:t>號公告</a:t>
            </a:r>
            <a:endParaRPr lang="en-US" altLang="zh-TW" sz="2400" dirty="0">
              <a:solidFill>
                <a:prstClr val="black"/>
              </a:solidFill>
              <a:ea typeface="標楷體" pitchFamily="65" charset="-120"/>
              <a:cs typeface="Arial" panose="020B0604020202020204" pitchFamily="34"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依據</a:t>
            </a:r>
            <a:r>
              <a:rPr kumimoji="0" lang="en-US" altLang="zh-TW" sz="2400" dirty="0" smtClean="0">
                <a:ea typeface="標楷體" pitchFamily="65" charset="-120"/>
                <a:cs typeface="Arial" panose="020B0604020202020204" pitchFamily="34" charset="0"/>
              </a:rPr>
              <a:t>:</a:t>
            </a:r>
            <a:r>
              <a:rPr kumimoji="0" lang="zh-TW" altLang="en-US" sz="2400" dirty="0" smtClean="0">
                <a:ea typeface="標楷體" pitchFamily="65" charset="-120"/>
                <a:cs typeface="Arial" panose="020B0604020202020204" pitchFamily="34" charset="0"/>
              </a:rPr>
              <a:t>櫃買中心</a:t>
            </a:r>
            <a:r>
              <a:rPr kumimoji="0" lang="zh-TW" altLang="en-US" sz="2400" dirty="0">
                <a:ea typeface="標楷體" pitchFamily="65" charset="-120"/>
                <a:cs typeface="Arial" panose="020B0604020202020204" pitchFamily="34" charset="0"/>
              </a:rPr>
              <a:t>「外幣計價國際債券管理規則」第</a:t>
            </a:r>
            <a:r>
              <a:rPr kumimoji="0" lang="en-US" altLang="zh-TW" sz="2400" dirty="0">
                <a:ea typeface="標楷體" pitchFamily="65" charset="-120"/>
                <a:cs typeface="Arial" panose="020B0604020202020204" pitchFamily="34" charset="0"/>
              </a:rPr>
              <a:t>3</a:t>
            </a:r>
            <a:r>
              <a:rPr kumimoji="0" lang="zh-TW" altLang="en-US" sz="2400" dirty="0">
                <a:ea typeface="標楷體" pitchFamily="65" charset="-120"/>
                <a:cs typeface="Arial" panose="020B0604020202020204" pitchFamily="34" charset="0"/>
              </a:rPr>
              <a:t>條第</a:t>
            </a:r>
            <a:r>
              <a:rPr kumimoji="0" lang="en-US" altLang="zh-TW" sz="2400" dirty="0">
                <a:ea typeface="標楷體" pitchFamily="65" charset="-120"/>
                <a:cs typeface="Arial" panose="020B0604020202020204" pitchFamily="34" charset="0"/>
              </a:rPr>
              <a:t>1</a:t>
            </a:r>
            <a:r>
              <a:rPr kumimoji="0" lang="zh-TW" altLang="en-US" sz="2400" dirty="0">
                <a:ea typeface="標楷體" pitchFamily="65" charset="-120"/>
                <a:cs typeface="Arial" panose="020B0604020202020204" pitchFamily="34" charset="0"/>
              </a:rPr>
              <a:t>項第</a:t>
            </a:r>
            <a:r>
              <a:rPr kumimoji="0" lang="en-US" altLang="zh-TW" sz="2400" dirty="0">
                <a:ea typeface="標楷體" pitchFamily="65" charset="-120"/>
                <a:cs typeface="Arial" panose="020B0604020202020204" pitchFamily="34" charset="0"/>
              </a:rPr>
              <a:t>10</a:t>
            </a:r>
            <a:r>
              <a:rPr kumimoji="0" lang="zh-TW" altLang="en-US" sz="2400" dirty="0">
                <a:ea typeface="標楷體" pitchFamily="65" charset="-120"/>
                <a:cs typeface="Arial" panose="020B0604020202020204" pitchFamily="34" charset="0"/>
              </a:rPr>
              <a:t>款暨金融監督管理委員會</a:t>
            </a:r>
            <a:r>
              <a:rPr kumimoji="0" lang="en-US" altLang="zh-TW" sz="2400" dirty="0">
                <a:ea typeface="標楷體" pitchFamily="65" charset="-120"/>
                <a:cs typeface="Arial" panose="020B0604020202020204" pitchFamily="34" charset="0"/>
              </a:rPr>
              <a:t>103</a:t>
            </a:r>
            <a:r>
              <a:rPr kumimoji="0" lang="zh-TW" altLang="en-US" sz="2400" dirty="0">
                <a:ea typeface="標楷體" pitchFamily="65" charset="-120"/>
                <a:cs typeface="Arial" panose="020B0604020202020204" pitchFamily="34" charset="0"/>
              </a:rPr>
              <a:t>年</a:t>
            </a:r>
            <a:r>
              <a:rPr kumimoji="0" lang="en-US" altLang="zh-TW" sz="2400" dirty="0">
                <a:ea typeface="標楷體" pitchFamily="65" charset="-120"/>
                <a:cs typeface="Arial" panose="020B0604020202020204" pitchFamily="34" charset="0"/>
              </a:rPr>
              <a:t>6</a:t>
            </a:r>
            <a:r>
              <a:rPr kumimoji="0" lang="zh-TW" altLang="en-US" sz="2400" dirty="0">
                <a:ea typeface="標楷體" pitchFamily="65" charset="-120"/>
                <a:cs typeface="Arial" panose="020B0604020202020204" pitchFamily="34" charset="0"/>
              </a:rPr>
              <a:t>月</a:t>
            </a:r>
            <a:r>
              <a:rPr kumimoji="0" lang="en-US" altLang="zh-TW" sz="2400" dirty="0">
                <a:ea typeface="標楷體" pitchFamily="65" charset="-120"/>
                <a:cs typeface="Arial" panose="020B0604020202020204" pitchFamily="34" charset="0"/>
              </a:rPr>
              <a:t>26</a:t>
            </a:r>
            <a:r>
              <a:rPr kumimoji="0" lang="zh-TW" altLang="en-US" sz="2400" dirty="0">
                <a:ea typeface="標楷體" pitchFamily="65" charset="-120"/>
                <a:cs typeface="Arial" panose="020B0604020202020204" pitchFamily="34" charset="0"/>
              </a:rPr>
              <a:t>日金管證發字第</a:t>
            </a:r>
            <a:r>
              <a:rPr kumimoji="0" lang="en-US" altLang="zh-TW" sz="2400" dirty="0">
                <a:ea typeface="標楷體" pitchFamily="65" charset="-120"/>
                <a:cs typeface="Arial" panose="020B0604020202020204" pitchFamily="34" charset="0"/>
              </a:rPr>
              <a:t>10300230001</a:t>
            </a:r>
            <a:r>
              <a:rPr kumimoji="0" lang="zh-TW" altLang="en-US" sz="2400" dirty="0">
                <a:ea typeface="標楷體" pitchFamily="65" charset="-120"/>
                <a:cs typeface="Arial" panose="020B0604020202020204" pitchFamily="34" charset="0"/>
              </a:rPr>
              <a:t>號令</a:t>
            </a:r>
            <a:r>
              <a:rPr kumimoji="0" lang="zh-TW" altLang="en-US" sz="2400" dirty="0" smtClean="0">
                <a:ea typeface="標楷體" pitchFamily="65" charset="-120"/>
                <a:cs typeface="Arial" panose="020B0604020202020204" pitchFamily="34" charset="0"/>
              </a:rPr>
              <a:t>。</a:t>
            </a:r>
            <a:endParaRPr kumimoji="0" lang="en-US" altLang="zh-TW" sz="2400" dirty="0" smtClean="0">
              <a:ea typeface="標楷體" pitchFamily="65" charset="-120"/>
              <a:cs typeface="Arial" panose="020B0604020202020204" pitchFamily="34" charset="0"/>
            </a:endParaRPr>
          </a:p>
          <a:p>
            <a:pPr marL="1147763" lvl="2" indent="-342900" eaLnBrk="0" hangingPunct="0">
              <a:lnSpc>
                <a:spcPct val="135000"/>
              </a:lnSpc>
              <a:spcBef>
                <a:spcPts val="600"/>
              </a:spcBef>
              <a:spcAft>
                <a:spcPts val="600"/>
              </a:spcAft>
              <a:buClr>
                <a:srgbClr val="92D050"/>
              </a:buClr>
              <a:buSzPct val="90000"/>
              <a:buFont typeface="Wingdings" panose="05000000000000000000" pitchFamily="2" charset="2"/>
              <a:buChar char="p"/>
              <a:defRPr/>
            </a:pPr>
            <a:r>
              <a:rPr lang="zh-TW" altLang="en-US" sz="2000" dirty="0" smtClean="0">
                <a:solidFill>
                  <a:srgbClr val="000000"/>
                </a:solidFill>
                <a:ea typeface="標楷體" pitchFamily="65" charset="-120"/>
                <a:cs typeface="Arial" panose="020B0604020202020204" pitchFamily="34" charset="0"/>
              </a:rPr>
              <a:t>大陸地</a:t>
            </a:r>
            <a:r>
              <a:rPr lang="zh-TW" altLang="en-US" sz="2000" dirty="0">
                <a:solidFill>
                  <a:srgbClr val="000000"/>
                </a:solidFill>
                <a:ea typeface="標楷體" pitchFamily="65" charset="-120"/>
                <a:cs typeface="Arial" panose="020B0604020202020204" pitchFamily="34" charset="0"/>
              </a:rPr>
              <a:t>區銀行及其海外分行或子行：發行主體為政策性銀行、國有商業銀行，或股份制商業銀行者</a:t>
            </a:r>
            <a:r>
              <a:rPr lang="zh-TW" altLang="en-US" sz="2000" dirty="0" smtClean="0">
                <a:solidFill>
                  <a:srgbClr val="000000"/>
                </a:solidFill>
                <a:ea typeface="標楷體" pitchFamily="65" charset="-120"/>
                <a:cs typeface="Arial" panose="020B0604020202020204" pitchFamily="34" charset="0"/>
              </a:rPr>
              <a:t>。</a:t>
            </a:r>
            <a:endParaRPr lang="en-US" altLang="zh-TW" sz="2000" dirty="0" smtClean="0">
              <a:solidFill>
                <a:srgbClr val="000000"/>
              </a:solidFill>
              <a:ea typeface="標楷體" pitchFamily="65" charset="-120"/>
              <a:cs typeface="Arial" panose="020B0604020202020204" pitchFamily="34" charset="0"/>
            </a:endParaRPr>
          </a:p>
          <a:p>
            <a:pPr marL="1147763" lvl="2" indent="-342900" eaLnBrk="0" hangingPunct="0">
              <a:lnSpc>
                <a:spcPct val="135000"/>
              </a:lnSpc>
              <a:spcBef>
                <a:spcPts val="600"/>
              </a:spcBef>
              <a:spcAft>
                <a:spcPts val="600"/>
              </a:spcAft>
              <a:buClr>
                <a:srgbClr val="92D050"/>
              </a:buClr>
              <a:buSzPct val="90000"/>
              <a:buFont typeface="Wingdings" panose="05000000000000000000" pitchFamily="2" charset="2"/>
              <a:buChar char="p"/>
              <a:defRPr/>
            </a:pPr>
            <a:r>
              <a:rPr lang="zh-TW" altLang="en-US" sz="2000" dirty="0" smtClean="0">
                <a:solidFill>
                  <a:srgbClr val="000000"/>
                </a:solidFill>
                <a:ea typeface="標楷體" pitchFamily="65" charset="-120"/>
                <a:cs typeface="Arial" panose="020B0604020202020204" pitchFamily="34" charset="0"/>
              </a:rPr>
              <a:t>臺灣</a:t>
            </a:r>
            <a:r>
              <a:rPr lang="zh-TW" altLang="en-US" sz="2000" dirty="0">
                <a:solidFill>
                  <a:srgbClr val="000000"/>
                </a:solidFill>
                <a:ea typeface="標楷體" pitchFamily="65" charset="-120"/>
                <a:cs typeface="Arial" panose="020B0604020202020204" pitchFamily="34" charset="0"/>
              </a:rPr>
              <a:t>金融機構於大陸地區設立之子行</a:t>
            </a:r>
            <a:r>
              <a:rPr lang="zh-TW" altLang="en-US" sz="2000" dirty="0" smtClean="0">
                <a:solidFill>
                  <a:srgbClr val="000000"/>
                </a:solidFill>
                <a:ea typeface="標楷體" pitchFamily="65" charset="-120"/>
                <a:cs typeface="Arial" panose="020B0604020202020204" pitchFamily="34" charset="0"/>
              </a:rPr>
              <a:t>。</a:t>
            </a:r>
            <a:endParaRPr lang="en-US" altLang="zh-TW" sz="2000" dirty="0" smtClean="0">
              <a:solidFill>
                <a:srgbClr val="000000"/>
              </a:solidFill>
              <a:ea typeface="標楷體" pitchFamily="65" charset="-120"/>
              <a:cs typeface="Arial" panose="020B0604020202020204" pitchFamily="34" charset="0"/>
            </a:endParaRPr>
          </a:p>
          <a:p>
            <a:pPr marL="1147763" lvl="2" indent="-342900" eaLnBrk="0" hangingPunct="0">
              <a:lnSpc>
                <a:spcPct val="135000"/>
              </a:lnSpc>
              <a:spcBef>
                <a:spcPts val="600"/>
              </a:spcBef>
              <a:spcAft>
                <a:spcPts val="600"/>
              </a:spcAft>
              <a:buClr>
                <a:srgbClr val="92D050"/>
              </a:buClr>
              <a:buSzPct val="90000"/>
              <a:buFont typeface="Wingdings" panose="05000000000000000000" pitchFamily="2" charset="2"/>
              <a:buChar char="p"/>
              <a:defRPr/>
            </a:pPr>
            <a:r>
              <a:rPr lang="zh-TW" altLang="en-US" sz="2000" dirty="0" smtClean="0">
                <a:solidFill>
                  <a:srgbClr val="000000"/>
                </a:solidFill>
                <a:ea typeface="標楷體" pitchFamily="65" charset="-120"/>
                <a:cs typeface="Arial" panose="020B0604020202020204" pitchFamily="34" charset="0"/>
              </a:rPr>
              <a:t>發行人</a:t>
            </a:r>
            <a:r>
              <a:rPr lang="zh-TW" altLang="en-US" sz="2000" dirty="0">
                <a:solidFill>
                  <a:srgbClr val="000000"/>
                </a:solidFill>
                <a:ea typeface="標楷體" pitchFamily="65" charset="-120"/>
                <a:cs typeface="Arial" panose="020B0604020202020204" pitchFamily="34" charset="0"/>
              </a:rPr>
              <a:t>註冊於大陸地區且為股票已於臺灣證券交易所</a:t>
            </a:r>
            <a:r>
              <a:rPr lang="zh-TW" altLang="en-US" sz="2000" dirty="0" smtClean="0">
                <a:solidFill>
                  <a:srgbClr val="000000"/>
                </a:solidFill>
                <a:ea typeface="標楷體" pitchFamily="65" charset="-120"/>
                <a:cs typeface="Arial" panose="020B0604020202020204" pitchFamily="34" charset="0"/>
              </a:rPr>
              <a:t>或櫃買中心</a:t>
            </a:r>
            <a:r>
              <a:rPr lang="zh-TW" altLang="en-US" sz="2000" dirty="0">
                <a:solidFill>
                  <a:srgbClr val="000000"/>
                </a:solidFill>
                <a:ea typeface="標楷體" pitchFamily="65" charset="-120"/>
                <a:cs typeface="Arial" panose="020B0604020202020204" pitchFamily="34" charset="0"/>
              </a:rPr>
              <a:t>掛牌交易者</a:t>
            </a:r>
            <a:r>
              <a:rPr lang="en-US" altLang="zh-TW" sz="2000" dirty="0">
                <a:solidFill>
                  <a:srgbClr val="000000"/>
                </a:solidFill>
                <a:ea typeface="標楷體" pitchFamily="65" charset="-120"/>
                <a:cs typeface="Arial" panose="020B0604020202020204" pitchFamily="34" charset="0"/>
              </a:rPr>
              <a:t>【</a:t>
            </a:r>
            <a:r>
              <a:rPr lang="zh-TW" altLang="en-US" sz="2000" dirty="0">
                <a:solidFill>
                  <a:srgbClr val="000000"/>
                </a:solidFill>
                <a:ea typeface="標楷體" pitchFamily="65" charset="-120"/>
                <a:cs typeface="Arial" panose="020B0604020202020204" pitchFamily="34" charset="0"/>
              </a:rPr>
              <a:t>以下簡稱上市</a:t>
            </a:r>
            <a:r>
              <a:rPr lang="en-US" altLang="zh-TW" sz="2000" dirty="0">
                <a:solidFill>
                  <a:srgbClr val="000000"/>
                </a:solidFill>
                <a:ea typeface="標楷體" pitchFamily="65" charset="-120"/>
                <a:cs typeface="Arial" panose="020B0604020202020204" pitchFamily="34" charset="0"/>
              </a:rPr>
              <a:t>(</a:t>
            </a:r>
            <a:r>
              <a:rPr lang="zh-TW" altLang="en-US" sz="2000" dirty="0">
                <a:solidFill>
                  <a:srgbClr val="000000"/>
                </a:solidFill>
                <a:ea typeface="標楷體" pitchFamily="65" charset="-120"/>
                <a:cs typeface="Arial" panose="020B0604020202020204" pitchFamily="34" charset="0"/>
              </a:rPr>
              <a:t>櫃</a:t>
            </a:r>
            <a:r>
              <a:rPr lang="en-US" altLang="zh-TW" sz="2000" dirty="0">
                <a:solidFill>
                  <a:srgbClr val="000000"/>
                </a:solidFill>
                <a:ea typeface="標楷體" pitchFamily="65" charset="-120"/>
                <a:cs typeface="Arial" panose="020B0604020202020204" pitchFamily="34" charset="0"/>
              </a:rPr>
              <a:t>)</a:t>
            </a:r>
            <a:r>
              <a:rPr lang="zh-TW" altLang="en-US" sz="2000" dirty="0">
                <a:solidFill>
                  <a:srgbClr val="000000"/>
                </a:solidFill>
                <a:ea typeface="標楷體" pitchFamily="65" charset="-120"/>
                <a:cs typeface="Arial" panose="020B0604020202020204" pitchFamily="34" charset="0"/>
              </a:rPr>
              <a:t>公司</a:t>
            </a:r>
            <a:r>
              <a:rPr lang="en-US" altLang="zh-TW" sz="2000" dirty="0">
                <a:solidFill>
                  <a:srgbClr val="000000"/>
                </a:solidFill>
                <a:ea typeface="標楷體" pitchFamily="65" charset="-120"/>
                <a:cs typeface="Arial" panose="020B0604020202020204" pitchFamily="34" charset="0"/>
              </a:rPr>
              <a:t>】</a:t>
            </a:r>
            <a:r>
              <a:rPr lang="zh-TW" altLang="en-US" sz="2000" dirty="0">
                <a:solidFill>
                  <a:srgbClr val="000000"/>
                </a:solidFill>
                <a:ea typeface="標楷體" pitchFamily="65" charset="-120"/>
                <a:cs typeface="Arial" panose="020B0604020202020204" pitchFamily="34" charset="0"/>
              </a:rPr>
              <a:t>之從屬公司，並已編列於上市</a:t>
            </a:r>
            <a:r>
              <a:rPr lang="en-US" altLang="zh-TW" sz="2000" dirty="0">
                <a:solidFill>
                  <a:srgbClr val="000000"/>
                </a:solidFill>
                <a:ea typeface="標楷體" pitchFamily="65" charset="-120"/>
                <a:cs typeface="Arial" panose="020B0604020202020204" pitchFamily="34" charset="0"/>
              </a:rPr>
              <a:t>(</a:t>
            </a:r>
            <a:r>
              <a:rPr lang="zh-TW" altLang="en-US" sz="2000" dirty="0">
                <a:solidFill>
                  <a:srgbClr val="000000"/>
                </a:solidFill>
                <a:ea typeface="標楷體" pitchFamily="65" charset="-120"/>
                <a:cs typeface="Arial" panose="020B0604020202020204" pitchFamily="34" charset="0"/>
              </a:rPr>
              <a:t>櫃</a:t>
            </a:r>
            <a:r>
              <a:rPr lang="en-US" altLang="zh-TW" sz="2000" dirty="0">
                <a:solidFill>
                  <a:srgbClr val="000000"/>
                </a:solidFill>
                <a:ea typeface="標楷體" pitchFamily="65" charset="-120"/>
                <a:cs typeface="Arial" panose="020B0604020202020204" pitchFamily="34" charset="0"/>
              </a:rPr>
              <a:t>)</a:t>
            </a:r>
            <a:r>
              <a:rPr lang="zh-TW" altLang="en-US" sz="2000" dirty="0">
                <a:solidFill>
                  <a:srgbClr val="000000"/>
                </a:solidFill>
                <a:ea typeface="標楷體" pitchFamily="65" charset="-120"/>
                <a:cs typeface="Arial" panose="020B0604020202020204" pitchFamily="34" charset="0"/>
              </a:rPr>
              <a:t>公司最近一期之合併財務報表中。</a:t>
            </a: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38</a:t>
            </a:fld>
            <a:endParaRPr lang="zh-TW" altLang="en-US" dirty="0"/>
          </a:p>
        </p:txBody>
      </p:sp>
    </p:spTree>
    <p:extLst>
      <p:ext uri="{BB962C8B-B14F-4D97-AF65-F5344CB8AC3E}">
        <p14:creationId xmlns:p14="http://schemas.microsoft.com/office/powerpoint/2010/main" val="1427040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67219BD4-7AB0-4848-A5AA-408D08CBBEAC}" type="slidenum">
              <a:rPr kumimoji="0" lang="zh-TW" altLang="en-US" sz="1200">
                <a:solidFill>
                  <a:srgbClr val="E7DEC9">
                    <a:lumMod val="25000"/>
                  </a:srgbClr>
                </a:solidFill>
                <a:latin typeface="Arial" charset="0"/>
              </a:rPr>
              <a:pPr algn="ctr">
                <a:defRPr/>
              </a:pPr>
              <a:t>39</a:t>
            </a:fld>
            <a:endParaRPr kumimoji="0" lang="zh-TW" altLang="en-US" sz="1200">
              <a:solidFill>
                <a:srgbClr val="E7DEC9">
                  <a:lumMod val="25000"/>
                </a:srgbClr>
              </a:solidFill>
              <a:latin typeface="Arial" charset="0"/>
            </a:endParaRPr>
          </a:p>
        </p:txBody>
      </p:sp>
      <p:sp>
        <p:nvSpPr>
          <p:cNvPr id="25" name="標題 3"/>
          <p:cNvSpPr txBox="1">
            <a:spLocks/>
          </p:cNvSpPr>
          <p:nvPr/>
        </p:nvSpPr>
        <p:spPr>
          <a:xfrm>
            <a:off x="904103" y="548680"/>
            <a:ext cx="8229600" cy="864518"/>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a:defRPr/>
            </a:pPr>
            <a:r>
              <a:rPr lang="zh-TW" altLang="en-US" sz="3600" b="1" dirty="0">
                <a:effectLst/>
                <a:cs typeface="Arial" panose="020B0604020202020204" pitchFamily="34" charset="0"/>
              </a:rPr>
              <a:t>發行市場架構</a:t>
            </a:r>
            <a:r>
              <a:rPr lang="en-US" altLang="zh-TW" sz="3600" b="1" dirty="0">
                <a:effectLst/>
                <a:cs typeface="Arial" panose="020B0604020202020204" pitchFamily="34" charset="0"/>
              </a:rPr>
              <a:t>-</a:t>
            </a:r>
            <a:r>
              <a:rPr lang="zh-TW" altLang="en-US" sz="3600" b="1" dirty="0">
                <a:effectLst/>
                <a:cs typeface="Arial" panose="020B0604020202020204" pitchFamily="34" charset="0"/>
              </a:rPr>
              <a:t>專業</a:t>
            </a:r>
            <a:r>
              <a:rPr lang="zh-TW" altLang="en-US" sz="3600" b="1" dirty="0" smtClean="0">
                <a:effectLst/>
                <a:cs typeface="Arial" panose="020B0604020202020204" pitchFamily="34" charset="0"/>
              </a:rPr>
              <a:t>板</a:t>
            </a:r>
            <a:r>
              <a:rPr lang="en-US" altLang="zh-TW" sz="3600" b="1" dirty="0" smtClean="0">
                <a:effectLst/>
                <a:cs typeface="Arial" panose="020B0604020202020204" pitchFamily="34" charset="0"/>
              </a:rPr>
              <a:t>(</a:t>
            </a:r>
            <a:r>
              <a:rPr lang="zh-TW" altLang="en-US" sz="3600" b="1" dirty="0" smtClean="0">
                <a:effectLst/>
                <a:cs typeface="Arial" panose="020B0604020202020204" pitchFamily="34" charset="0"/>
              </a:rPr>
              <a:t>陸</a:t>
            </a:r>
            <a:r>
              <a:rPr lang="zh-TW" altLang="en-US" sz="3600" b="1" dirty="0">
                <a:effectLst/>
                <a:cs typeface="Arial" panose="020B0604020202020204" pitchFamily="34" charset="0"/>
              </a:rPr>
              <a:t>企</a:t>
            </a:r>
            <a:r>
              <a:rPr lang="zh-TW" altLang="en-US" sz="3600" b="1" dirty="0" smtClean="0">
                <a:effectLst/>
                <a:cs typeface="Arial" panose="020B0604020202020204" pitchFamily="34" charset="0"/>
              </a:rPr>
              <a:t>發行人</a:t>
            </a:r>
            <a:r>
              <a:rPr lang="en-US" altLang="zh-TW" sz="3600" b="1" dirty="0" smtClean="0">
                <a:effectLst/>
                <a:cs typeface="Arial" panose="020B0604020202020204" pitchFamily="34" charset="0"/>
              </a:rPr>
              <a:t>)(</a:t>
            </a:r>
            <a:r>
              <a:rPr lang="zh-TW" altLang="en-US" sz="3600" b="1" dirty="0">
                <a:effectLst/>
                <a:cs typeface="Arial" panose="020B0604020202020204" pitchFamily="34" charset="0"/>
              </a:rPr>
              <a:t>四</a:t>
            </a:r>
            <a:r>
              <a:rPr lang="en-US" altLang="zh-TW" sz="3600" b="1" dirty="0">
                <a:effectLst/>
                <a:cs typeface="Arial" panose="020B0604020202020204" pitchFamily="34" charset="0"/>
              </a:rPr>
              <a:t>)</a:t>
            </a:r>
            <a:endParaRPr lang="zh-TW" altLang="en-US" sz="3600" b="1" dirty="0">
              <a:effectLst/>
              <a:cs typeface="Arial" panose="020B0604020202020204" pitchFamily="34" charset="0"/>
            </a:endParaRPr>
          </a:p>
        </p:txBody>
      </p:sp>
      <p:graphicFrame>
        <p:nvGraphicFramePr>
          <p:cNvPr id="13" name="資料庫圖表 12"/>
          <p:cNvGraphicFramePr/>
          <p:nvPr>
            <p:extLst>
              <p:ext uri="{D42A27DB-BD31-4B8C-83A1-F6EECF244321}">
                <p14:modId xmlns:p14="http://schemas.microsoft.com/office/powerpoint/2010/main" val="2395299063"/>
              </p:ext>
            </p:extLst>
          </p:nvPr>
        </p:nvGraphicFramePr>
        <p:xfrm>
          <a:off x="1821359" y="1403996"/>
          <a:ext cx="6792416"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39</a:t>
            </a:fld>
            <a:endParaRPr lang="zh-TW" altLang="en-US" dirty="0"/>
          </a:p>
        </p:txBody>
      </p:sp>
    </p:spTree>
    <p:extLst>
      <p:ext uri="{BB962C8B-B14F-4D97-AF65-F5344CB8AC3E}">
        <p14:creationId xmlns:p14="http://schemas.microsoft.com/office/powerpoint/2010/main" val="387646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4686FD6F-712C-47B1-97EF-79FC20C19BD0}" type="slidenum">
              <a:rPr kumimoji="0" lang="zh-TW" altLang="en-US" sz="1200">
                <a:solidFill>
                  <a:schemeClr val="bg2">
                    <a:lumMod val="25000"/>
                  </a:schemeClr>
                </a:solidFill>
                <a:latin typeface="Arial" charset="0"/>
              </a:rPr>
              <a:pPr algn="ctr">
                <a:defRPr/>
              </a:pPr>
              <a:t>4</a:t>
            </a:fld>
            <a:endParaRPr kumimoji="0" lang="zh-TW" altLang="en-US" sz="1200">
              <a:solidFill>
                <a:schemeClr val="bg2">
                  <a:lumMod val="25000"/>
                </a:schemeClr>
              </a:solidFill>
              <a:latin typeface="Arial" charset="0"/>
            </a:endParaRPr>
          </a:p>
        </p:txBody>
      </p:sp>
      <p:sp>
        <p:nvSpPr>
          <p:cNvPr id="3" name="投影片編號版面配置區 2"/>
          <p:cNvSpPr>
            <a:spLocks noGrp="1"/>
          </p:cNvSpPr>
          <p:nvPr>
            <p:ph type="sldNum" sz="quarter" idx="12"/>
          </p:nvPr>
        </p:nvSpPr>
        <p:spPr/>
        <p:txBody>
          <a:bodyPr/>
          <a:lstStyle/>
          <a:p>
            <a:pPr>
              <a:defRPr/>
            </a:pPr>
            <a:fld id="{032847C2-AB66-4460-89F3-EF2477B7E40D}" type="slidenum">
              <a:rPr lang="zh-TW" altLang="en-US" smtClean="0"/>
              <a:pPr>
                <a:defRPr/>
              </a:pPr>
              <a:t>4</a:t>
            </a:fld>
            <a:endParaRPr lang="zh-TW" altLang="en-US" dirty="0"/>
          </a:p>
        </p:txBody>
      </p:sp>
      <p:sp>
        <p:nvSpPr>
          <p:cNvPr id="56" name="矩形 55"/>
          <p:cNvSpPr/>
          <p:nvPr/>
        </p:nvSpPr>
        <p:spPr>
          <a:xfrm>
            <a:off x="1194596" y="457521"/>
            <a:ext cx="7862351" cy="646331"/>
          </a:xfrm>
          <a:prstGeom prst="rect">
            <a:avLst/>
          </a:prstGeom>
        </p:spPr>
        <p:txBody>
          <a:bodyPr wrap="square">
            <a:spAutoFit/>
          </a:bodyPr>
          <a:lstStyle/>
          <a:p>
            <a:pPr algn="ctr"/>
            <a:r>
              <a:rPr kumimoji="0" lang="zh-TW" altLang="en-US" sz="3600" b="1" dirty="0" smtClean="0">
                <a:solidFill>
                  <a:srgbClr val="572314"/>
                </a:solidFill>
                <a:latin typeface="標楷體" pitchFamily="65" charset="-120"/>
                <a:ea typeface="標楷體" pitchFamily="65" charset="-120"/>
                <a:cs typeface="+mj-cs"/>
              </a:rPr>
              <a:t>國</a:t>
            </a:r>
            <a:r>
              <a:rPr kumimoji="0" lang="zh-TW" altLang="en-US" sz="3600" b="1" dirty="0">
                <a:solidFill>
                  <a:srgbClr val="572314"/>
                </a:solidFill>
                <a:latin typeface="標楷體" pitchFamily="65" charset="-120"/>
                <a:ea typeface="標楷體" pitchFamily="65" charset="-120"/>
                <a:cs typeface="+mj-cs"/>
              </a:rPr>
              <a:t>際</a:t>
            </a:r>
            <a:r>
              <a:rPr kumimoji="0" lang="zh-TW" altLang="en-US" sz="3600" b="1" dirty="0" smtClean="0">
                <a:solidFill>
                  <a:srgbClr val="572314"/>
                </a:solidFill>
                <a:latin typeface="標楷體" pitchFamily="65" charset="-120"/>
                <a:ea typeface="標楷體" pitchFamily="65" charset="-120"/>
                <a:cs typeface="+mj-cs"/>
              </a:rPr>
              <a:t>債券</a:t>
            </a:r>
            <a:r>
              <a:rPr kumimoji="0" lang="zh-TW" altLang="en-US" sz="3600" b="1" dirty="0">
                <a:solidFill>
                  <a:srgbClr val="572314"/>
                </a:solidFill>
                <a:latin typeface="標楷體" pitchFamily="65" charset="-120"/>
                <a:ea typeface="標楷體" pitchFamily="65" charset="-120"/>
                <a:cs typeface="+mj-cs"/>
              </a:rPr>
              <a:t>市場發展</a:t>
            </a:r>
            <a:r>
              <a:rPr kumimoji="0" lang="zh-TW" altLang="en-US" sz="3600" b="1" dirty="0" smtClean="0">
                <a:solidFill>
                  <a:srgbClr val="572314"/>
                </a:solidFill>
                <a:latin typeface="標楷體" pitchFamily="65" charset="-120"/>
                <a:ea typeface="標楷體" pitchFamily="65" charset="-120"/>
                <a:cs typeface="+mj-cs"/>
              </a:rPr>
              <a:t>歷程</a:t>
            </a:r>
            <a:endParaRPr kumimoji="0" lang="zh-TW" altLang="en-US" sz="3600" b="1" dirty="0">
              <a:solidFill>
                <a:srgbClr val="572314"/>
              </a:solidFill>
              <a:latin typeface="標楷體" pitchFamily="65" charset="-120"/>
              <a:ea typeface="標楷體" pitchFamily="65" charset="-120"/>
              <a:cs typeface="+mj-cs"/>
            </a:endParaRPr>
          </a:p>
        </p:txBody>
      </p:sp>
      <p:graphicFrame>
        <p:nvGraphicFramePr>
          <p:cNvPr id="6" name="資料庫圖表 5"/>
          <p:cNvGraphicFramePr/>
          <p:nvPr>
            <p:extLst>
              <p:ext uri="{D42A27DB-BD31-4B8C-83A1-F6EECF244321}">
                <p14:modId xmlns:p14="http://schemas.microsoft.com/office/powerpoint/2010/main" val="2967433102"/>
              </p:ext>
            </p:extLst>
          </p:nvPr>
        </p:nvGraphicFramePr>
        <p:xfrm>
          <a:off x="1194596" y="1209979"/>
          <a:ext cx="7776863" cy="498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059004"/>
      </p:ext>
    </p:extLst>
  </p:cSld>
  <p:clrMapOvr>
    <a:masterClrMapping/>
  </p:clrMapOvr>
  <mc:AlternateContent xmlns:mc="http://schemas.openxmlformats.org/markup-compatibility/2006" xmlns:p14="http://schemas.microsoft.com/office/powerpoint/2010/main">
    <mc:Choice Requires="p14">
      <p:transition spd="slow" p14:dur="2000" advTm="29"/>
    </mc:Choice>
    <mc:Fallback xmlns="">
      <p:transition spd="slow" advTm="2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發行面相關規定</a:t>
            </a:r>
            <a:r>
              <a:rPr lang="en-US" altLang="zh-TW" sz="3600" b="1" dirty="0" smtClean="0">
                <a:effectLst/>
              </a:rPr>
              <a:t>-</a:t>
            </a:r>
            <a:r>
              <a:rPr lang="zh-TW" altLang="en-US" sz="3600" b="1" dirty="0">
                <a:effectLst/>
              </a:rPr>
              <a:t>專業</a:t>
            </a:r>
            <a:r>
              <a:rPr lang="zh-TW" altLang="en-US" sz="3600" b="1" dirty="0" smtClean="0">
                <a:effectLst/>
              </a:rPr>
              <a:t>板</a:t>
            </a:r>
            <a:r>
              <a:rPr lang="en-US" altLang="zh-TW" sz="3600" b="1" dirty="0" smtClean="0">
                <a:effectLst/>
              </a:rPr>
              <a:t>(</a:t>
            </a:r>
            <a:r>
              <a:rPr lang="zh-TW" altLang="en-US" sz="3600" b="1" dirty="0" smtClean="0">
                <a:effectLst/>
              </a:rPr>
              <a:t>一</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02704BE1-4ECD-4579-86CB-662B4D0B8A87}" type="slidenum">
              <a:rPr kumimoji="0" lang="zh-TW" altLang="en-US" sz="1200">
                <a:solidFill>
                  <a:schemeClr val="bg2">
                    <a:lumMod val="25000"/>
                  </a:schemeClr>
                </a:solidFill>
                <a:latin typeface="標楷體" panose="03000509000000000000" pitchFamily="65" charset="-120"/>
                <a:ea typeface="標楷體" panose="03000509000000000000" pitchFamily="65" charset="-120"/>
              </a:rPr>
              <a:pPr algn="ctr">
                <a:defRPr/>
              </a:pPr>
              <a:t>40</a:t>
            </a:fld>
            <a:endParaRPr kumimoji="0" lang="zh-TW" altLang="en-US" sz="1200">
              <a:solidFill>
                <a:schemeClr val="bg2">
                  <a:lumMod val="25000"/>
                </a:schemeClr>
              </a:solidFill>
              <a:latin typeface="標楷體" panose="03000509000000000000" pitchFamily="65" charset="-120"/>
              <a:ea typeface="標楷體" panose="03000509000000000000" pitchFamily="65" charset="-120"/>
            </a:endParaRPr>
          </a:p>
        </p:txBody>
      </p:sp>
      <p:sp>
        <p:nvSpPr>
          <p:cNvPr id="9" name="標題 3"/>
          <p:cNvSpPr txBox="1">
            <a:spLocks/>
          </p:cNvSpPr>
          <p:nvPr/>
        </p:nvSpPr>
        <p:spPr>
          <a:xfrm>
            <a:off x="1066800" y="701675"/>
            <a:ext cx="8229600" cy="706438"/>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3600" b="0" i="0" u="none" strike="noStrike" kern="1200" cap="none" spc="0" normalizeH="0" baseline="0" noProof="0" dirty="0" smtClean="0">
              <a:ln>
                <a:noFill/>
              </a:ln>
              <a:solidFill>
                <a:srgbClr val="572314"/>
              </a:solidFill>
              <a:effectLst>
                <a:outerShdw blurRad="38100" dist="38100" dir="2700000" algn="tl">
                  <a:srgbClr val="C0C0C0"/>
                </a:outerShdw>
              </a:effectLst>
              <a:uLnTx/>
              <a:uFillTx/>
              <a:latin typeface="標楷體" panose="03000509000000000000" pitchFamily="65" charset="-120"/>
              <a:ea typeface="標楷體" panose="03000509000000000000" pitchFamily="65" charset="-120"/>
              <a:cs typeface="+mj-cs"/>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latin typeface="標楷體" panose="03000509000000000000" pitchFamily="65" charset="-120"/>
                <a:ea typeface="標楷體" panose="03000509000000000000" pitchFamily="65" charset="-120"/>
              </a:rPr>
              <a:pPr>
                <a:defRPr/>
              </a:pPr>
              <a:t>40</a:t>
            </a:fld>
            <a:endParaRPr lang="zh-TW" altLang="en-US" dirty="0">
              <a:latin typeface="標楷體" panose="03000509000000000000" pitchFamily="65" charset="-120"/>
              <a:ea typeface="標楷體" panose="03000509000000000000" pitchFamily="65" charset="-120"/>
            </a:endParaRPr>
          </a:p>
        </p:txBody>
      </p:sp>
      <p:sp>
        <p:nvSpPr>
          <p:cNvPr id="46" name="Rectangle 1027"/>
          <p:cNvSpPr txBox="1">
            <a:spLocks noChangeArrowheads="1"/>
          </p:cNvSpPr>
          <p:nvPr/>
        </p:nvSpPr>
        <p:spPr>
          <a:xfrm>
            <a:off x="1320800" y="1484784"/>
            <a:ext cx="7345362" cy="649287"/>
          </a:xfrm>
          <a:prstGeom prst="rect">
            <a:avLst/>
          </a:prstGeom>
        </p:spPr>
        <p:txBody>
          <a:bodyPr>
            <a:norm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600" dirty="0" smtClean="0">
                <a:solidFill>
                  <a:prstClr val="black"/>
                </a:solidFill>
                <a:latin typeface="標楷體" panose="03000509000000000000" pitchFamily="65" charset="-120"/>
                <a:ea typeface="標楷體" panose="03000509000000000000" pitchFamily="65" charset="-120"/>
                <a:cs typeface="Times New Roman" pitchFamily="18" charset="0"/>
              </a:rPr>
              <a:t>本國人發行</a:t>
            </a:r>
            <a:r>
              <a:rPr lang="zh-TW" altLang="en-US" sz="2600" dirty="0">
                <a:solidFill>
                  <a:prstClr val="black"/>
                </a:solidFill>
                <a:latin typeface="標楷體" pitchFamily="65" charset="-120"/>
                <a:ea typeface="標楷體" pitchFamily="65" charset="-120"/>
                <a:cs typeface="Times New Roman" pitchFamily="18" charset="0"/>
              </a:rPr>
              <a:t>及</a:t>
            </a:r>
            <a:r>
              <a:rPr lang="zh-TW" altLang="en-US" sz="2600" dirty="0" smtClean="0">
                <a:solidFill>
                  <a:prstClr val="black"/>
                </a:solidFill>
                <a:latin typeface="標楷體" pitchFamily="65" charset="-120"/>
                <a:ea typeface="標楷體" pitchFamily="65" charset="-120"/>
                <a:cs typeface="Times New Roman" pitchFamily="18" charset="0"/>
              </a:rPr>
              <a:t>掛牌</a:t>
            </a:r>
            <a:r>
              <a:rPr lang="zh-TW" altLang="en-US" sz="2600" dirty="0">
                <a:solidFill>
                  <a:prstClr val="black"/>
                </a:solidFill>
                <a:latin typeface="標楷體" pitchFamily="65" charset="-120"/>
                <a:ea typeface="標楷體" pitchFamily="65" charset="-120"/>
                <a:cs typeface="Times New Roman" pitchFamily="18" charset="0"/>
              </a:rPr>
              <a:t>流程</a:t>
            </a:r>
            <a:endParaRPr kumimoji="0" lang="zh-TW" altLang="en-US" sz="2600" b="1" dirty="0">
              <a:solidFill>
                <a:srgbClr val="4D4D4D"/>
              </a:solidFill>
              <a:latin typeface="標楷體" panose="03000509000000000000" pitchFamily="65" charset="-120"/>
              <a:ea typeface="標楷體" panose="03000509000000000000" pitchFamily="65" charset="-120"/>
            </a:endParaRPr>
          </a:p>
        </p:txBody>
      </p:sp>
      <p:grpSp>
        <p:nvGrpSpPr>
          <p:cNvPr id="47" name="群組 46"/>
          <p:cNvGrpSpPr/>
          <p:nvPr/>
        </p:nvGrpSpPr>
        <p:grpSpPr>
          <a:xfrm>
            <a:off x="1881062" y="2211946"/>
            <a:ext cx="1106762" cy="2585206"/>
            <a:chOff x="522" y="0"/>
            <a:chExt cx="664873" cy="2434107"/>
          </a:xfrm>
        </p:grpSpPr>
        <p:sp>
          <p:nvSpPr>
            <p:cNvPr id="48" name="圓角矩形 47"/>
            <p:cNvSpPr/>
            <p:nvPr/>
          </p:nvSpPr>
          <p:spPr>
            <a:xfrm>
              <a:off x="522" y="0"/>
              <a:ext cx="664873"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圓角矩形 4"/>
            <p:cNvSpPr/>
            <p:nvPr/>
          </p:nvSpPr>
          <p:spPr>
            <a:xfrm>
              <a:off x="19995" y="19473"/>
              <a:ext cx="625927" cy="239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取得中央銀行核准函</a:t>
              </a:r>
            </a:p>
          </p:txBody>
        </p:sp>
      </p:grpSp>
      <p:grpSp>
        <p:nvGrpSpPr>
          <p:cNvPr id="50" name="群組 49"/>
          <p:cNvGrpSpPr/>
          <p:nvPr/>
        </p:nvGrpSpPr>
        <p:grpSpPr>
          <a:xfrm>
            <a:off x="3102668" y="3243464"/>
            <a:ext cx="317204" cy="371069"/>
            <a:chOff x="815021" y="1031518"/>
            <a:chExt cx="317204" cy="371069"/>
          </a:xfrm>
        </p:grpSpPr>
        <p:sp>
          <p:nvSpPr>
            <p:cNvPr id="51" name="向右箭號 50"/>
            <p:cNvSpPr/>
            <p:nvPr/>
          </p:nvSpPr>
          <p:spPr>
            <a:xfrm>
              <a:off x="815021"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52" name="向右箭號 6"/>
            <p:cNvSpPr/>
            <p:nvPr/>
          </p:nvSpPr>
          <p:spPr>
            <a:xfrm>
              <a:off x="815021"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53" name="群組 52"/>
          <p:cNvGrpSpPr/>
          <p:nvPr/>
        </p:nvGrpSpPr>
        <p:grpSpPr>
          <a:xfrm>
            <a:off x="3502382" y="2234299"/>
            <a:ext cx="1069618" cy="2537724"/>
            <a:chOff x="1263894" y="22353"/>
            <a:chExt cx="661776" cy="2389400"/>
          </a:xfrm>
        </p:grpSpPr>
        <p:sp>
          <p:nvSpPr>
            <p:cNvPr id="54" name="圓角矩形 53"/>
            <p:cNvSpPr/>
            <p:nvPr/>
          </p:nvSpPr>
          <p:spPr>
            <a:xfrm>
              <a:off x="1263894" y="22353"/>
              <a:ext cx="661776" cy="2389400"/>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圓角矩形 8"/>
            <p:cNvSpPr/>
            <p:nvPr/>
          </p:nvSpPr>
          <p:spPr>
            <a:xfrm>
              <a:off x="1296100" y="41736"/>
              <a:ext cx="623010" cy="23506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just" defTabSz="711200">
                <a:lnSpc>
                  <a:spcPct val="90000"/>
                </a:lnSpc>
                <a:spcAft>
                  <a:spcPct val="35000"/>
                </a:spcAft>
              </a:pPr>
              <a:r>
                <a:rPr lang="zh-TW" altLang="en-US" sz="2000" dirty="0">
                  <a:latin typeface="標楷體" panose="03000509000000000000" pitchFamily="65" charset="-120"/>
                  <a:ea typeface="標楷體" panose="03000509000000000000" pitchFamily="65" charset="-120"/>
                </a:rPr>
                <a:t>取</a:t>
              </a:r>
              <a:r>
                <a:rPr lang="zh-TW" altLang="en-US" sz="2000" dirty="0" smtClean="0">
                  <a:latin typeface="標楷體" panose="03000509000000000000" pitchFamily="65" charset="-120"/>
                  <a:ea typeface="標楷體" panose="03000509000000000000" pitchFamily="65" charset="-120"/>
                </a:rPr>
                <a:t>具申報</a:t>
              </a:r>
              <a:r>
                <a:rPr lang="zh-TW" altLang="en-US" sz="2000" dirty="0">
                  <a:latin typeface="標楷體" panose="03000509000000000000" pitchFamily="65" charset="-120"/>
                  <a:ea typeface="標楷體" panose="03000509000000000000" pitchFamily="65" charset="-120"/>
                </a:rPr>
                <a:t>生效</a:t>
              </a:r>
              <a:r>
                <a:rPr lang="zh-TW" altLang="en-US" sz="2000" dirty="0" smtClean="0">
                  <a:latin typeface="標楷體" panose="03000509000000000000" pitchFamily="65" charset="-120"/>
                  <a:ea typeface="標楷體" panose="03000509000000000000" pitchFamily="65" charset="-120"/>
                </a:rPr>
                <a:t>函</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行政委託櫃買中心</a:t>
              </a:r>
              <a:r>
                <a:rPr lang="en-US" altLang="zh-TW" sz="2000" dirty="0">
                  <a:latin typeface="標楷體" panose="03000509000000000000" pitchFamily="65" charset="-120"/>
                  <a:ea typeface="標楷體" panose="03000509000000000000" pitchFamily="65" charset="-120"/>
                </a:rPr>
                <a:t>)</a:t>
              </a:r>
            </a:p>
          </p:txBody>
        </p:sp>
      </p:grpSp>
      <p:grpSp>
        <p:nvGrpSpPr>
          <p:cNvPr id="56" name="群組 55"/>
          <p:cNvGrpSpPr/>
          <p:nvPr/>
        </p:nvGrpSpPr>
        <p:grpSpPr>
          <a:xfrm>
            <a:off x="4716016" y="3243464"/>
            <a:ext cx="317204" cy="371069"/>
            <a:chOff x="2075297" y="1031518"/>
            <a:chExt cx="317204" cy="371069"/>
          </a:xfrm>
        </p:grpSpPr>
        <p:sp>
          <p:nvSpPr>
            <p:cNvPr id="57" name="向右箭號 56"/>
            <p:cNvSpPr/>
            <p:nvPr/>
          </p:nvSpPr>
          <p:spPr>
            <a:xfrm>
              <a:off x="2075297"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58" name="向右箭號 10"/>
            <p:cNvSpPr/>
            <p:nvPr/>
          </p:nvSpPr>
          <p:spPr>
            <a:xfrm>
              <a:off x="2075297"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59" name="群組 58"/>
          <p:cNvGrpSpPr/>
          <p:nvPr/>
        </p:nvGrpSpPr>
        <p:grpSpPr>
          <a:xfrm>
            <a:off x="5149929" y="2211946"/>
            <a:ext cx="1006247" cy="2585206"/>
            <a:chOff x="2524171" y="0"/>
            <a:chExt cx="578958" cy="2434107"/>
          </a:xfrm>
        </p:grpSpPr>
        <p:sp>
          <p:nvSpPr>
            <p:cNvPr id="60" name="圓角矩形 59"/>
            <p:cNvSpPr/>
            <p:nvPr/>
          </p:nvSpPr>
          <p:spPr>
            <a:xfrm>
              <a:off x="2524171" y="0"/>
              <a:ext cx="578958"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1" name="圓角矩形 12"/>
            <p:cNvSpPr/>
            <p:nvPr/>
          </p:nvSpPr>
          <p:spPr>
            <a:xfrm>
              <a:off x="2541128" y="16957"/>
              <a:ext cx="545044" cy="2400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a:latin typeface="標楷體" panose="03000509000000000000" pitchFamily="65" charset="-120"/>
                  <a:ea typeface="標楷體" panose="03000509000000000000" pitchFamily="65" charset="-120"/>
                </a:rPr>
                <a:t>向櫃買中心申請上櫃</a:t>
              </a:r>
            </a:p>
          </p:txBody>
        </p:sp>
      </p:grpSp>
      <p:grpSp>
        <p:nvGrpSpPr>
          <p:cNvPr id="62" name="群組 61"/>
          <p:cNvGrpSpPr/>
          <p:nvPr/>
        </p:nvGrpSpPr>
        <p:grpSpPr>
          <a:xfrm>
            <a:off x="6271020" y="3266071"/>
            <a:ext cx="317204" cy="371069"/>
            <a:chOff x="4329112" y="1031518"/>
            <a:chExt cx="317204" cy="371069"/>
          </a:xfrm>
        </p:grpSpPr>
        <p:sp>
          <p:nvSpPr>
            <p:cNvPr id="63" name="向右箭號 62"/>
            <p:cNvSpPr/>
            <p:nvPr/>
          </p:nvSpPr>
          <p:spPr>
            <a:xfrm>
              <a:off x="4329112"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64" name="向右箭號 18"/>
            <p:cNvSpPr/>
            <p:nvPr/>
          </p:nvSpPr>
          <p:spPr>
            <a:xfrm>
              <a:off x="4329112"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cxnSp>
        <p:nvCxnSpPr>
          <p:cNvPr id="65" name="直線接點 64"/>
          <p:cNvCxnSpPr/>
          <p:nvPr/>
        </p:nvCxnSpPr>
        <p:spPr>
          <a:xfrm flipH="1">
            <a:off x="3347864" y="4948721"/>
            <a:ext cx="1" cy="40446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4716016" y="4948721"/>
            <a:ext cx="0" cy="40446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sp>
        <p:nvSpPr>
          <p:cNvPr id="67" name="文字方塊 66"/>
          <p:cNvSpPr txBox="1"/>
          <p:nvPr/>
        </p:nvSpPr>
        <p:spPr>
          <a:xfrm>
            <a:off x="3529362" y="4997063"/>
            <a:ext cx="1069518" cy="323165"/>
          </a:xfrm>
          <a:prstGeom prst="rect">
            <a:avLst/>
          </a:prstGeom>
          <a:noFill/>
        </p:spPr>
        <p:txBody>
          <a:bodyPr wrap="square" rtlCol="0">
            <a:spAutoFit/>
          </a:bodyPr>
          <a:lstStyle/>
          <a:p>
            <a:r>
              <a:rPr lang="en-US" altLang="zh-TW" sz="1500" b="1" dirty="0" smtClean="0">
                <a:solidFill>
                  <a:srgbClr val="FF0000"/>
                </a:solidFill>
                <a:ea typeface="標楷體" panose="03000509000000000000" pitchFamily="65" charset="-120"/>
                <a:cs typeface="Arial" panose="020B0604020202020204" pitchFamily="34" charset="0"/>
              </a:rPr>
              <a:t>3</a:t>
            </a:r>
            <a:r>
              <a:rPr lang="zh-TW" altLang="en-US" sz="1500" b="1" dirty="0" smtClean="0">
                <a:solidFill>
                  <a:srgbClr val="FF0000"/>
                </a:solidFill>
                <a:ea typeface="標楷體" panose="03000509000000000000" pitchFamily="65" charset="-120"/>
                <a:cs typeface="Arial" panose="020B0604020202020204" pitchFamily="34" charset="0"/>
              </a:rPr>
              <a:t>個營業日</a:t>
            </a:r>
            <a:endParaRPr lang="zh-TW" altLang="en-US" sz="1500" b="1" dirty="0">
              <a:solidFill>
                <a:srgbClr val="FF0000"/>
              </a:solidFill>
              <a:ea typeface="標楷體" panose="03000509000000000000" pitchFamily="65" charset="-120"/>
              <a:cs typeface="Arial" panose="020B0604020202020204" pitchFamily="34" charset="0"/>
            </a:endParaRPr>
          </a:p>
        </p:txBody>
      </p:sp>
      <p:cxnSp>
        <p:nvCxnSpPr>
          <p:cNvPr id="68" name="直線接點 67"/>
          <p:cNvCxnSpPr/>
          <p:nvPr/>
        </p:nvCxnSpPr>
        <p:spPr>
          <a:xfrm>
            <a:off x="3347864" y="5157192"/>
            <a:ext cx="304965"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4460004" y="5149773"/>
            <a:ext cx="256012" cy="7419"/>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grpSp>
        <p:nvGrpSpPr>
          <p:cNvPr id="70" name="群組 69"/>
          <p:cNvGrpSpPr/>
          <p:nvPr/>
        </p:nvGrpSpPr>
        <p:grpSpPr>
          <a:xfrm>
            <a:off x="6704470" y="2209488"/>
            <a:ext cx="920397" cy="2585206"/>
            <a:chOff x="2524171" y="0"/>
            <a:chExt cx="578958" cy="2434107"/>
          </a:xfrm>
        </p:grpSpPr>
        <p:sp>
          <p:nvSpPr>
            <p:cNvPr id="71" name="圓角矩形 70"/>
            <p:cNvSpPr/>
            <p:nvPr/>
          </p:nvSpPr>
          <p:spPr>
            <a:xfrm>
              <a:off x="2524171" y="0"/>
              <a:ext cx="578958"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圓角矩形 12"/>
            <p:cNvSpPr/>
            <p:nvPr/>
          </p:nvSpPr>
          <p:spPr>
            <a:xfrm>
              <a:off x="2541128" y="16957"/>
              <a:ext cx="545044" cy="2400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smtClean="0">
                  <a:latin typeface="標楷體" panose="03000509000000000000" pitchFamily="65" charset="-120"/>
                  <a:ea typeface="標楷體" panose="03000509000000000000" pitchFamily="65" charset="-120"/>
                </a:rPr>
                <a:t>掛牌交易</a:t>
              </a:r>
              <a:endParaRPr lang="zh-TW" altLang="en-US" sz="2000" dirty="0">
                <a:latin typeface="標楷體" panose="03000509000000000000" pitchFamily="65" charset="-120"/>
                <a:ea typeface="標楷體" panose="03000509000000000000" pitchFamily="65" charset="-120"/>
              </a:endParaRPr>
            </a:p>
          </p:txBody>
        </p:sp>
      </p:grpSp>
      <p:cxnSp>
        <p:nvCxnSpPr>
          <p:cNvPr id="73" name="直線接點 72"/>
          <p:cNvCxnSpPr/>
          <p:nvPr/>
        </p:nvCxnSpPr>
        <p:spPr>
          <a:xfrm>
            <a:off x="3347864" y="5445224"/>
            <a:ext cx="0" cy="64807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sp>
        <p:nvSpPr>
          <p:cNvPr id="74" name="文字方塊 73"/>
          <p:cNvSpPr txBox="1"/>
          <p:nvPr/>
        </p:nvSpPr>
        <p:spPr>
          <a:xfrm>
            <a:off x="4591480" y="5589240"/>
            <a:ext cx="1672253" cy="338554"/>
          </a:xfrm>
          <a:prstGeom prst="rect">
            <a:avLst/>
          </a:prstGeom>
          <a:noFill/>
        </p:spPr>
        <p:txBody>
          <a:bodyPr wrap="none" rtlCol="0">
            <a:spAutoFit/>
          </a:bodyPr>
          <a:lstStyle/>
          <a:p>
            <a:r>
              <a:rPr lang="en-US" altLang="zh-TW" sz="1600" b="1" dirty="0" smtClean="0">
                <a:solidFill>
                  <a:srgbClr val="FF0000"/>
                </a:solidFill>
                <a:ea typeface="標楷體" panose="03000509000000000000" pitchFamily="65" charset="-120"/>
                <a:cs typeface="Arial" panose="020B0604020202020204" pitchFamily="34" charset="0"/>
              </a:rPr>
              <a:t>4~10</a:t>
            </a:r>
            <a:r>
              <a:rPr lang="zh-TW" altLang="en-US" sz="1600" b="1" dirty="0" smtClean="0">
                <a:solidFill>
                  <a:srgbClr val="FF0000"/>
                </a:solidFill>
                <a:ea typeface="標楷體" panose="03000509000000000000" pitchFamily="65" charset="-120"/>
                <a:cs typeface="Arial" panose="020B0604020202020204" pitchFamily="34" charset="0"/>
              </a:rPr>
              <a:t>個營業日內</a:t>
            </a:r>
            <a:endParaRPr lang="zh-TW" altLang="en-US" sz="1600" b="1" dirty="0">
              <a:solidFill>
                <a:srgbClr val="FF0000"/>
              </a:solidFill>
              <a:ea typeface="標楷體" panose="03000509000000000000" pitchFamily="65" charset="-120"/>
              <a:cs typeface="Arial" panose="020B0604020202020204" pitchFamily="34" charset="0"/>
            </a:endParaRPr>
          </a:p>
        </p:txBody>
      </p:sp>
      <p:cxnSp>
        <p:nvCxnSpPr>
          <p:cNvPr id="75" name="直線接點 74"/>
          <p:cNvCxnSpPr/>
          <p:nvPr/>
        </p:nvCxnSpPr>
        <p:spPr>
          <a:xfrm>
            <a:off x="7596336" y="5422724"/>
            <a:ext cx="0" cy="64807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cxnSp>
        <p:nvCxnSpPr>
          <p:cNvPr id="76" name="直線接點 75"/>
          <p:cNvCxnSpPr>
            <a:endCxn id="74" idx="1"/>
          </p:cNvCxnSpPr>
          <p:nvPr/>
        </p:nvCxnSpPr>
        <p:spPr>
          <a:xfrm>
            <a:off x="3324711" y="5758517"/>
            <a:ext cx="1266769"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6228184" y="5769260"/>
            <a:ext cx="1361134"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7730"/>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發行面相關規定</a:t>
            </a:r>
            <a:r>
              <a:rPr lang="en-US" altLang="zh-TW" sz="3600" b="1" dirty="0" smtClean="0">
                <a:effectLst/>
              </a:rPr>
              <a:t>-</a:t>
            </a:r>
            <a:r>
              <a:rPr lang="zh-TW" altLang="en-US" sz="3600" b="1" dirty="0">
                <a:effectLst/>
              </a:rPr>
              <a:t>專業</a:t>
            </a:r>
            <a:r>
              <a:rPr lang="zh-TW" altLang="en-US" sz="3600" b="1" dirty="0" smtClean="0">
                <a:effectLst/>
              </a:rPr>
              <a:t>板</a:t>
            </a:r>
            <a:r>
              <a:rPr lang="en-US" altLang="zh-TW" sz="3600" b="1" dirty="0" smtClean="0">
                <a:effectLst/>
              </a:rPr>
              <a:t>(</a:t>
            </a:r>
            <a:r>
              <a:rPr lang="zh-TW" altLang="en-US" sz="3600" b="1" dirty="0" smtClean="0">
                <a:effectLst/>
              </a:rPr>
              <a:t>二</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02704BE1-4ECD-4579-86CB-662B4D0B8A87}" type="slidenum">
              <a:rPr kumimoji="0" lang="zh-TW" altLang="en-US" sz="1200">
                <a:solidFill>
                  <a:schemeClr val="bg2">
                    <a:lumMod val="25000"/>
                  </a:schemeClr>
                </a:solidFill>
                <a:latin typeface="標楷體" panose="03000509000000000000" pitchFamily="65" charset="-120"/>
                <a:ea typeface="標楷體" panose="03000509000000000000" pitchFamily="65" charset="-120"/>
              </a:rPr>
              <a:pPr algn="ctr">
                <a:defRPr/>
              </a:pPr>
              <a:t>41</a:t>
            </a:fld>
            <a:endParaRPr kumimoji="0" lang="zh-TW" altLang="en-US" sz="1200">
              <a:solidFill>
                <a:schemeClr val="bg2">
                  <a:lumMod val="25000"/>
                </a:schemeClr>
              </a:solidFill>
              <a:latin typeface="標楷體" panose="03000509000000000000" pitchFamily="65" charset="-120"/>
              <a:ea typeface="標楷體" panose="03000509000000000000" pitchFamily="65" charset="-120"/>
            </a:endParaRPr>
          </a:p>
        </p:txBody>
      </p:sp>
      <p:sp>
        <p:nvSpPr>
          <p:cNvPr id="9" name="標題 3"/>
          <p:cNvSpPr txBox="1">
            <a:spLocks/>
          </p:cNvSpPr>
          <p:nvPr/>
        </p:nvSpPr>
        <p:spPr>
          <a:xfrm>
            <a:off x="1066800" y="701675"/>
            <a:ext cx="8229600" cy="706438"/>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3600" b="0" i="0" u="none" strike="noStrike" kern="1200" cap="none" spc="0" normalizeH="0" baseline="0" noProof="0" dirty="0" smtClean="0">
              <a:ln>
                <a:noFill/>
              </a:ln>
              <a:solidFill>
                <a:srgbClr val="572314"/>
              </a:solidFill>
              <a:effectLst>
                <a:outerShdw blurRad="38100" dist="38100" dir="2700000" algn="tl">
                  <a:srgbClr val="C0C0C0"/>
                </a:outerShdw>
              </a:effectLst>
              <a:uLnTx/>
              <a:uFillTx/>
              <a:latin typeface="標楷體" panose="03000509000000000000" pitchFamily="65" charset="-120"/>
              <a:ea typeface="標楷體" panose="03000509000000000000" pitchFamily="65" charset="-120"/>
              <a:cs typeface="+mj-cs"/>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latin typeface="標楷體" panose="03000509000000000000" pitchFamily="65" charset="-120"/>
                <a:ea typeface="標楷體" panose="03000509000000000000" pitchFamily="65" charset="-120"/>
              </a:rPr>
              <a:pPr>
                <a:defRPr/>
              </a:pPr>
              <a:t>41</a:t>
            </a:fld>
            <a:endParaRPr lang="zh-TW" altLang="en-US" dirty="0">
              <a:latin typeface="標楷體" panose="03000509000000000000" pitchFamily="65" charset="-120"/>
              <a:ea typeface="標楷體" panose="03000509000000000000" pitchFamily="65" charset="-120"/>
            </a:endParaRPr>
          </a:p>
        </p:txBody>
      </p:sp>
      <p:grpSp>
        <p:nvGrpSpPr>
          <p:cNvPr id="15" name="群組 14"/>
          <p:cNvGrpSpPr/>
          <p:nvPr/>
        </p:nvGrpSpPr>
        <p:grpSpPr>
          <a:xfrm>
            <a:off x="2735671" y="2443811"/>
            <a:ext cx="1130712" cy="2537724"/>
            <a:chOff x="1226337" y="22353"/>
            <a:chExt cx="692773" cy="2389400"/>
          </a:xfrm>
        </p:grpSpPr>
        <p:sp>
          <p:nvSpPr>
            <p:cNvPr id="40" name="圓角矩形 39"/>
            <p:cNvSpPr/>
            <p:nvPr/>
          </p:nvSpPr>
          <p:spPr>
            <a:xfrm>
              <a:off x="1226337" y="22353"/>
              <a:ext cx="661776" cy="2389400"/>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圓角矩形 8"/>
            <p:cNvSpPr/>
            <p:nvPr/>
          </p:nvSpPr>
          <p:spPr>
            <a:xfrm>
              <a:off x="1226337" y="41736"/>
              <a:ext cx="692773" cy="23506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a:latin typeface="標楷體" panose="03000509000000000000" pitchFamily="65" charset="-120"/>
                  <a:ea typeface="標楷體" panose="03000509000000000000" pitchFamily="65" charset="-120"/>
                </a:rPr>
                <a:t>報備中央銀行外匯局並副知櫃買中心</a:t>
              </a:r>
            </a:p>
          </p:txBody>
        </p:sp>
      </p:grpSp>
      <p:grpSp>
        <p:nvGrpSpPr>
          <p:cNvPr id="16" name="群組 15"/>
          <p:cNvGrpSpPr/>
          <p:nvPr/>
        </p:nvGrpSpPr>
        <p:grpSpPr>
          <a:xfrm>
            <a:off x="3959806" y="3483467"/>
            <a:ext cx="317204" cy="371069"/>
            <a:chOff x="2075297" y="1031518"/>
            <a:chExt cx="317204" cy="371069"/>
          </a:xfrm>
        </p:grpSpPr>
        <p:sp>
          <p:nvSpPr>
            <p:cNvPr id="38" name="向右箭號 37"/>
            <p:cNvSpPr/>
            <p:nvPr/>
          </p:nvSpPr>
          <p:spPr>
            <a:xfrm>
              <a:off x="2075297"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9" name="向右箭號 10"/>
            <p:cNvSpPr/>
            <p:nvPr/>
          </p:nvSpPr>
          <p:spPr>
            <a:xfrm>
              <a:off x="2075297"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17" name="群組 16"/>
          <p:cNvGrpSpPr/>
          <p:nvPr/>
        </p:nvGrpSpPr>
        <p:grpSpPr>
          <a:xfrm>
            <a:off x="4383009" y="2421458"/>
            <a:ext cx="944949" cy="2585206"/>
            <a:chOff x="2524171" y="0"/>
            <a:chExt cx="578958" cy="2434107"/>
          </a:xfrm>
        </p:grpSpPr>
        <p:sp>
          <p:nvSpPr>
            <p:cNvPr id="36" name="圓角矩形 35"/>
            <p:cNvSpPr/>
            <p:nvPr/>
          </p:nvSpPr>
          <p:spPr>
            <a:xfrm>
              <a:off x="2524171" y="0"/>
              <a:ext cx="578958"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圓角矩形 12"/>
            <p:cNvSpPr/>
            <p:nvPr/>
          </p:nvSpPr>
          <p:spPr>
            <a:xfrm>
              <a:off x="2541128" y="16957"/>
              <a:ext cx="545044" cy="24001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a:latin typeface="標楷體" panose="03000509000000000000" pitchFamily="65" charset="-120"/>
                  <a:ea typeface="標楷體" panose="03000509000000000000" pitchFamily="65" charset="-120"/>
                </a:rPr>
                <a:t>向櫃買中心申請上櫃</a:t>
              </a:r>
            </a:p>
          </p:txBody>
        </p:sp>
      </p:grpSp>
      <p:grpSp>
        <p:nvGrpSpPr>
          <p:cNvPr id="18" name="群組 17"/>
          <p:cNvGrpSpPr/>
          <p:nvPr/>
        </p:nvGrpSpPr>
        <p:grpSpPr>
          <a:xfrm>
            <a:off x="5514810" y="3483467"/>
            <a:ext cx="317204" cy="371069"/>
            <a:chOff x="3252755" y="1031518"/>
            <a:chExt cx="317204" cy="371069"/>
          </a:xfrm>
        </p:grpSpPr>
        <p:sp>
          <p:nvSpPr>
            <p:cNvPr id="34" name="向右箭號 33"/>
            <p:cNvSpPr/>
            <p:nvPr/>
          </p:nvSpPr>
          <p:spPr>
            <a:xfrm>
              <a:off x="3252755"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5" name="向右箭號 14"/>
            <p:cNvSpPr/>
            <p:nvPr/>
          </p:nvSpPr>
          <p:spPr>
            <a:xfrm>
              <a:off x="3252755"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23" name="群組 22"/>
          <p:cNvGrpSpPr/>
          <p:nvPr/>
        </p:nvGrpSpPr>
        <p:grpSpPr>
          <a:xfrm>
            <a:off x="5904022" y="2421458"/>
            <a:ext cx="864096" cy="2585206"/>
            <a:chOff x="5813316" y="23102"/>
            <a:chExt cx="389234" cy="2387902"/>
          </a:xfrm>
        </p:grpSpPr>
        <p:sp>
          <p:nvSpPr>
            <p:cNvPr id="24" name="圓角矩形 23"/>
            <p:cNvSpPr/>
            <p:nvPr/>
          </p:nvSpPr>
          <p:spPr>
            <a:xfrm>
              <a:off x="5813316" y="23102"/>
              <a:ext cx="389234" cy="2387902"/>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圓角矩形 24"/>
            <p:cNvSpPr/>
            <p:nvPr/>
          </p:nvSpPr>
          <p:spPr>
            <a:xfrm>
              <a:off x="5824716" y="34502"/>
              <a:ext cx="366434" cy="23651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掛牌交易</a:t>
              </a:r>
            </a:p>
          </p:txBody>
        </p:sp>
      </p:grpSp>
      <p:sp>
        <p:nvSpPr>
          <p:cNvPr id="46" name="Rectangle 1027"/>
          <p:cNvSpPr txBox="1">
            <a:spLocks noChangeArrowheads="1"/>
          </p:cNvSpPr>
          <p:nvPr/>
        </p:nvSpPr>
        <p:spPr>
          <a:xfrm>
            <a:off x="1320800" y="1484784"/>
            <a:ext cx="7345362" cy="649287"/>
          </a:xfrm>
          <a:prstGeom prst="rect">
            <a:avLst/>
          </a:prstGeom>
        </p:spPr>
        <p:txBody>
          <a:bodyPr>
            <a:norm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600" dirty="0" smtClean="0">
                <a:solidFill>
                  <a:prstClr val="black"/>
                </a:solidFill>
                <a:latin typeface="標楷體" panose="03000509000000000000" pitchFamily="65" charset="-120"/>
                <a:ea typeface="標楷體" panose="03000509000000000000" pitchFamily="65" charset="-120"/>
                <a:cs typeface="Times New Roman" pitchFamily="18" charset="0"/>
              </a:rPr>
              <a:t>外國人</a:t>
            </a:r>
            <a:r>
              <a:rPr lang="en-US" altLang="zh-TW" sz="2600" dirty="0" smtClean="0">
                <a:solidFill>
                  <a:prstClr val="black"/>
                </a:solidFill>
                <a:latin typeface="標楷體" panose="03000509000000000000" pitchFamily="65" charset="-120"/>
                <a:ea typeface="標楷體" panose="03000509000000000000" pitchFamily="65" charset="-120"/>
                <a:cs typeface="Times New Roman" pitchFamily="18" charset="0"/>
              </a:rPr>
              <a:t>(</a:t>
            </a:r>
            <a:r>
              <a:rPr lang="zh-TW" altLang="en-US" sz="2600" dirty="0" smtClean="0">
                <a:solidFill>
                  <a:prstClr val="black"/>
                </a:solidFill>
                <a:latin typeface="標楷體" panose="03000509000000000000" pitchFamily="65" charset="-120"/>
                <a:ea typeface="標楷體" panose="03000509000000000000" pitchFamily="65" charset="-120"/>
                <a:cs typeface="Times New Roman" pitchFamily="18" charset="0"/>
              </a:rPr>
              <a:t>不含陸企</a:t>
            </a:r>
            <a:r>
              <a:rPr lang="en-US" altLang="zh-TW" sz="2600" dirty="0" smtClean="0">
                <a:solidFill>
                  <a:prstClr val="black"/>
                </a:solidFill>
                <a:latin typeface="標楷體" panose="03000509000000000000" pitchFamily="65" charset="-120"/>
                <a:ea typeface="標楷體" panose="03000509000000000000" pitchFamily="65" charset="-120"/>
                <a:cs typeface="Times New Roman" pitchFamily="18" charset="0"/>
              </a:rPr>
              <a:t>)</a:t>
            </a:r>
            <a:r>
              <a:rPr lang="zh-TW" altLang="en-US" sz="2600" dirty="0" smtClean="0">
                <a:solidFill>
                  <a:prstClr val="black"/>
                </a:solidFill>
                <a:latin typeface="標楷體" panose="03000509000000000000" pitchFamily="65" charset="-120"/>
                <a:ea typeface="標楷體" panose="03000509000000000000" pitchFamily="65" charset="-120"/>
                <a:cs typeface="Times New Roman" pitchFamily="18" charset="0"/>
              </a:rPr>
              <a:t>發行</a:t>
            </a:r>
            <a:r>
              <a:rPr lang="zh-TW" altLang="en-US" sz="2600" dirty="0">
                <a:solidFill>
                  <a:prstClr val="black"/>
                </a:solidFill>
                <a:latin typeface="標楷體" pitchFamily="65" charset="-120"/>
                <a:ea typeface="標楷體" pitchFamily="65" charset="-120"/>
                <a:cs typeface="Times New Roman" pitchFamily="18" charset="0"/>
              </a:rPr>
              <a:t>及</a:t>
            </a:r>
            <a:r>
              <a:rPr lang="zh-TW" altLang="en-US" sz="2600" dirty="0" smtClean="0">
                <a:solidFill>
                  <a:prstClr val="black"/>
                </a:solidFill>
                <a:latin typeface="標楷體" pitchFamily="65" charset="-120"/>
                <a:ea typeface="標楷體" pitchFamily="65" charset="-120"/>
                <a:cs typeface="Times New Roman" pitchFamily="18" charset="0"/>
              </a:rPr>
              <a:t>掛牌</a:t>
            </a:r>
            <a:r>
              <a:rPr lang="zh-TW" altLang="en-US" sz="2600" dirty="0">
                <a:solidFill>
                  <a:prstClr val="black"/>
                </a:solidFill>
                <a:latin typeface="標楷體" pitchFamily="65" charset="-120"/>
                <a:ea typeface="標楷體" pitchFamily="65" charset="-120"/>
                <a:cs typeface="Times New Roman" pitchFamily="18" charset="0"/>
              </a:rPr>
              <a:t>流程</a:t>
            </a:r>
            <a:endParaRPr kumimoji="0" lang="zh-TW" altLang="en-US" sz="2600" b="1" dirty="0">
              <a:solidFill>
                <a:srgbClr val="4D4D4D"/>
              </a:solidFill>
              <a:latin typeface="標楷體" panose="03000509000000000000" pitchFamily="65" charset="-120"/>
              <a:ea typeface="標楷體" panose="03000509000000000000" pitchFamily="65" charset="-120"/>
            </a:endParaRPr>
          </a:p>
        </p:txBody>
      </p:sp>
      <p:cxnSp>
        <p:nvCxnSpPr>
          <p:cNvPr id="47" name="直線接點 46"/>
          <p:cNvCxnSpPr/>
          <p:nvPr/>
        </p:nvCxnSpPr>
        <p:spPr>
          <a:xfrm>
            <a:off x="4355976" y="5179875"/>
            <a:ext cx="0" cy="553381"/>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5508104" y="5157191"/>
            <a:ext cx="0" cy="553381"/>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4427984" y="5266075"/>
            <a:ext cx="1061509" cy="323165"/>
          </a:xfrm>
          <a:prstGeom prst="rect">
            <a:avLst/>
          </a:prstGeom>
          <a:noFill/>
        </p:spPr>
        <p:txBody>
          <a:bodyPr wrap="none" rtlCol="0">
            <a:spAutoFit/>
          </a:bodyPr>
          <a:lstStyle/>
          <a:p>
            <a:r>
              <a:rPr lang="en-US" altLang="zh-TW" sz="1500" b="1" dirty="0" smtClean="0">
                <a:solidFill>
                  <a:srgbClr val="FF0000"/>
                </a:solidFill>
                <a:ea typeface="標楷體" panose="03000509000000000000" pitchFamily="65" charset="-120"/>
                <a:cs typeface="Arial" panose="020B0604020202020204" pitchFamily="34" charset="0"/>
              </a:rPr>
              <a:t>3</a:t>
            </a:r>
            <a:r>
              <a:rPr lang="zh-TW" altLang="en-US" sz="1500" b="1" dirty="0" smtClean="0">
                <a:solidFill>
                  <a:srgbClr val="FF0000"/>
                </a:solidFill>
                <a:ea typeface="標楷體" panose="03000509000000000000" pitchFamily="65" charset="-120"/>
                <a:cs typeface="Arial" panose="020B0604020202020204" pitchFamily="34" charset="0"/>
              </a:rPr>
              <a:t>個營業日</a:t>
            </a:r>
            <a:endParaRPr lang="zh-TW" altLang="en-US" sz="1500" b="1" dirty="0">
              <a:solidFill>
                <a:srgbClr val="FF0000"/>
              </a:solidFill>
              <a:ea typeface="標楷體" panose="03000509000000000000" pitchFamily="65" charset="-120"/>
              <a:cs typeface="Arial" panose="020B0604020202020204" pitchFamily="34" charset="0"/>
            </a:endParaRPr>
          </a:p>
        </p:txBody>
      </p:sp>
      <p:cxnSp>
        <p:nvCxnSpPr>
          <p:cNvPr id="51" name="直線接點 50"/>
          <p:cNvCxnSpPr/>
          <p:nvPr/>
        </p:nvCxnSpPr>
        <p:spPr>
          <a:xfrm>
            <a:off x="5390377" y="5431691"/>
            <a:ext cx="117727" cy="2191"/>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4355976" y="5443033"/>
            <a:ext cx="117727" cy="2191"/>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407179"/>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發行面相關規定</a:t>
            </a:r>
            <a:r>
              <a:rPr lang="en-US" altLang="zh-TW" sz="3600" b="1" dirty="0" smtClean="0">
                <a:effectLst/>
              </a:rPr>
              <a:t>-</a:t>
            </a:r>
            <a:r>
              <a:rPr lang="zh-TW" altLang="en-US" sz="3600" b="1" dirty="0">
                <a:effectLst/>
              </a:rPr>
              <a:t>專業</a:t>
            </a:r>
            <a:r>
              <a:rPr lang="zh-TW" altLang="en-US" sz="3600" b="1" dirty="0" smtClean="0">
                <a:effectLst/>
              </a:rPr>
              <a:t>板</a:t>
            </a:r>
            <a:r>
              <a:rPr lang="en-US" altLang="zh-TW" sz="3600" b="1" dirty="0" smtClean="0">
                <a:effectLst/>
              </a:rPr>
              <a:t>(</a:t>
            </a:r>
            <a:r>
              <a:rPr lang="zh-TW" altLang="en-US" sz="3600" b="1" dirty="0" smtClean="0">
                <a:effectLst/>
              </a:rPr>
              <a:t>三</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02704BE1-4ECD-4579-86CB-662B4D0B8A87}" type="slidenum">
              <a:rPr kumimoji="0" lang="zh-TW" altLang="en-US" sz="1200">
                <a:solidFill>
                  <a:schemeClr val="bg2">
                    <a:lumMod val="25000"/>
                  </a:schemeClr>
                </a:solidFill>
                <a:latin typeface="標楷體" panose="03000509000000000000" pitchFamily="65" charset="-120"/>
                <a:ea typeface="標楷體" panose="03000509000000000000" pitchFamily="65" charset="-120"/>
              </a:rPr>
              <a:pPr algn="ctr">
                <a:defRPr/>
              </a:pPr>
              <a:t>42</a:t>
            </a:fld>
            <a:endParaRPr kumimoji="0" lang="zh-TW" altLang="en-US" sz="1200">
              <a:solidFill>
                <a:schemeClr val="bg2">
                  <a:lumMod val="25000"/>
                </a:schemeClr>
              </a:solidFill>
              <a:latin typeface="標楷體" panose="03000509000000000000" pitchFamily="65" charset="-120"/>
              <a:ea typeface="標楷體" panose="03000509000000000000" pitchFamily="65" charset="-120"/>
            </a:endParaRPr>
          </a:p>
        </p:txBody>
      </p:sp>
      <p:sp>
        <p:nvSpPr>
          <p:cNvPr id="9" name="標題 3"/>
          <p:cNvSpPr txBox="1">
            <a:spLocks/>
          </p:cNvSpPr>
          <p:nvPr/>
        </p:nvSpPr>
        <p:spPr>
          <a:xfrm>
            <a:off x="1066800" y="701675"/>
            <a:ext cx="8229600" cy="706438"/>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3600" b="0" i="0" u="none" strike="noStrike" kern="1200" cap="none" spc="0" normalizeH="0" baseline="0" noProof="0" dirty="0" smtClean="0">
              <a:ln>
                <a:noFill/>
              </a:ln>
              <a:solidFill>
                <a:srgbClr val="572314"/>
              </a:solidFill>
              <a:effectLst>
                <a:outerShdw blurRad="38100" dist="38100" dir="2700000" algn="tl">
                  <a:srgbClr val="C0C0C0"/>
                </a:outerShdw>
              </a:effectLst>
              <a:uLnTx/>
              <a:uFillTx/>
              <a:latin typeface="標楷體" panose="03000509000000000000" pitchFamily="65" charset="-120"/>
              <a:ea typeface="標楷體" panose="03000509000000000000" pitchFamily="65" charset="-120"/>
              <a:cs typeface="+mj-cs"/>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latin typeface="標楷體" panose="03000509000000000000" pitchFamily="65" charset="-120"/>
                <a:ea typeface="標楷體" panose="03000509000000000000" pitchFamily="65" charset="-120"/>
              </a:rPr>
              <a:pPr>
                <a:defRPr/>
              </a:pPr>
              <a:t>42</a:t>
            </a:fld>
            <a:endParaRPr lang="zh-TW" altLang="en-US" dirty="0">
              <a:latin typeface="標楷體" panose="03000509000000000000" pitchFamily="65" charset="-120"/>
              <a:ea typeface="標楷體" panose="03000509000000000000" pitchFamily="65" charset="-120"/>
            </a:endParaRPr>
          </a:p>
        </p:txBody>
      </p:sp>
      <p:grpSp>
        <p:nvGrpSpPr>
          <p:cNvPr id="12" name="群組 11"/>
          <p:cNvGrpSpPr/>
          <p:nvPr/>
        </p:nvGrpSpPr>
        <p:grpSpPr>
          <a:xfrm>
            <a:off x="1962911" y="2355962"/>
            <a:ext cx="1096921" cy="2530642"/>
            <a:chOff x="522" y="0"/>
            <a:chExt cx="664873" cy="2434107"/>
          </a:xfrm>
        </p:grpSpPr>
        <p:sp>
          <p:nvSpPr>
            <p:cNvPr id="44" name="圓角矩形 43"/>
            <p:cNvSpPr/>
            <p:nvPr/>
          </p:nvSpPr>
          <p:spPr>
            <a:xfrm>
              <a:off x="522" y="0"/>
              <a:ext cx="664873"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圓角矩形 4"/>
            <p:cNvSpPr/>
            <p:nvPr/>
          </p:nvSpPr>
          <p:spPr>
            <a:xfrm>
              <a:off x="19995" y="64090"/>
              <a:ext cx="625927" cy="23505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Aft>
                  <a:spcPct val="35000"/>
                </a:spcAft>
              </a:pPr>
              <a:r>
                <a:rPr lang="zh-TW" altLang="en-US" sz="2000" dirty="0">
                  <a:latin typeface="標楷體" panose="03000509000000000000" pitchFamily="65" charset="-120"/>
                  <a:ea typeface="標楷體" panose="03000509000000000000" pitchFamily="65" charset="-120"/>
                </a:rPr>
                <a:t>取得櫃買中心出具該債券得為櫃檯買賣之同意</a:t>
              </a:r>
              <a:r>
                <a:rPr lang="zh-TW" altLang="en-US" sz="2000" dirty="0" smtClean="0">
                  <a:latin typeface="標楷體" panose="03000509000000000000" pitchFamily="65" charset="-120"/>
                  <a:ea typeface="標楷體" panose="03000509000000000000" pitchFamily="65" charset="-120"/>
                </a:rPr>
                <a:t>函</a:t>
              </a:r>
              <a:endParaRPr lang="en-US" altLang="zh-TW" sz="2000" dirty="0">
                <a:latin typeface="標楷體" panose="03000509000000000000" pitchFamily="65" charset="-120"/>
                <a:ea typeface="標楷體" panose="03000509000000000000" pitchFamily="65" charset="-120"/>
              </a:endParaRPr>
            </a:p>
          </p:txBody>
        </p:sp>
      </p:grpSp>
      <p:grpSp>
        <p:nvGrpSpPr>
          <p:cNvPr id="14" name="群組 13"/>
          <p:cNvGrpSpPr/>
          <p:nvPr/>
        </p:nvGrpSpPr>
        <p:grpSpPr>
          <a:xfrm>
            <a:off x="4889894" y="3458941"/>
            <a:ext cx="317204" cy="371069"/>
            <a:chOff x="815021" y="1031518"/>
            <a:chExt cx="317204" cy="371069"/>
          </a:xfrm>
        </p:grpSpPr>
        <p:sp>
          <p:nvSpPr>
            <p:cNvPr id="42" name="向右箭號 41"/>
            <p:cNvSpPr/>
            <p:nvPr/>
          </p:nvSpPr>
          <p:spPr>
            <a:xfrm>
              <a:off x="815021"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43" name="向右箭號 6"/>
            <p:cNvSpPr/>
            <p:nvPr/>
          </p:nvSpPr>
          <p:spPr>
            <a:xfrm>
              <a:off x="815021"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16" name="群組 15"/>
          <p:cNvGrpSpPr/>
          <p:nvPr/>
        </p:nvGrpSpPr>
        <p:grpSpPr>
          <a:xfrm>
            <a:off x="3166109" y="3428998"/>
            <a:ext cx="317204" cy="371069"/>
            <a:chOff x="2075297" y="1031518"/>
            <a:chExt cx="317204" cy="371069"/>
          </a:xfrm>
        </p:grpSpPr>
        <p:sp>
          <p:nvSpPr>
            <p:cNvPr id="38" name="向右箭號 37"/>
            <p:cNvSpPr/>
            <p:nvPr/>
          </p:nvSpPr>
          <p:spPr>
            <a:xfrm>
              <a:off x="2075297"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9" name="向右箭號 10"/>
            <p:cNvSpPr/>
            <p:nvPr/>
          </p:nvSpPr>
          <p:spPr>
            <a:xfrm>
              <a:off x="2075297"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17" name="群組 16"/>
          <p:cNvGrpSpPr/>
          <p:nvPr/>
        </p:nvGrpSpPr>
        <p:grpSpPr>
          <a:xfrm>
            <a:off x="5274410" y="2355962"/>
            <a:ext cx="1169798" cy="2530642"/>
            <a:chOff x="2524171" y="0"/>
            <a:chExt cx="578958" cy="2434107"/>
          </a:xfrm>
        </p:grpSpPr>
        <p:sp>
          <p:nvSpPr>
            <p:cNvPr id="36" name="圓角矩形 35"/>
            <p:cNvSpPr/>
            <p:nvPr/>
          </p:nvSpPr>
          <p:spPr>
            <a:xfrm>
              <a:off x="2524171" y="0"/>
              <a:ext cx="578958" cy="243410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圓角矩形 12"/>
            <p:cNvSpPr/>
            <p:nvPr/>
          </p:nvSpPr>
          <p:spPr>
            <a:xfrm>
              <a:off x="2541128" y="64090"/>
              <a:ext cx="545044" cy="23530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a:latin typeface="標楷體" panose="03000509000000000000" pitchFamily="65" charset="-120"/>
                  <a:ea typeface="標楷體" panose="03000509000000000000" pitchFamily="65" charset="-120"/>
                </a:rPr>
                <a:t>向櫃買中心申請上櫃</a:t>
              </a:r>
            </a:p>
          </p:txBody>
        </p:sp>
      </p:grpSp>
      <p:grpSp>
        <p:nvGrpSpPr>
          <p:cNvPr id="22" name="群組 21"/>
          <p:cNvGrpSpPr/>
          <p:nvPr/>
        </p:nvGrpSpPr>
        <p:grpSpPr>
          <a:xfrm>
            <a:off x="6591547" y="3460663"/>
            <a:ext cx="317204" cy="371069"/>
            <a:chOff x="5364441" y="1031518"/>
            <a:chExt cx="317204" cy="371069"/>
          </a:xfrm>
        </p:grpSpPr>
        <p:sp>
          <p:nvSpPr>
            <p:cNvPr id="26" name="向右箭號 25"/>
            <p:cNvSpPr/>
            <p:nvPr/>
          </p:nvSpPr>
          <p:spPr>
            <a:xfrm>
              <a:off x="5364441" y="1031518"/>
              <a:ext cx="317204" cy="37106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7" name="向右箭號 22"/>
            <p:cNvSpPr/>
            <p:nvPr/>
          </p:nvSpPr>
          <p:spPr>
            <a:xfrm>
              <a:off x="5364441" y="1105732"/>
              <a:ext cx="222043" cy="222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latin typeface="標楷體" panose="03000509000000000000" pitchFamily="65" charset="-120"/>
                <a:ea typeface="標楷體" panose="03000509000000000000" pitchFamily="65" charset="-120"/>
              </a:endParaRPr>
            </a:p>
          </p:txBody>
        </p:sp>
      </p:grpSp>
      <p:grpSp>
        <p:nvGrpSpPr>
          <p:cNvPr id="23" name="群組 22"/>
          <p:cNvGrpSpPr/>
          <p:nvPr/>
        </p:nvGrpSpPr>
        <p:grpSpPr>
          <a:xfrm>
            <a:off x="7092280" y="2369466"/>
            <a:ext cx="847842" cy="2498666"/>
            <a:chOff x="5813316" y="23102"/>
            <a:chExt cx="389234" cy="2387902"/>
          </a:xfrm>
        </p:grpSpPr>
        <p:sp>
          <p:nvSpPr>
            <p:cNvPr id="24" name="圓角矩形 23"/>
            <p:cNvSpPr/>
            <p:nvPr/>
          </p:nvSpPr>
          <p:spPr>
            <a:xfrm>
              <a:off x="5813316" y="23102"/>
              <a:ext cx="389234" cy="2387902"/>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圓角矩形 24"/>
            <p:cNvSpPr/>
            <p:nvPr/>
          </p:nvSpPr>
          <p:spPr>
            <a:xfrm>
              <a:off x="5824716" y="34502"/>
              <a:ext cx="366434" cy="23651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掛牌交易</a:t>
              </a:r>
            </a:p>
          </p:txBody>
        </p:sp>
      </p:grpSp>
      <p:sp>
        <p:nvSpPr>
          <p:cNvPr id="46" name="Rectangle 1027"/>
          <p:cNvSpPr txBox="1">
            <a:spLocks noChangeArrowheads="1"/>
          </p:cNvSpPr>
          <p:nvPr/>
        </p:nvSpPr>
        <p:spPr>
          <a:xfrm>
            <a:off x="1320800" y="1484784"/>
            <a:ext cx="7345362" cy="649287"/>
          </a:xfrm>
          <a:prstGeom prst="rect">
            <a:avLst/>
          </a:prstGeom>
        </p:spPr>
        <p:txBody>
          <a:bodyPr>
            <a:normAutofit/>
          </a:bodyPr>
          <a:lstStyle/>
          <a:p>
            <a:pPr marL="539750" lvl="1" indent="-457200" eaLnBrk="0" hangingPunct="0">
              <a:lnSpc>
                <a:spcPct val="120000"/>
              </a:lnSpc>
              <a:spcBef>
                <a:spcPts val="600"/>
              </a:spcBef>
              <a:buClr>
                <a:srgbClr val="CC9900"/>
              </a:buClr>
              <a:buSzPct val="100000"/>
              <a:buFont typeface="Wingdings" panose="05000000000000000000" pitchFamily="2" charset="2"/>
              <a:buChar char="n"/>
              <a:defRPr/>
            </a:pPr>
            <a:r>
              <a:rPr lang="zh-TW" altLang="en-US" sz="2600" dirty="0">
                <a:solidFill>
                  <a:prstClr val="black"/>
                </a:solidFill>
                <a:latin typeface="標楷體" panose="03000509000000000000" pitchFamily="65" charset="-120"/>
                <a:ea typeface="標楷體" panose="03000509000000000000" pitchFamily="65" charset="-120"/>
                <a:cs typeface="Times New Roman" pitchFamily="18" charset="0"/>
              </a:rPr>
              <a:t>大陸地區註冊法人</a:t>
            </a:r>
            <a:r>
              <a:rPr lang="zh-TW" altLang="en-US" sz="2600" dirty="0" smtClean="0">
                <a:solidFill>
                  <a:prstClr val="black"/>
                </a:solidFill>
                <a:latin typeface="標楷體" pitchFamily="65" charset="-120"/>
                <a:ea typeface="標楷體" pitchFamily="65" charset="-120"/>
                <a:cs typeface="Times New Roman" pitchFamily="18" charset="0"/>
              </a:rPr>
              <a:t>發行</a:t>
            </a:r>
            <a:r>
              <a:rPr lang="zh-TW" altLang="en-US" sz="2600" dirty="0">
                <a:solidFill>
                  <a:prstClr val="black"/>
                </a:solidFill>
                <a:latin typeface="標楷體" pitchFamily="65" charset="-120"/>
                <a:ea typeface="標楷體" pitchFamily="65" charset="-120"/>
                <a:cs typeface="Times New Roman" pitchFamily="18" charset="0"/>
              </a:rPr>
              <a:t>及</a:t>
            </a:r>
            <a:r>
              <a:rPr lang="zh-TW" altLang="en-US" sz="2600" dirty="0" smtClean="0">
                <a:solidFill>
                  <a:prstClr val="black"/>
                </a:solidFill>
                <a:latin typeface="標楷體" pitchFamily="65" charset="-120"/>
                <a:ea typeface="標楷體" pitchFamily="65" charset="-120"/>
                <a:cs typeface="Times New Roman" pitchFamily="18" charset="0"/>
              </a:rPr>
              <a:t>掛牌</a:t>
            </a:r>
            <a:r>
              <a:rPr lang="zh-TW" altLang="en-US" sz="2600" dirty="0">
                <a:solidFill>
                  <a:prstClr val="black"/>
                </a:solidFill>
                <a:latin typeface="標楷體" pitchFamily="65" charset="-120"/>
                <a:ea typeface="標楷體" pitchFamily="65" charset="-120"/>
                <a:cs typeface="Times New Roman" pitchFamily="18" charset="0"/>
              </a:rPr>
              <a:t>流程</a:t>
            </a:r>
            <a:endParaRPr kumimoji="0" lang="zh-TW" altLang="en-US" sz="2600" b="1" dirty="0">
              <a:solidFill>
                <a:srgbClr val="4D4D4D"/>
              </a:solidFill>
              <a:latin typeface="標楷體" panose="03000509000000000000" pitchFamily="65" charset="-120"/>
              <a:ea typeface="標楷體" panose="03000509000000000000" pitchFamily="65" charset="-120"/>
            </a:endParaRPr>
          </a:p>
        </p:txBody>
      </p:sp>
      <p:cxnSp>
        <p:nvCxnSpPr>
          <p:cNvPr id="47" name="直線接點 46"/>
          <p:cNvCxnSpPr/>
          <p:nvPr/>
        </p:nvCxnSpPr>
        <p:spPr>
          <a:xfrm>
            <a:off x="2516558" y="5121188"/>
            <a:ext cx="0" cy="64807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3760174" y="5265204"/>
            <a:ext cx="914033" cy="338554"/>
          </a:xfrm>
          <a:prstGeom prst="rect">
            <a:avLst/>
          </a:prstGeom>
          <a:noFill/>
        </p:spPr>
        <p:txBody>
          <a:bodyPr wrap="none" rtlCol="0">
            <a:spAutoFit/>
          </a:bodyPr>
          <a:lstStyle/>
          <a:p>
            <a:r>
              <a:rPr lang="en-US" altLang="zh-TW" sz="1600" b="1" dirty="0" smtClean="0">
                <a:solidFill>
                  <a:srgbClr val="FF0000"/>
                </a:solidFill>
                <a:ea typeface="標楷體" panose="03000509000000000000" pitchFamily="65" charset="-120"/>
                <a:cs typeface="Arial" panose="020B0604020202020204" pitchFamily="34" charset="0"/>
              </a:rPr>
              <a:t>1</a:t>
            </a:r>
            <a:r>
              <a:rPr lang="zh-TW" altLang="en-US" sz="1600" b="1" dirty="0" smtClean="0">
                <a:solidFill>
                  <a:srgbClr val="FF0000"/>
                </a:solidFill>
                <a:ea typeface="標楷體" panose="03000509000000000000" pitchFamily="65" charset="-120"/>
                <a:cs typeface="Arial" panose="020B0604020202020204" pitchFamily="34" charset="0"/>
              </a:rPr>
              <a:t>個</a:t>
            </a:r>
            <a:r>
              <a:rPr lang="zh-TW" altLang="en-US" sz="1600" b="1" dirty="0">
                <a:solidFill>
                  <a:srgbClr val="FF0000"/>
                </a:solidFill>
                <a:ea typeface="標楷體" panose="03000509000000000000" pitchFamily="65" charset="-120"/>
                <a:cs typeface="Arial" panose="020B0604020202020204" pitchFamily="34" charset="0"/>
              </a:rPr>
              <a:t>月</a:t>
            </a:r>
            <a:r>
              <a:rPr lang="zh-TW" altLang="en-US" sz="1600" b="1" dirty="0" smtClean="0">
                <a:solidFill>
                  <a:srgbClr val="FF0000"/>
                </a:solidFill>
                <a:ea typeface="標楷體" panose="03000509000000000000" pitchFamily="65" charset="-120"/>
                <a:cs typeface="Arial" panose="020B0604020202020204" pitchFamily="34" charset="0"/>
              </a:rPr>
              <a:t>內</a:t>
            </a:r>
            <a:endParaRPr lang="zh-TW" altLang="en-US" sz="1600" b="1" dirty="0">
              <a:solidFill>
                <a:srgbClr val="FF0000"/>
              </a:solidFill>
              <a:ea typeface="標楷體" panose="03000509000000000000" pitchFamily="65" charset="-120"/>
              <a:cs typeface="Arial" panose="020B0604020202020204" pitchFamily="34" charset="0"/>
            </a:endParaRPr>
          </a:p>
        </p:txBody>
      </p:sp>
      <p:cxnSp>
        <p:nvCxnSpPr>
          <p:cNvPr id="49" name="直線接點 48"/>
          <p:cNvCxnSpPr/>
          <p:nvPr/>
        </p:nvCxnSpPr>
        <p:spPr>
          <a:xfrm>
            <a:off x="5940152" y="5098688"/>
            <a:ext cx="0" cy="648072"/>
          </a:xfrm>
          <a:prstGeom prst="line">
            <a:avLst/>
          </a:prstGeom>
          <a:ln w="38100">
            <a:solidFill>
              <a:srgbClr val="CC9900"/>
            </a:solidFill>
            <a:prstDash val="solid"/>
          </a:ln>
        </p:spPr>
        <p:style>
          <a:lnRef idx="1">
            <a:schemeClr val="accent1"/>
          </a:lnRef>
          <a:fillRef idx="0">
            <a:schemeClr val="accent1"/>
          </a:fillRef>
          <a:effectRef idx="0">
            <a:schemeClr val="accent1"/>
          </a:effectRef>
          <a:fontRef idx="minor">
            <a:schemeClr val="tx1"/>
          </a:fontRef>
        </p:style>
      </p:cxnSp>
      <p:cxnSp>
        <p:nvCxnSpPr>
          <p:cNvPr id="50" name="直線接點 49"/>
          <p:cNvCxnSpPr>
            <a:endCxn id="48" idx="1"/>
          </p:cNvCxnSpPr>
          <p:nvPr/>
        </p:nvCxnSpPr>
        <p:spPr>
          <a:xfrm>
            <a:off x="2493405" y="5434481"/>
            <a:ext cx="1266769"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4651026" y="5445224"/>
            <a:ext cx="1289126" cy="0"/>
          </a:xfrm>
          <a:prstGeom prst="line">
            <a:avLst/>
          </a:prstGeom>
          <a:ln w="38100">
            <a:solidFill>
              <a:srgbClr val="CC9900"/>
            </a:solidFill>
            <a:prstDash val="sysDash"/>
          </a:ln>
        </p:spPr>
        <p:style>
          <a:lnRef idx="1">
            <a:schemeClr val="accent1"/>
          </a:lnRef>
          <a:fillRef idx="0">
            <a:schemeClr val="accent1"/>
          </a:fillRef>
          <a:effectRef idx="0">
            <a:schemeClr val="accent1"/>
          </a:effectRef>
          <a:fontRef idx="minor">
            <a:schemeClr val="tx1"/>
          </a:fontRef>
        </p:style>
      </p:cxnSp>
      <p:grpSp>
        <p:nvGrpSpPr>
          <p:cNvPr id="52" name="群組 51"/>
          <p:cNvGrpSpPr/>
          <p:nvPr/>
        </p:nvGrpSpPr>
        <p:grpSpPr>
          <a:xfrm>
            <a:off x="3585304" y="2348880"/>
            <a:ext cx="1130712" cy="2537724"/>
            <a:chOff x="1226337" y="22353"/>
            <a:chExt cx="692773" cy="2389400"/>
          </a:xfrm>
        </p:grpSpPr>
        <p:sp>
          <p:nvSpPr>
            <p:cNvPr id="53" name="圓角矩形 52"/>
            <p:cNvSpPr/>
            <p:nvPr/>
          </p:nvSpPr>
          <p:spPr>
            <a:xfrm>
              <a:off x="1226338" y="22353"/>
              <a:ext cx="661776" cy="2389400"/>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4" name="圓角矩形 8"/>
            <p:cNvSpPr/>
            <p:nvPr/>
          </p:nvSpPr>
          <p:spPr>
            <a:xfrm>
              <a:off x="1226337" y="41736"/>
              <a:ext cx="692773" cy="23506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Aft>
                  <a:spcPct val="35000"/>
                </a:spcAft>
              </a:pPr>
              <a:r>
                <a:rPr lang="zh-TW" altLang="en-US" sz="2000" dirty="0">
                  <a:latin typeface="標楷體" panose="03000509000000000000" pitchFamily="65" charset="-120"/>
                  <a:ea typeface="標楷體" panose="03000509000000000000" pitchFamily="65" charset="-120"/>
                </a:rPr>
                <a:t>報備中央銀行外匯</a:t>
              </a:r>
              <a:r>
                <a:rPr lang="zh-TW" altLang="en-US" sz="2000" dirty="0" smtClean="0">
                  <a:latin typeface="標楷體" panose="03000509000000000000" pitchFamily="65" charset="-120"/>
                  <a:ea typeface="標楷體" panose="03000509000000000000" pitchFamily="65" charset="-120"/>
                </a:rPr>
                <a:t>局</a:t>
              </a:r>
              <a:r>
                <a:rPr lang="zh-TW" altLang="en-US"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並副</a:t>
              </a:r>
              <a:r>
                <a:rPr lang="zh-TW" altLang="en-US" sz="2000" dirty="0">
                  <a:latin typeface="標楷體" panose="03000509000000000000" pitchFamily="65" charset="-120"/>
                  <a:ea typeface="標楷體" panose="03000509000000000000" pitchFamily="65" charset="-120"/>
                </a:rPr>
                <a:t>知證期局及櫃買中心</a:t>
              </a:r>
            </a:p>
          </p:txBody>
        </p:sp>
      </p:grpSp>
    </p:spTree>
    <p:extLst>
      <p:ext uri="{BB962C8B-B14F-4D97-AF65-F5344CB8AC3E}">
        <p14:creationId xmlns:p14="http://schemas.microsoft.com/office/powerpoint/2010/main" val="1097570225"/>
      </p:ext>
    </p:extLst>
  </p:cSld>
  <p:clrMapOvr>
    <a:masterClrMapping/>
  </p:clrMapOvr>
  <mc:AlternateContent xmlns:mc="http://schemas.openxmlformats.org/markup-compatibility/2006" xmlns:p14="http://schemas.microsoft.com/office/powerpoint/2010/main">
    <mc:Choice Requires="p14">
      <p:transition spd="slow" p14:dur="2000" advTm="280"/>
    </mc:Choice>
    <mc:Fallback xmlns="">
      <p:transition spd="slow" advTm="28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884903" y="593828"/>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發行面相關規定</a:t>
            </a:r>
            <a:r>
              <a:rPr lang="en-US" altLang="zh-TW" sz="3600" b="1" dirty="0" smtClean="0">
                <a:effectLst/>
                <a:latin typeface="微軟正黑體" pitchFamily="34" charset="-120"/>
              </a:rPr>
              <a:t>-</a:t>
            </a:r>
            <a:r>
              <a:rPr lang="zh-TW" altLang="en-US" sz="3600" b="1" dirty="0" smtClean="0">
                <a:effectLst/>
                <a:latin typeface="微軟正黑體" pitchFamily="34" charset="-120"/>
              </a:rPr>
              <a:t>專業板</a:t>
            </a:r>
            <a:r>
              <a:rPr lang="en-US" altLang="zh-TW" sz="3600" b="1" dirty="0" smtClean="0">
                <a:effectLst/>
                <a:latin typeface="微軟正黑體" pitchFamily="34" charset="-120"/>
              </a:rPr>
              <a:t>(</a:t>
            </a:r>
            <a:r>
              <a:rPr lang="zh-TW" altLang="en-US" sz="3600" b="1" dirty="0">
                <a:effectLst/>
                <a:latin typeface="微軟正黑體" pitchFamily="34" charset="-120"/>
              </a:rPr>
              <a:t>四</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C2360F36-4014-418F-ADE3-392B3CFCC3D6}" type="slidenum">
              <a:rPr kumimoji="0" lang="zh-TW" altLang="en-US" sz="1200">
                <a:solidFill>
                  <a:srgbClr val="E7DEC9">
                    <a:lumMod val="25000"/>
                  </a:srgbClr>
                </a:solidFill>
                <a:latin typeface="Arial" charset="0"/>
              </a:rPr>
              <a:pPr algn="ctr">
                <a:defRPr/>
              </a:pPr>
              <a:t>43</a:t>
            </a:fld>
            <a:endParaRPr kumimoji="0" lang="zh-TW" altLang="en-US" sz="1200">
              <a:solidFill>
                <a:srgbClr val="E7DEC9">
                  <a:lumMod val="25000"/>
                </a:srgbClr>
              </a:solidFill>
              <a:latin typeface="Arial" charset="0"/>
            </a:endParaRPr>
          </a:p>
        </p:txBody>
      </p:sp>
      <p:sp>
        <p:nvSpPr>
          <p:cNvPr id="13" name="Rectangle 1027"/>
          <p:cNvSpPr txBox="1">
            <a:spLocks noChangeArrowheads="1"/>
          </p:cNvSpPr>
          <p:nvPr/>
        </p:nvSpPr>
        <p:spPr>
          <a:xfrm>
            <a:off x="1233999" y="1468104"/>
            <a:ext cx="7379776" cy="4676775"/>
          </a:xfrm>
          <a:prstGeom prst="rect">
            <a:avLst/>
          </a:prstGeom>
        </p:spPr>
        <p:txBody>
          <a:bodyPr>
            <a:normAutofit/>
          </a:bodyPr>
          <a:lstStyle/>
          <a:p>
            <a:pPr marL="441325" lvl="1" indent="-441325">
              <a:spcBef>
                <a:spcPts val="550"/>
              </a:spcBef>
              <a:buClr>
                <a:srgbClr val="CC9900"/>
              </a:buClr>
              <a:buSzPct val="100000"/>
              <a:buFont typeface="Wingdings" panose="05000000000000000000" pitchFamily="2" charset="2"/>
              <a:buChar char="n"/>
              <a:defRPr/>
            </a:pPr>
            <a:r>
              <a:rPr kumimoji="0" lang="zh-TW" altLang="en-US" sz="2800" dirty="0">
                <a:latin typeface="微軟正黑體" panose="020B0604030504040204" pitchFamily="34" charset="-120"/>
                <a:ea typeface="標楷體" pitchFamily="65" charset="-120"/>
              </a:rPr>
              <a:t>信用評等</a:t>
            </a:r>
            <a:endParaRPr kumimoji="0" lang="en-US" altLang="zh-TW" sz="2800" dirty="0">
              <a:latin typeface="微軟正黑體" panose="020B0604030504040204" pitchFamily="34" charset="-120"/>
              <a:ea typeface="標楷體" pitchFamily="65" charset="-12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無需提供債券信用評等</a:t>
            </a:r>
            <a:r>
              <a:rPr kumimoji="0" lang="zh-TW" altLang="en-US" sz="2400" dirty="0" smtClean="0">
                <a:ea typeface="標楷體" pitchFamily="65" charset="-120"/>
                <a:cs typeface="Arial" panose="020B0604020202020204" pitchFamily="34" charset="0"/>
              </a:rPr>
              <a:t>。</a:t>
            </a:r>
            <a:endParaRPr kumimoji="0" lang="en-US" altLang="zh-TW" sz="2400" dirty="0" smtClean="0">
              <a:ea typeface="標楷體" pitchFamily="65" charset="-120"/>
              <a:cs typeface="Arial" panose="020B0604020202020204" pitchFamily="34" charset="0"/>
            </a:endParaRPr>
          </a:p>
          <a:p>
            <a:pPr marL="441325" lvl="1" indent="-441325" eaLnBrk="0" hangingPunct="0">
              <a:lnSpc>
                <a:spcPct val="125000"/>
              </a:lnSpc>
              <a:spcBef>
                <a:spcPts val="550"/>
              </a:spcBef>
              <a:buClr>
                <a:srgbClr val="CC9900"/>
              </a:buClr>
              <a:buSzPct val="100000"/>
              <a:buFont typeface="Wingdings" panose="05000000000000000000" pitchFamily="2" charset="2"/>
              <a:buChar char="n"/>
              <a:defRPr/>
            </a:pPr>
            <a:r>
              <a:rPr kumimoji="0" lang="zh-TW" altLang="en-US" sz="2800" dirty="0">
                <a:latin typeface="微軟正黑體" panose="020B0604030504040204" pitchFamily="34" charset="-120"/>
                <a:ea typeface="標楷體" pitchFamily="65" charset="-120"/>
              </a:rPr>
              <a:t>公開說明書</a:t>
            </a: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smtClean="0">
                <a:latin typeface="標楷體" panose="03000509000000000000" pitchFamily="65" charset="-120"/>
                <a:ea typeface="標楷體" panose="03000509000000000000" pitchFamily="65" charset="-120"/>
                <a:cs typeface="Arial" panose="020B0604020202020204" pitchFamily="34" charset="0"/>
              </a:rPr>
              <a:t>得以中文或英文編製，且免依「</a:t>
            </a:r>
            <a:r>
              <a:rPr kumimoji="0" lang="zh-TW" altLang="en-US" sz="2400" dirty="0">
                <a:latin typeface="標楷體" panose="03000509000000000000" pitchFamily="65" charset="-120"/>
                <a:ea typeface="標楷體" panose="03000509000000000000" pitchFamily="65" charset="-120"/>
                <a:cs typeface="Arial" panose="020B0604020202020204" pitchFamily="34" charset="0"/>
              </a:rPr>
              <a:t>公司募集發行有價證券公開說明書應行記載事項準則」之規定編製。</a:t>
            </a:r>
          </a:p>
          <a:p>
            <a:pPr marL="320040" indent="-320040" fontAlgn="auto">
              <a:spcBef>
                <a:spcPts val="600"/>
              </a:spcBef>
              <a:spcAft>
                <a:spcPts val="0"/>
              </a:spcAft>
              <a:buClr>
                <a:srgbClr val="3891A7"/>
              </a:buClr>
              <a:buSzPct val="80000"/>
              <a:defRPr/>
            </a:pPr>
            <a:endParaRPr kumimoji="0" lang="en-US" altLang="zh-TW" sz="3200" b="1" dirty="0">
              <a:solidFill>
                <a:srgbClr val="3366CC"/>
              </a:solidFill>
              <a:latin typeface="微軟正黑體" panose="020B0604030504040204" pitchFamily="34" charset="-120"/>
              <a:ea typeface="標楷體" pitchFamily="65" charset="-120"/>
            </a:endParaRPr>
          </a:p>
          <a:p>
            <a:pPr marL="320040" indent="-320040" fontAlgn="auto">
              <a:spcBef>
                <a:spcPts val="600"/>
              </a:spcBef>
              <a:spcAft>
                <a:spcPts val="0"/>
              </a:spcAft>
              <a:buClr>
                <a:srgbClr val="3891A7"/>
              </a:buClr>
              <a:buSzPct val="80000"/>
              <a:buFont typeface="Wingdings 2" pitchFamily="18" charset="2"/>
              <a:buNone/>
              <a:defRPr/>
            </a:pPr>
            <a:endParaRPr kumimoji="0" lang="zh-TW" altLang="en-US" sz="2600" b="1" dirty="0">
              <a:solidFill>
                <a:srgbClr val="4D4D4D"/>
              </a:solidFill>
              <a:latin typeface="微軟正黑體" panose="020B0604030504040204" pitchFamily="34" charset="-120"/>
              <a:ea typeface="標楷體" pitchFamily="65" charset="-120"/>
            </a:endParaRPr>
          </a:p>
        </p:txBody>
      </p:sp>
      <p:sp>
        <p:nvSpPr>
          <p:cNvPr id="8" name="Rectangle 1027"/>
          <p:cNvSpPr txBox="1">
            <a:spLocks noChangeArrowheads="1"/>
          </p:cNvSpPr>
          <p:nvPr/>
        </p:nvSpPr>
        <p:spPr>
          <a:xfrm>
            <a:off x="1116013" y="4508500"/>
            <a:ext cx="7345362" cy="1512888"/>
          </a:xfrm>
          <a:prstGeom prst="rect">
            <a:avLst/>
          </a:prstGeom>
        </p:spPr>
        <p:txBody>
          <a:bodyPr>
            <a:normAutofit/>
          </a:bodyPr>
          <a:lstStyle/>
          <a:p>
            <a:pPr marL="320040" lvl="1" indent="-320040" fontAlgn="auto">
              <a:spcBef>
                <a:spcPts val="600"/>
              </a:spcBef>
              <a:spcAft>
                <a:spcPts val="0"/>
              </a:spcAft>
              <a:buClr>
                <a:srgbClr val="3891A7"/>
              </a:buClr>
              <a:buSzPct val="80000"/>
              <a:defRPr/>
            </a:pPr>
            <a:r>
              <a:rPr kumimoji="0" lang="zh-TW" altLang="en-US" sz="2600" b="1" dirty="0">
                <a:solidFill>
                  <a:srgbClr val="3366CC"/>
                </a:solidFill>
                <a:latin typeface="標楷體" pitchFamily="65" charset="-120"/>
                <a:ea typeface="標楷體" pitchFamily="65" charset="-120"/>
              </a:rPr>
              <a:t>    </a:t>
            </a:r>
            <a:endParaRPr kumimoji="0" lang="en-US" altLang="zh-TW" sz="2600" b="1" dirty="0">
              <a:solidFill>
                <a:srgbClr val="3366CC"/>
              </a:solidFill>
              <a:latin typeface="標楷體" pitchFamily="65" charset="-120"/>
              <a:ea typeface="標楷體" pitchFamily="65" charset="-120"/>
            </a:endParaRPr>
          </a:p>
          <a:p>
            <a:pPr marL="320040" indent="-320040" fontAlgn="auto">
              <a:spcBef>
                <a:spcPts val="600"/>
              </a:spcBef>
              <a:spcAft>
                <a:spcPts val="0"/>
              </a:spcAft>
              <a:buClr>
                <a:srgbClr val="3891A7"/>
              </a:buClr>
              <a:buSzPct val="80000"/>
              <a:buFont typeface="Wingdings 2" pitchFamily="18" charset="2"/>
              <a:buNone/>
              <a:defRPr/>
            </a:pPr>
            <a:endParaRPr kumimoji="0" lang="zh-TW" altLang="en-US" sz="2600" b="1" dirty="0">
              <a:solidFill>
                <a:srgbClr val="4D4D4D"/>
              </a:solidFill>
              <a:latin typeface="微軟正黑體" panose="020B0604030504040204" pitchFamily="34"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43</a:t>
            </a:fld>
            <a:endParaRPr lang="zh-TW" altLang="en-US" dirty="0"/>
          </a:p>
        </p:txBody>
      </p:sp>
    </p:spTree>
    <p:extLst>
      <p:ext uri="{BB962C8B-B14F-4D97-AF65-F5344CB8AC3E}">
        <p14:creationId xmlns:p14="http://schemas.microsoft.com/office/powerpoint/2010/main" val="1936174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692150"/>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發行面相關規定</a:t>
            </a:r>
            <a:r>
              <a:rPr lang="en-US" altLang="zh-TW" sz="3600" b="1" dirty="0" smtClean="0">
                <a:effectLst/>
                <a:latin typeface="微軟正黑體" pitchFamily="34" charset="-120"/>
              </a:rPr>
              <a:t>-</a:t>
            </a:r>
            <a:r>
              <a:rPr lang="zh-TW" altLang="en-US" sz="3600" b="1" dirty="0" smtClean="0">
                <a:effectLst/>
                <a:latin typeface="微軟正黑體" pitchFamily="34" charset="-120"/>
              </a:rPr>
              <a:t>專業板</a:t>
            </a:r>
            <a:r>
              <a:rPr lang="en-US" altLang="zh-TW" sz="3600" b="1" dirty="0" smtClean="0">
                <a:effectLst/>
                <a:latin typeface="微軟正黑體" pitchFamily="34" charset="-120"/>
              </a:rPr>
              <a:t>(</a:t>
            </a:r>
            <a:r>
              <a:rPr lang="zh-TW" altLang="en-US" sz="3600" b="1" dirty="0">
                <a:effectLst/>
                <a:latin typeface="微軟正黑體" pitchFamily="34" charset="-120"/>
              </a:rPr>
              <a:t>五</a:t>
            </a:r>
            <a:r>
              <a:rPr lang="en-US" altLang="zh-TW" sz="3600" b="1" dirty="0" smtClean="0">
                <a:effectLst/>
                <a:latin typeface="微軟正黑體" pitchFamily="34" charset="-120"/>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C2360F36-4014-418F-ADE3-392B3CFCC3D6}" type="slidenum">
              <a:rPr kumimoji="0" lang="zh-TW" altLang="en-US" sz="1200">
                <a:solidFill>
                  <a:srgbClr val="E7DEC9">
                    <a:lumMod val="25000"/>
                  </a:srgbClr>
                </a:solidFill>
                <a:latin typeface="Arial" charset="0"/>
              </a:rPr>
              <a:pPr algn="ctr">
                <a:defRPr/>
              </a:pPr>
              <a:t>44</a:t>
            </a:fld>
            <a:endParaRPr kumimoji="0" lang="zh-TW" altLang="en-US" sz="1200">
              <a:solidFill>
                <a:srgbClr val="E7DEC9">
                  <a:lumMod val="25000"/>
                </a:srgbClr>
              </a:solidFill>
              <a:latin typeface="Arial" charset="0"/>
            </a:endParaRPr>
          </a:p>
        </p:txBody>
      </p:sp>
      <p:sp>
        <p:nvSpPr>
          <p:cNvPr id="13" name="Rectangle 1027"/>
          <p:cNvSpPr txBox="1">
            <a:spLocks noChangeArrowheads="1"/>
          </p:cNvSpPr>
          <p:nvPr/>
        </p:nvSpPr>
        <p:spPr>
          <a:xfrm>
            <a:off x="1116013" y="1595923"/>
            <a:ext cx="7954962" cy="4676775"/>
          </a:xfrm>
          <a:prstGeom prst="rect">
            <a:avLst/>
          </a:prstGeom>
        </p:spPr>
        <p:txBody>
          <a:bodyPr>
            <a:normAutofit/>
          </a:bodyPr>
          <a:lstStyle/>
          <a:p>
            <a:pPr marL="441325" lvl="1" indent="-441325">
              <a:spcBef>
                <a:spcPts val="550"/>
              </a:spcBef>
              <a:buClr>
                <a:srgbClr val="CC9900"/>
              </a:buClr>
              <a:buSzPct val="100000"/>
              <a:buFont typeface="Wingdings" panose="05000000000000000000" pitchFamily="2" charset="2"/>
              <a:buChar char="n"/>
              <a:defRPr/>
            </a:pPr>
            <a:r>
              <a:rPr kumimoji="0" lang="zh-TW" altLang="en-US" sz="2800" dirty="0" smtClean="0">
                <a:latin typeface="微軟正黑體" panose="020B0604030504040204" pitchFamily="34" charset="-120"/>
                <a:ea typeface="標楷體" pitchFamily="65" charset="-120"/>
              </a:rPr>
              <a:t>應</a:t>
            </a:r>
            <a:r>
              <a:rPr kumimoji="0" lang="zh-TW" altLang="en-US" sz="2800" dirty="0">
                <a:latin typeface="微軟正黑體" panose="020B0604030504040204" pitchFamily="34" charset="-120"/>
                <a:ea typeface="標楷體" pitchFamily="65" charset="-120"/>
              </a:rPr>
              <a:t>向櫃檯買賣中心申請登錄為櫃檯買賣</a:t>
            </a:r>
            <a:r>
              <a:rPr kumimoji="0" lang="zh-TW" altLang="en-US" sz="2800" dirty="0" smtClean="0">
                <a:latin typeface="微軟正黑體" panose="020B0604030504040204" pitchFamily="34" charset="-120"/>
                <a:ea typeface="標楷體" pitchFamily="65" charset="-120"/>
              </a:rPr>
              <a:t>。</a:t>
            </a:r>
            <a:endParaRPr kumimoji="0" lang="en-US" altLang="zh-TW" sz="2800" dirty="0" smtClean="0">
              <a:latin typeface="微軟正黑體" panose="020B0604030504040204" pitchFamily="34" charset="-120"/>
              <a:ea typeface="標楷體" pitchFamily="65" charset="-120"/>
            </a:endParaRPr>
          </a:p>
          <a:p>
            <a:pPr marL="441325" lvl="1" indent="-441325">
              <a:spcBef>
                <a:spcPts val="550"/>
              </a:spcBef>
              <a:buClr>
                <a:srgbClr val="CC9900"/>
              </a:buClr>
              <a:buSzPct val="100000"/>
              <a:buFont typeface="Wingdings" panose="05000000000000000000" pitchFamily="2" charset="2"/>
              <a:buChar char="n"/>
              <a:defRPr/>
            </a:pPr>
            <a:r>
              <a:rPr kumimoji="0" lang="zh-TW" altLang="en-US" sz="2800" dirty="0" smtClean="0">
                <a:latin typeface="微軟正黑體" panose="020B0604030504040204" pitchFamily="34" charset="-120"/>
                <a:ea typeface="標楷體" pitchFamily="65" charset="-120"/>
              </a:rPr>
              <a:t>受託人之規定</a:t>
            </a:r>
            <a:endParaRPr kumimoji="0" lang="en-US" altLang="zh-TW" sz="2800" dirty="0" smtClean="0">
              <a:latin typeface="微軟正黑體" panose="020B0604030504040204" pitchFamily="34" charset="-120"/>
              <a:ea typeface="標楷體" pitchFamily="65" charset="-12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本國</a:t>
            </a:r>
            <a:r>
              <a:rPr kumimoji="0" lang="zh-TW" altLang="en-US" sz="2400" dirty="0" smtClean="0">
                <a:ea typeface="標楷體" pitchFamily="65" charset="-120"/>
                <a:cs typeface="Arial" panose="020B0604020202020204" pitchFamily="34" charset="0"/>
              </a:rPr>
              <a:t>發行人</a:t>
            </a:r>
            <a:r>
              <a:rPr kumimoji="0" lang="en-US" altLang="zh-TW" sz="2400" dirty="0" smtClean="0">
                <a:ea typeface="標楷體" pitchFamily="65" charset="-120"/>
                <a:cs typeface="Arial" panose="020B0604020202020204" pitchFamily="34" charset="0"/>
              </a:rPr>
              <a:t>:</a:t>
            </a:r>
            <a:r>
              <a:rPr kumimoji="0" lang="zh-TW" altLang="en-US" sz="2400" dirty="0" smtClean="0">
                <a:ea typeface="標楷體" pitchFamily="65" charset="-120"/>
                <a:cs typeface="Arial" panose="020B0604020202020204" pitchFamily="34" charset="0"/>
              </a:rPr>
              <a:t>要</a:t>
            </a:r>
            <a:r>
              <a:rPr kumimoji="0" lang="zh-TW" altLang="en-US" sz="2400" dirty="0">
                <a:ea typeface="標楷體" pitchFamily="65" charset="-120"/>
                <a:cs typeface="Arial" panose="020B0604020202020204" pitchFamily="34" charset="0"/>
              </a:rPr>
              <a:t>委託受託人。</a:t>
            </a:r>
            <a:endParaRPr kumimoji="0" lang="en-US" altLang="zh-TW" sz="2400" dirty="0">
              <a:ea typeface="標楷體" pitchFamily="65" charset="-120"/>
              <a:cs typeface="Arial" panose="020B0604020202020204" pitchFamily="34"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外國發行人</a:t>
            </a:r>
            <a:r>
              <a:rPr kumimoji="0" lang="en-US" altLang="zh-TW" sz="2400" dirty="0" smtClean="0">
                <a:ea typeface="標楷體" pitchFamily="65" charset="-120"/>
                <a:cs typeface="Arial" panose="020B0604020202020204" pitchFamily="34" charset="0"/>
              </a:rPr>
              <a:t>:</a:t>
            </a:r>
            <a:r>
              <a:rPr kumimoji="0" lang="zh-TW" altLang="en-US" sz="2400" dirty="0" smtClean="0">
                <a:ea typeface="標楷體" pitchFamily="65" charset="-120"/>
                <a:cs typeface="Arial" panose="020B0604020202020204" pitchFamily="34" charset="0"/>
              </a:rPr>
              <a:t>無委託</a:t>
            </a:r>
            <a:r>
              <a:rPr kumimoji="0" lang="zh-TW" altLang="en-US" sz="2400" dirty="0">
                <a:ea typeface="標楷體" pitchFamily="65" charset="-120"/>
                <a:cs typeface="Arial" panose="020B0604020202020204" pitchFamily="34" charset="0"/>
              </a:rPr>
              <a:t>受託人之強制</a:t>
            </a:r>
            <a:r>
              <a:rPr kumimoji="0" lang="zh-TW" altLang="en-US" sz="2400" dirty="0" smtClean="0">
                <a:ea typeface="標楷體" pitchFamily="65" charset="-120"/>
                <a:cs typeface="Arial" panose="020B0604020202020204" pitchFamily="34" charset="0"/>
              </a:rPr>
              <a:t>規定</a:t>
            </a:r>
            <a:r>
              <a:rPr kumimoji="0" lang="zh-TW" altLang="en-US" sz="2400" dirty="0" smtClean="0">
                <a:latin typeface="標楷體" panose="03000509000000000000" pitchFamily="65" charset="-120"/>
                <a:ea typeface="標楷體" panose="03000509000000000000" pitchFamily="65" charset="-120"/>
                <a:cs typeface="Arial" panose="020B0604020202020204" pitchFamily="34" charset="0"/>
              </a:rPr>
              <a:t>。</a:t>
            </a:r>
            <a:endParaRPr kumimoji="0" lang="zh-TW" altLang="en-US" sz="2400" dirty="0">
              <a:ea typeface="標楷體" pitchFamily="65" charset="-120"/>
              <a:cs typeface="Arial" panose="020B0604020202020204" pitchFamily="34" charset="0"/>
            </a:endParaRPr>
          </a:p>
          <a:p>
            <a:pPr marL="441325" lvl="1" indent="-441325">
              <a:spcBef>
                <a:spcPts val="550"/>
              </a:spcBef>
              <a:buClr>
                <a:srgbClr val="CC9900"/>
              </a:buClr>
              <a:buSzPct val="100000"/>
              <a:buFont typeface="Wingdings" panose="05000000000000000000" pitchFamily="2" charset="2"/>
              <a:buChar char="n"/>
              <a:defRPr/>
            </a:pPr>
            <a:r>
              <a:rPr kumimoji="0" lang="zh-TW" altLang="en-US" sz="2800" dirty="0">
                <a:latin typeface="微軟正黑體" panose="020B0604030504040204" pitchFamily="34" charset="-120"/>
                <a:ea typeface="標楷體" pitchFamily="65" charset="-120"/>
              </a:rPr>
              <a:t>契約準據</a:t>
            </a:r>
            <a:r>
              <a:rPr kumimoji="0" lang="zh-TW" altLang="en-US" sz="2800" dirty="0" smtClean="0">
                <a:latin typeface="微軟正黑體" panose="020B0604030504040204" pitchFamily="34" charset="-120"/>
                <a:ea typeface="標楷體" pitchFamily="65" charset="-120"/>
              </a:rPr>
              <a:t>法規定</a:t>
            </a:r>
            <a:endParaRPr kumimoji="0" lang="en-US" altLang="zh-TW" sz="2800" dirty="0" smtClean="0">
              <a:latin typeface="微軟正黑體" panose="020B0604030504040204" pitchFamily="34" charset="-120"/>
              <a:ea typeface="標楷體" pitchFamily="65" charset="-12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本國</a:t>
            </a:r>
            <a:r>
              <a:rPr kumimoji="0" lang="zh-TW" altLang="en-US" sz="2400" dirty="0" smtClean="0">
                <a:ea typeface="標楷體" pitchFamily="65" charset="-120"/>
                <a:cs typeface="Arial" panose="020B0604020202020204" pitchFamily="34" charset="0"/>
              </a:rPr>
              <a:t>發行人</a:t>
            </a:r>
            <a:r>
              <a:rPr kumimoji="0" lang="en-US" altLang="zh-TW" sz="2400" dirty="0" smtClean="0">
                <a:ea typeface="標楷體" pitchFamily="65" charset="-120"/>
                <a:cs typeface="Arial" panose="020B0604020202020204" pitchFamily="34" charset="0"/>
              </a:rPr>
              <a:t>:</a:t>
            </a:r>
            <a:r>
              <a:rPr kumimoji="0" lang="zh-TW" altLang="en-US" sz="2400" dirty="0">
                <a:ea typeface="標楷體" pitchFamily="65" charset="-120"/>
                <a:cs typeface="Arial" panose="020B0604020202020204" pitchFamily="34" charset="0"/>
              </a:rPr>
              <a:t>中華民國法律。</a:t>
            </a: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外國發行人</a:t>
            </a:r>
            <a:r>
              <a:rPr kumimoji="0" lang="en-US" altLang="zh-TW" sz="2400" dirty="0" smtClean="0">
                <a:ea typeface="標楷體" pitchFamily="65" charset="-120"/>
                <a:cs typeface="Arial" panose="020B0604020202020204" pitchFamily="34" charset="0"/>
              </a:rPr>
              <a:t>:</a:t>
            </a:r>
            <a:r>
              <a:rPr kumimoji="0" lang="zh-TW" altLang="en-US" sz="2400" dirty="0">
                <a:ea typeface="標楷體" pitchFamily="65" charset="-120"/>
                <a:cs typeface="Arial" panose="020B0604020202020204" pitchFamily="34" charset="0"/>
              </a:rPr>
              <a:t>得為非中華民國法律之其他外國法律。</a:t>
            </a:r>
            <a:endParaRPr kumimoji="0" lang="en-US" altLang="zh-TW" sz="2400" dirty="0">
              <a:ea typeface="標楷體" pitchFamily="65" charset="-120"/>
              <a:cs typeface="Arial" panose="020B0604020202020204" pitchFamily="34" charset="0"/>
            </a:endParaRPr>
          </a:p>
          <a:p>
            <a:pPr marL="441325" lvl="1" indent="-441325">
              <a:spcBef>
                <a:spcPts val="550"/>
              </a:spcBef>
              <a:buClr>
                <a:srgbClr val="CC9900"/>
              </a:buClr>
              <a:buSzPct val="100000"/>
              <a:buFont typeface="Wingdings" panose="05000000000000000000" pitchFamily="2" charset="2"/>
              <a:buChar char="n"/>
              <a:defRPr/>
            </a:pPr>
            <a:endParaRPr kumimoji="0" lang="en-US" altLang="zh-TW" sz="2800" dirty="0" smtClean="0">
              <a:latin typeface="微軟正黑體" panose="020B0604030504040204" pitchFamily="34" charset="-120"/>
              <a:ea typeface="標楷體" pitchFamily="65" charset="-120"/>
            </a:endParaRPr>
          </a:p>
          <a:p>
            <a:pPr marL="320040" indent="-320040" fontAlgn="auto">
              <a:spcBef>
                <a:spcPts val="600"/>
              </a:spcBef>
              <a:spcAft>
                <a:spcPts val="0"/>
              </a:spcAft>
              <a:buClr>
                <a:srgbClr val="3891A7"/>
              </a:buClr>
              <a:buSzPct val="80000"/>
              <a:defRPr/>
            </a:pPr>
            <a:endParaRPr kumimoji="0" lang="en-US" altLang="zh-TW" sz="3200" b="1" dirty="0">
              <a:solidFill>
                <a:srgbClr val="3366CC"/>
              </a:solidFill>
              <a:latin typeface="微軟正黑體" panose="020B0604030504040204" pitchFamily="34" charset="-120"/>
              <a:ea typeface="標楷體" pitchFamily="65" charset="-120"/>
            </a:endParaRPr>
          </a:p>
          <a:p>
            <a:pPr marL="320040" indent="-320040" fontAlgn="auto">
              <a:spcBef>
                <a:spcPts val="600"/>
              </a:spcBef>
              <a:spcAft>
                <a:spcPts val="0"/>
              </a:spcAft>
              <a:buClr>
                <a:srgbClr val="3891A7"/>
              </a:buClr>
              <a:buSzPct val="80000"/>
              <a:buFont typeface="Wingdings 2" pitchFamily="18" charset="2"/>
              <a:buNone/>
              <a:defRPr/>
            </a:pPr>
            <a:endParaRPr kumimoji="0" lang="zh-TW" altLang="en-US" sz="2600" b="1" dirty="0">
              <a:solidFill>
                <a:srgbClr val="4D4D4D"/>
              </a:solidFill>
              <a:latin typeface="微軟正黑體" panose="020B0604030504040204" pitchFamily="34" charset="-120"/>
              <a:ea typeface="標楷體" pitchFamily="65" charset="-120"/>
            </a:endParaRPr>
          </a:p>
        </p:txBody>
      </p:sp>
      <p:sp>
        <p:nvSpPr>
          <p:cNvPr id="8" name="Rectangle 1027"/>
          <p:cNvSpPr txBox="1">
            <a:spLocks noChangeArrowheads="1"/>
          </p:cNvSpPr>
          <p:nvPr/>
        </p:nvSpPr>
        <p:spPr>
          <a:xfrm>
            <a:off x="1116013" y="4508500"/>
            <a:ext cx="7345362" cy="1512888"/>
          </a:xfrm>
          <a:prstGeom prst="rect">
            <a:avLst/>
          </a:prstGeom>
        </p:spPr>
        <p:txBody>
          <a:bodyPr>
            <a:normAutofit/>
          </a:bodyPr>
          <a:lstStyle/>
          <a:p>
            <a:pPr marL="320040" lvl="1" indent="-320040" fontAlgn="auto">
              <a:spcBef>
                <a:spcPts val="600"/>
              </a:spcBef>
              <a:spcAft>
                <a:spcPts val="0"/>
              </a:spcAft>
              <a:buClr>
                <a:srgbClr val="3891A7"/>
              </a:buClr>
              <a:buSzPct val="80000"/>
              <a:defRPr/>
            </a:pPr>
            <a:r>
              <a:rPr kumimoji="0" lang="zh-TW" altLang="en-US" sz="2600" b="1" dirty="0">
                <a:solidFill>
                  <a:srgbClr val="3366CC"/>
                </a:solidFill>
                <a:latin typeface="標楷體" pitchFamily="65" charset="-120"/>
                <a:ea typeface="標楷體" pitchFamily="65" charset="-120"/>
              </a:rPr>
              <a:t>    </a:t>
            </a:r>
            <a:endParaRPr kumimoji="0" lang="en-US" altLang="zh-TW" sz="2600" b="1" dirty="0">
              <a:solidFill>
                <a:srgbClr val="3366CC"/>
              </a:solidFill>
              <a:latin typeface="標楷體" pitchFamily="65" charset="-120"/>
              <a:ea typeface="標楷體" pitchFamily="65" charset="-120"/>
            </a:endParaRPr>
          </a:p>
          <a:p>
            <a:pPr marL="320040" indent="-320040" fontAlgn="auto">
              <a:spcBef>
                <a:spcPts val="600"/>
              </a:spcBef>
              <a:spcAft>
                <a:spcPts val="0"/>
              </a:spcAft>
              <a:buClr>
                <a:srgbClr val="3891A7"/>
              </a:buClr>
              <a:buSzPct val="80000"/>
              <a:buFont typeface="Wingdings 2" pitchFamily="18" charset="2"/>
              <a:buNone/>
              <a:defRPr/>
            </a:pPr>
            <a:endParaRPr kumimoji="0" lang="zh-TW" altLang="en-US" sz="2600" b="1" dirty="0">
              <a:solidFill>
                <a:srgbClr val="4D4D4D"/>
              </a:solidFill>
              <a:latin typeface="微軟正黑體" panose="020B0604030504040204" pitchFamily="34"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44</a:t>
            </a:fld>
            <a:endParaRPr lang="zh-TW" altLang="en-US" dirty="0"/>
          </a:p>
        </p:txBody>
      </p:sp>
    </p:spTree>
    <p:extLst>
      <p:ext uri="{BB962C8B-B14F-4D97-AF65-F5344CB8AC3E}">
        <p14:creationId xmlns:p14="http://schemas.microsoft.com/office/powerpoint/2010/main" val="3281123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CCE88F16-E7EF-40C1-A680-54755B1A0133}" type="slidenum">
              <a:rPr kumimoji="0" lang="zh-TW" altLang="en-US" sz="1200">
                <a:solidFill>
                  <a:srgbClr val="E7DEC9">
                    <a:lumMod val="25000"/>
                  </a:srgbClr>
                </a:solidFill>
                <a:latin typeface="Arial" charset="0"/>
              </a:rPr>
              <a:pPr algn="ctr">
                <a:defRPr/>
              </a:pPr>
              <a:t>45</a:t>
            </a:fld>
            <a:endParaRPr kumimoji="0" lang="zh-TW" altLang="en-US" sz="1200">
              <a:solidFill>
                <a:srgbClr val="E7DEC9">
                  <a:lumMod val="25000"/>
                </a:srgbClr>
              </a:solidFill>
              <a:latin typeface="Arial" charset="0"/>
            </a:endParaRPr>
          </a:p>
        </p:txBody>
      </p:sp>
      <p:sp>
        <p:nvSpPr>
          <p:cNvPr id="6" name="內容版面配置區 2"/>
          <p:cNvSpPr txBox="1">
            <a:spLocks/>
          </p:cNvSpPr>
          <p:nvPr/>
        </p:nvSpPr>
        <p:spPr>
          <a:xfrm>
            <a:off x="1115616" y="1556792"/>
            <a:ext cx="8136904" cy="4608512"/>
          </a:xfrm>
          <a:prstGeom prst="rect">
            <a:avLst/>
          </a:prstGeom>
        </p:spPr>
        <p:txBody>
          <a:bodyPr/>
          <a:lstStyle/>
          <a:p>
            <a:pPr marL="363900" indent="-457200">
              <a:lnSpc>
                <a:spcPct val="150000"/>
              </a:lnSpc>
              <a:spcBef>
                <a:spcPts val="600"/>
              </a:spcBef>
              <a:spcAft>
                <a:spcPts val="600"/>
              </a:spcAft>
              <a:buClr>
                <a:srgbClr val="CC9900"/>
              </a:buClr>
              <a:buSzPct val="100000"/>
              <a:buFont typeface="Wingdings" panose="05000000000000000000" pitchFamily="2" charset="2"/>
              <a:buChar char="n"/>
              <a:defRPr/>
            </a:pPr>
            <a:r>
              <a:rPr kumimoji="0" lang="zh-TW" altLang="en-US" sz="2800" dirty="0" smtClean="0">
                <a:solidFill>
                  <a:prstClr val="black"/>
                </a:solidFill>
                <a:latin typeface="標楷體" pitchFamily="65" charset="-120"/>
                <a:ea typeface="標楷體" pitchFamily="65" charset="-120"/>
                <a:cs typeface="Times New Roman" pitchFamily="18" charset="0"/>
              </a:rPr>
              <a:t>無最低債券信用評等之要求</a:t>
            </a:r>
            <a:endParaRPr kumimoji="0" lang="en-US" altLang="zh-TW" sz="2800" dirty="0" smtClean="0">
              <a:solidFill>
                <a:prstClr val="black"/>
              </a:solidFill>
              <a:latin typeface="標楷體" pitchFamily="65" charset="-120"/>
              <a:ea typeface="標楷體" pitchFamily="65" charset="-120"/>
              <a:cs typeface="Times New Roman" pitchFamily="18" charset="0"/>
            </a:endParaRPr>
          </a:p>
          <a:p>
            <a:pPr marL="363900" lvl="1" indent="-457200" eaLnBrk="0" hangingPunct="0">
              <a:lnSpc>
                <a:spcPct val="150000"/>
              </a:lnSpc>
              <a:spcBef>
                <a:spcPts val="600"/>
              </a:spcBef>
              <a:spcAft>
                <a:spcPts val="600"/>
              </a:spcAft>
              <a:buClr>
                <a:srgbClr val="CC9900"/>
              </a:buClr>
              <a:buSzPct val="100000"/>
              <a:buFont typeface="Wingdings" panose="05000000000000000000" pitchFamily="2" charset="2"/>
              <a:buChar char="n"/>
              <a:defRPr/>
            </a:pPr>
            <a:r>
              <a:rPr kumimoji="0" lang="zh-TW" altLang="en-US" sz="2800" dirty="0">
                <a:solidFill>
                  <a:prstClr val="black"/>
                </a:solidFill>
                <a:latin typeface="標楷體" pitchFamily="65" charset="-120"/>
                <a:ea typeface="標楷體" pitchFamily="65" charset="-120"/>
                <a:cs typeface="Times New Roman" pitchFamily="18" charset="0"/>
              </a:rPr>
              <a:t>債券編碼原則</a:t>
            </a:r>
            <a:endParaRPr kumimoji="0" lang="en-US" altLang="zh-TW" sz="2800" dirty="0">
              <a:solidFill>
                <a:prstClr val="black"/>
              </a:solidFill>
              <a:latin typeface="標楷體" pitchFamily="65" charset="-120"/>
              <a:ea typeface="標楷體" pitchFamily="65" charset="-120"/>
              <a:cs typeface="Times New Roman" pitchFamily="18"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smtClean="0">
                <a:ea typeface="標楷體" pitchFamily="65" charset="-120"/>
                <a:cs typeface="Arial" panose="020B0604020202020204" pitchFamily="34" charset="0"/>
              </a:rPr>
              <a:t>與一般板相同</a:t>
            </a:r>
            <a:endParaRPr kumimoji="0" lang="en-US" altLang="zh-TW" sz="2400" dirty="0">
              <a:ea typeface="標楷體" pitchFamily="65" charset="-120"/>
              <a:cs typeface="Arial" panose="020B0604020202020204" pitchFamily="34" charset="0"/>
            </a:endParaRPr>
          </a:p>
          <a:p>
            <a:pPr marL="363900" indent="-457200">
              <a:lnSpc>
                <a:spcPct val="150000"/>
              </a:lnSpc>
              <a:spcBef>
                <a:spcPts val="600"/>
              </a:spcBef>
              <a:spcAft>
                <a:spcPts val="600"/>
              </a:spcAft>
              <a:buClr>
                <a:srgbClr val="CC9900"/>
              </a:buClr>
              <a:buSzPct val="100000"/>
              <a:buFont typeface="Wingdings" panose="05000000000000000000" pitchFamily="2" charset="2"/>
              <a:buChar char="n"/>
              <a:defRPr/>
            </a:pPr>
            <a:r>
              <a:rPr kumimoji="0" lang="zh-TW" altLang="en-US" sz="2800" dirty="0" smtClean="0">
                <a:solidFill>
                  <a:prstClr val="black"/>
                </a:solidFill>
                <a:latin typeface="標楷體" pitchFamily="65" charset="-120"/>
                <a:ea typeface="標楷體" pitchFamily="65" charset="-120"/>
                <a:cs typeface="Times New Roman" pitchFamily="18" charset="0"/>
              </a:rPr>
              <a:t>債券簡稱原則</a:t>
            </a:r>
            <a:endParaRPr kumimoji="0" lang="en-US" altLang="zh-TW" sz="2800" dirty="0" smtClean="0">
              <a:solidFill>
                <a:prstClr val="black"/>
              </a:solidFill>
              <a:latin typeface="標楷體" pitchFamily="65" charset="-120"/>
              <a:ea typeface="標楷體" pitchFamily="65" charset="-120"/>
              <a:cs typeface="Times New Roman" pitchFamily="18"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於債券簡稱字首加「</a:t>
            </a:r>
            <a:r>
              <a:rPr kumimoji="0" lang="en-US" altLang="zh-TW" sz="2400" dirty="0">
                <a:ea typeface="標楷體" pitchFamily="65" charset="-120"/>
                <a:cs typeface="Arial" panose="020B0604020202020204" pitchFamily="34" charset="0"/>
              </a:rPr>
              <a:t>P</a:t>
            </a:r>
            <a:r>
              <a:rPr kumimoji="0" lang="zh-TW" altLang="en-US" sz="2400" dirty="0">
                <a:ea typeface="標楷體" pitchFamily="65" charset="-120"/>
                <a:cs typeface="Arial" panose="020B0604020202020204" pitchFamily="34" charset="0"/>
              </a:rPr>
              <a:t>」以示區別</a:t>
            </a:r>
            <a:endParaRPr kumimoji="0" lang="en-US" altLang="zh-TW" sz="2400" dirty="0">
              <a:ea typeface="標楷體" pitchFamily="65" charset="-120"/>
              <a:cs typeface="Arial" panose="020B0604020202020204" pitchFamily="34" charset="0"/>
            </a:endParaRPr>
          </a:p>
          <a:p>
            <a:pPr marL="898525" lvl="2" indent="-441325" eaLnBrk="0" hangingPunct="0">
              <a:lnSpc>
                <a:spcPct val="125000"/>
              </a:lnSpc>
              <a:spcBef>
                <a:spcPts val="600"/>
              </a:spcBef>
              <a:spcAft>
                <a:spcPts val="600"/>
              </a:spcAft>
              <a:buClr>
                <a:srgbClr val="92D050"/>
              </a:buClr>
              <a:buSzPct val="100000"/>
              <a:buFont typeface="Wingdings" panose="05000000000000000000" pitchFamily="2" charset="2"/>
              <a:buChar char="n"/>
              <a:defRPr/>
            </a:pPr>
            <a:r>
              <a:rPr kumimoji="0" lang="zh-TW" altLang="en-US" sz="2400" dirty="0">
                <a:ea typeface="標楷體" pitchFamily="65" charset="-120"/>
                <a:cs typeface="Arial" panose="020B0604020202020204" pitchFamily="34" charset="0"/>
              </a:rPr>
              <a:t>例如：債券代碼</a:t>
            </a:r>
            <a:r>
              <a:rPr kumimoji="0" lang="zh-TW" altLang="en-US" sz="2400" dirty="0" smtClean="0">
                <a:ea typeface="標楷體" pitchFamily="65" charset="-120"/>
                <a:cs typeface="Arial" panose="020B0604020202020204" pitchFamily="34" charset="0"/>
              </a:rPr>
              <a:t>：</a:t>
            </a:r>
            <a:r>
              <a:rPr kumimoji="0" lang="en-US" altLang="zh-TW" sz="2400" dirty="0">
                <a:ea typeface="標楷體" pitchFamily="65" charset="-120"/>
                <a:cs typeface="Arial" panose="020B0604020202020204" pitchFamily="34" charset="0"/>
              </a:rPr>
              <a:t>F01205</a:t>
            </a:r>
            <a:r>
              <a:rPr kumimoji="0" lang="zh-TW" altLang="en-US" sz="2400" dirty="0" smtClean="0">
                <a:ea typeface="標楷體" pitchFamily="65" charset="-120"/>
                <a:cs typeface="Arial" panose="020B0604020202020204" pitchFamily="34" charset="0"/>
              </a:rPr>
              <a:t>；債券簡稱：</a:t>
            </a:r>
            <a:r>
              <a:rPr kumimoji="0" lang="en-US" altLang="zh-TW" sz="2400" dirty="0" smtClean="0">
                <a:ea typeface="標楷體" pitchFamily="65" charset="-120"/>
                <a:cs typeface="Arial" panose="020B0604020202020204" pitchFamily="34" charset="0"/>
              </a:rPr>
              <a:t>P15CTBC1</a:t>
            </a:r>
            <a:endParaRPr kumimoji="0" lang="zh-TW" altLang="zh-TW" sz="2400" dirty="0" smtClean="0">
              <a:ea typeface="標楷體" pitchFamily="65" charset="-120"/>
              <a:cs typeface="Arial" panose="020B0604020202020204" pitchFamily="34" charset="0"/>
            </a:endParaRPr>
          </a:p>
          <a:p>
            <a:pPr marL="885825" lvl="2" indent="-354013" eaLnBrk="0" hangingPunct="0">
              <a:lnSpc>
                <a:spcPct val="150000"/>
              </a:lnSpc>
              <a:spcBef>
                <a:spcPct val="20000"/>
              </a:spcBef>
              <a:buClr>
                <a:srgbClr val="FEB80A"/>
              </a:buClr>
              <a:buSzPct val="100000"/>
              <a:buFont typeface="Wingdings" pitchFamily="2" charset="2"/>
              <a:buChar char="n"/>
              <a:defRPr/>
            </a:pPr>
            <a:endParaRPr kumimoji="0" lang="zh-TW" altLang="en-US" sz="2400" dirty="0">
              <a:solidFill>
                <a:prstClr val="black"/>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a:xfrm>
            <a:off x="8613775" y="6316645"/>
            <a:ext cx="457200" cy="476250"/>
          </a:xfrm>
        </p:spPr>
        <p:txBody>
          <a:bodyPr/>
          <a:lstStyle/>
          <a:p>
            <a:pPr>
              <a:defRPr/>
            </a:pPr>
            <a:fld id="{032847C2-AB66-4460-89F3-EF2477B7E40D}" type="slidenum">
              <a:rPr lang="zh-TW" altLang="en-US" smtClean="0"/>
              <a:pPr>
                <a:defRPr/>
              </a:pPr>
              <a:t>45</a:t>
            </a:fld>
            <a:endParaRPr lang="zh-TW" altLang="en-US" dirty="0"/>
          </a:p>
        </p:txBody>
      </p:sp>
      <p:sp>
        <p:nvSpPr>
          <p:cNvPr id="7" name="標題 3"/>
          <p:cNvSpPr>
            <a:spLocks noGrp="1"/>
          </p:cNvSpPr>
          <p:nvPr>
            <p:ph type="title" idx="4294967295"/>
          </p:nvPr>
        </p:nvSpPr>
        <p:spPr>
          <a:xfrm>
            <a:off x="901700" y="692150"/>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latin typeface="微軟正黑體" pitchFamily="34" charset="-120"/>
              </a:rPr>
              <a:t>發行面相關</a:t>
            </a:r>
            <a:r>
              <a:rPr lang="zh-TW" altLang="en-US" sz="3600" b="1" dirty="0">
                <a:effectLst/>
                <a:latin typeface="微軟正黑體" pitchFamily="34" charset="-120"/>
              </a:rPr>
              <a:t>規定</a:t>
            </a:r>
            <a:r>
              <a:rPr lang="en-US" altLang="zh-TW" sz="3600" b="1" dirty="0">
                <a:effectLst/>
                <a:latin typeface="微軟正黑體" pitchFamily="34" charset="-120"/>
              </a:rPr>
              <a:t>-</a:t>
            </a:r>
            <a:r>
              <a:rPr lang="zh-TW" altLang="en-US" sz="3600" b="1" dirty="0">
                <a:effectLst/>
                <a:latin typeface="微軟正黑體" pitchFamily="34" charset="-120"/>
              </a:rPr>
              <a:t>專業板</a:t>
            </a:r>
            <a:r>
              <a:rPr lang="en-US" altLang="zh-TW" sz="3600" b="1" dirty="0" smtClean="0">
                <a:effectLst/>
                <a:latin typeface="微軟正黑體" pitchFamily="34" charset="-120"/>
              </a:rPr>
              <a:t>(</a:t>
            </a:r>
            <a:r>
              <a:rPr lang="zh-TW" altLang="en-US" sz="3600" b="1" dirty="0">
                <a:effectLst/>
                <a:latin typeface="微軟正黑體" pitchFamily="34" charset="-120"/>
              </a:rPr>
              <a:t>六</a:t>
            </a:r>
            <a:r>
              <a:rPr lang="en-US" altLang="zh-TW" sz="3600" b="1" dirty="0" smtClean="0">
                <a:effectLst/>
                <a:latin typeface="微軟正黑體" pitchFamily="34" charset="-120"/>
              </a:rPr>
              <a:t>)</a:t>
            </a:r>
            <a:endParaRPr lang="zh-TW" altLang="en-US" sz="3600" b="1" dirty="0" smtClean="0">
              <a:effectLst/>
            </a:endParaRPr>
          </a:p>
        </p:txBody>
      </p:sp>
    </p:spTree>
    <p:extLst>
      <p:ext uri="{BB962C8B-B14F-4D97-AF65-F5344CB8AC3E}">
        <p14:creationId xmlns:p14="http://schemas.microsoft.com/office/powerpoint/2010/main" val="1856079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F6E0F683-AC30-4EFA-9597-EEEA357FB85D}" type="slidenum">
              <a:rPr kumimoji="0" lang="en-US" altLang="zh-TW" sz="1200">
                <a:solidFill>
                  <a:schemeClr val="bg2">
                    <a:lumMod val="25000"/>
                  </a:schemeClr>
                </a:solidFill>
                <a:latin typeface="Arial" charset="0"/>
              </a:rPr>
              <a:pPr algn="ctr">
                <a:defRPr/>
              </a:pPr>
              <a:t>46</a:t>
            </a:fld>
            <a:endParaRPr kumimoji="0" lang="en-US" altLang="zh-TW" sz="1200">
              <a:solidFill>
                <a:schemeClr val="bg2">
                  <a:lumMod val="25000"/>
                </a:schemeClr>
              </a:solidFill>
              <a:latin typeface="Arial" charset="0"/>
            </a:endParaRPr>
          </a:p>
        </p:txBody>
      </p:sp>
      <p:sp>
        <p:nvSpPr>
          <p:cNvPr id="1229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808364" y="3774918"/>
            <a:ext cx="2214578" cy="2137716"/>
          </a:xfrm>
          <a:prstGeom prst="rect">
            <a:avLst/>
          </a:prstGeom>
          <a:ln>
            <a:noFill/>
          </a:ln>
          <a:effectLst>
            <a:softEdge rad="112500"/>
          </a:effectLst>
        </p:spPr>
      </p:pic>
      <p:pic>
        <p:nvPicPr>
          <p:cNvPr id="12293"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87675" y="3933825"/>
            <a:ext cx="3500438" cy="2143125"/>
          </a:xfrm>
          <a:prstGeom prst="rect">
            <a:avLst/>
          </a:prstGeom>
          <a:noFill/>
          <a:ln w="9525">
            <a:noFill/>
            <a:miter lim="800000"/>
            <a:headEnd/>
            <a:tailEnd/>
          </a:ln>
        </p:spPr>
      </p:pic>
      <p:pic>
        <p:nvPicPr>
          <p:cNvPr id="12294" name="圖片 8" descr="03.jpg"/>
          <p:cNvPicPr>
            <a:picLocks noChangeAspect="1"/>
          </p:cNvPicPr>
          <p:nvPr/>
        </p:nvPicPr>
        <p:blipFill>
          <a:blip r:embed="rId5" cstate="print">
            <a:lum contrast="-10000"/>
            <a:grayscl/>
          </a:blip>
          <a:srcRect/>
          <a:stretch>
            <a:fillRect/>
          </a:stretch>
        </p:blipFill>
        <p:spPr bwMode="auto">
          <a:xfrm rot="588896">
            <a:off x="6630988" y="4751388"/>
            <a:ext cx="1285875" cy="1449387"/>
          </a:xfrm>
          <a:prstGeom prst="rect">
            <a:avLst/>
          </a:prstGeom>
          <a:noFill/>
          <a:ln w="9525">
            <a:noFill/>
            <a:miter lim="800000"/>
            <a:headEnd/>
            <a:tailEnd/>
          </a:ln>
        </p:spPr>
      </p:pic>
      <p:sp>
        <p:nvSpPr>
          <p:cNvPr id="9" name="標題 3"/>
          <p:cNvSpPr>
            <a:spLocks noGrp="1"/>
          </p:cNvSpPr>
          <p:nvPr>
            <p:ph type="title" idx="4294967295"/>
          </p:nvPr>
        </p:nvSpPr>
        <p:spPr>
          <a:xfrm>
            <a:off x="1487488" y="1922053"/>
            <a:ext cx="7354887" cy="1224607"/>
          </a:xfrm>
        </p:spPr>
        <p:txBody>
          <a:bodyPr vert="horz" wrap="square" lIns="91440" tIns="45720" rIns="91440" bIns="45720" numCol="1" anchor="t" anchorCtr="0" compatLnSpc="1">
            <a:prstTxWarp prst="textNoShape">
              <a:avLst/>
            </a:prstTxWarp>
            <a:noAutofit/>
          </a:bodyPr>
          <a:lstStyle/>
          <a:p>
            <a:pPr algn="ctr">
              <a:defRPr/>
            </a:pPr>
            <a:r>
              <a:rPr lang="zh-TW" altLang="en-US" sz="4000" b="1" dirty="0" smtClean="0">
                <a:latin typeface="微軟正黑體" pitchFamily="34" charset="-120"/>
              </a:rPr>
              <a:t>參</a:t>
            </a:r>
            <a:r>
              <a:rPr lang="zh-TW" altLang="en-US" sz="4000" b="1" dirty="0" smtClean="0">
                <a:latin typeface="新細明體"/>
                <a:ea typeface="新細明體"/>
              </a:rPr>
              <a:t>、</a:t>
            </a:r>
            <a:r>
              <a:rPr lang="zh-TW" altLang="en-US" sz="4000" b="1" dirty="0" smtClean="0">
                <a:latin typeface="微軟正黑體" pitchFamily="34" charset="-120"/>
              </a:rPr>
              <a:t>交易面</a:t>
            </a:r>
            <a:r>
              <a:rPr lang="zh-TW" altLang="en-US" sz="4000" b="1" dirty="0">
                <a:latin typeface="微軟正黑體" pitchFamily="34" charset="-120"/>
              </a:rPr>
              <a:t>之相關</a:t>
            </a:r>
            <a:r>
              <a:rPr lang="zh-TW" altLang="en-US" sz="4000" b="1" dirty="0" smtClean="0">
                <a:latin typeface="微軟正黑體" pitchFamily="34" charset="-120"/>
              </a:rPr>
              <a:t>規範</a:t>
            </a:r>
            <a:endParaRPr lang="zh-TW" altLang="en-US" sz="4000" b="1" dirty="0">
              <a:latin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46</a:t>
            </a:fld>
            <a:endParaRPr lang="zh-TW" altLang="en-US" dirty="0"/>
          </a:p>
        </p:txBody>
      </p:sp>
    </p:spTree>
    <p:extLst>
      <p:ext uri="{BB962C8B-B14F-4D97-AF65-F5344CB8AC3E}">
        <p14:creationId xmlns:p14="http://schemas.microsoft.com/office/powerpoint/2010/main" val="68739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47</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a:t>
            </a:r>
            <a:r>
              <a:rPr lang="zh-TW" altLang="en-US" sz="3600" b="1" dirty="0">
                <a:solidFill>
                  <a:srgbClr val="572314"/>
                </a:solidFill>
                <a:latin typeface="標楷體" pitchFamily="65" charset="-120"/>
                <a:ea typeface="標楷體" pitchFamily="65" charset="-120"/>
                <a:cs typeface="+mj-cs"/>
              </a:rPr>
              <a:t>際</a:t>
            </a:r>
            <a:r>
              <a:rPr lang="zh-TW" altLang="en-US" sz="3600" b="1" dirty="0" smtClean="0">
                <a:solidFill>
                  <a:srgbClr val="572314"/>
                </a:solidFill>
                <a:latin typeface="標楷體" pitchFamily="65" charset="-120"/>
                <a:ea typeface="標楷體" pitchFamily="65" charset="-120"/>
                <a:cs typeface="+mj-cs"/>
              </a:rPr>
              <a:t>債券之交易概況</a:t>
            </a:r>
            <a:endParaRPr lang="zh-TW" altLang="en-US" sz="3600" b="1" dirty="0">
              <a:solidFill>
                <a:srgbClr val="572314"/>
              </a:solidFill>
              <a:latin typeface="標楷體" pitchFamily="65" charset="-120"/>
              <a:ea typeface="標楷體" pitchFamily="65" charset="-120"/>
              <a:cs typeface="+mj-cs"/>
            </a:endParaRPr>
          </a:p>
        </p:txBody>
      </p:sp>
      <p:grpSp>
        <p:nvGrpSpPr>
          <p:cNvPr id="5" name="群組 4"/>
          <p:cNvGrpSpPr/>
          <p:nvPr/>
        </p:nvGrpSpPr>
        <p:grpSpPr>
          <a:xfrm>
            <a:off x="1043608" y="1268760"/>
            <a:ext cx="9289032" cy="4634178"/>
            <a:chOff x="-180528" y="1844824"/>
            <a:chExt cx="11040392" cy="4634178"/>
          </a:xfrm>
        </p:grpSpPr>
        <p:grpSp>
          <p:nvGrpSpPr>
            <p:cNvPr id="7" name="群組 6"/>
            <p:cNvGrpSpPr/>
            <p:nvPr/>
          </p:nvGrpSpPr>
          <p:grpSpPr>
            <a:xfrm>
              <a:off x="-180528" y="1844824"/>
              <a:ext cx="11040392" cy="4634178"/>
              <a:chOff x="-163078" y="1916559"/>
              <a:chExt cx="11040392" cy="4634178"/>
            </a:xfrm>
          </p:grpSpPr>
          <p:sp>
            <p:nvSpPr>
              <p:cNvPr id="9" name="圓角矩形圖說文字 1"/>
              <p:cNvSpPr>
                <a:spLocks noChangeArrowheads="1"/>
              </p:cNvSpPr>
              <p:nvPr/>
            </p:nvSpPr>
            <p:spPr bwMode="auto">
              <a:xfrm>
                <a:off x="5651500" y="1916559"/>
                <a:ext cx="3384550" cy="1183829"/>
              </a:xfrm>
              <a:prstGeom prst="wedgeRoundRectCallout">
                <a:avLst>
                  <a:gd name="adj1" fmla="val 38069"/>
                  <a:gd name="adj2" fmla="val 69093"/>
                  <a:gd name="adj3" fmla="val 16667"/>
                </a:avLst>
              </a:prstGeom>
              <a:solidFill>
                <a:srgbClr val="FFFFFF"/>
              </a:solidFill>
              <a:ln w="9525" algn="ctr">
                <a:solidFill>
                  <a:srgbClr val="CC99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zh-TW" altLang="en-US"/>
              </a:p>
            </p:txBody>
          </p:sp>
          <p:graphicFrame>
            <p:nvGraphicFramePr>
              <p:cNvPr id="10" name="圖表 9"/>
              <p:cNvGraphicFramePr>
                <a:graphicFrameLocks/>
              </p:cNvGraphicFramePr>
              <p:nvPr>
                <p:extLst>
                  <p:ext uri="{D42A27DB-BD31-4B8C-83A1-F6EECF244321}">
                    <p14:modId xmlns:p14="http://schemas.microsoft.com/office/powerpoint/2010/main" val="876059945"/>
                  </p:ext>
                </p:extLst>
              </p:nvPr>
            </p:nvGraphicFramePr>
            <p:xfrm>
              <a:off x="-163078" y="3301298"/>
              <a:ext cx="3304854" cy="3249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 10"/>
              <p:cNvGraphicFramePr>
                <a:graphicFrameLocks/>
              </p:cNvGraphicFramePr>
              <p:nvPr>
                <p:extLst>
                  <p:ext uri="{D42A27DB-BD31-4B8C-83A1-F6EECF244321}">
                    <p14:modId xmlns:p14="http://schemas.microsoft.com/office/powerpoint/2010/main" val="938106272"/>
                  </p:ext>
                </p:extLst>
              </p:nvPr>
            </p:nvGraphicFramePr>
            <p:xfrm>
              <a:off x="2718423" y="3237748"/>
              <a:ext cx="3832078"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圖表 11"/>
              <p:cNvGraphicFramePr>
                <a:graphicFrameLocks/>
              </p:cNvGraphicFramePr>
              <p:nvPr>
                <p:extLst>
                  <p:ext uri="{D42A27DB-BD31-4B8C-83A1-F6EECF244321}">
                    <p14:modId xmlns:p14="http://schemas.microsoft.com/office/powerpoint/2010/main" val="718031055"/>
                  </p:ext>
                </p:extLst>
              </p:nvPr>
            </p:nvGraphicFramePr>
            <p:xfrm>
              <a:off x="4324586" y="3175490"/>
              <a:ext cx="6552728" cy="3312368"/>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文字方塊 28"/>
            <p:cNvSpPr txBox="1">
              <a:spLocks noChangeArrowheads="1"/>
            </p:cNvSpPr>
            <p:nvPr/>
          </p:nvSpPr>
          <p:spPr bwMode="auto">
            <a:xfrm>
              <a:off x="5767393" y="1898129"/>
              <a:ext cx="33807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kumimoji="0" lang="zh-TW" altLang="en-US" sz="1600" dirty="0">
                  <a:latin typeface="標楷體" panose="03000509000000000000" pitchFamily="65" charset="-120"/>
                  <a:ea typeface="標楷體" panose="03000509000000000000" pitchFamily="65" charset="-120"/>
                </a:rPr>
                <a:t>國際債券近兩年成交比重快速成長，</a:t>
              </a:r>
              <a:r>
                <a:rPr kumimoji="0" lang="en-US" altLang="zh-TW" sz="1600" dirty="0">
                  <a:latin typeface="標楷體" panose="03000509000000000000" pitchFamily="65" charset="-120"/>
                  <a:ea typeface="標楷體" panose="03000509000000000000" pitchFamily="65" charset="-120"/>
                </a:rPr>
                <a:t>2015</a:t>
              </a:r>
              <a:r>
                <a:rPr kumimoji="0" lang="zh-TW" altLang="en-US" sz="1600" dirty="0">
                  <a:latin typeface="標楷體" panose="03000509000000000000" pitchFamily="65" charset="-120"/>
                  <a:ea typeface="標楷體" panose="03000509000000000000" pitchFamily="65" charset="-120"/>
                </a:rPr>
                <a:t>年交易量已躍居市場第二大，占比達</a:t>
              </a:r>
              <a:r>
                <a:rPr kumimoji="0" lang="en-US" altLang="zh-TW" sz="1600" dirty="0">
                  <a:latin typeface="標楷體" panose="03000509000000000000" pitchFamily="65" charset="-120"/>
                  <a:ea typeface="標楷體" panose="03000509000000000000" pitchFamily="65" charset="-120"/>
                </a:rPr>
                <a:t>11.7%</a:t>
              </a:r>
              <a:r>
                <a:rPr kumimoji="0" lang="zh-TW" altLang="en-US" sz="1600" dirty="0">
                  <a:latin typeface="標楷體" panose="03000509000000000000" pitchFamily="65" charset="-120"/>
                  <a:ea typeface="標楷體" panose="03000509000000000000" pitchFamily="65" charset="-120"/>
                </a:rPr>
                <a:t>，僅次政府公債。</a:t>
              </a:r>
            </a:p>
          </p:txBody>
        </p:sp>
      </p:grpSp>
    </p:spTree>
    <p:extLst>
      <p:ext uri="{BB962C8B-B14F-4D97-AF65-F5344CB8AC3E}">
        <p14:creationId xmlns:p14="http://schemas.microsoft.com/office/powerpoint/2010/main" val="2018517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5283162B-CAB0-43B1-BBD4-7A07DF735FE5}" type="slidenum">
              <a:rPr kumimoji="0" lang="en-US" altLang="zh-TW" sz="1200">
                <a:solidFill>
                  <a:schemeClr val="bg2">
                    <a:lumMod val="25000"/>
                  </a:schemeClr>
                </a:solidFill>
                <a:latin typeface="Arial" charset="0"/>
                <a:ea typeface="新細明體" charset="-120"/>
              </a:rPr>
              <a:pPr algn="ctr">
                <a:defRPr/>
              </a:pPr>
              <a:t>48</a:t>
            </a:fld>
            <a:endParaRPr kumimoji="0" lang="en-US" altLang="zh-TW" sz="1200">
              <a:solidFill>
                <a:schemeClr val="bg2">
                  <a:lumMod val="25000"/>
                </a:schemeClr>
              </a:solidFill>
              <a:latin typeface="Arial" charset="0"/>
              <a:ea typeface="新細明體" charset="-120"/>
            </a:endParaRPr>
          </a:p>
        </p:txBody>
      </p:sp>
      <p:sp>
        <p:nvSpPr>
          <p:cNvPr id="49155"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000">
              <a:latin typeface="標楷體" pitchFamily="65" charset="-120"/>
              <a:ea typeface="標楷體" pitchFamily="65" charset="-120"/>
            </a:endParaRPr>
          </a:p>
          <a:p>
            <a:pPr>
              <a:lnSpc>
                <a:spcPct val="120000"/>
              </a:lnSpc>
            </a:pPr>
            <a:endParaRPr kumimoji="0" lang="en-US" altLang="zh-TW" sz="3000">
              <a:latin typeface="標楷體" pitchFamily="65" charset="-120"/>
              <a:ea typeface="標楷體" pitchFamily="65" charset="-120"/>
            </a:endParaRPr>
          </a:p>
        </p:txBody>
      </p:sp>
      <p:sp>
        <p:nvSpPr>
          <p:cNvPr id="10" name="文字方塊 9"/>
          <p:cNvSpPr txBox="1"/>
          <p:nvPr/>
        </p:nvSpPr>
        <p:spPr>
          <a:xfrm>
            <a:off x="467544" y="1124744"/>
            <a:ext cx="7722386" cy="646331"/>
          </a:xfrm>
          <a:prstGeom prst="rect">
            <a:avLst/>
          </a:prstGeom>
          <a:noFill/>
        </p:spPr>
        <p:txBody>
          <a:bodyPr wrap="square">
            <a:spAutoFit/>
          </a:bodyPr>
          <a:lstStyle/>
          <a:p>
            <a:pPr algn="ctr">
              <a:defRPr/>
            </a:pPr>
            <a:r>
              <a:rPr lang="zh-TW" altLang="en-US" sz="3600" b="1" dirty="0" smtClean="0">
                <a:solidFill>
                  <a:srgbClr val="572314"/>
                </a:solidFill>
                <a:latin typeface="微軟正黑體" pitchFamily="34" charset="-120"/>
                <a:ea typeface="標楷體" pitchFamily="65" charset="-120"/>
                <a:cs typeface="+mj-cs"/>
              </a:rPr>
              <a:t>交易面相關規範介紹綱要</a:t>
            </a:r>
            <a:endParaRPr lang="zh-TW" altLang="en-US" sz="3600" b="1" dirty="0">
              <a:solidFill>
                <a:srgbClr val="572314"/>
              </a:solidFill>
              <a:latin typeface="微軟正黑體" pitchFamily="34" charset="-120"/>
              <a:ea typeface="標楷體" pitchFamily="65" charset="-120"/>
              <a:cs typeface="+mj-cs"/>
            </a:endParaRPr>
          </a:p>
        </p:txBody>
      </p:sp>
      <p:sp>
        <p:nvSpPr>
          <p:cNvPr id="11" name="文字方塊 10"/>
          <p:cNvSpPr txBox="1"/>
          <p:nvPr/>
        </p:nvSpPr>
        <p:spPr>
          <a:xfrm>
            <a:off x="1907704" y="1974933"/>
            <a:ext cx="6492485" cy="4396973"/>
          </a:xfrm>
          <a:prstGeom prst="rect">
            <a:avLst/>
          </a:prstGeom>
          <a:noFill/>
        </p:spPr>
        <p:txBody>
          <a:bodyPr wrap="square">
            <a:spAutoFit/>
          </a:bodyPr>
          <a:lstStyle/>
          <a:p>
            <a:pPr marL="625475" indent="-625475">
              <a:lnSpc>
                <a:spcPct val="150000"/>
              </a:lnSpc>
              <a:spcBef>
                <a:spcPts val="1800"/>
              </a:spcBef>
              <a:buFont typeface="+mj-ea"/>
              <a:buAutoNum type="ea1ChtPeriod"/>
              <a:defRPr/>
            </a:pPr>
            <a:r>
              <a:rPr lang="zh-TW" altLang="en-US" sz="3000" dirty="0" smtClean="0">
                <a:latin typeface="標楷體" pitchFamily="65" charset="-120"/>
                <a:ea typeface="標楷體" pitchFamily="65" charset="-120"/>
                <a:sym typeface="Wingdings 2"/>
              </a:rPr>
              <a:t>國際債券交易機制</a:t>
            </a:r>
            <a:endParaRPr lang="zh-TW" altLang="en-US" sz="3000" dirty="0">
              <a:latin typeface="標楷體" pitchFamily="65" charset="-120"/>
              <a:ea typeface="標楷體" pitchFamily="65" charset="-120"/>
              <a:sym typeface="Wingdings 2"/>
            </a:endParaRPr>
          </a:p>
          <a:p>
            <a:pPr marL="625475" indent="-625475">
              <a:lnSpc>
                <a:spcPct val="150000"/>
              </a:lnSpc>
              <a:spcBef>
                <a:spcPts val="1800"/>
              </a:spcBef>
              <a:buFont typeface="+mj-ea"/>
              <a:buAutoNum type="ea1ChtPeriod"/>
              <a:defRPr/>
            </a:pPr>
            <a:r>
              <a:rPr lang="zh-TW" altLang="en-US" sz="3000" dirty="0" smtClean="0">
                <a:latin typeface="標楷體" pitchFamily="65" charset="-120"/>
                <a:ea typeface="標楷體" pitchFamily="65" charset="-120"/>
                <a:sym typeface="Wingdings 2"/>
              </a:rPr>
              <a:t>證券商營業處所</a:t>
            </a:r>
            <a:r>
              <a:rPr lang="zh-TW" altLang="en-US" sz="3000" dirty="0">
                <a:latin typeface="標楷體" pitchFamily="65" charset="-120"/>
                <a:ea typeface="標楷體" pitchFamily="65" charset="-120"/>
                <a:sym typeface="Wingdings 2"/>
              </a:rPr>
              <a:t>議價介紹</a:t>
            </a:r>
          </a:p>
          <a:p>
            <a:pPr marL="625475" indent="-625475">
              <a:lnSpc>
                <a:spcPct val="150000"/>
              </a:lnSpc>
              <a:spcBef>
                <a:spcPts val="1800"/>
              </a:spcBef>
              <a:buFont typeface="+mj-ea"/>
              <a:buAutoNum type="ea1ChtPeriod"/>
              <a:defRPr/>
            </a:pPr>
            <a:r>
              <a:rPr lang="zh-TW" altLang="en-US" sz="3000" dirty="0">
                <a:latin typeface="標楷體" pitchFamily="65" charset="-120"/>
                <a:ea typeface="標楷體" pitchFamily="65" charset="-120"/>
                <a:sym typeface="Wingdings 2"/>
              </a:rPr>
              <a:t>國際債券交易制度新</a:t>
            </a:r>
            <a:r>
              <a:rPr lang="zh-TW" altLang="en-US" sz="3000" dirty="0" smtClean="0">
                <a:latin typeface="標楷體" pitchFamily="65" charset="-120"/>
                <a:ea typeface="標楷體" pitchFamily="65" charset="-120"/>
                <a:sym typeface="Wingdings 2"/>
              </a:rPr>
              <a:t>措施</a:t>
            </a:r>
            <a:endParaRPr lang="en-US" altLang="zh-TW" sz="3000" dirty="0" smtClean="0">
              <a:latin typeface="標楷體" pitchFamily="65" charset="-120"/>
              <a:ea typeface="標楷體" pitchFamily="65" charset="-120"/>
              <a:sym typeface="Wingdings 2"/>
            </a:endParaRPr>
          </a:p>
          <a:p>
            <a:pPr marL="625475" indent="-625475">
              <a:lnSpc>
                <a:spcPct val="150000"/>
              </a:lnSpc>
              <a:spcBef>
                <a:spcPts val="1800"/>
              </a:spcBef>
              <a:buFont typeface="+mj-ea"/>
              <a:buAutoNum type="ea1ChtPeriod"/>
              <a:defRPr/>
            </a:pPr>
            <a:r>
              <a:rPr lang="zh-TW" altLang="en-US" sz="3000" dirty="0">
                <a:latin typeface="標楷體" pitchFamily="65" charset="-120"/>
                <a:ea typeface="標楷體" pitchFamily="65" charset="-120"/>
                <a:sym typeface="Wingdings 2"/>
              </a:rPr>
              <a:t>國際債券稅賦課徵方式</a:t>
            </a:r>
            <a:endParaRPr lang="en-US" altLang="zh-TW" sz="3000" dirty="0" smtClean="0">
              <a:latin typeface="標楷體" pitchFamily="65" charset="-120"/>
              <a:ea typeface="標楷體" pitchFamily="65" charset="-120"/>
              <a:sym typeface="Wingdings 2"/>
            </a:endParaRPr>
          </a:p>
          <a:p>
            <a:pPr marL="625475" indent="-625475">
              <a:lnSpc>
                <a:spcPct val="150000"/>
              </a:lnSpc>
              <a:spcBef>
                <a:spcPts val="1800"/>
              </a:spcBef>
              <a:buFont typeface="+mj-ea"/>
              <a:buAutoNum type="ea1ChtPeriod"/>
              <a:defRPr/>
            </a:pPr>
            <a:endParaRPr lang="en-US" altLang="zh-TW" sz="3000" dirty="0">
              <a:latin typeface="標楷體" pitchFamily="65" charset="-120"/>
              <a:ea typeface="標楷體" pitchFamily="65" charset="-120"/>
              <a:sym typeface="Wingdings 2"/>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48</a:t>
            </a:fld>
            <a:endParaRPr lang="zh-TW" altLang="en-US" dirty="0"/>
          </a:p>
        </p:txBody>
      </p:sp>
    </p:spTree>
    <p:extLst>
      <p:ext uri="{BB962C8B-B14F-4D97-AF65-F5344CB8AC3E}">
        <p14:creationId xmlns:p14="http://schemas.microsoft.com/office/powerpoint/2010/main" val="2528067399"/>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49</a:t>
            </a:fld>
            <a:endParaRPr lang="zh-TW" altLang="en-US" dirty="0"/>
          </a:p>
        </p:txBody>
      </p:sp>
      <p:sp>
        <p:nvSpPr>
          <p:cNvPr id="4" name="文字方塊 3"/>
          <p:cNvSpPr txBox="1"/>
          <p:nvPr/>
        </p:nvSpPr>
        <p:spPr>
          <a:xfrm>
            <a:off x="741363" y="550421"/>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a:t>
            </a:r>
            <a:r>
              <a:rPr lang="zh-TW" altLang="en-US" sz="3600" b="1" dirty="0">
                <a:solidFill>
                  <a:srgbClr val="572314"/>
                </a:solidFill>
                <a:latin typeface="標楷體" pitchFamily="65" charset="-120"/>
                <a:ea typeface="標楷體" pitchFamily="65" charset="-120"/>
                <a:cs typeface="+mj-cs"/>
              </a:rPr>
              <a:t>際</a:t>
            </a:r>
            <a:r>
              <a:rPr lang="zh-TW" altLang="en-US" sz="3600" b="1" dirty="0" smtClean="0">
                <a:solidFill>
                  <a:srgbClr val="572314"/>
                </a:solidFill>
                <a:latin typeface="標楷體" pitchFamily="65" charset="-120"/>
                <a:ea typeface="標楷體" pitchFamily="65" charset="-120"/>
                <a:cs typeface="+mj-cs"/>
              </a:rPr>
              <a:t>債券之</a:t>
            </a:r>
            <a:r>
              <a:rPr lang="zh-TW" altLang="en-US" sz="3600" b="1" dirty="0">
                <a:solidFill>
                  <a:srgbClr val="572314"/>
                </a:solidFill>
                <a:latin typeface="標楷體" pitchFamily="65" charset="-120"/>
                <a:ea typeface="標楷體" pitchFamily="65" charset="-120"/>
                <a:cs typeface="+mj-cs"/>
              </a:rPr>
              <a:t>交易</a:t>
            </a:r>
            <a:r>
              <a:rPr lang="zh-TW" altLang="en-US" sz="3600" b="1" dirty="0" smtClean="0">
                <a:solidFill>
                  <a:srgbClr val="572314"/>
                </a:solidFill>
                <a:latin typeface="標楷體" pitchFamily="65" charset="-120"/>
                <a:ea typeface="標楷體" pitchFamily="65" charset="-120"/>
                <a:cs typeface="+mj-cs"/>
              </a:rPr>
              <a:t>機制</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一</a:t>
            </a:r>
            <a:r>
              <a:rPr lang="en-US" altLang="zh-TW" sz="3600" b="1" dirty="0" smtClean="0">
                <a:solidFill>
                  <a:srgbClr val="572314"/>
                </a:solidFill>
                <a:latin typeface="標楷體" pitchFamily="65" charset="-120"/>
                <a:ea typeface="標楷體" pitchFamily="65" charset="-120"/>
                <a:cs typeface="+mj-cs"/>
              </a:rPr>
              <a:t>)</a:t>
            </a:r>
            <a:endParaRPr lang="zh-TW" altLang="en-US"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4" y="1465745"/>
            <a:ext cx="7721954" cy="4483535"/>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smtClean="0">
                <a:solidFill>
                  <a:srgbClr val="000000"/>
                </a:solidFill>
                <a:latin typeface="Times New Roman" pitchFamily="18" charset="0"/>
                <a:ea typeface="標楷體" pitchFamily="65" charset="-120"/>
              </a:rPr>
              <a:t>一般</a:t>
            </a:r>
            <a:r>
              <a:rPr kumimoji="0" lang="zh-TW" altLang="en-US" sz="2800" dirty="0">
                <a:solidFill>
                  <a:srgbClr val="000000"/>
                </a:solidFill>
                <a:latin typeface="Times New Roman" pitchFamily="18" charset="0"/>
                <a:ea typeface="標楷體" pitchFamily="65" charset="-120"/>
              </a:rPr>
              <a:t>板</a:t>
            </a:r>
            <a:endParaRPr kumimoji="0" lang="en-US" altLang="zh-TW" sz="2800" dirty="0">
              <a:solidFill>
                <a:srgbClr val="000000"/>
              </a:solidFill>
              <a:latin typeface="Times New Roman" pitchFamily="18" charset="0"/>
              <a:ea typeface="標楷體" pitchFamily="65" charset="-120"/>
            </a:endParaRPr>
          </a:p>
          <a:p>
            <a:pPr marL="717550" indent="-342900">
              <a:lnSpc>
                <a:spcPct val="114000"/>
              </a:lnSpc>
              <a:spcBef>
                <a:spcPts val="300"/>
              </a:spcBef>
              <a:spcAft>
                <a:spcPts val="300"/>
              </a:spcAft>
              <a:buClr>
                <a:srgbClr val="92D050"/>
              </a:buClr>
              <a:buFont typeface="Wingdings" panose="05000000000000000000" pitchFamily="2" charset="2"/>
              <a:buChar char="n"/>
              <a:defRPr/>
            </a:pPr>
            <a:r>
              <a:rPr lang="zh-TW" altLang="en-US" sz="2400" dirty="0">
                <a:solidFill>
                  <a:srgbClr val="000000"/>
                </a:solidFill>
                <a:latin typeface="標楷體" pitchFamily="65" charset="-120"/>
                <a:ea typeface="標楷體" pitchFamily="65" charset="-120"/>
                <a:sym typeface="Wingdings 2"/>
              </a:rPr>
              <a:t>可於櫃買</a:t>
            </a:r>
            <a:r>
              <a:rPr lang="zh-TW" altLang="zh-TW" sz="2400" dirty="0">
                <a:solidFill>
                  <a:srgbClr val="000000"/>
                </a:solidFill>
                <a:latin typeface="標楷體" pitchFamily="65" charset="-120"/>
                <a:ea typeface="標楷體" pitchFamily="65" charset="-120"/>
                <a:sym typeface="Wingdings 2"/>
              </a:rPr>
              <a:t>中心之國際債券交易系統</a:t>
            </a:r>
            <a:r>
              <a:rPr lang="zh-TW" altLang="en-US" sz="2400" dirty="0">
                <a:solidFill>
                  <a:srgbClr val="000000"/>
                </a:solidFill>
                <a:latin typeface="標楷體" pitchFamily="65" charset="-120"/>
                <a:ea typeface="標楷體" pitchFamily="65" charset="-120"/>
                <a:sym typeface="Wingdings 2"/>
              </a:rPr>
              <a:t>進行</a:t>
            </a:r>
            <a:r>
              <a:rPr lang="zh-TW" altLang="en-US" sz="2400" dirty="0" smtClean="0">
                <a:solidFill>
                  <a:srgbClr val="000000"/>
                </a:solidFill>
                <a:latin typeface="標楷體" pitchFamily="65" charset="-120"/>
                <a:ea typeface="標楷體" pitchFamily="65" charset="-120"/>
                <a:sym typeface="Wingdings 2"/>
              </a:rPr>
              <a:t>交易。</a:t>
            </a:r>
            <a:endParaRPr lang="en-US" altLang="zh-TW" sz="2400" dirty="0">
              <a:solidFill>
                <a:srgbClr val="000000"/>
              </a:solidFill>
              <a:latin typeface="標楷體" pitchFamily="65" charset="-120"/>
              <a:ea typeface="標楷體" pitchFamily="65" charset="-120"/>
              <a:sym typeface="Wingdings 2"/>
            </a:endParaRPr>
          </a:p>
          <a:p>
            <a:pPr marL="717550" indent="-342900">
              <a:lnSpc>
                <a:spcPct val="114000"/>
              </a:lnSpc>
              <a:spcBef>
                <a:spcPts val="300"/>
              </a:spcBef>
              <a:spcAft>
                <a:spcPts val="300"/>
              </a:spcAft>
              <a:buClr>
                <a:srgbClr val="92D050"/>
              </a:buClr>
              <a:buFont typeface="Wingdings" panose="05000000000000000000" pitchFamily="2" charset="2"/>
              <a:buChar char="n"/>
              <a:defRPr/>
            </a:pPr>
            <a:r>
              <a:rPr lang="zh-TW" altLang="en-US" sz="2400" dirty="0">
                <a:solidFill>
                  <a:srgbClr val="000000"/>
                </a:solidFill>
                <a:latin typeface="標楷體" pitchFamily="65" charset="-120"/>
                <a:ea typeface="標楷體" pitchFamily="65" charset="-120"/>
                <a:sym typeface="Wingdings 2"/>
              </a:rPr>
              <a:t>可於</a:t>
            </a:r>
            <a:r>
              <a:rPr lang="zh-TW" altLang="zh-TW" sz="2400" dirty="0">
                <a:solidFill>
                  <a:srgbClr val="000000"/>
                </a:solidFill>
                <a:latin typeface="標楷體" pitchFamily="65" charset="-120"/>
                <a:ea typeface="標楷體" pitchFamily="65" charset="-120"/>
                <a:sym typeface="Wingdings 2"/>
              </a:rPr>
              <a:t>證券商營業處所議價</a:t>
            </a:r>
            <a:r>
              <a:rPr lang="zh-TW" altLang="zh-TW" sz="2400" dirty="0" smtClean="0">
                <a:solidFill>
                  <a:srgbClr val="000000"/>
                </a:solidFill>
                <a:latin typeface="標楷體" pitchFamily="65" charset="-120"/>
                <a:ea typeface="標楷體" pitchFamily="65" charset="-120"/>
                <a:sym typeface="Wingdings 2"/>
              </a:rPr>
              <a:t>交易</a:t>
            </a:r>
            <a:r>
              <a:rPr lang="zh-TW" altLang="en-US" sz="2400" dirty="0" smtClean="0">
                <a:solidFill>
                  <a:srgbClr val="000000"/>
                </a:solidFill>
                <a:latin typeface="標楷體" pitchFamily="65" charset="-120"/>
                <a:ea typeface="標楷體" pitchFamily="65" charset="-120"/>
                <a:sym typeface="Wingdings 2"/>
              </a:rPr>
              <a:t>。</a:t>
            </a:r>
            <a:endParaRPr lang="en-US" altLang="zh-TW" sz="2400" dirty="0">
              <a:solidFill>
                <a:srgbClr val="000000"/>
              </a:solidFill>
              <a:latin typeface="標楷體" pitchFamily="65" charset="-120"/>
              <a:ea typeface="標楷體" pitchFamily="65" charset="-120"/>
              <a:sym typeface="Wingdings 2"/>
            </a:endParaRPr>
          </a:p>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專業板</a:t>
            </a:r>
            <a:endParaRPr kumimoji="0" lang="en-US" altLang="zh-TW" sz="2800" dirty="0">
              <a:solidFill>
                <a:srgbClr val="000000"/>
              </a:solidFill>
              <a:latin typeface="Times New Roman" pitchFamily="18" charset="0"/>
              <a:ea typeface="標楷體" pitchFamily="65" charset="-120"/>
            </a:endParaRPr>
          </a:p>
          <a:p>
            <a:pPr marL="717550" indent="-342900">
              <a:lnSpc>
                <a:spcPct val="114000"/>
              </a:lnSpc>
              <a:spcBef>
                <a:spcPts val="300"/>
              </a:spcBef>
              <a:spcAft>
                <a:spcPts val="300"/>
              </a:spcAft>
              <a:buClr>
                <a:srgbClr val="92D050"/>
              </a:buClr>
              <a:buFont typeface="Wingdings" panose="05000000000000000000" pitchFamily="2" charset="2"/>
              <a:buChar char="n"/>
              <a:defRPr/>
            </a:pPr>
            <a:r>
              <a:rPr lang="zh-TW" altLang="en-US" sz="2400" dirty="0">
                <a:solidFill>
                  <a:srgbClr val="000000"/>
                </a:solidFill>
                <a:latin typeface="標楷體" pitchFamily="65" charset="-120"/>
                <a:ea typeface="標楷體" pitchFamily="65" charset="-120"/>
                <a:sym typeface="Wingdings 2"/>
              </a:rPr>
              <a:t>可於櫃買</a:t>
            </a:r>
            <a:r>
              <a:rPr lang="zh-TW" altLang="zh-TW" sz="2400" dirty="0">
                <a:solidFill>
                  <a:srgbClr val="000000"/>
                </a:solidFill>
                <a:latin typeface="標楷體" pitchFamily="65" charset="-120"/>
                <a:ea typeface="標楷體" pitchFamily="65" charset="-120"/>
                <a:sym typeface="Wingdings 2"/>
              </a:rPr>
              <a:t>中心之國際債券交易系統</a:t>
            </a:r>
            <a:r>
              <a:rPr lang="zh-TW" altLang="en-US" sz="2400" dirty="0">
                <a:solidFill>
                  <a:srgbClr val="000000"/>
                </a:solidFill>
                <a:latin typeface="標楷體" pitchFamily="65" charset="-120"/>
                <a:ea typeface="標楷體" pitchFamily="65" charset="-120"/>
                <a:sym typeface="Wingdings 2"/>
              </a:rPr>
              <a:t>進行交易。</a:t>
            </a:r>
            <a:endParaRPr lang="en-US" altLang="zh-TW" sz="2400" dirty="0">
              <a:solidFill>
                <a:srgbClr val="000000"/>
              </a:solidFill>
              <a:latin typeface="標楷體" pitchFamily="65" charset="-120"/>
              <a:ea typeface="標楷體" pitchFamily="65" charset="-120"/>
              <a:sym typeface="Wingdings 2"/>
            </a:endParaRPr>
          </a:p>
          <a:p>
            <a:pPr marL="717550" indent="-342900">
              <a:lnSpc>
                <a:spcPct val="114000"/>
              </a:lnSpc>
              <a:spcBef>
                <a:spcPts val="300"/>
              </a:spcBef>
              <a:spcAft>
                <a:spcPts val="300"/>
              </a:spcAft>
              <a:buClr>
                <a:srgbClr val="92D050"/>
              </a:buClr>
              <a:buFont typeface="Wingdings" panose="05000000000000000000" pitchFamily="2" charset="2"/>
              <a:buChar char="n"/>
              <a:defRPr/>
            </a:pPr>
            <a:r>
              <a:rPr lang="zh-TW" altLang="en-US" sz="2400" dirty="0">
                <a:solidFill>
                  <a:srgbClr val="000000"/>
                </a:solidFill>
                <a:latin typeface="標楷體" pitchFamily="65" charset="-120"/>
                <a:ea typeface="標楷體" pitchFamily="65" charset="-120"/>
                <a:sym typeface="Wingdings 2"/>
              </a:rPr>
              <a:t>可於</a:t>
            </a:r>
            <a:r>
              <a:rPr lang="zh-TW" altLang="zh-TW" sz="2400" dirty="0">
                <a:solidFill>
                  <a:srgbClr val="000000"/>
                </a:solidFill>
                <a:latin typeface="標楷體" pitchFamily="65" charset="-120"/>
                <a:ea typeface="標楷體" pitchFamily="65" charset="-120"/>
                <a:sym typeface="Wingdings 2"/>
              </a:rPr>
              <a:t>證券商營業處所議價交易</a:t>
            </a:r>
            <a:r>
              <a:rPr lang="zh-TW" altLang="en-US" sz="2400" dirty="0">
                <a:solidFill>
                  <a:srgbClr val="000000"/>
                </a:solidFill>
                <a:latin typeface="標楷體" pitchFamily="65" charset="-120"/>
                <a:ea typeface="標楷體" pitchFamily="65" charset="-120"/>
                <a:sym typeface="Wingdings 2"/>
              </a:rPr>
              <a:t>。</a:t>
            </a:r>
            <a:endParaRPr lang="en-US" altLang="zh-TW" sz="2400" dirty="0">
              <a:solidFill>
                <a:srgbClr val="000000"/>
              </a:solidFill>
              <a:latin typeface="標楷體" pitchFamily="65" charset="-120"/>
              <a:ea typeface="標楷體" pitchFamily="65" charset="-120"/>
              <a:sym typeface="Wingdings 2"/>
            </a:endParaRPr>
          </a:p>
          <a:p>
            <a:pPr marL="717550" indent="-342900">
              <a:lnSpc>
                <a:spcPct val="114000"/>
              </a:lnSpc>
              <a:spcBef>
                <a:spcPts val="300"/>
              </a:spcBef>
              <a:spcAft>
                <a:spcPts val="300"/>
              </a:spcAft>
              <a:buClr>
                <a:srgbClr val="92D050"/>
              </a:buClr>
              <a:buFont typeface="Wingdings" panose="05000000000000000000" pitchFamily="2" charset="2"/>
              <a:buChar char="n"/>
              <a:defRPr/>
            </a:pPr>
            <a:r>
              <a:rPr lang="zh-TW" altLang="en-US" sz="2400" dirty="0">
                <a:solidFill>
                  <a:srgbClr val="000000"/>
                </a:solidFill>
                <a:latin typeface="標楷體" pitchFamily="65" charset="-120"/>
                <a:ea typeface="標楷體" pitchFamily="65" charset="-120"/>
                <a:sym typeface="Wingdings 2"/>
              </a:rPr>
              <a:t>應募人</a:t>
            </a:r>
            <a:r>
              <a:rPr lang="zh-TW" altLang="en-US" sz="2400" dirty="0" smtClean="0">
                <a:solidFill>
                  <a:srgbClr val="000000"/>
                </a:solidFill>
                <a:latin typeface="標楷體" pitchFamily="65" charset="-120"/>
                <a:ea typeface="標楷體" pitchFamily="65" charset="-120"/>
                <a:sym typeface="Wingdings 2"/>
              </a:rPr>
              <a:t>及次級市場交易</a:t>
            </a:r>
            <a:r>
              <a:rPr lang="zh-TW" altLang="en-US" sz="2400" dirty="0">
                <a:solidFill>
                  <a:srgbClr val="000000"/>
                </a:solidFill>
                <a:latin typeface="標楷體" pitchFamily="65" charset="-120"/>
                <a:ea typeface="標楷體" pitchFamily="65" charset="-120"/>
                <a:sym typeface="Wingdings 2"/>
              </a:rPr>
              <a:t>對象，以專業投資人為限</a:t>
            </a:r>
            <a:r>
              <a:rPr lang="zh-TW" altLang="en-US" sz="2400" dirty="0" smtClean="0">
                <a:solidFill>
                  <a:srgbClr val="000000"/>
                </a:solidFill>
                <a:latin typeface="標楷體" pitchFamily="65" charset="-120"/>
                <a:ea typeface="標楷體" pitchFamily="65" charset="-120"/>
                <a:sym typeface="Wingdings 2"/>
              </a:rPr>
              <a:t>，</a:t>
            </a:r>
            <a:r>
              <a:rPr lang="zh-TW" altLang="en-US" sz="2400" dirty="0" smtClean="0">
                <a:latin typeface="標楷體" pitchFamily="65" charset="-120"/>
                <a:ea typeface="標楷體" pitchFamily="65" charset="-120"/>
                <a:sym typeface="Wingdings 2"/>
              </a:rPr>
              <a:t>若標的為次順位債者，則以專業投資機構為限，</a:t>
            </a:r>
            <a:r>
              <a:rPr lang="zh-TW" altLang="en-US" sz="2400" dirty="0" smtClean="0">
                <a:solidFill>
                  <a:srgbClr val="FF0000"/>
                </a:solidFill>
                <a:latin typeface="標楷體" pitchFamily="65" charset="-120"/>
                <a:ea typeface="標楷體" pitchFamily="65" charset="-120"/>
                <a:sym typeface="Wingdings 2"/>
              </a:rPr>
              <a:t>但</a:t>
            </a:r>
            <a:r>
              <a:rPr lang="zh-TW" altLang="en-US" sz="2400" dirty="0">
                <a:solidFill>
                  <a:srgbClr val="FF0000"/>
                </a:solidFill>
                <a:latin typeface="標楷體" pitchFamily="65" charset="-120"/>
                <a:ea typeface="標楷體" pitchFamily="65" charset="-120"/>
                <a:sym typeface="Wingdings 2"/>
              </a:rPr>
              <a:t>承作附條件交易者，不在此限</a:t>
            </a:r>
            <a:r>
              <a:rPr lang="zh-TW" altLang="en-US" sz="2400" dirty="0" smtClean="0">
                <a:solidFill>
                  <a:srgbClr val="FF0000"/>
                </a:solidFill>
                <a:latin typeface="標楷體" pitchFamily="65" charset="-120"/>
                <a:ea typeface="標楷體" pitchFamily="65" charset="-120"/>
                <a:sym typeface="Wingdings 2"/>
              </a:rPr>
              <a:t>。</a:t>
            </a:r>
            <a:r>
              <a:rPr lang="en-US" altLang="zh-TW" sz="1400" dirty="0">
                <a:solidFill>
                  <a:srgbClr val="FF0000"/>
                </a:solidFill>
                <a:latin typeface="標楷體" pitchFamily="65" charset="-120"/>
                <a:ea typeface="標楷體" pitchFamily="65" charset="-120"/>
                <a:sym typeface="Wingdings 2"/>
              </a:rPr>
              <a:t>(2015.11.16</a:t>
            </a:r>
            <a:r>
              <a:rPr lang="en-US" altLang="zh-TW" sz="1400" dirty="0" smtClean="0">
                <a:solidFill>
                  <a:srgbClr val="FF0000"/>
                </a:solidFill>
                <a:latin typeface="標楷體" pitchFamily="65" charset="-120"/>
                <a:ea typeface="標楷體" pitchFamily="65" charset="-120"/>
                <a:sym typeface="Wingdings 2"/>
              </a:rPr>
              <a:t>)</a:t>
            </a:r>
            <a:endParaRPr lang="en-US" altLang="zh-TW" sz="1400"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370173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2E08E5A2-BF37-416C-97DC-BA5B955D7F7A}" type="slidenum">
              <a:rPr kumimoji="0" lang="zh-TW" altLang="en-US" sz="1200">
                <a:solidFill>
                  <a:srgbClr val="E7DEC9">
                    <a:lumMod val="25000"/>
                  </a:srgbClr>
                </a:solidFill>
                <a:latin typeface="Arial" charset="0"/>
              </a:rPr>
              <a:pPr algn="ctr">
                <a:defRPr/>
              </a:pPr>
              <a:t>5</a:t>
            </a:fld>
            <a:endParaRPr kumimoji="0" lang="zh-TW" altLang="en-US" sz="1200">
              <a:solidFill>
                <a:srgbClr val="E7DEC9">
                  <a:lumMod val="25000"/>
                </a:srgbClr>
              </a:solidFill>
              <a:latin typeface="Arial" charset="0"/>
            </a:endParaRPr>
          </a:p>
        </p:txBody>
      </p:sp>
      <p:sp>
        <p:nvSpPr>
          <p:cNvPr id="4" name="投影片編號版面配置區 3"/>
          <p:cNvSpPr>
            <a:spLocks noGrp="1"/>
          </p:cNvSpPr>
          <p:nvPr>
            <p:ph type="sldNum" sz="quarter" idx="12"/>
          </p:nvPr>
        </p:nvSpPr>
        <p:spPr/>
        <p:txBody>
          <a:bodyPr/>
          <a:lstStyle/>
          <a:p>
            <a:pPr>
              <a:defRPr/>
            </a:pPr>
            <a:fld id="{032847C2-AB66-4460-89F3-EF2477B7E40D}" type="slidenum">
              <a:rPr lang="zh-TW" altLang="en-US" smtClean="0"/>
              <a:pPr>
                <a:defRPr/>
              </a:pPr>
              <a:t>5</a:t>
            </a:fld>
            <a:endParaRPr lang="zh-TW" altLang="en-US" dirty="0"/>
          </a:p>
        </p:txBody>
      </p:sp>
      <p:sp>
        <p:nvSpPr>
          <p:cNvPr id="11" name="Rectangle 2"/>
          <p:cNvSpPr txBox="1">
            <a:spLocks noChangeArrowheads="1"/>
          </p:cNvSpPr>
          <p:nvPr/>
        </p:nvSpPr>
        <p:spPr>
          <a:xfrm>
            <a:off x="1809623" y="548680"/>
            <a:ext cx="6192688" cy="576064"/>
          </a:xfrm>
          <a:prstGeom prst="rect">
            <a:avLst/>
          </a:prstGeom>
        </p:spPr>
        <p:txBody>
          <a:bodyPr/>
          <a:lstStyle/>
          <a:p>
            <a:pPr algn="ctr" latinLnBrk="1">
              <a:defRPr/>
            </a:pPr>
            <a:r>
              <a:rPr kumimoji="0" lang="zh-TW" altLang="en-US" sz="3600" b="1" dirty="0">
                <a:solidFill>
                  <a:srgbClr val="572314"/>
                </a:solidFill>
                <a:latin typeface="微軟正黑體" pitchFamily="34" charset="-120"/>
                <a:ea typeface="標楷體" pitchFamily="65" charset="-120"/>
              </a:rPr>
              <a:t>國際債券市場現況</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一</a:t>
            </a:r>
            <a:r>
              <a:rPr kumimoji="0" lang="en-US" altLang="zh-TW" sz="3600" b="1" dirty="0" smtClean="0">
                <a:solidFill>
                  <a:srgbClr val="572314"/>
                </a:solidFill>
                <a:latin typeface="微軟正黑體" pitchFamily="34" charset="-120"/>
                <a:ea typeface="標楷體" pitchFamily="65" charset="-120"/>
              </a:rPr>
              <a:t>)</a:t>
            </a:r>
            <a:endParaRPr kumimoji="0" lang="en-US" altLang="zh-TW" sz="3600" b="1" dirty="0">
              <a:solidFill>
                <a:srgbClr val="572314"/>
              </a:solidFill>
              <a:latin typeface="微軟正黑體" pitchFamily="34" charset="-120"/>
              <a:ea typeface="標楷體" pitchFamily="65" charset="-120"/>
            </a:endParaRPr>
          </a:p>
        </p:txBody>
      </p:sp>
      <p:sp>
        <p:nvSpPr>
          <p:cNvPr id="13" name="內容版面配置區 2"/>
          <p:cNvSpPr txBox="1">
            <a:spLocks/>
          </p:cNvSpPr>
          <p:nvPr/>
        </p:nvSpPr>
        <p:spPr bwMode="auto">
          <a:xfrm>
            <a:off x="467544" y="1294013"/>
            <a:ext cx="8470124" cy="4799283"/>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lvl1pPr marL="0" indent="0" algn="ctr" rtl="0" eaLnBrk="0" fontAlgn="base" latinLnBrk="1" hangingPunct="0">
              <a:spcBef>
                <a:spcPct val="20000"/>
              </a:spcBef>
              <a:spcAft>
                <a:spcPct val="0"/>
              </a:spcAft>
              <a:buNone/>
              <a:defRPr kumimoji="1" sz="3200">
                <a:solidFill>
                  <a:schemeClr val="tx1"/>
                </a:solidFill>
                <a:latin typeface="Gulim" pitchFamily="34" charset="-127"/>
                <a:ea typeface="Gulim" pitchFamily="34" charset="-127"/>
                <a:cs typeface="+mn-cs"/>
              </a:defRPr>
            </a:lvl1pPr>
            <a:lvl2pPr marL="457200" indent="0" algn="ctr" rtl="0" eaLnBrk="0" fontAlgn="base" latinLnBrk="1" hangingPunct="0">
              <a:spcBef>
                <a:spcPct val="20000"/>
              </a:spcBef>
              <a:spcAft>
                <a:spcPct val="0"/>
              </a:spcAft>
              <a:buNone/>
              <a:defRPr kumimoji="1" sz="2800">
                <a:solidFill>
                  <a:schemeClr val="tx1"/>
                </a:solidFill>
                <a:latin typeface="Gulim" pitchFamily="34" charset="-127"/>
                <a:ea typeface="Gulim" pitchFamily="34" charset="-127"/>
              </a:defRPr>
            </a:lvl2pPr>
            <a:lvl3pPr marL="914400" indent="0" algn="ctr" rtl="0" eaLnBrk="0" fontAlgn="base" latinLnBrk="1" hangingPunct="0">
              <a:spcBef>
                <a:spcPct val="20000"/>
              </a:spcBef>
              <a:spcAft>
                <a:spcPct val="0"/>
              </a:spcAft>
              <a:buNone/>
              <a:defRPr kumimoji="1" sz="2400">
                <a:solidFill>
                  <a:schemeClr val="tx1"/>
                </a:solidFill>
                <a:latin typeface="Gulim" pitchFamily="34" charset="-127"/>
                <a:ea typeface="Gulim" pitchFamily="34" charset="-127"/>
              </a:defRPr>
            </a:lvl3pPr>
            <a:lvl4pPr marL="1371600" indent="0" algn="ctr" rtl="0" eaLnBrk="0" fontAlgn="base" latinLnBrk="1" hangingPunct="0">
              <a:spcBef>
                <a:spcPct val="20000"/>
              </a:spcBef>
              <a:spcAft>
                <a:spcPct val="0"/>
              </a:spcAft>
              <a:buNone/>
              <a:defRPr kumimoji="1" sz="2000">
                <a:solidFill>
                  <a:schemeClr val="tx1"/>
                </a:solidFill>
                <a:latin typeface="Gulim" pitchFamily="34" charset="-127"/>
                <a:ea typeface="Gulim" pitchFamily="34" charset="-127"/>
              </a:defRPr>
            </a:lvl4pPr>
            <a:lvl5pPr marL="1828800" indent="0" algn="ctr" rtl="0" eaLnBrk="0" fontAlgn="base" latinLnBrk="1" hangingPunct="0">
              <a:spcBef>
                <a:spcPct val="20000"/>
              </a:spcBef>
              <a:spcAft>
                <a:spcPct val="0"/>
              </a:spcAft>
              <a:buNone/>
              <a:defRPr kumimoji="1" sz="2000">
                <a:solidFill>
                  <a:schemeClr val="tx1"/>
                </a:solidFill>
                <a:latin typeface="Gulim" pitchFamily="34" charset="-127"/>
                <a:ea typeface="Gulim" pitchFamily="34" charset="-127"/>
              </a:defRPr>
            </a:lvl5pPr>
            <a:lvl6pPr marL="2286000" indent="0" algn="ctr" rtl="0" fontAlgn="base" latinLnBrk="1">
              <a:spcBef>
                <a:spcPct val="20000"/>
              </a:spcBef>
              <a:spcAft>
                <a:spcPct val="0"/>
              </a:spcAft>
              <a:buNone/>
              <a:defRPr kumimoji="1" sz="2000">
                <a:solidFill>
                  <a:schemeClr val="tx1"/>
                </a:solidFill>
                <a:latin typeface="+mn-lt"/>
                <a:ea typeface="+mn-ea"/>
              </a:defRPr>
            </a:lvl6pPr>
            <a:lvl7pPr marL="2743200" indent="0" algn="ctr" rtl="0" fontAlgn="base" latinLnBrk="1">
              <a:spcBef>
                <a:spcPct val="20000"/>
              </a:spcBef>
              <a:spcAft>
                <a:spcPct val="0"/>
              </a:spcAft>
              <a:buNone/>
              <a:defRPr kumimoji="1" sz="2000">
                <a:solidFill>
                  <a:schemeClr val="tx1"/>
                </a:solidFill>
                <a:latin typeface="+mn-lt"/>
                <a:ea typeface="+mn-ea"/>
              </a:defRPr>
            </a:lvl7pPr>
            <a:lvl8pPr marL="3200400" indent="0" algn="ctr" rtl="0" fontAlgn="base" latinLnBrk="1">
              <a:spcBef>
                <a:spcPct val="20000"/>
              </a:spcBef>
              <a:spcAft>
                <a:spcPct val="0"/>
              </a:spcAft>
              <a:buNone/>
              <a:defRPr kumimoji="1" sz="2000">
                <a:solidFill>
                  <a:schemeClr val="tx1"/>
                </a:solidFill>
                <a:latin typeface="+mn-lt"/>
                <a:ea typeface="+mn-ea"/>
              </a:defRPr>
            </a:lvl8pPr>
            <a:lvl9pPr marL="3657600" indent="0" algn="ctr" rtl="0" fontAlgn="base" latinLnBrk="1">
              <a:spcBef>
                <a:spcPct val="20000"/>
              </a:spcBef>
              <a:spcAft>
                <a:spcPct val="0"/>
              </a:spcAft>
              <a:buNone/>
              <a:defRPr kumimoji="1" sz="2000">
                <a:solidFill>
                  <a:schemeClr val="tx1"/>
                </a:solidFill>
                <a:latin typeface="+mn-lt"/>
                <a:ea typeface="+mn-ea"/>
              </a:defRPr>
            </a:lvl9pPr>
          </a:lstStyle>
          <a:p>
            <a:pPr marL="971550" lvl="7" indent="-342900" algn="just" eaLnBrk="0" hangingPunct="0">
              <a:spcBef>
                <a:spcPts val="1200"/>
              </a:spcBef>
              <a:buClr>
                <a:schemeClr val="bg2"/>
              </a:buClr>
              <a:buFont typeface="Wingdings" panose="05000000000000000000" pitchFamily="2" charset="2"/>
              <a:buChar char="l"/>
              <a:defRPr/>
            </a:pP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2006</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300" b="0" kern="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b="0" kern="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300" b="0" kern="0" dirty="0">
                <a:latin typeface="Times New Roman" panose="02020603050405020304" pitchFamily="18" charset="0"/>
                <a:ea typeface="標楷體" panose="03000509000000000000" pitchFamily="65" charset="-120"/>
                <a:cs typeface="Times New Roman" panose="02020603050405020304" pitchFamily="18" charset="0"/>
              </a:rPr>
              <a:t>日德意志</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銀行發行首檔美元</a:t>
            </a:r>
            <a:r>
              <a:rPr lang="zh-TW" altLang="en-US" sz="2300" b="0" kern="0" dirty="0">
                <a:latin typeface="Times New Roman" panose="02020603050405020304" pitchFamily="18" charset="0"/>
                <a:ea typeface="標楷體" panose="03000509000000000000" pitchFamily="65" charset="-120"/>
                <a:cs typeface="Times New Roman" panose="02020603050405020304" pitchFamily="18" charset="0"/>
              </a:rPr>
              <a:t>國際債券</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endParaRPr>
          </a:p>
          <a:p>
            <a:pPr marL="971550" lvl="7" indent="-342900" algn="just" eaLnBrk="0" hangingPunct="0">
              <a:spcBef>
                <a:spcPts val="1200"/>
              </a:spcBef>
              <a:buClr>
                <a:schemeClr val="bg2"/>
              </a:buClr>
              <a:buFont typeface="Wingdings" panose="05000000000000000000" pitchFamily="2" charset="2"/>
              <a:buChar char="l"/>
              <a:defRPr/>
            </a:pP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日中國信託銀行發行首檔寶島債。</a:t>
            </a:r>
            <a:endPar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endParaRPr>
          </a:p>
          <a:p>
            <a:pPr marL="971550" lvl="7" indent="-342900" algn="just" eaLnBrk="0" hangingPunct="0">
              <a:spcBef>
                <a:spcPts val="1200"/>
              </a:spcBef>
              <a:buClr>
                <a:schemeClr val="bg2"/>
              </a:buClr>
              <a:buFont typeface="Wingdings" panose="05000000000000000000" pitchFamily="2" charset="2"/>
              <a:buChar char="l"/>
              <a:defRPr/>
            </a:pP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b="0" kern="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日放寬保險業投資國際債券不計入其國外投資限額後，國際債券發行市場開始</a:t>
            </a:r>
            <a:r>
              <a:rPr lang="zh-TW" altLang="en-US" sz="2300" b="0" kern="0" dirty="0">
                <a:latin typeface="Times New Roman" panose="02020603050405020304" pitchFamily="18" charset="0"/>
                <a:ea typeface="標楷體" panose="03000509000000000000" pitchFamily="65" charset="-120"/>
                <a:cs typeface="Times New Roman" panose="02020603050405020304" pitchFamily="18" charset="0"/>
              </a:rPr>
              <a:t>蓬勃</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發展</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，當年度發行量較前年成長</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倍</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新台幣</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531</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億元</a:t>
            </a:r>
            <a:r>
              <a:rPr lang="en-US" altLang="zh-TW" sz="2300" b="1" kern="0" dirty="0" smtClean="0">
                <a:latin typeface="Times New Roman" panose="02020603050405020304" pitchFamily="18" charset="0"/>
                <a:ea typeface="標楷體" panose="03000509000000000000" pitchFamily="65" charset="-120"/>
                <a:cs typeface="Times New Roman" panose="02020603050405020304" pitchFamily="18" charset="0"/>
              </a:rPr>
              <a:t>=&gt;</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7,196</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億元</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b="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endParaRPr>
          </a:p>
          <a:p>
            <a:pPr marL="971550" lvl="7" indent="-342900" algn="just" eaLnBrk="0" hangingPunct="0">
              <a:spcBef>
                <a:spcPts val="1200"/>
              </a:spcBef>
              <a:buClr>
                <a:schemeClr val="bg2"/>
              </a:buClr>
              <a:buFont typeface="Wingdings" panose="05000000000000000000" pitchFamily="2" charset="2"/>
              <a:buChar char="l"/>
              <a:defRPr/>
            </a:pP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2014</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日中國銀行臺北分行</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和中國建設</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銀行臺北</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分行為首批發行寶島債的大陸</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銀行在台分行</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971550" lvl="7" indent="-342900" algn="just" eaLnBrk="0" hangingPunct="0">
              <a:spcBef>
                <a:spcPts val="1200"/>
              </a:spcBef>
              <a:buClr>
                <a:schemeClr val="bg2"/>
              </a:buClr>
              <a:buFont typeface="Wingdings" panose="05000000000000000000" pitchFamily="2" charset="2"/>
              <a:buChar char="l"/>
              <a:defRPr/>
            </a:pP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截至</a:t>
            </a:r>
            <a:r>
              <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底止，國際債券流通餘額約</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美元</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937.37</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美元</a:t>
            </a:r>
            <a:r>
              <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373</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檔</a:t>
            </a:r>
            <a:r>
              <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，其中寶島債券計人民幣</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645.52</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96</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檔</a:t>
            </a:r>
            <a:r>
              <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a:t>
            </a:r>
          </a:p>
          <a:p>
            <a:pPr marL="971550" lvl="7" indent="-342900" algn="just" eaLnBrk="0" hangingPunct="0">
              <a:spcBef>
                <a:spcPts val="1200"/>
              </a:spcBef>
              <a:buClr>
                <a:schemeClr val="bg2"/>
              </a:buClr>
              <a:buFont typeface="Wingdings" panose="05000000000000000000" pitchFamily="2" charset="2"/>
              <a:buChar char="l"/>
              <a:defRPr/>
            </a:pP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截至</a:t>
            </a:r>
            <a:r>
              <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底止，已</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sz="2300" kern="0" dirty="0" smtClean="0">
                <a:latin typeface="Times New Roman" panose="02020603050405020304" pitchFamily="18" charset="0"/>
                <a:ea typeface="標楷體" panose="03000509000000000000" pitchFamily="65" charset="-120"/>
                <a:cs typeface="Times New Roman" panose="02020603050405020304" pitchFamily="18" charset="0"/>
              </a:rPr>
              <a:t>38</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檔</a:t>
            </a:r>
            <a:r>
              <a:rPr lang="zh-TW" altLang="en-US" sz="2300" kern="0" dirty="0">
                <a:latin typeface="Times New Roman" panose="02020603050405020304" pitchFamily="18" charset="0"/>
                <a:ea typeface="標楷體" panose="03000509000000000000" pitchFamily="65" charset="-120"/>
                <a:cs typeface="Times New Roman" panose="02020603050405020304" pitchFamily="18" charset="0"/>
              </a:rPr>
              <a:t>國際債券提前贖回下櫃</a:t>
            </a:r>
            <a:r>
              <a:rPr lang="zh-TW" altLang="en-US" sz="230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kern="0" dirty="0">
              <a:latin typeface="Times New Roman" panose="02020603050405020304" pitchFamily="18" charset="0"/>
              <a:ea typeface="標楷體" panose="03000509000000000000" pitchFamily="65" charset="-120"/>
              <a:cs typeface="Times New Roman" panose="02020603050405020304" pitchFamily="18" charset="0"/>
            </a:endParaRPr>
          </a:p>
          <a:p>
            <a:pPr marL="995363" lvl="8" algn="just" eaLnBrk="0" hangingPunct="0">
              <a:defRPr/>
            </a:pPr>
            <a:endParaRPr lang="en-US" altLang="zh-TW" b="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38163" lvl="7">
              <a:defRPr/>
            </a:pPr>
            <a:endParaRPr lang="en-US" altLang="zh-TW" b="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38163" lvl="7">
              <a:defRPr/>
            </a:pPr>
            <a:endParaRPr lang="en-US" altLang="zh-TW" b="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38163" lvl="7">
              <a:defRPr/>
            </a:pPr>
            <a:endParaRPr lang="en-US" altLang="zh-TW" b="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38163" lvl="7">
              <a:defRPr/>
            </a:pPr>
            <a:endParaRPr lang="en-US" altLang="zh-TW" b="0" kern="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972990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8"/>
          <p:cNvSpPr>
            <a:spLocks noGrp="1" noChangeArrowheads="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59F7C31C-8426-4DD2-AEAC-01B3CA3F4004}" type="slidenum">
              <a:rPr lang="en-US" altLang="zh-TW" smtClean="0">
                <a:solidFill>
                  <a:srgbClr val="4B3E21"/>
                </a:solidFill>
                <a:latin typeface="Times New Roman" pitchFamily="18" charset="0"/>
                <a:ea typeface="新細明體" pitchFamily="18" charset="-120"/>
              </a:rPr>
              <a:pPr/>
              <a:t>50</a:t>
            </a:fld>
            <a:endParaRPr lang="en-US" altLang="zh-TW" smtClean="0">
              <a:solidFill>
                <a:srgbClr val="4B3E21"/>
              </a:solidFill>
              <a:latin typeface="Times New Roman" pitchFamily="18" charset="0"/>
              <a:ea typeface="新細明體" pitchFamily="18" charset="-120"/>
            </a:endParaRPr>
          </a:p>
        </p:txBody>
      </p:sp>
      <p:sp>
        <p:nvSpPr>
          <p:cNvPr id="52228" name="Text Box 5"/>
          <p:cNvSpPr txBox="1">
            <a:spLocks noChangeArrowheads="1"/>
          </p:cNvSpPr>
          <p:nvPr/>
        </p:nvSpPr>
        <p:spPr bwMode="auto">
          <a:xfrm>
            <a:off x="3355975" y="4708525"/>
            <a:ext cx="1535113" cy="388938"/>
          </a:xfrm>
          <a:prstGeom prst="rect">
            <a:avLst/>
          </a:prstGeom>
          <a:noFill/>
          <a:ln w="9525">
            <a:noFill/>
            <a:miter lim="800000"/>
            <a:headEnd/>
            <a:tailEnd/>
          </a:ln>
        </p:spPr>
        <p:txBody>
          <a:bodyPr>
            <a:spAutoFit/>
          </a:bodyPr>
          <a:lstStyle/>
          <a:p>
            <a:endParaRPr lang="zh-TW" altLang="zh-TW"/>
          </a:p>
        </p:txBody>
      </p:sp>
      <p:sp>
        <p:nvSpPr>
          <p:cNvPr id="43014" name="Text Box 14"/>
          <p:cNvSpPr txBox="1">
            <a:spLocks noChangeArrowheads="1"/>
          </p:cNvSpPr>
          <p:nvPr/>
        </p:nvSpPr>
        <p:spPr bwMode="auto">
          <a:xfrm>
            <a:off x="1198564" y="1249673"/>
            <a:ext cx="7415212" cy="4771615"/>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計息方式</a:t>
            </a:r>
            <a:r>
              <a:rPr kumimoji="0" lang="zh-TW" altLang="en-US" sz="2800" dirty="0" smtClean="0">
                <a:solidFill>
                  <a:srgbClr val="000000"/>
                </a:solidFill>
                <a:ea typeface="標楷體" pitchFamily="65" charset="-120"/>
                <a:cs typeface="Arial" panose="020B0604020202020204" pitchFamily="34" charset="0"/>
                <a:sym typeface="Wingdings 2"/>
              </a:rPr>
              <a:t>標準</a:t>
            </a:r>
            <a:endParaRPr kumimoji="0" lang="en-US" altLang="zh-TW" sz="2800" dirty="0" smtClean="0">
              <a:solidFill>
                <a:srgbClr val="000000"/>
              </a:solidFill>
              <a:ea typeface="標楷體" pitchFamily="65" charset="-120"/>
              <a:cs typeface="Arial" panose="020B0604020202020204" pitchFamily="34" charset="0"/>
              <a:sym typeface="Wingdings 2"/>
            </a:endParaRPr>
          </a:p>
        </p:txBody>
      </p:sp>
      <p:sp>
        <p:nvSpPr>
          <p:cNvPr id="6" name="文字方塊 5"/>
          <p:cNvSpPr txBox="1"/>
          <p:nvPr/>
        </p:nvSpPr>
        <p:spPr>
          <a:xfrm>
            <a:off x="741363" y="550421"/>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a:t>
            </a:r>
            <a:r>
              <a:rPr lang="zh-TW" altLang="en-US" sz="3600" b="1" dirty="0">
                <a:solidFill>
                  <a:srgbClr val="572314"/>
                </a:solidFill>
                <a:latin typeface="標楷體" pitchFamily="65" charset="-120"/>
                <a:ea typeface="標楷體" pitchFamily="65" charset="-120"/>
                <a:cs typeface="+mj-cs"/>
              </a:rPr>
              <a:t>際</a:t>
            </a:r>
            <a:r>
              <a:rPr lang="zh-TW" altLang="en-US" sz="3600" b="1" dirty="0" smtClean="0">
                <a:solidFill>
                  <a:srgbClr val="572314"/>
                </a:solidFill>
                <a:latin typeface="標楷體" pitchFamily="65" charset="-120"/>
                <a:ea typeface="標楷體" pitchFamily="65" charset="-120"/>
                <a:cs typeface="+mj-cs"/>
              </a:rPr>
              <a:t>債券之</a:t>
            </a:r>
            <a:r>
              <a:rPr lang="zh-TW" altLang="en-US" sz="3600" b="1" dirty="0">
                <a:solidFill>
                  <a:srgbClr val="572314"/>
                </a:solidFill>
                <a:latin typeface="標楷體" pitchFamily="65" charset="-120"/>
                <a:ea typeface="標楷體" pitchFamily="65" charset="-120"/>
                <a:cs typeface="+mj-cs"/>
              </a:rPr>
              <a:t>交易</a:t>
            </a:r>
            <a:r>
              <a:rPr lang="zh-TW" altLang="en-US" sz="3600" b="1" dirty="0" smtClean="0">
                <a:solidFill>
                  <a:srgbClr val="572314"/>
                </a:solidFill>
                <a:latin typeface="標楷體" pitchFamily="65" charset="-120"/>
                <a:ea typeface="標楷體" pitchFamily="65" charset="-120"/>
                <a:cs typeface="+mj-cs"/>
              </a:rPr>
              <a:t>機制</a:t>
            </a:r>
            <a:r>
              <a:rPr lang="en-US" altLang="zh-TW" sz="3600" b="1" dirty="0" smtClean="0">
                <a:solidFill>
                  <a:srgbClr val="572314"/>
                </a:solidFill>
                <a:latin typeface="標楷體" pitchFamily="65" charset="-120"/>
                <a:ea typeface="標楷體" pitchFamily="65" charset="-120"/>
                <a:cs typeface="+mj-cs"/>
              </a:rPr>
              <a:t>(</a:t>
            </a:r>
            <a:r>
              <a:rPr lang="zh-TW" altLang="en-US" sz="3600" b="1" dirty="0">
                <a:solidFill>
                  <a:srgbClr val="572314"/>
                </a:solidFill>
                <a:latin typeface="標楷體" pitchFamily="65" charset="-120"/>
                <a:ea typeface="標楷體" pitchFamily="65" charset="-120"/>
                <a:cs typeface="+mj-cs"/>
              </a:rPr>
              <a:t>二</a:t>
            </a:r>
            <a:r>
              <a:rPr lang="en-US" altLang="zh-TW" sz="3600" b="1" dirty="0" smtClean="0">
                <a:solidFill>
                  <a:srgbClr val="572314"/>
                </a:solidFill>
                <a:latin typeface="標楷體" pitchFamily="65" charset="-120"/>
                <a:ea typeface="標楷體" pitchFamily="65" charset="-120"/>
                <a:cs typeface="+mj-cs"/>
              </a:rPr>
              <a:t>)</a:t>
            </a:r>
            <a:endParaRPr lang="zh-TW" altLang="en-US" sz="3600" b="1" dirty="0">
              <a:solidFill>
                <a:srgbClr val="572314"/>
              </a:solidFill>
              <a:latin typeface="標楷體" pitchFamily="65" charset="-120"/>
              <a:ea typeface="標楷體" pitchFamily="65" charset="-120"/>
              <a:cs typeface="+mj-cs"/>
            </a:endParaRPr>
          </a:p>
        </p:txBody>
      </p:sp>
      <p:graphicFrame>
        <p:nvGraphicFramePr>
          <p:cNvPr id="7" name="表格 6"/>
          <p:cNvGraphicFramePr>
            <a:graphicFrameLocks noGrp="1"/>
          </p:cNvGraphicFramePr>
          <p:nvPr>
            <p:extLst>
              <p:ext uri="{D42A27DB-BD31-4B8C-83A1-F6EECF244321}">
                <p14:modId xmlns:p14="http://schemas.microsoft.com/office/powerpoint/2010/main" val="3072842394"/>
              </p:ext>
            </p:extLst>
          </p:nvPr>
        </p:nvGraphicFramePr>
        <p:xfrm>
          <a:off x="1403649" y="1770871"/>
          <a:ext cx="7344816" cy="4658690"/>
        </p:xfrm>
        <a:graphic>
          <a:graphicData uri="http://schemas.openxmlformats.org/drawingml/2006/table">
            <a:tbl>
              <a:tblPr firstRow="1" bandRow="1">
                <a:tableStyleId>{21E4AEA4-8DFA-4A89-87EB-49C32662AFE0}</a:tableStyleId>
              </a:tblPr>
              <a:tblGrid>
                <a:gridCol w="1172645"/>
                <a:gridCol w="2859802"/>
                <a:gridCol w="3312369"/>
              </a:tblGrid>
              <a:tr h="401705">
                <a:tc gridSpan="3">
                  <a:txBody>
                    <a:bodyPr/>
                    <a:lstStyle/>
                    <a:p>
                      <a:pPr algn="ctr"/>
                      <a:r>
                        <a:rPr lang="zh-TW" altLang="en-US" sz="2200" dirty="0" smtClean="0">
                          <a:latin typeface="Arial" pitchFamily="34" charset="0"/>
                          <a:ea typeface="標楷體" pitchFamily="65" charset="-120"/>
                          <a:cs typeface="Arial" pitchFamily="34" charset="0"/>
                        </a:rPr>
                        <a:t>國際債券計息方式</a:t>
                      </a:r>
                      <a:r>
                        <a:rPr lang="en-US" altLang="zh-TW" sz="2200" dirty="0" smtClean="0">
                          <a:latin typeface="Arial" pitchFamily="34" charset="0"/>
                          <a:ea typeface="標楷體" pitchFamily="65" charset="-120"/>
                          <a:cs typeface="Arial" pitchFamily="34" charset="0"/>
                        </a:rPr>
                        <a:t> </a:t>
                      </a:r>
                      <a:endParaRPr lang="zh-TW" altLang="en-US" sz="22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2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011">
                <a:tc>
                  <a:txBody>
                    <a:bodyPr/>
                    <a:lstStyle/>
                    <a:p>
                      <a:pPr algn="l"/>
                      <a:endParaRPr lang="zh-TW" altLang="en-US" sz="2000" dirty="0">
                        <a:latin typeface="Arial" pitchFamily="34" charset="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dirty="0" smtClean="0">
                          <a:latin typeface="Arial" pitchFamily="34" charset="0"/>
                          <a:ea typeface="標楷體" pitchFamily="65" charset="-120"/>
                          <a:cs typeface="Arial" pitchFamily="34" charset="0"/>
                        </a:rPr>
                        <a:t>買賣斷</a:t>
                      </a:r>
                      <a:endParaRPr lang="zh-TW" altLang="en-US" sz="20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dirty="0" smtClean="0">
                          <a:latin typeface="Arial" pitchFamily="34" charset="0"/>
                          <a:ea typeface="標楷體" pitchFamily="65" charset="-120"/>
                          <a:cs typeface="Arial" pitchFamily="34" charset="0"/>
                        </a:rPr>
                        <a:t>附條件 </a:t>
                      </a:r>
                      <a:endParaRPr lang="zh-TW" altLang="en-US" sz="20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3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Arial" pitchFamily="34" charset="0"/>
                          <a:ea typeface="標楷體" pitchFamily="65" charset="-120"/>
                          <a:cs typeface="Arial" pitchFamily="34" charset="0"/>
                        </a:rPr>
                        <a:t>美元</a:t>
                      </a:r>
                      <a:endParaRPr lang="zh-TW" altLang="en-US" sz="2000" dirty="0">
                        <a:latin typeface="Arial" pitchFamily="34" charset="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lumMod val="75000"/>
                              <a:lumOff val="25000"/>
                            </a:schemeClr>
                          </a:solidFill>
                          <a:latin typeface="Arial" pitchFamily="34" charset="0"/>
                          <a:ea typeface="標楷體" pitchFamily="65" charset="-120"/>
                          <a:cs typeface="Arial" pitchFamily="34" charset="0"/>
                        </a:rPr>
                        <a:t>依據發行人之公開說明書；現行採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30/360</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a:t>
                      </a:r>
                      <a:endParaRPr kumimoji="0" lang="zh-TW" altLang="en-US" sz="2000" kern="1200" dirty="0" smtClean="0">
                        <a:solidFill>
                          <a:schemeClr val="tx1">
                            <a:lumMod val="75000"/>
                            <a:lumOff val="25000"/>
                          </a:schemeClr>
                        </a:solidFill>
                        <a:latin typeface="Arial" pitchFamily="34" charset="0"/>
                        <a:ea typeface="+mn-ea"/>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lumMod val="75000"/>
                              <a:lumOff val="25000"/>
                            </a:schemeClr>
                          </a:solidFill>
                          <a:latin typeface="標楷體" pitchFamily="65" charset="-120"/>
                          <a:ea typeface="標楷體" pitchFamily="65" charset="-120"/>
                        </a:rPr>
                        <a:t>依據本中心上櫃公告</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Act/360</a:t>
                      </a:r>
                      <a:r>
                        <a:rPr lang="zh-TW" altLang="en-US" sz="2000" dirty="0" smtClean="0">
                          <a:solidFill>
                            <a:schemeClr val="tx1">
                              <a:lumMod val="75000"/>
                              <a:lumOff val="25000"/>
                            </a:schemeClr>
                          </a:solidFill>
                          <a:latin typeface="標楷體" pitchFamily="65" charset="-120"/>
                          <a:ea typeface="標楷體" pitchFamily="65" charset="-120"/>
                        </a:rPr>
                        <a:t>。</a:t>
                      </a:r>
                      <a:endParaRPr kumimoji="0" lang="zh-TW" altLang="en-US" sz="2000" kern="1200" dirty="0" smtClean="0">
                        <a:solidFill>
                          <a:schemeClr val="tx1">
                            <a:lumMod val="75000"/>
                            <a:lumOff val="25000"/>
                          </a:schemeClr>
                        </a:solidFill>
                        <a:latin typeface="微軟正黑體" pitchFamily="34" charset="-120"/>
                        <a:ea typeface="+mn-ea"/>
                        <a:cs typeface="+mn-cs"/>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3975">
                <a:tc>
                  <a:txBody>
                    <a:bodyPr/>
                    <a:lstStyle/>
                    <a:p>
                      <a:pPr algn="l"/>
                      <a:r>
                        <a:rPr lang="zh-TW" altLang="en-US" sz="2000" dirty="0" smtClean="0">
                          <a:latin typeface="標楷體" pitchFamily="65" charset="-120"/>
                          <a:ea typeface="標楷體" pitchFamily="65" charset="-120"/>
                          <a:cs typeface="Arial" pitchFamily="34" charset="0"/>
                        </a:rPr>
                        <a:t>澳幣</a:t>
                      </a:r>
                      <a:endParaRPr lang="zh-TW" altLang="en-US" sz="2000" dirty="0">
                        <a:latin typeface="標楷體" pitchFamily="65" charset="-12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lumMod val="75000"/>
                              <a:lumOff val="25000"/>
                            </a:schemeClr>
                          </a:solidFill>
                          <a:latin typeface="Arial" pitchFamily="34" charset="0"/>
                          <a:ea typeface="標楷體" pitchFamily="65" charset="-120"/>
                          <a:cs typeface="Arial" pitchFamily="34" charset="0"/>
                        </a:rPr>
                        <a:t>依據發行人之公開說明書；現行採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Act/Act</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a:t>
                      </a:r>
                      <a:endParaRPr lang="zh-TW" altLang="en-US" sz="20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lumMod val="75000"/>
                              <a:lumOff val="25000"/>
                            </a:schemeClr>
                          </a:solidFill>
                          <a:latin typeface="標楷體" pitchFamily="65" charset="-120"/>
                          <a:ea typeface="標楷體" pitchFamily="65" charset="-120"/>
                        </a:rPr>
                        <a:t>依據本中心上櫃公告</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Act/Act</a:t>
                      </a:r>
                      <a:r>
                        <a:rPr lang="zh-TW" altLang="en-US" sz="2000" dirty="0" smtClean="0">
                          <a:solidFill>
                            <a:schemeClr val="tx1">
                              <a:lumMod val="75000"/>
                              <a:lumOff val="25000"/>
                            </a:schemeClr>
                          </a:solidFill>
                          <a:latin typeface="標楷體" pitchFamily="65" charset="-120"/>
                          <a:ea typeface="標楷體" pitchFamily="65" charset="-120"/>
                        </a:rPr>
                        <a:t>。</a:t>
                      </a:r>
                      <a:endParaRPr lang="zh-TW" altLang="en-US" sz="20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3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Arial" pitchFamily="34" charset="0"/>
                          <a:ea typeface="標楷體" pitchFamily="65" charset="-120"/>
                          <a:cs typeface="Arial" pitchFamily="34" charset="0"/>
                        </a:rPr>
                        <a:t>日元</a:t>
                      </a:r>
                      <a:endParaRPr lang="zh-TW" altLang="en-US" sz="2000" dirty="0">
                        <a:latin typeface="Arial" pitchFamily="34" charset="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lumMod val="75000"/>
                              <a:lumOff val="25000"/>
                            </a:schemeClr>
                          </a:solidFill>
                          <a:latin typeface="Arial" pitchFamily="34" charset="0"/>
                          <a:ea typeface="標楷體" pitchFamily="65" charset="-120"/>
                          <a:cs typeface="Arial" pitchFamily="34" charset="0"/>
                        </a:rPr>
                        <a:t>依據發行人之公開說明書；現行採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Act/Act</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a:t>
                      </a:r>
                      <a:endParaRPr kumimoji="0" lang="zh-TW" altLang="en-US" sz="2000" kern="1200" dirty="0" smtClean="0">
                        <a:solidFill>
                          <a:schemeClr val="tx1">
                            <a:lumMod val="75000"/>
                            <a:lumOff val="25000"/>
                          </a:schemeClr>
                        </a:solidFill>
                        <a:latin typeface="Arial" pitchFamily="34" charset="0"/>
                        <a:ea typeface="+mn-ea"/>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lumMod val="75000"/>
                              <a:lumOff val="25000"/>
                            </a:schemeClr>
                          </a:solidFill>
                          <a:latin typeface="標楷體" pitchFamily="65" charset="-120"/>
                          <a:ea typeface="標楷體" pitchFamily="65" charset="-120"/>
                        </a:rPr>
                        <a:t>依據本中心上櫃公告</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Act/365</a:t>
                      </a:r>
                      <a:r>
                        <a:rPr lang="zh-TW" altLang="en-US" sz="2000" dirty="0" smtClean="0">
                          <a:solidFill>
                            <a:schemeClr val="tx1">
                              <a:lumMod val="75000"/>
                              <a:lumOff val="25000"/>
                            </a:schemeClr>
                          </a:solidFill>
                          <a:latin typeface="標楷體" pitchFamily="65" charset="-120"/>
                          <a:ea typeface="標楷體" pitchFamily="65" charset="-120"/>
                        </a:rPr>
                        <a:t>。</a:t>
                      </a:r>
                      <a:endParaRPr kumimoji="0" lang="zh-TW" altLang="en-US" sz="2000" kern="1200" dirty="0" smtClean="0">
                        <a:solidFill>
                          <a:schemeClr val="tx1">
                            <a:lumMod val="75000"/>
                            <a:lumOff val="25000"/>
                          </a:schemeClr>
                        </a:solidFill>
                        <a:latin typeface="微軟正黑體" pitchFamily="34" charset="-120"/>
                        <a:ea typeface="+mn-ea"/>
                        <a:cs typeface="+mn-cs"/>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3817">
                <a:tc>
                  <a:txBody>
                    <a:bodyPr/>
                    <a:lstStyle/>
                    <a:p>
                      <a:pPr algn="l"/>
                      <a:r>
                        <a:rPr lang="zh-TW" altLang="en-US" sz="2000" dirty="0" smtClean="0">
                          <a:latin typeface="標楷體" pitchFamily="65" charset="-120"/>
                          <a:ea typeface="標楷體" pitchFamily="65" charset="-120"/>
                          <a:cs typeface="Arial" pitchFamily="34" charset="0"/>
                        </a:rPr>
                        <a:t>人民幣</a:t>
                      </a:r>
                      <a:endParaRPr lang="zh-TW" altLang="en-US" sz="2000" dirty="0">
                        <a:latin typeface="標楷體" pitchFamily="65" charset="-12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dirty="0" smtClean="0">
                          <a:solidFill>
                            <a:schemeClr val="tx1">
                              <a:lumMod val="75000"/>
                              <a:lumOff val="25000"/>
                            </a:schemeClr>
                          </a:solidFill>
                          <a:latin typeface="Arial" pitchFamily="34" charset="0"/>
                          <a:ea typeface="標楷體" pitchFamily="65" charset="-120"/>
                          <a:cs typeface="Arial" pitchFamily="34" charset="0"/>
                        </a:rPr>
                        <a:t>依據發行人之公開說明書；現行採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Act/365</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a:t>
                      </a:r>
                      <a:endParaRPr lang="zh-TW" altLang="en-US" sz="20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000" dirty="0" smtClean="0">
                          <a:solidFill>
                            <a:schemeClr val="tx1">
                              <a:lumMod val="75000"/>
                              <a:lumOff val="25000"/>
                            </a:schemeClr>
                          </a:solidFill>
                          <a:latin typeface="標楷體" pitchFamily="65" charset="-120"/>
                          <a:ea typeface="標楷體" pitchFamily="65" charset="-120"/>
                        </a:rPr>
                        <a:t>依據本中心上櫃公告</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；現行採</a:t>
                      </a:r>
                      <a:r>
                        <a:rPr lang="en-US" altLang="zh-TW" sz="2000" dirty="0" smtClean="0">
                          <a:solidFill>
                            <a:schemeClr val="tx1">
                              <a:lumMod val="75000"/>
                              <a:lumOff val="25000"/>
                            </a:schemeClr>
                          </a:solidFill>
                          <a:latin typeface="Arial" pitchFamily="34" charset="0"/>
                          <a:ea typeface="標楷體" pitchFamily="65" charset="-120"/>
                          <a:cs typeface="Arial" pitchFamily="34" charset="0"/>
                        </a:rPr>
                        <a:t>Act/360</a:t>
                      </a:r>
                      <a:r>
                        <a:rPr lang="zh-TW" altLang="en-US" sz="2000" dirty="0" smtClean="0">
                          <a:solidFill>
                            <a:schemeClr val="tx1">
                              <a:lumMod val="75000"/>
                              <a:lumOff val="25000"/>
                            </a:schemeClr>
                          </a:solidFill>
                          <a:latin typeface="Arial" pitchFamily="34" charset="0"/>
                          <a:ea typeface="標楷體" pitchFamily="65" charset="-120"/>
                          <a:cs typeface="Arial" pitchFamily="34" charset="0"/>
                        </a:rPr>
                        <a:t>。</a:t>
                      </a:r>
                      <a:endParaRPr lang="zh-TW" altLang="en-US" sz="2000" dirty="0">
                        <a:latin typeface="Arial" pitchFamily="34" charset="0"/>
                        <a:ea typeface="標楷體" pitchFamily="65" charset="-120"/>
                        <a:cs typeface="Arial" pitchFamily="34" charset="0"/>
                      </a:endParaRPr>
                    </a:p>
                  </a:txBody>
                  <a:tcPr marL="91450" marR="9145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06950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75B1039C-51B0-4B7A-9CCE-AB591F1EC5C1}" type="slidenum">
              <a:rPr kumimoji="0" lang="en-US" altLang="zh-TW" sz="1200">
                <a:solidFill>
                  <a:schemeClr val="bg2">
                    <a:lumMod val="25000"/>
                  </a:schemeClr>
                </a:solidFill>
                <a:latin typeface="Arial" charset="0"/>
                <a:ea typeface="新細明體" charset="-120"/>
              </a:rPr>
              <a:pPr algn="ctr">
                <a:defRPr/>
              </a:pPr>
              <a:t>51</a:t>
            </a:fld>
            <a:endParaRPr kumimoji="0" lang="en-US" altLang="zh-TW" sz="1200">
              <a:solidFill>
                <a:schemeClr val="bg2">
                  <a:lumMod val="25000"/>
                </a:schemeClr>
              </a:solidFill>
              <a:latin typeface="Arial" charset="0"/>
              <a:ea typeface="新細明體" charset="-120"/>
            </a:endParaRPr>
          </a:p>
        </p:txBody>
      </p:sp>
      <p:sp>
        <p:nvSpPr>
          <p:cNvPr id="5837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sp>
        <p:nvSpPr>
          <p:cNvPr id="10" name="文字方塊 9"/>
          <p:cNvSpPr txBox="1"/>
          <p:nvPr/>
        </p:nvSpPr>
        <p:spPr>
          <a:xfrm>
            <a:off x="920875" y="1052736"/>
            <a:ext cx="7921500" cy="646113"/>
          </a:xfrm>
          <a:prstGeom prst="rect">
            <a:avLst/>
          </a:prstGeom>
          <a:noFill/>
        </p:spPr>
        <p:txBody>
          <a:bodyPr wrap="square">
            <a:spAutoFit/>
          </a:bodyPr>
          <a:lstStyle/>
          <a:p>
            <a:pPr algn="ctr">
              <a:defRPr/>
            </a:pPr>
            <a:r>
              <a:rPr lang="zh-TW" altLang="en-US" sz="3600" b="1" dirty="0" smtClean="0">
                <a:solidFill>
                  <a:srgbClr val="572314"/>
                </a:solidFill>
                <a:latin typeface="微軟正黑體" pitchFamily="34" charset="-120"/>
                <a:ea typeface="標楷體" pitchFamily="65" charset="-120"/>
                <a:cs typeface="+mj-cs"/>
              </a:rPr>
              <a:t>證券商營業處所議價介紹</a:t>
            </a:r>
            <a:endParaRPr lang="zh-TW" altLang="en-US" sz="3600" b="1" dirty="0">
              <a:solidFill>
                <a:srgbClr val="572314"/>
              </a:solidFill>
              <a:latin typeface="微軟正黑體" pitchFamily="34" charset="-120"/>
              <a:ea typeface="標楷體" pitchFamily="65" charset="-120"/>
              <a:cs typeface="+mj-cs"/>
            </a:endParaRPr>
          </a:p>
        </p:txBody>
      </p:sp>
      <p:sp>
        <p:nvSpPr>
          <p:cNvPr id="11" name="文字方塊 10"/>
          <p:cNvSpPr txBox="1"/>
          <p:nvPr/>
        </p:nvSpPr>
        <p:spPr>
          <a:xfrm>
            <a:off x="2100864" y="2204864"/>
            <a:ext cx="6768033" cy="1323439"/>
          </a:xfrm>
          <a:prstGeom prst="rect">
            <a:avLst/>
          </a:prstGeom>
          <a:noFill/>
        </p:spPr>
        <p:txBody>
          <a:bodyPr wrap="square">
            <a:spAutoFit/>
          </a:bodyPr>
          <a:lstStyle/>
          <a:p>
            <a:pPr marL="450850" indent="-361950">
              <a:spcBef>
                <a:spcPts val="1200"/>
              </a:spcBef>
              <a:spcAft>
                <a:spcPts val="1200"/>
              </a:spcAft>
              <a:buClr>
                <a:srgbClr val="E0A102"/>
              </a:buClr>
              <a:buFont typeface="Wingdings" panose="05000000000000000000" pitchFamily="2" charset="2"/>
              <a:buChar char="n"/>
              <a:defRPr/>
            </a:pPr>
            <a:r>
              <a:rPr kumimoji="0" lang="zh-TW" altLang="en-US" sz="3000" dirty="0">
                <a:solidFill>
                  <a:srgbClr val="000000"/>
                </a:solidFill>
                <a:latin typeface="Times New Roman" pitchFamily="18" charset="0"/>
                <a:ea typeface="標楷體" pitchFamily="65" charset="-120"/>
                <a:sym typeface="Wingdings 2"/>
              </a:rPr>
              <a:t>處所議價交易規則</a:t>
            </a:r>
            <a:endParaRPr kumimoji="0" lang="en-US" altLang="zh-TW" sz="3000" dirty="0">
              <a:solidFill>
                <a:srgbClr val="000000"/>
              </a:solidFill>
              <a:latin typeface="Times New Roman" pitchFamily="18" charset="0"/>
              <a:ea typeface="標楷體" pitchFamily="65" charset="-120"/>
              <a:sym typeface="Wingdings 2"/>
            </a:endParaRPr>
          </a:p>
          <a:p>
            <a:pPr marL="450850" indent="-361950">
              <a:spcBef>
                <a:spcPts val="1200"/>
              </a:spcBef>
              <a:spcAft>
                <a:spcPts val="1200"/>
              </a:spcAft>
              <a:buClr>
                <a:srgbClr val="E0A102"/>
              </a:buClr>
              <a:buFont typeface="Wingdings" panose="05000000000000000000" pitchFamily="2" charset="2"/>
              <a:buChar char="n"/>
              <a:defRPr/>
            </a:pPr>
            <a:r>
              <a:rPr kumimoji="0" lang="zh-TW" altLang="en-US" sz="3000" dirty="0">
                <a:solidFill>
                  <a:srgbClr val="000000"/>
                </a:solidFill>
                <a:latin typeface="Times New Roman" pitchFamily="18" charset="0"/>
                <a:ea typeface="標楷體" pitchFamily="65" charset="-120"/>
                <a:sym typeface="Wingdings 2"/>
              </a:rPr>
              <a:t>處所議價結算交割</a:t>
            </a:r>
            <a:r>
              <a:rPr kumimoji="0" lang="zh-TW" altLang="en-US" sz="3000" dirty="0" smtClean="0">
                <a:solidFill>
                  <a:srgbClr val="000000"/>
                </a:solidFill>
                <a:latin typeface="Times New Roman" pitchFamily="18" charset="0"/>
                <a:ea typeface="標楷體" pitchFamily="65" charset="-120"/>
                <a:sym typeface="Wingdings 2"/>
              </a:rPr>
              <a:t>作業</a:t>
            </a:r>
            <a:endParaRPr kumimoji="0" lang="en-US" altLang="zh-TW" sz="3000" dirty="0">
              <a:solidFill>
                <a:srgbClr val="000000"/>
              </a:solidFill>
              <a:latin typeface="Times New Roman" pitchFamily="18" charset="0"/>
              <a:ea typeface="標楷體" pitchFamily="65" charset="-120"/>
              <a:sym typeface="Wingdings 2"/>
            </a:endParaRP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51</a:t>
            </a:fld>
            <a:endParaRPr lang="zh-TW" altLang="en-US" dirty="0"/>
          </a:p>
        </p:txBody>
      </p:sp>
    </p:spTree>
    <p:extLst>
      <p:ext uri="{BB962C8B-B14F-4D97-AF65-F5344CB8AC3E}">
        <p14:creationId xmlns:p14="http://schemas.microsoft.com/office/powerpoint/2010/main" val="2237629688"/>
      </p:ext>
    </p:extLst>
  </p:cSld>
  <p:clrMapOvr>
    <a:masterClrMapping/>
  </p:clrMapOvr>
  <mc:AlternateContent xmlns:mc="http://schemas.openxmlformats.org/markup-compatibility/2006" xmlns:p14="http://schemas.microsoft.com/office/powerpoint/2010/main">
    <mc:Choice Requires="p14">
      <p:transition spd="slow" p14:dur="2000" advTm="17725"/>
    </mc:Choice>
    <mc:Fallback xmlns="">
      <p:transition spd="slow" advTm="17725"/>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87E8ED3-D169-4178-B95D-4A6A2B178A99}" type="slidenum">
              <a:rPr kumimoji="0" lang="en-US" altLang="zh-TW">
                <a:solidFill>
                  <a:srgbClr val="4B3E21"/>
                </a:solidFill>
                <a:latin typeface="Times New Roman" panose="02020603050405020304" pitchFamily="18" charset="0"/>
              </a:rPr>
              <a:pPr eaLnBrk="1" hangingPunct="1"/>
              <a:t>52</a:t>
            </a:fld>
            <a:endParaRPr kumimoji="0" lang="en-US" altLang="zh-TW">
              <a:solidFill>
                <a:srgbClr val="4B3E21"/>
              </a:solidFill>
              <a:latin typeface="Times New Roman" panose="02020603050405020304" pitchFamily="18" charset="0"/>
            </a:endParaRPr>
          </a:p>
        </p:txBody>
      </p:sp>
      <p:sp>
        <p:nvSpPr>
          <p:cNvPr id="15" name="Rectangle 2"/>
          <p:cNvSpPr>
            <a:spLocks noGrp="1" noChangeArrowheads="1"/>
          </p:cNvSpPr>
          <p:nvPr>
            <p:ph type="title"/>
          </p:nvPr>
        </p:nvSpPr>
        <p:spPr>
          <a:xfrm>
            <a:off x="1042988" y="404664"/>
            <a:ext cx="8101012" cy="990600"/>
          </a:xfrm>
        </p:spPr>
        <p:txBody>
          <a:bodyPr>
            <a:normAutofit/>
          </a:bodyPr>
          <a:lstStyle/>
          <a:p>
            <a:pPr algn="ctr" eaLnBrk="1" fontAlgn="auto" hangingPunct="1">
              <a:spcAft>
                <a:spcPts val="0"/>
              </a:spcAft>
              <a:defRPr/>
            </a:pPr>
            <a:r>
              <a:rPr kumimoji="1" lang="zh-TW" altLang="en-US" sz="3200" b="1" dirty="0">
                <a:effectLst/>
              </a:rPr>
              <a:t>處所議價交易</a:t>
            </a:r>
            <a:r>
              <a:rPr kumimoji="1" lang="zh-TW" altLang="en-US" sz="3200" b="1" dirty="0" smtClean="0">
                <a:effectLst/>
              </a:rPr>
              <a:t>規則</a:t>
            </a:r>
            <a:r>
              <a:rPr kumimoji="1" lang="en-US" altLang="zh-TW" sz="3200" b="1" dirty="0" smtClean="0">
                <a:effectLst/>
              </a:rPr>
              <a:t>(</a:t>
            </a:r>
            <a:r>
              <a:rPr kumimoji="1" lang="zh-TW" altLang="en-US" sz="3200" b="1" dirty="0" smtClean="0">
                <a:effectLst/>
              </a:rPr>
              <a:t>一</a:t>
            </a:r>
            <a:r>
              <a:rPr kumimoji="1" lang="en-US" altLang="zh-TW" sz="3200" b="1" dirty="0" smtClean="0">
                <a:effectLst/>
              </a:rPr>
              <a:t>)</a:t>
            </a:r>
            <a:endParaRPr kumimoji="1" lang="zh-TW" altLang="en-US" sz="3200" b="1" dirty="0" smtClean="0">
              <a:effectLst/>
            </a:endParaRPr>
          </a:p>
        </p:txBody>
      </p:sp>
      <p:sp>
        <p:nvSpPr>
          <p:cNvPr id="27652" name="Text Box 5"/>
          <p:cNvSpPr txBox="1">
            <a:spLocks noChangeArrowheads="1"/>
          </p:cNvSpPr>
          <p:nvPr/>
        </p:nvSpPr>
        <p:spPr bwMode="auto">
          <a:xfrm>
            <a:off x="3355975" y="4708525"/>
            <a:ext cx="153511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a:p>
        </p:txBody>
      </p:sp>
      <p:graphicFrame>
        <p:nvGraphicFramePr>
          <p:cNvPr id="6" name="表格 5"/>
          <p:cNvGraphicFramePr>
            <a:graphicFrameLocks noGrp="1"/>
          </p:cNvGraphicFramePr>
          <p:nvPr>
            <p:extLst/>
          </p:nvPr>
        </p:nvGraphicFramePr>
        <p:xfrm>
          <a:off x="1258615" y="1295561"/>
          <a:ext cx="7705873" cy="5215499"/>
        </p:xfrm>
        <a:graphic>
          <a:graphicData uri="http://schemas.openxmlformats.org/drawingml/2006/table">
            <a:tbl>
              <a:tblPr firstRow="1" bandRow="1">
                <a:tableStyleId>{21E4AEA4-8DFA-4A89-87EB-49C32662AFE0}</a:tableStyleId>
              </a:tblPr>
              <a:tblGrid>
                <a:gridCol w="1317243"/>
                <a:gridCol w="6388630"/>
              </a:tblGrid>
              <a:tr h="396723">
                <a:tc gridSpan="2">
                  <a:txBody>
                    <a:bodyPr/>
                    <a:lstStyle/>
                    <a:p>
                      <a:pPr algn="ctr"/>
                      <a:r>
                        <a:rPr lang="zh-TW" altLang="en-US" sz="2000" dirty="0" smtClean="0">
                          <a:latin typeface="Arial" pitchFamily="34" charset="0"/>
                          <a:ea typeface="標楷體" pitchFamily="65" charset="-120"/>
                          <a:cs typeface="Arial" pitchFamily="34" charset="0"/>
                        </a:rPr>
                        <a:t>國際債券處所議價交易規則</a:t>
                      </a:r>
                      <a:endParaRPr lang="zh-TW" altLang="en-US" sz="2000" dirty="0">
                        <a:latin typeface="Arial" pitchFamily="34" charset="0"/>
                        <a:ea typeface="標楷體" pitchFamily="65" charset="-120"/>
                        <a:cs typeface="Arial" pitchFamily="34" charset="0"/>
                      </a:endParaRPr>
                    </a:p>
                  </a:txBody>
                  <a:tcPr marL="91461" marR="91461"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zh-TW" altLang="en-US" sz="2800" dirty="0">
                        <a:latin typeface="Arial" pitchFamily="34" charset="0"/>
                        <a:ea typeface="標楷體"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120">
                <a:tc>
                  <a:txBody>
                    <a:bodyPr/>
                    <a:lstStyle/>
                    <a:p>
                      <a:pPr marL="0" indent="0" algn="l" rtl="0" eaLnBrk="1" latinLnBrk="0" hangingPunct="1"/>
                      <a:r>
                        <a:rPr lang="zh-TW" altLang="zh-TW" sz="2000" kern="100" dirty="0" smtClean="0">
                          <a:solidFill>
                            <a:srgbClr val="000000"/>
                          </a:solidFill>
                          <a:effectLst/>
                          <a:ea typeface="標楷體"/>
                          <a:cs typeface="Arial"/>
                        </a:rPr>
                        <a:t>交易型態</a:t>
                      </a:r>
                      <a:endParaRPr kumimoji="0" lang="zh-TW" altLang="en-US" sz="2000" kern="100" dirty="0">
                        <a:solidFill>
                          <a:schemeClr val="dk1"/>
                        </a:solidFill>
                        <a:effectLst/>
                        <a:latin typeface="+mn-lt"/>
                        <a:ea typeface="標楷體"/>
                        <a:cs typeface="Arial"/>
                      </a:endParaRPr>
                    </a:p>
                  </a:txBody>
                  <a:tcPr marL="91461" marR="91461"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kern="100" dirty="0" smtClean="0">
                          <a:solidFill>
                            <a:srgbClr val="000000"/>
                          </a:solidFill>
                          <a:effectLst/>
                          <a:ea typeface="標楷體"/>
                          <a:cs typeface="Arial"/>
                        </a:rPr>
                        <a:t>買賣斷及附條件交易</a:t>
                      </a:r>
                      <a:endParaRPr kumimoji="0" lang="zh-TW" altLang="en-US" sz="2000" kern="100" dirty="0">
                        <a:solidFill>
                          <a:schemeClr val="dk1"/>
                        </a:solidFill>
                        <a:effectLst/>
                        <a:latin typeface="+mn-lt"/>
                        <a:ea typeface="標楷體"/>
                        <a:cs typeface="Arial"/>
                      </a:endParaRPr>
                    </a:p>
                  </a:txBody>
                  <a:tcPr marL="91461" marR="91461"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247">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交易方式</a:t>
                      </a: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自行議價交易</a:t>
                      </a: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723">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交易對象</a:t>
                      </a: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法人及自然人</a:t>
                      </a: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7392">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交易時間</a:t>
                      </a: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週一至週五，</a:t>
                      </a:r>
                      <a:r>
                        <a:rPr kumimoji="0" lang="en-US" sz="2000" kern="100" dirty="0">
                          <a:solidFill>
                            <a:srgbClr val="000000"/>
                          </a:solidFill>
                          <a:effectLst/>
                          <a:latin typeface="+mn-lt"/>
                          <a:ea typeface="標楷體"/>
                          <a:cs typeface="Arial"/>
                        </a:rPr>
                        <a:t>9:00am~3:00pm</a:t>
                      </a:r>
                      <a:endParaRPr kumimoji="0" lang="zh-TW" sz="2000" kern="100" dirty="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smtClean="0">
                          <a:solidFill>
                            <a:srgbClr val="000000"/>
                          </a:solidFill>
                          <a:effectLst/>
                          <a:latin typeface="+mn-lt"/>
                          <a:ea typeface="標楷體"/>
                          <a:cs typeface="Arial"/>
                        </a:rPr>
                        <a:t>但</a:t>
                      </a:r>
                      <a:r>
                        <a:rPr kumimoji="0" lang="zh-TW" altLang="en-US" sz="2000" u="sng" kern="100" dirty="0" smtClean="0">
                          <a:solidFill>
                            <a:srgbClr val="000000"/>
                          </a:solidFill>
                          <a:effectLst/>
                          <a:latin typeface="+mn-lt"/>
                          <a:ea typeface="標楷體"/>
                          <a:cs typeface="Arial"/>
                        </a:rPr>
                        <a:t>證券商</a:t>
                      </a:r>
                      <a:r>
                        <a:rPr kumimoji="0" lang="zh-TW" altLang="en-US" sz="2000" kern="100" dirty="0" smtClean="0">
                          <a:solidFill>
                            <a:srgbClr val="000000"/>
                          </a:solidFill>
                          <a:effectLst/>
                          <a:latin typeface="+mn-lt"/>
                          <a:ea typeface="標楷體"/>
                          <a:cs typeface="Arial"/>
                        </a:rPr>
                        <a:t>已訂定</a:t>
                      </a:r>
                      <a:r>
                        <a:rPr kumimoji="0" lang="zh-TW" altLang="en-US" sz="2000" u="sng" kern="100" dirty="0" smtClean="0">
                          <a:solidFill>
                            <a:srgbClr val="000000"/>
                          </a:solidFill>
                          <a:effectLst/>
                          <a:latin typeface="+mn-lt"/>
                          <a:ea typeface="標楷體"/>
                          <a:cs typeface="Arial"/>
                        </a:rPr>
                        <a:t>延長交易時間有關之內部作業辦法者</a:t>
                      </a:r>
                      <a:r>
                        <a:rPr kumimoji="0" lang="zh-TW" altLang="en-US" sz="2000" kern="100" dirty="0" smtClean="0">
                          <a:solidFill>
                            <a:srgbClr val="000000"/>
                          </a:solidFill>
                          <a:effectLst/>
                          <a:latin typeface="+mn-lt"/>
                          <a:ea typeface="標楷體"/>
                          <a:cs typeface="Arial"/>
                        </a:rPr>
                        <a:t>，得延長其交易時間，並於證券商營業處所或網站公告之。</a:t>
                      </a:r>
                      <a:r>
                        <a:rPr kumimoji="0" lang="en-US" altLang="zh-TW" sz="2000" kern="100" dirty="0" smtClean="0">
                          <a:solidFill>
                            <a:srgbClr val="000000"/>
                          </a:solidFill>
                          <a:effectLst/>
                          <a:latin typeface="+mn-lt"/>
                          <a:ea typeface="標楷體"/>
                          <a:cs typeface="Arial"/>
                        </a:rPr>
                        <a:t>(</a:t>
                      </a:r>
                      <a:r>
                        <a:rPr kumimoji="0" lang="zh-TW" altLang="en-US" sz="2000" kern="100" dirty="0" smtClean="0">
                          <a:solidFill>
                            <a:srgbClr val="000000"/>
                          </a:solidFill>
                          <a:effectLst/>
                          <a:latin typeface="+mn-lt"/>
                          <a:ea typeface="標楷體"/>
                          <a:cs typeface="Arial"/>
                        </a:rPr>
                        <a:t>新制度</a:t>
                      </a:r>
                      <a:r>
                        <a:rPr kumimoji="0" lang="en-US" altLang="zh-TW" sz="2000" kern="100" dirty="0" smtClean="0">
                          <a:solidFill>
                            <a:srgbClr val="000000"/>
                          </a:solidFill>
                          <a:effectLst/>
                          <a:latin typeface="+mn-lt"/>
                          <a:ea typeface="標楷體"/>
                          <a:cs typeface="Arial"/>
                        </a:rPr>
                        <a:t>)</a:t>
                      </a:r>
                      <a:endParaRPr kumimoji="0" lang="zh-TW" sz="2000" kern="100" dirty="0">
                        <a:solidFill>
                          <a:srgbClr val="000000"/>
                        </a:solidFill>
                        <a:effectLst/>
                        <a:latin typeface="+mn-lt"/>
                        <a:ea typeface="標楷體"/>
                        <a:cs typeface="Arial"/>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4784">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成</a:t>
                      </a:r>
                      <a:r>
                        <a:rPr kumimoji="0" lang="zh-TW" sz="2000" kern="100" dirty="0" smtClean="0">
                          <a:solidFill>
                            <a:srgbClr val="000000"/>
                          </a:solidFill>
                          <a:effectLst/>
                          <a:latin typeface="+mn-lt"/>
                          <a:ea typeface="標楷體"/>
                          <a:cs typeface="Arial"/>
                        </a:rPr>
                        <a:t>交</a:t>
                      </a:r>
                      <a:r>
                        <a:rPr kumimoji="0" lang="zh-TW" altLang="en-US" sz="2000" kern="100" dirty="0" smtClean="0">
                          <a:solidFill>
                            <a:srgbClr val="000000"/>
                          </a:solidFill>
                          <a:effectLst/>
                          <a:latin typeface="+mn-lt"/>
                          <a:ea typeface="標楷體"/>
                          <a:cs typeface="Arial"/>
                        </a:rPr>
                        <a:t>及申報</a:t>
                      </a:r>
                      <a:r>
                        <a:rPr kumimoji="0" lang="zh-TW" sz="2000" kern="100" dirty="0" smtClean="0">
                          <a:solidFill>
                            <a:srgbClr val="000000"/>
                          </a:solidFill>
                          <a:effectLst/>
                          <a:latin typeface="+mn-lt"/>
                          <a:ea typeface="標楷體"/>
                          <a:cs typeface="Arial"/>
                        </a:rPr>
                        <a:t>單位</a:t>
                      </a:r>
                      <a:endParaRPr kumimoji="0" lang="zh-TW" sz="2000" kern="100" dirty="0">
                        <a:solidFill>
                          <a:srgbClr val="000000"/>
                        </a:solidFill>
                        <a:effectLst/>
                        <a:latin typeface="+mn-lt"/>
                        <a:ea typeface="標楷體"/>
                        <a:cs typeface="Arial"/>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專業板：</a:t>
                      </a:r>
                      <a:endParaRPr kumimoji="0" lang="en-US" altLang="zh-TW" sz="2000" kern="100" dirty="0" smtClean="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   </a:t>
                      </a:r>
                      <a:r>
                        <a:rPr kumimoji="0" lang="zh-TW" altLang="zh-TW" sz="2000" kern="100" dirty="0" smtClean="0">
                          <a:solidFill>
                            <a:srgbClr val="000000"/>
                          </a:solidFill>
                          <a:effectLst/>
                          <a:latin typeface="+mn-lt"/>
                          <a:ea typeface="標楷體"/>
                          <a:cs typeface="Arial"/>
                        </a:rPr>
                        <a:t>美元</a:t>
                      </a:r>
                      <a:r>
                        <a:rPr kumimoji="0" lang="zh-TW" altLang="en-US" sz="2000" kern="100" dirty="0" smtClean="0">
                          <a:solidFill>
                            <a:srgbClr val="000000"/>
                          </a:solidFill>
                          <a:effectLst/>
                          <a:latin typeface="+mn-lt"/>
                          <a:ea typeface="標楷體"/>
                          <a:cs typeface="Arial"/>
                        </a:rPr>
                        <a:t>、</a:t>
                      </a:r>
                      <a:r>
                        <a:rPr kumimoji="0" lang="zh-TW" altLang="zh-TW" sz="2000" kern="100" dirty="0" smtClean="0">
                          <a:solidFill>
                            <a:srgbClr val="000000"/>
                          </a:solidFill>
                          <a:effectLst/>
                          <a:latin typeface="+mn-lt"/>
                          <a:ea typeface="標楷體"/>
                          <a:cs typeface="Arial"/>
                        </a:rPr>
                        <a:t>歐元</a:t>
                      </a:r>
                      <a:r>
                        <a:rPr kumimoji="0" lang="zh-TW" altLang="en-US" sz="2000" kern="100" dirty="0" smtClean="0">
                          <a:solidFill>
                            <a:srgbClr val="000000"/>
                          </a:solidFill>
                          <a:effectLst/>
                          <a:latin typeface="+mn-lt"/>
                          <a:ea typeface="標楷體"/>
                          <a:cs typeface="Arial"/>
                        </a:rPr>
                        <a:t>、澳幣</a:t>
                      </a:r>
                      <a:r>
                        <a:rPr kumimoji="0" lang="zh-TW" altLang="en-US" sz="2000" kern="100" dirty="0" smtClean="0">
                          <a:solidFill>
                            <a:srgbClr val="000000"/>
                          </a:solidFill>
                          <a:effectLst/>
                          <a:latin typeface="微軟正黑體"/>
                          <a:ea typeface="微軟正黑體"/>
                          <a:cs typeface="Arial"/>
                        </a:rPr>
                        <a:t>：</a:t>
                      </a:r>
                      <a:r>
                        <a:rPr kumimoji="0" lang="zh-TW" altLang="zh-TW" sz="2000" kern="100" dirty="0" smtClean="0">
                          <a:solidFill>
                            <a:srgbClr val="000000"/>
                          </a:solidFill>
                          <a:effectLst/>
                          <a:latin typeface="+mn-lt"/>
                          <a:ea typeface="標楷體"/>
                          <a:cs typeface="Arial"/>
                        </a:rPr>
                        <a:t>不應低於面額</a:t>
                      </a:r>
                      <a:r>
                        <a:rPr kumimoji="0" lang="zh-TW" altLang="en-US" sz="2000" kern="100" dirty="0" smtClean="0">
                          <a:solidFill>
                            <a:srgbClr val="000000"/>
                          </a:solidFill>
                          <a:effectLst/>
                          <a:latin typeface="+mn-lt"/>
                          <a:ea typeface="標楷體"/>
                          <a:cs typeface="Arial"/>
                        </a:rPr>
                        <a:t>十</a:t>
                      </a:r>
                      <a:r>
                        <a:rPr kumimoji="0" lang="zh-TW" altLang="zh-TW" sz="2000" kern="100" dirty="0" smtClean="0">
                          <a:solidFill>
                            <a:srgbClr val="000000"/>
                          </a:solidFill>
                          <a:effectLst/>
                          <a:latin typeface="+mn-lt"/>
                          <a:ea typeface="標楷體"/>
                          <a:cs typeface="Arial"/>
                        </a:rPr>
                        <a:t>萬貨幣單位。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   </a:t>
                      </a:r>
                      <a:r>
                        <a:rPr kumimoji="0" lang="zh-TW" altLang="zh-TW" sz="2000" kern="100" dirty="0" smtClean="0">
                          <a:solidFill>
                            <a:srgbClr val="000000"/>
                          </a:solidFill>
                          <a:effectLst/>
                          <a:latin typeface="+mn-lt"/>
                          <a:ea typeface="標楷體"/>
                          <a:cs typeface="Arial"/>
                        </a:rPr>
                        <a:t>日圓</a:t>
                      </a:r>
                      <a:r>
                        <a:rPr kumimoji="0" lang="zh-TW" altLang="en-US" sz="2000" kern="100" dirty="0" smtClean="0">
                          <a:solidFill>
                            <a:srgbClr val="000000"/>
                          </a:solidFill>
                          <a:effectLst/>
                          <a:latin typeface="微軟正黑體"/>
                          <a:ea typeface="微軟正黑體"/>
                          <a:cs typeface="Arial"/>
                        </a:rPr>
                        <a:t>：</a:t>
                      </a:r>
                      <a:r>
                        <a:rPr kumimoji="0" lang="zh-TW" altLang="zh-TW" sz="2000" kern="100" dirty="0" smtClean="0">
                          <a:solidFill>
                            <a:srgbClr val="000000"/>
                          </a:solidFill>
                          <a:effectLst/>
                          <a:latin typeface="+mn-lt"/>
                          <a:ea typeface="標楷體"/>
                          <a:cs typeface="Arial"/>
                        </a:rPr>
                        <a:t>不應低於面額日圓一</a:t>
                      </a:r>
                      <a:r>
                        <a:rPr kumimoji="0" lang="zh-TW" altLang="en-US" sz="2000" kern="100" dirty="0" smtClean="0">
                          <a:solidFill>
                            <a:srgbClr val="000000"/>
                          </a:solidFill>
                          <a:effectLst/>
                          <a:latin typeface="+mn-lt"/>
                          <a:ea typeface="標楷體"/>
                          <a:cs typeface="Arial"/>
                        </a:rPr>
                        <a:t>千</a:t>
                      </a:r>
                      <a:r>
                        <a:rPr kumimoji="0" lang="zh-TW" altLang="zh-TW" sz="2000" kern="100" dirty="0" smtClean="0">
                          <a:solidFill>
                            <a:srgbClr val="000000"/>
                          </a:solidFill>
                          <a:effectLst/>
                          <a:latin typeface="+mn-lt"/>
                          <a:ea typeface="標楷體"/>
                          <a:cs typeface="Arial"/>
                        </a:rPr>
                        <a:t>萬元。</a:t>
                      </a:r>
                      <a:endParaRPr kumimoji="0" lang="en-US" altLang="zh-TW" sz="2000" kern="100" dirty="0" smtClean="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   人民幣</a:t>
                      </a:r>
                      <a:r>
                        <a:rPr kumimoji="0" lang="zh-TW" altLang="en-US" sz="2000" kern="100" dirty="0" smtClean="0">
                          <a:solidFill>
                            <a:srgbClr val="000000"/>
                          </a:solidFill>
                          <a:effectLst/>
                          <a:latin typeface="微軟正黑體"/>
                          <a:ea typeface="+mn-ea"/>
                          <a:cs typeface="Arial"/>
                        </a:rPr>
                        <a:t>：</a:t>
                      </a:r>
                      <a:r>
                        <a:rPr kumimoji="0" lang="zh-TW" altLang="zh-TW" sz="2000" kern="100" dirty="0" smtClean="0">
                          <a:solidFill>
                            <a:srgbClr val="000000"/>
                          </a:solidFill>
                          <a:effectLst/>
                          <a:latin typeface="+mn-lt"/>
                          <a:ea typeface="標楷體"/>
                          <a:cs typeface="Arial"/>
                        </a:rPr>
                        <a:t>不應低於</a:t>
                      </a:r>
                      <a:r>
                        <a:rPr kumimoji="0" lang="zh-TW" altLang="en-US" sz="2000" kern="100" dirty="0" smtClean="0">
                          <a:solidFill>
                            <a:srgbClr val="000000"/>
                          </a:solidFill>
                          <a:effectLst/>
                          <a:latin typeface="+mn-lt"/>
                          <a:ea typeface="標楷體"/>
                          <a:cs typeface="Arial"/>
                        </a:rPr>
                        <a:t>面額人民幣</a:t>
                      </a:r>
                      <a:r>
                        <a:rPr kumimoji="0" lang="zh-TW" altLang="zh-TW" sz="2000" kern="100" dirty="0" smtClean="0">
                          <a:solidFill>
                            <a:srgbClr val="FF0000"/>
                          </a:solidFill>
                          <a:effectLst/>
                          <a:latin typeface="+mn-lt"/>
                          <a:ea typeface="標楷體"/>
                          <a:cs typeface="Arial"/>
                        </a:rPr>
                        <a:t>一</a:t>
                      </a:r>
                      <a:r>
                        <a:rPr kumimoji="0" lang="zh-TW" altLang="en-US" sz="2000" kern="100" dirty="0" smtClean="0">
                          <a:solidFill>
                            <a:srgbClr val="FF0000"/>
                          </a:solidFill>
                          <a:effectLst/>
                          <a:latin typeface="+mn-lt"/>
                          <a:ea typeface="標楷體"/>
                          <a:cs typeface="Arial"/>
                        </a:rPr>
                        <a:t>百</a:t>
                      </a:r>
                      <a:r>
                        <a:rPr kumimoji="0" lang="zh-TW" altLang="zh-TW" sz="2000" kern="100" dirty="0" smtClean="0">
                          <a:solidFill>
                            <a:srgbClr val="FF0000"/>
                          </a:solidFill>
                          <a:effectLst/>
                          <a:latin typeface="+mn-lt"/>
                          <a:ea typeface="標楷體"/>
                          <a:cs typeface="Arial"/>
                        </a:rPr>
                        <a:t>萬元</a:t>
                      </a:r>
                      <a:r>
                        <a:rPr kumimoji="0" lang="zh-TW" altLang="zh-TW" sz="2000" kern="100" dirty="0" smtClean="0">
                          <a:solidFill>
                            <a:srgbClr val="000000"/>
                          </a:solidFill>
                          <a:effectLst/>
                          <a:latin typeface="+mn-lt"/>
                          <a:ea typeface="標楷體"/>
                          <a:cs typeface="Arial"/>
                        </a:rPr>
                        <a:t>。</a:t>
                      </a:r>
                      <a:endParaRPr kumimoji="0" lang="en-US" altLang="zh-TW" sz="2000" kern="100" dirty="0" smtClean="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一般板：</a:t>
                      </a:r>
                      <a:endParaRPr kumimoji="0" lang="en-US" altLang="zh-TW" sz="2000" kern="100" dirty="0" smtClean="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   </a:t>
                      </a:r>
                      <a:r>
                        <a:rPr kumimoji="0" lang="zh-TW" sz="2000" kern="100" dirty="0" smtClean="0">
                          <a:solidFill>
                            <a:srgbClr val="000000"/>
                          </a:solidFill>
                          <a:effectLst/>
                          <a:latin typeface="+mn-lt"/>
                          <a:ea typeface="標楷體"/>
                          <a:cs typeface="Arial"/>
                        </a:rPr>
                        <a:t>美元</a:t>
                      </a:r>
                      <a:r>
                        <a:rPr kumimoji="0" lang="zh-TW" altLang="en-US" sz="2000" kern="100" dirty="0">
                          <a:solidFill>
                            <a:srgbClr val="000000"/>
                          </a:solidFill>
                          <a:effectLst/>
                          <a:latin typeface="+mn-lt"/>
                          <a:ea typeface="標楷體"/>
                          <a:cs typeface="Arial"/>
                        </a:rPr>
                        <a:t>、</a:t>
                      </a:r>
                      <a:r>
                        <a:rPr kumimoji="0" lang="zh-TW" sz="2000" kern="100" dirty="0" smtClean="0">
                          <a:solidFill>
                            <a:srgbClr val="000000"/>
                          </a:solidFill>
                          <a:effectLst/>
                          <a:latin typeface="+mn-lt"/>
                          <a:ea typeface="標楷體"/>
                          <a:cs typeface="Arial"/>
                        </a:rPr>
                        <a:t>歐元</a:t>
                      </a:r>
                      <a:r>
                        <a:rPr kumimoji="0" lang="zh-TW" altLang="en-US" sz="2000" kern="100" dirty="0" smtClean="0">
                          <a:solidFill>
                            <a:srgbClr val="000000"/>
                          </a:solidFill>
                          <a:effectLst/>
                          <a:latin typeface="+mn-lt"/>
                          <a:ea typeface="標楷體"/>
                          <a:cs typeface="Arial"/>
                        </a:rPr>
                        <a:t>、澳幣</a:t>
                      </a:r>
                      <a:r>
                        <a:rPr kumimoji="0" lang="zh-TW" altLang="en-US" sz="2000" kern="100" dirty="0" smtClean="0">
                          <a:solidFill>
                            <a:srgbClr val="000000"/>
                          </a:solidFill>
                          <a:effectLst/>
                          <a:latin typeface="微軟正黑體"/>
                          <a:ea typeface="微軟正黑體"/>
                          <a:cs typeface="Arial"/>
                        </a:rPr>
                        <a:t>：</a:t>
                      </a:r>
                      <a:r>
                        <a:rPr kumimoji="0" lang="zh-TW" sz="2000" kern="100" dirty="0" smtClean="0">
                          <a:solidFill>
                            <a:srgbClr val="000000"/>
                          </a:solidFill>
                          <a:effectLst/>
                          <a:latin typeface="+mn-lt"/>
                          <a:ea typeface="標楷體"/>
                          <a:cs typeface="Arial"/>
                        </a:rPr>
                        <a:t>不</a:t>
                      </a:r>
                      <a:r>
                        <a:rPr kumimoji="0" lang="zh-TW" sz="2000" kern="100" dirty="0">
                          <a:solidFill>
                            <a:srgbClr val="000000"/>
                          </a:solidFill>
                          <a:effectLst/>
                          <a:latin typeface="+mn-lt"/>
                          <a:ea typeface="標楷體"/>
                          <a:cs typeface="Arial"/>
                        </a:rPr>
                        <a:t>應低於面額一萬</a:t>
                      </a:r>
                      <a:r>
                        <a:rPr kumimoji="0" lang="zh-TW" sz="2000" kern="100" dirty="0" smtClean="0">
                          <a:solidFill>
                            <a:srgbClr val="000000"/>
                          </a:solidFill>
                          <a:effectLst/>
                          <a:latin typeface="+mn-lt"/>
                          <a:ea typeface="標楷體"/>
                          <a:cs typeface="Arial"/>
                        </a:rPr>
                        <a:t>貨幣</a:t>
                      </a:r>
                      <a:r>
                        <a:rPr kumimoji="0" lang="zh-TW" altLang="zh-TW" sz="2000" kern="100" dirty="0" smtClean="0">
                          <a:solidFill>
                            <a:srgbClr val="000000"/>
                          </a:solidFill>
                          <a:effectLst/>
                          <a:latin typeface="+mn-lt"/>
                          <a:ea typeface="標楷體"/>
                          <a:cs typeface="Arial"/>
                        </a:rPr>
                        <a:t>單位。</a:t>
                      </a:r>
                      <a:endParaRPr kumimoji="0" lang="zh-TW" sz="2000" kern="100" dirty="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   </a:t>
                      </a:r>
                      <a:r>
                        <a:rPr kumimoji="0" lang="zh-TW" sz="2000" kern="100" dirty="0" smtClean="0">
                          <a:solidFill>
                            <a:srgbClr val="000000"/>
                          </a:solidFill>
                          <a:effectLst/>
                          <a:latin typeface="+mn-lt"/>
                          <a:ea typeface="標楷體"/>
                          <a:cs typeface="Arial"/>
                        </a:rPr>
                        <a:t>日圓</a:t>
                      </a:r>
                      <a:r>
                        <a:rPr kumimoji="0" lang="zh-TW" altLang="en-US" sz="2000" kern="100" dirty="0" smtClean="0">
                          <a:solidFill>
                            <a:srgbClr val="000000"/>
                          </a:solidFill>
                          <a:effectLst/>
                          <a:latin typeface="微軟正黑體"/>
                          <a:ea typeface="微軟正黑體"/>
                          <a:cs typeface="Arial"/>
                        </a:rPr>
                        <a:t>：</a:t>
                      </a:r>
                      <a:r>
                        <a:rPr kumimoji="0" lang="zh-TW" sz="2000" kern="100" dirty="0" smtClean="0">
                          <a:solidFill>
                            <a:srgbClr val="000000"/>
                          </a:solidFill>
                          <a:effectLst/>
                          <a:latin typeface="+mn-lt"/>
                          <a:ea typeface="標楷體"/>
                          <a:cs typeface="Arial"/>
                        </a:rPr>
                        <a:t>不</a:t>
                      </a:r>
                      <a:r>
                        <a:rPr kumimoji="0" lang="zh-TW" sz="2000" kern="100" dirty="0">
                          <a:solidFill>
                            <a:srgbClr val="000000"/>
                          </a:solidFill>
                          <a:effectLst/>
                          <a:latin typeface="+mn-lt"/>
                          <a:ea typeface="標楷體"/>
                          <a:cs typeface="Arial"/>
                        </a:rPr>
                        <a:t>應</a:t>
                      </a:r>
                      <a:r>
                        <a:rPr kumimoji="0" lang="zh-TW" sz="2000" kern="100" dirty="0" smtClean="0">
                          <a:solidFill>
                            <a:srgbClr val="000000"/>
                          </a:solidFill>
                          <a:effectLst/>
                          <a:latin typeface="+mn-lt"/>
                          <a:ea typeface="標楷體"/>
                          <a:cs typeface="Arial"/>
                        </a:rPr>
                        <a:t>低於面額日圓</a:t>
                      </a:r>
                      <a:r>
                        <a:rPr kumimoji="0" lang="zh-TW" sz="2000" kern="100" dirty="0">
                          <a:solidFill>
                            <a:srgbClr val="000000"/>
                          </a:solidFill>
                          <a:effectLst/>
                          <a:latin typeface="+mn-lt"/>
                          <a:ea typeface="標楷體"/>
                          <a:cs typeface="Arial"/>
                        </a:rPr>
                        <a:t>一百萬元</a:t>
                      </a:r>
                      <a:r>
                        <a:rPr kumimoji="0" lang="zh-TW" sz="2000" kern="100" dirty="0" smtClean="0">
                          <a:solidFill>
                            <a:srgbClr val="000000"/>
                          </a:solidFill>
                          <a:effectLst/>
                          <a:latin typeface="+mn-lt"/>
                          <a:ea typeface="標楷體"/>
                          <a:cs typeface="Arial"/>
                        </a:rPr>
                        <a:t>。</a:t>
                      </a:r>
                      <a:endParaRPr kumimoji="0" lang="en-US" altLang="zh-TW" sz="2000" kern="100" dirty="0" smtClean="0">
                        <a:solidFill>
                          <a:srgbClr val="000000"/>
                        </a:solidFill>
                        <a:effectLst/>
                        <a:latin typeface="+mn-lt"/>
                        <a:ea typeface="標楷體"/>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dirty="0" smtClean="0">
                          <a:solidFill>
                            <a:srgbClr val="000000"/>
                          </a:solidFill>
                          <a:effectLst/>
                          <a:latin typeface="+mn-lt"/>
                          <a:ea typeface="標楷體"/>
                          <a:cs typeface="Arial"/>
                        </a:rPr>
                        <a:t>   人民幣</a:t>
                      </a:r>
                      <a:r>
                        <a:rPr kumimoji="0" lang="zh-TW" altLang="en-US" sz="2000" kern="100" dirty="0" smtClean="0">
                          <a:solidFill>
                            <a:srgbClr val="000000"/>
                          </a:solidFill>
                          <a:effectLst/>
                          <a:latin typeface="微軟正黑體"/>
                          <a:ea typeface="+mn-ea"/>
                          <a:cs typeface="Arial"/>
                        </a:rPr>
                        <a:t>：</a:t>
                      </a:r>
                      <a:r>
                        <a:rPr kumimoji="0" lang="zh-TW" altLang="zh-TW" sz="2000" kern="100" dirty="0" smtClean="0">
                          <a:solidFill>
                            <a:srgbClr val="000000"/>
                          </a:solidFill>
                          <a:effectLst/>
                          <a:latin typeface="+mn-lt"/>
                          <a:ea typeface="標楷體"/>
                          <a:cs typeface="Arial"/>
                        </a:rPr>
                        <a:t>不應低於</a:t>
                      </a:r>
                      <a:r>
                        <a:rPr kumimoji="0" lang="zh-TW" altLang="en-US" sz="2000" kern="100" dirty="0" smtClean="0">
                          <a:solidFill>
                            <a:srgbClr val="000000"/>
                          </a:solidFill>
                          <a:effectLst/>
                          <a:latin typeface="+mn-lt"/>
                          <a:ea typeface="標楷體"/>
                          <a:cs typeface="Arial"/>
                        </a:rPr>
                        <a:t>面額人民幣</a:t>
                      </a:r>
                      <a:r>
                        <a:rPr kumimoji="0" lang="zh-TW" altLang="zh-TW" sz="2000" kern="100" dirty="0" smtClean="0">
                          <a:solidFill>
                            <a:srgbClr val="FF0000"/>
                          </a:solidFill>
                          <a:effectLst/>
                          <a:latin typeface="+mn-lt"/>
                          <a:ea typeface="標楷體"/>
                          <a:cs typeface="Arial"/>
                        </a:rPr>
                        <a:t>一萬元</a:t>
                      </a:r>
                      <a:r>
                        <a:rPr kumimoji="0" lang="zh-TW" altLang="zh-TW" sz="2000" kern="100" dirty="0" smtClean="0">
                          <a:solidFill>
                            <a:srgbClr val="000000"/>
                          </a:solidFill>
                          <a:effectLst/>
                          <a:latin typeface="+mn-lt"/>
                          <a:ea typeface="標楷體"/>
                          <a:cs typeface="Arial"/>
                        </a:rPr>
                        <a:t>。</a:t>
                      </a:r>
                      <a:endParaRPr kumimoji="0" lang="en-US" altLang="zh-TW" sz="2000" kern="100" dirty="0" smtClean="0">
                        <a:solidFill>
                          <a:srgbClr val="000000"/>
                        </a:solidFill>
                        <a:effectLst/>
                        <a:latin typeface="+mn-lt"/>
                        <a:ea typeface="標楷體"/>
                        <a:cs typeface="Arial"/>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6165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74638"/>
            <a:ext cx="7746826" cy="1714202"/>
          </a:xfrm>
        </p:spPr>
        <p:txBody>
          <a:bodyPr>
            <a:normAutofit/>
          </a:bodyPr>
          <a:lstStyle/>
          <a:p>
            <a:pPr algn="ctr"/>
            <a:r>
              <a:rPr kumimoji="1" lang="zh-TW" altLang="en-US" sz="4000" b="1" dirty="0">
                <a:effectLst/>
              </a:rPr>
              <a:t>處所議價交易規則</a:t>
            </a:r>
            <a:r>
              <a:rPr kumimoji="1" lang="en-US" altLang="zh-TW" sz="4000" b="1" dirty="0" smtClean="0">
                <a:effectLst/>
              </a:rPr>
              <a:t>(</a:t>
            </a:r>
            <a:r>
              <a:rPr kumimoji="1" lang="zh-TW" altLang="en-US" sz="4000" b="1" dirty="0" smtClean="0">
                <a:effectLst/>
              </a:rPr>
              <a:t>二</a:t>
            </a:r>
            <a:r>
              <a:rPr kumimoji="1" lang="en-US" altLang="zh-TW" sz="4000" b="1" dirty="0" smtClean="0">
                <a:effectLst/>
              </a:rPr>
              <a:t>)</a:t>
            </a:r>
            <a:r>
              <a:rPr lang="zh-TW" altLang="zh-TW" dirty="0">
                <a:effectLst/>
              </a:rPr>
              <a:t/>
            </a:r>
            <a:br>
              <a:rPr lang="zh-TW" altLang="zh-TW" dirty="0">
                <a:effectLst/>
              </a:rPr>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315990820"/>
              </p:ext>
            </p:extLst>
          </p:nvPr>
        </p:nvGraphicFramePr>
        <p:xfrm>
          <a:off x="1043610" y="1412776"/>
          <a:ext cx="8027367" cy="4770067"/>
        </p:xfrm>
        <a:graphic>
          <a:graphicData uri="http://schemas.openxmlformats.org/drawingml/2006/table">
            <a:tbl>
              <a:tblPr firstRow="1" firstCol="1" bandRow="1">
                <a:tableStyleId>{21E4AEA4-8DFA-4A89-87EB-49C32662AFE0}</a:tableStyleId>
              </a:tblPr>
              <a:tblGrid>
                <a:gridCol w="1421056"/>
                <a:gridCol w="2201495"/>
                <a:gridCol w="2202408"/>
                <a:gridCol w="2202408"/>
              </a:tblGrid>
              <a:tr h="1170905">
                <a:tc>
                  <a:txBody>
                    <a:bodyPr/>
                    <a:lstStyle/>
                    <a:p>
                      <a:pPr marR="337820" algn="just">
                        <a:lnSpc>
                          <a:spcPct val="125000"/>
                        </a:lnSpc>
                        <a:spcAft>
                          <a:spcPts val="0"/>
                        </a:spcAft>
                      </a:pPr>
                      <a:r>
                        <a:rPr lang="zh-TW" sz="2000" kern="100" dirty="0">
                          <a:effectLst/>
                        </a:rPr>
                        <a:t>幣別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ct val="125000"/>
                        </a:lnSpc>
                        <a:spcAft>
                          <a:spcPts val="0"/>
                        </a:spcAft>
                      </a:pPr>
                      <a:r>
                        <a:rPr lang="zh-TW" sz="2000" kern="100">
                          <a:effectLst/>
                        </a:rPr>
                        <a:t>國際債券交易系統交易最低交易單位</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ct val="125000"/>
                        </a:lnSpc>
                        <a:spcAft>
                          <a:spcPts val="0"/>
                        </a:spcAft>
                      </a:pPr>
                      <a:r>
                        <a:rPr lang="zh-TW" sz="2000" kern="100">
                          <a:effectLst/>
                        </a:rPr>
                        <a:t>現行證券商營業處所最低交易單位</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ct val="125000"/>
                        </a:lnSpc>
                        <a:spcAft>
                          <a:spcPts val="0"/>
                        </a:spcAft>
                      </a:pPr>
                      <a:r>
                        <a:rPr lang="zh-TW" altLang="en-US" sz="2000" kern="100" dirty="0" smtClean="0">
                          <a:effectLst/>
                        </a:rPr>
                        <a:t>預計</a:t>
                      </a:r>
                      <a:r>
                        <a:rPr lang="zh-TW" sz="2000" kern="100" dirty="0" smtClean="0">
                          <a:effectLst/>
                        </a:rPr>
                        <a:t>修正</a:t>
                      </a:r>
                      <a:r>
                        <a:rPr lang="zh-TW" sz="2000" kern="100" dirty="0">
                          <a:effectLst/>
                        </a:rPr>
                        <a:t>後證券商營業處所最低</a:t>
                      </a:r>
                      <a:r>
                        <a:rPr lang="zh-TW" sz="2000" kern="100" dirty="0" smtClean="0">
                          <a:effectLst/>
                        </a:rPr>
                        <a:t>交易單位</a:t>
                      </a:r>
                      <a:r>
                        <a:rPr lang="en-US" altLang="zh-TW"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一般板</a:t>
                      </a:r>
                      <a:r>
                        <a:rPr lang="en-US" altLang="zh-TW" sz="2000" b="1" kern="100" dirty="0" smtClean="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2000" kern="100" dirty="0" smtClean="0">
                        <a:effectLst/>
                      </a:endParaRPr>
                    </a:p>
                  </a:txBody>
                  <a:tcPr marL="68580" marR="68580" marT="0" marB="0"/>
                </a:tc>
              </a:tr>
              <a:tr h="1347284">
                <a:tc>
                  <a:txBody>
                    <a:bodyPr/>
                    <a:lstStyle/>
                    <a:p>
                      <a:pPr marR="337820">
                        <a:lnSpc>
                          <a:spcPct val="125000"/>
                        </a:lnSpc>
                        <a:spcAft>
                          <a:spcPts val="0"/>
                        </a:spcAft>
                      </a:pPr>
                      <a:r>
                        <a:rPr lang="zh-TW" sz="2000" kern="100" dirty="0">
                          <a:effectLst/>
                        </a:rPr>
                        <a:t>美元</a:t>
                      </a:r>
                      <a:r>
                        <a:rPr lang="en-US" sz="2000" kern="100" dirty="0">
                          <a:effectLst/>
                        </a:rPr>
                        <a:t>/</a:t>
                      </a:r>
                      <a:r>
                        <a:rPr lang="zh-TW" sz="2000" kern="100" dirty="0">
                          <a:effectLst/>
                        </a:rPr>
                        <a:t>歐元</a:t>
                      </a:r>
                      <a:r>
                        <a:rPr lang="en-US" sz="2000" kern="100" dirty="0">
                          <a:effectLst/>
                        </a:rPr>
                        <a:t>/</a:t>
                      </a:r>
                      <a:r>
                        <a:rPr lang="zh-TW" sz="2000" kern="100" dirty="0">
                          <a:effectLst/>
                        </a:rPr>
                        <a:t>澳幣</a:t>
                      </a:r>
                      <a:r>
                        <a:rPr lang="en-US" sz="2000" kern="100" dirty="0">
                          <a:effectLst/>
                        </a:rPr>
                        <a:t>/</a:t>
                      </a:r>
                      <a:r>
                        <a:rPr lang="zh-TW" sz="2000" kern="100" dirty="0">
                          <a:effectLst/>
                        </a:rPr>
                        <a:t>紐幣</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10</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dirty="0">
                          <a:effectLst/>
                        </a:rPr>
                        <a:t>面額</a:t>
                      </a:r>
                      <a:r>
                        <a:rPr lang="en-US" sz="2000" kern="100" dirty="0">
                          <a:effectLst/>
                        </a:rPr>
                        <a:t>1,000</a:t>
                      </a:r>
                      <a:r>
                        <a:rPr lang="zh-TW" sz="2000" kern="100" dirty="0">
                          <a:effectLst/>
                        </a:rPr>
                        <a:t>元</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r>
              <a:tr h="744462">
                <a:tc>
                  <a:txBody>
                    <a:bodyPr/>
                    <a:lstStyle/>
                    <a:p>
                      <a:pPr marR="337820">
                        <a:lnSpc>
                          <a:spcPct val="125000"/>
                        </a:lnSpc>
                        <a:spcAft>
                          <a:spcPts val="0"/>
                        </a:spcAft>
                      </a:pPr>
                      <a:r>
                        <a:rPr lang="zh-TW" sz="2000" kern="100">
                          <a:effectLst/>
                        </a:rPr>
                        <a:t>日圓</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dirty="0">
                          <a:effectLst/>
                        </a:rPr>
                        <a:t>面額</a:t>
                      </a:r>
                      <a:r>
                        <a:rPr lang="en-US" sz="2000" kern="100" dirty="0">
                          <a:effectLst/>
                        </a:rPr>
                        <a:t>1000</a:t>
                      </a:r>
                      <a:r>
                        <a:rPr lang="zh-TW" sz="2000" kern="100" dirty="0">
                          <a:effectLst/>
                        </a:rPr>
                        <a:t>萬元</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100</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dirty="0">
                          <a:effectLst/>
                        </a:rPr>
                        <a:t>面額</a:t>
                      </a:r>
                      <a:r>
                        <a:rPr lang="en-US" sz="2000" kern="100" dirty="0">
                          <a:effectLst/>
                        </a:rPr>
                        <a:t>10</a:t>
                      </a:r>
                      <a:r>
                        <a:rPr lang="zh-TW" sz="2000" kern="100" dirty="0">
                          <a:effectLst/>
                        </a:rPr>
                        <a:t>萬元</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r>
              <a:tr h="744462">
                <a:tc>
                  <a:txBody>
                    <a:bodyPr/>
                    <a:lstStyle/>
                    <a:p>
                      <a:pPr marR="337820">
                        <a:lnSpc>
                          <a:spcPct val="125000"/>
                        </a:lnSpc>
                        <a:spcAft>
                          <a:spcPts val="0"/>
                        </a:spcAft>
                      </a:pPr>
                      <a:r>
                        <a:rPr lang="zh-TW" sz="2000" kern="100">
                          <a:effectLst/>
                        </a:rPr>
                        <a:t>人民幣</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100</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dirty="0">
                          <a:effectLst/>
                        </a:rPr>
                        <a:t>面額</a:t>
                      </a:r>
                      <a:r>
                        <a:rPr lang="en-US" sz="2000" kern="100" dirty="0">
                          <a:effectLst/>
                        </a:rPr>
                        <a:t>1</a:t>
                      </a:r>
                      <a:r>
                        <a:rPr lang="zh-TW" sz="2000" kern="100" dirty="0">
                          <a:effectLst/>
                        </a:rPr>
                        <a:t>萬元</a:t>
                      </a:r>
                      <a:r>
                        <a:rPr lang="en-US" sz="2000" kern="100" dirty="0">
                          <a:effectLst/>
                        </a:rPr>
                        <a:t>(</a:t>
                      </a:r>
                      <a:r>
                        <a:rPr lang="zh-TW" sz="2000" kern="100" dirty="0">
                          <a:effectLst/>
                        </a:rPr>
                        <a:t>維持不變</a:t>
                      </a:r>
                      <a:r>
                        <a:rPr lang="en-US" sz="2000" kern="100" dirty="0">
                          <a:effectLst/>
                        </a:rPr>
                        <a:t>)</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r>
              <a:tr h="745416">
                <a:tc>
                  <a:txBody>
                    <a:bodyPr/>
                    <a:lstStyle/>
                    <a:p>
                      <a:pPr marR="337820">
                        <a:lnSpc>
                          <a:spcPct val="125000"/>
                        </a:lnSpc>
                        <a:spcAft>
                          <a:spcPts val="0"/>
                        </a:spcAft>
                      </a:pPr>
                      <a:r>
                        <a:rPr lang="zh-TW" sz="2000" kern="100">
                          <a:effectLst/>
                        </a:rPr>
                        <a:t>南非幣</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100</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a:effectLst/>
                        </a:rPr>
                        <a:t>面額</a:t>
                      </a:r>
                      <a:r>
                        <a:rPr lang="en-US" sz="2000" kern="100">
                          <a:effectLst/>
                        </a:rPr>
                        <a:t>10</a:t>
                      </a:r>
                      <a:r>
                        <a:rPr lang="zh-TW" sz="2000" kern="100">
                          <a:effectLst/>
                        </a:rPr>
                        <a:t>萬元</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R="337820">
                        <a:lnSpc>
                          <a:spcPct val="125000"/>
                        </a:lnSpc>
                        <a:spcAft>
                          <a:spcPts val="0"/>
                        </a:spcAft>
                      </a:pPr>
                      <a:r>
                        <a:rPr lang="zh-TW" sz="2000" kern="100" dirty="0">
                          <a:effectLst/>
                        </a:rPr>
                        <a:t>面額</a:t>
                      </a:r>
                      <a:r>
                        <a:rPr lang="en-US" sz="2000" kern="100" dirty="0">
                          <a:effectLst/>
                        </a:rPr>
                        <a:t>1</a:t>
                      </a:r>
                      <a:r>
                        <a:rPr lang="zh-TW" sz="2000" kern="100" dirty="0">
                          <a:effectLst/>
                        </a:rPr>
                        <a:t>萬元</a:t>
                      </a:r>
                      <a:endParaRPr 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r>
            </a:tbl>
          </a:graphicData>
        </a:graphic>
      </p:graphicFrame>
      <p:sp>
        <p:nvSpPr>
          <p:cNvPr id="4" name="投影片編號版面配置區 3"/>
          <p:cNvSpPr>
            <a:spLocks noGrp="1"/>
          </p:cNvSpPr>
          <p:nvPr>
            <p:ph type="sldNum" sz="quarter" idx="12"/>
          </p:nvPr>
        </p:nvSpPr>
        <p:spPr/>
        <p:txBody>
          <a:bodyPr/>
          <a:lstStyle/>
          <a:p>
            <a:pPr>
              <a:defRPr/>
            </a:pPr>
            <a:fld id="{EE1BFAD9-2D68-4715-A1F2-73F9D65C8C77}" type="slidenum">
              <a:rPr lang="zh-TW" altLang="en-US" smtClean="0"/>
              <a:pPr>
                <a:defRPr/>
              </a:pPr>
              <a:t>53</a:t>
            </a:fld>
            <a:endParaRPr lang="zh-TW" altLang="en-US" dirty="0"/>
          </a:p>
        </p:txBody>
      </p:sp>
    </p:spTree>
    <p:extLst>
      <p:ext uri="{BB962C8B-B14F-4D97-AF65-F5344CB8AC3E}">
        <p14:creationId xmlns:p14="http://schemas.microsoft.com/office/powerpoint/2010/main" val="231556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C36881E-A608-4232-BCE3-154A61D30088}" type="slidenum">
              <a:rPr kumimoji="0" lang="en-US" altLang="zh-TW">
                <a:solidFill>
                  <a:srgbClr val="4B3E21"/>
                </a:solidFill>
                <a:latin typeface="Times New Roman" panose="02020603050405020304" pitchFamily="18" charset="0"/>
              </a:rPr>
              <a:pPr eaLnBrk="1" hangingPunct="1"/>
              <a:t>54</a:t>
            </a:fld>
            <a:endParaRPr kumimoji="0" lang="en-US" altLang="zh-TW" dirty="0">
              <a:solidFill>
                <a:srgbClr val="4B3E21"/>
              </a:solidFill>
              <a:latin typeface="Times New Roman" panose="02020603050405020304" pitchFamily="18" charset="0"/>
            </a:endParaRPr>
          </a:p>
        </p:txBody>
      </p:sp>
      <p:sp>
        <p:nvSpPr>
          <p:cNvPr id="15" name="Rectangle 2"/>
          <p:cNvSpPr>
            <a:spLocks noGrp="1" noChangeArrowheads="1"/>
          </p:cNvSpPr>
          <p:nvPr>
            <p:ph type="title"/>
          </p:nvPr>
        </p:nvSpPr>
        <p:spPr>
          <a:xfrm>
            <a:off x="1082575" y="156272"/>
            <a:ext cx="8101012" cy="990600"/>
          </a:xfrm>
        </p:spPr>
        <p:txBody>
          <a:bodyPr>
            <a:normAutofit/>
          </a:bodyPr>
          <a:lstStyle/>
          <a:p>
            <a:pPr algn="ctr" eaLnBrk="1" fontAlgn="auto" hangingPunct="1">
              <a:spcAft>
                <a:spcPts val="0"/>
              </a:spcAft>
              <a:defRPr/>
            </a:pPr>
            <a:r>
              <a:rPr kumimoji="1" lang="zh-TW" altLang="en-US" sz="3200" b="1" dirty="0">
                <a:effectLst/>
              </a:rPr>
              <a:t>處所議價交易規則</a:t>
            </a:r>
            <a:r>
              <a:rPr kumimoji="1" lang="en-US" altLang="zh-TW" sz="3200" b="1" dirty="0" smtClean="0">
                <a:effectLst/>
              </a:rPr>
              <a:t>(</a:t>
            </a:r>
            <a:r>
              <a:rPr kumimoji="1" lang="zh-TW" altLang="en-US" sz="3200" b="1" dirty="0" smtClean="0">
                <a:effectLst/>
              </a:rPr>
              <a:t>三</a:t>
            </a:r>
            <a:r>
              <a:rPr kumimoji="1" lang="en-US" altLang="zh-TW" sz="3200" b="1" dirty="0" smtClean="0">
                <a:effectLst/>
              </a:rPr>
              <a:t>)</a:t>
            </a:r>
            <a:endParaRPr kumimoji="1" lang="zh-TW" altLang="en-US" sz="3200" b="1" dirty="0" smtClean="0">
              <a:effectLst/>
            </a:endParaRPr>
          </a:p>
        </p:txBody>
      </p:sp>
      <p:sp>
        <p:nvSpPr>
          <p:cNvPr id="28676" name="Text Box 5"/>
          <p:cNvSpPr txBox="1">
            <a:spLocks noChangeArrowheads="1"/>
          </p:cNvSpPr>
          <p:nvPr/>
        </p:nvSpPr>
        <p:spPr bwMode="auto">
          <a:xfrm>
            <a:off x="3355975" y="4708525"/>
            <a:ext cx="153511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a:p>
        </p:txBody>
      </p:sp>
      <p:graphicFrame>
        <p:nvGraphicFramePr>
          <p:cNvPr id="6" name="表格 5"/>
          <p:cNvGraphicFramePr>
            <a:graphicFrameLocks noGrp="1"/>
          </p:cNvGraphicFramePr>
          <p:nvPr>
            <p:extLst>
              <p:ext uri="{D42A27DB-BD31-4B8C-83A1-F6EECF244321}">
                <p14:modId xmlns:p14="http://schemas.microsoft.com/office/powerpoint/2010/main" val="3836203853"/>
              </p:ext>
            </p:extLst>
          </p:nvPr>
        </p:nvGraphicFramePr>
        <p:xfrm>
          <a:off x="1245323" y="1477610"/>
          <a:ext cx="7775515" cy="4497202"/>
        </p:xfrm>
        <a:graphic>
          <a:graphicData uri="http://schemas.openxmlformats.org/drawingml/2006/table">
            <a:tbl>
              <a:tblPr firstRow="1" bandRow="1">
                <a:tableStyleId>{21E4AEA4-8DFA-4A89-87EB-49C32662AFE0}</a:tableStyleId>
              </a:tblPr>
              <a:tblGrid>
                <a:gridCol w="1441307"/>
                <a:gridCol w="6334208"/>
              </a:tblGrid>
              <a:tr h="704333">
                <a:tc gridSpan="2">
                  <a:txBody>
                    <a:bodyPr/>
                    <a:lstStyle/>
                    <a:p>
                      <a:pPr algn="ctr"/>
                      <a:r>
                        <a:rPr lang="zh-TW" altLang="en-US" sz="2000" dirty="0" smtClean="0">
                          <a:latin typeface="Arial" pitchFamily="34" charset="0"/>
                          <a:ea typeface="標楷體" pitchFamily="65" charset="-120"/>
                          <a:cs typeface="Arial" pitchFamily="34" charset="0"/>
                        </a:rPr>
                        <a:t>國際債券處所議價交易規則</a:t>
                      </a:r>
                      <a:endParaRPr lang="zh-TW" altLang="en-US" sz="2000" dirty="0">
                        <a:latin typeface="Arial" pitchFamily="34" charset="0"/>
                        <a:ea typeface="標楷體" pitchFamily="65" charset="-120"/>
                        <a:cs typeface="Arial" pitchFamily="34" charset="0"/>
                      </a:endParaRPr>
                    </a:p>
                  </a:txBody>
                  <a:tcPr marL="91433" marR="91433"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zh-TW" altLang="en-US" sz="2800" dirty="0">
                        <a:latin typeface="Arial" pitchFamily="34" charset="0"/>
                        <a:ea typeface="標楷體"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677">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報價方式</a:t>
                      </a:r>
                    </a:p>
                  </a:txBody>
                  <a:tcPr marL="17777" marR="17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百元價與殖利率皆可，升降單位為萬分之一個百分點（</a:t>
                      </a:r>
                      <a:r>
                        <a:rPr kumimoji="0" lang="en-US" sz="2000" kern="100" dirty="0">
                          <a:solidFill>
                            <a:srgbClr val="000000"/>
                          </a:solidFill>
                          <a:effectLst/>
                          <a:latin typeface="+mn-lt"/>
                          <a:ea typeface="標楷體"/>
                          <a:cs typeface="Arial"/>
                        </a:rPr>
                        <a:t>0.0001</a:t>
                      </a:r>
                      <a:r>
                        <a:rPr kumimoji="0" lang="zh-TW" sz="2000" kern="100" dirty="0">
                          <a:solidFill>
                            <a:srgbClr val="000000"/>
                          </a:solidFill>
                          <a:effectLst/>
                          <a:latin typeface="+mn-lt"/>
                          <a:ea typeface="標楷體"/>
                          <a:cs typeface="Arial"/>
                        </a:rPr>
                        <a:t>％）或萬分之一元</a:t>
                      </a:r>
                      <a:r>
                        <a:rPr kumimoji="0" lang="en-US" sz="2000" kern="100" dirty="0">
                          <a:solidFill>
                            <a:srgbClr val="000000"/>
                          </a:solidFill>
                          <a:effectLst/>
                          <a:latin typeface="+mn-lt"/>
                          <a:ea typeface="標楷體"/>
                          <a:cs typeface="Arial"/>
                        </a:rPr>
                        <a:t>(0.0001</a:t>
                      </a:r>
                      <a:r>
                        <a:rPr kumimoji="0" lang="zh-TW" sz="2000" kern="100" dirty="0">
                          <a:solidFill>
                            <a:srgbClr val="000000"/>
                          </a:solidFill>
                          <a:effectLst/>
                          <a:latin typeface="+mn-lt"/>
                          <a:ea typeface="標楷體"/>
                          <a:cs typeface="Arial"/>
                        </a:rPr>
                        <a:t>元</a:t>
                      </a:r>
                      <a:r>
                        <a:rPr kumimoji="0" lang="en-US" sz="2000" kern="100" dirty="0">
                          <a:solidFill>
                            <a:srgbClr val="000000"/>
                          </a:solidFill>
                          <a:effectLst/>
                          <a:latin typeface="+mn-lt"/>
                          <a:ea typeface="標楷體"/>
                          <a:cs typeface="Arial"/>
                        </a:rPr>
                        <a:t>)</a:t>
                      </a:r>
                      <a:endParaRPr kumimoji="0" lang="zh-TW" sz="2000" kern="100" dirty="0">
                        <a:solidFill>
                          <a:srgbClr val="000000"/>
                        </a:solidFill>
                        <a:effectLst/>
                        <a:latin typeface="+mn-lt"/>
                        <a:ea typeface="標楷體"/>
                        <a:cs typeface="Arial"/>
                      </a:endParaRPr>
                    </a:p>
                  </a:txBody>
                  <a:tcPr marL="17777" marR="17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kern="100" noProof="0" dirty="0" smtClean="0">
                          <a:solidFill>
                            <a:srgbClr val="000000"/>
                          </a:solidFill>
                          <a:effectLst/>
                          <a:latin typeface="+mn-lt"/>
                          <a:ea typeface="標楷體"/>
                          <a:cs typeface="Arial"/>
                        </a:rPr>
                        <a:t>交易後資訊揭露</a:t>
                      </a:r>
                      <a:endParaRPr kumimoji="0" lang="zh-TW" sz="2000" kern="100" dirty="0">
                        <a:solidFill>
                          <a:srgbClr val="000000"/>
                        </a:solidFill>
                        <a:effectLst/>
                        <a:latin typeface="+mn-lt"/>
                        <a:ea typeface="標楷體"/>
                        <a:cs typeface="Arial"/>
                      </a:endParaRPr>
                    </a:p>
                  </a:txBody>
                  <a:tcPr marL="17777" marR="17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kern="100" noProof="0" dirty="0" smtClean="0">
                          <a:solidFill>
                            <a:srgbClr val="000000"/>
                          </a:solidFill>
                          <a:effectLst/>
                          <a:latin typeface="+mn-lt"/>
                          <a:ea typeface="標楷體"/>
                          <a:cs typeface="Arial"/>
                        </a:rPr>
                        <a:t>債券</a:t>
                      </a:r>
                      <a:r>
                        <a:rPr kumimoji="0" lang="zh-TW" altLang="en-US" sz="2000" kern="100" noProof="0" dirty="0" smtClean="0">
                          <a:solidFill>
                            <a:srgbClr val="000000"/>
                          </a:solidFill>
                          <a:effectLst/>
                          <a:latin typeface="+mn-lt"/>
                          <a:ea typeface="標楷體"/>
                          <a:cs typeface="Arial"/>
                        </a:rPr>
                        <a:t>成交後應於</a:t>
                      </a:r>
                      <a:r>
                        <a:rPr kumimoji="0" lang="en-US" altLang="zh-TW" sz="2000" kern="100" noProof="0" dirty="0" smtClean="0">
                          <a:solidFill>
                            <a:srgbClr val="FF0000"/>
                          </a:solidFill>
                          <a:effectLst/>
                          <a:latin typeface="+mn-lt"/>
                          <a:ea typeface="標楷體"/>
                          <a:cs typeface="Arial"/>
                        </a:rPr>
                        <a:t>60</a:t>
                      </a:r>
                      <a:r>
                        <a:rPr kumimoji="0" lang="zh-TW" altLang="zh-TW" sz="2000" kern="100" noProof="0" dirty="0" smtClean="0">
                          <a:solidFill>
                            <a:srgbClr val="FF0000"/>
                          </a:solidFill>
                          <a:effectLst/>
                          <a:latin typeface="+mn-lt"/>
                          <a:ea typeface="標楷體"/>
                          <a:cs typeface="Arial"/>
                        </a:rPr>
                        <a:t>分鐘</a:t>
                      </a:r>
                      <a:r>
                        <a:rPr kumimoji="0" lang="zh-TW" altLang="zh-TW" sz="2000" kern="100" noProof="0" dirty="0" smtClean="0">
                          <a:solidFill>
                            <a:srgbClr val="000000"/>
                          </a:solidFill>
                          <a:effectLst/>
                          <a:latin typeface="+mn-lt"/>
                          <a:ea typeface="標楷體"/>
                          <a:cs typeface="Arial"/>
                        </a:rPr>
                        <a:t>內</a:t>
                      </a:r>
                      <a:r>
                        <a:rPr kumimoji="0" lang="zh-TW" altLang="en-US" sz="2000" kern="100" noProof="0" dirty="0" smtClean="0">
                          <a:solidFill>
                            <a:srgbClr val="000000"/>
                          </a:solidFill>
                          <a:effectLst/>
                          <a:latin typeface="+mn-lt"/>
                          <a:ea typeface="標楷體"/>
                          <a:cs typeface="Arial"/>
                        </a:rPr>
                        <a:t>向本中心申報</a:t>
                      </a:r>
                      <a:r>
                        <a:rPr kumimoji="0" lang="zh-TW" altLang="zh-TW" sz="2000" kern="100" noProof="0" dirty="0" smtClean="0">
                          <a:solidFill>
                            <a:srgbClr val="000000"/>
                          </a:solidFill>
                          <a:effectLst/>
                          <a:latin typeface="+mn-lt"/>
                          <a:ea typeface="標楷體"/>
                          <a:cs typeface="Arial"/>
                        </a:rPr>
                        <a:t>成交資料</a:t>
                      </a:r>
                      <a:r>
                        <a:rPr kumimoji="0" lang="zh-TW" altLang="en-US" sz="2000" kern="100" noProof="0" dirty="0" smtClean="0">
                          <a:solidFill>
                            <a:srgbClr val="000000"/>
                          </a:solidFill>
                          <a:effectLst/>
                          <a:latin typeface="+mn-lt"/>
                          <a:ea typeface="標楷體"/>
                          <a:cs typeface="Arial"/>
                        </a:rPr>
                        <a:t>，本中心隨即同步揭示於本中心網站</a:t>
                      </a:r>
                      <a:endParaRPr kumimoji="0" lang="zh-TW" sz="2000" kern="100" dirty="0">
                        <a:solidFill>
                          <a:srgbClr val="000000"/>
                        </a:solidFill>
                        <a:effectLst/>
                        <a:latin typeface="+mn-lt"/>
                        <a:ea typeface="標楷體"/>
                        <a:cs typeface="Arial"/>
                      </a:endParaRPr>
                    </a:p>
                  </a:txBody>
                  <a:tcPr marL="17777" marR="17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盤後揭示</a:t>
                      </a:r>
                    </a:p>
                  </a:txBody>
                  <a:tcPr marL="17777" marR="17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sz="2000" kern="100" dirty="0">
                          <a:solidFill>
                            <a:srgbClr val="000000"/>
                          </a:solidFill>
                          <a:effectLst/>
                          <a:latin typeface="+mn-lt"/>
                          <a:ea typeface="標楷體"/>
                          <a:cs typeface="Arial"/>
                        </a:rPr>
                        <a:t>於本中心網站揭示包括營業處所成交行情表、處所成交各期次債券殖利率及百元價格表、處所成交金額統計表等</a:t>
                      </a:r>
                    </a:p>
                  </a:txBody>
                  <a:tcPr marL="17777" marR="177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52742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C36881E-A608-4232-BCE3-154A61D30088}" type="slidenum">
              <a:rPr kumimoji="0" lang="en-US" altLang="zh-TW">
                <a:solidFill>
                  <a:srgbClr val="4B3E21"/>
                </a:solidFill>
                <a:latin typeface="Times New Roman" panose="02020603050405020304" pitchFamily="18" charset="0"/>
              </a:rPr>
              <a:pPr eaLnBrk="1" hangingPunct="1"/>
              <a:t>55</a:t>
            </a:fld>
            <a:endParaRPr kumimoji="0" lang="en-US" altLang="zh-TW" dirty="0">
              <a:solidFill>
                <a:srgbClr val="4B3E21"/>
              </a:solidFill>
              <a:latin typeface="Times New Roman" panose="02020603050405020304" pitchFamily="18" charset="0"/>
            </a:endParaRPr>
          </a:p>
        </p:txBody>
      </p:sp>
      <p:sp>
        <p:nvSpPr>
          <p:cNvPr id="15" name="Rectangle 2"/>
          <p:cNvSpPr>
            <a:spLocks noGrp="1" noChangeArrowheads="1"/>
          </p:cNvSpPr>
          <p:nvPr>
            <p:ph type="title"/>
          </p:nvPr>
        </p:nvSpPr>
        <p:spPr>
          <a:xfrm>
            <a:off x="1062826" y="260648"/>
            <a:ext cx="8101012" cy="990600"/>
          </a:xfrm>
        </p:spPr>
        <p:txBody>
          <a:bodyPr>
            <a:normAutofit/>
          </a:bodyPr>
          <a:lstStyle/>
          <a:p>
            <a:pPr algn="ctr" eaLnBrk="1" fontAlgn="auto" hangingPunct="1">
              <a:spcAft>
                <a:spcPts val="0"/>
              </a:spcAft>
              <a:defRPr/>
            </a:pPr>
            <a:r>
              <a:rPr kumimoji="1" lang="zh-TW" altLang="en-US" sz="3600" b="1" dirty="0">
                <a:effectLst/>
              </a:rPr>
              <a:t>處所</a:t>
            </a:r>
            <a:r>
              <a:rPr kumimoji="1" lang="zh-TW" altLang="en-US" sz="3600" b="1" dirty="0" smtClean="0">
                <a:effectLst/>
              </a:rPr>
              <a:t>議價結算交割作業</a:t>
            </a:r>
          </a:p>
        </p:txBody>
      </p:sp>
      <p:sp>
        <p:nvSpPr>
          <p:cNvPr id="28676" name="Text Box 5"/>
          <p:cNvSpPr txBox="1">
            <a:spLocks noChangeArrowheads="1"/>
          </p:cNvSpPr>
          <p:nvPr/>
        </p:nvSpPr>
        <p:spPr bwMode="auto">
          <a:xfrm>
            <a:off x="3355975" y="4708525"/>
            <a:ext cx="153511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zh-TW"/>
          </a:p>
        </p:txBody>
      </p:sp>
      <p:graphicFrame>
        <p:nvGraphicFramePr>
          <p:cNvPr id="7" name="表格 6"/>
          <p:cNvGraphicFramePr>
            <a:graphicFrameLocks noGrp="1"/>
          </p:cNvGraphicFramePr>
          <p:nvPr>
            <p:extLst/>
          </p:nvPr>
        </p:nvGraphicFramePr>
        <p:xfrm>
          <a:off x="1259632" y="1041891"/>
          <a:ext cx="7704856" cy="5465361"/>
        </p:xfrm>
        <a:graphic>
          <a:graphicData uri="http://schemas.openxmlformats.org/drawingml/2006/table">
            <a:tbl>
              <a:tblPr firstRow="1" bandRow="1">
                <a:tableStyleId>{21E4AEA4-8DFA-4A89-87EB-49C32662AFE0}</a:tableStyleId>
              </a:tblPr>
              <a:tblGrid>
                <a:gridCol w="1440160"/>
                <a:gridCol w="6264696"/>
              </a:tblGrid>
              <a:tr h="434398">
                <a:tc gridSpan="2">
                  <a:txBody>
                    <a:bodyPr/>
                    <a:lstStyle/>
                    <a:p>
                      <a:pPr algn="ctr"/>
                      <a:r>
                        <a:rPr lang="zh-TW" altLang="en-US" sz="2200" dirty="0" smtClean="0">
                          <a:latin typeface="Arial" pitchFamily="34" charset="0"/>
                          <a:ea typeface="標楷體" pitchFamily="65" charset="-120"/>
                          <a:cs typeface="Arial" pitchFamily="34" charset="0"/>
                        </a:rPr>
                        <a:t>處所議價結算交割作業</a:t>
                      </a:r>
                      <a:endParaRPr lang="zh-TW" altLang="en-US" sz="2200" dirty="0">
                        <a:latin typeface="Arial" pitchFamily="34" charset="0"/>
                        <a:ea typeface="標楷體" pitchFamily="65" charset="-120"/>
                        <a:cs typeface="Arial" pitchFamily="34" charset="0"/>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zh-TW" altLang="en-US" sz="2800" dirty="0">
                        <a:latin typeface="Arial" pitchFamily="34" charset="0"/>
                        <a:ea typeface="標楷體"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4380">
                <a:tc>
                  <a:txBody>
                    <a:bodyPr/>
                    <a:lstStyle/>
                    <a:p>
                      <a:pPr marL="0" algn="l" rtl="0" eaLnBrk="1" latinLnBrk="0" hangingPunct="1"/>
                      <a:r>
                        <a:rPr kumimoji="0" lang="zh-TW" altLang="en-US" sz="2200" kern="100" dirty="0" smtClean="0">
                          <a:solidFill>
                            <a:schemeClr val="dk1"/>
                          </a:solidFill>
                          <a:effectLst/>
                          <a:latin typeface="+mn-lt"/>
                          <a:ea typeface="標楷體"/>
                          <a:cs typeface="Arial"/>
                        </a:rPr>
                        <a:t>交割週期</a:t>
                      </a:r>
                      <a:endParaRPr kumimoji="0" lang="zh-TW" altLang="en-US" sz="2200" kern="100" dirty="0">
                        <a:solidFill>
                          <a:schemeClr val="dk1"/>
                        </a:solidFill>
                        <a:effectLst/>
                        <a:latin typeface="+mn-lt"/>
                        <a:ea typeface="標楷體"/>
                        <a:cs typeface="Arial"/>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kern="100" dirty="0" smtClean="0">
                          <a:solidFill>
                            <a:schemeClr val="dk1"/>
                          </a:solidFill>
                          <a:effectLst/>
                          <a:latin typeface="Arial" panose="020B0604020202020204" pitchFamily="34" charset="0"/>
                          <a:ea typeface="標楷體"/>
                          <a:cs typeface="Arial" panose="020B0604020202020204" pitchFamily="34" charset="0"/>
                        </a:rPr>
                        <a:t>T+3</a:t>
                      </a:r>
                      <a:r>
                        <a:rPr kumimoji="0" lang="zh-TW" altLang="en-US" sz="2200" kern="100" dirty="0" smtClean="0">
                          <a:solidFill>
                            <a:schemeClr val="dk1"/>
                          </a:solidFill>
                          <a:effectLst/>
                          <a:latin typeface="Arial" panose="020B0604020202020204" pitchFamily="34" charset="0"/>
                          <a:ea typeface="標楷體"/>
                          <a:cs typeface="Arial" panose="020B0604020202020204" pitchFamily="34" charset="0"/>
                        </a:rPr>
                        <a:t>個營業日內</a:t>
                      </a:r>
                      <a:r>
                        <a:rPr lang="zh-TW" altLang="zh-TW" sz="2200" kern="100" dirty="0" smtClean="0">
                          <a:solidFill>
                            <a:srgbClr val="000000"/>
                          </a:solidFill>
                          <a:effectLst/>
                          <a:latin typeface="Arial" panose="020B0604020202020204" pitchFamily="34" charset="0"/>
                          <a:ea typeface="標楷體"/>
                          <a:cs typeface="Arial" panose="020B0604020202020204" pitchFamily="34" charset="0"/>
                        </a:rPr>
                        <a:t>（或經專案核准得於</a:t>
                      </a:r>
                      <a:r>
                        <a:rPr lang="en-US" altLang="zh-TW" sz="2200" kern="100" dirty="0" smtClean="0">
                          <a:solidFill>
                            <a:srgbClr val="000000"/>
                          </a:solidFill>
                          <a:effectLst/>
                          <a:latin typeface="Arial" panose="020B0604020202020204" pitchFamily="34" charset="0"/>
                          <a:ea typeface="標楷體"/>
                          <a:cs typeface="Arial" panose="020B0604020202020204" pitchFamily="34" charset="0"/>
                        </a:rPr>
                        <a:t>T+7</a:t>
                      </a:r>
                      <a:r>
                        <a:rPr lang="zh-TW" altLang="zh-TW" sz="2200" kern="100" dirty="0" smtClean="0">
                          <a:solidFill>
                            <a:srgbClr val="000000"/>
                          </a:solidFill>
                          <a:effectLst/>
                          <a:latin typeface="Arial" panose="020B0604020202020204" pitchFamily="34" charset="0"/>
                          <a:ea typeface="標楷體"/>
                          <a:cs typeface="Arial" panose="020B0604020202020204" pitchFamily="34" charset="0"/>
                        </a:rPr>
                        <a:t>日）完成交割</a:t>
                      </a:r>
                      <a:endParaRPr lang="en-US" altLang="zh-TW" sz="2200" kern="100" dirty="0" smtClean="0">
                        <a:solidFill>
                          <a:srgbClr val="000000"/>
                        </a:solidFill>
                        <a:effectLst/>
                        <a:latin typeface="Arial" panose="020B0604020202020204" pitchFamily="34" charset="0"/>
                        <a:ea typeface="標楷體"/>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u="sng" kern="100" dirty="0" smtClean="0">
                          <a:solidFill>
                            <a:schemeClr val="dk1"/>
                          </a:solidFill>
                          <a:effectLst/>
                          <a:latin typeface="+mn-lt"/>
                          <a:ea typeface="標楷體"/>
                          <a:cs typeface="Arial"/>
                        </a:rPr>
                        <a:t>證券商與境外專業投資機構之交易，得依國際市場慣例辦理給付結算及留存交易與給付結算紀錄。</a:t>
                      </a:r>
                      <a:r>
                        <a:rPr kumimoji="0" lang="en-US" altLang="zh-TW" sz="2200" u="sng" kern="100" dirty="0" smtClean="0">
                          <a:solidFill>
                            <a:schemeClr val="dk1"/>
                          </a:solidFill>
                          <a:effectLst/>
                          <a:latin typeface="+mn-lt"/>
                          <a:ea typeface="標楷體"/>
                          <a:cs typeface="Arial"/>
                        </a:rPr>
                        <a:t>(</a:t>
                      </a:r>
                      <a:r>
                        <a:rPr kumimoji="0" lang="zh-TW" altLang="en-US" sz="2200" u="sng" kern="100" dirty="0" smtClean="0">
                          <a:solidFill>
                            <a:schemeClr val="dk1"/>
                          </a:solidFill>
                          <a:effectLst/>
                          <a:latin typeface="+mn-lt"/>
                          <a:ea typeface="標楷體"/>
                          <a:cs typeface="Arial"/>
                        </a:rPr>
                        <a:t>新制度</a:t>
                      </a:r>
                      <a:r>
                        <a:rPr kumimoji="0" lang="en-US" altLang="zh-TW" sz="2200" u="sng" kern="100" dirty="0" smtClean="0">
                          <a:solidFill>
                            <a:schemeClr val="dk1"/>
                          </a:solidFill>
                          <a:effectLst/>
                          <a:latin typeface="+mn-lt"/>
                          <a:ea typeface="標楷體"/>
                          <a:cs typeface="Arial"/>
                        </a:rPr>
                        <a:t>)</a:t>
                      </a:r>
                      <a:endParaRPr kumimoji="0" lang="zh-TW" altLang="en-US" sz="2200" u="sng" kern="100" dirty="0">
                        <a:solidFill>
                          <a:schemeClr val="dk1"/>
                        </a:solidFill>
                        <a:effectLst/>
                        <a:latin typeface="+mn-lt"/>
                        <a:ea typeface="標楷體"/>
                        <a:cs typeface="Arial"/>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09">
                <a:tc>
                  <a:txBody>
                    <a:bodyPr/>
                    <a:lstStyle/>
                    <a:p>
                      <a:pPr marL="0" algn="l" rtl="0" eaLnBrk="1" latinLnBrk="0" hangingPunct="1"/>
                      <a:r>
                        <a:rPr kumimoji="0" lang="zh-TW" altLang="zh-TW" sz="2200" kern="100" dirty="0" smtClean="0">
                          <a:solidFill>
                            <a:schemeClr val="dk1"/>
                          </a:solidFill>
                          <a:effectLst/>
                          <a:latin typeface="+mn-lt"/>
                          <a:ea typeface="標楷體"/>
                          <a:cs typeface="Arial"/>
                        </a:rPr>
                        <a:t>款項交割</a:t>
                      </a:r>
                      <a:endParaRPr kumimoji="0" lang="zh-TW" altLang="en-US" sz="2200" kern="100" dirty="0">
                        <a:solidFill>
                          <a:schemeClr val="dk1"/>
                        </a:solidFill>
                        <a:effectLst/>
                        <a:latin typeface="+mn-lt"/>
                        <a:ea typeface="標楷體"/>
                        <a:cs typeface="Arial"/>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r>
                        <a:rPr lang="zh-TW" altLang="zh-TW" sz="2200" kern="100" dirty="0" smtClean="0">
                          <a:solidFill>
                            <a:srgbClr val="000000"/>
                          </a:solidFill>
                          <a:effectLst/>
                          <a:ea typeface="標楷體"/>
                          <a:cs typeface="Arial"/>
                        </a:rPr>
                        <a:t>由交易雙方自行約定給付結算方式</a:t>
                      </a:r>
                      <a:r>
                        <a:rPr kumimoji="0" lang="zh-TW" altLang="zh-TW" sz="2200" kern="100" dirty="0" smtClean="0">
                          <a:solidFill>
                            <a:schemeClr val="dk1"/>
                          </a:solidFill>
                          <a:effectLst/>
                          <a:latin typeface="+mn-lt"/>
                          <a:ea typeface="標楷體"/>
                          <a:cs typeface="Arial"/>
                        </a:rPr>
                        <a:t>。</a:t>
                      </a:r>
                      <a:endParaRPr kumimoji="0" lang="zh-TW" altLang="en-US" sz="2200" kern="100" dirty="0">
                        <a:solidFill>
                          <a:schemeClr val="dk1"/>
                        </a:solidFill>
                        <a:effectLst/>
                        <a:latin typeface="+mn-lt"/>
                        <a:ea typeface="標楷體"/>
                        <a:cs typeface="Arial"/>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59">
                <a:tc>
                  <a:txBody>
                    <a:bodyPr/>
                    <a:lstStyle/>
                    <a:p>
                      <a:pPr marL="0" algn="l" rtl="0" eaLnBrk="1" latinLnBrk="0" hangingPunct="1"/>
                      <a:r>
                        <a:rPr kumimoji="0" lang="zh-TW" altLang="zh-TW" sz="2200" kern="100" dirty="0" smtClean="0">
                          <a:solidFill>
                            <a:schemeClr val="dk1"/>
                          </a:solidFill>
                          <a:effectLst/>
                          <a:latin typeface="+mn-lt"/>
                          <a:ea typeface="標楷體"/>
                          <a:cs typeface="Arial"/>
                        </a:rPr>
                        <a:t>債券交割</a:t>
                      </a:r>
                      <a:endParaRPr kumimoji="0" lang="zh-TW" altLang="en-US" sz="2200" kern="100" dirty="0">
                        <a:solidFill>
                          <a:schemeClr val="dk1"/>
                        </a:solidFill>
                        <a:effectLst/>
                        <a:latin typeface="+mn-lt"/>
                        <a:ea typeface="標楷體"/>
                        <a:cs typeface="Arial"/>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altLang="zh-TW" sz="2200" kern="100" dirty="0" smtClean="0">
                          <a:solidFill>
                            <a:srgbClr val="000000"/>
                          </a:solidFill>
                          <a:effectLst/>
                          <a:latin typeface="+mn-lt"/>
                          <a:ea typeface="標楷體"/>
                          <a:cs typeface="Arial"/>
                        </a:rPr>
                        <a:t>(</a:t>
                      </a:r>
                      <a:r>
                        <a:rPr kumimoji="0" lang="zh-TW" altLang="zh-TW" sz="2200" kern="100" dirty="0" smtClean="0">
                          <a:solidFill>
                            <a:srgbClr val="000000"/>
                          </a:solidFill>
                          <a:effectLst/>
                          <a:latin typeface="+mn-lt"/>
                          <a:ea typeface="標楷體"/>
                          <a:cs typeface="Arial"/>
                        </a:rPr>
                        <a:t>一</a:t>
                      </a:r>
                      <a:r>
                        <a:rPr kumimoji="0" lang="en-US" altLang="zh-TW" sz="2200" kern="100" dirty="0" smtClean="0">
                          <a:solidFill>
                            <a:srgbClr val="000000"/>
                          </a:solidFill>
                          <a:effectLst/>
                          <a:latin typeface="+mn-lt"/>
                          <a:ea typeface="標楷體"/>
                          <a:cs typeface="Arial"/>
                        </a:rPr>
                        <a:t>)</a:t>
                      </a:r>
                      <a:r>
                        <a:rPr kumimoji="0" lang="zh-TW" altLang="zh-TW" sz="2200" kern="100" dirty="0" smtClean="0">
                          <a:solidFill>
                            <a:srgbClr val="000000"/>
                          </a:solidFill>
                          <a:effectLst/>
                          <a:latin typeface="+mn-lt"/>
                          <a:ea typeface="標楷體"/>
                          <a:cs typeface="Arial"/>
                        </a:rPr>
                        <a:t>國際債券發行時如登錄在國內證券集中保管事業機構者，證券商買賣該國際債券以採國內證券集中保管事業機構帳簿劃撥之方式交付為限。</a:t>
                      </a:r>
                    </a:p>
                    <a:p>
                      <a:r>
                        <a:rPr kumimoji="0" lang="en-US" altLang="zh-TW" sz="2200" kern="100" dirty="0" smtClean="0">
                          <a:solidFill>
                            <a:srgbClr val="000000"/>
                          </a:solidFill>
                          <a:effectLst/>
                          <a:latin typeface="+mn-lt"/>
                          <a:ea typeface="標楷體"/>
                          <a:cs typeface="Arial"/>
                        </a:rPr>
                        <a:t>(</a:t>
                      </a:r>
                      <a:r>
                        <a:rPr kumimoji="0" lang="zh-TW" altLang="zh-TW" sz="2200" kern="100" dirty="0" smtClean="0">
                          <a:solidFill>
                            <a:srgbClr val="000000"/>
                          </a:solidFill>
                          <a:effectLst/>
                          <a:latin typeface="+mn-lt"/>
                          <a:ea typeface="標楷體"/>
                          <a:cs typeface="Arial"/>
                        </a:rPr>
                        <a:t>二</a:t>
                      </a:r>
                      <a:r>
                        <a:rPr kumimoji="0" lang="en-US" altLang="zh-TW" sz="2200" kern="100" dirty="0" smtClean="0">
                          <a:solidFill>
                            <a:srgbClr val="000000"/>
                          </a:solidFill>
                          <a:effectLst/>
                          <a:latin typeface="+mn-lt"/>
                          <a:ea typeface="標楷體"/>
                          <a:cs typeface="Arial"/>
                        </a:rPr>
                        <a:t>)</a:t>
                      </a:r>
                      <a:r>
                        <a:rPr kumimoji="0" lang="zh-TW" altLang="zh-TW" sz="2200" kern="100" dirty="0" smtClean="0">
                          <a:solidFill>
                            <a:srgbClr val="000000"/>
                          </a:solidFill>
                          <a:effectLst/>
                          <a:latin typeface="+mn-lt"/>
                          <a:ea typeface="標楷體"/>
                          <a:cs typeface="Arial"/>
                        </a:rPr>
                        <a:t>國際債券發行時如登錄在國外證券保管事業機構者，證券商買賣該國際債券時，除交易對象為專業投資</a:t>
                      </a:r>
                      <a:r>
                        <a:rPr kumimoji="0" lang="zh-TW" altLang="en-US" sz="2200" kern="100" dirty="0" smtClean="0">
                          <a:solidFill>
                            <a:srgbClr val="000000"/>
                          </a:solidFill>
                          <a:effectLst/>
                          <a:latin typeface="+mn-lt"/>
                          <a:ea typeface="標楷體"/>
                          <a:cs typeface="Arial"/>
                        </a:rPr>
                        <a:t>人</a:t>
                      </a:r>
                      <a:r>
                        <a:rPr kumimoji="0" lang="zh-TW" altLang="zh-TW" sz="2200" kern="100" dirty="0" smtClean="0">
                          <a:solidFill>
                            <a:srgbClr val="000000"/>
                          </a:solidFill>
                          <a:effectLst/>
                          <a:latin typeface="+mn-lt"/>
                          <a:ea typeface="標楷體"/>
                          <a:cs typeface="Arial"/>
                        </a:rPr>
                        <a:t>外，應透過國內證券集中保管事業機構於該外國證券保管事業機構開設之帳戶辦理相關之帳簿登載。</a:t>
                      </a:r>
                      <a:endParaRPr kumimoji="0" lang="zh-TW" altLang="en-US" sz="2200" kern="100" dirty="0">
                        <a:solidFill>
                          <a:srgbClr val="000000"/>
                        </a:solidFill>
                        <a:effectLst/>
                        <a:latin typeface="+mn-lt"/>
                        <a:ea typeface="標楷體"/>
                        <a:cs typeface="Arial"/>
                      </a:endParaRPr>
                    </a:p>
                  </a:txBody>
                  <a:tcPr marL="91456" marR="91456"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3510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solidFill>
                  <a:srgbClr val="E7DEC9">
                    <a:lumMod val="25000"/>
                  </a:srgbClr>
                </a:solidFill>
              </a:rPr>
              <a:pPr>
                <a:defRPr/>
              </a:pPr>
              <a:t>56</a:t>
            </a:fld>
            <a:endParaRPr lang="zh-TW" altLang="en-US" dirty="0">
              <a:solidFill>
                <a:srgbClr val="E7DEC9">
                  <a:lumMod val="25000"/>
                </a:srgbClr>
              </a:solidFill>
            </a:endParaRPr>
          </a:p>
        </p:txBody>
      </p:sp>
      <p:sp>
        <p:nvSpPr>
          <p:cNvPr id="5" name="矩形 4"/>
          <p:cNvSpPr/>
          <p:nvPr/>
        </p:nvSpPr>
        <p:spPr>
          <a:xfrm>
            <a:off x="1043608" y="548680"/>
            <a:ext cx="8100392" cy="646331"/>
          </a:xfrm>
          <a:prstGeom prst="rect">
            <a:avLst/>
          </a:prstGeom>
        </p:spPr>
        <p:txBody>
          <a:bodyPr wrap="square">
            <a:spAutoFit/>
          </a:bodyPr>
          <a:lstStyle/>
          <a:p>
            <a:pPr algn="ctr"/>
            <a:r>
              <a:rPr kumimoji="0" lang="zh-TW" altLang="en-US" sz="3600" b="1" dirty="0">
                <a:solidFill>
                  <a:srgbClr val="572314"/>
                </a:solidFill>
                <a:latin typeface="微軟正黑體" pitchFamily="34" charset="-120"/>
                <a:ea typeface="標楷體" pitchFamily="65" charset="-120"/>
              </a:rPr>
              <a:t>國際</a:t>
            </a:r>
            <a:r>
              <a:rPr kumimoji="0" lang="zh-TW" altLang="en-US" sz="3600" b="1" dirty="0" smtClean="0">
                <a:solidFill>
                  <a:srgbClr val="572314"/>
                </a:solidFill>
                <a:latin typeface="微軟正黑體" pitchFamily="34" charset="-120"/>
                <a:ea typeface="標楷體" pitchFamily="65" charset="-120"/>
              </a:rPr>
              <a:t>債券交易制度新措施</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一</a:t>
            </a:r>
            <a:r>
              <a:rPr kumimoji="0" lang="en-US" altLang="zh-TW" sz="3600" b="1" dirty="0" smtClean="0">
                <a:solidFill>
                  <a:srgbClr val="572314"/>
                </a:solidFill>
                <a:latin typeface="微軟正黑體" pitchFamily="34" charset="-120"/>
                <a:ea typeface="標楷體" pitchFamily="65" charset="-120"/>
              </a:rPr>
              <a:t>)</a:t>
            </a:r>
            <a:endParaRPr kumimoji="0" lang="zh-TW" altLang="en-US" sz="3600" b="1" dirty="0">
              <a:solidFill>
                <a:srgbClr val="FF0000"/>
              </a:solidFill>
              <a:latin typeface="微軟正黑體" pitchFamily="34" charset="-120"/>
              <a:ea typeface="標楷體" pitchFamily="65" charset="-120"/>
            </a:endParaRPr>
          </a:p>
        </p:txBody>
      </p:sp>
      <p:sp>
        <p:nvSpPr>
          <p:cNvPr id="6" name="Rectangle 3"/>
          <p:cNvSpPr txBox="1">
            <a:spLocks noChangeArrowheads="1"/>
          </p:cNvSpPr>
          <p:nvPr/>
        </p:nvSpPr>
        <p:spPr>
          <a:xfrm>
            <a:off x="827584" y="1484784"/>
            <a:ext cx="8136904" cy="3888432"/>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82650" lvl="1" indent="-342900">
              <a:lnSpc>
                <a:spcPct val="150000"/>
              </a:lnSpc>
              <a:spcBef>
                <a:spcPts val="600"/>
              </a:spcBef>
              <a:buClr>
                <a:srgbClr val="CC9900"/>
              </a:buClr>
              <a:buSzPct val="110000"/>
              <a:buFont typeface="Wingdings" panose="05000000000000000000" pitchFamily="2" charset="2"/>
              <a:buChar char="n"/>
              <a:defRPr/>
            </a:pPr>
            <a:r>
              <a:rPr lang="zh-TW" altLang="en-US" sz="2600" dirty="0" smtClean="0">
                <a:solidFill>
                  <a:prstClr val="black"/>
                </a:solidFill>
                <a:latin typeface="Arial" pitchFamily="34" charset="0"/>
                <a:cs typeface="Arial" panose="020B0604020202020204" pitchFamily="34" charset="0"/>
              </a:rPr>
              <a:t>開放</a:t>
            </a:r>
            <a:r>
              <a:rPr lang="zh-TW" altLang="en-US" sz="2600" dirty="0">
                <a:solidFill>
                  <a:prstClr val="black"/>
                </a:solidFill>
                <a:latin typeface="Arial" pitchFamily="34" charset="0"/>
                <a:cs typeface="Arial" panose="020B0604020202020204" pitchFamily="34" charset="0"/>
              </a:rPr>
              <a:t>一般投資人得承作專業板債券的附條件</a:t>
            </a:r>
            <a:r>
              <a:rPr lang="zh-TW" altLang="en-US" sz="2600" dirty="0" smtClean="0">
                <a:solidFill>
                  <a:prstClr val="black"/>
                </a:solidFill>
                <a:latin typeface="Arial" pitchFamily="34" charset="0"/>
                <a:cs typeface="Arial" panose="020B0604020202020204" pitchFamily="34" charset="0"/>
              </a:rPr>
              <a:t>交易</a:t>
            </a:r>
            <a:r>
              <a:rPr kumimoji="0" lang="en-US" altLang="zh-TW" sz="1400" b="1" dirty="0">
                <a:solidFill>
                  <a:srgbClr val="FF0000"/>
                </a:solidFill>
                <a:latin typeface="微軟正黑體" pitchFamily="34" charset="-120"/>
              </a:rPr>
              <a:t>(2015.11.16</a:t>
            </a:r>
            <a:r>
              <a:rPr kumimoji="0" lang="en-US" altLang="zh-TW" sz="1400" b="1" dirty="0" smtClean="0">
                <a:solidFill>
                  <a:srgbClr val="FF0000"/>
                </a:solidFill>
                <a:latin typeface="微軟正黑體" pitchFamily="34" charset="-120"/>
              </a:rPr>
              <a:t>)</a:t>
            </a:r>
            <a:endParaRPr lang="en-US" altLang="zh-TW" sz="1400" dirty="0" smtClean="0">
              <a:solidFill>
                <a:prstClr val="black"/>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200" dirty="0" smtClean="0">
                <a:solidFill>
                  <a:prstClr val="black"/>
                </a:solidFill>
                <a:latin typeface="Arial" pitchFamily="34" charset="0"/>
                <a:cs typeface="Arial" panose="020B0604020202020204" pitchFamily="34" charset="0"/>
              </a:rPr>
              <a:t>考量附條件交易其經濟實質上屬融資行為，債券只是作為交易的擔保品而已，因此投資人毋須承擔持有債券標的之風險</a:t>
            </a:r>
            <a:endParaRPr lang="en-US" altLang="zh-TW" sz="2200" dirty="0" smtClean="0">
              <a:solidFill>
                <a:prstClr val="black"/>
              </a:solidFill>
              <a:latin typeface="Arial" pitchFamily="34" charset="0"/>
              <a:cs typeface="Arial" panose="020B0604020202020204" pitchFamily="34" charset="0"/>
            </a:endParaRPr>
          </a:p>
          <a:p>
            <a:pPr marL="882650" lvl="1" indent="-342900">
              <a:lnSpc>
                <a:spcPct val="150000"/>
              </a:lnSpc>
              <a:spcBef>
                <a:spcPts val="600"/>
              </a:spcBef>
              <a:buClr>
                <a:srgbClr val="CC9900"/>
              </a:buClr>
              <a:buSzPct val="110000"/>
              <a:buFont typeface="Wingdings" panose="05000000000000000000" pitchFamily="2" charset="2"/>
              <a:buChar char="n"/>
              <a:defRPr/>
            </a:pPr>
            <a:r>
              <a:rPr lang="zh-TW" altLang="en-US" sz="2600" dirty="0" smtClean="0">
                <a:solidFill>
                  <a:prstClr val="black"/>
                </a:solidFill>
                <a:latin typeface="Arial" pitchFamily="34" charset="0"/>
                <a:cs typeface="Arial" panose="020B0604020202020204" pitchFamily="34" charset="0"/>
              </a:rPr>
              <a:t>開放證券商得透過資訊廠商系統或類似資訊平台方式傳遞報價內容或指令</a:t>
            </a:r>
            <a:endParaRPr lang="en-US" altLang="zh-TW" sz="2600" dirty="0" smtClean="0">
              <a:solidFill>
                <a:prstClr val="black"/>
              </a:solidFill>
              <a:latin typeface="Arial" pitchFamily="34" charset="0"/>
              <a:cs typeface="Arial" panose="020B0604020202020204" pitchFamily="34" charset="0"/>
            </a:endParaRPr>
          </a:p>
          <a:p>
            <a:pPr marL="539750" lvl="1" indent="0">
              <a:lnSpc>
                <a:spcPct val="150000"/>
              </a:lnSpc>
              <a:spcBef>
                <a:spcPts val="600"/>
              </a:spcBef>
              <a:buClr>
                <a:srgbClr val="CC9900"/>
              </a:buClr>
              <a:buSzPct val="100000"/>
              <a:buNone/>
              <a:defRPr/>
            </a:pPr>
            <a:r>
              <a:rPr kumimoji="0" lang="en-US" altLang="zh-TW" sz="1400" b="1" dirty="0" smtClean="0">
                <a:solidFill>
                  <a:srgbClr val="FF0000"/>
                </a:solidFill>
                <a:latin typeface="微軟正黑體" pitchFamily="34" charset="-120"/>
              </a:rPr>
              <a:t>	(</a:t>
            </a:r>
            <a:r>
              <a:rPr kumimoji="0" lang="en-US" altLang="zh-TW" sz="1400" b="1" dirty="0">
                <a:solidFill>
                  <a:srgbClr val="FF0000"/>
                </a:solidFill>
                <a:latin typeface="微軟正黑體" pitchFamily="34" charset="-120"/>
              </a:rPr>
              <a:t>2015.11.16)</a:t>
            </a:r>
          </a:p>
          <a:p>
            <a:pPr marL="882650" lvl="1" indent="-342900" eaLnBrk="1" hangingPunct="1">
              <a:lnSpc>
                <a:spcPct val="150000"/>
              </a:lnSpc>
              <a:spcBef>
                <a:spcPts val="600"/>
              </a:spcBef>
              <a:buClr>
                <a:srgbClr val="CC9900"/>
              </a:buClr>
              <a:buSzPct val="100000"/>
              <a:buFont typeface="Wingdings" panose="05000000000000000000" pitchFamily="2" charset="2"/>
              <a:buChar char="n"/>
              <a:defRPr/>
            </a:pPr>
            <a:endParaRPr lang="en-US" altLang="zh-TW" sz="2400" dirty="0" smtClean="0">
              <a:solidFill>
                <a:prstClr val="black"/>
              </a:solidFill>
              <a:latin typeface="Arial" pitchFamily="34" charset="0"/>
              <a:cs typeface="Arial" panose="020B0604020202020204" pitchFamily="34" charset="0"/>
            </a:endParaRPr>
          </a:p>
          <a:p>
            <a:pPr marL="785812" lvl="2" indent="0">
              <a:lnSpc>
                <a:spcPct val="150000"/>
              </a:lnSpc>
              <a:spcBef>
                <a:spcPts val="600"/>
              </a:spcBef>
              <a:buClr>
                <a:schemeClr val="accent4"/>
              </a:buClr>
              <a:buSzPct val="100000"/>
              <a:buNone/>
              <a:defRPr/>
            </a:pPr>
            <a:endParaRPr lang="en-US" altLang="zh-TW" sz="2000" dirty="0" smtClean="0">
              <a:solidFill>
                <a:prstClr val="black"/>
              </a:solidFill>
              <a:latin typeface="Arial" pitchFamily="34" charset="0"/>
              <a:cs typeface="Arial" panose="020B0604020202020204" pitchFamily="34" charset="0"/>
            </a:endParaRPr>
          </a:p>
          <a:p>
            <a:pPr lvl="2"/>
            <a:endParaRPr kumimoji="0" lang="en-US" altLang="zh-TW" dirty="0" smtClean="0">
              <a:solidFill>
                <a:srgbClr val="000000"/>
              </a:solidFill>
            </a:endParaRPr>
          </a:p>
          <a:p>
            <a:pPr lvl="2"/>
            <a:endParaRPr kumimoji="0" lang="zh-TW" altLang="en-US" dirty="0" smtClean="0">
              <a:solidFill>
                <a:srgbClr val="000000"/>
              </a:solidFill>
            </a:endParaRPr>
          </a:p>
          <a:p>
            <a:pPr lvl="2"/>
            <a:endParaRPr kumimoji="0" lang="zh-TW" altLang="en-US" dirty="0" smtClean="0"/>
          </a:p>
        </p:txBody>
      </p:sp>
    </p:spTree>
    <p:extLst>
      <p:ext uri="{BB962C8B-B14F-4D97-AF65-F5344CB8AC3E}">
        <p14:creationId xmlns:p14="http://schemas.microsoft.com/office/powerpoint/2010/main" val="1254217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solidFill>
                  <a:srgbClr val="E7DEC9">
                    <a:lumMod val="25000"/>
                  </a:srgbClr>
                </a:solidFill>
              </a:rPr>
              <a:pPr>
                <a:defRPr/>
              </a:pPr>
              <a:t>57</a:t>
            </a:fld>
            <a:endParaRPr lang="zh-TW" altLang="en-US" dirty="0">
              <a:solidFill>
                <a:srgbClr val="E7DEC9">
                  <a:lumMod val="25000"/>
                </a:srgbClr>
              </a:solidFill>
            </a:endParaRPr>
          </a:p>
        </p:txBody>
      </p:sp>
      <p:sp>
        <p:nvSpPr>
          <p:cNvPr id="5" name="矩形 4"/>
          <p:cNvSpPr/>
          <p:nvPr/>
        </p:nvSpPr>
        <p:spPr>
          <a:xfrm>
            <a:off x="1043608" y="548680"/>
            <a:ext cx="8100392" cy="646331"/>
          </a:xfrm>
          <a:prstGeom prst="rect">
            <a:avLst/>
          </a:prstGeom>
        </p:spPr>
        <p:txBody>
          <a:bodyPr wrap="square">
            <a:spAutoFit/>
          </a:bodyPr>
          <a:lstStyle/>
          <a:p>
            <a:pPr algn="ctr"/>
            <a:r>
              <a:rPr kumimoji="0" lang="zh-TW" altLang="en-US" sz="3600" b="1" dirty="0">
                <a:solidFill>
                  <a:srgbClr val="572314"/>
                </a:solidFill>
                <a:latin typeface="微軟正黑體" pitchFamily="34" charset="-120"/>
                <a:ea typeface="標楷體" pitchFamily="65" charset="-120"/>
              </a:rPr>
              <a:t>國際</a:t>
            </a:r>
            <a:r>
              <a:rPr kumimoji="0" lang="zh-TW" altLang="en-US" sz="3600" b="1" dirty="0" smtClean="0">
                <a:solidFill>
                  <a:srgbClr val="572314"/>
                </a:solidFill>
                <a:latin typeface="微軟正黑體" pitchFamily="34" charset="-120"/>
                <a:ea typeface="標楷體" pitchFamily="65" charset="-120"/>
              </a:rPr>
              <a:t>債券交易制度新措施</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smtClean="0">
                <a:solidFill>
                  <a:srgbClr val="572314"/>
                </a:solidFill>
                <a:latin typeface="微軟正黑體" pitchFamily="34" charset="-120"/>
                <a:ea typeface="標楷體" pitchFamily="65" charset="-120"/>
              </a:rPr>
              <a:t>二</a:t>
            </a:r>
            <a:r>
              <a:rPr kumimoji="0" lang="en-US" altLang="zh-TW" sz="3600" b="1" dirty="0" smtClean="0">
                <a:solidFill>
                  <a:srgbClr val="572314"/>
                </a:solidFill>
                <a:latin typeface="微軟正黑體" pitchFamily="34" charset="-120"/>
                <a:ea typeface="標楷體" pitchFamily="65" charset="-120"/>
              </a:rPr>
              <a:t>)</a:t>
            </a:r>
            <a:endParaRPr kumimoji="0" lang="zh-TW" altLang="en-US" sz="3600" b="1" dirty="0">
              <a:solidFill>
                <a:srgbClr val="FF0000"/>
              </a:solidFill>
              <a:latin typeface="微軟正黑體" pitchFamily="34" charset="-120"/>
              <a:ea typeface="標楷體" pitchFamily="65" charset="-120"/>
            </a:endParaRPr>
          </a:p>
        </p:txBody>
      </p:sp>
      <p:sp>
        <p:nvSpPr>
          <p:cNvPr id="6" name="Rectangle 3"/>
          <p:cNvSpPr txBox="1">
            <a:spLocks noChangeArrowheads="1"/>
          </p:cNvSpPr>
          <p:nvPr/>
        </p:nvSpPr>
        <p:spPr>
          <a:xfrm>
            <a:off x="633463" y="1340768"/>
            <a:ext cx="8208912" cy="3312368"/>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82650" lvl="1" indent="-342900">
              <a:lnSpc>
                <a:spcPct val="150000"/>
              </a:lnSpc>
              <a:spcBef>
                <a:spcPts val="600"/>
              </a:spcBef>
              <a:buClr>
                <a:srgbClr val="CC9900"/>
              </a:buClr>
              <a:buSzPct val="110000"/>
              <a:buFont typeface="Wingdings" panose="05000000000000000000" pitchFamily="2" charset="2"/>
              <a:buChar char="n"/>
              <a:defRPr/>
            </a:pPr>
            <a:r>
              <a:rPr lang="zh-TW" altLang="en-US" dirty="0" smtClean="0">
                <a:solidFill>
                  <a:prstClr val="black"/>
                </a:solidFill>
                <a:latin typeface="Arial" pitchFamily="34" charset="0"/>
                <a:cs typeface="Arial" panose="020B0604020202020204" pitchFamily="34" charset="0"/>
              </a:rPr>
              <a:t>流動量提供者制度</a:t>
            </a:r>
            <a:r>
              <a:rPr kumimoji="0" lang="en-US" altLang="zh-TW" sz="1400" b="1" dirty="0">
                <a:solidFill>
                  <a:srgbClr val="FF0000"/>
                </a:solidFill>
                <a:latin typeface="微軟正黑體" pitchFamily="34" charset="-120"/>
              </a:rPr>
              <a:t>(2016.3.31</a:t>
            </a:r>
            <a:r>
              <a:rPr kumimoji="0" lang="en-US" altLang="zh-TW" sz="1400" b="1" dirty="0" smtClean="0">
                <a:solidFill>
                  <a:srgbClr val="FF0000"/>
                </a:solidFill>
                <a:latin typeface="微軟正黑體" pitchFamily="34" charset="-120"/>
              </a:rPr>
              <a:t>)</a:t>
            </a:r>
            <a:endParaRPr lang="en-US" altLang="zh-TW" sz="1000" dirty="0" smtClean="0">
              <a:solidFill>
                <a:prstClr val="black"/>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200" dirty="0" smtClean="0">
                <a:solidFill>
                  <a:prstClr val="black"/>
                </a:solidFill>
                <a:latin typeface="Arial" pitchFamily="34" charset="0"/>
                <a:cs typeface="Arial" panose="020B0604020202020204" pitchFamily="34" charset="0"/>
              </a:rPr>
              <a:t>目的：有效</a:t>
            </a:r>
            <a:r>
              <a:rPr lang="zh-TW" altLang="en-US" sz="2200" dirty="0">
                <a:solidFill>
                  <a:prstClr val="black"/>
                </a:solidFill>
                <a:latin typeface="Arial" pitchFamily="34" charset="0"/>
                <a:cs typeface="Arial" panose="020B0604020202020204" pitchFamily="34" charset="0"/>
              </a:rPr>
              <a:t>提升我國債券市場之</a:t>
            </a:r>
            <a:r>
              <a:rPr lang="zh-TW" altLang="en-US" sz="2200" dirty="0" smtClean="0">
                <a:solidFill>
                  <a:prstClr val="black"/>
                </a:solidFill>
                <a:latin typeface="Arial" pitchFamily="34" charset="0"/>
                <a:cs typeface="Arial" panose="020B0604020202020204" pitchFamily="34" charset="0"/>
              </a:rPr>
              <a:t>流動性</a:t>
            </a:r>
            <a:endParaRPr lang="en-US" altLang="zh-TW" sz="2200" dirty="0" smtClean="0">
              <a:solidFill>
                <a:prstClr val="black"/>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200" dirty="0" smtClean="0">
                <a:solidFill>
                  <a:prstClr val="black"/>
                </a:solidFill>
                <a:latin typeface="Arial" pitchFamily="34" charset="0"/>
                <a:cs typeface="Arial" panose="020B0604020202020204" pitchFamily="34" charset="0"/>
              </a:rPr>
              <a:t>申請</a:t>
            </a:r>
            <a:r>
              <a:rPr lang="zh-TW" altLang="en-US" sz="2200" dirty="0">
                <a:solidFill>
                  <a:prstClr val="black"/>
                </a:solidFill>
                <a:latin typeface="Arial" pitchFamily="34" charset="0"/>
                <a:cs typeface="Arial" panose="020B0604020202020204" pitchFamily="34" charset="0"/>
              </a:rPr>
              <a:t>資格：證券自營商及非屬兼營證券自營商之</a:t>
            </a:r>
            <a:r>
              <a:rPr lang="zh-TW" altLang="en-US" sz="2200" dirty="0" smtClean="0">
                <a:solidFill>
                  <a:prstClr val="black"/>
                </a:solidFill>
                <a:latin typeface="Arial" pitchFamily="34" charset="0"/>
                <a:cs typeface="Arial" panose="020B0604020202020204" pitchFamily="34" charset="0"/>
              </a:rPr>
              <a:t>銀行</a:t>
            </a:r>
            <a:r>
              <a:rPr lang="zh-TW" altLang="en-US" sz="2200" dirty="0" smtClean="0">
                <a:solidFill>
                  <a:srgbClr val="000000"/>
                </a:solidFill>
                <a:latin typeface="Arial" pitchFamily="34" charset="0"/>
                <a:cs typeface="Arial" panose="020B0604020202020204" pitchFamily="34" charset="0"/>
              </a:rPr>
              <a:t>。</a:t>
            </a:r>
            <a:endParaRPr lang="en-US" altLang="zh-TW" sz="2200" dirty="0" smtClean="0">
              <a:solidFill>
                <a:srgbClr val="000000"/>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200" dirty="0">
                <a:solidFill>
                  <a:prstClr val="black"/>
                </a:solidFill>
                <a:latin typeface="Arial" pitchFamily="34" charset="0"/>
                <a:cs typeface="Arial" panose="020B0604020202020204" pitchFamily="34" charset="0"/>
              </a:rPr>
              <a:t>國際債券發行人在發行每一檔國際債券時，應指定其他證券自營商或非屬兼營證券自營商之銀行為其債券之流動量提供者</a:t>
            </a:r>
            <a:r>
              <a:rPr lang="zh-TW" altLang="en-US" sz="2200" dirty="0" smtClean="0">
                <a:solidFill>
                  <a:prstClr val="black"/>
                </a:solidFill>
                <a:latin typeface="Arial" pitchFamily="34" charset="0"/>
                <a:cs typeface="Arial" panose="020B0604020202020204" pitchFamily="34" charset="0"/>
              </a:rPr>
              <a:t>。</a:t>
            </a:r>
            <a:endParaRPr lang="en-US" altLang="zh-TW" sz="2200" dirty="0" smtClean="0">
              <a:solidFill>
                <a:prstClr val="black"/>
              </a:solidFill>
              <a:latin typeface="Arial" pitchFamily="34" charset="0"/>
              <a:cs typeface="Arial" panose="020B0604020202020204" pitchFamily="34" charset="0"/>
            </a:endParaRPr>
          </a:p>
          <a:p>
            <a:pPr marL="1128712" lvl="2" indent="-342900">
              <a:lnSpc>
                <a:spcPct val="150000"/>
              </a:lnSpc>
              <a:spcBef>
                <a:spcPts val="600"/>
              </a:spcBef>
              <a:buClr>
                <a:srgbClr val="92D050"/>
              </a:buClr>
              <a:buSzPct val="100000"/>
              <a:buFont typeface="Wingdings" panose="05000000000000000000" pitchFamily="2" charset="2"/>
              <a:buChar char="n"/>
              <a:defRPr/>
            </a:pPr>
            <a:r>
              <a:rPr lang="zh-TW" altLang="en-US" sz="2200" dirty="0">
                <a:solidFill>
                  <a:prstClr val="black"/>
                </a:solidFill>
                <a:latin typeface="Arial" pitchFamily="34" charset="0"/>
                <a:cs typeface="Arial" panose="020B0604020202020204" pitchFamily="34" charset="0"/>
              </a:rPr>
              <a:t>流動量提供者於該檔債券櫃檯買賣期間，負責提供為該債券提供買賣報價，以利市場參與者買賣該檔債券</a:t>
            </a:r>
            <a:r>
              <a:rPr lang="zh-TW" altLang="en-US" sz="2200" dirty="0" smtClean="0">
                <a:solidFill>
                  <a:prstClr val="black"/>
                </a:solidFill>
                <a:latin typeface="Arial" pitchFamily="34" charset="0"/>
                <a:cs typeface="Arial" panose="020B0604020202020204" pitchFamily="34" charset="0"/>
              </a:rPr>
              <a:t>。</a:t>
            </a:r>
            <a:endParaRPr lang="en-US" altLang="zh-TW" sz="2200" dirty="0" smtClean="0">
              <a:solidFill>
                <a:prstClr val="black"/>
              </a:solidFill>
              <a:latin typeface="Arial" pitchFamily="34" charset="0"/>
              <a:cs typeface="Arial" panose="020B0604020202020204" pitchFamily="34" charset="0"/>
            </a:endParaRPr>
          </a:p>
        </p:txBody>
      </p:sp>
    </p:spTree>
    <p:extLst>
      <p:ext uri="{BB962C8B-B14F-4D97-AF65-F5344CB8AC3E}">
        <p14:creationId xmlns:p14="http://schemas.microsoft.com/office/powerpoint/2010/main" val="4153213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58</a:t>
            </a:r>
            <a:endParaRPr lang="zh-TW" altLang="en-US" dirty="0"/>
          </a:p>
        </p:txBody>
      </p:sp>
      <p:sp>
        <p:nvSpPr>
          <p:cNvPr id="5" name="文字方塊 4"/>
          <p:cNvSpPr txBox="1"/>
          <p:nvPr/>
        </p:nvSpPr>
        <p:spPr>
          <a:xfrm>
            <a:off x="1259632" y="1268760"/>
            <a:ext cx="8199206" cy="934358"/>
          </a:xfrm>
          <a:prstGeom prst="rect">
            <a:avLst/>
          </a:prstGeom>
          <a:noFill/>
        </p:spPr>
        <p:txBody>
          <a:bodyPr wrap="square">
            <a:spAutoFit/>
          </a:bodyPr>
          <a:lstStyle/>
          <a:p>
            <a:pPr marL="450850" lvl="2" indent="-361950">
              <a:lnSpc>
                <a:spcPct val="114000"/>
              </a:lnSpc>
              <a:spcBef>
                <a:spcPts val="300"/>
              </a:spcBef>
              <a:spcAft>
                <a:spcPts val="300"/>
              </a:spcAft>
              <a:buClr>
                <a:srgbClr val="92D050"/>
              </a:buClr>
              <a:buSzPct val="100000"/>
              <a:buFont typeface="Wingdings" panose="05000000000000000000" pitchFamily="2" charset="2"/>
              <a:buChar char="n"/>
              <a:defRPr/>
            </a:pPr>
            <a:r>
              <a:rPr kumimoji="0" lang="zh-TW" altLang="en-US" sz="2400" dirty="0">
                <a:solidFill>
                  <a:srgbClr val="000000"/>
                </a:solidFill>
                <a:ea typeface="標楷體" panose="03000509000000000000" pitchFamily="65" charset="-120"/>
                <a:cs typeface="Arial" panose="020B0604020202020204" pitchFamily="34" charset="0"/>
              </a:rPr>
              <a:t>報價方式</a:t>
            </a:r>
            <a:r>
              <a:rPr kumimoji="0" lang="en-US" altLang="zh-TW" sz="2400" dirty="0">
                <a:solidFill>
                  <a:srgbClr val="000000"/>
                </a:solidFill>
                <a:ea typeface="標楷體" panose="03000509000000000000" pitchFamily="65" charset="-120"/>
                <a:cs typeface="Arial" panose="020B0604020202020204" pitchFamily="34" charset="0"/>
              </a:rPr>
              <a:t>-</a:t>
            </a:r>
            <a:r>
              <a:rPr kumimoji="0" lang="zh-TW" altLang="en-US" sz="2400" dirty="0">
                <a:solidFill>
                  <a:srgbClr val="000000"/>
                </a:solidFill>
                <a:ea typeface="標楷體" panose="03000509000000000000" pitchFamily="65" charset="-120"/>
                <a:cs typeface="Arial" panose="020B0604020202020204" pitchFamily="34" charset="0"/>
              </a:rPr>
              <a:t>發行期間</a:t>
            </a:r>
            <a:r>
              <a:rPr kumimoji="0" lang="en-US" altLang="zh-TW" sz="2400" dirty="0">
                <a:solidFill>
                  <a:srgbClr val="000000"/>
                </a:solidFill>
                <a:ea typeface="標楷體" panose="03000509000000000000" pitchFamily="65" charset="-120"/>
                <a:cs typeface="Arial" panose="020B0604020202020204" pitchFamily="34" charset="0"/>
              </a:rPr>
              <a:t>7</a:t>
            </a:r>
            <a:r>
              <a:rPr kumimoji="0" lang="zh-TW" altLang="en-US" sz="2400" dirty="0" smtClean="0">
                <a:solidFill>
                  <a:srgbClr val="000000"/>
                </a:solidFill>
                <a:ea typeface="標楷體" panose="03000509000000000000" pitchFamily="65" charset="-120"/>
                <a:cs typeface="Arial" panose="020B0604020202020204" pitchFamily="34" charset="0"/>
              </a:rPr>
              <a:t>年</a:t>
            </a:r>
            <a:r>
              <a:rPr kumimoji="0" lang="en-US" altLang="zh-TW" sz="2400" dirty="0" smtClean="0">
                <a:solidFill>
                  <a:srgbClr val="000000"/>
                </a:solidFill>
                <a:ea typeface="標楷體" panose="03000509000000000000" pitchFamily="65" charset="-120"/>
                <a:cs typeface="Arial" panose="020B0604020202020204" pitchFamily="34" charset="0"/>
              </a:rPr>
              <a:t>(</a:t>
            </a:r>
            <a:r>
              <a:rPr kumimoji="0" lang="zh-TW" altLang="en-US" sz="2400" dirty="0" smtClean="0">
                <a:solidFill>
                  <a:srgbClr val="000000"/>
                </a:solidFill>
                <a:ea typeface="標楷體" panose="03000509000000000000" pitchFamily="65" charset="-120"/>
                <a:cs typeface="Arial" panose="020B0604020202020204" pitchFamily="34" charset="0"/>
              </a:rPr>
              <a:t>含</a:t>
            </a:r>
            <a:r>
              <a:rPr kumimoji="0" lang="en-US" altLang="zh-TW" sz="2400" dirty="0" smtClean="0">
                <a:solidFill>
                  <a:srgbClr val="000000"/>
                </a:solidFill>
                <a:ea typeface="標楷體" panose="03000509000000000000" pitchFamily="65" charset="-120"/>
                <a:cs typeface="Arial" panose="020B0604020202020204" pitchFamily="34" charset="0"/>
              </a:rPr>
              <a:t>)</a:t>
            </a:r>
            <a:r>
              <a:rPr kumimoji="0" lang="zh-TW" altLang="en-US" sz="2400" dirty="0" smtClean="0">
                <a:solidFill>
                  <a:srgbClr val="000000"/>
                </a:solidFill>
                <a:ea typeface="標楷體" panose="03000509000000000000" pitchFamily="65" charset="-120"/>
                <a:cs typeface="Arial" panose="020B0604020202020204" pitchFamily="34" charset="0"/>
              </a:rPr>
              <a:t>以下者</a:t>
            </a:r>
            <a:r>
              <a:rPr kumimoji="0" lang="en-US" altLang="zh-TW" sz="2400" dirty="0" smtClean="0">
                <a:solidFill>
                  <a:srgbClr val="000000"/>
                </a:solidFill>
                <a:ea typeface="標楷體" panose="03000509000000000000" pitchFamily="65" charset="-120"/>
                <a:cs typeface="Arial" panose="020B0604020202020204" pitchFamily="34" charset="0"/>
              </a:rPr>
              <a:t>(</a:t>
            </a:r>
            <a:r>
              <a:rPr kumimoji="0" lang="zh-TW" altLang="en-US" sz="2400" dirty="0" smtClean="0">
                <a:solidFill>
                  <a:srgbClr val="000000"/>
                </a:solidFill>
                <a:ea typeface="標楷體" panose="03000509000000000000" pitchFamily="65" charset="-120"/>
                <a:cs typeface="Arial" panose="020B0604020202020204" pitchFamily="34" charset="0"/>
              </a:rPr>
              <a:t>於</a:t>
            </a:r>
            <a:r>
              <a:rPr kumimoji="0" lang="zh-TW" altLang="en-US" sz="2400" dirty="0">
                <a:solidFill>
                  <a:srgbClr val="000000"/>
                </a:solidFill>
                <a:ea typeface="標楷體" panose="03000509000000000000" pitchFamily="65" charset="-120"/>
                <a:cs typeface="Arial" panose="020B0604020202020204" pitchFamily="34" charset="0"/>
              </a:rPr>
              <a:t>國際債券交易系統進行確定報價</a:t>
            </a:r>
            <a:r>
              <a:rPr kumimoji="0" lang="en-US" altLang="zh-TW" sz="2400" dirty="0">
                <a:solidFill>
                  <a:srgbClr val="000000"/>
                </a:solidFill>
                <a:ea typeface="標楷體" panose="03000509000000000000" pitchFamily="65" charset="-120"/>
                <a:cs typeface="Arial" panose="020B0604020202020204" pitchFamily="34" charset="0"/>
              </a:rPr>
              <a:t>)</a:t>
            </a:r>
          </a:p>
        </p:txBody>
      </p:sp>
      <p:graphicFrame>
        <p:nvGraphicFramePr>
          <p:cNvPr id="6" name="表格 5"/>
          <p:cNvGraphicFramePr>
            <a:graphicFrameLocks noGrp="1"/>
          </p:cNvGraphicFramePr>
          <p:nvPr>
            <p:extLst>
              <p:ext uri="{D42A27DB-BD31-4B8C-83A1-F6EECF244321}">
                <p14:modId xmlns:p14="http://schemas.microsoft.com/office/powerpoint/2010/main" val="749017353"/>
              </p:ext>
            </p:extLst>
          </p:nvPr>
        </p:nvGraphicFramePr>
        <p:xfrm>
          <a:off x="1331640" y="2309875"/>
          <a:ext cx="7344816" cy="3617986"/>
        </p:xfrm>
        <a:graphic>
          <a:graphicData uri="http://schemas.openxmlformats.org/drawingml/2006/table">
            <a:tbl>
              <a:tblPr firstRow="1" bandRow="1">
                <a:tableStyleId>{21E4AEA4-8DFA-4A89-87EB-49C32662AFE0}</a:tableStyleId>
              </a:tblPr>
              <a:tblGrid>
                <a:gridCol w="1574715"/>
                <a:gridCol w="2720000"/>
                <a:gridCol w="3050101"/>
              </a:tblGrid>
              <a:tr h="487172">
                <a:tc>
                  <a:txBody>
                    <a:bodyPr/>
                    <a:lstStyle/>
                    <a:p>
                      <a:pPr algn="ctr">
                        <a:lnSpc>
                          <a:spcPts val="2400"/>
                        </a:lnSpc>
                      </a:pP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pPr>
                      <a:r>
                        <a:rPr lang="zh-TW" altLang="en-US" sz="2400" dirty="0" smtClean="0">
                          <a:latin typeface="Arial" pitchFamily="34" charset="0"/>
                          <a:ea typeface="標楷體" pitchFamily="65" charset="-120"/>
                          <a:cs typeface="Arial" pitchFamily="34" charset="0"/>
                        </a:rPr>
                        <a:t>國際債券交易系統</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zh-TW" altLang="en-US" sz="26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74">
                <a:tc>
                  <a:txBody>
                    <a:bodyPr/>
                    <a:lstStyle/>
                    <a:p>
                      <a:pPr marL="0" algn="ctr" rtl="0" eaLnBrk="1" latinLnBrk="0" hangingPunct="1">
                        <a:lnSpc>
                          <a:spcPts val="2400"/>
                        </a:lnSpc>
                      </a:pPr>
                      <a:r>
                        <a:rPr kumimoji="0" lang="zh-TW" altLang="en-US" sz="2400" kern="1200" dirty="0" smtClean="0">
                          <a:solidFill>
                            <a:schemeClr val="dk1"/>
                          </a:solidFill>
                          <a:latin typeface="Arial" pitchFamily="34" charset="0"/>
                          <a:ea typeface="標楷體" pitchFamily="65" charset="-120"/>
                          <a:cs typeface="Arial" pitchFamily="34" charset="0"/>
                        </a:rPr>
                        <a:t>報價型態</a:t>
                      </a:r>
                      <a:endParaRPr kumimoji="0" lang="zh-TW" altLang="en-US" sz="2400" kern="1200" dirty="0">
                        <a:solidFill>
                          <a:schemeClr val="dk1"/>
                        </a:solidFill>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Arial" pitchFamily="34" charset="0"/>
                        </a:rPr>
                        <a:t>提供買賣雙向</a:t>
                      </a:r>
                      <a:r>
                        <a:rPr kumimoji="0" lang="zh-TW" altLang="en-US" sz="24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Arial" pitchFamily="34" charset="0"/>
                        </a:rPr>
                        <a:t>確定</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Arial" pitchFamily="34" charset="0"/>
                        </a:rPr>
                        <a:t>報價</a:t>
                      </a:r>
                      <a:endParaRPr lang="zh-TW" altLang="en-US" sz="2400" dirty="0">
                        <a:solidFill>
                          <a:srgbClr val="000000"/>
                        </a:solidFill>
                        <a:latin typeface="標楷體" panose="03000509000000000000" pitchFamily="65" charset="-120"/>
                        <a:ea typeface="標楷體" panose="03000509000000000000" pitchFamily="65" charset="-12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dirty="0">
                        <a:solidFill>
                          <a:srgbClr val="000000"/>
                        </a:solidFill>
                        <a:latin typeface="標楷體" panose="03000509000000000000" pitchFamily="65" charset="-120"/>
                        <a:ea typeface="標楷體" panose="03000509000000000000" pitchFamily="65" charset="-12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501">
                <a:tc>
                  <a:txBody>
                    <a:bodyPr/>
                    <a:lstStyle/>
                    <a:p>
                      <a:pPr algn="ctr">
                        <a:lnSpc>
                          <a:spcPts val="2400"/>
                        </a:lnSpc>
                      </a:pPr>
                      <a:r>
                        <a:rPr lang="zh-TW" altLang="en-US" sz="2400" dirty="0" smtClean="0">
                          <a:latin typeface="Arial" pitchFamily="34" charset="0"/>
                          <a:ea typeface="標楷體" pitchFamily="65" charset="-120"/>
                          <a:cs typeface="Arial" pitchFamily="34" charset="0"/>
                        </a:rPr>
                        <a:t>報價時間</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ts val="2400"/>
                        </a:lnSpc>
                      </a:pPr>
                      <a:r>
                        <a:rPr lang="zh-TW" altLang="en-US" sz="2400" dirty="0" smtClean="0">
                          <a:latin typeface="Arial" pitchFamily="34" charset="0"/>
                          <a:ea typeface="標楷體" pitchFamily="65" charset="-120"/>
                          <a:cs typeface="Arial" pitchFamily="34" charset="0"/>
                        </a:rPr>
                        <a:t>每營業日</a:t>
                      </a:r>
                      <a:r>
                        <a:rPr lang="en-US" altLang="zh-TW" sz="2400" dirty="0" smtClean="0">
                          <a:latin typeface="Arial" pitchFamily="34" charset="0"/>
                          <a:ea typeface="標楷體" pitchFamily="65" charset="-120"/>
                          <a:cs typeface="Arial" pitchFamily="34" charset="0"/>
                        </a:rPr>
                        <a:t>9:00~12:00</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600" dirty="0" smtClean="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519">
                <a:tc>
                  <a:txBody>
                    <a:bodyPr/>
                    <a:lstStyle/>
                    <a:p>
                      <a:pPr algn="ctr">
                        <a:lnSpc>
                          <a:spcPts val="2400"/>
                        </a:lnSpc>
                      </a:pPr>
                      <a:r>
                        <a:rPr lang="zh-TW" altLang="en-US" sz="2400" dirty="0" smtClean="0">
                          <a:latin typeface="Arial" pitchFamily="34" charset="0"/>
                          <a:ea typeface="標楷體" pitchFamily="65" charset="-120"/>
                          <a:cs typeface="Arial" pitchFamily="34" charset="0"/>
                        </a:rPr>
                        <a:t>揭示對象</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ts val="2400"/>
                        </a:lnSpc>
                      </a:pPr>
                      <a:r>
                        <a:rPr lang="zh-TW" altLang="en-US" sz="2400" dirty="0" smtClean="0">
                          <a:latin typeface="Arial" pitchFamily="34" charset="0"/>
                          <a:ea typeface="標楷體" pitchFamily="65" charset="-120"/>
                          <a:cs typeface="Arial" pitchFamily="34" charset="0"/>
                        </a:rPr>
                        <a:t>應達</a:t>
                      </a:r>
                      <a:r>
                        <a:rPr lang="en-US" altLang="zh-TW" sz="2400" dirty="0" smtClean="0">
                          <a:latin typeface="Arial" pitchFamily="34" charset="0"/>
                          <a:ea typeface="標楷體" pitchFamily="65" charset="-120"/>
                          <a:cs typeface="Arial" pitchFamily="34" charset="0"/>
                        </a:rPr>
                        <a:t>10</a:t>
                      </a:r>
                      <a:r>
                        <a:rPr lang="zh-TW" altLang="en-US" sz="2400" dirty="0" smtClean="0">
                          <a:latin typeface="Arial" pitchFamily="34" charset="0"/>
                          <a:ea typeface="標楷體" pitchFamily="65" charset="-120"/>
                          <a:cs typeface="Arial" pitchFamily="34" charset="0"/>
                        </a:rPr>
                        <a:t>家以上之證券自營商</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922593">
                <a:tc>
                  <a:txBody>
                    <a:bodyPr/>
                    <a:lstStyle/>
                    <a:p>
                      <a:pPr algn="ctr">
                        <a:lnSpc>
                          <a:spcPts val="2400"/>
                        </a:lnSpc>
                      </a:pPr>
                      <a:r>
                        <a:rPr lang="zh-TW" altLang="en-US" sz="2400" dirty="0" smtClean="0">
                          <a:latin typeface="Arial" pitchFamily="34" charset="0"/>
                          <a:ea typeface="標楷體" pitchFamily="65" charset="-120"/>
                          <a:cs typeface="Arial" pitchFamily="34" charset="0"/>
                        </a:rPr>
                        <a:t>報價價差</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pP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存續期間</a:t>
                      </a: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:5</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年以下</a:t>
                      </a:r>
                      <a:endPar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endParaRPr>
                    </a:p>
                    <a:p>
                      <a:pPr algn="ctr">
                        <a:lnSpc>
                          <a:spcPts val="2400"/>
                        </a:lnSpc>
                      </a:pP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價差</a:t>
                      </a:r>
                      <a:r>
                        <a:rPr kumimoji="0" lang="zh-TW" altLang="en-US" sz="2400" b="0" i="0" u="none" strike="noStrike" kern="1200" cap="none" spc="0" normalizeH="0" baseline="0" noProof="0" dirty="0" smtClean="0">
                          <a:ln>
                            <a:noFill/>
                          </a:ln>
                          <a:solidFill>
                            <a:prstClr val="black"/>
                          </a:solidFill>
                          <a:effectLst/>
                          <a:uLnTx/>
                          <a:uFillTx/>
                          <a:latin typeface="新細明體" panose="02020500000000000000" pitchFamily="18" charset="-120"/>
                          <a:ea typeface="新細明體" panose="02020500000000000000" pitchFamily="18" charset="-120"/>
                          <a:cs typeface="Arial" pitchFamily="34" charset="0"/>
                        </a:rPr>
                        <a:t>→</a:t>
                      </a: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0.5</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元</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pP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存續期間</a:t>
                      </a: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:5</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年</a:t>
                      </a: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~7</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年</a:t>
                      </a:r>
                      <a:endPar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endParaRPr>
                    </a:p>
                    <a:p>
                      <a:pPr marL="0" marR="0" indent="0" algn="ctr" defTabSz="914400" rtl="0" eaLnBrk="1" fontAlgn="auto" latinLnBrk="0" hangingPunct="1">
                        <a:lnSpc>
                          <a:spcPts val="24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價差</a:t>
                      </a:r>
                      <a:r>
                        <a:rPr kumimoji="0" lang="zh-TW" altLang="en-US" sz="2400" b="0" i="0" u="none" strike="noStrike" kern="1200" cap="none" spc="0" normalizeH="0" baseline="0" noProof="0" dirty="0" smtClean="0">
                          <a:ln>
                            <a:noFill/>
                          </a:ln>
                          <a:solidFill>
                            <a:prstClr val="black"/>
                          </a:solidFill>
                          <a:effectLst/>
                          <a:uLnTx/>
                          <a:uFillTx/>
                          <a:latin typeface="新細明體" panose="02020500000000000000" pitchFamily="18" charset="-120"/>
                          <a:ea typeface="新細明體" panose="02020500000000000000" pitchFamily="18" charset="-120"/>
                          <a:cs typeface="Arial" pitchFamily="34" charset="0"/>
                        </a:rPr>
                        <a:t>→</a:t>
                      </a: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0.8</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元</a:t>
                      </a:r>
                      <a:endParaRPr lang="zh-TW" altLang="en-US" sz="2400" dirty="0" smtClean="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9027">
                <a:tc>
                  <a:txBody>
                    <a:bodyPr/>
                    <a:lstStyle/>
                    <a:p>
                      <a:pPr algn="ctr">
                        <a:lnSpc>
                          <a:spcPts val="2400"/>
                        </a:lnSpc>
                      </a:pPr>
                      <a:r>
                        <a:rPr lang="zh-TW" altLang="en-US" sz="2400" dirty="0" smtClean="0">
                          <a:latin typeface="Arial" pitchFamily="34" charset="0"/>
                          <a:ea typeface="標楷體" pitchFamily="65" charset="-120"/>
                          <a:cs typeface="Arial" pitchFamily="34" charset="0"/>
                        </a:rPr>
                        <a:t>連續報價</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indent="0" algn="l">
                        <a:lnSpc>
                          <a:spcPts val="2400"/>
                        </a:lnSpc>
                      </a:pPr>
                      <a:r>
                        <a:rPr lang="zh-TW" altLang="en-US" sz="2400" dirty="0" smtClean="0">
                          <a:latin typeface="Arial" pitchFamily="34" charset="0"/>
                          <a:ea typeface="標楷體" pitchFamily="65" charset="-120"/>
                          <a:cs typeface="Arial" pitchFamily="34" charset="0"/>
                        </a:rPr>
                        <a:t>除另有規定外，流動量提供者中止報價之累計時間每日不得超過</a:t>
                      </a:r>
                      <a:r>
                        <a:rPr lang="en-US" altLang="zh-TW" sz="2400" dirty="0" smtClean="0">
                          <a:latin typeface="Arial" pitchFamily="34" charset="0"/>
                          <a:ea typeface="標楷體" pitchFamily="65" charset="-120"/>
                          <a:cs typeface="Arial" pitchFamily="34" charset="0"/>
                        </a:rPr>
                        <a:t>60</a:t>
                      </a:r>
                      <a:r>
                        <a:rPr lang="zh-TW" altLang="en-US" sz="2400" dirty="0" smtClean="0">
                          <a:latin typeface="Arial" pitchFamily="34" charset="0"/>
                          <a:ea typeface="標楷體" pitchFamily="65" charset="-120"/>
                          <a:cs typeface="Arial" pitchFamily="34" charset="0"/>
                        </a:rPr>
                        <a:t>分鐘。</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pPr>
                      <a:endParaRPr lang="zh-TW" altLang="en-US" sz="2600" dirty="0" smtClean="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文字方塊 6"/>
          <p:cNvSpPr txBox="1"/>
          <p:nvPr/>
        </p:nvSpPr>
        <p:spPr>
          <a:xfrm>
            <a:off x="904195" y="539969"/>
            <a:ext cx="8101012" cy="646331"/>
          </a:xfrm>
          <a:prstGeom prst="rect">
            <a:avLst/>
          </a:prstGeom>
          <a:noFill/>
        </p:spPr>
        <p:txBody>
          <a:bodyPr>
            <a:spAutoFit/>
          </a:bodyPr>
          <a:lstStyle/>
          <a:p>
            <a:pPr algn="ctr" eaLnBrk="0" hangingPunct="0">
              <a:defRPr/>
            </a:pPr>
            <a:r>
              <a:rPr lang="zh-TW" altLang="en-US" sz="3600" b="1" dirty="0">
                <a:solidFill>
                  <a:srgbClr val="572314"/>
                </a:solidFill>
                <a:latin typeface="標楷體" pitchFamily="65" charset="-120"/>
                <a:ea typeface="標楷體" pitchFamily="65" charset="-120"/>
                <a:cs typeface="+mj-cs"/>
              </a:rPr>
              <a:t>國際債券交易制度新措施</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三</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Tree>
    <p:extLst>
      <p:ext uri="{BB962C8B-B14F-4D97-AF65-F5344CB8AC3E}">
        <p14:creationId xmlns:p14="http://schemas.microsoft.com/office/powerpoint/2010/main" val="2911694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59</a:t>
            </a:r>
            <a:endParaRPr lang="zh-TW" altLang="en-US" dirty="0"/>
          </a:p>
        </p:txBody>
      </p:sp>
      <p:sp>
        <p:nvSpPr>
          <p:cNvPr id="4" name="文字方塊 3"/>
          <p:cNvSpPr txBox="1"/>
          <p:nvPr/>
        </p:nvSpPr>
        <p:spPr>
          <a:xfrm>
            <a:off x="889978" y="581581"/>
            <a:ext cx="8101012" cy="646331"/>
          </a:xfrm>
          <a:prstGeom prst="rect">
            <a:avLst/>
          </a:prstGeom>
          <a:noFill/>
        </p:spPr>
        <p:txBody>
          <a:bodyPr>
            <a:spAutoFit/>
          </a:bodyPr>
          <a:lstStyle/>
          <a:p>
            <a:pPr algn="ctr" eaLnBrk="0" hangingPunct="0">
              <a:defRPr/>
            </a:pPr>
            <a:r>
              <a:rPr lang="zh-TW" altLang="en-US" sz="3600" b="1" dirty="0">
                <a:solidFill>
                  <a:srgbClr val="572314"/>
                </a:solidFill>
                <a:latin typeface="標楷體" pitchFamily="65" charset="-120"/>
                <a:ea typeface="標楷體" pitchFamily="65" charset="-120"/>
                <a:cs typeface="+mj-cs"/>
              </a:rPr>
              <a:t>國際債券交易制度新措施</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四</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26350" y="1340768"/>
            <a:ext cx="7901467" cy="934358"/>
          </a:xfrm>
          <a:prstGeom prst="rect">
            <a:avLst/>
          </a:prstGeom>
          <a:noFill/>
        </p:spPr>
        <p:txBody>
          <a:bodyPr wrap="square">
            <a:spAutoFit/>
          </a:bodyPr>
          <a:lstStyle/>
          <a:p>
            <a:pPr marL="450850" indent="-361950">
              <a:lnSpc>
                <a:spcPct val="114000"/>
              </a:lnSpc>
              <a:spcBef>
                <a:spcPts val="300"/>
              </a:spcBef>
              <a:spcAft>
                <a:spcPts val="300"/>
              </a:spcAft>
              <a:buClr>
                <a:srgbClr val="92D050"/>
              </a:buClr>
              <a:buFont typeface="Wingdings" panose="05000000000000000000" pitchFamily="2" charset="2"/>
              <a:buChar char="n"/>
              <a:defRPr/>
            </a:pPr>
            <a:r>
              <a:rPr kumimoji="0" lang="zh-TW" altLang="en-US" sz="2400" dirty="0" smtClean="0">
                <a:solidFill>
                  <a:srgbClr val="000000"/>
                </a:solidFill>
                <a:ea typeface="標楷體" panose="03000509000000000000" pitchFamily="65" charset="-120"/>
                <a:cs typeface="Arial" panose="020B0604020202020204" pitchFamily="34" charset="0"/>
              </a:rPr>
              <a:t>報價方式</a:t>
            </a:r>
            <a:r>
              <a:rPr kumimoji="0" lang="en-US" altLang="zh-TW" sz="2400" dirty="0" smtClean="0">
                <a:solidFill>
                  <a:srgbClr val="000000"/>
                </a:solidFill>
                <a:ea typeface="標楷體" panose="03000509000000000000" pitchFamily="65" charset="-120"/>
                <a:cs typeface="Arial" panose="020B0604020202020204" pitchFamily="34" charset="0"/>
              </a:rPr>
              <a:t>-</a:t>
            </a:r>
            <a:r>
              <a:rPr kumimoji="0" lang="zh-TW" altLang="en-US" sz="2400" dirty="0" smtClean="0">
                <a:solidFill>
                  <a:srgbClr val="000000"/>
                </a:solidFill>
                <a:ea typeface="標楷體" panose="03000509000000000000" pitchFamily="65" charset="-120"/>
                <a:cs typeface="Arial" panose="020B0604020202020204" pitchFamily="34" charset="0"/>
              </a:rPr>
              <a:t>發行期間逾</a:t>
            </a:r>
            <a:r>
              <a:rPr kumimoji="0" lang="en-US" altLang="zh-TW" sz="2400" dirty="0" smtClean="0">
                <a:solidFill>
                  <a:srgbClr val="000000"/>
                </a:solidFill>
                <a:ea typeface="標楷體" panose="03000509000000000000" pitchFamily="65" charset="-120"/>
                <a:cs typeface="Arial" panose="020B0604020202020204" pitchFamily="34" charset="0"/>
              </a:rPr>
              <a:t>7</a:t>
            </a:r>
            <a:r>
              <a:rPr kumimoji="0" lang="zh-TW" altLang="en-US" sz="2400" dirty="0" smtClean="0">
                <a:solidFill>
                  <a:srgbClr val="000000"/>
                </a:solidFill>
                <a:ea typeface="標楷體" panose="03000509000000000000" pitchFamily="65" charset="-120"/>
                <a:cs typeface="Arial" panose="020B0604020202020204" pitchFamily="34" charset="0"/>
              </a:rPr>
              <a:t>年者</a:t>
            </a:r>
            <a:r>
              <a:rPr kumimoji="0" lang="en-US" altLang="zh-TW" sz="2400" dirty="0" smtClean="0">
                <a:solidFill>
                  <a:srgbClr val="000000"/>
                </a:solidFill>
                <a:ea typeface="標楷體" panose="03000509000000000000" pitchFamily="65" charset="-120"/>
                <a:cs typeface="Arial" panose="020B0604020202020204" pitchFamily="34" charset="0"/>
              </a:rPr>
              <a:t>(</a:t>
            </a:r>
            <a:r>
              <a:rPr kumimoji="0" lang="zh-TW" altLang="en-US" sz="2400" dirty="0" smtClean="0">
                <a:solidFill>
                  <a:srgbClr val="000000"/>
                </a:solidFill>
                <a:ea typeface="標楷體" panose="03000509000000000000" pitchFamily="65" charset="-120"/>
                <a:cs typeface="Arial" panose="020B0604020202020204" pitchFamily="34" charset="0"/>
              </a:rPr>
              <a:t>維持現行國際債券報價模式進行營業處所報價</a:t>
            </a:r>
            <a:r>
              <a:rPr kumimoji="0" lang="en-US" altLang="zh-TW" sz="2400" dirty="0" smtClean="0">
                <a:solidFill>
                  <a:srgbClr val="000000"/>
                </a:solidFill>
                <a:ea typeface="標楷體" panose="03000509000000000000" pitchFamily="65" charset="-120"/>
                <a:cs typeface="Arial" panose="020B0604020202020204" pitchFamily="34" charset="0"/>
              </a:rPr>
              <a:t>)</a:t>
            </a:r>
            <a:endParaRPr kumimoji="0" lang="en-US" altLang="zh-TW" sz="2400" dirty="0">
              <a:solidFill>
                <a:srgbClr val="000000"/>
              </a:solidFill>
              <a:ea typeface="標楷體" panose="03000509000000000000" pitchFamily="65" charset="-12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54073356"/>
              </p:ext>
            </p:extLst>
          </p:nvPr>
        </p:nvGraphicFramePr>
        <p:xfrm>
          <a:off x="1233277" y="2348880"/>
          <a:ext cx="7731211" cy="3657560"/>
        </p:xfrm>
        <a:graphic>
          <a:graphicData uri="http://schemas.openxmlformats.org/drawingml/2006/table">
            <a:tbl>
              <a:tblPr firstRow="1" bandRow="1">
                <a:tableStyleId>{21E4AEA4-8DFA-4A89-87EB-49C32662AFE0}</a:tableStyleId>
              </a:tblPr>
              <a:tblGrid>
                <a:gridCol w="1605592"/>
                <a:gridCol w="2773333"/>
                <a:gridCol w="3352286"/>
              </a:tblGrid>
              <a:tr h="445276">
                <a:tc>
                  <a:txBody>
                    <a:bodyPr/>
                    <a:lstStyle/>
                    <a:p>
                      <a:pPr algn="ctr">
                        <a:lnSpc>
                          <a:spcPct val="150000"/>
                        </a:lnSpc>
                      </a:pP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zh-TW" altLang="en-US" sz="2400" dirty="0" smtClean="0">
                          <a:latin typeface="Arial" pitchFamily="34" charset="0"/>
                          <a:ea typeface="標楷體" pitchFamily="65" charset="-120"/>
                          <a:cs typeface="Arial" pitchFamily="34" charset="0"/>
                        </a:rPr>
                        <a:t>上櫃日起</a:t>
                      </a:r>
                      <a:r>
                        <a:rPr lang="en-US" altLang="zh-TW" sz="2400" dirty="0" smtClean="0">
                          <a:latin typeface="Arial" pitchFamily="34" charset="0"/>
                          <a:ea typeface="標楷體" pitchFamily="65" charset="-120"/>
                          <a:cs typeface="Arial" pitchFamily="34" charset="0"/>
                        </a:rPr>
                        <a:t>3</a:t>
                      </a:r>
                      <a:r>
                        <a:rPr lang="zh-TW" altLang="en-US" sz="2400" dirty="0" smtClean="0">
                          <a:latin typeface="Arial" pitchFamily="34" charset="0"/>
                          <a:ea typeface="標楷體" pitchFamily="65" charset="-120"/>
                          <a:cs typeface="Arial" pitchFamily="34" charset="0"/>
                        </a:rPr>
                        <a:t>個月內</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zh-TW" altLang="en-US" sz="2400" dirty="0" smtClean="0">
                          <a:latin typeface="Arial" pitchFamily="34" charset="0"/>
                          <a:ea typeface="標楷體" pitchFamily="65" charset="-120"/>
                          <a:cs typeface="Arial" pitchFamily="34" charset="0"/>
                        </a:rPr>
                        <a:t>上櫃日起</a:t>
                      </a:r>
                      <a:r>
                        <a:rPr lang="en-US" altLang="zh-TW" sz="2400" dirty="0" smtClean="0">
                          <a:latin typeface="Arial" pitchFamily="34" charset="0"/>
                          <a:ea typeface="標楷體" pitchFamily="65" charset="-120"/>
                          <a:cs typeface="Arial" pitchFamily="34" charset="0"/>
                        </a:rPr>
                        <a:t>3</a:t>
                      </a:r>
                      <a:r>
                        <a:rPr lang="zh-TW" altLang="en-US" sz="2400" dirty="0" smtClean="0">
                          <a:latin typeface="Arial" pitchFamily="34" charset="0"/>
                          <a:ea typeface="標楷體" pitchFamily="65" charset="-120"/>
                          <a:cs typeface="Arial" pitchFamily="34" charset="0"/>
                        </a:rPr>
                        <a:t>個月後</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2433">
                <a:tc>
                  <a:txBody>
                    <a:bodyPr/>
                    <a:lstStyle/>
                    <a:p>
                      <a:pPr marL="0" algn="ctr" rtl="0" eaLnBrk="1" latinLnBrk="0" hangingPunct="1">
                        <a:lnSpc>
                          <a:spcPct val="150000"/>
                        </a:lnSpc>
                      </a:pPr>
                      <a:r>
                        <a:rPr kumimoji="0" lang="zh-TW" altLang="en-US" sz="2400" kern="1200" dirty="0" smtClean="0">
                          <a:solidFill>
                            <a:schemeClr val="dk1"/>
                          </a:solidFill>
                          <a:latin typeface="Arial" pitchFamily="34" charset="0"/>
                          <a:ea typeface="標楷體" pitchFamily="65" charset="-120"/>
                          <a:cs typeface="Arial" pitchFamily="34" charset="0"/>
                        </a:rPr>
                        <a:t>報價型態</a:t>
                      </a:r>
                      <a:endParaRPr kumimoji="0" lang="zh-TW" altLang="en-US" sz="2400" kern="1200" dirty="0">
                        <a:solidFill>
                          <a:schemeClr val="dk1"/>
                        </a:solidFill>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Arial" pitchFamily="34" charset="0"/>
                        </a:rPr>
                        <a:t>提供買賣雙向參考報價</a:t>
                      </a:r>
                      <a:r>
                        <a:rPr kumimoji="0" lang="zh-TW" altLang="en-US" sz="2400" b="0" i="0" u="none" strike="noStrike" kern="1200" cap="none" spc="0" normalizeH="0" baseline="0" noProof="0" dirty="0" smtClean="0">
                          <a:ln>
                            <a:noFill/>
                          </a:ln>
                          <a:solidFill>
                            <a:srgbClr val="000000"/>
                          </a:solidFill>
                          <a:effectLst/>
                          <a:uLnTx/>
                          <a:uFillTx/>
                          <a:latin typeface="新細明體" panose="02020500000000000000" pitchFamily="18" charset="-120"/>
                          <a:ea typeface="新細明體" panose="02020500000000000000" pitchFamily="18" charset="-120"/>
                          <a:cs typeface="Arial" pitchFamily="34" charset="0"/>
                        </a:rPr>
                        <a:t>，</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Arial" pitchFamily="34" charset="0"/>
                        </a:rPr>
                        <a:t>惟</a:t>
                      </a:r>
                      <a:r>
                        <a:rPr lang="zh-TW" altLang="zh-TW" sz="24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未持有該債券者得僅申報或揭示買進價格</a:t>
                      </a:r>
                      <a:endParaRPr lang="zh-TW" altLang="en-US" sz="2400" dirty="0">
                        <a:solidFill>
                          <a:srgbClr val="000000"/>
                        </a:solidFill>
                        <a:latin typeface="標楷體" panose="03000509000000000000" pitchFamily="65" charset="-120"/>
                        <a:ea typeface="標楷體" panose="03000509000000000000" pitchFamily="65" charset="-12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dirty="0">
                        <a:solidFill>
                          <a:srgbClr val="000000"/>
                        </a:solidFill>
                        <a:latin typeface="標楷體" panose="03000509000000000000" pitchFamily="65" charset="-120"/>
                        <a:ea typeface="標楷體" panose="03000509000000000000" pitchFamily="65" charset="-12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276">
                <a:tc>
                  <a:txBody>
                    <a:bodyPr/>
                    <a:lstStyle/>
                    <a:p>
                      <a:pPr algn="ctr">
                        <a:lnSpc>
                          <a:spcPct val="150000"/>
                        </a:lnSpc>
                      </a:pPr>
                      <a:r>
                        <a:rPr lang="zh-TW" altLang="en-US" sz="2400" dirty="0" smtClean="0">
                          <a:latin typeface="Arial" pitchFamily="34" charset="0"/>
                          <a:ea typeface="標楷體" pitchFamily="65" charset="-120"/>
                          <a:cs typeface="Arial" pitchFamily="34" charset="0"/>
                        </a:rPr>
                        <a:t>報價時間</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50000"/>
                        </a:lnSpc>
                      </a:pPr>
                      <a:r>
                        <a:rPr lang="zh-TW" altLang="en-US" sz="2400" dirty="0" smtClean="0">
                          <a:latin typeface="Arial" pitchFamily="34" charset="0"/>
                          <a:ea typeface="標楷體" pitchFamily="65" charset="-120"/>
                          <a:cs typeface="Arial" pitchFamily="34" charset="0"/>
                        </a:rPr>
                        <a:t>證券商營業處所議價營業時間內</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600" dirty="0" smtClean="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069">
                <a:tc>
                  <a:txBody>
                    <a:bodyPr/>
                    <a:lstStyle/>
                    <a:p>
                      <a:pPr algn="ctr">
                        <a:lnSpc>
                          <a:spcPct val="150000"/>
                        </a:lnSpc>
                      </a:pPr>
                      <a:r>
                        <a:rPr lang="zh-TW" altLang="en-US" sz="2400" dirty="0" smtClean="0">
                          <a:latin typeface="Arial" pitchFamily="34" charset="0"/>
                          <a:ea typeface="標楷體" pitchFamily="65" charset="-120"/>
                          <a:cs typeface="Arial" pitchFamily="34" charset="0"/>
                        </a:rPr>
                        <a:t>報價揭露</a:t>
                      </a:r>
                      <a:endParaRPr lang="zh-TW" altLang="en-US" sz="2400" dirty="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向本中心申報</a:t>
                      </a:r>
                      <a:r>
                        <a:rPr kumimoji="0" lang="zh-TW" altLang="en-US" sz="2400" b="0" i="0" u="none" strike="noStrike" kern="1200" cap="none" spc="0" normalizeH="0" baseline="0" noProof="0" dirty="0" smtClean="0">
                          <a:ln>
                            <a:noFill/>
                          </a:ln>
                          <a:solidFill>
                            <a:prstClr val="black"/>
                          </a:solidFill>
                          <a:effectLst/>
                          <a:uLnTx/>
                          <a:uFillTx/>
                          <a:latin typeface="新細明體" panose="02020500000000000000" pitchFamily="18" charset="-120"/>
                          <a:ea typeface="新細明體" panose="02020500000000000000" pitchFamily="18" charset="-120"/>
                          <a:cs typeface="Arial" pitchFamily="34" charset="0"/>
                        </a:rPr>
                        <a:t>，</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Arial" pitchFamily="34" charset="0"/>
                        </a:rPr>
                        <a:t>並由本中心網站揭露</a:t>
                      </a:r>
                      <a:endParaRPr lang="zh-TW" altLang="en-US" sz="2400" dirty="0">
                        <a:latin typeface="標楷體" panose="03000509000000000000" pitchFamily="65" charset="-120"/>
                        <a:ea typeface="標楷體" panose="03000509000000000000"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4013" marR="0" lvl="0" indent="-354013"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1.</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持續向本中心申報</a:t>
                      </a:r>
                      <a:endPar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endParaRPr>
                    </a:p>
                    <a:p>
                      <a:pPr marL="354013" marR="0" lvl="0" indent="-354013"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2.</a:t>
                      </a:r>
                      <a:r>
                        <a:rPr kumimoji="0" lang="zh-TW" altLang="en-US" sz="2400" b="0" i="0" u="none" strike="noStrike" kern="1200" cap="none" spc="0" normalizeH="0" baseline="0" noProof="0" dirty="0" smtClean="0">
                          <a:ln>
                            <a:noFill/>
                          </a:ln>
                          <a:solidFill>
                            <a:prstClr val="black"/>
                          </a:solidFill>
                          <a:effectLst/>
                          <a:uLnTx/>
                          <a:uFillTx/>
                          <a:latin typeface="Arial" pitchFamily="34" charset="0"/>
                          <a:ea typeface="標楷體" pitchFamily="65" charset="-120"/>
                          <a:cs typeface="Arial" pitchFamily="34" charset="0"/>
                        </a:rPr>
                        <a:t>自行於其營業揭示</a:t>
                      </a:r>
                      <a:endParaRPr lang="zh-TW" altLang="en-US" sz="2400" dirty="0" smtClean="0">
                        <a:latin typeface="Arial" pitchFamily="34" charset="0"/>
                        <a:ea typeface="標楷體" pitchFamily="65" charset="-120"/>
                        <a:cs typeface="Arial" pitchFamily="34" charset="0"/>
                      </a:endParaRPr>
                    </a:p>
                  </a:txBody>
                  <a:tcPr marL="91450" marR="9145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9719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2E08E5A2-BF37-416C-97DC-BA5B955D7F7A}" type="slidenum">
              <a:rPr kumimoji="0" lang="zh-TW" altLang="en-US" sz="1200">
                <a:solidFill>
                  <a:srgbClr val="E7DEC9">
                    <a:lumMod val="25000"/>
                  </a:srgbClr>
                </a:solidFill>
                <a:latin typeface="Arial" charset="0"/>
              </a:rPr>
              <a:pPr algn="ctr">
                <a:defRPr/>
              </a:pPr>
              <a:t>6</a:t>
            </a:fld>
            <a:endParaRPr kumimoji="0" lang="zh-TW" altLang="en-US" sz="1200">
              <a:solidFill>
                <a:srgbClr val="E7DEC9">
                  <a:lumMod val="25000"/>
                </a:srgbClr>
              </a:solidFill>
              <a:latin typeface="Arial" charset="0"/>
            </a:endParaRPr>
          </a:p>
        </p:txBody>
      </p:sp>
      <p:sp>
        <p:nvSpPr>
          <p:cNvPr id="4" name="投影片編號版面配置區 3"/>
          <p:cNvSpPr>
            <a:spLocks noGrp="1"/>
          </p:cNvSpPr>
          <p:nvPr>
            <p:ph type="sldNum" sz="quarter" idx="12"/>
          </p:nvPr>
        </p:nvSpPr>
        <p:spPr/>
        <p:txBody>
          <a:bodyPr/>
          <a:lstStyle/>
          <a:p>
            <a:pPr>
              <a:defRPr/>
            </a:pPr>
            <a:fld id="{032847C2-AB66-4460-89F3-EF2477B7E40D}" type="slidenum">
              <a:rPr lang="zh-TW" altLang="en-US" smtClean="0"/>
              <a:pPr>
                <a:defRPr/>
              </a:pPr>
              <a:t>6</a:t>
            </a:fld>
            <a:endParaRPr lang="zh-TW" altLang="en-US" dirty="0"/>
          </a:p>
        </p:txBody>
      </p:sp>
      <p:sp>
        <p:nvSpPr>
          <p:cNvPr id="14" name="Rectangle 2"/>
          <p:cNvSpPr txBox="1">
            <a:spLocks noChangeArrowheads="1"/>
          </p:cNvSpPr>
          <p:nvPr/>
        </p:nvSpPr>
        <p:spPr>
          <a:xfrm>
            <a:off x="1919437" y="470659"/>
            <a:ext cx="6192688" cy="726093"/>
          </a:xfrm>
          <a:prstGeom prst="rect">
            <a:avLst/>
          </a:prstGeom>
        </p:spPr>
        <p:txBody>
          <a:bodyPr/>
          <a:lstStyle/>
          <a:p>
            <a:pPr algn="ctr" latinLnBrk="1">
              <a:defRPr/>
            </a:pPr>
            <a:r>
              <a:rPr kumimoji="0" lang="zh-TW" altLang="en-US" sz="3600" b="1" dirty="0">
                <a:solidFill>
                  <a:srgbClr val="572314"/>
                </a:solidFill>
                <a:latin typeface="微軟正黑體" pitchFamily="34" charset="-120"/>
                <a:ea typeface="標楷體" pitchFamily="65" charset="-120"/>
              </a:rPr>
              <a:t>國際債券市場現況</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a:solidFill>
                  <a:srgbClr val="572314"/>
                </a:solidFill>
                <a:latin typeface="微軟正黑體" pitchFamily="34" charset="-120"/>
                <a:ea typeface="標楷體" pitchFamily="65" charset="-120"/>
              </a:rPr>
              <a:t>二</a:t>
            </a:r>
            <a:r>
              <a:rPr kumimoji="0" lang="en-US" altLang="zh-TW" sz="3600" b="1" dirty="0" smtClean="0">
                <a:solidFill>
                  <a:srgbClr val="572314"/>
                </a:solidFill>
                <a:latin typeface="微軟正黑體" pitchFamily="34" charset="-120"/>
                <a:ea typeface="標楷體" pitchFamily="65" charset="-120"/>
              </a:rPr>
              <a:t>)</a:t>
            </a:r>
            <a:endParaRPr kumimoji="0" lang="en-US" altLang="zh-TW" sz="3600" b="1" dirty="0">
              <a:solidFill>
                <a:srgbClr val="572314"/>
              </a:solidFill>
              <a:latin typeface="微軟正黑體" pitchFamily="34" charset="-120"/>
              <a:ea typeface="標楷體" pitchFamily="65" charset="-120"/>
            </a:endParaRPr>
          </a:p>
        </p:txBody>
      </p:sp>
      <p:sp>
        <p:nvSpPr>
          <p:cNvPr id="15" name="矩形 8"/>
          <p:cNvSpPr>
            <a:spLocks noChangeArrowheads="1"/>
          </p:cNvSpPr>
          <p:nvPr/>
        </p:nvSpPr>
        <p:spPr bwMode="auto">
          <a:xfrm>
            <a:off x="1076497" y="470661"/>
            <a:ext cx="778118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639763" indent="-236538">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lvl="1" indent="-342900" algn="just" eaLnBrk="0" latinLnBrk="1" hangingPunct="0">
              <a:lnSpc>
                <a:spcPct val="125000"/>
              </a:lnSpc>
              <a:spcBef>
                <a:spcPct val="20000"/>
              </a:spcBef>
              <a:buSzPct val="100000"/>
              <a:buFont typeface="Arial" panose="020B0604020202020204" pitchFamily="34" charset="0"/>
              <a:buChar char="•"/>
            </a:pPr>
            <a:endParaRPr lang="en-US" altLang="zh-TW" sz="2800" b="0" dirty="0" smtClean="0">
              <a:solidFill>
                <a:srgbClr val="000000"/>
              </a:solidFill>
              <a:latin typeface="Arial Narrow" panose="020B0606020202030204" pitchFamily="34" charset="0"/>
              <a:ea typeface="標楷體" panose="03000509000000000000" pitchFamily="65" charset="-120"/>
            </a:endParaRPr>
          </a:p>
          <a:p>
            <a:pPr marL="457200" lvl="1" indent="-457200" algn="just" eaLnBrk="0" latinLnBrk="1" hangingPunct="0">
              <a:lnSpc>
                <a:spcPct val="125000"/>
              </a:lnSpc>
              <a:spcBef>
                <a:spcPct val="20000"/>
              </a:spcBef>
              <a:buClr>
                <a:schemeClr val="bg2"/>
              </a:buClr>
              <a:buSzPct val="100000"/>
              <a:buFont typeface="Wingdings" panose="05000000000000000000" pitchFamily="2" charset="2"/>
              <a:buChar char="n"/>
            </a:pPr>
            <a:r>
              <a:rPr lang="zh-TW" altLang="en-US" sz="2800" b="0" dirty="0" smtClean="0">
                <a:solidFill>
                  <a:srgbClr val="000000"/>
                </a:solidFill>
                <a:latin typeface="Arial Narrow" panose="020B0606020202030204" pitchFamily="34" charset="0"/>
                <a:ea typeface="標楷體" panose="03000509000000000000" pitchFamily="65" charset="-120"/>
              </a:rPr>
              <a:t>國際債券市場發行概況</a:t>
            </a:r>
            <a:endParaRPr lang="zh-TW" altLang="en-US" sz="2800" b="0" dirty="0">
              <a:solidFill>
                <a:srgbClr val="000000"/>
              </a:solidFill>
              <a:latin typeface="Arial Narrow" panose="020B0606020202030204" pitchFamily="34" charset="0"/>
              <a:ea typeface="標楷體" panose="03000509000000000000" pitchFamily="65" charset="-120"/>
            </a:endParaRPr>
          </a:p>
        </p:txBody>
      </p:sp>
      <p:sp>
        <p:nvSpPr>
          <p:cNvPr id="19" name="矩形 18"/>
          <p:cNvSpPr/>
          <p:nvPr/>
        </p:nvSpPr>
        <p:spPr>
          <a:xfrm>
            <a:off x="1096910" y="6295461"/>
            <a:ext cx="1263487" cy="276999"/>
          </a:xfrm>
          <a:prstGeom prst="rect">
            <a:avLst/>
          </a:prstGeom>
        </p:spPr>
        <p:txBody>
          <a:bodyPr wrap="none">
            <a:spAutoFit/>
          </a:bodyPr>
          <a:lstStyle/>
          <a:p>
            <a:r>
              <a:rPr lang="en-US" altLang="zh-TW" sz="1200" dirty="0" smtClean="0">
                <a:latin typeface="Arial Narrow" panose="020B0606020202030204" pitchFamily="34" charset="0"/>
                <a:ea typeface="Verdana" panose="020B0604030504040204" pitchFamily="34" charset="0"/>
                <a:cs typeface="Verdana" panose="020B0604030504040204" pitchFamily="34" charset="0"/>
              </a:rPr>
              <a:t>As of 31</a:t>
            </a:r>
            <a:r>
              <a:rPr lang="en-US" altLang="zh-TW" sz="1200" baseline="30000" dirty="0" smtClean="0">
                <a:latin typeface="Arial Narrow" panose="020B0606020202030204" pitchFamily="34" charset="0"/>
                <a:ea typeface="Verdana" panose="020B0604030504040204" pitchFamily="34" charset="0"/>
                <a:cs typeface="Verdana" panose="020B0604030504040204" pitchFamily="34" charset="0"/>
              </a:rPr>
              <a:t>st</a:t>
            </a:r>
            <a:r>
              <a:rPr lang="en-US" altLang="zh-TW" sz="1200" dirty="0" smtClean="0">
                <a:latin typeface="Arial Narrow" panose="020B0606020202030204" pitchFamily="34" charset="0"/>
                <a:ea typeface="Verdana" panose="020B0604030504040204" pitchFamily="34" charset="0"/>
                <a:cs typeface="Verdana" panose="020B0604030504040204" pitchFamily="34" charset="0"/>
              </a:rPr>
              <a:t> Oct.2016</a:t>
            </a:r>
            <a:endParaRPr lang="zh-TW" altLang="en-US" sz="1200" b="0" dirty="0">
              <a:latin typeface="Arial Narrow" panose="020B0606020202030204" pitchFamily="34" charset="0"/>
              <a:cs typeface="Verdana" panose="020B0604030504040204" pitchFamily="34" charset="0"/>
            </a:endParaRPr>
          </a:p>
        </p:txBody>
      </p:sp>
      <p:sp>
        <p:nvSpPr>
          <p:cNvPr id="10" name="文字方塊 9"/>
          <p:cNvSpPr txBox="1"/>
          <p:nvPr/>
        </p:nvSpPr>
        <p:spPr>
          <a:xfrm>
            <a:off x="7557656" y="1341407"/>
            <a:ext cx="1513319" cy="338554"/>
          </a:xfrm>
          <a:prstGeom prst="rect">
            <a:avLst/>
          </a:prstGeom>
          <a:noFill/>
        </p:spPr>
        <p:txBody>
          <a:bodyPr wrap="square" rtlCol="0">
            <a:spAutoFit/>
          </a:bodyPr>
          <a:lstStyle/>
          <a:p>
            <a:r>
              <a:rPr lang="zh-TW" altLang="en-US" sz="1600" b="0" dirty="0" smtClean="0">
                <a:latin typeface="標楷體" panose="03000509000000000000" pitchFamily="65" charset="-120"/>
                <a:ea typeface="標楷體" panose="03000509000000000000" pitchFamily="65" charset="-120"/>
              </a:rPr>
              <a:t>單位：億元</a:t>
            </a:r>
            <a:endParaRPr lang="zh-TW" altLang="en-US" sz="1600" b="0"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169020516"/>
              </p:ext>
            </p:extLst>
          </p:nvPr>
        </p:nvGraphicFramePr>
        <p:xfrm>
          <a:off x="1043608" y="1772817"/>
          <a:ext cx="8027369" cy="2323050"/>
        </p:xfrm>
        <a:graphic>
          <a:graphicData uri="http://schemas.openxmlformats.org/drawingml/2006/table">
            <a:tbl>
              <a:tblPr>
                <a:tableStyleId>{775DCB02-9BB8-47FD-8907-85C794F793BA}</a:tableStyleId>
              </a:tblPr>
              <a:tblGrid>
                <a:gridCol w="1124354"/>
                <a:gridCol w="348637"/>
                <a:gridCol w="627547"/>
                <a:gridCol w="383500"/>
                <a:gridCol w="627547"/>
                <a:gridCol w="557820"/>
                <a:gridCol w="627547"/>
                <a:gridCol w="313773"/>
                <a:gridCol w="627547"/>
                <a:gridCol w="313773"/>
                <a:gridCol w="627547"/>
                <a:gridCol w="313773"/>
                <a:gridCol w="627547"/>
                <a:gridCol w="348637"/>
                <a:gridCol w="557820"/>
              </a:tblGrid>
              <a:tr h="293528">
                <a:tc rowSpan="2">
                  <a:txBody>
                    <a:bodyPr/>
                    <a:lstStyle/>
                    <a:p>
                      <a:pPr algn="l" fontAlgn="ctr"/>
                      <a:r>
                        <a:rPr lang="zh-TW" altLang="en-US" sz="1000" u="none" strike="noStrike" dirty="0">
                          <a:effectLst/>
                        </a:rPr>
                        <a:t>國際債券 </a:t>
                      </a:r>
                      <a:r>
                        <a:rPr lang="en-US" altLang="zh-TW" sz="1000" u="none" strike="noStrike" dirty="0">
                          <a:effectLst/>
                        </a:rPr>
                        <a:t>(</a:t>
                      </a:r>
                      <a:r>
                        <a:rPr lang="zh-TW" altLang="en-US" sz="1000" u="none" strike="noStrike" dirty="0">
                          <a:effectLst/>
                        </a:rPr>
                        <a:t>發行量</a:t>
                      </a:r>
                      <a:r>
                        <a:rPr lang="en-US" altLang="zh-TW" sz="1000" u="none" strike="noStrike" dirty="0">
                          <a:effectLst/>
                        </a:rPr>
                        <a:t>)</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gridSpan="2">
                  <a:txBody>
                    <a:bodyPr/>
                    <a:lstStyle/>
                    <a:p>
                      <a:pPr algn="ctr" fontAlgn="ctr"/>
                      <a:r>
                        <a:rPr lang="zh-TW" altLang="en-US" sz="1000" u="none" strike="noStrike">
                          <a:effectLst/>
                        </a:rPr>
                        <a:t> 人民幣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美元</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南非幣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日幣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澳幣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紐幣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合計</a:t>
                      </a:r>
                      <a:r>
                        <a:rPr lang="en-US" altLang="zh-TW" sz="1000" u="none" strike="noStrike">
                          <a:effectLst/>
                        </a:rPr>
                        <a:t>(</a:t>
                      </a:r>
                      <a:r>
                        <a:rPr lang="zh-TW" altLang="en-US" sz="1000" u="none" strike="noStrike">
                          <a:effectLst/>
                        </a:rPr>
                        <a:t>美元等值</a:t>
                      </a:r>
                      <a:r>
                        <a:rPr lang="en-US" altLang="zh-TW" sz="1000" u="none" strike="noStrike">
                          <a:effectLst/>
                        </a:rPr>
                        <a:t>)</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r>
              <a:tr h="177112">
                <a:tc vMerge="1">
                  <a:txBody>
                    <a:bodyPr/>
                    <a:lstStyle/>
                    <a:p>
                      <a:endParaRPr lang="zh-TW" altLang="en-US"/>
                    </a:p>
                  </a:txBody>
                  <a:tcPr/>
                </a:tc>
                <a:tc>
                  <a:txBody>
                    <a:bodyPr/>
                    <a:lstStyle/>
                    <a:p>
                      <a:pPr algn="l"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檔數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美元金額</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05496">
                <a:tc>
                  <a:txBody>
                    <a:bodyPr/>
                    <a:lstStyle/>
                    <a:p>
                      <a:pPr algn="l" fontAlgn="ctr"/>
                      <a:r>
                        <a:rPr lang="en-US" altLang="zh-TW" sz="1000" u="none" strike="noStrike" dirty="0">
                          <a:effectLst/>
                        </a:rPr>
                        <a:t>101</a:t>
                      </a:r>
                      <a:r>
                        <a:rPr lang="zh-TW" altLang="en-US" sz="1000" u="none" strike="noStrike" dirty="0">
                          <a:effectLst/>
                        </a:rPr>
                        <a:t>年</a:t>
                      </a:r>
                      <a:r>
                        <a:rPr lang="en-US" altLang="zh-TW" sz="1000" u="none" strike="noStrike" dirty="0">
                          <a:effectLst/>
                        </a:rPr>
                        <a:t>(</a:t>
                      </a:r>
                      <a:r>
                        <a:rPr lang="zh-TW" altLang="en-US" sz="1000" u="none" strike="noStrike" dirty="0">
                          <a:effectLst/>
                        </a:rPr>
                        <a:t>含</a:t>
                      </a:r>
                      <a:r>
                        <a:rPr lang="en-US" altLang="zh-TW" sz="1000" u="none" strike="noStrike" dirty="0">
                          <a:effectLst/>
                        </a:rPr>
                        <a:t>)</a:t>
                      </a:r>
                      <a:r>
                        <a:rPr lang="zh-TW" altLang="en-US" sz="1000" u="none" strike="noStrike" dirty="0">
                          <a:effectLst/>
                        </a:rPr>
                        <a:t>以前</a:t>
                      </a:r>
                      <a:endParaRPr lang="zh-TW" altLang="en-US"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dirty="0">
                          <a:effectLst/>
                        </a:rPr>
                        <a:t>    </a:t>
                      </a:r>
                      <a:r>
                        <a:rPr lang="en-US" altLang="zh-TW" sz="1000" u="none" strike="noStrike" dirty="0">
                          <a:effectLst/>
                        </a:rPr>
                        <a:t>-   </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11.10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7.98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18.23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05496">
                <a:tc>
                  <a:txBody>
                    <a:bodyPr/>
                    <a:lstStyle/>
                    <a:p>
                      <a:pPr algn="l" fontAlgn="ctr"/>
                      <a:r>
                        <a:rPr lang="en-US" altLang="zh-TW" sz="1000" u="none" strike="noStrike">
                          <a:effectLst/>
                        </a:rPr>
                        <a:t>102</a:t>
                      </a:r>
                      <a:r>
                        <a:rPr lang="zh-TW" altLang="en-US" sz="1000" u="none" strike="noStrike">
                          <a:effectLst/>
                        </a:rPr>
                        <a:t>年</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106.00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50.00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14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17.89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05496">
                <a:tc>
                  <a:txBody>
                    <a:bodyPr/>
                    <a:lstStyle/>
                    <a:p>
                      <a:pPr algn="l" fontAlgn="ctr"/>
                      <a:r>
                        <a:rPr lang="en-US" altLang="zh-TW" sz="1000" u="none" strike="noStrike">
                          <a:effectLst/>
                        </a:rPr>
                        <a:t>103</a:t>
                      </a:r>
                      <a:r>
                        <a:rPr lang="zh-TW" altLang="en-US" sz="1000" u="none" strike="noStrike">
                          <a:effectLst/>
                        </a:rPr>
                        <a:t>年</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208.00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200.78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6.00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1.70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90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236.68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05496">
                <a:tc>
                  <a:txBody>
                    <a:bodyPr/>
                    <a:lstStyle/>
                    <a:p>
                      <a:pPr algn="l" fontAlgn="ctr"/>
                      <a:r>
                        <a:rPr lang="en-US" altLang="zh-TW" sz="1000" u="none" strike="noStrike">
                          <a:effectLst/>
                        </a:rPr>
                        <a:t>104</a:t>
                      </a:r>
                      <a:r>
                        <a:rPr lang="zh-TW" altLang="en-US" sz="1000" u="none" strike="noStrike">
                          <a:effectLst/>
                        </a:rPr>
                        <a:t>年</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311.72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290.51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3.65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162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343.16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05496">
                <a:tc>
                  <a:txBody>
                    <a:bodyPr/>
                    <a:lstStyle/>
                    <a:p>
                      <a:pPr algn="l" fontAlgn="ctr"/>
                      <a:r>
                        <a:rPr lang="en-US" altLang="zh-TW" sz="1000" u="none" strike="noStrike">
                          <a:effectLst/>
                        </a:rPr>
                        <a:t>105</a:t>
                      </a:r>
                      <a:r>
                        <a:rPr lang="zh-TW" altLang="en-US" sz="1000" u="none" strike="noStrike">
                          <a:effectLst/>
                        </a:rPr>
                        <a:t>年</a:t>
                      </a:r>
                      <a:r>
                        <a:rPr lang="en-US" altLang="zh-TW" sz="1000" u="none" strike="noStrike">
                          <a:effectLst/>
                        </a:rPr>
                        <a:t>10</a:t>
                      </a:r>
                      <a:r>
                        <a:rPr lang="zh-TW" altLang="en-US" sz="1000" u="none" strike="noStrike">
                          <a:effectLst/>
                        </a:rPr>
                        <a:t>月</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77.25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139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437.14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4.50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dirty="0">
                          <a:effectLst/>
                        </a:rPr>
                        <a:t>            </a:t>
                      </a:r>
                      <a:r>
                        <a:rPr lang="en-US" altLang="zh-TW" sz="1000" u="none" strike="noStrike" dirty="0">
                          <a:effectLst/>
                        </a:rPr>
                        <a:t>-   </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1.76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0.57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152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451.00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05496">
                <a:tc>
                  <a:txBody>
                    <a:bodyPr/>
                    <a:lstStyle/>
                    <a:p>
                      <a:pPr algn="r" fontAlgn="ctr"/>
                      <a:r>
                        <a:rPr lang="zh-TW" altLang="en-US" sz="1000" u="none" strike="noStrike">
                          <a:effectLst/>
                        </a:rPr>
                        <a:t>合計</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702.97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302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939.53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10.50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50.00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15.09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0.57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425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dirty="0">
                          <a:effectLst/>
                        </a:rPr>
                        <a:t>       </a:t>
                      </a:r>
                      <a:r>
                        <a:rPr lang="en-US" altLang="zh-TW" sz="1000" u="none" strike="noStrike" dirty="0">
                          <a:effectLst/>
                        </a:rPr>
                        <a:t>1,066.97 </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189295573"/>
              </p:ext>
            </p:extLst>
          </p:nvPr>
        </p:nvGraphicFramePr>
        <p:xfrm>
          <a:off x="1043608" y="4095869"/>
          <a:ext cx="8027366" cy="2069439"/>
        </p:xfrm>
        <a:graphic>
          <a:graphicData uri="http://schemas.openxmlformats.org/drawingml/2006/table">
            <a:tbl>
              <a:tblPr>
                <a:tableStyleId>{69C7853C-536D-4A76-A0AE-DD22124D55A5}</a:tableStyleId>
              </a:tblPr>
              <a:tblGrid>
                <a:gridCol w="1124353"/>
                <a:gridCol w="348636"/>
                <a:gridCol w="627547"/>
                <a:gridCol w="383500"/>
                <a:gridCol w="627547"/>
                <a:gridCol w="557820"/>
                <a:gridCol w="627547"/>
                <a:gridCol w="313773"/>
                <a:gridCol w="627547"/>
                <a:gridCol w="313773"/>
                <a:gridCol w="627547"/>
                <a:gridCol w="313773"/>
                <a:gridCol w="627547"/>
                <a:gridCol w="348636"/>
                <a:gridCol w="557820"/>
              </a:tblGrid>
              <a:tr h="194782">
                <a:tc rowSpan="2">
                  <a:txBody>
                    <a:bodyPr/>
                    <a:lstStyle/>
                    <a:p>
                      <a:pPr algn="l" fontAlgn="ctr"/>
                      <a:r>
                        <a:rPr lang="zh-TW" altLang="en-US" sz="1000" u="none" strike="noStrike" dirty="0">
                          <a:effectLst/>
                        </a:rPr>
                        <a:t>國際債券 </a:t>
                      </a:r>
                      <a:r>
                        <a:rPr lang="en-US" altLang="zh-TW" sz="1000" u="none" strike="noStrike" dirty="0">
                          <a:effectLst/>
                        </a:rPr>
                        <a:t>(</a:t>
                      </a:r>
                      <a:r>
                        <a:rPr lang="zh-TW" altLang="en-US" sz="1000" u="none" strike="noStrike" dirty="0">
                          <a:effectLst/>
                        </a:rPr>
                        <a:t>流通餘額</a:t>
                      </a:r>
                      <a:r>
                        <a:rPr lang="en-US" altLang="zh-TW" sz="1000" u="none" strike="noStrike" dirty="0">
                          <a:effectLst/>
                        </a:rPr>
                        <a:t>)</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gridSpan="2">
                  <a:txBody>
                    <a:bodyPr/>
                    <a:lstStyle/>
                    <a:p>
                      <a:pPr algn="ctr" fontAlgn="ctr"/>
                      <a:r>
                        <a:rPr lang="zh-TW" altLang="en-US" sz="1000" u="none" strike="noStrike">
                          <a:effectLst/>
                        </a:rPr>
                        <a:t> 人民幣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美元</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南非幣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日幣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澳幣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紐幣</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c gridSpan="2">
                  <a:txBody>
                    <a:bodyPr/>
                    <a:lstStyle/>
                    <a:p>
                      <a:pPr algn="ctr" fontAlgn="ctr"/>
                      <a:r>
                        <a:rPr lang="zh-TW" altLang="en-US" sz="1000" u="none" strike="noStrike">
                          <a:effectLst/>
                        </a:rPr>
                        <a:t>合計</a:t>
                      </a:r>
                      <a:r>
                        <a:rPr lang="en-US" altLang="zh-TW" sz="1000" u="none" strike="noStrike">
                          <a:effectLst/>
                        </a:rPr>
                        <a:t>(</a:t>
                      </a:r>
                      <a:r>
                        <a:rPr lang="zh-TW" altLang="en-US" sz="1000" u="none" strike="noStrike">
                          <a:effectLst/>
                        </a:rPr>
                        <a:t>美元等值</a:t>
                      </a:r>
                      <a:r>
                        <a:rPr lang="en-US" altLang="zh-TW" sz="1000" u="none" strike="noStrike">
                          <a:effectLst/>
                        </a:rPr>
                        <a:t>)</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hMerge="1">
                  <a:txBody>
                    <a:bodyPr/>
                    <a:lstStyle/>
                    <a:p>
                      <a:endParaRPr lang="zh-TW" altLang="en-US"/>
                    </a:p>
                  </a:txBody>
                  <a:tcPr/>
                </a:tc>
              </a:tr>
              <a:tr h="194782">
                <a:tc vMerge="1">
                  <a:txBody>
                    <a:bodyPr/>
                    <a:lstStyle/>
                    <a:p>
                      <a:endParaRPr lang="zh-TW" altLang="en-US"/>
                    </a:p>
                  </a:txBody>
                  <a:tcPr/>
                </a:tc>
                <a:tc>
                  <a:txBody>
                    <a:bodyPr/>
                    <a:lstStyle/>
                    <a:p>
                      <a:pPr algn="l"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檔數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原幣金額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檔數</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美元金額</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35975">
                <a:tc>
                  <a:txBody>
                    <a:bodyPr/>
                    <a:lstStyle/>
                    <a:p>
                      <a:pPr algn="l" fontAlgn="ctr"/>
                      <a:r>
                        <a:rPr lang="en-US" altLang="zh-TW" sz="1000" u="none" strike="noStrike">
                          <a:effectLst/>
                        </a:rPr>
                        <a:t>101</a:t>
                      </a:r>
                      <a:r>
                        <a:rPr lang="zh-TW" altLang="en-US" sz="1000" u="none" strike="noStrike">
                          <a:effectLst/>
                        </a:rPr>
                        <a:t>年底 </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6.00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8.06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35975">
                <a:tc>
                  <a:txBody>
                    <a:bodyPr/>
                    <a:lstStyle/>
                    <a:p>
                      <a:pPr algn="l" fontAlgn="ctr"/>
                      <a:r>
                        <a:rPr lang="en-US" altLang="zh-TW" sz="1000" u="none" strike="noStrike">
                          <a:effectLst/>
                        </a:rPr>
                        <a:t>102</a:t>
                      </a:r>
                      <a:r>
                        <a:rPr lang="zh-TW" altLang="en-US" sz="1000" u="none" strike="noStrike">
                          <a:effectLst/>
                        </a:rPr>
                        <a:t>年底</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106.00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50.00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15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19.95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35975">
                <a:tc>
                  <a:txBody>
                    <a:bodyPr/>
                    <a:lstStyle/>
                    <a:p>
                      <a:pPr algn="l" fontAlgn="ctr"/>
                      <a:r>
                        <a:rPr lang="en-US" altLang="zh-TW" sz="1000" u="none" strike="noStrike">
                          <a:effectLst/>
                        </a:rPr>
                        <a:t>103</a:t>
                      </a:r>
                      <a:r>
                        <a:rPr lang="zh-TW" altLang="en-US" sz="1000" u="none" strike="noStrike">
                          <a:effectLst/>
                        </a:rPr>
                        <a:t>年底</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44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314.00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58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203.78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6.00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50.00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3.70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259.63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35975">
                <a:tc>
                  <a:txBody>
                    <a:bodyPr/>
                    <a:lstStyle/>
                    <a:p>
                      <a:pPr algn="l" fontAlgn="ctr"/>
                      <a:r>
                        <a:rPr lang="en-US" altLang="zh-TW" sz="1000" u="none" strike="noStrike">
                          <a:effectLst/>
                        </a:rPr>
                        <a:t>104</a:t>
                      </a:r>
                      <a:r>
                        <a:rPr lang="zh-TW" altLang="en-US" sz="1000" u="none" strike="noStrike">
                          <a:effectLst/>
                        </a:rPr>
                        <a:t>年底</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96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615.72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154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474.89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6.00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50.00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3.65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259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578.19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r h="335975">
                <a:tc>
                  <a:txBody>
                    <a:bodyPr/>
                    <a:lstStyle/>
                    <a:p>
                      <a:pPr algn="l" fontAlgn="ctr"/>
                      <a:r>
                        <a:rPr lang="en-US" altLang="zh-TW" sz="1000" u="none" strike="noStrike">
                          <a:effectLst/>
                        </a:rPr>
                        <a:t>105</a:t>
                      </a:r>
                      <a:r>
                        <a:rPr lang="zh-TW" altLang="en-US" sz="1000" u="none" strike="noStrike">
                          <a:effectLst/>
                        </a:rPr>
                        <a:t>年</a:t>
                      </a:r>
                      <a:r>
                        <a:rPr lang="en-US" altLang="zh-TW" sz="1000" u="none" strike="noStrike">
                          <a:effectLst/>
                        </a:rPr>
                        <a:t>10</a:t>
                      </a:r>
                      <a:r>
                        <a:rPr lang="zh-TW" altLang="en-US" sz="1000" u="none" strike="noStrike">
                          <a:effectLst/>
                        </a:rPr>
                        <a:t>月</a:t>
                      </a:r>
                      <a:endParaRPr lang="zh-TW" altLang="en-US"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96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645.52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266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828.77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dirty="0">
                          <a:effectLst/>
                        </a:rPr>
                        <a:t>           </a:t>
                      </a:r>
                      <a:r>
                        <a:rPr lang="en-US" altLang="zh-TW" sz="1000" u="none" strike="noStrike" dirty="0">
                          <a:effectLst/>
                        </a:rPr>
                        <a:t>2 </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10.50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8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4.96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1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0.57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a:effectLst/>
                        </a:rPr>
                        <a:t> </a:t>
                      </a:r>
                      <a:r>
                        <a:rPr lang="en-US" altLang="zh-TW" sz="1000" u="none" strike="noStrike">
                          <a:effectLst/>
                        </a:rPr>
                        <a:t>373 </a:t>
                      </a:r>
                      <a:endParaRPr lang="en-US" altLang="zh-TW" sz="1000" b="0" i="0" u="none" strike="noStrike">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c>
                  <a:txBody>
                    <a:bodyPr/>
                    <a:lstStyle/>
                    <a:p>
                      <a:pPr algn="ctr" fontAlgn="ctr"/>
                      <a:r>
                        <a:rPr lang="zh-TW" altLang="en-US" sz="1000" u="none" strike="noStrike" dirty="0">
                          <a:effectLst/>
                        </a:rPr>
                        <a:t>          </a:t>
                      </a:r>
                      <a:r>
                        <a:rPr lang="en-US" altLang="zh-TW" sz="1000" u="none" strike="noStrike" dirty="0">
                          <a:effectLst/>
                        </a:rPr>
                        <a:t>937.37 </a:t>
                      </a:r>
                      <a:endParaRPr lang="en-US" altLang="zh-TW" sz="1000" b="0" i="0" u="none" strike="noStrike" dirty="0">
                        <a:solidFill>
                          <a:srgbClr val="000000"/>
                        </a:solidFill>
                        <a:effectLst/>
                        <a:latin typeface="Arial Unicode MS" panose="020B0604020202020204" pitchFamily="34" charset="-120"/>
                        <a:ea typeface="Arial Unicode MS" panose="020B0604020202020204" pitchFamily="34" charset="-120"/>
                      </a:endParaRPr>
                    </a:p>
                  </a:txBody>
                  <a:tcPr marL="3935" marR="3935" marT="3935" marB="0" anchor="ctr"/>
                </a:tc>
              </a:tr>
            </a:tbl>
          </a:graphicData>
        </a:graphic>
      </p:graphicFrame>
    </p:spTree>
    <p:extLst>
      <p:ext uri="{BB962C8B-B14F-4D97-AF65-F5344CB8AC3E}">
        <p14:creationId xmlns:p14="http://schemas.microsoft.com/office/powerpoint/2010/main" val="16879327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8"/>
          <p:cNvSpPr>
            <a:spLocks noGrp="1" noChangeArrowheads="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altLang="zh-TW" dirty="0" smtClean="0">
                <a:solidFill>
                  <a:srgbClr val="4B3E21"/>
                </a:solidFill>
                <a:latin typeface="Arial" panose="020B0604020202020204" pitchFamily="34" charset="0"/>
                <a:ea typeface="新細明體" pitchFamily="18" charset="-120"/>
                <a:cs typeface="Arial" panose="020B0604020202020204" pitchFamily="34" charset="0"/>
              </a:rPr>
              <a:t>62</a:t>
            </a:r>
          </a:p>
        </p:txBody>
      </p:sp>
      <p:sp>
        <p:nvSpPr>
          <p:cNvPr id="15" name="Rectangle 2"/>
          <p:cNvSpPr>
            <a:spLocks noGrp="1" noChangeArrowheads="1"/>
          </p:cNvSpPr>
          <p:nvPr>
            <p:ph type="title"/>
          </p:nvPr>
        </p:nvSpPr>
        <p:spPr>
          <a:xfrm>
            <a:off x="1042988" y="478566"/>
            <a:ext cx="8101012" cy="862202"/>
          </a:xfrm>
        </p:spPr>
        <p:txBody>
          <a:bodyPr>
            <a:normAutofit/>
          </a:bodyPr>
          <a:lstStyle/>
          <a:p>
            <a:pPr algn="ctr" eaLnBrk="1" fontAlgn="auto" hangingPunct="1">
              <a:spcAft>
                <a:spcPts val="0"/>
              </a:spcAft>
              <a:defRPr/>
            </a:pPr>
            <a:r>
              <a:rPr kumimoji="1" lang="zh-TW" altLang="en-US" sz="3600" b="1" dirty="0">
                <a:effectLst/>
              </a:rPr>
              <a:t>國際債券交易制度新措施</a:t>
            </a:r>
            <a:r>
              <a:rPr kumimoji="1" lang="en-US" altLang="zh-TW" sz="3600" b="1" dirty="0" smtClean="0">
                <a:effectLst/>
              </a:rPr>
              <a:t>(</a:t>
            </a:r>
            <a:r>
              <a:rPr kumimoji="1" lang="zh-TW" altLang="en-US" sz="3600" b="1" dirty="0" smtClean="0">
                <a:effectLst/>
              </a:rPr>
              <a:t>五</a:t>
            </a:r>
            <a:r>
              <a:rPr kumimoji="1" lang="en-US" altLang="zh-TW" sz="3600" b="1" dirty="0" smtClean="0">
                <a:effectLst/>
              </a:rPr>
              <a:t>)</a:t>
            </a:r>
            <a:endParaRPr kumimoji="1" lang="zh-TW" altLang="en-US" sz="3600" b="1" dirty="0" smtClean="0">
              <a:effectLst/>
            </a:endParaRPr>
          </a:p>
        </p:txBody>
      </p:sp>
      <p:sp>
        <p:nvSpPr>
          <p:cNvPr id="55300" name="Text Box 5"/>
          <p:cNvSpPr txBox="1">
            <a:spLocks noChangeArrowheads="1"/>
          </p:cNvSpPr>
          <p:nvPr/>
        </p:nvSpPr>
        <p:spPr bwMode="auto">
          <a:xfrm>
            <a:off x="3355982" y="4708525"/>
            <a:ext cx="1535113" cy="369332"/>
          </a:xfrm>
          <a:prstGeom prst="rect">
            <a:avLst/>
          </a:prstGeom>
          <a:noFill/>
          <a:ln w="9525">
            <a:noFill/>
            <a:miter lim="800000"/>
            <a:headEnd/>
            <a:tailEnd/>
          </a:ln>
        </p:spPr>
        <p:txBody>
          <a:bodyPr>
            <a:spAutoFit/>
          </a:bodyPr>
          <a:lstStyle/>
          <a:p>
            <a:endParaRPr lang="zh-TW" altLang="zh-TW"/>
          </a:p>
        </p:txBody>
      </p:sp>
      <p:graphicFrame>
        <p:nvGraphicFramePr>
          <p:cNvPr id="7" name="表格 6"/>
          <p:cNvGraphicFramePr>
            <a:graphicFrameLocks noGrp="1"/>
          </p:cNvGraphicFramePr>
          <p:nvPr>
            <p:extLst>
              <p:ext uri="{D42A27DB-BD31-4B8C-83A1-F6EECF244321}">
                <p14:modId xmlns:p14="http://schemas.microsoft.com/office/powerpoint/2010/main" val="4138994996"/>
              </p:ext>
            </p:extLst>
          </p:nvPr>
        </p:nvGraphicFramePr>
        <p:xfrm>
          <a:off x="1259632" y="1705392"/>
          <a:ext cx="7457776" cy="2011640"/>
        </p:xfrm>
        <a:graphic>
          <a:graphicData uri="http://schemas.openxmlformats.org/drawingml/2006/table">
            <a:tbl>
              <a:tblPr firstRow="1" bandRow="1">
                <a:tableStyleId>{21E4AEA4-8DFA-4A89-87EB-49C32662AFE0}</a:tableStyleId>
              </a:tblPr>
              <a:tblGrid>
                <a:gridCol w="1625128"/>
                <a:gridCol w="5832648"/>
              </a:tblGrid>
              <a:tr h="367510">
                <a:tc gridSpan="2">
                  <a:txBody>
                    <a:bodyPr/>
                    <a:lstStyle/>
                    <a:p>
                      <a:pPr algn="ctr">
                        <a:lnSpc>
                          <a:spcPts val="2400"/>
                        </a:lnSpc>
                      </a:pPr>
                      <a:r>
                        <a:rPr lang="zh-TW" altLang="en-US" sz="2400" dirty="0" smtClean="0">
                          <a:solidFill>
                            <a:srgbClr val="C00000"/>
                          </a:solidFill>
                          <a:latin typeface="標楷體" panose="03000509000000000000" pitchFamily="65" charset="-120"/>
                          <a:ea typeface="標楷體" panose="03000509000000000000" pitchFamily="65" charset="-120"/>
                          <a:cs typeface="Arial" pitchFamily="34" charset="0"/>
                        </a:rPr>
                        <a:t>當日</a:t>
                      </a:r>
                      <a:r>
                        <a:rPr lang="zh-TW" altLang="en-US" sz="2400" dirty="0" smtClean="0">
                          <a:latin typeface="標楷體" panose="03000509000000000000" pitchFamily="65" charset="-120"/>
                          <a:ea typeface="標楷體" panose="03000509000000000000" pitchFamily="65" charset="-120"/>
                          <a:cs typeface="Arial" pitchFamily="34" charset="0"/>
                        </a:rPr>
                        <a:t>得免於國際</a:t>
                      </a:r>
                      <a:r>
                        <a:rPr lang="zh-TW" altLang="en-US" sz="2400" b="1" dirty="0" smtClean="0">
                          <a:latin typeface="標楷體" panose="03000509000000000000" pitchFamily="65" charset="-120"/>
                          <a:ea typeface="標楷體" panose="03000509000000000000" pitchFamily="65" charset="-120"/>
                          <a:cs typeface="Arial" pitchFamily="34" charset="0"/>
                        </a:rPr>
                        <a:t>債</a:t>
                      </a:r>
                      <a:r>
                        <a:rPr lang="zh-TW" altLang="en-US" sz="2400" dirty="0" smtClean="0">
                          <a:latin typeface="標楷體" panose="03000509000000000000" pitchFamily="65" charset="-120"/>
                          <a:ea typeface="標楷體" panose="03000509000000000000" pitchFamily="65" charset="-120"/>
                          <a:cs typeface="Arial" pitchFamily="34" charset="0"/>
                        </a:rPr>
                        <a:t>券交易系統提供報價義務</a:t>
                      </a:r>
                      <a:endParaRPr lang="zh-TW" altLang="en-US" sz="2400" dirty="0">
                        <a:latin typeface="標楷體" panose="03000509000000000000" pitchFamily="65" charset="-120"/>
                        <a:ea typeface="標楷體" panose="03000509000000000000"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zh-TW" altLang="en-US" sz="2800" dirty="0">
                        <a:latin typeface="Arial" pitchFamily="34" charset="0"/>
                        <a:ea typeface="標楷體"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964">
                <a:tc>
                  <a:txBody>
                    <a:bodyPr/>
                    <a:lstStyle/>
                    <a:p>
                      <a:pPr marL="0" algn="l" rtl="0" eaLnBrk="1" latinLnBrk="0" hangingPunct="1">
                        <a:lnSpc>
                          <a:spcPts val="2400"/>
                        </a:lnSpc>
                      </a:pPr>
                      <a:r>
                        <a:rPr kumimoji="0" lang="zh-TW" altLang="en-US" sz="2400" kern="100" dirty="0" smtClean="0">
                          <a:solidFill>
                            <a:schemeClr val="dk1"/>
                          </a:solidFill>
                          <a:effectLst/>
                          <a:latin typeface="標楷體" panose="03000509000000000000" pitchFamily="65" charset="-120"/>
                          <a:ea typeface="標楷體" panose="03000509000000000000" pitchFamily="65" charset="-120"/>
                          <a:cs typeface="Arial"/>
                        </a:rPr>
                        <a:t>條件</a:t>
                      </a:r>
                      <a:endParaRPr kumimoji="0" lang="zh-TW" altLang="en-US" sz="2400" kern="100" dirty="0">
                        <a:solidFill>
                          <a:schemeClr val="dk1"/>
                        </a:solidFill>
                        <a:effectLst/>
                        <a:latin typeface="標楷體" panose="03000509000000000000" pitchFamily="65" charset="-120"/>
                        <a:ea typeface="標楷體" panose="03000509000000000000" pitchFamily="65" charset="-120"/>
                        <a:cs typeface="Arial"/>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28650" indent="-628650">
                        <a:lnSpc>
                          <a:spcPts val="2400"/>
                        </a:lnSpc>
                      </a:pPr>
                      <a:r>
                        <a:rPr kumimoji="0"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一</a:t>
                      </a:r>
                      <a:r>
                        <a:rPr kumimoji="0"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、當日已於本系統買進或賣出成交達十個交易單位以上者。</a:t>
                      </a:r>
                    </a:p>
                    <a:p>
                      <a:pPr marL="628650" indent="-628650">
                        <a:lnSpc>
                          <a:spcPts val="2400"/>
                        </a:lnSpc>
                      </a:pPr>
                      <a:r>
                        <a:rPr kumimoji="0"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二、交易市場發生巨幅波動或因不可抗力之突發事故發生致無法提供正常報價，並經</a:t>
                      </a:r>
                      <a:r>
                        <a:rPr kumimoji="0"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本</a:t>
                      </a:r>
                      <a:r>
                        <a:rPr kumimoji="0"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中心同意者。</a:t>
                      </a:r>
                      <a:endParaRPr kumimoji="0" lang="zh-TW" altLang="en-US" sz="2400" kern="100" dirty="0">
                        <a:solidFill>
                          <a:srgbClr val="FF0000"/>
                        </a:solidFill>
                        <a:effectLst/>
                        <a:latin typeface="標楷體" panose="03000509000000000000" pitchFamily="65" charset="-120"/>
                        <a:ea typeface="標楷體" panose="03000509000000000000" pitchFamily="65" charset="-120"/>
                        <a:cs typeface="Arial" panose="020B0604020202020204"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957967421"/>
              </p:ext>
            </p:extLst>
          </p:nvPr>
        </p:nvGraphicFramePr>
        <p:xfrm>
          <a:off x="1259632" y="3717032"/>
          <a:ext cx="7457776" cy="2445739"/>
        </p:xfrm>
        <a:graphic>
          <a:graphicData uri="http://schemas.openxmlformats.org/drawingml/2006/table">
            <a:tbl>
              <a:tblPr firstRow="1" bandRow="1">
                <a:tableStyleId>{21E4AEA4-8DFA-4A89-87EB-49C32662AFE0}</a:tableStyleId>
              </a:tblPr>
              <a:tblGrid>
                <a:gridCol w="1625128"/>
                <a:gridCol w="5832648"/>
              </a:tblGrid>
              <a:tr h="360040">
                <a:tc gridSpan="2">
                  <a:txBody>
                    <a:bodyPr/>
                    <a:lstStyle/>
                    <a:p>
                      <a:pPr algn="ctr">
                        <a:lnSpc>
                          <a:spcPts val="2400"/>
                        </a:lnSpc>
                      </a:pPr>
                      <a:r>
                        <a:rPr lang="zh-TW" altLang="en-US" sz="2400" dirty="0" smtClean="0">
                          <a:latin typeface="標楷體" panose="03000509000000000000" pitchFamily="65" charset="-120"/>
                          <a:ea typeface="標楷體" panose="03000509000000000000" pitchFamily="65" charset="-120"/>
                          <a:cs typeface="Arial" pitchFamily="34" charset="0"/>
                        </a:rPr>
                        <a:t>得免於國際債券交易系統提供報價義務</a:t>
                      </a:r>
                      <a:endParaRPr lang="zh-TW" altLang="en-US" sz="2400" dirty="0">
                        <a:latin typeface="標楷體" panose="03000509000000000000" pitchFamily="65" charset="-120"/>
                        <a:ea typeface="標楷體" panose="03000509000000000000"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zh-TW" altLang="en-US" sz="2800" dirty="0">
                        <a:latin typeface="Arial" pitchFamily="34" charset="0"/>
                        <a:ea typeface="標楷體" pitchFamily="65" charset="-120"/>
                        <a:cs typeface="Arial"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3699">
                <a:tc>
                  <a:txBody>
                    <a:bodyPr/>
                    <a:lstStyle/>
                    <a:p>
                      <a:pPr marL="0" algn="l" rtl="0" eaLnBrk="1" latinLnBrk="0" hangingPunct="1">
                        <a:lnSpc>
                          <a:spcPts val="2400"/>
                        </a:lnSpc>
                      </a:pPr>
                      <a:r>
                        <a:rPr kumimoji="0" lang="zh-TW" altLang="en-US" sz="2400" kern="100" dirty="0" smtClean="0">
                          <a:solidFill>
                            <a:schemeClr val="dk1"/>
                          </a:solidFill>
                          <a:effectLst/>
                          <a:latin typeface="標楷體" panose="03000509000000000000" pitchFamily="65" charset="-120"/>
                          <a:ea typeface="標楷體" panose="03000509000000000000" pitchFamily="65" charset="-120"/>
                          <a:cs typeface="Arial"/>
                        </a:rPr>
                        <a:t>條件</a:t>
                      </a:r>
                      <a:endParaRPr kumimoji="0" lang="zh-TW" altLang="en-US" sz="2400" kern="100" dirty="0">
                        <a:solidFill>
                          <a:schemeClr val="dk1"/>
                        </a:solidFill>
                        <a:effectLst/>
                        <a:latin typeface="標楷體" panose="03000509000000000000" pitchFamily="65" charset="-120"/>
                        <a:ea typeface="標楷體" panose="03000509000000000000" pitchFamily="65" charset="-120"/>
                        <a:cs typeface="Arial"/>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ts val="2400"/>
                        </a:lnSpc>
                      </a:pPr>
                      <a:r>
                        <a:rPr kumimoji="0" lang="zh-TW" altLang="en-US" sz="2400" kern="100" dirty="0" smtClean="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流動量提供者已於國際債券交易系統或證券商營業處所合併計算累計賣出逾該債券發行面額之</a:t>
                      </a:r>
                      <a:r>
                        <a:rPr kumimoji="0" lang="en-US" altLang="zh-TW" sz="2400" kern="100" dirty="0" smtClean="0">
                          <a:solidFill>
                            <a:srgbClr val="000000"/>
                          </a:solidFill>
                          <a:effectLst/>
                          <a:latin typeface="Arial" panose="020B0604020202020204" pitchFamily="34" charset="0"/>
                          <a:ea typeface="標楷體" panose="03000509000000000000" pitchFamily="65" charset="-120"/>
                          <a:cs typeface="Arial" panose="020B0604020202020204" pitchFamily="34" charset="0"/>
                        </a:rPr>
                        <a:t>10%</a:t>
                      </a:r>
                      <a:r>
                        <a:rPr kumimoji="0" lang="zh-TW" altLang="en-US" sz="2400" kern="100" dirty="0" smtClean="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以上者。</a:t>
                      </a:r>
                      <a:endParaRPr kumimoji="0" lang="en-US" altLang="zh-TW" sz="2400" kern="100" dirty="0" smtClean="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666">
                <a:tc>
                  <a:txBody>
                    <a:bodyPr/>
                    <a:lstStyle/>
                    <a:p>
                      <a:pPr marL="0" algn="l" rtl="0" eaLnBrk="1" latinLnBrk="0" hangingPunct="1">
                        <a:lnSpc>
                          <a:spcPts val="2400"/>
                        </a:lnSpc>
                      </a:pPr>
                      <a:endParaRPr kumimoji="0" lang="zh-TW" altLang="en-US" sz="2400" kern="100" dirty="0">
                        <a:solidFill>
                          <a:schemeClr val="dk1"/>
                        </a:solidFill>
                        <a:effectLst/>
                        <a:latin typeface="標楷體" panose="03000509000000000000" pitchFamily="65" charset="-120"/>
                        <a:ea typeface="標楷體" panose="03000509000000000000" pitchFamily="65" charset="-120"/>
                        <a:cs typeface="Arial"/>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kumimoji="0" lang="zh-TW" altLang="en-US" sz="2400" kern="100" dirty="0" smtClean="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惟仍應依國際債券流動量提供者作業要點第六條規定</a:t>
                      </a:r>
                      <a:r>
                        <a:rPr kumimoji="0" lang="zh-TW" altLang="en-US" sz="2400" kern="100" dirty="0" smtClean="0">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zh-TW" altLang="en-US" sz="2400" kern="100" dirty="0" smtClean="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提供營業處所議價買賣雙向報價。</a:t>
                      </a:r>
                      <a:endParaRPr kumimoji="0" lang="zh-TW" altLang="en-US" sz="2400"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txBody>
                  <a:tcPr marL="91449" marR="91449"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文字方塊 8"/>
          <p:cNvSpPr txBox="1"/>
          <p:nvPr/>
        </p:nvSpPr>
        <p:spPr>
          <a:xfrm>
            <a:off x="1142760" y="1180669"/>
            <a:ext cx="7901467" cy="513346"/>
          </a:xfrm>
          <a:prstGeom prst="rect">
            <a:avLst/>
          </a:prstGeom>
          <a:noFill/>
        </p:spPr>
        <p:txBody>
          <a:bodyPr wrap="square">
            <a:spAutoFit/>
          </a:bodyPr>
          <a:lstStyle/>
          <a:p>
            <a:pPr marL="450850" indent="-361950">
              <a:lnSpc>
                <a:spcPct val="114000"/>
              </a:lnSpc>
              <a:spcBef>
                <a:spcPts val="300"/>
              </a:spcBef>
              <a:spcAft>
                <a:spcPts val="300"/>
              </a:spcAft>
              <a:buClr>
                <a:srgbClr val="92D050"/>
              </a:buClr>
              <a:buFont typeface="Wingdings" panose="05000000000000000000" pitchFamily="2" charset="2"/>
              <a:buChar char="n"/>
              <a:defRPr/>
            </a:pPr>
            <a:r>
              <a:rPr kumimoji="0" lang="zh-TW" altLang="en-US" sz="2400" dirty="0" smtClean="0">
                <a:solidFill>
                  <a:srgbClr val="000000"/>
                </a:solidFill>
                <a:ea typeface="標楷體" panose="03000509000000000000" pitchFamily="65" charset="-120"/>
                <a:cs typeface="Arial" panose="020B0604020202020204" pitchFamily="34" charset="0"/>
              </a:rPr>
              <a:t>國際</a:t>
            </a:r>
            <a:r>
              <a:rPr kumimoji="0" lang="zh-TW" altLang="en-US" sz="2400" dirty="0">
                <a:solidFill>
                  <a:srgbClr val="000000"/>
                </a:solidFill>
                <a:ea typeface="標楷體" panose="03000509000000000000" pitchFamily="65" charset="-120"/>
                <a:cs typeface="Arial" panose="020B0604020202020204" pitchFamily="34" charset="0"/>
              </a:rPr>
              <a:t>債券流動量提供者得不提供報價之時機</a:t>
            </a:r>
            <a:endParaRPr kumimoji="0" lang="en-US" altLang="zh-TW" sz="2400" dirty="0">
              <a:solidFill>
                <a:srgbClr val="000000"/>
              </a:solidFill>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1644862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國</a:t>
            </a:r>
            <a:r>
              <a:rPr lang="zh-TW" altLang="en-US" sz="3600" b="1" dirty="0">
                <a:effectLst/>
              </a:rPr>
              <a:t>際</a:t>
            </a:r>
            <a:r>
              <a:rPr lang="zh-TW" altLang="en-US" sz="3600" b="1" dirty="0" smtClean="0">
                <a:effectLst/>
              </a:rPr>
              <a:t>債券</a:t>
            </a:r>
            <a:r>
              <a:rPr lang="zh-TW" altLang="zh-TW" sz="3600" b="1" dirty="0" smtClean="0">
                <a:effectLst/>
              </a:rPr>
              <a:t>稅</a:t>
            </a:r>
            <a:r>
              <a:rPr lang="zh-TW" altLang="en-US" sz="3600" b="1" dirty="0" smtClean="0">
                <a:effectLst/>
              </a:rPr>
              <a:t>賦</a:t>
            </a:r>
            <a:r>
              <a:rPr lang="zh-TW" altLang="zh-TW" sz="3600" b="1" dirty="0" smtClean="0">
                <a:effectLst/>
              </a:rPr>
              <a:t>課徵方式</a:t>
            </a:r>
            <a:r>
              <a:rPr lang="en-US" altLang="zh-TW" sz="3600" b="1" dirty="0" smtClean="0">
                <a:effectLst/>
              </a:rPr>
              <a:t>(</a:t>
            </a:r>
            <a:r>
              <a:rPr lang="zh-TW" altLang="en-US" sz="3600" b="1" dirty="0" smtClean="0">
                <a:effectLst/>
              </a:rPr>
              <a:t>一</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044E8958-7F6C-407A-BF42-C736EFF022F3}" type="slidenum">
              <a:rPr kumimoji="0" lang="zh-TW" altLang="en-US" sz="1200">
                <a:solidFill>
                  <a:schemeClr val="bg2">
                    <a:lumMod val="25000"/>
                  </a:schemeClr>
                </a:solidFill>
                <a:latin typeface="Arial" charset="0"/>
              </a:rPr>
              <a:pPr algn="ctr">
                <a:defRPr/>
              </a:pPr>
              <a:t>61</a:t>
            </a:fld>
            <a:endParaRPr kumimoji="0" lang="zh-TW" altLang="en-US" sz="1200">
              <a:solidFill>
                <a:schemeClr val="bg2">
                  <a:lumMod val="25000"/>
                </a:schemeClr>
              </a:solidFill>
              <a:latin typeface="Arial" charset="0"/>
            </a:endParaRPr>
          </a:p>
        </p:txBody>
      </p:sp>
      <p:sp>
        <p:nvSpPr>
          <p:cNvPr id="71684" name="內容版面配置區 2"/>
          <p:cNvSpPr txBox="1">
            <a:spLocks/>
          </p:cNvSpPr>
          <p:nvPr/>
        </p:nvSpPr>
        <p:spPr bwMode="auto">
          <a:xfrm>
            <a:off x="841375" y="1193903"/>
            <a:ext cx="7772400" cy="504056"/>
          </a:xfrm>
          <a:prstGeom prst="rect">
            <a:avLst/>
          </a:prstGeom>
          <a:noFill/>
          <a:ln w="9525">
            <a:noFill/>
            <a:miter lim="800000"/>
            <a:headEnd/>
            <a:tailEnd/>
          </a:ln>
        </p:spPr>
        <p:txBody>
          <a:bodyPr/>
          <a:lstStyle/>
          <a:p>
            <a:pPr marL="996950" lvl="1" indent="-457200" eaLnBrk="0" hangingPunct="0">
              <a:lnSpc>
                <a:spcPct val="150000"/>
              </a:lnSpc>
              <a:spcBef>
                <a:spcPts val="600"/>
              </a:spcBef>
              <a:buClr>
                <a:schemeClr val="bg2"/>
              </a:buClr>
              <a:buSzPct val="100000"/>
              <a:buFont typeface="Wingdings" panose="05000000000000000000" pitchFamily="2" charset="2"/>
              <a:buChar char="n"/>
              <a:defRPr/>
            </a:pPr>
            <a:r>
              <a:rPr lang="zh-TW" altLang="zh-TW" sz="2800" dirty="0">
                <a:solidFill>
                  <a:prstClr val="black"/>
                </a:solidFill>
                <a:ea typeface="標楷體" pitchFamily="65" charset="-120"/>
                <a:cs typeface="Arial" panose="020B0604020202020204" pitchFamily="34" charset="0"/>
                <a:sym typeface="Wingdings 2" pitchFamily="18" charset="2"/>
              </a:rPr>
              <a:t>證券交易所得稅及證券交易稅</a:t>
            </a:r>
            <a:endParaRPr lang="en-US" altLang="zh-TW" sz="2800" dirty="0">
              <a:solidFill>
                <a:prstClr val="black"/>
              </a:solidFill>
              <a:ea typeface="標楷體" pitchFamily="65" charset="-120"/>
              <a:cs typeface="Arial" panose="020B0604020202020204" pitchFamily="34" charset="0"/>
              <a:sym typeface="Wingdings 2" pitchFamily="18" charset="2"/>
            </a:endParaRPr>
          </a:p>
        </p:txBody>
      </p:sp>
      <p:graphicFrame>
        <p:nvGraphicFramePr>
          <p:cNvPr id="7" name="表格 6"/>
          <p:cNvGraphicFramePr>
            <a:graphicFrameLocks noGrp="1"/>
          </p:cNvGraphicFramePr>
          <p:nvPr>
            <p:extLst/>
          </p:nvPr>
        </p:nvGraphicFramePr>
        <p:xfrm>
          <a:off x="1475656" y="1829627"/>
          <a:ext cx="7272653" cy="4475922"/>
        </p:xfrm>
        <a:graphic>
          <a:graphicData uri="http://schemas.openxmlformats.org/drawingml/2006/table">
            <a:tbl>
              <a:tblPr/>
              <a:tblGrid>
                <a:gridCol w="909083"/>
                <a:gridCol w="3469351"/>
                <a:gridCol w="2894219"/>
              </a:tblGrid>
              <a:tr h="434958">
                <a:tc>
                  <a:txBody>
                    <a:bodyPr/>
                    <a:lstStyle/>
                    <a:p>
                      <a:pPr>
                        <a:spcAft>
                          <a:spcPts val="0"/>
                        </a:spcAft>
                      </a:pP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國內發行人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外國發行人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719">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證券交易所得稅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chemeClr val="tx1"/>
                          </a:solidFill>
                          <a:latin typeface="標楷體" pitchFamily="65" charset="-120"/>
                          <a:ea typeface="標楷體" pitchFamily="65" charset="-120"/>
                          <a:cs typeface="Times New Roman"/>
                        </a:rPr>
                        <a:t>停徵</a:t>
                      </a:r>
                    </a:p>
                    <a:p>
                      <a:r>
                        <a:rPr lang="zh-TW" sz="1800" b="0" kern="100" dirty="0">
                          <a:solidFill>
                            <a:schemeClr val="tx1"/>
                          </a:solidFill>
                          <a:latin typeface="標楷體" pitchFamily="65" charset="-120"/>
                          <a:ea typeface="標楷體" pitchFamily="65" charset="-120"/>
                          <a:cs typeface="Times New Roman"/>
                        </a:rPr>
                        <a:t>所得稅法第</a:t>
                      </a:r>
                      <a:r>
                        <a:rPr lang="en-US" sz="1800" b="0" kern="100" dirty="0">
                          <a:solidFill>
                            <a:schemeClr val="tx1"/>
                          </a:solidFill>
                          <a:latin typeface="標楷體" pitchFamily="65" charset="-120"/>
                          <a:ea typeface="標楷體" pitchFamily="65" charset="-120"/>
                          <a:cs typeface="Times New Roman"/>
                        </a:rPr>
                        <a:t>4</a:t>
                      </a:r>
                      <a:r>
                        <a:rPr lang="zh-TW" sz="1800" b="0" kern="100" dirty="0">
                          <a:solidFill>
                            <a:schemeClr val="tx1"/>
                          </a:solidFill>
                          <a:latin typeface="標楷體" pitchFamily="65" charset="-120"/>
                          <a:ea typeface="標楷體" pitchFamily="65" charset="-120"/>
                          <a:cs typeface="Times New Roman"/>
                        </a:rPr>
                        <a:t>條之</a:t>
                      </a:r>
                      <a:r>
                        <a:rPr lang="en-US" sz="1800" b="0" kern="100" dirty="0">
                          <a:solidFill>
                            <a:schemeClr val="tx1"/>
                          </a:solidFill>
                          <a:latin typeface="標楷體" pitchFamily="65" charset="-120"/>
                          <a:ea typeface="標楷體" pitchFamily="65" charset="-120"/>
                          <a:cs typeface="Times New Roman"/>
                        </a:rPr>
                        <a:t>1</a:t>
                      </a:r>
                      <a:r>
                        <a:rPr lang="zh-TW" sz="1800" b="0" kern="100" dirty="0">
                          <a:solidFill>
                            <a:schemeClr val="tx1"/>
                          </a:solidFill>
                          <a:latin typeface="標楷體" pitchFamily="65" charset="-120"/>
                          <a:ea typeface="標楷體" pitchFamily="65" charset="-120"/>
                          <a:cs typeface="Times New Roman"/>
                        </a:rPr>
                        <a:t>規定，</a:t>
                      </a:r>
                      <a:r>
                        <a:rPr lang="zh-TW" sz="1800" b="0" kern="100" dirty="0" smtClean="0">
                          <a:solidFill>
                            <a:schemeClr val="tx1"/>
                          </a:solidFill>
                          <a:latin typeface="標楷體" pitchFamily="65" charset="-120"/>
                          <a:ea typeface="標楷體" pitchFamily="65" charset="-120"/>
                          <a:cs typeface="Times New Roman"/>
                        </a:rPr>
                        <a:t>自</a:t>
                      </a:r>
                      <a:r>
                        <a:rPr lang="zh-TW" altLang="en-US" sz="1800" b="0" kern="100" dirty="0" smtClean="0">
                          <a:solidFill>
                            <a:schemeClr val="tx1"/>
                          </a:solidFill>
                          <a:latin typeface="標楷體" pitchFamily="65" charset="-120"/>
                          <a:ea typeface="標楷體" pitchFamily="65" charset="-120"/>
                          <a:cs typeface="Times New Roman"/>
                        </a:rPr>
                        <a:t>中華民國</a:t>
                      </a:r>
                      <a:r>
                        <a:rPr lang="en-US" altLang="zh-TW" sz="1800" b="0" kern="100" dirty="0" smtClean="0">
                          <a:solidFill>
                            <a:schemeClr val="tx1"/>
                          </a:solidFill>
                          <a:latin typeface="標楷體" pitchFamily="65" charset="-120"/>
                          <a:ea typeface="標楷體" pitchFamily="65" charset="-120"/>
                          <a:cs typeface="Times New Roman"/>
                        </a:rPr>
                        <a:t>79</a:t>
                      </a:r>
                      <a:r>
                        <a:rPr lang="zh-TW" altLang="en-US" sz="1800" b="0" kern="100" dirty="0" smtClean="0">
                          <a:solidFill>
                            <a:schemeClr val="tx1"/>
                          </a:solidFill>
                          <a:latin typeface="標楷體" pitchFamily="65" charset="-120"/>
                          <a:ea typeface="標楷體" pitchFamily="65" charset="-120"/>
                          <a:cs typeface="Times New Roman"/>
                        </a:rPr>
                        <a:t>年</a:t>
                      </a:r>
                      <a:r>
                        <a:rPr lang="en-US" altLang="zh-TW" sz="1800" b="0" kern="100" dirty="0" smtClean="0">
                          <a:solidFill>
                            <a:schemeClr val="tx1"/>
                          </a:solidFill>
                          <a:latin typeface="標楷體" pitchFamily="65" charset="-120"/>
                          <a:ea typeface="標楷體" pitchFamily="65" charset="-120"/>
                          <a:cs typeface="Times New Roman"/>
                        </a:rPr>
                        <a:t>1</a:t>
                      </a:r>
                      <a:r>
                        <a:rPr lang="zh-TW" altLang="en-US" sz="1800" b="0" kern="100" dirty="0" smtClean="0">
                          <a:solidFill>
                            <a:schemeClr val="tx1"/>
                          </a:solidFill>
                          <a:latin typeface="標楷體" pitchFamily="65" charset="-120"/>
                          <a:ea typeface="標楷體" pitchFamily="65" charset="-120"/>
                          <a:cs typeface="Times New Roman"/>
                        </a:rPr>
                        <a:t>月</a:t>
                      </a:r>
                      <a:r>
                        <a:rPr lang="en-US" altLang="zh-TW" sz="1800" b="0" kern="100" dirty="0" smtClean="0">
                          <a:solidFill>
                            <a:schemeClr val="tx1"/>
                          </a:solidFill>
                          <a:latin typeface="標楷體" pitchFamily="65" charset="-120"/>
                          <a:ea typeface="標楷體" pitchFamily="65" charset="-120"/>
                          <a:cs typeface="Times New Roman"/>
                        </a:rPr>
                        <a:t>1</a:t>
                      </a:r>
                      <a:r>
                        <a:rPr lang="zh-TW" altLang="en-US" sz="1800" b="0" kern="100" dirty="0" smtClean="0">
                          <a:solidFill>
                            <a:schemeClr val="tx1"/>
                          </a:solidFill>
                          <a:latin typeface="標楷體" pitchFamily="65" charset="-120"/>
                          <a:ea typeface="標楷體" pitchFamily="65" charset="-120"/>
                          <a:cs typeface="Times New Roman"/>
                        </a:rPr>
                        <a:t>日</a:t>
                      </a:r>
                      <a:r>
                        <a:rPr lang="zh-TW" sz="1800" b="0" kern="100" dirty="0" smtClean="0">
                          <a:solidFill>
                            <a:schemeClr val="tx1"/>
                          </a:solidFill>
                          <a:latin typeface="標楷體" pitchFamily="65" charset="-120"/>
                          <a:ea typeface="標楷體" pitchFamily="65" charset="-120"/>
                          <a:cs typeface="Times New Roman"/>
                        </a:rPr>
                        <a:t>起</a:t>
                      </a:r>
                      <a:r>
                        <a:rPr lang="zh-TW" sz="1800" b="0" kern="100" dirty="0">
                          <a:solidFill>
                            <a:schemeClr val="tx1"/>
                          </a:solidFill>
                          <a:latin typeface="標楷體" pitchFamily="65" charset="-120"/>
                          <a:ea typeface="標楷體" pitchFamily="65" charset="-120"/>
                          <a:cs typeface="Times New Roman"/>
                        </a:rPr>
                        <a:t>，證券交易所得停止課徵所得稅，證券交易損失亦不得自所得額中減除。</a:t>
                      </a:r>
                      <a:r>
                        <a:rPr lang="en-US" sz="1800" b="0" kern="100" dirty="0">
                          <a:solidFill>
                            <a:schemeClr val="tx1"/>
                          </a:solidFill>
                          <a:latin typeface="標楷體" pitchFamily="65" charset="-120"/>
                          <a:ea typeface="標楷體" pitchFamily="65" charset="-120"/>
                          <a:cs typeface="Times New Roman"/>
                        </a:rPr>
                        <a:t>(</a:t>
                      </a:r>
                      <a:r>
                        <a:rPr lang="zh-TW" sz="1800" b="0" kern="100" dirty="0">
                          <a:solidFill>
                            <a:schemeClr val="tx1"/>
                          </a:solidFill>
                          <a:latin typeface="標楷體" pitchFamily="65" charset="-120"/>
                          <a:ea typeface="標楷體" pitchFamily="65" charset="-120"/>
                          <a:cs typeface="Times New Roman"/>
                        </a:rPr>
                        <a:t>註：自</a:t>
                      </a:r>
                      <a:r>
                        <a:rPr lang="en-US" sz="1800" b="0" kern="100" dirty="0">
                          <a:solidFill>
                            <a:srgbClr val="FF0000"/>
                          </a:solidFill>
                          <a:latin typeface="標楷體" pitchFamily="65" charset="-120"/>
                          <a:ea typeface="標楷體" pitchFamily="65" charset="-120"/>
                          <a:cs typeface="Times New Roman"/>
                        </a:rPr>
                        <a:t>102</a:t>
                      </a:r>
                      <a:r>
                        <a:rPr lang="zh-TW" sz="1800" b="0" kern="100" dirty="0">
                          <a:solidFill>
                            <a:srgbClr val="FF0000"/>
                          </a:solidFill>
                          <a:latin typeface="標楷體" pitchFamily="65" charset="-120"/>
                          <a:ea typeface="標楷體" pitchFamily="65" charset="-120"/>
                          <a:cs typeface="Times New Roman"/>
                        </a:rPr>
                        <a:t>年</a:t>
                      </a:r>
                      <a:r>
                        <a:rPr lang="zh-TW" sz="1800" b="0" kern="100" dirty="0">
                          <a:solidFill>
                            <a:schemeClr val="tx1"/>
                          </a:solidFill>
                          <a:latin typeface="標楷體" pitchFamily="65" charset="-120"/>
                          <a:ea typeface="標楷體" pitchFamily="65" charset="-120"/>
                          <a:cs typeface="Times New Roman"/>
                        </a:rPr>
                        <a:t>起恢復課徵證券交易所得稅之課稅標的並</a:t>
                      </a:r>
                      <a:r>
                        <a:rPr lang="zh-TW" sz="1800" b="0" kern="100" dirty="0">
                          <a:solidFill>
                            <a:srgbClr val="FF0000"/>
                          </a:solidFill>
                          <a:latin typeface="標楷體" pitchFamily="65" charset="-120"/>
                          <a:ea typeface="標楷體" pitchFamily="65" charset="-120"/>
                          <a:cs typeface="Times New Roman"/>
                        </a:rPr>
                        <a:t>未</a:t>
                      </a:r>
                      <a:r>
                        <a:rPr lang="zh-TW" sz="1800" b="0" kern="100" dirty="0">
                          <a:solidFill>
                            <a:schemeClr val="tx1"/>
                          </a:solidFill>
                          <a:latin typeface="標楷體" pitchFamily="65" charset="-120"/>
                          <a:ea typeface="標楷體" pitchFamily="65" charset="-120"/>
                          <a:cs typeface="Times New Roman"/>
                        </a:rPr>
                        <a:t>包括債券</a:t>
                      </a:r>
                      <a:r>
                        <a:rPr lang="en-US" sz="1800" b="0" kern="100" dirty="0">
                          <a:solidFill>
                            <a:schemeClr val="tx1"/>
                          </a:solidFill>
                          <a:latin typeface="標楷體" pitchFamily="65" charset="-120"/>
                          <a:ea typeface="標楷體" pitchFamily="65" charset="-120"/>
                          <a:cs typeface="Times New Roman"/>
                        </a:rPr>
                        <a:t>)</a:t>
                      </a: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rgbClr val="FF0000"/>
                          </a:solidFill>
                          <a:latin typeface="標楷體" pitchFamily="65" charset="-120"/>
                          <a:ea typeface="標楷體" pitchFamily="65" charset="-120"/>
                          <a:cs typeface="Times New Roman"/>
                        </a:rPr>
                        <a:t>公募者停徵</a:t>
                      </a:r>
                    </a:p>
                    <a:p>
                      <a:pPr algn="just">
                        <a:spcAft>
                          <a:spcPts val="0"/>
                        </a:spcAft>
                      </a:pPr>
                      <a:r>
                        <a:rPr lang="zh-TW" sz="1800" kern="100" dirty="0">
                          <a:solidFill>
                            <a:schemeClr val="tx1"/>
                          </a:solidFill>
                          <a:latin typeface="標楷體" pitchFamily="65" charset="-120"/>
                          <a:ea typeface="標楷體" pitchFamily="65" charset="-120"/>
                          <a:cs typeface="Times New Roman"/>
                        </a:rPr>
                        <a:t>所得稅法第</a:t>
                      </a:r>
                      <a:r>
                        <a:rPr lang="en-US" sz="1800" kern="100" dirty="0">
                          <a:solidFill>
                            <a:schemeClr val="tx1"/>
                          </a:solidFill>
                          <a:latin typeface="標楷體" pitchFamily="65" charset="-120"/>
                          <a:ea typeface="標楷體" pitchFamily="65" charset="-120"/>
                          <a:cs typeface="Times New Roman"/>
                        </a:rPr>
                        <a:t>4</a:t>
                      </a:r>
                      <a:r>
                        <a:rPr lang="zh-TW" sz="1800" kern="100" dirty="0">
                          <a:solidFill>
                            <a:schemeClr val="tx1"/>
                          </a:solidFill>
                          <a:latin typeface="標楷體" pitchFamily="65" charset="-120"/>
                          <a:ea typeface="標楷體" pitchFamily="65" charset="-120"/>
                          <a:cs typeface="Times New Roman"/>
                        </a:rPr>
                        <a:t>條之</a:t>
                      </a:r>
                      <a:r>
                        <a:rPr lang="en-US" sz="1800" kern="100" dirty="0">
                          <a:solidFill>
                            <a:schemeClr val="tx1"/>
                          </a:solidFill>
                          <a:latin typeface="標楷體" pitchFamily="65" charset="-120"/>
                          <a:ea typeface="標楷體" pitchFamily="65" charset="-120"/>
                          <a:cs typeface="Times New Roman"/>
                        </a:rPr>
                        <a:t>1</a:t>
                      </a:r>
                      <a:r>
                        <a:rPr lang="zh-TW" sz="1800" kern="100" dirty="0">
                          <a:solidFill>
                            <a:schemeClr val="tx1"/>
                          </a:solidFill>
                          <a:latin typeface="標楷體" pitchFamily="65" charset="-120"/>
                          <a:ea typeface="標楷體" pitchFamily="65" charset="-120"/>
                          <a:cs typeface="Times New Roman"/>
                        </a:rPr>
                        <a:t>規定停徵所得稅之適用範圍，以我國證券交易稅條例所稱有價證券為限</a:t>
                      </a:r>
                      <a:r>
                        <a:rPr lang="zh-TW" sz="1800" b="1" kern="100" dirty="0">
                          <a:solidFill>
                            <a:schemeClr val="tx1"/>
                          </a:solidFill>
                          <a:latin typeface="標楷體" pitchFamily="65" charset="-120"/>
                          <a:ea typeface="標楷體" pitchFamily="65" charset="-120"/>
                          <a:cs typeface="Times New Roman"/>
                        </a:rPr>
                        <a:t>。</a:t>
                      </a: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2245">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證券交易稅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chemeClr val="tx1"/>
                          </a:solidFill>
                          <a:latin typeface="標楷體" pitchFamily="65" charset="-120"/>
                          <a:ea typeface="標楷體" pitchFamily="65" charset="-120"/>
                          <a:cs typeface="Times New Roman"/>
                        </a:rPr>
                        <a:t>停徵</a:t>
                      </a:r>
                    </a:p>
                    <a:p>
                      <a:r>
                        <a:rPr lang="zh-TW" sz="1800" b="0" kern="100" dirty="0">
                          <a:solidFill>
                            <a:schemeClr val="tx1"/>
                          </a:solidFill>
                          <a:latin typeface="標楷體" pitchFamily="65" charset="-120"/>
                          <a:ea typeface="標楷體" pitchFamily="65" charset="-120"/>
                          <a:cs typeface="Times New Roman"/>
                        </a:rPr>
                        <a:t>證券交易稅條例第</a:t>
                      </a:r>
                      <a:r>
                        <a:rPr lang="en-US" sz="1800" b="0" kern="100" dirty="0">
                          <a:solidFill>
                            <a:schemeClr val="tx1"/>
                          </a:solidFill>
                          <a:latin typeface="標楷體" pitchFamily="65" charset="-120"/>
                          <a:ea typeface="標楷體" pitchFamily="65" charset="-120"/>
                          <a:cs typeface="Times New Roman"/>
                        </a:rPr>
                        <a:t>2-1</a:t>
                      </a:r>
                      <a:r>
                        <a:rPr lang="zh-TW" sz="1800" b="0" kern="100" dirty="0">
                          <a:solidFill>
                            <a:schemeClr val="tx1"/>
                          </a:solidFill>
                          <a:latin typeface="標楷體" pitchFamily="65" charset="-120"/>
                          <a:ea typeface="標楷體" pitchFamily="65" charset="-120"/>
                          <a:cs typeface="Times New Roman"/>
                        </a:rPr>
                        <a:t>條之規定，為活絡債券市場，協助企業籌資及促進資本市場之發展，</a:t>
                      </a:r>
                      <a:r>
                        <a:rPr lang="zh-TW" sz="1800" b="0" kern="100" dirty="0" smtClean="0">
                          <a:solidFill>
                            <a:schemeClr val="tx1"/>
                          </a:solidFill>
                          <a:latin typeface="標楷體" pitchFamily="65" charset="-120"/>
                          <a:ea typeface="標楷體" pitchFamily="65" charset="-120"/>
                          <a:cs typeface="Times New Roman"/>
                        </a:rPr>
                        <a:t>自</a:t>
                      </a:r>
                      <a:r>
                        <a:rPr lang="zh-TW" altLang="en-US" sz="1800" b="0" kern="100" dirty="0" smtClean="0">
                          <a:solidFill>
                            <a:schemeClr val="tx1"/>
                          </a:solidFill>
                          <a:latin typeface="標楷體" pitchFamily="65" charset="-120"/>
                          <a:ea typeface="標楷體" pitchFamily="65" charset="-120"/>
                          <a:cs typeface="Times New Roman"/>
                        </a:rPr>
                        <a:t>中華民國</a:t>
                      </a:r>
                      <a:r>
                        <a:rPr lang="en-US" altLang="zh-TW" sz="1800" b="0" kern="100" dirty="0" smtClean="0">
                          <a:solidFill>
                            <a:srgbClr val="FF0000"/>
                          </a:solidFill>
                          <a:latin typeface="標楷體" pitchFamily="65" charset="-120"/>
                          <a:ea typeface="標楷體" pitchFamily="65" charset="-120"/>
                          <a:cs typeface="Times New Roman"/>
                        </a:rPr>
                        <a:t>99</a:t>
                      </a:r>
                      <a:r>
                        <a:rPr lang="zh-TW" altLang="en-US" sz="1800" b="0" kern="100" dirty="0" smtClean="0">
                          <a:solidFill>
                            <a:srgbClr val="FF0000"/>
                          </a:solidFill>
                          <a:latin typeface="標楷體" pitchFamily="65" charset="-120"/>
                          <a:ea typeface="標楷體" pitchFamily="65" charset="-120"/>
                          <a:cs typeface="Times New Roman"/>
                        </a:rPr>
                        <a:t>年</a:t>
                      </a:r>
                      <a:r>
                        <a:rPr lang="en-US" altLang="zh-TW" sz="1800" b="0" kern="100" dirty="0" smtClean="0">
                          <a:solidFill>
                            <a:srgbClr val="FF0000"/>
                          </a:solidFill>
                          <a:latin typeface="標楷體" pitchFamily="65" charset="-120"/>
                          <a:ea typeface="標楷體" pitchFamily="65" charset="-120"/>
                          <a:cs typeface="Times New Roman"/>
                        </a:rPr>
                        <a:t>1</a:t>
                      </a:r>
                      <a:r>
                        <a:rPr lang="zh-TW" altLang="en-US" sz="1800" b="0" kern="100" dirty="0" smtClean="0">
                          <a:solidFill>
                            <a:srgbClr val="FF0000"/>
                          </a:solidFill>
                          <a:latin typeface="標楷體" pitchFamily="65" charset="-120"/>
                          <a:ea typeface="標楷體" pitchFamily="65" charset="-120"/>
                          <a:cs typeface="Times New Roman"/>
                        </a:rPr>
                        <a:t>月</a:t>
                      </a:r>
                      <a:r>
                        <a:rPr lang="en-US" altLang="zh-TW" sz="1800" b="0" kern="100" dirty="0" smtClean="0">
                          <a:solidFill>
                            <a:srgbClr val="FF0000"/>
                          </a:solidFill>
                          <a:latin typeface="標楷體" pitchFamily="65" charset="-120"/>
                          <a:ea typeface="標楷體" pitchFamily="65" charset="-120"/>
                          <a:cs typeface="Times New Roman"/>
                        </a:rPr>
                        <a:t>1</a:t>
                      </a:r>
                      <a:r>
                        <a:rPr lang="zh-TW" altLang="en-US" sz="1800" b="0" kern="100" dirty="0" smtClean="0">
                          <a:solidFill>
                            <a:srgbClr val="FF0000"/>
                          </a:solidFill>
                          <a:latin typeface="標楷體" pitchFamily="65" charset="-120"/>
                          <a:ea typeface="標楷體" pitchFamily="65" charset="-120"/>
                          <a:cs typeface="Times New Roman"/>
                        </a:rPr>
                        <a:t>日</a:t>
                      </a:r>
                      <a:r>
                        <a:rPr lang="zh-TW" sz="1800" b="0" kern="100" dirty="0" smtClean="0">
                          <a:solidFill>
                            <a:srgbClr val="FF0000"/>
                          </a:solidFill>
                          <a:latin typeface="標楷體" pitchFamily="65" charset="-120"/>
                          <a:ea typeface="標楷體" pitchFamily="65" charset="-120"/>
                          <a:cs typeface="Times New Roman"/>
                        </a:rPr>
                        <a:t>起</a:t>
                      </a:r>
                      <a:r>
                        <a:rPr lang="en-US" sz="1800" b="0" kern="100" dirty="0">
                          <a:solidFill>
                            <a:srgbClr val="FF0000"/>
                          </a:solidFill>
                          <a:latin typeface="標楷體" pitchFamily="65" charset="-120"/>
                          <a:ea typeface="標楷體" pitchFamily="65" charset="-120"/>
                          <a:cs typeface="Times New Roman"/>
                        </a:rPr>
                        <a:t>7</a:t>
                      </a:r>
                      <a:r>
                        <a:rPr lang="zh-TW" sz="1800" b="0" kern="100" dirty="0">
                          <a:solidFill>
                            <a:srgbClr val="FF0000"/>
                          </a:solidFill>
                          <a:latin typeface="標楷體" pitchFamily="65" charset="-120"/>
                          <a:ea typeface="標楷體" pitchFamily="65" charset="-120"/>
                          <a:cs typeface="Times New Roman"/>
                        </a:rPr>
                        <a:t>年內</a:t>
                      </a:r>
                      <a:r>
                        <a:rPr lang="zh-TW" sz="1800" b="0" kern="100" dirty="0">
                          <a:solidFill>
                            <a:schemeClr val="tx1"/>
                          </a:solidFill>
                          <a:latin typeface="標楷體" pitchFamily="65" charset="-120"/>
                          <a:ea typeface="標楷體" pitchFamily="65" charset="-120"/>
                          <a:cs typeface="Times New Roman"/>
                        </a:rPr>
                        <a:t>暫停徵公司債及金融債券之證券交易稅。</a:t>
                      </a: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rgbClr val="FF0000"/>
                          </a:solidFill>
                          <a:latin typeface="標楷體" pitchFamily="65" charset="-120"/>
                          <a:ea typeface="標楷體" pitchFamily="65" charset="-120"/>
                          <a:cs typeface="Times New Roman"/>
                        </a:rPr>
                        <a:t>公募者停徵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61</a:t>
            </a:fld>
            <a:endParaRPr lang="zh-TW" altLang="en-US" dirty="0"/>
          </a:p>
        </p:txBody>
      </p:sp>
    </p:spTree>
    <p:extLst>
      <p:ext uri="{BB962C8B-B14F-4D97-AF65-F5344CB8AC3E}">
        <p14:creationId xmlns:p14="http://schemas.microsoft.com/office/powerpoint/2010/main" val="968252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476672"/>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國</a:t>
            </a:r>
            <a:r>
              <a:rPr lang="zh-TW" altLang="en-US" sz="3600" b="1" dirty="0">
                <a:effectLst/>
              </a:rPr>
              <a:t>際</a:t>
            </a:r>
            <a:r>
              <a:rPr lang="zh-TW" altLang="en-US" sz="3600" b="1" dirty="0" smtClean="0">
                <a:effectLst/>
              </a:rPr>
              <a:t>債券</a:t>
            </a:r>
            <a:r>
              <a:rPr lang="zh-TW" altLang="zh-TW" sz="3600" b="1" dirty="0" smtClean="0">
                <a:effectLst/>
              </a:rPr>
              <a:t>稅</a:t>
            </a:r>
            <a:r>
              <a:rPr lang="zh-TW" altLang="en-US" sz="3600" b="1" dirty="0" smtClean="0">
                <a:effectLst/>
              </a:rPr>
              <a:t>賦</a:t>
            </a:r>
            <a:r>
              <a:rPr lang="zh-TW" altLang="zh-TW" sz="3600" b="1" dirty="0" smtClean="0">
                <a:effectLst/>
              </a:rPr>
              <a:t>課徵方式</a:t>
            </a:r>
            <a:r>
              <a:rPr lang="en-US" altLang="zh-TW" sz="3600" b="1" dirty="0" smtClean="0">
                <a:effectLst/>
              </a:rPr>
              <a:t>(</a:t>
            </a:r>
            <a:r>
              <a:rPr lang="zh-TW" altLang="en-US" sz="3600" b="1" dirty="0" smtClean="0">
                <a:effectLst/>
              </a:rPr>
              <a:t>二</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5AE2CFF-D43E-4241-8EF5-B9F2D65F4E4D}" type="slidenum">
              <a:rPr kumimoji="0" lang="zh-TW" altLang="en-US" sz="1200">
                <a:solidFill>
                  <a:schemeClr val="bg2">
                    <a:lumMod val="25000"/>
                  </a:schemeClr>
                </a:solidFill>
                <a:latin typeface="Arial" charset="0"/>
              </a:rPr>
              <a:pPr algn="ctr">
                <a:defRPr/>
              </a:pPr>
              <a:t>62</a:t>
            </a:fld>
            <a:endParaRPr kumimoji="0" lang="zh-TW" altLang="en-US" sz="1200">
              <a:solidFill>
                <a:schemeClr val="bg2">
                  <a:lumMod val="25000"/>
                </a:schemeClr>
              </a:solidFill>
              <a:latin typeface="Arial" charset="0"/>
            </a:endParaRPr>
          </a:p>
        </p:txBody>
      </p:sp>
      <p:sp>
        <p:nvSpPr>
          <p:cNvPr id="72708" name="內容版面配置區 2"/>
          <p:cNvSpPr txBox="1">
            <a:spLocks/>
          </p:cNvSpPr>
          <p:nvPr/>
        </p:nvSpPr>
        <p:spPr bwMode="auto">
          <a:xfrm>
            <a:off x="755576" y="1052736"/>
            <a:ext cx="7772400" cy="647700"/>
          </a:xfrm>
          <a:prstGeom prst="rect">
            <a:avLst/>
          </a:prstGeom>
          <a:noFill/>
          <a:ln w="9525">
            <a:noFill/>
            <a:miter lim="800000"/>
            <a:headEnd/>
            <a:tailEnd/>
          </a:ln>
        </p:spPr>
        <p:txBody>
          <a:bodyPr/>
          <a:lstStyle/>
          <a:p>
            <a:pPr marL="996950" lvl="1" indent="-457200" eaLnBrk="0" hangingPunct="0">
              <a:lnSpc>
                <a:spcPct val="150000"/>
              </a:lnSpc>
              <a:spcBef>
                <a:spcPts val="600"/>
              </a:spcBef>
              <a:buClr>
                <a:schemeClr val="bg2"/>
              </a:buClr>
              <a:buSzPct val="100000"/>
              <a:buFont typeface="Wingdings" panose="05000000000000000000" pitchFamily="2" charset="2"/>
              <a:buChar char="n"/>
              <a:defRPr/>
            </a:pPr>
            <a:r>
              <a:rPr lang="zh-TW" altLang="zh-TW" sz="2800" dirty="0">
                <a:solidFill>
                  <a:prstClr val="black"/>
                </a:solidFill>
                <a:ea typeface="標楷體" pitchFamily="65" charset="-120"/>
                <a:cs typeface="Arial" panose="020B0604020202020204" pitchFamily="34" charset="0"/>
                <a:sym typeface="Wingdings 2" pitchFamily="18" charset="2"/>
              </a:rPr>
              <a:t>利息所得稅</a:t>
            </a:r>
            <a:r>
              <a:rPr lang="en-US" altLang="zh-TW" sz="2800" dirty="0">
                <a:solidFill>
                  <a:prstClr val="black"/>
                </a:solidFill>
                <a:ea typeface="標楷體" pitchFamily="65" charset="-120"/>
                <a:cs typeface="Arial" panose="020B0604020202020204" pitchFamily="34" charset="0"/>
                <a:sym typeface="Wingdings 2" pitchFamily="18" charset="2"/>
              </a:rPr>
              <a:t>-</a:t>
            </a:r>
            <a:r>
              <a:rPr lang="zh-TW" altLang="zh-TW" sz="2800" dirty="0">
                <a:solidFill>
                  <a:prstClr val="black"/>
                </a:solidFill>
                <a:ea typeface="標楷體" pitchFamily="65" charset="-120"/>
                <a:cs typeface="Arial" panose="020B0604020202020204" pitchFamily="34" charset="0"/>
                <a:sym typeface="Wingdings 2" pitchFamily="18" charset="2"/>
              </a:rPr>
              <a:t>投資人為本國人</a:t>
            </a:r>
            <a:endParaRPr lang="en-US" altLang="zh-TW" sz="2800" dirty="0">
              <a:solidFill>
                <a:prstClr val="black"/>
              </a:solidFill>
              <a:ea typeface="標楷體" pitchFamily="65" charset="-120"/>
              <a:cs typeface="Arial" panose="020B0604020202020204" pitchFamily="34" charset="0"/>
              <a:sym typeface="Wingdings 2" pitchFamily="18" charset="2"/>
            </a:endParaRPr>
          </a:p>
        </p:txBody>
      </p:sp>
      <p:graphicFrame>
        <p:nvGraphicFramePr>
          <p:cNvPr id="6" name="表格 5"/>
          <p:cNvGraphicFramePr>
            <a:graphicFrameLocks noGrp="1"/>
          </p:cNvGraphicFramePr>
          <p:nvPr>
            <p:extLst>
              <p:ext uri="{D42A27DB-BD31-4B8C-83A1-F6EECF244321}">
                <p14:modId xmlns:p14="http://schemas.microsoft.com/office/powerpoint/2010/main" val="597050871"/>
              </p:ext>
            </p:extLst>
          </p:nvPr>
        </p:nvGraphicFramePr>
        <p:xfrm>
          <a:off x="1331914" y="1700213"/>
          <a:ext cx="7488832" cy="4876800"/>
        </p:xfrm>
        <a:graphic>
          <a:graphicData uri="http://schemas.openxmlformats.org/drawingml/2006/table">
            <a:tbl>
              <a:tblPr/>
              <a:tblGrid>
                <a:gridCol w="864096"/>
                <a:gridCol w="3907549"/>
                <a:gridCol w="2717187"/>
              </a:tblGrid>
              <a:tr h="325120">
                <a:tc>
                  <a:txBody>
                    <a:bodyPr/>
                    <a:lstStyle/>
                    <a:p>
                      <a:pPr>
                        <a:spcAft>
                          <a:spcPts val="0"/>
                        </a:spcAft>
                      </a:pPr>
                      <a:endParaRPr lang="zh-TW" sz="1600" kern="100" dirty="0">
                        <a:solidFill>
                          <a:schemeClr val="tx1"/>
                        </a:solidFill>
                        <a:latin typeface="標楷體" pitchFamily="65" charset="-120"/>
                        <a:ea typeface="標楷體" pitchFamily="65" charset="-120"/>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dirty="0">
                          <a:solidFill>
                            <a:schemeClr val="tx1"/>
                          </a:solidFill>
                          <a:latin typeface="標楷體" pitchFamily="65" charset="-120"/>
                          <a:ea typeface="標楷體" pitchFamily="65" charset="-120"/>
                          <a:cs typeface="Times New Roman"/>
                        </a:rPr>
                        <a:t>本國自然人</a:t>
                      </a:r>
                      <a:r>
                        <a:rPr lang="en-US" sz="1600" kern="100" dirty="0">
                          <a:solidFill>
                            <a:schemeClr val="tx1"/>
                          </a:solidFill>
                          <a:latin typeface="標楷體" pitchFamily="65" charset="-120"/>
                          <a:ea typeface="標楷體" pitchFamily="65" charset="-120"/>
                          <a:cs typeface="Times New Roman"/>
                        </a:rPr>
                        <a:t>(</a:t>
                      </a:r>
                      <a:r>
                        <a:rPr lang="zh-TW" sz="1600" kern="100" dirty="0">
                          <a:solidFill>
                            <a:schemeClr val="tx1"/>
                          </a:solidFill>
                          <a:latin typeface="標楷體" pitchFamily="65" charset="-120"/>
                          <a:ea typeface="標楷體" pitchFamily="65" charset="-120"/>
                          <a:cs typeface="Times New Roman"/>
                        </a:rPr>
                        <a:t>限居住者</a:t>
                      </a:r>
                      <a:r>
                        <a:rPr lang="en-US" sz="1600" kern="100" dirty="0">
                          <a:solidFill>
                            <a:schemeClr val="tx1"/>
                          </a:solidFill>
                          <a:latin typeface="標楷體" pitchFamily="65" charset="-120"/>
                          <a:ea typeface="標楷體" pitchFamily="65" charset="-120"/>
                          <a:cs typeface="Times New Roman"/>
                        </a:rPr>
                        <a:t>)</a:t>
                      </a:r>
                      <a:endParaRPr lang="zh-TW" sz="1600" kern="100" dirty="0">
                        <a:solidFill>
                          <a:schemeClr val="tx1"/>
                        </a:solidFill>
                        <a:latin typeface="標楷體" pitchFamily="65" charset="-120"/>
                        <a:ea typeface="標楷體" pitchFamily="65" charset="-120"/>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solidFill>
                            <a:schemeClr val="tx1"/>
                          </a:solidFill>
                          <a:latin typeface="標楷體" pitchFamily="65" charset="-120"/>
                          <a:ea typeface="標楷體" pitchFamily="65" charset="-120"/>
                          <a:cs typeface="Times New Roman"/>
                        </a:rPr>
                        <a:t>本國法人</a:t>
                      </a:r>
                    </a:p>
                    <a:p>
                      <a:pPr>
                        <a:spcAft>
                          <a:spcPts val="0"/>
                        </a:spcAft>
                      </a:pPr>
                      <a:r>
                        <a:rPr lang="en-US" sz="1600" kern="100" spc="-30">
                          <a:solidFill>
                            <a:schemeClr val="tx1"/>
                          </a:solidFill>
                          <a:latin typeface="標楷體" pitchFamily="65" charset="-120"/>
                          <a:ea typeface="標楷體" pitchFamily="65" charset="-120"/>
                          <a:cs typeface="Times New Roman"/>
                        </a:rPr>
                        <a:t>(</a:t>
                      </a:r>
                      <a:r>
                        <a:rPr lang="zh-TW" sz="1600" kern="100" spc="-30">
                          <a:solidFill>
                            <a:schemeClr val="tx1"/>
                          </a:solidFill>
                          <a:latin typeface="標楷體" pitchFamily="65" charset="-120"/>
                          <a:ea typeface="標楷體" pitchFamily="65" charset="-120"/>
                          <a:cs typeface="Times New Roman"/>
                        </a:rPr>
                        <a:t>總機構在中華民國境內者</a:t>
                      </a:r>
                      <a:r>
                        <a:rPr lang="en-US" sz="1600" kern="100" spc="-30">
                          <a:solidFill>
                            <a:schemeClr val="tx1"/>
                          </a:solidFill>
                          <a:latin typeface="標楷體" pitchFamily="65" charset="-120"/>
                          <a:ea typeface="標楷體" pitchFamily="65" charset="-120"/>
                          <a:cs typeface="Times New Roman"/>
                        </a:rPr>
                        <a:t>)</a:t>
                      </a:r>
                      <a:endParaRPr lang="zh-TW" sz="1600" kern="100">
                        <a:solidFill>
                          <a:schemeClr val="tx1"/>
                        </a:solidFill>
                        <a:latin typeface="標楷體" pitchFamily="65" charset="-120"/>
                        <a:ea typeface="標楷體" pitchFamily="65" charset="-120"/>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5840">
                <a:tc>
                  <a:txBody>
                    <a:bodyPr/>
                    <a:lstStyle/>
                    <a:p>
                      <a:pPr>
                        <a:spcAft>
                          <a:spcPts val="0"/>
                        </a:spcAft>
                      </a:pPr>
                      <a:r>
                        <a:rPr lang="en-US" sz="1600" kern="100" dirty="0">
                          <a:solidFill>
                            <a:schemeClr val="tx1"/>
                          </a:solidFill>
                          <a:latin typeface="標楷體" pitchFamily="65" charset="-120"/>
                          <a:ea typeface="標楷體" pitchFamily="65" charset="-120"/>
                          <a:cs typeface="Times New Roman"/>
                        </a:rPr>
                        <a:t>(1)</a:t>
                      </a:r>
                      <a:r>
                        <a:rPr lang="zh-TW" sz="1600" kern="100" dirty="0">
                          <a:solidFill>
                            <a:schemeClr val="tx1"/>
                          </a:solidFill>
                          <a:latin typeface="標楷體" pitchFamily="65" charset="-120"/>
                          <a:ea typeface="標楷體" pitchFamily="65" charset="-120"/>
                          <a:cs typeface="Times New Roman"/>
                        </a:rPr>
                        <a:t>本國發行人發行</a:t>
                      </a:r>
                      <a:r>
                        <a:rPr lang="zh-TW" sz="1600" kern="100" dirty="0" smtClean="0">
                          <a:solidFill>
                            <a:schemeClr val="tx1"/>
                          </a:solidFill>
                          <a:latin typeface="標楷體" pitchFamily="65" charset="-120"/>
                          <a:ea typeface="標楷體" pitchFamily="65" charset="-120"/>
                          <a:cs typeface="Times New Roman"/>
                        </a:rPr>
                        <a:t>之</a:t>
                      </a:r>
                      <a:r>
                        <a:rPr lang="zh-TW" altLang="en-US" sz="1600" kern="100" dirty="0" smtClean="0">
                          <a:solidFill>
                            <a:schemeClr val="tx1"/>
                          </a:solidFill>
                          <a:latin typeface="標楷體" pitchFamily="65" charset="-120"/>
                          <a:ea typeface="標楷體" pitchFamily="65" charset="-120"/>
                          <a:cs typeface="Times New Roman"/>
                        </a:rPr>
                        <a:t>國際</a:t>
                      </a:r>
                      <a:r>
                        <a:rPr lang="zh-TW" sz="1600" kern="100" dirty="0" smtClean="0">
                          <a:solidFill>
                            <a:schemeClr val="tx1"/>
                          </a:solidFill>
                          <a:latin typeface="標楷體" pitchFamily="65" charset="-120"/>
                          <a:ea typeface="標楷體" pitchFamily="65" charset="-120"/>
                          <a:cs typeface="Times New Roman"/>
                        </a:rPr>
                        <a:t>債券</a:t>
                      </a:r>
                      <a:endParaRPr lang="zh-TW" sz="1600" kern="100" dirty="0">
                        <a:solidFill>
                          <a:schemeClr val="tx1"/>
                        </a:solidFill>
                        <a:latin typeface="標楷體" pitchFamily="65" charset="-120"/>
                        <a:ea typeface="標楷體" pitchFamily="65" charset="-120"/>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TW" sz="1600" b="0" kern="100" dirty="0">
                          <a:solidFill>
                            <a:schemeClr val="tx1"/>
                          </a:solidFill>
                          <a:latin typeface="標楷體" pitchFamily="65" charset="-120"/>
                          <a:ea typeface="標楷體" pitchFamily="65" charset="-120"/>
                          <a:cs typeface="Times New Roman"/>
                        </a:rPr>
                        <a:t>依據所得稅法第</a:t>
                      </a:r>
                      <a:r>
                        <a:rPr lang="en-US" sz="1600" b="0" kern="100" dirty="0">
                          <a:solidFill>
                            <a:schemeClr val="tx1"/>
                          </a:solidFill>
                          <a:latin typeface="標楷體" pitchFamily="65" charset="-120"/>
                          <a:ea typeface="標楷體" pitchFamily="65" charset="-120"/>
                          <a:cs typeface="Times New Roman"/>
                        </a:rPr>
                        <a:t>8</a:t>
                      </a:r>
                      <a:r>
                        <a:rPr lang="zh-TW" sz="1600" b="0" kern="100" dirty="0">
                          <a:solidFill>
                            <a:schemeClr val="tx1"/>
                          </a:solidFill>
                          <a:latin typeface="標楷體" pitchFamily="65" charset="-120"/>
                          <a:ea typeface="標楷體" pitchFamily="65" charset="-120"/>
                          <a:cs typeface="Times New Roman"/>
                        </a:rPr>
                        <a:t>條第</a:t>
                      </a:r>
                      <a:r>
                        <a:rPr lang="en-US" sz="1600" b="0" kern="100" dirty="0">
                          <a:solidFill>
                            <a:schemeClr val="tx1"/>
                          </a:solidFill>
                          <a:latin typeface="標楷體" pitchFamily="65" charset="-120"/>
                          <a:ea typeface="標楷體" pitchFamily="65" charset="-120"/>
                          <a:cs typeface="Times New Roman"/>
                        </a:rPr>
                        <a:t>4</a:t>
                      </a:r>
                      <a:r>
                        <a:rPr lang="zh-TW" sz="1600" b="0" kern="100" dirty="0">
                          <a:solidFill>
                            <a:schemeClr val="tx1"/>
                          </a:solidFill>
                          <a:latin typeface="標楷體" pitchFamily="65" charset="-120"/>
                          <a:ea typeface="標楷體" pitchFamily="65" charset="-120"/>
                          <a:cs typeface="Times New Roman"/>
                        </a:rPr>
                        <a:t>款規定，自中華民國境內之法人取得之利息屬於中華民國來源所得。中華民國境內居住之個人</a:t>
                      </a:r>
                      <a:r>
                        <a:rPr lang="en-US" sz="1600" b="0" kern="100" dirty="0">
                          <a:solidFill>
                            <a:schemeClr val="tx1"/>
                          </a:solidFill>
                          <a:latin typeface="標楷體" pitchFamily="65" charset="-120"/>
                          <a:ea typeface="標楷體" pitchFamily="65" charset="-120"/>
                          <a:cs typeface="Times New Roman"/>
                        </a:rPr>
                        <a:t>(1.</a:t>
                      </a:r>
                      <a:r>
                        <a:rPr lang="zh-TW" sz="1600" b="0" kern="100" dirty="0">
                          <a:solidFill>
                            <a:schemeClr val="tx1"/>
                          </a:solidFill>
                          <a:latin typeface="標楷體" pitchFamily="65" charset="-120"/>
                          <a:ea typeface="標楷體" pitchFamily="65" charset="-120"/>
                          <a:cs typeface="Times New Roman"/>
                        </a:rPr>
                        <a:t>在中華民國境內有住所，並經常居住中華民國境內者。</a:t>
                      </a:r>
                      <a:r>
                        <a:rPr lang="en-US" sz="1600" b="0" kern="100" dirty="0">
                          <a:solidFill>
                            <a:schemeClr val="tx1"/>
                          </a:solidFill>
                          <a:latin typeface="標楷體" pitchFamily="65" charset="-120"/>
                          <a:ea typeface="標楷體" pitchFamily="65" charset="-120"/>
                          <a:cs typeface="Times New Roman"/>
                        </a:rPr>
                        <a:t>2.</a:t>
                      </a:r>
                      <a:r>
                        <a:rPr lang="zh-TW" sz="1600" b="0" kern="100" dirty="0">
                          <a:solidFill>
                            <a:schemeClr val="tx1"/>
                          </a:solidFill>
                          <a:latin typeface="標楷體" pitchFamily="65" charset="-120"/>
                          <a:ea typeface="標楷體" pitchFamily="65" charset="-120"/>
                          <a:cs typeface="Times New Roman"/>
                        </a:rPr>
                        <a:t>在中華民國境內無住所，而於一課稅年度內在中華民國境內居留合計滿</a:t>
                      </a:r>
                      <a:r>
                        <a:rPr lang="en-US" sz="1600" b="0" kern="100" dirty="0">
                          <a:solidFill>
                            <a:schemeClr val="tx1"/>
                          </a:solidFill>
                          <a:latin typeface="標楷體" pitchFamily="65" charset="-120"/>
                          <a:ea typeface="標楷體" pitchFamily="65" charset="-120"/>
                          <a:cs typeface="Times New Roman"/>
                        </a:rPr>
                        <a:t>183</a:t>
                      </a:r>
                      <a:r>
                        <a:rPr lang="zh-TW" sz="1600" b="0" kern="100" dirty="0">
                          <a:solidFill>
                            <a:schemeClr val="tx1"/>
                          </a:solidFill>
                          <a:latin typeface="標楷體" pitchFamily="65" charset="-120"/>
                          <a:ea typeface="標楷體" pitchFamily="65" charset="-120"/>
                          <a:cs typeface="Times New Roman"/>
                        </a:rPr>
                        <a:t>天者</a:t>
                      </a:r>
                      <a:r>
                        <a:rPr lang="en-US" sz="1600" b="0" kern="100" dirty="0">
                          <a:solidFill>
                            <a:schemeClr val="tx1"/>
                          </a:solidFill>
                          <a:latin typeface="標楷體" pitchFamily="65" charset="-120"/>
                          <a:ea typeface="標楷體" pitchFamily="65" charset="-120"/>
                          <a:cs typeface="Times New Roman"/>
                        </a:rPr>
                        <a:t>)</a:t>
                      </a:r>
                      <a:r>
                        <a:rPr lang="zh-TW" sz="1600" b="0" kern="100" dirty="0">
                          <a:solidFill>
                            <a:schemeClr val="tx1"/>
                          </a:solidFill>
                          <a:latin typeface="標楷體" pitchFamily="65" charset="-120"/>
                          <a:ea typeface="標楷體" pitchFamily="65" charset="-120"/>
                          <a:cs typeface="Times New Roman"/>
                        </a:rPr>
                        <a:t>取得之債券利息所得為分離課稅，付息機構於給付時扣繳</a:t>
                      </a:r>
                      <a:r>
                        <a:rPr lang="en-US" sz="1600" b="0" kern="100" dirty="0">
                          <a:solidFill>
                            <a:srgbClr val="FF0000"/>
                          </a:solidFill>
                          <a:latin typeface="標楷體" pitchFamily="65" charset="-120"/>
                          <a:ea typeface="標楷體" pitchFamily="65" charset="-120"/>
                          <a:cs typeface="Times New Roman"/>
                        </a:rPr>
                        <a:t>10%</a:t>
                      </a:r>
                      <a:r>
                        <a:rPr lang="zh-TW" sz="1600" b="0" kern="100" dirty="0">
                          <a:solidFill>
                            <a:schemeClr val="tx1"/>
                          </a:solidFill>
                          <a:latin typeface="標楷體" pitchFamily="65" charset="-120"/>
                          <a:ea typeface="標楷體" pitchFamily="65" charset="-120"/>
                          <a:cs typeface="Times New Roman"/>
                        </a:rPr>
                        <a:t>，</a:t>
                      </a:r>
                      <a:r>
                        <a:rPr lang="zh-TW" sz="1600" b="0" kern="100" dirty="0">
                          <a:solidFill>
                            <a:srgbClr val="FF0000"/>
                          </a:solidFill>
                          <a:latin typeface="標楷體" pitchFamily="65" charset="-120"/>
                          <a:ea typeface="標楷體" pitchFamily="65" charset="-120"/>
                          <a:cs typeface="Times New Roman"/>
                        </a:rPr>
                        <a:t>不併</a:t>
                      </a:r>
                      <a:r>
                        <a:rPr lang="zh-TW" sz="1600" b="0" kern="100" dirty="0">
                          <a:solidFill>
                            <a:schemeClr val="tx1"/>
                          </a:solidFill>
                          <a:latin typeface="標楷體" pitchFamily="65" charset="-120"/>
                          <a:ea typeface="標楷體" pitchFamily="65" charset="-120"/>
                          <a:cs typeface="Times New Roman"/>
                        </a:rPr>
                        <a:t>計個人之綜合所得總額，亦不適用儲蓄投資特別扣除規定。</a:t>
                      </a:r>
                      <a:endParaRPr lang="zh-TW" sz="1600" kern="100" dirty="0">
                        <a:solidFill>
                          <a:schemeClr val="tx1"/>
                        </a:solidFill>
                        <a:latin typeface="標楷體" pitchFamily="65" charset="-120"/>
                        <a:ea typeface="標楷體" pitchFamily="65" charset="-120"/>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chemeClr val="tx1"/>
                          </a:solidFill>
                          <a:latin typeface="標楷體" pitchFamily="65" charset="-120"/>
                          <a:ea typeface="標楷體" pitchFamily="65" charset="-120"/>
                          <a:cs typeface="Times New Roman"/>
                        </a:rPr>
                        <a:t>投資人為總機構在中華民國境內之營利事業</a:t>
                      </a:r>
                      <a:r>
                        <a:rPr lang="zh-TW" sz="1600" kern="100" dirty="0">
                          <a:solidFill>
                            <a:schemeClr val="tx1"/>
                          </a:solidFill>
                          <a:latin typeface="標楷體" pitchFamily="65" charset="-120"/>
                          <a:ea typeface="標楷體" pitchFamily="65" charset="-120"/>
                          <a:cs typeface="新細明體"/>
                        </a:rPr>
                        <a:t>或教育、文化、公益、慈善機關或團體</a:t>
                      </a:r>
                      <a:r>
                        <a:rPr lang="zh-TW" sz="1600" kern="100" dirty="0">
                          <a:solidFill>
                            <a:schemeClr val="tx1"/>
                          </a:solidFill>
                          <a:latin typeface="標楷體" pitchFamily="65" charset="-120"/>
                          <a:ea typeface="標楷體" pitchFamily="65" charset="-120"/>
                          <a:cs typeface="Times New Roman"/>
                        </a:rPr>
                        <a:t>，付息機構於給付時扣繳</a:t>
                      </a:r>
                      <a:r>
                        <a:rPr lang="en-US" sz="1600" kern="100" dirty="0">
                          <a:solidFill>
                            <a:srgbClr val="FF0000"/>
                          </a:solidFill>
                          <a:latin typeface="標楷體" pitchFamily="65" charset="-120"/>
                          <a:ea typeface="標楷體" pitchFamily="65" charset="-120"/>
                          <a:cs typeface="Times New Roman"/>
                        </a:rPr>
                        <a:t>10%</a:t>
                      </a:r>
                      <a:r>
                        <a:rPr lang="zh-TW" sz="1600" kern="100" dirty="0">
                          <a:solidFill>
                            <a:schemeClr val="tx1"/>
                          </a:solidFill>
                          <a:latin typeface="標楷體" pitchFamily="65" charset="-120"/>
                          <a:ea typeface="標楷體" pitchFamily="65" charset="-120"/>
                          <a:cs typeface="Times New Roman"/>
                        </a:rPr>
                        <a:t>，該營利事業、</a:t>
                      </a:r>
                      <a:r>
                        <a:rPr lang="zh-TW" sz="1600" kern="100" dirty="0">
                          <a:solidFill>
                            <a:schemeClr val="tx1"/>
                          </a:solidFill>
                          <a:latin typeface="標楷體" pitchFamily="65" charset="-120"/>
                          <a:ea typeface="標楷體" pitchFamily="65" charset="-120"/>
                          <a:cs typeface="新細明體"/>
                        </a:rPr>
                        <a:t>機關或團體</a:t>
                      </a:r>
                      <a:r>
                        <a:rPr lang="zh-TW" sz="1600" kern="100" dirty="0">
                          <a:solidFill>
                            <a:schemeClr val="tx1"/>
                          </a:solidFill>
                          <a:latin typeface="標楷體" pitchFamily="65" charset="-120"/>
                          <a:ea typeface="標楷體" pitchFamily="65" charset="-120"/>
                          <a:cs typeface="Times New Roman"/>
                        </a:rPr>
                        <a:t>再</a:t>
                      </a:r>
                      <a:r>
                        <a:rPr lang="zh-TW" sz="1600" kern="100" dirty="0">
                          <a:solidFill>
                            <a:srgbClr val="FF0000"/>
                          </a:solidFill>
                          <a:latin typeface="標楷體" pitchFamily="65" charset="-120"/>
                          <a:ea typeface="標楷體" pitchFamily="65" charset="-120"/>
                          <a:cs typeface="Times New Roman"/>
                        </a:rPr>
                        <a:t>計入</a:t>
                      </a:r>
                      <a:r>
                        <a:rPr lang="zh-TW" sz="1600" kern="100" dirty="0">
                          <a:solidFill>
                            <a:schemeClr val="tx1"/>
                          </a:solidFill>
                          <a:latin typeface="標楷體" pitchFamily="65" charset="-120"/>
                          <a:ea typeface="標楷體" pitchFamily="65" charset="-120"/>
                          <a:cs typeface="Times New Roman"/>
                        </a:rPr>
                        <a:t>其營利事業所得額課稅。</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3040">
                <a:tc>
                  <a:txBody>
                    <a:bodyPr/>
                    <a:lstStyle/>
                    <a:p>
                      <a:pPr>
                        <a:spcAft>
                          <a:spcPts val="0"/>
                        </a:spcAft>
                      </a:pPr>
                      <a:r>
                        <a:rPr lang="en-US" sz="1600" kern="100" dirty="0">
                          <a:solidFill>
                            <a:schemeClr val="tx1"/>
                          </a:solidFill>
                          <a:latin typeface="標楷體" pitchFamily="65" charset="-120"/>
                          <a:ea typeface="標楷體" pitchFamily="65" charset="-120"/>
                          <a:cs typeface="Times New Roman"/>
                        </a:rPr>
                        <a:t>(2)</a:t>
                      </a:r>
                      <a:r>
                        <a:rPr lang="zh-TW" sz="1600" kern="100" dirty="0">
                          <a:solidFill>
                            <a:schemeClr val="tx1"/>
                          </a:solidFill>
                          <a:latin typeface="標楷體" pitchFamily="65" charset="-120"/>
                          <a:ea typeface="標楷體" pitchFamily="65" charset="-120"/>
                          <a:cs typeface="Times New Roman"/>
                        </a:rPr>
                        <a:t>外國發行人發行</a:t>
                      </a:r>
                      <a:r>
                        <a:rPr lang="zh-TW" sz="1600" kern="100" dirty="0" smtClean="0">
                          <a:solidFill>
                            <a:schemeClr val="tx1"/>
                          </a:solidFill>
                          <a:latin typeface="標楷體" pitchFamily="65" charset="-120"/>
                          <a:ea typeface="標楷體" pitchFamily="65" charset="-120"/>
                          <a:cs typeface="Times New Roman"/>
                        </a:rPr>
                        <a:t>之</a:t>
                      </a:r>
                      <a:r>
                        <a:rPr lang="zh-TW" altLang="en-US" sz="1600" kern="100" dirty="0" smtClean="0">
                          <a:solidFill>
                            <a:schemeClr val="tx1"/>
                          </a:solidFill>
                          <a:latin typeface="標楷體" pitchFamily="65" charset="-120"/>
                          <a:ea typeface="標楷體" pitchFamily="65" charset="-120"/>
                          <a:cs typeface="Times New Roman"/>
                        </a:rPr>
                        <a:t>國際</a:t>
                      </a:r>
                      <a:r>
                        <a:rPr lang="zh-TW" sz="1600" kern="100" dirty="0" smtClean="0">
                          <a:solidFill>
                            <a:schemeClr val="tx1"/>
                          </a:solidFill>
                          <a:latin typeface="標楷體" pitchFamily="65" charset="-120"/>
                          <a:ea typeface="標楷體" pitchFamily="65" charset="-120"/>
                          <a:cs typeface="Times New Roman"/>
                        </a:rPr>
                        <a:t>債券</a:t>
                      </a:r>
                      <a:endParaRPr lang="zh-TW" sz="1600" kern="100" dirty="0">
                        <a:solidFill>
                          <a:schemeClr val="tx1"/>
                        </a:solidFill>
                        <a:latin typeface="標楷體" pitchFamily="65" charset="-120"/>
                        <a:ea typeface="標楷體" pitchFamily="65" charset="-120"/>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chemeClr val="tx1"/>
                          </a:solidFill>
                          <a:latin typeface="標楷體" pitchFamily="65" charset="-120"/>
                          <a:ea typeface="標楷體" pitchFamily="65" charset="-120"/>
                          <a:cs typeface="Times New Roman"/>
                        </a:rPr>
                        <a:t>依外國法律規定設立登記之外國公司經中華民國證券主管機關核准來臺募集與發行之外國公司債券，其給付之利息所得非屬中華民國來源所得，</a:t>
                      </a:r>
                      <a:r>
                        <a:rPr lang="zh-TW" sz="1600" kern="100" dirty="0">
                          <a:solidFill>
                            <a:srgbClr val="FF0000"/>
                          </a:solidFill>
                          <a:latin typeface="標楷體" pitchFamily="65" charset="-120"/>
                          <a:ea typeface="標楷體" pitchFamily="65" charset="-120"/>
                          <a:cs typeface="Times New Roman"/>
                        </a:rPr>
                        <a:t>毋需扣繳</a:t>
                      </a:r>
                      <a:r>
                        <a:rPr lang="zh-TW" sz="1600" kern="100" dirty="0">
                          <a:solidFill>
                            <a:schemeClr val="tx1"/>
                          </a:solidFill>
                          <a:latin typeface="標楷體" pitchFamily="65" charset="-120"/>
                          <a:ea typeface="標楷體" pitchFamily="65" charset="-120"/>
                          <a:cs typeface="Times New Roman"/>
                        </a:rPr>
                        <a:t>所得稅。</a:t>
                      </a:r>
                      <a:r>
                        <a:rPr lang="zh-TW" sz="1600" kern="100" dirty="0" smtClean="0">
                          <a:solidFill>
                            <a:schemeClr val="tx1"/>
                          </a:solidFill>
                          <a:latin typeface="標楷體" pitchFamily="65" charset="-120"/>
                          <a:ea typeface="標楷體" pitchFamily="65" charset="-120"/>
                          <a:cs typeface="Times New Roman"/>
                        </a:rPr>
                        <a:t>惟，</a:t>
                      </a:r>
                      <a:r>
                        <a:rPr lang="zh-TW" sz="1600" kern="100" dirty="0">
                          <a:solidFill>
                            <a:schemeClr val="tx1"/>
                          </a:solidFill>
                          <a:latin typeface="標楷體" pitchFamily="65" charset="-120"/>
                          <a:ea typeface="標楷體" pitchFamily="65" charset="-120"/>
                          <a:cs typeface="Times New Roman"/>
                        </a:rPr>
                        <a:t>應計入個人之</a:t>
                      </a:r>
                      <a:r>
                        <a:rPr lang="zh-TW" sz="1600" kern="100" dirty="0">
                          <a:solidFill>
                            <a:srgbClr val="FF0000"/>
                          </a:solidFill>
                          <a:latin typeface="標楷體" pitchFamily="65" charset="-120"/>
                          <a:ea typeface="標楷體" pitchFamily="65" charset="-120"/>
                          <a:cs typeface="Times New Roman"/>
                        </a:rPr>
                        <a:t>基本所得</a:t>
                      </a:r>
                      <a:r>
                        <a:rPr lang="zh-TW" sz="1600" kern="100" dirty="0">
                          <a:solidFill>
                            <a:schemeClr val="tx1"/>
                          </a:solidFill>
                          <a:latin typeface="標楷體" pitchFamily="65" charset="-120"/>
                          <a:ea typeface="標楷體" pitchFamily="65" charset="-120"/>
                          <a:cs typeface="Times New Roman"/>
                        </a:rPr>
                        <a:t>額，依規定課徵基本稅額。 </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kern="100" dirty="0">
                          <a:solidFill>
                            <a:schemeClr val="tx1"/>
                          </a:solidFill>
                          <a:latin typeface="標楷體" pitchFamily="65" charset="-120"/>
                          <a:ea typeface="標楷體" pitchFamily="65" charset="-120"/>
                          <a:cs typeface="Times New Roman"/>
                        </a:rPr>
                        <a:t>左開外國公司於給付時毋需扣繳所得稅，惟投資人為</a:t>
                      </a:r>
                      <a:r>
                        <a:rPr lang="zh-TW" sz="1600" kern="100" dirty="0">
                          <a:solidFill>
                            <a:schemeClr val="tx1"/>
                          </a:solidFill>
                          <a:latin typeface="標楷體" pitchFamily="65" charset="-120"/>
                          <a:ea typeface="標楷體" pitchFamily="65" charset="-120"/>
                          <a:cs typeface="新細明體"/>
                        </a:rPr>
                        <a:t>總機構在中華民國境內之營利事業或教育、文化、公益、慈善機關或團體，投資該等債券所取得之利息，應依所得稅法第</a:t>
                      </a:r>
                      <a:r>
                        <a:rPr lang="en-US" sz="1600" kern="100" dirty="0">
                          <a:solidFill>
                            <a:schemeClr val="tx1"/>
                          </a:solidFill>
                          <a:latin typeface="標楷體" pitchFamily="65" charset="-120"/>
                          <a:ea typeface="標楷體" pitchFamily="65" charset="-120"/>
                          <a:cs typeface="新細明體"/>
                        </a:rPr>
                        <a:t>3</a:t>
                      </a:r>
                      <a:r>
                        <a:rPr lang="zh-TW" sz="1600" kern="100" dirty="0">
                          <a:solidFill>
                            <a:schemeClr val="tx1"/>
                          </a:solidFill>
                          <a:latin typeface="標楷體" pitchFamily="65" charset="-120"/>
                          <a:ea typeface="標楷體" pitchFamily="65" charset="-120"/>
                          <a:cs typeface="新細明體"/>
                        </a:rPr>
                        <a:t>條第</a:t>
                      </a:r>
                      <a:r>
                        <a:rPr lang="en-US" sz="1600" kern="100" dirty="0">
                          <a:solidFill>
                            <a:schemeClr val="tx1"/>
                          </a:solidFill>
                          <a:latin typeface="標楷體" pitchFamily="65" charset="-120"/>
                          <a:ea typeface="標楷體" pitchFamily="65" charset="-120"/>
                          <a:cs typeface="新細明體"/>
                        </a:rPr>
                        <a:t>2</a:t>
                      </a:r>
                      <a:r>
                        <a:rPr lang="zh-TW" sz="1600" kern="100" dirty="0">
                          <a:solidFill>
                            <a:schemeClr val="tx1"/>
                          </a:solidFill>
                          <a:latin typeface="標楷體" pitchFamily="65" charset="-120"/>
                          <a:ea typeface="標楷體" pitchFamily="65" charset="-120"/>
                          <a:cs typeface="新細明體"/>
                        </a:rPr>
                        <a:t>項規定</a:t>
                      </a:r>
                      <a:r>
                        <a:rPr lang="zh-TW" sz="1600" kern="100" dirty="0">
                          <a:solidFill>
                            <a:srgbClr val="FF0000"/>
                          </a:solidFill>
                          <a:latin typeface="標楷體" pitchFamily="65" charset="-120"/>
                          <a:ea typeface="標楷體" pitchFamily="65" charset="-120"/>
                          <a:cs typeface="新細明體"/>
                        </a:rPr>
                        <a:t>併計</a:t>
                      </a:r>
                      <a:r>
                        <a:rPr lang="zh-TW" sz="1600" kern="100" dirty="0">
                          <a:solidFill>
                            <a:schemeClr val="tx1"/>
                          </a:solidFill>
                          <a:latin typeface="標楷體" pitchFamily="65" charset="-120"/>
                          <a:ea typeface="標楷體" pitchFamily="65" charset="-120"/>
                          <a:cs typeface="新細明體"/>
                        </a:rPr>
                        <a:t>營利事業所得額課稅</a:t>
                      </a:r>
                      <a:r>
                        <a:rPr lang="zh-TW" sz="1600" kern="100" dirty="0">
                          <a:solidFill>
                            <a:schemeClr val="tx1"/>
                          </a:solidFill>
                          <a:latin typeface="標楷體" pitchFamily="65" charset="-120"/>
                          <a:ea typeface="標楷體" pitchFamily="65" charset="-120"/>
                          <a:cs typeface="Times New Roman"/>
                        </a:rPr>
                        <a:t>。</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62</a:t>
            </a:fld>
            <a:endParaRPr lang="zh-TW" altLang="en-US" dirty="0"/>
          </a:p>
        </p:txBody>
      </p:sp>
    </p:spTree>
    <p:extLst>
      <p:ext uri="{BB962C8B-B14F-4D97-AF65-F5344CB8AC3E}">
        <p14:creationId xmlns:p14="http://schemas.microsoft.com/office/powerpoint/2010/main" val="3078219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國際</a:t>
            </a:r>
            <a:r>
              <a:rPr lang="zh-TW" altLang="en-US" sz="3600" b="1" dirty="0">
                <a:effectLst/>
              </a:rPr>
              <a:t>債券</a:t>
            </a:r>
            <a:r>
              <a:rPr lang="zh-TW" altLang="zh-TW" sz="3600" b="1" dirty="0" smtClean="0">
                <a:effectLst/>
              </a:rPr>
              <a:t>稅</a:t>
            </a:r>
            <a:r>
              <a:rPr lang="zh-TW" altLang="en-US" sz="3600" b="1" dirty="0" smtClean="0">
                <a:effectLst/>
              </a:rPr>
              <a:t>賦</a:t>
            </a:r>
            <a:r>
              <a:rPr lang="zh-TW" altLang="zh-TW" sz="3600" b="1" dirty="0" smtClean="0">
                <a:effectLst/>
              </a:rPr>
              <a:t>課徵方式</a:t>
            </a:r>
            <a:r>
              <a:rPr lang="en-US" altLang="zh-TW" sz="3600" b="1" dirty="0" smtClean="0">
                <a:effectLst/>
              </a:rPr>
              <a:t>(</a:t>
            </a:r>
            <a:r>
              <a:rPr lang="zh-TW" altLang="en-US" sz="3600" b="1" dirty="0">
                <a:effectLst/>
              </a:rPr>
              <a:t>三</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CDE08A7F-7B3F-4147-938C-A1D4118F6D1F}" type="slidenum">
              <a:rPr kumimoji="0" lang="zh-TW" altLang="en-US" sz="1200">
                <a:solidFill>
                  <a:schemeClr val="bg2">
                    <a:lumMod val="25000"/>
                  </a:schemeClr>
                </a:solidFill>
                <a:latin typeface="Arial" charset="0"/>
              </a:rPr>
              <a:pPr algn="ctr">
                <a:defRPr/>
              </a:pPr>
              <a:t>63</a:t>
            </a:fld>
            <a:endParaRPr kumimoji="0" lang="zh-TW" altLang="en-US" sz="1200">
              <a:solidFill>
                <a:schemeClr val="bg2">
                  <a:lumMod val="25000"/>
                </a:schemeClr>
              </a:solidFill>
              <a:latin typeface="Arial" charset="0"/>
            </a:endParaRPr>
          </a:p>
        </p:txBody>
      </p:sp>
      <p:sp>
        <p:nvSpPr>
          <p:cNvPr id="73732" name="內容版面配置區 2"/>
          <p:cNvSpPr txBox="1">
            <a:spLocks/>
          </p:cNvSpPr>
          <p:nvPr/>
        </p:nvSpPr>
        <p:spPr bwMode="auto">
          <a:xfrm>
            <a:off x="1187450" y="1341438"/>
            <a:ext cx="7772400" cy="646112"/>
          </a:xfrm>
          <a:prstGeom prst="rect">
            <a:avLst/>
          </a:prstGeom>
          <a:noFill/>
          <a:ln w="9525">
            <a:noFill/>
            <a:miter lim="800000"/>
            <a:headEnd/>
            <a:tailEnd/>
          </a:ln>
        </p:spPr>
        <p:txBody>
          <a:bodyPr/>
          <a:lstStyle/>
          <a:p>
            <a:pPr marL="996950" lvl="1" indent="-457200" eaLnBrk="0" hangingPunct="0">
              <a:lnSpc>
                <a:spcPct val="150000"/>
              </a:lnSpc>
              <a:spcBef>
                <a:spcPts val="600"/>
              </a:spcBef>
              <a:buClr>
                <a:schemeClr val="bg2"/>
              </a:buClr>
              <a:buSzPct val="100000"/>
              <a:buFont typeface="Wingdings" panose="05000000000000000000" pitchFamily="2" charset="2"/>
              <a:buChar char="n"/>
              <a:defRPr/>
            </a:pPr>
            <a:r>
              <a:rPr lang="zh-TW" altLang="zh-TW" sz="2800" dirty="0">
                <a:solidFill>
                  <a:prstClr val="black"/>
                </a:solidFill>
                <a:ea typeface="標楷體" pitchFamily="65" charset="-120"/>
                <a:cs typeface="Arial" panose="020B0604020202020204" pitchFamily="34" charset="0"/>
                <a:sym typeface="Wingdings 2" pitchFamily="18" charset="2"/>
              </a:rPr>
              <a:t>利息所得稅</a:t>
            </a:r>
            <a:r>
              <a:rPr lang="en-US" altLang="zh-TW" sz="2800" dirty="0">
                <a:solidFill>
                  <a:prstClr val="black"/>
                </a:solidFill>
                <a:ea typeface="標楷體" pitchFamily="65" charset="-120"/>
                <a:cs typeface="Arial" panose="020B0604020202020204" pitchFamily="34" charset="0"/>
                <a:sym typeface="Wingdings 2" pitchFamily="18" charset="2"/>
              </a:rPr>
              <a:t>-</a:t>
            </a:r>
            <a:r>
              <a:rPr lang="zh-TW" altLang="zh-TW" sz="2800" dirty="0">
                <a:solidFill>
                  <a:prstClr val="black"/>
                </a:solidFill>
                <a:ea typeface="標楷體" pitchFamily="65" charset="-120"/>
                <a:cs typeface="Arial" panose="020B0604020202020204" pitchFamily="34" charset="0"/>
                <a:sym typeface="Wingdings 2" pitchFamily="18" charset="2"/>
              </a:rPr>
              <a:t>投資人為</a:t>
            </a:r>
            <a:r>
              <a:rPr lang="zh-TW" altLang="en-US" sz="2800" dirty="0">
                <a:solidFill>
                  <a:prstClr val="black"/>
                </a:solidFill>
                <a:ea typeface="標楷體" pitchFamily="65" charset="-120"/>
                <a:cs typeface="Arial" panose="020B0604020202020204" pitchFamily="34" charset="0"/>
                <a:sym typeface="Wingdings 2" pitchFamily="18" charset="2"/>
              </a:rPr>
              <a:t>外</a:t>
            </a:r>
            <a:r>
              <a:rPr lang="zh-TW" altLang="zh-TW" sz="2800" dirty="0">
                <a:solidFill>
                  <a:prstClr val="black"/>
                </a:solidFill>
                <a:ea typeface="標楷體" pitchFamily="65" charset="-120"/>
                <a:cs typeface="Arial" panose="020B0604020202020204" pitchFamily="34" charset="0"/>
                <a:sym typeface="Wingdings 2" pitchFamily="18" charset="2"/>
              </a:rPr>
              <a:t>國人</a:t>
            </a:r>
            <a:endParaRPr lang="en-US" altLang="zh-TW" sz="2800" dirty="0">
              <a:solidFill>
                <a:prstClr val="black"/>
              </a:solidFill>
              <a:ea typeface="標楷體" pitchFamily="65" charset="-120"/>
              <a:cs typeface="Arial" panose="020B0604020202020204" pitchFamily="34" charset="0"/>
              <a:sym typeface="Wingdings 2" pitchFamily="18" charset="2"/>
            </a:endParaRPr>
          </a:p>
        </p:txBody>
      </p:sp>
      <p:graphicFrame>
        <p:nvGraphicFramePr>
          <p:cNvPr id="7" name="表格 6"/>
          <p:cNvGraphicFramePr>
            <a:graphicFrameLocks noGrp="1"/>
          </p:cNvGraphicFramePr>
          <p:nvPr>
            <p:extLst>
              <p:ext uri="{D42A27DB-BD31-4B8C-83A1-F6EECF244321}">
                <p14:modId xmlns:p14="http://schemas.microsoft.com/office/powerpoint/2010/main" val="3029607920"/>
              </p:ext>
            </p:extLst>
          </p:nvPr>
        </p:nvGraphicFramePr>
        <p:xfrm>
          <a:off x="1547820" y="2149475"/>
          <a:ext cx="7128789" cy="3878756"/>
        </p:xfrm>
        <a:graphic>
          <a:graphicData uri="http://schemas.openxmlformats.org/drawingml/2006/table">
            <a:tbl>
              <a:tblPr/>
              <a:tblGrid>
                <a:gridCol w="1224134"/>
                <a:gridCol w="1626358"/>
                <a:gridCol w="1426099"/>
                <a:gridCol w="1426099"/>
                <a:gridCol w="1426099"/>
              </a:tblGrid>
              <a:tr h="561398">
                <a:tc>
                  <a:txBody>
                    <a:bodyPr/>
                    <a:lstStyle/>
                    <a:p>
                      <a:pPr>
                        <a:spcAft>
                          <a:spcPts val="0"/>
                        </a:spcAft>
                      </a:pP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外國自然人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spcAft>
                          <a:spcPts val="0"/>
                        </a:spcAft>
                      </a:pPr>
                      <a:r>
                        <a:rPr lang="zh-TW" sz="1800" kern="100">
                          <a:solidFill>
                            <a:schemeClr val="tx1"/>
                          </a:solidFill>
                          <a:latin typeface="標楷體" pitchFamily="65" charset="-120"/>
                          <a:ea typeface="標楷體" pitchFamily="65" charset="-120"/>
                          <a:cs typeface="Times New Roman"/>
                        </a:rPr>
                        <a:t>外國法人</a:t>
                      </a:r>
                      <a:r>
                        <a:rPr lang="en-US" sz="1800" kern="100">
                          <a:solidFill>
                            <a:schemeClr val="tx1"/>
                          </a:solidFill>
                          <a:latin typeface="標楷體" pitchFamily="65" charset="-120"/>
                          <a:ea typeface="標楷體" pitchFamily="65" charset="-120"/>
                          <a:cs typeface="Times New Roman"/>
                        </a:rPr>
                        <a:t/>
                      </a:r>
                      <a:br>
                        <a:rPr lang="en-US" sz="1800" kern="100">
                          <a:solidFill>
                            <a:schemeClr val="tx1"/>
                          </a:solidFill>
                          <a:latin typeface="標楷體" pitchFamily="65" charset="-120"/>
                          <a:ea typeface="標楷體" pitchFamily="65" charset="-120"/>
                          <a:cs typeface="Times New Roman"/>
                        </a:rPr>
                      </a:br>
                      <a:r>
                        <a:rPr lang="en-US" sz="1800" kern="100" spc="-30">
                          <a:solidFill>
                            <a:schemeClr val="tx1"/>
                          </a:solidFill>
                          <a:latin typeface="標楷體" pitchFamily="65" charset="-120"/>
                          <a:ea typeface="標楷體" pitchFamily="65" charset="-120"/>
                          <a:cs typeface="Times New Roman"/>
                        </a:rPr>
                        <a:t>(</a:t>
                      </a:r>
                      <a:r>
                        <a:rPr lang="zh-TW" sz="1800" kern="100" spc="-30">
                          <a:solidFill>
                            <a:schemeClr val="tx1"/>
                          </a:solidFill>
                          <a:latin typeface="標楷體" pitchFamily="65" charset="-120"/>
                          <a:ea typeface="標楷體" pitchFamily="65" charset="-120"/>
                          <a:cs typeface="Times New Roman"/>
                        </a:rPr>
                        <a:t>總機構在中華民國境外者</a:t>
                      </a:r>
                      <a:r>
                        <a:rPr lang="en-US" sz="1800" kern="100" spc="-30">
                          <a:solidFill>
                            <a:schemeClr val="tx1"/>
                          </a:solidFill>
                          <a:latin typeface="標楷體" pitchFamily="65" charset="-120"/>
                          <a:ea typeface="標楷體" pitchFamily="65" charset="-120"/>
                          <a:cs typeface="Times New Roman"/>
                        </a:rPr>
                        <a:t>)</a:t>
                      </a:r>
                      <a:endParaRPr lang="zh-TW" sz="1800" kern="10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1122798">
                <a:tc>
                  <a:txBody>
                    <a:bodyPr/>
                    <a:lstStyle/>
                    <a:p>
                      <a:pPr>
                        <a:spcAft>
                          <a:spcPts val="0"/>
                        </a:spcAft>
                      </a:pPr>
                      <a:endParaRPr lang="zh-TW" sz="1800" kern="10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在台居留超過</a:t>
                      </a:r>
                      <a:r>
                        <a:rPr lang="en-US" sz="1800" kern="100" dirty="0">
                          <a:solidFill>
                            <a:schemeClr val="tx1"/>
                          </a:solidFill>
                          <a:latin typeface="標楷體" pitchFamily="65" charset="-120"/>
                          <a:ea typeface="標楷體" pitchFamily="65" charset="-120"/>
                          <a:cs typeface="Times New Roman"/>
                        </a:rPr>
                        <a:t>183</a:t>
                      </a:r>
                      <a:r>
                        <a:rPr lang="zh-TW" sz="1800" kern="100" dirty="0">
                          <a:solidFill>
                            <a:schemeClr val="tx1"/>
                          </a:solidFill>
                          <a:latin typeface="標楷體" pitchFamily="65" charset="-120"/>
                          <a:ea typeface="標楷體" pitchFamily="65" charset="-120"/>
                          <a:cs typeface="Times New Roman"/>
                        </a:rPr>
                        <a:t>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在台居留未超過</a:t>
                      </a:r>
                      <a:r>
                        <a:rPr lang="en-US" sz="1800" kern="100" dirty="0">
                          <a:solidFill>
                            <a:schemeClr val="tx1"/>
                          </a:solidFill>
                          <a:latin typeface="標楷體" pitchFamily="65" charset="-120"/>
                          <a:ea typeface="標楷體" pitchFamily="65" charset="-120"/>
                          <a:cs typeface="Times New Roman"/>
                        </a:rPr>
                        <a:t>183</a:t>
                      </a:r>
                      <a:r>
                        <a:rPr lang="zh-TW" sz="1800" kern="100" dirty="0">
                          <a:solidFill>
                            <a:schemeClr val="tx1"/>
                          </a:solidFill>
                          <a:latin typeface="標楷體" pitchFamily="65" charset="-120"/>
                          <a:ea typeface="標楷體" pitchFamily="65" charset="-120"/>
                          <a:cs typeface="Times New Roman"/>
                        </a:rPr>
                        <a:t>天及本國自然人為非居住者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在台有固定營業場所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a:solidFill>
                            <a:schemeClr val="tx1"/>
                          </a:solidFill>
                          <a:latin typeface="標楷體" pitchFamily="65" charset="-120"/>
                          <a:ea typeface="標楷體" pitchFamily="65" charset="-120"/>
                          <a:cs typeface="Times New Roman"/>
                        </a:rPr>
                        <a:t>在台無固定營業場所及營業代理人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98">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本國發行人發行</a:t>
                      </a:r>
                      <a:r>
                        <a:rPr lang="zh-TW" sz="1800" kern="100" dirty="0" smtClean="0">
                          <a:solidFill>
                            <a:schemeClr val="tx1"/>
                          </a:solidFill>
                          <a:latin typeface="標楷體" pitchFamily="65" charset="-120"/>
                          <a:ea typeface="標楷體" pitchFamily="65" charset="-120"/>
                          <a:cs typeface="Times New Roman"/>
                        </a:rPr>
                        <a:t>之</a:t>
                      </a:r>
                      <a:r>
                        <a:rPr lang="zh-TW" altLang="en-US" sz="1800" kern="100" dirty="0" smtClean="0">
                          <a:solidFill>
                            <a:schemeClr val="tx1"/>
                          </a:solidFill>
                          <a:latin typeface="標楷體" pitchFamily="65" charset="-120"/>
                          <a:ea typeface="標楷體" pitchFamily="65" charset="-120"/>
                          <a:cs typeface="Times New Roman"/>
                        </a:rPr>
                        <a:t>國際</a:t>
                      </a:r>
                      <a:r>
                        <a:rPr lang="zh-TW" sz="1800" kern="100" dirty="0" smtClean="0">
                          <a:solidFill>
                            <a:schemeClr val="tx1"/>
                          </a:solidFill>
                          <a:latin typeface="標楷體" pitchFamily="65" charset="-120"/>
                          <a:ea typeface="標楷體" pitchFamily="65" charset="-120"/>
                          <a:cs typeface="Times New Roman"/>
                        </a:rPr>
                        <a:t>債券</a:t>
                      </a: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solidFill>
                            <a:schemeClr val="tx1"/>
                          </a:solidFill>
                          <a:latin typeface="標楷體" pitchFamily="65" charset="-120"/>
                          <a:ea typeface="標楷體" pitchFamily="65" charset="-120"/>
                          <a:cs typeface="Times New Roman"/>
                        </a:rPr>
                        <a:t>同</a:t>
                      </a:r>
                      <a:r>
                        <a:rPr lang="zh-TW" altLang="en-US" sz="1800" kern="100" dirty="0" smtClean="0">
                          <a:solidFill>
                            <a:schemeClr val="tx1"/>
                          </a:solidFill>
                          <a:latin typeface="標楷體" pitchFamily="65" charset="-120"/>
                          <a:ea typeface="標楷體" pitchFamily="65" charset="-120"/>
                          <a:cs typeface="Times New Roman"/>
                        </a:rPr>
                        <a:t>投資人為本國人</a:t>
                      </a:r>
                      <a:r>
                        <a:rPr lang="en-US" altLang="zh-TW" sz="1800" kern="100" dirty="0" smtClean="0">
                          <a:solidFill>
                            <a:schemeClr val="tx1"/>
                          </a:solidFill>
                          <a:latin typeface="標楷體" pitchFamily="65" charset="-120"/>
                          <a:ea typeface="標楷體" pitchFamily="65" charset="-120"/>
                          <a:cs typeface="Times New Roman"/>
                        </a:rPr>
                        <a:t>-</a:t>
                      </a:r>
                      <a:r>
                        <a:rPr lang="en-US" sz="1800" kern="100" dirty="0" smtClean="0">
                          <a:solidFill>
                            <a:schemeClr val="tx1"/>
                          </a:solidFill>
                          <a:latin typeface="標楷體" pitchFamily="65" charset="-120"/>
                          <a:ea typeface="標楷體" pitchFamily="65" charset="-120"/>
                          <a:cs typeface="Times New Roman"/>
                        </a:rPr>
                        <a:t>(1)</a:t>
                      </a:r>
                      <a:r>
                        <a:rPr lang="en-US" altLang="zh-TW" sz="1800" kern="100" dirty="0" smtClean="0">
                          <a:solidFill>
                            <a:schemeClr val="tx1"/>
                          </a:solidFill>
                          <a:latin typeface="標楷體" pitchFamily="65" charset="-120"/>
                          <a:ea typeface="標楷體" pitchFamily="65" charset="-120"/>
                          <a:cs typeface="Times New Roman"/>
                        </a:rPr>
                        <a:t>-</a:t>
                      </a:r>
                      <a:r>
                        <a:rPr lang="zh-TW" sz="1800" kern="100" dirty="0" smtClean="0">
                          <a:solidFill>
                            <a:schemeClr val="tx1"/>
                          </a:solidFill>
                          <a:latin typeface="標楷體" pitchFamily="65" charset="-120"/>
                          <a:ea typeface="標楷體" pitchFamily="65" charset="-120"/>
                          <a:cs typeface="Times New Roman"/>
                        </a:rPr>
                        <a:t>本國</a:t>
                      </a:r>
                      <a:r>
                        <a:rPr lang="zh-TW" sz="1800" kern="100" dirty="0">
                          <a:solidFill>
                            <a:schemeClr val="tx1"/>
                          </a:solidFill>
                          <a:latin typeface="標楷體" pitchFamily="65" charset="-120"/>
                          <a:ea typeface="標楷體" pitchFamily="65" charset="-120"/>
                          <a:cs typeface="Times New Roman"/>
                        </a:rPr>
                        <a:t>自然人</a:t>
                      </a:r>
                      <a:r>
                        <a:rPr lang="en-US" sz="1800" kern="100" dirty="0">
                          <a:solidFill>
                            <a:schemeClr val="tx1"/>
                          </a:solidFill>
                          <a:latin typeface="標楷體" pitchFamily="65" charset="-120"/>
                          <a:ea typeface="標楷體" pitchFamily="65" charset="-120"/>
                          <a:cs typeface="Times New Roman"/>
                        </a:rPr>
                        <a:t>(</a:t>
                      </a:r>
                      <a:r>
                        <a:rPr lang="zh-TW" sz="1800" kern="100" dirty="0">
                          <a:solidFill>
                            <a:schemeClr val="tx1"/>
                          </a:solidFill>
                          <a:latin typeface="標楷體" pitchFamily="65" charset="-120"/>
                          <a:ea typeface="標楷體" pitchFamily="65" charset="-120"/>
                          <a:cs typeface="Times New Roman"/>
                        </a:rPr>
                        <a:t>居住者</a:t>
                      </a:r>
                      <a:r>
                        <a:rPr lang="en-US" sz="1800" kern="100" dirty="0">
                          <a:solidFill>
                            <a:schemeClr val="tx1"/>
                          </a:solidFill>
                          <a:latin typeface="標楷體" pitchFamily="65" charset="-120"/>
                          <a:ea typeface="標楷體" pitchFamily="65" charset="-120"/>
                          <a:cs typeface="Times New Roman"/>
                        </a:rPr>
                        <a:t>)</a:t>
                      </a:r>
                      <a:r>
                        <a:rPr lang="zh-TW" sz="1800" kern="100" dirty="0">
                          <a:solidFill>
                            <a:schemeClr val="tx1"/>
                          </a:solidFill>
                          <a:latin typeface="標楷體" pitchFamily="65" charset="-120"/>
                          <a:ea typeface="標楷體" pitchFamily="65" charset="-120"/>
                          <a:cs typeface="Times New Roman"/>
                        </a:rPr>
                        <a:t>之規定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solidFill>
                            <a:schemeClr val="tx1"/>
                          </a:solidFill>
                          <a:latin typeface="標楷體" pitchFamily="65" charset="-120"/>
                          <a:ea typeface="標楷體" pitchFamily="65" charset="-120"/>
                          <a:cs typeface="Times New Roman"/>
                        </a:rPr>
                        <a:t>同</a:t>
                      </a:r>
                      <a:r>
                        <a:rPr lang="zh-TW" altLang="en-US" sz="1800" kern="100" dirty="0" smtClean="0">
                          <a:solidFill>
                            <a:schemeClr val="tx1"/>
                          </a:solidFill>
                          <a:latin typeface="標楷體" pitchFamily="65" charset="-120"/>
                          <a:ea typeface="標楷體" pitchFamily="65" charset="-120"/>
                          <a:cs typeface="Times New Roman"/>
                        </a:rPr>
                        <a:t>投資人為本國人</a:t>
                      </a:r>
                      <a:r>
                        <a:rPr lang="en-US" altLang="zh-TW" sz="1800" kern="100" dirty="0" smtClean="0">
                          <a:solidFill>
                            <a:schemeClr val="tx1"/>
                          </a:solidFill>
                          <a:latin typeface="標楷體" pitchFamily="65" charset="-120"/>
                          <a:ea typeface="標楷體" pitchFamily="65" charset="-120"/>
                          <a:cs typeface="Times New Roman"/>
                        </a:rPr>
                        <a:t>-</a:t>
                      </a:r>
                      <a:r>
                        <a:rPr lang="en-US" sz="1800" kern="100" dirty="0" smtClean="0">
                          <a:solidFill>
                            <a:schemeClr val="tx1"/>
                          </a:solidFill>
                          <a:latin typeface="標楷體" pitchFamily="65" charset="-120"/>
                          <a:ea typeface="標楷體" pitchFamily="65" charset="-120"/>
                          <a:cs typeface="Times New Roman"/>
                        </a:rPr>
                        <a:t>(1)</a:t>
                      </a:r>
                      <a:r>
                        <a:rPr lang="zh-TW" altLang="en-US" sz="1800" kern="100" dirty="0" smtClean="0">
                          <a:solidFill>
                            <a:schemeClr val="tx1"/>
                          </a:solidFill>
                          <a:latin typeface="標楷體" pitchFamily="65" charset="-120"/>
                          <a:ea typeface="標楷體" pitchFamily="65" charset="-120"/>
                          <a:cs typeface="Times New Roman"/>
                        </a:rPr>
                        <a:t>之規定，</a:t>
                      </a:r>
                      <a:r>
                        <a:rPr lang="zh-TW" sz="1800" kern="100" dirty="0" smtClean="0">
                          <a:solidFill>
                            <a:schemeClr val="tx1"/>
                          </a:solidFill>
                          <a:latin typeface="標楷體" pitchFamily="65" charset="-120"/>
                          <a:ea typeface="標楷體" pitchFamily="65" charset="-120"/>
                          <a:cs typeface="Times New Roman"/>
                        </a:rPr>
                        <a:t>惟</a:t>
                      </a:r>
                      <a:r>
                        <a:rPr lang="zh-TW" sz="1800" kern="100" dirty="0">
                          <a:solidFill>
                            <a:schemeClr val="tx1"/>
                          </a:solidFill>
                          <a:latin typeface="標楷體" pitchFamily="65" charset="-120"/>
                          <a:ea typeface="標楷體" pitchFamily="65" charset="-120"/>
                          <a:cs typeface="Times New Roman"/>
                        </a:rPr>
                        <a:t>扣繳率為</a:t>
                      </a:r>
                      <a:r>
                        <a:rPr lang="en-US" sz="1800" kern="100" dirty="0">
                          <a:solidFill>
                            <a:srgbClr val="FF0000"/>
                          </a:solidFill>
                          <a:latin typeface="標楷體" pitchFamily="65" charset="-120"/>
                          <a:ea typeface="標楷體" pitchFamily="65" charset="-120"/>
                          <a:cs typeface="Times New Roman"/>
                        </a:rPr>
                        <a:t>15%</a:t>
                      </a:r>
                      <a:endParaRPr lang="zh-TW" sz="1800" kern="100" dirty="0">
                        <a:solidFill>
                          <a:srgbClr val="FF0000"/>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solidFill>
                            <a:schemeClr val="tx1"/>
                          </a:solidFill>
                          <a:latin typeface="標楷體" pitchFamily="65" charset="-120"/>
                          <a:ea typeface="標楷體" pitchFamily="65" charset="-120"/>
                          <a:cs typeface="Times New Roman"/>
                        </a:rPr>
                        <a:t>同</a:t>
                      </a:r>
                      <a:r>
                        <a:rPr lang="zh-TW" altLang="en-US" sz="1800" kern="100" dirty="0" smtClean="0">
                          <a:solidFill>
                            <a:schemeClr val="tx1"/>
                          </a:solidFill>
                          <a:latin typeface="標楷體" pitchFamily="65" charset="-120"/>
                          <a:ea typeface="標楷體" pitchFamily="65" charset="-120"/>
                          <a:cs typeface="Times New Roman"/>
                        </a:rPr>
                        <a:t>投資人為本國人</a:t>
                      </a:r>
                      <a:r>
                        <a:rPr lang="en-US" altLang="zh-TW" sz="1800" kern="100" dirty="0" smtClean="0">
                          <a:solidFill>
                            <a:schemeClr val="tx1"/>
                          </a:solidFill>
                          <a:latin typeface="標楷體" pitchFamily="65" charset="-120"/>
                          <a:ea typeface="標楷體" pitchFamily="65" charset="-120"/>
                          <a:cs typeface="Times New Roman"/>
                        </a:rPr>
                        <a:t>-</a:t>
                      </a:r>
                      <a:r>
                        <a:rPr lang="en-US" sz="1800" kern="100" dirty="0" smtClean="0">
                          <a:solidFill>
                            <a:schemeClr val="tx1"/>
                          </a:solidFill>
                          <a:latin typeface="標楷體" pitchFamily="65" charset="-120"/>
                          <a:ea typeface="標楷體" pitchFamily="65" charset="-120"/>
                          <a:cs typeface="Times New Roman"/>
                        </a:rPr>
                        <a:t>(1)</a:t>
                      </a:r>
                      <a:r>
                        <a:rPr lang="en-US" altLang="zh-TW" sz="1800" kern="100" dirty="0" smtClean="0">
                          <a:solidFill>
                            <a:schemeClr val="tx1"/>
                          </a:solidFill>
                          <a:latin typeface="標楷體" pitchFamily="65" charset="-120"/>
                          <a:ea typeface="標楷體" pitchFamily="65" charset="-120"/>
                          <a:cs typeface="Times New Roman"/>
                        </a:rPr>
                        <a:t>-</a:t>
                      </a:r>
                      <a:r>
                        <a:rPr lang="zh-TW" sz="1800" kern="100" dirty="0" smtClean="0">
                          <a:solidFill>
                            <a:schemeClr val="tx1"/>
                          </a:solidFill>
                          <a:latin typeface="標楷體" pitchFamily="65" charset="-120"/>
                          <a:ea typeface="標楷體" pitchFamily="65" charset="-120"/>
                          <a:cs typeface="Times New Roman"/>
                        </a:rPr>
                        <a:t>本國</a:t>
                      </a:r>
                      <a:r>
                        <a:rPr lang="zh-TW" sz="1800" kern="100" dirty="0">
                          <a:solidFill>
                            <a:schemeClr val="tx1"/>
                          </a:solidFill>
                          <a:latin typeface="標楷體" pitchFamily="65" charset="-120"/>
                          <a:ea typeface="標楷體" pitchFamily="65" charset="-120"/>
                          <a:cs typeface="Times New Roman"/>
                        </a:rPr>
                        <a:t>法人之規定。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a:solidFill>
                            <a:schemeClr val="tx1"/>
                          </a:solidFill>
                          <a:latin typeface="標楷體" pitchFamily="65" charset="-120"/>
                          <a:ea typeface="標楷體" pitchFamily="65" charset="-120"/>
                          <a:cs typeface="Times New Roman"/>
                        </a:rPr>
                        <a:t>就源扣繳</a:t>
                      </a:r>
                      <a:r>
                        <a:rPr lang="en-US" sz="1800" kern="100" dirty="0">
                          <a:solidFill>
                            <a:srgbClr val="FF0000"/>
                          </a:solidFill>
                          <a:latin typeface="標楷體" pitchFamily="65" charset="-120"/>
                          <a:ea typeface="標楷體" pitchFamily="65" charset="-120"/>
                          <a:cs typeface="Times New Roman"/>
                        </a:rPr>
                        <a:t>15%</a:t>
                      </a:r>
                      <a:endParaRPr lang="zh-TW" sz="1800" kern="100" dirty="0">
                        <a:solidFill>
                          <a:srgbClr val="FF0000"/>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098">
                <a:tc>
                  <a:txBody>
                    <a:bodyPr/>
                    <a:lstStyle/>
                    <a:p>
                      <a:pPr>
                        <a:spcAft>
                          <a:spcPts val="0"/>
                        </a:spcAft>
                      </a:pPr>
                      <a:r>
                        <a:rPr lang="zh-TW" sz="1800" kern="100" dirty="0">
                          <a:solidFill>
                            <a:schemeClr val="tx1"/>
                          </a:solidFill>
                          <a:latin typeface="標楷體" pitchFamily="65" charset="-120"/>
                          <a:ea typeface="標楷體" pitchFamily="65" charset="-120"/>
                          <a:cs typeface="Times New Roman"/>
                        </a:rPr>
                        <a:t>外國發行人發行</a:t>
                      </a:r>
                      <a:r>
                        <a:rPr lang="zh-TW" sz="1800" kern="100" dirty="0" smtClean="0">
                          <a:solidFill>
                            <a:schemeClr val="tx1"/>
                          </a:solidFill>
                          <a:latin typeface="標楷體" pitchFamily="65" charset="-120"/>
                          <a:ea typeface="標楷體" pitchFamily="65" charset="-120"/>
                          <a:cs typeface="Times New Roman"/>
                        </a:rPr>
                        <a:t>之</a:t>
                      </a:r>
                      <a:r>
                        <a:rPr lang="zh-TW" altLang="en-US" sz="1800" kern="100" dirty="0" smtClean="0">
                          <a:solidFill>
                            <a:schemeClr val="tx1"/>
                          </a:solidFill>
                          <a:latin typeface="標楷體" pitchFamily="65" charset="-120"/>
                          <a:ea typeface="標楷體" pitchFamily="65" charset="-120"/>
                          <a:cs typeface="Times New Roman"/>
                        </a:rPr>
                        <a:t>國際</a:t>
                      </a:r>
                      <a:r>
                        <a:rPr lang="zh-TW" sz="1800" kern="100" dirty="0" smtClean="0">
                          <a:solidFill>
                            <a:schemeClr val="tx1"/>
                          </a:solidFill>
                          <a:latin typeface="標楷體" pitchFamily="65" charset="-120"/>
                          <a:ea typeface="標楷體" pitchFamily="65" charset="-120"/>
                          <a:cs typeface="Times New Roman"/>
                        </a:rPr>
                        <a:t>債券</a:t>
                      </a:r>
                      <a:endParaRPr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100" dirty="0" smtClean="0">
                          <a:solidFill>
                            <a:schemeClr val="tx1"/>
                          </a:solidFill>
                          <a:latin typeface="標楷體" pitchFamily="65" charset="-120"/>
                          <a:ea typeface="標楷體" pitchFamily="65" charset="-120"/>
                          <a:cs typeface="Times New Roman"/>
                        </a:rPr>
                        <a:t>同</a:t>
                      </a:r>
                      <a:r>
                        <a:rPr lang="zh-TW" altLang="en-US" sz="1800" kern="100" dirty="0" smtClean="0">
                          <a:solidFill>
                            <a:schemeClr val="tx1"/>
                          </a:solidFill>
                          <a:latin typeface="標楷體" pitchFamily="65" charset="-120"/>
                          <a:ea typeface="標楷體" pitchFamily="65" charset="-120"/>
                          <a:cs typeface="Times New Roman"/>
                        </a:rPr>
                        <a:t>投資人為本國人</a:t>
                      </a:r>
                      <a:r>
                        <a:rPr lang="en-US" altLang="zh-TW" sz="1800" kern="100" dirty="0" smtClean="0">
                          <a:solidFill>
                            <a:schemeClr val="tx1"/>
                          </a:solidFill>
                          <a:latin typeface="標楷體" pitchFamily="65" charset="-120"/>
                          <a:ea typeface="標楷體" pitchFamily="65" charset="-120"/>
                          <a:cs typeface="Times New Roman"/>
                        </a:rPr>
                        <a:t>-</a:t>
                      </a:r>
                      <a:r>
                        <a:rPr lang="en-US" sz="1800" kern="100" dirty="0" smtClean="0">
                          <a:solidFill>
                            <a:schemeClr val="tx1"/>
                          </a:solidFill>
                          <a:latin typeface="標楷體" pitchFamily="65" charset="-120"/>
                          <a:ea typeface="標楷體" pitchFamily="65" charset="-120"/>
                          <a:cs typeface="Times New Roman"/>
                        </a:rPr>
                        <a:t>(2)</a:t>
                      </a:r>
                      <a:r>
                        <a:rPr lang="en-US" altLang="zh-TW" sz="1800" kern="100" dirty="0" smtClean="0">
                          <a:solidFill>
                            <a:schemeClr val="tx1"/>
                          </a:solidFill>
                          <a:latin typeface="標楷體" pitchFamily="65" charset="-120"/>
                          <a:ea typeface="標楷體" pitchFamily="65" charset="-120"/>
                          <a:cs typeface="Times New Roman"/>
                        </a:rPr>
                        <a:t>-</a:t>
                      </a:r>
                      <a:r>
                        <a:rPr lang="zh-TW" sz="1800" kern="100" dirty="0" smtClean="0">
                          <a:solidFill>
                            <a:schemeClr val="tx1"/>
                          </a:solidFill>
                          <a:latin typeface="標楷體" pitchFamily="65" charset="-120"/>
                          <a:ea typeface="標楷體" pitchFamily="65" charset="-120"/>
                          <a:cs typeface="Times New Roman"/>
                        </a:rPr>
                        <a:t>本國</a:t>
                      </a:r>
                      <a:r>
                        <a:rPr lang="zh-TW" sz="1800" kern="100" dirty="0">
                          <a:solidFill>
                            <a:schemeClr val="tx1"/>
                          </a:solidFill>
                          <a:latin typeface="標楷體" pitchFamily="65" charset="-120"/>
                          <a:ea typeface="標楷體" pitchFamily="65" charset="-120"/>
                          <a:cs typeface="Times New Roman"/>
                        </a:rPr>
                        <a:t>自然人</a:t>
                      </a:r>
                      <a:r>
                        <a:rPr lang="en-US" sz="1800" kern="100" dirty="0">
                          <a:solidFill>
                            <a:schemeClr val="tx1"/>
                          </a:solidFill>
                          <a:latin typeface="標楷體" pitchFamily="65" charset="-120"/>
                          <a:ea typeface="標楷體" pitchFamily="65" charset="-120"/>
                          <a:cs typeface="Times New Roman"/>
                        </a:rPr>
                        <a:t>(</a:t>
                      </a:r>
                      <a:r>
                        <a:rPr lang="zh-TW" sz="1800" kern="100" dirty="0">
                          <a:solidFill>
                            <a:schemeClr val="tx1"/>
                          </a:solidFill>
                          <a:latin typeface="標楷體" pitchFamily="65" charset="-120"/>
                          <a:ea typeface="標楷體" pitchFamily="65" charset="-120"/>
                          <a:cs typeface="Times New Roman"/>
                        </a:rPr>
                        <a:t>居住者</a:t>
                      </a:r>
                      <a:r>
                        <a:rPr lang="en-US" sz="1800" kern="100" dirty="0">
                          <a:solidFill>
                            <a:schemeClr val="tx1"/>
                          </a:solidFill>
                          <a:latin typeface="標楷體" pitchFamily="65" charset="-120"/>
                          <a:ea typeface="標楷體" pitchFamily="65" charset="-120"/>
                          <a:cs typeface="Times New Roman"/>
                        </a:rPr>
                        <a:t>)</a:t>
                      </a:r>
                      <a:r>
                        <a:rPr lang="zh-TW" sz="1800" kern="100" dirty="0">
                          <a:solidFill>
                            <a:schemeClr val="tx1"/>
                          </a:solidFill>
                          <a:latin typeface="標楷體" pitchFamily="65" charset="-120"/>
                          <a:ea typeface="標楷體" pitchFamily="65" charset="-120"/>
                          <a:cs typeface="Times New Roman"/>
                        </a:rPr>
                        <a:t>之規定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zh-TW" sz="1800" kern="100" dirty="0">
                          <a:solidFill>
                            <a:schemeClr val="tx1"/>
                          </a:solidFill>
                          <a:latin typeface="標楷體" pitchFamily="65" charset="-120"/>
                          <a:ea typeface="標楷體" pitchFamily="65" charset="-120"/>
                          <a:cs typeface="Times New Roman"/>
                        </a:rPr>
                        <a:t>非屬中華民國來源所得，免稅。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63</a:t>
            </a:fld>
            <a:endParaRPr lang="zh-TW" altLang="en-US" dirty="0"/>
          </a:p>
        </p:txBody>
      </p:sp>
    </p:spTree>
    <p:extLst>
      <p:ext uri="{BB962C8B-B14F-4D97-AF65-F5344CB8AC3E}">
        <p14:creationId xmlns:p14="http://schemas.microsoft.com/office/powerpoint/2010/main" val="3782610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3"/>
          <p:cNvSpPr>
            <a:spLocks noGrp="1"/>
          </p:cNvSpPr>
          <p:nvPr>
            <p:ph type="title" idx="4294967295"/>
          </p:nvPr>
        </p:nvSpPr>
        <p:spPr>
          <a:xfrm>
            <a:off x="914400" y="549275"/>
            <a:ext cx="8229600" cy="706438"/>
          </a:xfrm>
        </p:spPr>
        <p:txBody>
          <a:bodyPr vert="horz" wrap="square" lIns="91440" tIns="45720" rIns="91440" bIns="45720" numCol="1" anchorCtr="0" compatLnSpc="1">
            <a:prstTxWarp prst="textNoShape">
              <a:avLst/>
            </a:prstTxWarp>
            <a:noAutofit/>
          </a:bodyPr>
          <a:lstStyle/>
          <a:p>
            <a:pPr algn="ctr">
              <a:defRPr/>
            </a:pPr>
            <a:r>
              <a:rPr lang="zh-TW" altLang="en-US" sz="3600" b="1" dirty="0" smtClean="0">
                <a:effectLst/>
              </a:rPr>
              <a:t>國</a:t>
            </a:r>
            <a:r>
              <a:rPr lang="zh-TW" altLang="en-US" sz="3600" b="1" dirty="0">
                <a:effectLst/>
              </a:rPr>
              <a:t>際</a:t>
            </a:r>
            <a:r>
              <a:rPr lang="zh-TW" altLang="en-US" sz="3600" b="1" dirty="0" smtClean="0">
                <a:effectLst/>
              </a:rPr>
              <a:t>債券</a:t>
            </a:r>
            <a:r>
              <a:rPr lang="zh-TW" altLang="zh-TW" sz="3600" b="1" dirty="0" smtClean="0">
                <a:effectLst/>
              </a:rPr>
              <a:t>稅</a:t>
            </a:r>
            <a:r>
              <a:rPr lang="zh-TW" altLang="en-US" sz="3600" b="1" dirty="0" smtClean="0">
                <a:effectLst/>
              </a:rPr>
              <a:t>賦</a:t>
            </a:r>
            <a:r>
              <a:rPr lang="zh-TW" altLang="zh-TW" sz="3600" b="1" dirty="0" smtClean="0">
                <a:effectLst/>
              </a:rPr>
              <a:t>課徵方式</a:t>
            </a:r>
            <a:r>
              <a:rPr lang="en-US" altLang="zh-TW" sz="3600" b="1" dirty="0" smtClean="0">
                <a:effectLst/>
              </a:rPr>
              <a:t>(</a:t>
            </a:r>
            <a:r>
              <a:rPr lang="zh-TW" altLang="en-US" sz="3600" b="1" dirty="0">
                <a:effectLst/>
              </a:rPr>
              <a:t>四</a:t>
            </a:r>
            <a:r>
              <a:rPr lang="en-US" altLang="zh-TW" sz="3600" b="1" dirty="0" smtClean="0">
                <a:effectLst/>
              </a:rPr>
              <a:t>)</a:t>
            </a:r>
            <a:endParaRPr lang="zh-TW" altLang="en-US" sz="3600" b="1" dirty="0" smtClean="0">
              <a:effectLst/>
            </a:endParaRPr>
          </a:p>
        </p:txBody>
      </p:sp>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F5AE2CFF-D43E-4241-8EF5-B9F2D65F4E4D}" type="slidenum">
              <a:rPr kumimoji="0" lang="zh-TW" altLang="en-US" sz="1200">
                <a:solidFill>
                  <a:schemeClr val="bg2">
                    <a:lumMod val="25000"/>
                  </a:schemeClr>
                </a:solidFill>
                <a:latin typeface="Arial" charset="0"/>
              </a:rPr>
              <a:pPr algn="ctr">
                <a:defRPr/>
              </a:pPr>
              <a:t>64</a:t>
            </a:fld>
            <a:endParaRPr kumimoji="0" lang="zh-TW" altLang="en-US" sz="1200">
              <a:solidFill>
                <a:schemeClr val="bg2">
                  <a:lumMod val="25000"/>
                </a:schemeClr>
              </a:solidFill>
              <a:latin typeface="Arial" charset="0"/>
            </a:endParaRPr>
          </a:p>
        </p:txBody>
      </p:sp>
      <p:sp>
        <p:nvSpPr>
          <p:cNvPr id="72708" name="內容版面配置區 2"/>
          <p:cNvSpPr txBox="1">
            <a:spLocks/>
          </p:cNvSpPr>
          <p:nvPr/>
        </p:nvSpPr>
        <p:spPr bwMode="auto">
          <a:xfrm>
            <a:off x="1069975" y="1052736"/>
            <a:ext cx="7772400" cy="647700"/>
          </a:xfrm>
          <a:prstGeom prst="rect">
            <a:avLst/>
          </a:prstGeom>
          <a:noFill/>
          <a:ln w="9525">
            <a:noFill/>
            <a:miter lim="800000"/>
            <a:headEnd/>
            <a:tailEnd/>
          </a:ln>
        </p:spPr>
        <p:txBody>
          <a:bodyPr/>
          <a:lstStyle/>
          <a:p>
            <a:pPr marL="996950" lvl="1" indent="-457200" eaLnBrk="0" hangingPunct="0">
              <a:lnSpc>
                <a:spcPct val="150000"/>
              </a:lnSpc>
              <a:spcBef>
                <a:spcPts val="600"/>
              </a:spcBef>
              <a:buClr>
                <a:schemeClr val="bg2"/>
              </a:buClr>
              <a:buSzPct val="100000"/>
              <a:buFont typeface="Wingdings" panose="05000000000000000000" pitchFamily="2" charset="2"/>
              <a:buChar char="n"/>
              <a:defRPr/>
            </a:pPr>
            <a:r>
              <a:rPr lang="zh-TW" altLang="zh-TW" sz="2800" dirty="0">
                <a:solidFill>
                  <a:prstClr val="black"/>
                </a:solidFill>
                <a:ea typeface="標楷體" pitchFamily="65" charset="-120"/>
                <a:cs typeface="Arial" panose="020B0604020202020204" pitchFamily="34" charset="0"/>
                <a:sym typeface="Wingdings 2" pitchFamily="18" charset="2"/>
              </a:rPr>
              <a:t>利息所得稅</a:t>
            </a:r>
            <a:r>
              <a:rPr lang="en-US" altLang="zh-TW" sz="2800" dirty="0">
                <a:solidFill>
                  <a:prstClr val="black"/>
                </a:solidFill>
                <a:ea typeface="標楷體" pitchFamily="65" charset="-120"/>
                <a:cs typeface="Arial" panose="020B0604020202020204" pitchFamily="34" charset="0"/>
                <a:sym typeface="Wingdings 2" pitchFamily="18" charset="2"/>
              </a:rPr>
              <a:t>-</a:t>
            </a:r>
            <a:r>
              <a:rPr lang="zh-TW" altLang="zh-TW" sz="2800" dirty="0">
                <a:solidFill>
                  <a:prstClr val="black"/>
                </a:solidFill>
                <a:ea typeface="標楷體" pitchFamily="65" charset="-120"/>
                <a:cs typeface="Arial" panose="020B0604020202020204" pitchFamily="34" charset="0"/>
                <a:sym typeface="Wingdings 2" pitchFamily="18" charset="2"/>
              </a:rPr>
              <a:t>投資人為本國人</a:t>
            </a:r>
            <a:endParaRPr lang="en-US" altLang="zh-TW" sz="2800" dirty="0">
              <a:solidFill>
                <a:prstClr val="black"/>
              </a:solidFill>
              <a:ea typeface="標楷體" pitchFamily="65" charset="-120"/>
              <a:cs typeface="Arial" panose="020B0604020202020204" pitchFamily="34" charset="0"/>
              <a:sym typeface="Wingdings 2" pitchFamily="18" charset="2"/>
            </a:endParaRPr>
          </a:p>
        </p:txBody>
      </p:sp>
      <p:graphicFrame>
        <p:nvGraphicFramePr>
          <p:cNvPr id="3" name="表格 2"/>
          <p:cNvGraphicFramePr>
            <a:graphicFrameLocks noGrp="1"/>
          </p:cNvGraphicFramePr>
          <p:nvPr>
            <p:extLst>
              <p:ext uri="{D42A27DB-BD31-4B8C-83A1-F6EECF244321}">
                <p14:modId xmlns:p14="http://schemas.microsoft.com/office/powerpoint/2010/main" val="3053337219"/>
              </p:ext>
            </p:extLst>
          </p:nvPr>
        </p:nvGraphicFramePr>
        <p:xfrm>
          <a:off x="1367618" y="1769634"/>
          <a:ext cx="7501079" cy="1956249"/>
        </p:xfrm>
        <a:graphic>
          <a:graphicData uri="http://schemas.openxmlformats.org/drawingml/2006/table">
            <a:tbl>
              <a:tblPr firstRow="1" firstCol="1" bandRow="1" bandCol="1"/>
              <a:tblGrid>
                <a:gridCol w="2028295"/>
                <a:gridCol w="2904279"/>
                <a:gridCol w="2568505"/>
              </a:tblGrid>
              <a:tr h="536607">
                <a:tc>
                  <a:txBody>
                    <a:bodyPr/>
                    <a:lstStyle/>
                    <a:p>
                      <a:pPr marL="0" algn="just" rtl="0" eaLnBrk="1" latinLnBrk="0" hangingPunct="1">
                        <a:spcAft>
                          <a:spcPts val="0"/>
                        </a:spcAft>
                      </a:pPr>
                      <a:r>
                        <a:rPr kumimoji="0" lang="en-US" sz="1800" kern="100" dirty="0">
                          <a:solidFill>
                            <a:schemeClr val="tx1"/>
                          </a:solidFill>
                          <a:latin typeface="標楷體" pitchFamily="65" charset="-120"/>
                          <a:ea typeface="標楷體" pitchFamily="65" charset="-120"/>
                          <a:cs typeface="Times New Roman"/>
                        </a:rPr>
                        <a:t> </a:t>
                      </a:r>
                      <a:endParaRPr kumimoji="0"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zh-TW" sz="1800" kern="100">
                          <a:solidFill>
                            <a:schemeClr val="tx1"/>
                          </a:solidFill>
                          <a:latin typeface="標楷體" pitchFamily="65" charset="-120"/>
                          <a:ea typeface="標楷體" pitchFamily="65" charset="-120"/>
                          <a:cs typeface="Times New Roman"/>
                        </a:rPr>
                        <a:t>在台灣地區設有戶籍之人民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zh-TW" sz="1800" kern="100" dirty="0">
                          <a:solidFill>
                            <a:schemeClr val="tx1"/>
                          </a:solidFill>
                          <a:latin typeface="標楷體" pitchFamily="65" charset="-120"/>
                          <a:ea typeface="標楷體" pitchFamily="65" charset="-120"/>
                          <a:cs typeface="Times New Roman"/>
                        </a:rPr>
                        <a:t>台灣地區法人、團體或其他機構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7609">
                <a:tc>
                  <a:txBody>
                    <a:bodyPr/>
                    <a:lstStyle/>
                    <a:p>
                      <a:pPr marL="0" algn="just" rtl="0" eaLnBrk="1" latinLnBrk="0" hangingPunct="1">
                        <a:spcAft>
                          <a:spcPts val="0"/>
                        </a:spcAft>
                      </a:pPr>
                      <a:r>
                        <a:rPr kumimoji="0" lang="zh-TW" sz="1800" kern="100" dirty="0">
                          <a:solidFill>
                            <a:schemeClr val="tx1"/>
                          </a:solidFill>
                          <a:latin typeface="標楷體" pitchFamily="65" charset="-120"/>
                          <a:ea typeface="標楷體" pitchFamily="65" charset="-120"/>
                          <a:cs typeface="Times New Roman"/>
                        </a:rPr>
                        <a:t>大陸地區註冊法人發行</a:t>
                      </a:r>
                      <a:r>
                        <a:rPr kumimoji="0" lang="zh-TW" sz="1800" kern="100" dirty="0" smtClean="0">
                          <a:solidFill>
                            <a:schemeClr val="tx1"/>
                          </a:solidFill>
                          <a:latin typeface="標楷體" pitchFamily="65" charset="-120"/>
                          <a:ea typeface="標楷體" pitchFamily="65" charset="-120"/>
                          <a:cs typeface="Times New Roman"/>
                        </a:rPr>
                        <a:t>之</a:t>
                      </a:r>
                      <a:r>
                        <a:rPr kumimoji="0" lang="zh-TW" altLang="en-US" sz="1800" kern="100" dirty="0" smtClean="0">
                          <a:solidFill>
                            <a:schemeClr val="tx1"/>
                          </a:solidFill>
                          <a:latin typeface="標楷體" pitchFamily="65" charset="-120"/>
                          <a:ea typeface="標楷體" pitchFamily="65" charset="-120"/>
                          <a:cs typeface="Times New Roman"/>
                        </a:rPr>
                        <a:t>寶島</a:t>
                      </a:r>
                      <a:r>
                        <a:rPr kumimoji="0" lang="zh-TW" sz="1800" kern="100" dirty="0" smtClean="0">
                          <a:solidFill>
                            <a:schemeClr val="tx1"/>
                          </a:solidFill>
                          <a:latin typeface="標楷體" pitchFamily="65" charset="-120"/>
                          <a:ea typeface="標楷體" pitchFamily="65" charset="-120"/>
                          <a:cs typeface="Times New Roman"/>
                        </a:rPr>
                        <a:t>債券</a:t>
                      </a:r>
                      <a:endParaRPr kumimoji="0"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zh-TW" sz="1800" kern="100" dirty="0">
                          <a:solidFill>
                            <a:schemeClr val="tx1"/>
                          </a:solidFill>
                          <a:latin typeface="標楷體" pitchFamily="65" charset="-120"/>
                          <a:ea typeface="標楷體" pitchFamily="65" charset="-120"/>
                          <a:cs typeface="Times New Roman"/>
                        </a:rPr>
                        <a:t>取得之債券利息所得，依據兩岸人民關係條例之規定，應併計個人之綜合所得總額。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zh-TW" sz="1800" kern="100" dirty="0">
                          <a:solidFill>
                            <a:schemeClr val="tx1"/>
                          </a:solidFill>
                          <a:latin typeface="標楷體" pitchFamily="65" charset="-120"/>
                          <a:ea typeface="標楷體" pitchFamily="65" charset="-120"/>
                          <a:cs typeface="Times New Roman"/>
                        </a:rPr>
                        <a:t>取得之債券利息所得，依據兩岸人民關係條例之規定，應併同台灣地區來源所得課徵所得稅。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內容版面配置區 2"/>
          <p:cNvSpPr txBox="1">
            <a:spLocks/>
          </p:cNvSpPr>
          <p:nvPr/>
        </p:nvSpPr>
        <p:spPr bwMode="auto">
          <a:xfrm>
            <a:off x="841375" y="3752111"/>
            <a:ext cx="7772400" cy="646112"/>
          </a:xfrm>
          <a:prstGeom prst="rect">
            <a:avLst/>
          </a:prstGeom>
          <a:noFill/>
          <a:ln w="9525">
            <a:noFill/>
            <a:miter lim="800000"/>
            <a:headEnd/>
            <a:tailEnd/>
          </a:ln>
        </p:spPr>
        <p:txBody>
          <a:bodyPr/>
          <a:lstStyle/>
          <a:p>
            <a:pPr marL="996950" lvl="1" indent="-457200" eaLnBrk="0" hangingPunct="0">
              <a:lnSpc>
                <a:spcPct val="150000"/>
              </a:lnSpc>
              <a:spcBef>
                <a:spcPts val="600"/>
              </a:spcBef>
              <a:buClr>
                <a:schemeClr val="bg2"/>
              </a:buClr>
              <a:buSzPct val="100000"/>
              <a:buFont typeface="Wingdings" panose="05000000000000000000" pitchFamily="2" charset="2"/>
              <a:buChar char="n"/>
              <a:defRPr/>
            </a:pPr>
            <a:r>
              <a:rPr lang="zh-TW" altLang="zh-TW" sz="2800" dirty="0">
                <a:solidFill>
                  <a:prstClr val="black"/>
                </a:solidFill>
                <a:ea typeface="標楷體" pitchFamily="65" charset="-120"/>
                <a:cs typeface="Arial" panose="020B0604020202020204" pitchFamily="34" charset="0"/>
                <a:sym typeface="Wingdings 2" pitchFamily="18" charset="2"/>
              </a:rPr>
              <a:t>利息所得稅</a:t>
            </a:r>
            <a:r>
              <a:rPr lang="en-US" altLang="zh-TW" sz="2800" dirty="0">
                <a:solidFill>
                  <a:prstClr val="black"/>
                </a:solidFill>
                <a:ea typeface="標楷體" pitchFamily="65" charset="-120"/>
                <a:cs typeface="Arial" panose="020B0604020202020204" pitchFamily="34" charset="0"/>
                <a:sym typeface="Wingdings 2" pitchFamily="18" charset="2"/>
              </a:rPr>
              <a:t>-</a:t>
            </a:r>
            <a:r>
              <a:rPr lang="zh-TW" altLang="zh-TW" sz="2800" dirty="0">
                <a:solidFill>
                  <a:prstClr val="black"/>
                </a:solidFill>
                <a:ea typeface="標楷體" pitchFamily="65" charset="-120"/>
                <a:cs typeface="Arial" panose="020B0604020202020204" pitchFamily="34" charset="0"/>
                <a:sym typeface="Wingdings 2" pitchFamily="18" charset="2"/>
              </a:rPr>
              <a:t>投資人為</a:t>
            </a:r>
            <a:r>
              <a:rPr lang="zh-TW" altLang="en-US" sz="2800" dirty="0">
                <a:solidFill>
                  <a:prstClr val="black"/>
                </a:solidFill>
                <a:ea typeface="標楷體" pitchFamily="65" charset="-120"/>
                <a:cs typeface="Arial" panose="020B0604020202020204" pitchFamily="34" charset="0"/>
                <a:sym typeface="Wingdings 2" pitchFamily="18" charset="2"/>
              </a:rPr>
              <a:t>外</a:t>
            </a:r>
            <a:r>
              <a:rPr lang="zh-TW" altLang="zh-TW" sz="2800" dirty="0">
                <a:solidFill>
                  <a:prstClr val="black"/>
                </a:solidFill>
                <a:ea typeface="標楷體" pitchFamily="65" charset="-120"/>
                <a:cs typeface="Arial" panose="020B0604020202020204" pitchFamily="34" charset="0"/>
                <a:sym typeface="Wingdings 2" pitchFamily="18" charset="2"/>
              </a:rPr>
              <a:t>國人</a:t>
            </a:r>
            <a:endParaRPr lang="en-US" altLang="zh-TW" sz="2800" dirty="0">
              <a:solidFill>
                <a:prstClr val="black"/>
              </a:solidFill>
              <a:ea typeface="標楷體" pitchFamily="65" charset="-120"/>
              <a:cs typeface="Arial" panose="020B0604020202020204" pitchFamily="34" charset="0"/>
              <a:sym typeface="Wingdings 2" pitchFamily="18" charset="2"/>
            </a:endParaRPr>
          </a:p>
        </p:txBody>
      </p:sp>
      <p:graphicFrame>
        <p:nvGraphicFramePr>
          <p:cNvPr id="10" name="表格 9"/>
          <p:cNvGraphicFramePr>
            <a:graphicFrameLocks noGrp="1"/>
          </p:cNvGraphicFramePr>
          <p:nvPr>
            <p:extLst>
              <p:ext uri="{D42A27DB-BD31-4B8C-83A1-F6EECF244321}">
                <p14:modId xmlns:p14="http://schemas.microsoft.com/office/powerpoint/2010/main" val="1385883465"/>
              </p:ext>
            </p:extLst>
          </p:nvPr>
        </p:nvGraphicFramePr>
        <p:xfrm>
          <a:off x="1350371" y="4398223"/>
          <a:ext cx="7570839" cy="1702663"/>
        </p:xfrm>
        <a:graphic>
          <a:graphicData uri="http://schemas.openxmlformats.org/drawingml/2006/table">
            <a:tbl>
              <a:tblPr firstRow="1" firstCol="1" bandRow="1" bandCol="1"/>
              <a:tblGrid>
                <a:gridCol w="2045109"/>
                <a:gridCol w="2904712"/>
                <a:gridCol w="2621018"/>
              </a:tblGrid>
              <a:tr h="614953">
                <a:tc>
                  <a:txBody>
                    <a:bodyPr/>
                    <a:lstStyle/>
                    <a:p>
                      <a:pPr marL="0" algn="just" rtl="0" eaLnBrk="1" latinLnBrk="0" hangingPunct="1">
                        <a:spcAft>
                          <a:spcPts val="0"/>
                        </a:spcAft>
                      </a:pPr>
                      <a:r>
                        <a:rPr kumimoji="0" lang="en-US" sz="1800" kern="100" dirty="0">
                          <a:solidFill>
                            <a:schemeClr val="tx1"/>
                          </a:solidFill>
                          <a:latin typeface="標楷體" pitchFamily="65" charset="-120"/>
                          <a:ea typeface="標楷體" pitchFamily="65" charset="-120"/>
                          <a:cs typeface="Times New Roman"/>
                        </a:rPr>
                        <a:t> </a:t>
                      </a:r>
                      <a:endParaRPr kumimoji="0"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zh-TW" sz="1800" kern="100">
                          <a:solidFill>
                            <a:schemeClr val="tx1"/>
                          </a:solidFill>
                          <a:latin typeface="標楷體" pitchFamily="65" charset="-120"/>
                          <a:ea typeface="標楷體" pitchFamily="65" charset="-120"/>
                          <a:cs typeface="Times New Roman"/>
                        </a:rPr>
                        <a:t>在台灣地區無戶籍之人民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spcAft>
                          <a:spcPts val="0"/>
                        </a:spcAft>
                      </a:pPr>
                      <a:r>
                        <a:rPr kumimoji="0" lang="zh-TW" sz="1800" kern="100">
                          <a:solidFill>
                            <a:schemeClr val="tx1"/>
                          </a:solidFill>
                          <a:latin typeface="標楷體" pitchFamily="65" charset="-120"/>
                          <a:ea typeface="標楷體" pitchFamily="65" charset="-120"/>
                          <a:cs typeface="Times New Roman"/>
                        </a:rPr>
                        <a:t>非屬台灣地區法人、團體或其他機構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710">
                <a:tc>
                  <a:txBody>
                    <a:bodyPr/>
                    <a:lstStyle/>
                    <a:p>
                      <a:pPr marL="0" algn="just" rtl="0" eaLnBrk="1" latinLnBrk="0" hangingPunct="1">
                        <a:spcAft>
                          <a:spcPts val="0"/>
                        </a:spcAft>
                      </a:pPr>
                      <a:r>
                        <a:rPr kumimoji="0" lang="zh-TW" sz="1800" kern="100" dirty="0">
                          <a:solidFill>
                            <a:schemeClr val="tx1"/>
                          </a:solidFill>
                          <a:latin typeface="標楷體" pitchFamily="65" charset="-120"/>
                          <a:ea typeface="標楷體" pitchFamily="65" charset="-120"/>
                          <a:cs typeface="Times New Roman"/>
                        </a:rPr>
                        <a:t>大陸地區註冊法人發行</a:t>
                      </a:r>
                      <a:r>
                        <a:rPr kumimoji="0" lang="zh-TW" sz="1800" kern="100" dirty="0" smtClean="0">
                          <a:solidFill>
                            <a:schemeClr val="tx1"/>
                          </a:solidFill>
                          <a:latin typeface="標楷體" pitchFamily="65" charset="-120"/>
                          <a:ea typeface="標楷體" pitchFamily="65" charset="-120"/>
                          <a:cs typeface="Times New Roman"/>
                        </a:rPr>
                        <a:t>之</a:t>
                      </a:r>
                      <a:r>
                        <a:rPr kumimoji="0" lang="zh-TW" altLang="en-US" sz="1800" kern="100" dirty="0" smtClean="0">
                          <a:solidFill>
                            <a:schemeClr val="tx1"/>
                          </a:solidFill>
                          <a:latin typeface="標楷體" pitchFamily="65" charset="-120"/>
                          <a:ea typeface="標楷體" pitchFamily="65" charset="-120"/>
                          <a:cs typeface="Times New Roman"/>
                        </a:rPr>
                        <a:t>寶島</a:t>
                      </a:r>
                      <a:r>
                        <a:rPr kumimoji="0" lang="zh-TW" sz="1800" kern="100" dirty="0" smtClean="0">
                          <a:solidFill>
                            <a:schemeClr val="tx1"/>
                          </a:solidFill>
                          <a:latin typeface="標楷體" pitchFamily="65" charset="-120"/>
                          <a:ea typeface="標楷體" pitchFamily="65" charset="-120"/>
                          <a:cs typeface="Times New Roman"/>
                        </a:rPr>
                        <a:t>債券</a:t>
                      </a:r>
                      <a:endParaRPr kumimoji="0"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just" rtl="0" eaLnBrk="1" latinLnBrk="0" hangingPunct="1">
                        <a:spcAft>
                          <a:spcPts val="0"/>
                        </a:spcAft>
                      </a:pPr>
                      <a:r>
                        <a:rPr kumimoji="0" lang="zh-TW" sz="1800" kern="100" dirty="0">
                          <a:solidFill>
                            <a:schemeClr val="tx1"/>
                          </a:solidFill>
                          <a:latin typeface="標楷體" pitchFamily="65" charset="-120"/>
                          <a:ea typeface="標楷體" pitchFamily="65" charset="-120"/>
                          <a:cs typeface="Times New Roman"/>
                        </a:rPr>
                        <a:t>不適用兩岸人民關係條例課稅規定。</a:t>
                      </a:r>
                    </a:p>
                    <a:p>
                      <a:pPr marL="0" algn="just" rtl="0" eaLnBrk="1" latinLnBrk="0" hangingPunct="1">
                        <a:spcAft>
                          <a:spcPts val="0"/>
                        </a:spcAft>
                      </a:pPr>
                      <a:r>
                        <a:rPr kumimoji="0" lang="en-US" sz="1800" kern="100" dirty="0">
                          <a:solidFill>
                            <a:schemeClr val="tx1"/>
                          </a:solidFill>
                          <a:latin typeface="標楷體" pitchFamily="65" charset="-120"/>
                          <a:ea typeface="標楷體" pitchFamily="65" charset="-120"/>
                          <a:cs typeface="Times New Roman"/>
                        </a:rPr>
                        <a:t> </a:t>
                      </a:r>
                      <a:endParaRPr kumimoji="0" lang="zh-TW" sz="1800" kern="100" dirty="0">
                        <a:solidFill>
                          <a:schemeClr val="tx1"/>
                        </a:solidFill>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bl>
          </a:graphicData>
        </a:graphic>
      </p:graphicFrame>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64</a:t>
            </a:fld>
            <a:endParaRPr lang="zh-TW" altLang="en-US" dirty="0"/>
          </a:p>
        </p:txBody>
      </p:sp>
    </p:spTree>
    <p:extLst>
      <p:ext uri="{BB962C8B-B14F-4D97-AF65-F5344CB8AC3E}">
        <p14:creationId xmlns:p14="http://schemas.microsoft.com/office/powerpoint/2010/main" val="4164714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F6E0F683-AC30-4EFA-9597-EEEA357FB85D}" type="slidenum">
              <a:rPr kumimoji="0" lang="en-US" altLang="zh-TW" sz="1200">
                <a:solidFill>
                  <a:schemeClr val="bg2">
                    <a:lumMod val="25000"/>
                  </a:schemeClr>
                </a:solidFill>
                <a:latin typeface="Arial" charset="0"/>
              </a:rPr>
              <a:pPr algn="ctr">
                <a:defRPr/>
              </a:pPr>
              <a:t>65</a:t>
            </a:fld>
            <a:endParaRPr kumimoji="0" lang="en-US" altLang="zh-TW" sz="1200">
              <a:solidFill>
                <a:schemeClr val="bg2">
                  <a:lumMod val="25000"/>
                </a:schemeClr>
              </a:solidFill>
              <a:latin typeface="Arial" charset="0"/>
            </a:endParaRPr>
          </a:p>
        </p:txBody>
      </p:sp>
      <p:sp>
        <p:nvSpPr>
          <p:cNvPr id="12291" name="Rectangle 6"/>
          <p:cNvSpPr>
            <a:spLocks noChangeArrowheads="1"/>
          </p:cNvSpPr>
          <p:nvPr/>
        </p:nvSpPr>
        <p:spPr bwMode="auto">
          <a:xfrm>
            <a:off x="1258888" y="19161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808364" y="3774918"/>
            <a:ext cx="2214578" cy="2137716"/>
          </a:xfrm>
          <a:prstGeom prst="rect">
            <a:avLst/>
          </a:prstGeom>
          <a:ln>
            <a:noFill/>
          </a:ln>
          <a:effectLst>
            <a:softEdge rad="112500"/>
          </a:effectLst>
        </p:spPr>
      </p:pic>
      <p:pic>
        <p:nvPicPr>
          <p:cNvPr id="12293"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87675" y="3933825"/>
            <a:ext cx="3500438" cy="2143125"/>
          </a:xfrm>
          <a:prstGeom prst="rect">
            <a:avLst/>
          </a:prstGeom>
          <a:noFill/>
          <a:ln w="9525">
            <a:noFill/>
            <a:miter lim="800000"/>
            <a:headEnd/>
            <a:tailEnd/>
          </a:ln>
        </p:spPr>
      </p:pic>
      <p:pic>
        <p:nvPicPr>
          <p:cNvPr id="12294" name="圖片 8" descr="03.jpg"/>
          <p:cNvPicPr>
            <a:picLocks noChangeAspect="1"/>
          </p:cNvPicPr>
          <p:nvPr/>
        </p:nvPicPr>
        <p:blipFill>
          <a:blip r:embed="rId5" cstate="print">
            <a:lum contrast="-10000"/>
            <a:grayscl/>
          </a:blip>
          <a:srcRect/>
          <a:stretch>
            <a:fillRect/>
          </a:stretch>
        </p:blipFill>
        <p:spPr bwMode="auto">
          <a:xfrm rot="588896">
            <a:off x="6630988" y="4751388"/>
            <a:ext cx="1285875" cy="1449387"/>
          </a:xfrm>
          <a:prstGeom prst="rect">
            <a:avLst/>
          </a:prstGeom>
          <a:noFill/>
          <a:ln w="9525">
            <a:noFill/>
            <a:miter lim="800000"/>
            <a:headEnd/>
            <a:tailEnd/>
          </a:ln>
        </p:spPr>
      </p:pic>
      <p:sp>
        <p:nvSpPr>
          <p:cNvPr id="9" name="標題 3"/>
          <p:cNvSpPr>
            <a:spLocks noGrp="1"/>
          </p:cNvSpPr>
          <p:nvPr>
            <p:ph type="title" idx="4294967295"/>
          </p:nvPr>
        </p:nvSpPr>
        <p:spPr>
          <a:xfrm>
            <a:off x="1487488" y="1922053"/>
            <a:ext cx="7354887" cy="1224607"/>
          </a:xfrm>
        </p:spPr>
        <p:txBody>
          <a:bodyPr vert="horz" wrap="square" lIns="91440" tIns="45720" rIns="91440" bIns="45720" numCol="1" anchor="t" anchorCtr="0" compatLnSpc="1">
            <a:prstTxWarp prst="textNoShape">
              <a:avLst/>
            </a:prstTxWarp>
            <a:noAutofit/>
          </a:bodyPr>
          <a:lstStyle/>
          <a:p>
            <a:pPr algn="ctr">
              <a:defRPr/>
            </a:pPr>
            <a:r>
              <a:rPr lang="zh-TW" altLang="en-US" sz="4000" b="1" dirty="0">
                <a:latin typeface="微軟正黑體" pitchFamily="34" charset="-120"/>
              </a:rPr>
              <a:t>肆</a:t>
            </a:r>
            <a:r>
              <a:rPr lang="zh-TW" altLang="en-US" sz="4000" b="1" dirty="0" smtClean="0">
                <a:latin typeface="新細明體"/>
                <a:ea typeface="新細明體"/>
              </a:rPr>
              <a:t>、</a:t>
            </a:r>
            <a:r>
              <a:rPr lang="zh-TW" altLang="en-US" sz="4000" b="1" dirty="0">
                <a:latin typeface="微軟正黑體" pitchFamily="34" charset="-120"/>
              </a:rPr>
              <a:t>國際債券資料查詢</a:t>
            </a:r>
          </a:p>
        </p:txBody>
      </p:sp>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65</a:t>
            </a:fld>
            <a:endParaRPr lang="zh-TW" altLang="en-US" dirty="0"/>
          </a:p>
        </p:txBody>
      </p:sp>
    </p:spTree>
    <p:extLst>
      <p:ext uri="{BB962C8B-B14F-4D97-AF65-F5344CB8AC3E}">
        <p14:creationId xmlns:p14="http://schemas.microsoft.com/office/powerpoint/2010/main" val="3233158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66</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a:t>
            </a:r>
            <a:r>
              <a:rPr lang="zh-TW" altLang="en-US" sz="3600" b="1" dirty="0">
                <a:solidFill>
                  <a:srgbClr val="572314"/>
                </a:solidFill>
                <a:latin typeface="標楷體" pitchFamily="65" charset="-120"/>
                <a:ea typeface="標楷體" pitchFamily="65" charset="-120"/>
                <a:cs typeface="+mj-cs"/>
              </a:rPr>
              <a:t>際</a:t>
            </a:r>
            <a:r>
              <a:rPr lang="zh-TW" altLang="en-US" sz="3600" b="1" dirty="0" smtClean="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一</a:t>
            </a:r>
            <a:r>
              <a:rPr lang="en-US" altLang="zh-TW" sz="3600" b="1" dirty="0" smtClean="0">
                <a:solidFill>
                  <a:srgbClr val="572314"/>
                </a:solidFill>
                <a:latin typeface="標楷體" pitchFamily="65" charset="-120"/>
                <a:ea typeface="標楷體" pitchFamily="65" charset="-120"/>
                <a:cs typeface="+mj-cs"/>
              </a:rPr>
              <a:t>)</a:t>
            </a:r>
            <a:endParaRPr lang="zh-TW" altLang="en-US"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3" y="1128953"/>
            <a:ext cx="7901467" cy="583558"/>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本</a:t>
            </a:r>
            <a:r>
              <a:rPr kumimoji="0" lang="zh-TW" altLang="en-US" sz="2800" dirty="0" smtClean="0">
                <a:solidFill>
                  <a:srgbClr val="000000"/>
                </a:solidFill>
                <a:latin typeface="Times New Roman" pitchFamily="18" charset="0"/>
                <a:ea typeface="標楷體" pitchFamily="65" charset="-120"/>
              </a:rPr>
              <a:t>中心網站查發行資訊</a:t>
            </a:r>
            <a:endParaRPr kumimoji="0" lang="zh-TW" altLang="en-US" sz="2800" dirty="0">
              <a:solidFill>
                <a:srgbClr val="000000"/>
              </a:solidFill>
              <a:latin typeface="Times New Roman" pitchFamily="18" charset="0"/>
              <a:ea typeface="標楷體" pitchFamily="65" charset="-120"/>
            </a:endParaRPr>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73" y="1772816"/>
            <a:ext cx="8738552" cy="4248472"/>
          </a:xfrm>
          <a:prstGeom prst="rect">
            <a:avLst/>
          </a:prstGeom>
        </p:spPr>
      </p:pic>
      <p:sp>
        <p:nvSpPr>
          <p:cNvPr id="6" name="橢圓 5"/>
          <p:cNvSpPr/>
          <p:nvPr/>
        </p:nvSpPr>
        <p:spPr>
          <a:xfrm>
            <a:off x="5652120" y="3212976"/>
            <a:ext cx="504056" cy="288032"/>
          </a:xfrm>
          <a:prstGeom prst="ellipse">
            <a:avLst/>
          </a:prstGeom>
          <a:no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schemeClr val="tx1"/>
                </a:solidFill>
              </a:ln>
            </a:endParaRPr>
          </a:p>
        </p:txBody>
      </p:sp>
      <p:sp>
        <p:nvSpPr>
          <p:cNvPr id="7" name="橢圓 6"/>
          <p:cNvSpPr/>
          <p:nvPr/>
        </p:nvSpPr>
        <p:spPr>
          <a:xfrm>
            <a:off x="5804520" y="3573016"/>
            <a:ext cx="639688" cy="288032"/>
          </a:xfrm>
          <a:prstGeom prst="ellipse">
            <a:avLst/>
          </a:prstGeom>
          <a:no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schemeClr val="tx1"/>
                </a:solidFill>
              </a:ln>
            </a:endParaRPr>
          </a:p>
        </p:txBody>
      </p:sp>
      <p:sp>
        <p:nvSpPr>
          <p:cNvPr id="8" name="橢圓 7"/>
          <p:cNvSpPr/>
          <p:nvPr/>
        </p:nvSpPr>
        <p:spPr>
          <a:xfrm>
            <a:off x="7164288" y="3653408"/>
            <a:ext cx="1800200" cy="288032"/>
          </a:xfrm>
          <a:prstGeom prst="ellipse">
            <a:avLst/>
          </a:prstGeom>
          <a:no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schemeClr val="tx1"/>
                </a:solidFill>
              </a:ln>
            </a:endParaRPr>
          </a:p>
        </p:txBody>
      </p:sp>
    </p:spTree>
    <p:extLst>
      <p:ext uri="{BB962C8B-B14F-4D97-AF65-F5344CB8AC3E}">
        <p14:creationId xmlns:p14="http://schemas.microsoft.com/office/powerpoint/2010/main" val="38333817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16" y="1628800"/>
            <a:ext cx="8963471" cy="5070886"/>
          </a:xfrm>
          <a:prstGeom prst="rect">
            <a:avLst/>
          </a:prstGeom>
        </p:spPr>
      </p:pic>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67</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a:t>
            </a:r>
            <a:r>
              <a:rPr lang="zh-TW" altLang="en-US" sz="3600" b="1" dirty="0">
                <a:solidFill>
                  <a:srgbClr val="572314"/>
                </a:solidFill>
                <a:latin typeface="標楷體" pitchFamily="65" charset="-120"/>
                <a:ea typeface="標楷體" pitchFamily="65" charset="-120"/>
                <a:cs typeface="+mj-cs"/>
              </a:rPr>
              <a:t>際</a:t>
            </a:r>
            <a:r>
              <a:rPr lang="zh-TW" altLang="en-US" sz="3600" b="1" dirty="0" smtClean="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二</a:t>
            </a:r>
            <a:r>
              <a:rPr lang="en-US" altLang="zh-TW" sz="3600" b="1" dirty="0" smtClean="0">
                <a:solidFill>
                  <a:srgbClr val="572314"/>
                </a:solidFill>
                <a:latin typeface="標楷體" pitchFamily="65" charset="-120"/>
                <a:ea typeface="標楷體" pitchFamily="65" charset="-120"/>
                <a:cs typeface="+mj-cs"/>
              </a:rPr>
              <a:t>)</a:t>
            </a:r>
            <a:endParaRPr lang="zh-TW" altLang="en-US"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3" y="1128953"/>
            <a:ext cx="7901467" cy="583558"/>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本</a:t>
            </a:r>
            <a:r>
              <a:rPr kumimoji="0" lang="zh-TW" altLang="en-US" sz="2800" dirty="0" smtClean="0">
                <a:solidFill>
                  <a:srgbClr val="000000"/>
                </a:solidFill>
                <a:latin typeface="Times New Roman" pitchFamily="18" charset="0"/>
                <a:ea typeface="標楷體" pitchFamily="65" charset="-120"/>
              </a:rPr>
              <a:t>中心</a:t>
            </a:r>
            <a:r>
              <a:rPr kumimoji="0" lang="zh-TW" altLang="en-US" sz="2800" dirty="0">
                <a:solidFill>
                  <a:srgbClr val="000000"/>
                </a:solidFill>
                <a:latin typeface="Times New Roman" pitchFamily="18" charset="0"/>
                <a:ea typeface="標楷體" pitchFamily="65" charset="-120"/>
              </a:rPr>
              <a:t>網站查發行</a:t>
            </a:r>
            <a:r>
              <a:rPr kumimoji="0" lang="zh-TW" altLang="en-US" sz="2800" dirty="0" smtClean="0">
                <a:solidFill>
                  <a:srgbClr val="000000"/>
                </a:solidFill>
                <a:latin typeface="Times New Roman" pitchFamily="18" charset="0"/>
                <a:ea typeface="標楷體" pitchFamily="65" charset="-120"/>
              </a:rPr>
              <a:t>資訊</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續</a:t>
            </a:r>
            <a:r>
              <a:rPr kumimoji="0" lang="en-US" altLang="zh-TW" sz="2800" dirty="0" smtClean="0">
                <a:solidFill>
                  <a:srgbClr val="000000"/>
                </a:solidFill>
                <a:latin typeface="Times New Roman" pitchFamily="18" charset="0"/>
                <a:ea typeface="標楷體" pitchFamily="65" charset="-120"/>
              </a:rPr>
              <a:t>)</a:t>
            </a:r>
            <a:endParaRPr kumimoji="0" lang="zh-TW" altLang="en-US" sz="2800" dirty="0">
              <a:solidFill>
                <a:srgbClr val="000000"/>
              </a:solidFill>
              <a:latin typeface="Times New Roman" pitchFamily="18" charset="0"/>
              <a:ea typeface="標楷體" pitchFamily="65" charset="-120"/>
            </a:endParaRPr>
          </a:p>
        </p:txBody>
      </p:sp>
      <p:sp>
        <p:nvSpPr>
          <p:cNvPr id="3" name="Oval 3"/>
          <p:cNvSpPr>
            <a:spLocks noChangeArrowheads="1"/>
          </p:cNvSpPr>
          <p:nvPr/>
        </p:nvSpPr>
        <p:spPr bwMode="auto">
          <a:xfrm>
            <a:off x="1151620" y="1879958"/>
            <a:ext cx="7092788" cy="576064"/>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Oval 3"/>
          <p:cNvSpPr>
            <a:spLocks noChangeArrowheads="1"/>
          </p:cNvSpPr>
          <p:nvPr/>
        </p:nvSpPr>
        <p:spPr bwMode="auto">
          <a:xfrm>
            <a:off x="5868144" y="3429000"/>
            <a:ext cx="648072" cy="33528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n w="12700">
                <a:solidFill>
                  <a:schemeClr val="tx1"/>
                </a:solidFill>
              </a:ln>
            </a:endParaRPr>
          </a:p>
        </p:txBody>
      </p:sp>
      <p:sp>
        <p:nvSpPr>
          <p:cNvPr id="10" name="Oval 3"/>
          <p:cNvSpPr>
            <a:spLocks noChangeArrowheads="1"/>
          </p:cNvSpPr>
          <p:nvPr/>
        </p:nvSpPr>
        <p:spPr bwMode="auto">
          <a:xfrm>
            <a:off x="8613774" y="2348879"/>
            <a:ext cx="511619" cy="236913"/>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5737282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15067" t="18918" r="10037" b="8614"/>
          <a:stretch>
            <a:fillRect/>
          </a:stretch>
        </p:blipFill>
        <p:spPr bwMode="auto">
          <a:xfrm>
            <a:off x="1403647" y="1685484"/>
            <a:ext cx="7317039" cy="447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68</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國際</a:t>
            </a:r>
            <a:r>
              <a:rPr lang="zh-TW" altLang="en-US" sz="3600" b="1" dirty="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三</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3" y="1128953"/>
            <a:ext cx="7901467" cy="1151726"/>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公開資訊觀測站查發行</a:t>
            </a:r>
            <a:r>
              <a:rPr kumimoji="0" lang="zh-TW" altLang="en-US" sz="2800" dirty="0" smtClean="0">
                <a:solidFill>
                  <a:srgbClr val="000000"/>
                </a:solidFill>
                <a:latin typeface="Times New Roman" pitchFamily="18" charset="0"/>
                <a:ea typeface="標楷體" pitchFamily="65" charset="-120"/>
              </a:rPr>
              <a:t>資訊</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外國發行人</a:t>
            </a:r>
            <a:endParaRPr kumimoji="0" lang="zh-TW" altLang="en-US" sz="2800" dirty="0">
              <a:solidFill>
                <a:srgbClr val="000000"/>
              </a:solidFill>
              <a:latin typeface="Times New Roman" pitchFamily="18" charset="0"/>
              <a:ea typeface="標楷體" pitchFamily="65" charset="-120"/>
            </a:endParaRPr>
          </a:p>
          <a:p>
            <a:pPr marL="450850" indent="-361950">
              <a:lnSpc>
                <a:spcPct val="114000"/>
              </a:lnSpc>
              <a:spcBef>
                <a:spcPts val="300"/>
              </a:spcBef>
              <a:spcAft>
                <a:spcPts val="300"/>
              </a:spcAft>
              <a:buClr>
                <a:srgbClr val="E0A102"/>
              </a:buClr>
              <a:buFont typeface="Wingdings" panose="05000000000000000000" pitchFamily="2" charset="2"/>
              <a:buChar char="n"/>
              <a:defRPr/>
            </a:pPr>
            <a:endParaRPr kumimoji="0" lang="en-US" altLang="zh-TW" sz="2800" dirty="0">
              <a:solidFill>
                <a:srgbClr val="000000"/>
              </a:solidFill>
              <a:latin typeface="Times New Roman" pitchFamily="18" charset="0"/>
              <a:ea typeface="標楷體" pitchFamily="65" charset="-120"/>
            </a:endParaRPr>
          </a:p>
        </p:txBody>
      </p:sp>
      <p:sp>
        <p:nvSpPr>
          <p:cNvPr id="3" name="Oval 3"/>
          <p:cNvSpPr>
            <a:spLocks noChangeArrowheads="1"/>
          </p:cNvSpPr>
          <p:nvPr/>
        </p:nvSpPr>
        <p:spPr bwMode="auto">
          <a:xfrm>
            <a:off x="6523973" y="3429000"/>
            <a:ext cx="2196713" cy="24805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Oval 3"/>
          <p:cNvSpPr>
            <a:spLocks noChangeArrowheads="1"/>
          </p:cNvSpPr>
          <p:nvPr/>
        </p:nvSpPr>
        <p:spPr bwMode="auto">
          <a:xfrm>
            <a:off x="6523973" y="2348880"/>
            <a:ext cx="424292" cy="216024"/>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Oval 3"/>
          <p:cNvSpPr>
            <a:spLocks noChangeArrowheads="1"/>
          </p:cNvSpPr>
          <p:nvPr/>
        </p:nvSpPr>
        <p:spPr bwMode="auto">
          <a:xfrm>
            <a:off x="6523973" y="3645024"/>
            <a:ext cx="640315" cy="1762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693735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69</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國際</a:t>
            </a:r>
            <a:r>
              <a:rPr lang="zh-TW" altLang="en-US" sz="3600" b="1" dirty="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四</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3" y="1128953"/>
            <a:ext cx="7901467" cy="1151726"/>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公開資訊觀測站查發行</a:t>
            </a:r>
            <a:r>
              <a:rPr kumimoji="0" lang="zh-TW" altLang="en-US" sz="2800" dirty="0" smtClean="0">
                <a:solidFill>
                  <a:srgbClr val="000000"/>
                </a:solidFill>
                <a:latin typeface="Times New Roman" pitchFamily="18" charset="0"/>
                <a:ea typeface="標楷體" pitchFamily="65" charset="-120"/>
              </a:rPr>
              <a:t>資訊</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外國發行人</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續</a:t>
            </a:r>
            <a:r>
              <a:rPr kumimoji="0" lang="en-US" altLang="zh-TW" sz="2800" dirty="0" smtClean="0">
                <a:solidFill>
                  <a:srgbClr val="000000"/>
                </a:solidFill>
                <a:latin typeface="Times New Roman" pitchFamily="18" charset="0"/>
                <a:ea typeface="標楷體" pitchFamily="65" charset="-120"/>
              </a:rPr>
              <a:t>)</a:t>
            </a:r>
            <a:endParaRPr kumimoji="0" lang="zh-TW" altLang="en-US" sz="2800" dirty="0">
              <a:solidFill>
                <a:srgbClr val="000000"/>
              </a:solidFill>
              <a:latin typeface="Times New Roman" pitchFamily="18" charset="0"/>
              <a:ea typeface="標楷體" pitchFamily="65" charset="-120"/>
            </a:endParaRPr>
          </a:p>
          <a:p>
            <a:pPr marL="450850" indent="-361950">
              <a:lnSpc>
                <a:spcPct val="114000"/>
              </a:lnSpc>
              <a:spcBef>
                <a:spcPts val="300"/>
              </a:spcBef>
              <a:spcAft>
                <a:spcPts val="300"/>
              </a:spcAft>
              <a:buClr>
                <a:srgbClr val="E0A102"/>
              </a:buClr>
              <a:buFont typeface="Wingdings" panose="05000000000000000000" pitchFamily="2" charset="2"/>
              <a:buChar char="n"/>
              <a:defRPr/>
            </a:pPr>
            <a:endParaRPr kumimoji="0" lang="en-US" altLang="zh-TW" sz="2800" dirty="0">
              <a:solidFill>
                <a:srgbClr val="000000"/>
              </a:solidFill>
              <a:latin typeface="Times New Roman" pitchFamily="18" charset="0"/>
              <a:ea typeface="標楷體" pitchFamily="65" charset="-120"/>
            </a:endParaRPr>
          </a:p>
        </p:txBody>
      </p:sp>
      <p:pic>
        <p:nvPicPr>
          <p:cNvPr id="6" name="圖片 5"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470" y="2035898"/>
            <a:ext cx="3232316" cy="1778091"/>
          </a:xfrm>
          <a:prstGeom prst="rect">
            <a:avLst/>
          </a:prstGeom>
          <a:ln>
            <a:noFill/>
          </a:ln>
          <a:effectLst>
            <a:outerShdw blurRad="190500" algn="tl" rotWithShape="0">
              <a:srgbClr val="000000">
                <a:alpha val="70000"/>
              </a:srgbClr>
            </a:outerShdw>
          </a:effectLst>
        </p:spPr>
      </p:pic>
      <p:pic>
        <p:nvPicPr>
          <p:cNvPr id="7" name="圖片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258" y="1778480"/>
            <a:ext cx="2707599" cy="2514616"/>
          </a:xfrm>
          <a:prstGeom prst="rect">
            <a:avLst/>
          </a:prstGeom>
          <a:ln>
            <a:noFill/>
          </a:ln>
          <a:effectLst>
            <a:outerShdw blurRad="190500" algn="tl" rotWithShape="0">
              <a:srgbClr val="000000">
                <a:alpha val="70000"/>
              </a:srgbClr>
            </a:outerShdw>
          </a:effectLst>
        </p:spPr>
      </p:pic>
      <p:sp>
        <p:nvSpPr>
          <p:cNvPr id="3" name="Oval 3"/>
          <p:cNvSpPr>
            <a:spLocks noChangeArrowheads="1"/>
          </p:cNvSpPr>
          <p:nvPr/>
        </p:nvSpPr>
        <p:spPr bwMode="auto">
          <a:xfrm>
            <a:off x="1395592" y="2852936"/>
            <a:ext cx="3176408" cy="28803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向右箭號 7"/>
          <p:cNvSpPr/>
          <p:nvPr/>
        </p:nvSpPr>
        <p:spPr>
          <a:xfrm>
            <a:off x="4716016" y="2852936"/>
            <a:ext cx="360040" cy="36004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258" y="4365104"/>
            <a:ext cx="2707599" cy="2465423"/>
          </a:xfrm>
          <a:prstGeom prst="rect">
            <a:avLst/>
          </a:prstGeom>
          <a:ln>
            <a:noFill/>
          </a:ln>
          <a:effectLst>
            <a:outerShdw blurRad="190500" algn="tl" rotWithShape="0">
              <a:srgbClr val="000000">
                <a:alpha val="70000"/>
              </a:srgbClr>
            </a:outerShdw>
          </a:effectLst>
        </p:spPr>
      </p:pic>
      <p:sp>
        <p:nvSpPr>
          <p:cNvPr id="11" name="Oval 3"/>
          <p:cNvSpPr>
            <a:spLocks noChangeArrowheads="1"/>
          </p:cNvSpPr>
          <p:nvPr/>
        </p:nvSpPr>
        <p:spPr bwMode="auto">
          <a:xfrm>
            <a:off x="1539607" y="5661248"/>
            <a:ext cx="2876249" cy="28803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向右箭號 11"/>
          <p:cNvSpPr/>
          <p:nvPr/>
        </p:nvSpPr>
        <p:spPr>
          <a:xfrm>
            <a:off x="4499992" y="5589240"/>
            <a:ext cx="288032" cy="36004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36" y="4293096"/>
            <a:ext cx="4217031" cy="2304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698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2E08E5A2-BF37-416C-97DC-BA5B955D7F7A}" type="slidenum">
              <a:rPr kumimoji="0" lang="zh-TW" altLang="en-US" sz="1200">
                <a:solidFill>
                  <a:srgbClr val="E7DEC9">
                    <a:lumMod val="25000"/>
                  </a:srgbClr>
                </a:solidFill>
                <a:latin typeface="Arial" charset="0"/>
              </a:rPr>
              <a:pPr algn="ctr">
                <a:defRPr/>
              </a:pPr>
              <a:t>7</a:t>
            </a:fld>
            <a:endParaRPr kumimoji="0" lang="zh-TW" altLang="en-US" sz="1200">
              <a:solidFill>
                <a:srgbClr val="E7DEC9">
                  <a:lumMod val="25000"/>
                </a:srgbClr>
              </a:solidFill>
              <a:latin typeface="Arial" charset="0"/>
            </a:endParaRPr>
          </a:p>
        </p:txBody>
      </p:sp>
      <p:sp>
        <p:nvSpPr>
          <p:cNvPr id="4" name="投影片編號版面配置區 3"/>
          <p:cNvSpPr>
            <a:spLocks noGrp="1"/>
          </p:cNvSpPr>
          <p:nvPr>
            <p:ph type="sldNum" sz="quarter" idx="12"/>
          </p:nvPr>
        </p:nvSpPr>
        <p:spPr/>
        <p:txBody>
          <a:bodyPr/>
          <a:lstStyle/>
          <a:p>
            <a:pPr>
              <a:defRPr/>
            </a:pPr>
            <a:fld id="{032847C2-AB66-4460-89F3-EF2477B7E40D}" type="slidenum">
              <a:rPr lang="zh-TW" altLang="en-US" smtClean="0"/>
              <a:pPr>
                <a:defRPr/>
              </a:pPr>
              <a:t>7</a:t>
            </a:fld>
            <a:endParaRPr lang="zh-TW" altLang="en-US" dirty="0"/>
          </a:p>
        </p:txBody>
      </p:sp>
      <p:sp>
        <p:nvSpPr>
          <p:cNvPr id="11" name="Rectangle 2"/>
          <p:cNvSpPr txBox="1">
            <a:spLocks noChangeArrowheads="1"/>
          </p:cNvSpPr>
          <p:nvPr/>
        </p:nvSpPr>
        <p:spPr>
          <a:xfrm>
            <a:off x="1919437" y="476672"/>
            <a:ext cx="6192688" cy="576064"/>
          </a:xfrm>
          <a:prstGeom prst="rect">
            <a:avLst/>
          </a:prstGeom>
        </p:spPr>
        <p:txBody>
          <a:bodyPr/>
          <a:lstStyle/>
          <a:p>
            <a:pPr algn="ctr" latinLnBrk="1">
              <a:defRPr/>
            </a:pPr>
            <a:r>
              <a:rPr kumimoji="0" lang="zh-TW" altLang="en-US" sz="3600" b="1" dirty="0">
                <a:solidFill>
                  <a:srgbClr val="572314"/>
                </a:solidFill>
                <a:latin typeface="微軟正黑體" pitchFamily="34" charset="-120"/>
                <a:ea typeface="標楷體" pitchFamily="65" charset="-120"/>
              </a:rPr>
              <a:t>國際債券市場現況</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a:solidFill>
                  <a:srgbClr val="572314"/>
                </a:solidFill>
                <a:latin typeface="微軟正黑體" pitchFamily="34" charset="-120"/>
                <a:ea typeface="標楷體" pitchFamily="65" charset="-120"/>
              </a:rPr>
              <a:t>三</a:t>
            </a:r>
            <a:r>
              <a:rPr kumimoji="0" lang="en-US" altLang="zh-TW" sz="3600" b="1" dirty="0" smtClean="0">
                <a:solidFill>
                  <a:srgbClr val="572314"/>
                </a:solidFill>
                <a:latin typeface="微軟正黑體" pitchFamily="34" charset="-120"/>
                <a:ea typeface="標楷體" pitchFamily="65" charset="-120"/>
              </a:rPr>
              <a:t>)</a:t>
            </a:r>
            <a:endParaRPr kumimoji="0" lang="en-US" altLang="zh-TW" sz="3600" b="1" dirty="0">
              <a:solidFill>
                <a:srgbClr val="572314"/>
              </a:solidFill>
              <a:latin typeface="微軟正黑體" pitchFamily="34" charset="-120"/>
              <a:ea typeface="標楷體" pitchFamily="65" charset="-120"/>
            </a:endParaRPr>
          </a:p>
        </p:txBody>
      </p:sp>
      <p:graphicFrame>
        <p:nvGraphicFramePr>
          <p:cNvPr id="14" name="圖表 13"/>
          <p:cNvGraphicFramePr>
            <a:graphicFrameLocks/>
          </p:cNvGraphicFramePr>
          <p:nvPr>
            <p:extLst/>
          </p:nvPr>
        </p:nvGraphicFramePr>
        <p:xfrm>
          <a:off x="1052935" y="1803942"/>
          <a:ext cx="7560840" cy="3888432"/>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群組 14"/>
          <p:cNvGrpSpPr/>
          <p:nvPr/>
        </p:nvGrpSpPr>
        <p:grpSpPr>
          <a:xfrm>
            <a:off x="5820326" y="1207799"/>
            <a:ext cx="3306762" cy="938213"/>
            <a:chOff x="5729288" y="1758950"/>
            <a:chExt cx="3306762" cy="938213"/>
          </a:xfrm>
        </p:grpSpPr>
        <p:sp>
          <p:nvSpPr>
            <p:cNvPr id="16" name="圓角矩形圖說文字 1"/>
            <p:cNvSpPr>
              <a:spLocks noChangeArrowheads="1"/>
            </p:cNvSpPr>
            <p:nvPr/>
          </p:nvSpPr>
          <p:spPr bwMode="auto">
            <a:xfrm>
              <a:off x="5729288" y="1758950"/>
              <a:ext cx="3168650" cy="938213"/>
            </a:xfrm>
            <a:prstGeom prst="wedgeRoundRectCallout">
              <a:avLst>
                <a:gd name="adj1" fmla="val 22181"/>
                <a:gd name="adj2" fmla="val 78977"/>
                <a:gd name="adj3"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endParaRPr kumimoji="0" lang="zh-TW" altLang="en-US" sz="1800"/>
            </a:p>
          </p:txBody>
        </p:sp>
        <p:sp>
          <p:nvSpPr>
            <p:cNvPr id="17" name="文字方塊 2"/>
            <p:cNvSpPr txBox="1">
              <a:spLocks noChangeArrowheads="1"/>
            </p:cNvSpPr>
            <p:nvPr/>
          </p:nvSpPr>
          <p:spPr bwMode="auto">
            <a:xfrm>
              <a:off x="5795963" y="1812925"/>
              <a:ext cx="3240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國際債券發行量近兩年大幅成長，</a:t>
              </a:r>
              <a:r>
                <a:rPr lang="en-US" altLang="zh-TW" sz="1600" dirty="0">
                  <a:latin typeface="標楷體" panose="03000509000000000000" pitchFamily="65" charset="-120"/>
                  <a:ea typeface="標楷體" panose="03000509000000000000" pitchFamily="65" charset="-120"/>
                </a:rPr>
                <a:t>2014</a:t>
              </a:r>
              <a:r>
                <a:rPr lang="zh-TW" altLang="en-US" sz="1600" dirty="0">
                  <a:latin typeface="標楷體" panose="03000509000000000000" pitchFamily="65" charset="-120"/>
                  <a:ea typeface="標楷體" panose="03000509000000000000" pitchFamily="65" charset="-120"/>
                </a:rPr>
                <a:t>年躍居市場發行量第一大，</a:t>
              </a:r>
              <a:r>
                <a:rPr lang="en-US" altLang="zh-TW" sz="1600" dirty="0">
                  <a:latin typeface="標楷體" panose="03000509000000000000" pitchFamily="65" charset="-120"/>
                  <a:ea typeface="標楷體" panose="03000509000000000000" pitchFamily="65" charset="-120"/>
                </a:rPr>
                <a:t>2015</a:t>
              </a:r>
              <a:r>
                <a:rPr lang="zh-TW" altLang="en-US" sz="1600" dirty="0">
                  <a:latin typeface="標楷體" panose="03000509000000000000" pitchFamily="65" charset="-120"/>
                  <a:ea typeface="標楷體" panose="03000509000000000000" pitchFamily="65" charset="-120"/>
                </a:rPr>
                <a:t>年發行量</a:t>
              </a:r>
              <a:r>
                <a:rPr lang="zh-TW" altLang="en-US" sz="1600" dirty="0" smtClean="0">
                  <a:latin typeface="標楷體" panose="03000509000000000000" pitchFamily="65" charset="-120"/>
                  <a:ea typeface="標楷體" panose="03000509000000000000" pitchFamily="65" charset="-120"/>
                </a:rPr>
                <a:t>突破新台幣</a:t>
              </a:r>
              <a:r>
                <a:rPr lang="en-US" altLang="zh-TW" sz="1600" dirty="0" smtClean="0">
                  <a:latin typeface="標楷體" panose="03000509000000000000" pitchFamily="65" charset="-120"/>
                  <a:ea typeface="標楷體" panose="03000509000000000000" pitchFamily="65" charset="-120"/>
                </a:rPr>
                <a:t>1</a:t>
              </a:r>
              <a:r>
                <a:rPr lang="zh-TW" altLang="en-US" sz="1600" dirty="0">
                  <a:latin typeface="標楷體" panose="03000509000000000000" pitchFamily="65" charset="-120"/>
                  <a:ea typeface="標楷體" panose="03000509000000000000" pitchFamily="65" charset="-120"/>
                </a:rPr>
                <a:t>兆元。</a:t>
              </a:r>
            </a:p>
          </p:txBody>
        </p:sp>
      </p:grpSp>
      <p:sp>
        <p:nvSpPr>
          <p:cNvPr id="2" name="矩形 1"/>
          <p:cNvSpPr/>
          <p:nvPr/>
        </p:nvSpPr>
        <p:spPr>
          <a:xfrm>
            <a:off x="7524328" y="5157192"/>
            <a:ext cx="93610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5"/>
          <p:cNvSpPr txBox="1"/>
          <p:nvPr/>
        </p:nvSpPr>
        <p:spPr>
          <a:xfrm>
            <a:off x="1919437" y="1992123"/>
            <a:ext cx="16533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1400" dirty="0" smtClean="0">
                <a:latin typeface="標楷體" panose="03000509000000000000" pitchFamily="65" charset="-120"/>
                <a:ea typeface="標楷體" panose="03000509000000000000" pitchFamily="65" charset="-120"/>
              </a:rPr>
              <a:t>單位</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 新台幣億元</a:t>
            </a:r>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06488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70</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國際</a:t>
            </a:r>
            <a:r>
              <a:rPr lang="zh-TW" altLang="en-US" sz="3600" b="1" dirty="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五</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3" y="1128953"/>
            <a:ext cx="7901467" cy="1151726"/>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公開資訊觀測站查發行</a:t>
            </a:r>
            <a:r>
              <a:rPr kumimoji="0" lang="zh-TW" altLang="en-US" sz="2800" dirty="0" smtClean="0">
                <a:solidFill>
                  <a:srgbClr val="000000"/>
                </a:solidFill>
                <a:latin typeface="Times New Roman" pitchFamily="18" charset="0"/>
                <a:ea typeface="標楷體" pitchFamily="65" charset="-120"/>
              </a:rPr>
              <a:t>資訊</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本國發行人</a:t>
            </a:r>
            <a:endParaRPr kumimoji="0" lang="zh-TW" altLang="en-US" sz="2800" dirty="0">
              <a:solidFill>
                <a:srgbClr val="000000"/>
              </a:solidFill>
              <a:latin typeface="Times New Roman" pitchFamily="18" charset="0"/>
              <a:ea typeface="標楷體" pitchFamily="65" charset="-120"/>
            </a:endParaRPr>
          </a:p>
          <a:p>
            <a:pPr marL="450850" indent="-361950">
              <a:lnSpc>
                <a:spcPct val="114000"/>
              </a:lnSpc>
              <a:spcBef>
                <a:spcPts val="300"/>
              </a:spcBef>
              <a:spcAft>
                <a:spcPts val="300"/>
              </a:spcAft>
              <a:buClr>
                <a:srgbClr val="E0A102"/>
              </a:buClr>
              <a:buFont typeface="Wingdings" panose="05000000000000000000" pitchFamily="2" charset="2"/>
              <a:buChar char="n"/>
              <a:defRPr/>
            </a:pPr>
            <a:endParaRPr kumimoji="0" lang="en-US" altLang="zh-TW" sz="2800" dirty="0">
              <a:solidFill>
                <a:srgbClr val="000000"/>
              </a:solidFill>
              <a:latin typeface="Times New Roman" pitchFamily="18" charset="0"/>
              <a:ea typeface="標楷體" pitchFamily="65" charset="-120"/>
            </a:endParaRPr>
          </a:p>
        </p:txBody>
      </p:sp>
      <p:sp>
        <p:nvSpPr>
          <p:cNvPr id="10" name="Rectangle 5"/>
          <p:cNvSpPr>
            <a:spLocks noChangeArrowheads="1"/>
          </p:cNvSpPr>
          <p:nvPr/>
        </p:nvSpPr>
        <p:spPr bwMode="auto">
          <a:xfrm>
            <a:off x="1698402" y="26166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6"/>
          <p:cNvSpPr>
            <a:spLocks noChangeArrowheads="1"/>
          </p:cNvSpPr>
          <p:nvPr/>
        </p:nvSpPr>
        <p:spPr bwMode="auto">
          <a:xfrm>
            <a:off x="1698402" y="26166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15067" t="18918" r="10037" b="8614"/>
          <a:stretch>
            <a:fillRect/>
          </a:stretch>
        </p:blipFill>
        <p:spPr bwMode="auto">
          <a:xfrm>
            <a:off x="1547664" y="1772816"/>
            <a:ext cx="7317039" cy="447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3"/>
          <p:cNvSpPr>
            <a:spLocks noChangeArrowheads="1"/>
          </p:cNvSpPr>
          <p:nvPr/>
        </p:nvSpPr>
        <p:spPr bwMode="auto">
          <a:xfrm>
            <a:off x="6631865" y="2420888"/>
            <a:ext cx="388407" cy="267456"/>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n w="19050">
                <a:solidFill>
                  <a:schemeClr val="tx1"/>
                </a:solidFill>
              </a:ln>
            </a:endParaRPr>
          </a:p>
        </p:txBody>
      </p:sp>
      <p:sp>
        <p:nvSpPr>
          <p:cNvPr id="18" name="Oval 3"/>
          <p:cNvSpPr>
            <a:spLocks noChangeArrowheads="1"/>
          </p:cNvSpPr>
          <p:nvPr/>
        </p:nvSpPr>
        <p:spPr bwMode="auto">
          <a:xfrm>
            <a:off x="6660232" y="3181410"/>
            <a:ext cx="720080" cy="17558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Oval 3"/>
          <p:cNvSpPr>
            <a:spLocks noChangeArrowheads="1"/>
          </p:cNvSpPr>
          <p:nvPr/>
        </p:nvSpPr>
        <p:spPr bwMode="auto">
          <a:xfrm>
            <a:off x="6660232" y="2996952"/>
            <a:ext cx="720080" cy="17558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3731476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3" y="1700809"/>
            <a:ext cx="5904656" cy="5117782"/>
          </a:xfrm>
          <a:prstGeom prst="rect">
            <a:avLst/>
          </a:prstGeom>
        </p:spPr>
      </p:pic>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71</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國際</a:t>
            </a:r>
            <a:r>
              <a:rPr lang="zh-TW" altLang="en-US" sz="3600" b="1" dirty="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六</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981307" y="1128953"/>
            <a:ext cx="7901467" cy="1719894"/>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公開資訊觀測站查發行資訊</a:t>
            </a:r>
            <a:r>
              <a:rPr kumimoji="0" lang="en-US" altLang="zh-TW" sz="2800" dirty="0">
                <a:solidFill>
                  <a:srgbClr val="000000"/>
                </a:solidFill>
                <a:latin typeface="Times New Roman" pitchFamily="18" charset="0"/>
                <a:ea typeface="標楷體" pitchFamily="65" charset="-120"/>
              </a:rPr>
              <a:t>-</a:t>
            </a:r>
            <a:r>
              <a:rPr kumimoji="0" lang="zh-TW" altLang="en-US" sz="2800" dirty="0">
                <a:solidFill>
                  <a:srgbClr val="000000"/>
                </a:solidFill>
                <a:latin typeface="Times New Roman" pitchFamily="18" charset="0"/>
                <a:ea typeface="標楷體" pitchFamily="65" charset="-120"/>
              </a:rPr>
              <a:t>本國</a:t>
            </a:r>
            <a:r>
              <a:rPr kumimoji="0" lang="zh-TW" altLang="en-US" sz="2800" dirty="0" smtClean="0">
                <a:solidFill>
                  <a:srgbClr val="000000"/>
                </a:solidFill>
                <a:latin typeface="Times New Roman" pitchFamily="18" charset="0"/>
                <a:ea typeface="標楷體" pitchFamily="65" charset="-120"/>
              </a:rPr>
              <a:t>發行人</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續</a:t>
            </a:r>
            <a:r>
              <a:rPr kumimoji="0" lang="en-US" altLang="zh-TW" sz="2800" dirty="0" smtClean="0">
                <a:solidFill>
                  <a:srgbClr val="000000"/>
                </a:solidFill>
                <a:latin typeface="Times New Roman" pitchFamily="18" charset="0"/>
                <a:ea typeface="標楷體" pitchFamily="65" charset="-120"/>
              </a:rPr>
              <a:t>)</a:t>
            </a:r>
            <a:endParaRPr kumimoji="0" lang="zh-TW" altLang="en-US" sz="2800" dirty="0">
              <a:solidFill>
                <a:srgbClr val="000000"/>
              </a:solidFill>
              <a:latin typeface="Times New Roman" pitchFamily="18" charset="0"/>
              <a:ea typeface="標楷體" pitchFamily="65" charset="-120"/>
            </a:endParaRPr>
          </a:p>
          <a:p>
            <a:pPr marL="88900">
              <a:lnSpc>
                <a:spcPct val="114000"/>
              </a:lnSpc>
              <a:spcBef>
                <a:spcPts val="300"/>
              </a:spcBef>
              <a:spcAft>
                <a:spcPts val="300"/>
              </a:spcAft>
              <a:buClr>
                <a:srgbClr val="E0A102"/>
              </a:buClr>
              <a:defRPr/>
            </a:pPr>
            <a:endParaRPr kumimoji="0" lang="zh-TW" altLang="en-US" sz="2800" dirty="0">
              <a:solidFill>
                <a:srgbClr val="000000"/>
              </a:solidFill>
              <a:latin typeface="Times New Roman" pitchFamily="18" charset="0"/>
              <a:ea typeface="標楷體" pitchFamily="65" charset="-120"/>
            </a:endParaRPr>
          </a:p>
          <a:p>
            <a:pPr marL="450850" indent="-361950">
              <a:lnSpc>
                <a:spcPct val="114000"/>
              </a:lnSpc>
              <a:spcBef>
                <a:spcPts val="300"/>
              </a:spcBef>
              <a:spcAft>
                <a:spcPts val="300"/>
              </a:spcAft>
              <a:buClr>
                <a:srgbClr val="E0A102"/>
              </a:buClr>
              <a:buFont typeface="Wingdings" panose="05000000000000000000" pitchFamily="2" charset="2"/>
              <a:buChar char="n"/>
              <a:defRPr/>
            </a:pPr>
            <a:endParaRPr kumimoji="0" lang="en-US" altLang="zh-TW" sz="2800" dirty="0">
              <a:solidFill>
                <a:srgbClr val="000000"/>
              </a:solidFill>
              <a:latin typeface="Times New Roman" pitchFamily="18" charset="0"/>
              <a:ea typeface="標楷體" pitchFamily="65" charset="-120"/>
            </a:endParaRPr>
          </a:p>
        </p:txBody>
      </p:sp>
      <p:sp>
        <p:nvSpPr>
          <p:cNvPr id="9" name="圓角矩形圖說文字 8"/>
          <p:cNvSpPr/>
          <p:nvPr/>
        </p:nvSpPr>
        <p:spPr>
          <a:xfrm>
            <a:off x="7015261" y="1939052"/>
            <a:ext cx="1827113" cy="779215"/>
          </a:xfrm>
          <a:prstGeom prst="wedgeRoundRectCallout">
            <a:avLst>
              <a:gd name="adj1" fmla="val -73465"/>
              <a:gd name="adj2" fmla="val 39571"/>
              <a:gd name="adj3" fmla="val 16667"/>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smtClean="0">
                <a:solidFill>
                  <a:schemeClr val="tx1"/>
                </a:solidFill>
                <a:latin typeface="微軟正黑體" panose="020B0604030504040204" pitchFamily="34" charset="-120"/>
                <a:ea typeface="微軟正黑體" panose="020B0604030504040204" pitchFamily="34" charset="-120"/>
              </a:rPr>
              <a:t>可</a:t>
            </a:r>
            <a:r>
              <a:rPr lang="zh-TW" altLang="en-US" sz="1600" dirty="0">
                <a:solidFill>
                  <a:schemeClr val="tx1"/>
                </a:solidFill>
                <a:latin typeface="微軟正黑體" panose="020B0604030504040204" pitchFamily="34" charset="-120"/>
                <a:ea typeface="微軟正黑體" panose="020B0604030504040204" pitchFamily="34" charset="-120"/>
              </a:rPr>
              <a:t>同時輸入多項搜尋條件作交叉</a:t>
            </a:r>
            <a:r>
              <a:rPr lang="zh-TW" altLang="en-US" sz="1600" dirty="0" smtClean="0">
                <a:solidFill>
                  <a:schemeClr val="tx1"/>
                </a:solidFill>
                <a:latin typeface="微軟正黑體" panose="020B0604030504040204" pitchFamily="34" charset="-120"/>
                <a:ea typeface="微軟正黑體" panose="020B0604030504040204" pitchFamily="34" charset="-120"/>
              </a:rPr>
              <a:t>查詢</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95549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72</a:t>
            </a:fld>
            <a:endParaRPr lang="zh-TW" altLang="en-US" dirty="0"/>
          </a:p>
        </p:txBody>
      </p:sp>
      <p:sp>
        <p:nvSpPr>
          <p:cNvPr id="4" name="文字方塊 3"/>
          <p:cNvSpPr txBox="1"/>
          <p:nvPr/>
        </p:nvSpPr>
        <p:spPr>
          <a:xfrm>
            <a:off x="741363" y="476672"/>
            <a:ext cx="8101012" cy="646331"/>
          </a:xfrm>
          <a:prstGeom prst="rect">
            <a:avLst/>
          </a:prstGeom>
          <a:noFill/>
        </p:spPr>
        <p:txBody>
          <a:bodyPr>
            <a:spAutoFit/>
          </a:bodyPr>
          <a:lstStyle/>
          <a:p>
            <a:pPr algn="ctr" eaLnBrk="0" hangingPunct="0">
              <a:defRPr/>
            </a:pPr>
            <a:r>
              <a:rPr lang="zh-TW" altLang="en-US" sz="3600" b="1" dirty="0" smtClean="0">
                <a:solidFill>
                  <a:srgbClr val="572314"/>
                </a:solidFill>
                <a:latin typeface="標楷體" pitchFamily="65" charset="-120"/>
                <a:ea typeface="標楷體" pitchFamily="65" charset="-120"/>
                <a:cs typeface="+mj-cs"/>
              </a:rPr>
              <a:t>國際</a:t>
            </a:r>
            <a:r>
              <a:rPr lang="zh-TW" altLang="en-US" sz="3600" b="1" dirty="0">
                <a:solidFill>
                  <a:srgbClr val="572314"/>
                </a:solidFill>
                <a:latin typeface="標楷體" pitchFamily="65" charset="-120"/>
                <a:ea typeface="標楷體" pitchFamily="65" charset="-120"/>
                <a:cs typeface="+mj-cs"/>
              </a:rPr>
              <a:t>債券資料查詢</a:t>
            </a:r>
            <a:r>
              <a:rPr lang="en-US" altLang="zh-TW" sz="3600" b="1" dirty="0" smtClean="0">
                <a:solidFill>
                  <a:srgbClr val="572314"/>
                </a:solidFill>
                <a:latin typeface="標楷體" pitchFamily="65" charset="-120"/>
                <a:ea typeface="標楷體" pitchFamily="65" charset="-120"/>
                <a:cs typeface="+mj-cs"/>
              </a:rPr>
              <a:t>(</a:t>
            </a:r>
            <a:r>
              <a:rPr lang="zh-TW" altLang="en-US" sz="3600" b="1" dirty="0" smtClean="0">
                <a:solidFill>
                  <a:srgbClr val="572314"/>
                </a:solidFill>
                <a:latin typeface="標楷體" pitchFamily="65" charset="-120"/>
                <a:ea typeface="標楷體" pitchFamily="65" charset="-120"/>
                <a:cs typeface="+mj-cs"/>
              </a:rPr>
              <a:t>七</a:t>
            </a:r>
            <a:r>
              <a:rPr lang="en-US" altLang="zh-TW" sz="3600" b="1" dirty="0" smtClean="0">
                <a:solidFill>
                  <a:srgbClr val="572314"/>
                </a:solidFill>
                <a:latin typeface="標楷體" pitchFamily="65" charset="-120"/>
                <a:ea typeface="標楷體" pitchFamily="65" charset="-120"/>
                <a:cs typeface="+mj-cs"/>
              </a:rPr>
              <a:t>)</a:t>
            </a:r>
            <a:endParaRPr lang="en-US" altLang="zh-TW" sz="3600" b="1" dirty="0">
              <a:solidFill>
                <a:srgbClr val="572314"/>
              </a:solidFill>
              <a:latin typeface="標楷體" pitchFamily="65" charset="-120"/>
              <a:ea typeface="標楷體" pitchFamily="65" charset="-120"/>
              <a:cs typeface="+mj-cs"/>
            </a:endParaRPr>
          </a:p>
        </p:txBody>
      </p:sp>
      <p:sp>
        <p:nvSpPr>
          <p:cNvPr id="5" name="文字方塊 4"/>
          <p:cNvSpPr txBox="1"/>
          <p:nvPr/>
        </p:nvSpPr>
        <p:spPr>
          <a:xfrm>
            <a:off x="1242533" y="1128953"/>
            <a:ext cx="7901467" cy="1719894"/>
          </a:xfrm>
          <a:prstGeom prst="rect">
            <a:avLst/>
          </a:prstGeom>
          <a:noFill/>
        </p:spPr>
        <p:txBody>
          <a:bodyPr wrap="square">
            <a:spAutoFit/>
          </a:bodyPr>
          <a:lstStyle/>
          <a:p>
            <a:pPr marL="450850" indent="-361950">
              <a:lnSpc>
                <a:spcPct val="114000"/>
              </a:lnSpc>
              <a:spcBef>
                <a:spcPts val="300"/>
              </a:spcBef>
              <a:spcAft>
                <a:spcPts val="300"/>
              </a:spcAft>
              <a:buClr>
                <a:srgbClr val="E0A102"/>
              </a:buClr>
              <a:buFont typeface="Wingdings" panose="05000000000000000000" pitchFamily="2" charset="2"/>
              <a:buChar char="n"/>
              <a:defRPr/>
            </a:pPr>
            <a:r>
              <a:rPr kumimoji="0" lang="zh-TW" altLang="en-US" sz="2800" dirty="0">
                <a:solidFill>
                  <a:srgbClr val="000000"/>
                </a:solidFill>
                <a:latin typeface="Times New Roman" pitchFamily="18" charset="0"/>
                <a:ea typeface="標楷體" pitchFamily="65" charset="-120"/>
              </a:rPr>
              <a:t>公開資訊觀測站查發行資訊</a:t>
            </a:r>
            <a:r>
              <a:rPr kumimoji="0" lang="en-US" altLang="zh-TW" sz="2800" dirty="0">
                <a:solidFill>
                  <a:srgbClr val="000000"/>
                </a:solidFill>
                <a:latin typeface="Times New Roman" pitchFamily="18" charset="0"/>
                <a:ea typeface="標楷體" pitchFamily="65" charset="-120"/>
              </a:rPr>
              <a:t>-</a:t>
            </a:r>
            <a:r>
              <a:rPr kumimoji="0" lang="zh-TW" altLang="en-US" sz="2800" dirty="0">
                <a:solidFill>
                  <a:srgbClr val="000000"/>
                </a:solidFill>
                <a:latin typeface="Times New Roman" pitchFamily="18" charset="0"/>
                <a:ea typeface="標楷體" pitchFamily="65" charset="-120"/>
              </a:rPr>
              <a:t>本國</a:t>
            </a:r>
            <a:r>
              <a:rPr kumimoji="0" lang="zh-TW" altLang="en-US" sz="2800" dirty="0" smtClean="0">
                <a:solidFill>
                  <a:srgbClr val="000000"/>
                </a:solidFill>
                <a:latin typeface="Times New Roman" pitchFamily="18" charset="0"/>
                <a:ea typeface="標楷體" pitchFamily="65" charset="-120"/>
              </a:rPr>
              <a:t>發行人</a:t>
            </a:r>
            <a:r>
              <a:rPr kumimoji="0" lang="en-US" altLang="zh-TW" sz="2800" dirty="0" smtClean="0">
                <a:solidFill>
                  <a:srgbClr val="000000"/>
                </a:solidFill>
                <a:latin typeface="Times New Roman" pitchFamily="18" charset="0"/>
                <a:ea typeface="標楷體" pitchFamily="65" charset="-120"/>
              </a:rPr>
              <a:t>(</a:t>
            </a:r>
            <a:r>
              <a:rPr kumimoji="0" lang="zh-TW" altLang="en-US" sz="2800" dirty="0" smtClean="0">
                <a:solidFill>
                  <a:srgbClr val="000000"/>
                </a:solidFill>
                <a:latin typeface="Times New Roman" pitchFamily="18" charset="0"/>
                <a:ea typeface="標楷體" pitchFamily="65" charset="-120"/>
              </a:rPr>
              <a:t>續</a:t>
            </a:r>
            <a:r>
              <a:rPr kumimoji="0" lang="en-US" altLang="zh-TW" sz="2800" dirty="0" smtClean="0">
                <a:solidFill>
                  <a:srgbClr val="000000"/>
                </a:solidFill>
                <a:latin typeface="Times New Roman" pitchFamily="18" charset="0"/>
                <a:ea typeface="標楷體" pitchFamily="65" charset="-120"/>
              </a:rPr>
              <a:t>)</a:t>
            </a:r>
            <a:endParaRPr kumimoji="0" lang="zh-TW" altLang="en-US" sz="2800" dirty="0">
              <a:solidFill>
                <a:srgbClr val="000000"/>
              </a:solidFill>
              <a:latin typeface="Times New Roman" pitchFamily="18" charset="0"/>
              <a:ea typeface="標楷體" pitchFamily="65" charset="-120"/>
            </a:endParaRPr>
          </a:p>
          <a:p>
            <a:pPr marL="88900">
              <a:lnSpc>
                <a:spcPct val="114000"/>
              </a:lnSpc>
              <a:spcBef>
                <a:spcPts val="300"/>
              </a:spcBef>
              <a:spcAft>
                <a:spcPts val="300"/>
              </a:spcAft>
              <a:buClr>
                <a:srgbClr val="E0A102"/>
              </a:buClr>
              <a:defRPr/>
            </a:pPr>
            <a:endParaRPr kumimoji="0" lang="zh-TW" altLang="en-US" sz="2800" dirty="0">
              <a:solidFill>
                <a:srgbClr val="000000"/>
              </a:solidFill>
              <a:latin typeface="Times New Roman" pitchFamily="18" charset="0"/>
              <a:ea typeface="標楷體" pitchFamily="65" charset="-120"/>
            </a:endParaRPr>
          </a:p>
          <a:p>
            <a:pPr marL="450850" indent="-361950">
              <a:lnSpc>
                <a:spcPct val="114000"/>
              </a:lnSpc>
              <a:spcBef>
                <a:spcPts val="300"/>
              </a:spcBef>
              <a:spcAft>
                <a:spcPts val="300"/>
              </a:spcAft>
              <a:buClr>
                <a:srgbClr val="E0A102"/>
              </a:buClr>
              <a:buFont typeface="Wingdings" panose="05000000000000000000" pitchFamily="2" charset="2"/>
              <a:buChar char="n"/>
              <a:defRPr/>
            </a:pPr>
            <a:endParaRPr kumimoji="0" lang="en-US" altLang="zh-TW" sz="2800" dirty="0">
              <a:solidFill>
                <a:srgbClr val="000000"/>
              </a:solidFill>
              <a:latin typeface="Times New Roman" pitchFamily="18" charset="0"/>
              <a:ea typeface="標楷體" pitchFamily="65" charset="-120"/>
            </a:endParaRPr>
          </a:p>
        </p:txBody>
      </p:sp>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49" y="2060848"/>
            <a:ext cx="7721955" cy="3660858"/>
          </a:xfrm>
          <a:prstGeom prst="rect">
            <a:avLst/>
          </a:prstGeom>
        </p:spPr>
      </p:pic>
      <p:sp>
        <p:nvSpPr>
          <p:cNvPr id="7" name="矩形 6"/>
          <p:cNvSpPr/>
          <p:nvPr/>
        </p:nvSpPr>
        <p:spPr>
          <a:xfrm>
            <a:off x="1403648" y="4149080"/>
            <a:ext cx="705678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28907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八</a:t>
            </a:r>
            <a:r>
              <a:rPr kumimoji="1" lang="en-US" altLang="zh-TW" sz="3600" b="1" dirty="0" smtClean="0">
                <a:effectLst/>
              </a:rPr>
              <a:t>)</a:t>
            </a:r>
            <a:endParaRPr kumimoji="1" lang="en-US" altLang="zh-TW" sz="3600" b="1" dirty="0">
              <a:effectLst/>
            </a:endParaRPr>
          </a:p>
        </p:txBody>
      </p:sp>
      <p:sp>
        <p:nvSpPr>
          <p:cNvPr id="83971" name="投影片編號版面配置區 3"/>
          <p:cNvSpPr>
            <a:spLocks noGrp="1"/>
          </p:cNvSpPr>
          <p:nvPr>
            <p:ph type="sldNum" sz="quarter" idx="10"/>
          </p:nvPr>
        </p:nvSpPr>
        <p:spPr bwMode="auto">
          <a:ln>
            <a:miter lim="800000"/>
            <a:headEnd/>
            <a:tailEnd/>
          </a:ln>
        </p:spPr>
        <p:txBody>
          <a:bodyPr wrap="square" lIns="91440" tIns="45720" rIns="91440" bIns="45720" numCol="1" compatLnSpc="1">
            <a:prstTxWarp prst="textNoShape">
              <a:avLst/>
            </a:prstTxWarp>
            <a:normAutofit/>
          </a:bodyPr>
          <a:lstStyle/>
          <a:p>
            <a:pPr>
              <a:defRPr/>
            </a:pPr>
            <a:fld id="{4E1E34ED-A77B-46AE-BFB1-60BB0083EAA7}" type="slidenum">
              <a:rPr lang="en-US" altLang="zh-TW" smtClean="0"/>
              <a:pPr>
                <a:defRPr/>
              </a:pPr>
              <a:t>73</a:t>
            </a:fld>
            <a:endParaRPr lang="en-US" altLang="zh-TW" smtClean="0"/>
          </a:p>
        </p:txBody>
      </p:sp>
      <p:sp>
        <p:nvSpPr>
          <p:cNvPr id="8" name="Text Box 14"/>
          <p:cNvSpPr txBox="1">
            <a:spLocks noChangeArrowheads="1"/>
          </p:cNvSpPr>
          <p:nvPr/>
        </p:nvSpPr>
        <p:spPr bwMode="auto">
          <a:xfrm>
            <a:off x="1171963" y="1251685"/>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本</a:t>
            </a:r>
            <a:r>
              <a:rPr kumimoji="0" lang="zh-TW" altLang="en-US" sz="2800" dirty="0" smtClean="0">
                <a:solidFill>
                  <a:srgbClr val="000000"/>
                </a:solidFill>
                <a:ea typeface="標楷體" pitchFamily="65" charset="-120"/>
                <a:cs typeface="Arial" panose="020B0604020202020204" pitchFamily="34" charset="0"/>
                <a:sym typeface="Wingdings 2"/>
              </a:rPr>
              <a:t>中心網站查交易資訊</a:t>
            </a:r>
            <a:endParaRPr kumimoji="0" lang="en-US" altLang="zh-TW" sz="2800" dirty="0">
              <a:solidFill>
                <a:srgbClr val="000000"/>
              </a:solidFill>
              <a:ea typeface="標楷體" pitchFamily="65" charset="-120"/>
              <a:cs typeface="Arial" panose="020B0604020202020204" pitchFamily="34" charset="0"/>
              <a:sym typeface="Wingdings 2"/>
            </a:endParaRPr>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5" y="2132856"/>
            <a:ext cx="8726231" cy="4104456"/>
          </a:xfrm>
          <a:prstGeom prst="rect">
            <a:avLst/>
          </a:prstGeom>
        </p:spPr>
      </p:pic>
      <p:sp>
        <p:nvSpPr>
          <p:cNvPr id="6" name="橢圓 5"/>
          <p:cNvSpPr>
            <a:spLocks noChangeArrowheads="1"/>
          </p:cNvSpPr>
          <p:nvPr/>
        </p:nvSpPr>
        <p:spPr bwMode="auto">
          <a:xfrm>
            <a:off x="5796136" y="3501008"/>
            <a:ext cx="648072" cy="288032"/>
          </a:xfrm>
          <a:prstGeom prst="ellipse">
            <a:avLst/>
          </a:prstGeom>
          <a:noFill/>
          <a:ln w="28575" algn="ctr">
            <a:solidFill>
              <a:srgbClr val="3366FF"/>
            </a:solidFill>
            <a:miter lim="800000"/>
            <a:headEnd/>
            <a:tailEnd/>
          </a:ln>
        </p:spPr>
        <p:txBody>
          <a:bodyPr wrap="none"/>
          <a:lstStyle/>
          <a:p>
            <a:endParaRPr lang="zh-TW" altLang="en-US"/>
          </a:p>
        </p:txBody>
      </p:sp>
      <p:sp>
        <p:nvSpPr>
          <p:cNvPr id="7" name="橢圓 6"/>
          <p:cNvSpPr>
            <a:spLocks noChangeArrowheads="1"/>
          </p:cNvSpPr>
          <p:nvPr/>
        </p:nvSpPr>
        <p:spPr bwMode="auto">
          <a:xfrm>
            <a:off x="5884103" y="4213218"/>
            <a:ext cx="992154" cy="367910"/>
          </a:xfrm>
          <a:prstGeom prst="ellipse">
            <a:avLst/>
          </a:prstGeom>
          <a:noFill/>
          <a:ln w="28575" algn="ctr">
            <a:solidFill>
              <a:srgbClr val="3366FF"/>
            </a:solidFill>
            <a:miter lim="800000"/>
            <a:headEnd/>
            <a:tailEnd/>
          </a:ln>
        </p:spPr>
        <p:txBody>
          <a:bodyPr wrap="none"/>
          <a:lstStyle/>
          <a:p>
            <a:endParaRPr lang="zh-TW" altLang="en-US"/>
          </a:p>
        </p:txBody>
      </p:sp>
      <p:sp>
        <p:nvSpPr>
          <p:cNvPr id="9" name="橢圓 8"/>
          <p:cNvSpPr>
            <a:spLocks noChangeArrowheads="1"/>
          </p:cNvSpPr>
          <p:nvPr/>
        </p:nvSpPr>
        <p:spPr bwMode="auto">
          <a:xfrm>
            <a:off x="7308305" y="4285226"/>
            <a:ext cx="1440160" cy="295902"/>
          </a:xfrm>
          <a:prstGeom prst="ellipse">
            <a:avLst/>
          </a:prstGeom>
          <a:noFill/>
          <a:ln w="28575" algn="ctr">
            <a:solidFill>
              <a:srgbClr val="3366FF"/>
            </a:solidFill>
            <a:miter lim="800000"/>
            <a:headEnd/>
            <a:tailEnd/>
          </a:ln>
        </p:spPr>
        <p:txBody>
          <a:bodyPr wrap="none"/>
          <a:lstStyle/>
          <a:p>
            <a:endParaRPr lang="zh-TW" altLang="en-US"/>
          </a:p>
        </p:txBody>
      </p:sp>
      <p:pic>
        <p:nvPicPr>
          <p:cNvPr id="3" name="圖片 2"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9" y="1168786"/>
            <a:ext cx="2644078" cy="2692262"/>
          </a:xfrm>
          <a:prstGeom prst="rect">
            <a:avLst/>
          </a:prstGeom>
          <a:ln>
            <a:noFill/>
          </a:ln>
          <a:effectLst>
            <a:outerShdw blurRad="190500" algn="tl" rotWithShape="0">
              <a:srgbClr val="000000">
                <a:alpha val="70000"/>
              </a:srgbClr>
            </a:outerShdw>
          </a:effectLst>
        </p:spPr>
      </p:pic>
      <p:sp>
        <p:nvSpPr>
          <p:cNvPr id="4" name="向右箭號 3"/>
          <p:cNvSpPr/>
          <p:nvPr/>
        </p:nvSpPr>
        <p:spPr>
          <a:xfrm rot="16200000">
            <a:off x="8024868" y="3878209"/>
            <a:ext cx="380719" cy="346396"/>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a:spLocks noChangeArrowheads="1"/>
          </p:cNvSpPr>
          <p:nvPr/>
        </p:nvSpPr>
        <p:spPr bwMode="auto">
          <a:xfrm>
            <a:off x="6948266" y="2366966"/>
            <a:ext cx="2016222" cy="413962"/>
          </a:xfrm>
          <a:prstGeom prst="ellipse">
            <a:avLst/>
          </a:prstGeom>
          <a:noFill/>
          <a:ln w="28575" algn="ctr">
            <a:solidFill>
              <a:srgbClr val="3366FF"/>
            </a:solidFill>
            <a:miter lim="800000"/>
            <a:headEnd/>
            <a:tailEnd/>
          </a:ln>
        </p:spPr>
        <p:txBody>
          <a:bodyPr wrap="none"/>
          <a:lstStyle/>
          <a:p>
            <a:endParaRPr lang="zh-TW" altLang="en-US"/>
          </a:p>
        </p:txBody>
      </p:sp>
    </p:spTree>
    <p:extLst>
      <p:ext uri="{BB962C8B-B14F-4D97-AF65-F5344CB8AC3E}">
        <p14:creationId xmlns:p14="http://schemas.microsoft.com/office/powerpoint/2010/main" val="3355178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九</a:t>
            </a:r>
            <a:r>
              <a:rPr kumimoji="1" lang="en-US" altLang="zh-TW" sz="3600" b="1" dirty="0" smtClean="0">
                <a:effectLst/>
              </a:rPr>
              <a:t>)</a:t>
            </a:r>
            <a:endParaRPr kumimoji="1" lang="en-US" altLang="zh-TW" sz="3600" b="1" dirty="0">
              <a:effectLst/>
            </a:endParaRPr>
          </a:p>
        </p:txBody>
      </p:sp>
      <p:sp>
        <p:nvSpPr>
          <p:cNvPr id="83971" name="投影片編號版面配置區 3"/>
          <p:cNvSpPr>
            <a:spLocks noGrp="1"/>
          </p:cNvSpPr>
          <p:nvPr>
            <p:ph type="sldNum" sz="quarter" idx="10"/>
          </p:nvPr>
        </p:nvSpPr>
        <p:spPr bwMode="auto">
          <a:ln>
            <a:miter lim="800000"/>
            <a:headEnd/>
            <a:tailEnd/>
          </a:ln>
        </p:spPr>
        <p:txBody>
          <a:bodyPr wrap="square" lIns="91440" tIns="45720" rIns="91440" bIns="45720" numCol="1" compatLnSpc="1">
            <a:prstTxWarp prst="textNoShape">
              <a:avLst/>
            </a:prstTxWarp>
            <a:normAutofit/>
          </a:bodyPr>
          <a:lstStyle/>
          <a:p>
            <a:pPr>
              <a:defRPr/>
            </a:pPr>
            <a:fld id="{4E1E34ED-A77B-46AE-BFB1-60BB0083EAA7}" type="slidenum">
              <a:rPr lang="en-US" altLang="zh-TW" smtClean="0"/>
              <a:pPr>
                <a:defRPr/>
              </a:pPr>
              <a:t>74</a:t>
            </a:fld>
            <a:endParaRPr lang="en-US" altLang="zh-TW" smtClean="0"/>
          </a:p>
        </p:txBody>
      </p:sp>
      <p:pic>
        <p:nvPicPr>
          <p:cNvPr id="1026" name="Picture 2"/>
          <p:cNvPicPr>
            <a:picLocks noChangeAspect="1" noChangeArrowheads="1"/>
          </p:cNvPicPr>
          <p:nvPr/>
        </p:nvPicPr>
        <p:blipFill>
          <a:blip r:embed="rId2" cstate="print"/>
          <a:srcRect l="15668" t="34799" r="16270" b="8614"/>
          <a:stretch>
            <a:fillRect/>
          </a:stretch>
        </p:blipFill>
        <p:spPr bwMode="auto">
          <a:xfrm>
            <a:off x="1403648" y="2010139"/>
            <a:ext cx="7848872" cy="4536851"/>
          </a:xfrm>
          <a:prstGeom prst="rect">
            <a:avLst/>
          </a:prstGeom>
          <a:noFill/>
          <a:ln w="9525">
            <a:noFill/>
            <a:miter lim="800000"/>
            <a:headEnd/>
            <a:tailEnd/>
          </a:ln>
        </p:spPr>
      </p:pic>
      <p:sp>
        <p:nvSpPr>
          <p:cNvPr id="7" name="橢圓 6"/>
          <p:cNvSpPr>
            <a:spLocks noChangeArrowheads="1"/>
          </p:cNvSpPr>
          <p:nvPr/>
        </p:nvSpPr>
        <p:spPr bwMode="auto">
          <a:xfrm>
            <a:off x="2771800" y="1922972"/>
            <a:ext cx="2808312" cy="503238"/>
          </a:xfrm>
          <a:prstGeom prst="ellipse">
            <a:avLst/>
          </a:prstGeom>
          <a:noFill/>
          <a:ln w="28575" algn="ctr">
            <a:solidFill>
              <a:srgbClr val="C00000"/>
            </a:solidFill>
            <a:miter lim="800000"/>
            <a:headEnd/>
            <a:tailEnd/>
          </a:ln>
        </p:spPr>
        <p:txBody>
          <a:bodyPr wrap="none"/>
          <a:lstStyle/>
          <a:p>
            <a:endParaRPr lang="zh-TW" altLang="en-US"/>
          </a:p>
        </p:txBody>
      </p:sp>
      <p:sp>
        <p:nvSpPr>
          <p:cNvPr id="8" name="Text Box 14"/>
          <p:cNvSpPr txBox="1">
            <a:spLocks noChangeArrowheads="1"/>
          </p:cNvSpPr>
          <p:nvPr/>
        </p:nvSpPr>
        <p:spPr bwMode="auto">
          <a:xfrm>
            <a:off x="1171963" y="1251685"/>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本</a:t>
            </a:r>
            <a:r>
              <a:rPr kumimoji="0" lang="zh-TW" altLang="en-US" sz="2800" dirty="0" smtClean="0">
                <a:solidFill>
                  <a:srgbClr val="000000"/>
                </a:solidFill>
                <a:ea typeface="標楷體" pitchFamily="65" charset="-120"/>
                <a:cs typeface="Arial" panose="020B0604020202020204" pitchFamily="34" charset="0"/>
                <a:sym typeface="Wingdings 2"/>
              </a:rPr>
              <a:t>中心</a:t>
            </a:r>
            <a:r>
              <a:rPr kumimoji="0" lang="zh-TW" altLang="en-US" sz="2800" dirty="0">
                <a:solidFill>
                  <a:srgbClr val="000000"/>
                </a:solidFill>
                <a:ea typeface="標楷體" pitchFamily="65" charset="-120"/>
                <a:cs typeface="Arial" panose="020B0604020202020204" pitchFamily="34" charset="0"/>
                <a:sym typeface="Wingdings 2"/>
              </a:rPr>
              <a:t>網站查交易</a:t>
            </a:r>
            <a:r>
              <a:rPr kumimoji="0" lang="zh-TW" altLang="en-US" sz="2800" dirty="0" smtClean="0">
                <a:solidFill>
                  <a:srgbClr val="000000"/>
                </a:solidFill>
                <a:ea typeface="標楷體" pitchFamily="65" charset="-120"/>
                <a:cs typeface="Arial" panose="020B0604020202020204" pitchFamily="34" charset="0"/>
                <a:sym typeface="Wingdings 2"/>
              </a:rPr>
              <a:t>資訊</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交易前資訊揭露</a:t>
            </a:r>
            <a:endParaRPr kumimoji="0" lang="en-US" altLang="zh-TW" sz="2800" dirty="0">
              <a:solidFill>
                <a:srgbClr val="000000"/>
              </a:solidFill>
              <a:ea typeface="標楷體" pitchFamily="65" charset="-120"/>
              <a:cs typeface="Arial" panose="020B0604020202020204" pitchFamily="34" charset="0"/>
              <a:sym typeface="Wingdings 2"/>
            </a:endParaRPr>
          </a:p>
        </p:txBody>
      </p:sp>
      <p:sp>
        <p:nvSpPr>
          <p:cNvPr id="10" name="橢圓 9"/>
          <p:cNvSpPr>
            <a:spLocks noChangeArrowheads="1"/>
          </p:cNvSpPr>
          <p:nvPr/>
        </p:nvSpPr>
        <p:spPr bwMode="auto">
          <a:xfrm>
            <a:off x="4580896" y="2492896"/>
            <a:ext cx="1224136" cy="436552"/>
          </a:xfrm>
          <a:prstGeom prst="ellipse">
            <a:avLst/>
          </a:prstGeom>
          <a:noFill/>
          <a:ln w="28575" algn="ctr">
            <a:solidFill>
              <a:srgbClr val="C00000"/>
            </a:solidFill>
            <a:miter lim="800000"/>
            <a:headEnd/>
            <a:tailEnd/>
          </a:ln>
        </p:spPr>
        <p:txBody>
          <a:bodyPr wrap="none"/>
          <a:lstStyle/>
          <a:p>
            <a:endParaRPr lang="zh-TW" altLang="en-US"/>
          </a:p>
        </p:txBody>
      </p:sp>
      <p:sp>
        <p:nvSpPr>
          <p:cNvPr id="11" name="橢圓 10"/>
          <p:cNvSpPr>
            <a:spLocks noChangeArrowheads="1"/>
          </p:cNvSpPr>
          <p:nvPr/>
        </p:nvSpPr>
        <p:spPr bwMode="auto">
          <a:xfrm>
            <a:off x="3059832" y="2492896"/>
            <a:ext cx="864096" cy="436552"/>
          </a:xfrm>
          <a:prstGeom prst="ellipse">
            <a:avLst/>
          </a:prstGeom>
          <a:noFill/>
          <a:ln w="28575" algn="ctr">
            <a:solidFill>
              <a:srgbClr val="C00000"/>
            </a:solidFill>
            <a:miter lim="800000"/>
            <a:headEnd/>
            <a:tailEnd/>
          </a:ln>
        </p:spPr>
        <p:txBody>
          <a:bodyPr wrap="none"/>
          <a:lstStyle/>
          <a:p>
            <a:endParaRPr lang="zh-TW" altLang="en-US"/>
          </a:p>
        </p:txBody>
      </p:sp>
      <p:sp>
        <p:nvSpPr>
          <p:cNvPr id="2" name="橢圓 1"/>
          <p:cNvSpPr/>
          <p:nvPr/>
        </p:nvSpPr>
        <p:spPr>
          <a:xfrm>
            <a:off x="8613775" y="4005064"/>
            <a:ext cx="503625" cy="216024"/>
          </a:xfrm>
          <a:prstGeom prst="ellipse">
            <a:avLst/>
          </a:prstGeom>
          <a:noFill/>
          <a:ln w="190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單箭頭接點 3"/>
          <p:cNvCxnSpPr/>
          <p:nvPr/>
        </p:nvCxnSpPr>
        <p:spPr>
          <a:xfrm flipH="1">
            <a:off x="7812360" y="4221088"/>
            <a:ext cx="864098" cy="576064"/>
          </a:xfrm>
          <a:prstGeom prst="straightConnector1">
            <a:avLst/>
          </a:prstGeom>
          <a:ln w="19050">
            <a:solidFill>
              <a:srgbClr val="3366FF"/>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33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88940" y="2029681"/>
            <a:ext cx="7686388" cy="4099587"/>
          </a:xfrm>
          <a:prstGeom prst="rect">
            <a:avLst/>
          </a:prstGeom>
        </p:spPr>
      </p:pic>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75</a:t>
            </a:fld>
            <a:endParaRPr lang="en-US" altLang="zh-TW" smtClean="0"/>
          </a:p>
        </p:txBody>
      </p:sp>
      <p:sp>
        <p:nvSpPr>
          <p:cNvPr id="65540" name="橢圓 8"/>
          <p:cNvSpPr>
            <a:spLocks noChangeArrowheads="1"/>
          </p:cNvSpPr>
          <p:nvPr/>
        </p:nvSpPr>
        <p:spPr bwMode="auto">
          <a:xfrm>
            <a:off x="3779912" y="3952053"/>
            <a:ext cx="792088" cy="432048"/>
          </a:xfrm>
          <a:prstGeom prst="ellipse">
            <a:avLst/>
          </a:prstGeom>
          <a:noFill/>
          <a:ln w="28575" algn="ctr">
            <a:solidFill>
              <a:srgbClr val="C00000"/>
            </a:solidFill>
            <a:miter lim="800000"/>
            <a:headEnd/>
            <a:tailEnd/>
          </a:ln>
        </p:spPr>
        <p:txBody>
          <a:bodyPr wrap="none"/>
          <a:lstStyle/>
          <a:p>
            <a:endParaRPr lang="zh-TW" altLang="en-US"/>
          </a:p>
        </p:txBody>
      </p:sp>
      <p:sp>
        <p:nvSpPr>
          <p:cNvPr id="6"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十</a:t>
            </a:r>
            <a:r>
              <a:rPr kumimoji="1" lang="en-US" altLang="zh-TW" sz="3600" b="1" dirty="0" smtClean="0">
                <a:effectLst/>
              </a:rPr>
              <a:t>)</a:t>
            </a:r>
            <a:endParaRPr kumimoji="1" lang="en-US" altLang="zh-TW" sz="3600" b="1" dirty="0">
              <a:effectLst/>
            </a:endParaRPr>
          </a:p>
        </p:txBody>
      </p:sp>
      <p:sp>
        <p:nvSpPr>
          <p:cNvPr id="8" name="橢圓 8"/>
          <p:cNvSpPr>
            <a:spLocks noChangeArrowheads="1"/>
          </p:cNvSpPr>
          <p:nvPr/>
        </p:nvSpPr>
        <p:spPr bwMode="auto">
          <a:xfrm>
            <a:off x="5555060" y="3700025"/>
            <a:ext cx="3528392" cy="936104"/>
          </a:xfrm>
          <a:prstGeom prst="ellipse">
            <a:avLst/>
          </a:prstGeom>
          <a:noFill/>
          <a:ln w="28575" algn="ctr">
            <a:solidFill>
              <a:srgbClr val="C00000"/>
            </a:solidFill>
            <a:miter lim="800000"/>
            <a:headEnd/>
            <a:tailEnd/>
          </a:ln>
        </p:spPr>
        <p:txBody>
          <a:bodyPr wrap="none"/>
          <a:lstStyle/>
          <a:p>
            <a:endParaRPr lang="zh-TW" altLang="en-US"/>
          </a:p>
        </p:txBody>
      </p:sp>
      <p:sp>
        <p:nvSpPr>
          <p:cNvPr id="9" name="橢圓 8"/>
          <p:cNvSpPr>
            <a:spLocks noChangeArrowheads="1"/>
          </p:cNvSpPr>
          <p:nvPr/>
        </p:nvSpPr>
        <p:spPr bwMode="auto">
          <a:xfrm>
            <a:off x="2699792" y="3395532"/>
            <a:ext cx="3096344" cy="393508"/>
          </a:xfrm>
          <a:prstGeom prst="ellipse">
            <a:avLst/>
          </a:prstGeom>
          <a:noFill/>
          <a:ln w="28575" algn="ctr">
            <a:solidFill>
              <a:srgbClr val="C00000"/>
            </a:solidFill>
            <a:miter lim="800000"/>
            <a:headEnd/>
            <a:tailEnd/>
          </a:ln>
        </p:spPr>
        <p:txBody>
          <a:bodyPr wrap="none"/>
          <a:lstStyle/>
          <a:p>
            <a:endParaRPr lang="zh-TW" altLang="en-US"/>
          </a:p>
        </p:txBody>
      </p:sp>
      <p:sp>
        <p:nvSpPr>
          <p:cNvPr id="10" name="Text Box 14"/>
          <p:cNvSpPr txBox="1">
            <a:spLocks noChangeArrowheads="1"/>
          </p:cNvSpPr>
          <p:nvPr/>
        </p:nvSpPr>
        <p:spPr bwMode="auto">
          <a:xfrm>
            <a:off x="1125538" y="1412429"/>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本</a:t>
            </a:r>
            <a:r>
              <a:rPr kumimoji="0" lang="zh-TW" altLang="en-US" sz="2800" dirty="0" smtClean="0">
                <a:solidFill>
                  <a:srgbClr val="000000"/>
                </a:solidFill>
                <a:ea typeface="標楷體" pitchFamily="65" charset="-120"/>
                <a:cs typeface="Arial" panose="020B0604020202020204" pitchFamily="34" charset="0"/>
                <a:sym typeface="Wingdings 2"/>
              </a:rPr>
              <a:t>中心</a:t>
            </a:r>
            <a:r>
              <a:rPr kumimoji="0" lang="zh-TW" altLang="en-US" sz="2800" dirty="0">
                <a:solidFill>
                  <a:srgbClr val="000000"/>
                </a:solidFill>
                <a:ea typeface="標楷體" pitchFamily="65" charset="-120"/>
                <a:cs typeface="Arial" panose="020B0604020202020204" pitchFamily="34" charset="0"/>
                <a:sym typeface="Wingdings 2"/>
              </a:rPr>
              <a:t>網站查交易資訊</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交易後資訊揭露</a:t>
            </a:r>
            <a:endParaRPr kumimoji="0" lang="en-US" altLang="zh-TW" sz="2800" dirty="0">
              <a:solidFill>
                <a:srgbClr val="000000"/>
              </a:solidFill>
              <a:ea typeface="標楷體" pitchFamily="65" charset="-120"/>
              <a:cs typeface="Arial" panose="020B0604020202020204" pitchFamily="34" charset="0"/>
              <a:sym typeface="Wingdings 2"/>
            </a:endParaRPr>
          </a:p>
        </p:txBody>
      </p:sp>
    </p:spTree>
    <p:extLst>
      <p:ext uri="{BB962C8B-B14F-4D97-AF65-F5344CB8AC3E}">
        <p14:creationId xmlns:p14="http://schemas.microsoft.com/office/powerpoint/2010/main" val="16175822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96868"/>
            <a:ext cx="8447696" cy="3664380"/>
          </a:xfrm>
          <a:prstGeom prst="rect">
            <a:avLst/>
          </a:prstGeom>
        </p:spPr>
      </p:pic>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76</a:t>
            </a:fld>
            <a:endParaRPr lang="en-US" altLang="zh-TW" smtClean="0"/>
          </a:p>
        </p:txBody>
      </p:sp>
      <p:sp>
        <p:nvSpPr>
          <p:cNvPr id="65540" name="橢圓 8"/>
          <p:cNvSpPr>
            <a:spLocks noChangeArrowheads="1"/>
          </p:cNvSpPr>
          <p:nvPr/>
        </p:nvSpPr>
        <p:spPr bwMode="auto">
          <a:xfrm>
            <a:off x="5672332" y="3284984"/>
            <a:ext cx="627860" cy="318930"/>
          </a:xfrm>
          <a:prstGeom prst="ellipse">
            <a:avLst/>
          </a:prstGeom>
          <a:noFill/>
          <a:ln w="28575" algn="ctr">
            <a:solidFill>
              <a:srgbClr val="3366FF"/>
            </a:solidFill>
            <a:miter lim="800000"/>
            <a:headEnd/>
            <a:tailEnd/>
          </a:ln>
        </p:spPr>
        <p:txBody>
          <a:bodyPr wrap="none"/>
          <a:lstStyle/>
          <a:p>
            <a:endParaRPr lang="zh-TW" altLang="en-US"/>
          </a:p>
        </p:txBody>
      </p:sp>
      <p:sp>
        <p:nvSpPr>
          <p:cNvPr id="6"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十一</a:t>
            </a:r>
            <a:r>
              <a:rPr kumimoji="1" lang="en-US" altLang="zh-TW" sz="3600" b="1" dirty="0" smtClean="0">
                <a:effectLst/>
              </a:rPr>
              <a:t>)</a:t>
            </a:r>
            <a:endParaRPr kumimoji="1" lang="en-US" altLang="zh-TW" sz="3600" b="1" dirty="0">
              <a:effectLst/>
            </a:endParaRPr>
          </a:p>
        </p:txBody>
      </p:sp>
      <p:sp>
        <p:nvSpPr>
          <p:cNvPr id="8" name="橢圓 8"/>
          <p:cNvSpPr>
            <a:spLocks noChangeArrowheads="1"/>
          </p:cNvSpPr>
          <p:nvPr/>
        </p:nvSpPr>
        <p:spPr bwMode="auto">
          <a:xfrm>
            <a:off x="5699076" y="4221088"/>
            <a:ext cx="961156" cy="341043"/>
          </a:xfrm>
          <a:prstGeom prst="ellipse">
            <a:avLst/>
          </a:prstGeom>
          <a:noFill/>
          <a:ln w="28575" algn="ctr">
            <a:solidFill>
              <a:srgbClr val="3366FF"/>
            </a:solidFill>
            <a:miter lim="800000"/>
            <a:headEnd/>
            <a:tailEnd/>
          </a:ln>
        </p:spPr>
        <p:txBody>
          <a:bodyPr wrap="none"/>
          <a:lstStyle/>
          <a:p>
            <a:endParaRPr lang="zh-TW" altLang="en-US"/>
          </a:p>
        </p:txBody>
      </p:sp>
      <p:sp>
        <p:nvSpPr>
          <p:cNvPr id="9" name="橢圓 8"/>
          <p:cNvSpPr>
            <a:spLocks noChangeArrowheads="1"/>
          </p:cNvSpPr>
          <p:nvPr/>
        </p:nvSpPr>
        <p:spPr bwMode="auto">
          <a:xfrm>
            <a:off x="7164288" y="4221088"/>
            <a:ext cx="1584176" cy="393508"/>
          </a:xfrm>
          <a:prstGeom prst="ellipse">
            <a:avLst/>
          </a:prstGeom>
          <a:noFill/>
          <a:ln w="28575" algn="ctr">
            <a:solidFill>
              <a:srgbClr val="3366FF"/>
            </a:solidFill>
            <a:miter lim="800000"/>
            <a:headEnd/>
            <a:tailEnd/>
          </a:ln>
        </p:spPr>
        <p:txBody>
          <a:bodyPr wrap="none"/>
          <a:lstStyle/>
          <a:p>
            <a:endParaRPr lang="zh-TW" altLang="en-US"/>
          </a:p>
        </p:txBody>
      </p:sp>
      <p:sp>
        <p:nvSpPr>
          <p:cNvPr id="10" name="Text Box 14"/>
          <p:cNvSpPr txBox="1">
            <a:spLocks noChangeArrowheads="1"/>
          </p:cNvSpPr>
          <p:nvPr/>
        </p:nvSpPr>
        <p:spPr bwMode="auto">
          <a:xfrm>
            <a:off x="1125538" y="1412429"/>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本</a:t>
            </a:r>
            <a:r>
              <a:rPr kumimoji="0" lang="zh-TW" altLang="en-US" sz="2800" dirty="0" smtClean="0">
                <a:solidFill>
                  <a:srgbClr val="000000"/>
                </a:solidFill>
                <a:ea typeface="標楷體" pitchFamily="65" charset="-120"/>
                <a:cs typeface="Arial" panose="020B0604020202020204" pitchFamily="34" charset="0"/>
                <a:sym typeface="Wingdings 2"/>
              </a:rPr>
              <a:t>中心債券相關公告</a:t>
            </a:r>
            <a:endParaRPr kumimoji="0" lang="en-US" altLang="zh-TW" sz="2800" dirty="0">
              <a:solidFill>
                <a:srgbClr val="000000"/>
              </a:solidFill>
              <a:ea typeface="標楷體" pitchFamily="65" charset="-120"/>
              <a:cs typeface="Arial" panose="020B0604020202020204" pitchFamily="34" charset="0"/>
              <a:sym typeface="Wingdings 2"/>
            </a:endParaRPr>
          </a:p>
        </p:txBody>
      </p:sp>
    </p:spTree>
    <p:extLst>
      <p:ext uri="{BB962C8B-B14F-4D97-AF65-F5344CB8AC3E}">
        <p14:creationId xmlns:p14="http://schemas.microsoft.com/office/powerpoint/2010/main" val="19711709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77</a:t>
            </a:fld>
            <a:endParaRPr lang="en-US" altLang="zh-TW" smtClean="0"/>
          </a:p>
        </p:txBody>
      </p:sp>
      <p:sp>
        <p:nvSpPr>
          <p:cNvPr id="6"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十二</a:t>
            </a:r>
            <a:r>
              <a:rPr kumimoji="1" lang="en-US" altLang="zh-TW" sz="3600" b="1" dirty="0" smtClean="0">
                <a:effectLst/>
              </a:rPr>
              <a:t>)</a:t>
            </a:r>
            <a:endParaRPr kumimoji="1" lang="en-US" altLang="zh-TW" sz="3600" b="1" dirty="0">
              <a:effectLst/>
            </a:endParaRPr>
          </a:p>
        </p:txBody>
      </p:sp>
      <p:sp>
        <p:nvSpPr>
          <p:cNvPr id="10" name="Text Box 14"/>
          <p:cNvSpPr txBox="1">
            <a:spLocks noChangeArrowheads="1"/>
          </p:cNvSpPr>
          <p:nvPr/>
        </p:nvSpPr>
        <p:spPr bwMode="auto">
          <a:xfrm>
            <a:off x="1125538" y="1412429"/>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本</a:t>
            </a:r>
            <a:r>
              <a:rPr kumimoji="0" lang="zh-TW" altLang="en-US" sz="2800" dirty="0" smtClean="0">
                <a:solidFill>
                  <a:srgbClr val="000000"/>
                </a:solidFill>
                <a:ea typeface="標楷體" pitchFamily="65" charset="-120"/>
                <a:cs typeface="Arial" panose="020B0604020202020204" pitchFamily="34" charset="0"/>
                <a:sym typeface="Wingdings 2"/>
              </a:rPr>
              <a:t>中心債券相關公告</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04527"/>
            <a:ext cx="7890698" cy="4260777"/>
          </a:xfrm>
          <a:prstGeom prst="rect">
            <a:avLst/>
          </a:prstGeom>
        </p:spPr>
      </p:pic>
    </p:spTree>
    <p:extLst>
      <p:ext uri="{BB962C8B-B14F-4D97-AF65-F5344CB8AC3E}">
        <p14:creationId xmlns:p14="http://schemas.microsoft.com/office/powerpoint/2010/main" val="35515222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78</a:t>
            </a:fld>
            <a:endParaRPr lang="en-US" altLang="zh-TW" smtClean="0"/>
          </a:p>
        </p:txBody>
      </p:sp>
      <p:sp>
        <p:nvSpPr>
          <p:cNvPr id="13"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申請掛牌書件</a:t>
            </a:r>
            <a:endParaRPr kumimoji="0" lang="en-US" altLang="zh-TW" sz="2800" dirty="0">
              <a:solidFill>
                <a:srgbClr val="000000"/>
              </a:solidFill>
              <a:ea typeface="標楷體" pitchFamily="65" charset="-120"/>
              <a:cs typeface="Arial" panose="020B0604020202020204" pitchFamily="34" charset="0"/>
              <a:sym typeface="Wingdings 2"/>
            </a:endParaRPr>
          </a:p>
        </p:txBody>
      </p:sp>
      <p:sp>
        <p:nvSpPr>
          <p:cNvPr id="14"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lang="zh-TW" altLang="en-US" sz="3600" b="1" dirty="0" smtClean="0">
                <a:effectLst/>
              </a:rPr>
              <a:t>十</a:t>
            </a:r>
            <a:r>
              <a:rPr lang="zh-TW" altLang="en-US" sz="3600" b="1" dirty="0">
                <a:effectLst/>
              </a:rPr>
              <a:t>三</a:t>
            </a:r>
            <a:r>
              <a:rPr kumimoji="1" lang="en-US" altLang="zh-TW" sz="3600" b="1" dirty="0" smtClean="0">
                <a:effectLst/>
              </a:rPr>
              <a:t>)</a:t>
            </a:r>
            <a:endParaRPr kumimoji="1" lang="en-US" altLang="zh-TW" sz="3600" b="1" dirty="0">
              <a:effectLst/>
            </a:endParaRP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36792"/>
            <a:ext cx="8496944" cy="4012488"/>
          </a:xfrm>
          <a:prstGeom prst="rect">
            <a:avLst/>
          </a:prstGeom>
        </p:spPr>
      </p:pic>
      <p:sp>
        <p:nvSpPr>
          <p:cNvPr id="12" name="橢圓 11"/>
          <p:cNvSpPr>
            <a:spLocks noChangeArrowheads="1"/>
          </p:cNvSpPr>
          <p:nvPr/>
        </p:nvSpPr>
        <p:spPr bwMode="auto">
          <a:xfrm>
            <a:off x="7236296" y="5031262"/>
            <a:ext cx="1800200" cy="413962"/>
          </a:xfrm>
          <a:prstGeom prst="ellipse">
            <a:avLst/>
          </a:prstGeom>
          <a:noFill/>
          <a:ln w="28575" algn="ctr">
            <a:solidFill>
              <a:srgbClr val="3366FF"/>
            </a:solidFill>
            <a:miter lim="800000"/>
            <a:headEnd/>
            <a:tailEnd/>
          </a:ln>
        </p:spPr>
        <p:txBody>
          <a:bodyPr wrap="none"/>
          <a:lstStyle/>
          <a:p>
            <a:endParaRPr lang="zh-TW" altLang="en-US"/>
          </a:p>
        </p:txBody>
      </p:sp>
      <p:sp>
        <p:nvSpPr>
          <p:cNvPr id="15" name="橢圓 14"/>
          <p:cNvSpPr>
            <a:spLocks noChangeArrowheads="1"/>
          </p:cNvSpPr>
          <p:nvPr/>
        </p:nvSpPr>
        <p:spPr bwMode="auto">
          <a:xfrm>
            <a:off x="5940152" y="4725144"/>
            <a:ext cx="1008112" cy="360040"/>
          </a:xfrm>
          <a:prstGeom prst="ellipse">
            <a:avLst/>
          </a:prstGeom>
          <a:noFill/>
          <a:ln w="28575" algn="ctr">
            <a:solidFill>
              <a:srgbClr val="3366FF"/>
            </a:solidFill>
            <a:miter lim="800000"/>
            <a:headEnd/>
            <a:tailEnd/>
          </a:ln>
        </p:spPr>
        <p:txBody>
          <a:bodyPr wrap="none"/>
          <a:lstStyle/>
          <a:p>
            <a:endParaRPr lang="zh-TW" altLang="en-US"/>
          </a:p>
        </p:txBody>
      </p:sp>
      <p:sp>
        <p:nvSpPr>
          <p:cNvPr id="16" name="橢圓 15"/>
          <p:cNvSpPr>
            <a:spLocks noChangeArrowheads="1"/>
          </p:cNvSpPr>
          <p:nvPr/>
        </p:nvSpPr>
        <p:spPr bwMode="auto">
          <a:xfrm>
            <a:off x="5940152" y="3356992"/>
            <a:ext cx="504056" cy="341954"/>
          </a:xfrm>
          <a:prstGeom prst="ellipse">
            <a:avLst/>
          </a:prstGeom>
          <a:noFill/>
          <a:ln w="28575" algn="ctr">
            <a:solidFill>
              <a:srgbClr val="3366FF"/>
            </a:solidFill>
            <a:miter lim="800000"/>
            <a:headEnd/>
            <a:tailEnd/>
          </a:ln>
        </p:spPr>
        <p:txBody>
          <a:bodyPr wrap="none"/>
          <a:lstStyle/>
          <a:p>
            <a:endParaRPr lang="zh-TW" altLang="en-US"/>
          </a:p>
        </p:txBody>
      </p:sp>
      <p:sp>
        <p:nvSpPr>
          <p:cNvPr id="17" name="向右箭號 16"/>
          <p:cNvSpPr/>
          <p:nvPr/>
        </p:nvSpPr>
        <p:spPr>
          <a:xfrm rot="16200000">
            <a:off x="7606197" y="4307839"/>
            <a:ext cx="1060398" cy="209201"/>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23" y="1340768"/>
            <a:ext cx="2482973" cy="2452850"/>
          </a:xfrm>
          <a:prstGeom prst="rect">
            <a:avLst/>
          </a:prstGeom>
          <a:ln>
            <a:noFill/>
          </a:ln>
          <a:effectLst>
            <a:outerShdw blurRad="190500" algn="tl" rotWithShape="0">
              <a:srgbClr val="000000">
                <a:alpha val="70000"/>
              </a:srgbClr>
            </a:outerShdw>
          </a:effectLst>
        </p:spPr>
      </p:pic>
      <p:sp>
        <p:nvSpPr>
          <p:cNvPr id="18" name="橢圓 17"/>
          <p:cNvSpPr>
            <a:spLocks noChangeArrowheads="1"/>
          </p:cNvSpPr>
          <p:nvPr/>
        </p:nvSpPr>
        <p:spPr bwMode="auto">
          <a:xfrm>
            <a:off x="6984268" y="2708920"/>
            <a:ext cx="1325328" cy="341954"/>
          </a:xfrm>
          <a:prstGeom prst="ellipse">
            <a:avLst/>
          </a:prstGeom>
          <a:noFill/>
          <a:ln w="28575" algn="ctr">
            <a:solidFill>
              <a:srgbClr val="3366FF"/>
            </a:solidFill>
            <a:miter lim="800000"/>
            <a:headEnd/>
            <a:tailEnd/>
          </a:ln>
        </p:spPr>
        <p:txBody>
          <a:bodyPr wrap="none"/>
          <a:lstStyle/>
          <a:p>
            <a:endParaRPr lang="zh-TW" altLang="en-US"/>
          </a:p>
        </p:txBody>
      </p:sp>
    </p:spTree>
    <p:extLst>
      <p:ext uri="{BB962C8B-B14F-4D97-AF65-F5344CB8AC3E}">
        <p14:creationId xmlns:p14="http://schemas.microsoft.com/office/powerpoint/2010/main" val="32388669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79</a:t>
            </a:fld>
            <a:endParaRPr lang="en-US" altLang="zh-TW" smtClean="0"/>
          </a:p>
        </p:txBody>
      </p:sp>
      <p:sp>
        <p:nvSpPr>
          <p:cNvPr id="13"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申請掛牌書</a:t>
            </a:r>
            <a:r>
              <a:rPr kumimoji="0" lang="zh-TW" altLang="en-US" sz="2800" dirty="0" smtClean="0">
                <a:solidFill>
                  <a:srgbClr val="000000"/>
                </a:solidFill>
                <a:ea typeface="標楷體" pitchFamily="65" charset="-120"/>
                <a:cs typeface="Arial" panose="020B0604020202020204" pitchFamily="34" charset="0"/>
                <a:sym typeface="Wingdings 2"/>
              </a:rPr>
              <a:t>件</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sp>
        <p:nvSpPr>
          <p:cNvPr id="14"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lang="zh-TW" altLang="en-US" sz="3600" b="1" dirty="0" smtClean="0">
                <a:effectLst/>
              </a:rPr>
              <a:t>十四</a:t>
            </a:r>
            <a:r>
              <a:rPr kumimoji="1" lang="en-US" altLang="zh-TW" sz="3600" b="1" dirty="0" smtClean="0">
                <a:effectLst/>
              </a:rPr>
              <a:t>)</a:t>
            </a:r>
            <a:endParaRPr kumimoji="1" lang="en-US" altLang="zh-TW" sz="3600" b="1" dirty="0">
              <a:effectLst/>
            </a:endParaRP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757" y="1844824"/>
            <a:ext cx="7613972" cy="4390814"/>
          </a:xfrm>
          <a:prstGeom prst="rect">
            <a:avLst/>
          </a:prstGeom>
        </p:spPr>
      </p:pic>
      <p:sp>
        <p:nvSpPr>
          <p:cNvPr id="15" name="橢圓 14"/>
          <p:cNvSpPr>
            <a:spLocks noChangeArrowheads="1"/>
          </p:cNvSpPr>
          <p:nvPr/>
        </p:nvSpPr>
        <p:spPr bwMode="auto">
          <a:xfrm>
            <a:off x="1043608" y="2780928"/>
            <a:ext cx="998744" cy="251619"/>
          </a:xfrm>
          <a:prstGeom prst="ellipse">
            <a:avLst/>
          </a:prstGeom>
          <a:noFill/>
          <a:ln w="19050" algn="ctr">
            <a:solidFill>
              <a:srgbClr val="C00000"/>
            </a:solidFill>
            <a:miter lim="800000"/>
            <a:headEnd/>
            <a:tailEnd/>
          </a:ln>
        </p:spPr>
        <p:txBody>
          <a:bodyPr wrap="none"/>
          <a:lstStyle/>
          <a:p>
            <a:endParaRPr lang="zh-TW" altLang="en-US">
              <a:ln w="12700">
                <a:solidFill>
                  <a:schemeClr val="tx1"/>
                </a:solidFill>
              </a:ln>
            </a:endParaRPr>
          </a:p>
        </p:txBody>
      </p:sp>
      <p:sp>
        <p:nvSpPr>
          <p:cNvPr id="16" name="橢圓 15"/>
          <p:cNvSpPr>
            <a:spLocks noChangeArrowheads="1"/>
          </p:cNvSpPr>
          <p:nvPr/>
        </p:nvSpPr>
        <p:spPr bwMode="auto">
          <a:xfrm>
            <a:off x="1288756" y="5229200"/>
            <a:ext cx="2563163" cy="360040"/>
          </a:xfrm>
          <a:prstGeom prst="ellipse">
            <a:avLst/>
          </a:prstGeom>
          <a:noFill/>
          <a:ln w="19050" algn="ctr">
            <a:solidFill>
              <a:srgbClr val="C00000"/>
            </a:solidFill>
            <a:miter lim="800000"/>
            <a:headEnd/>
            <a:tailEnd/>
          </a:ln>
        </p:spPr>
        <p:txBody>
          <a:bodyPr wrap="none"/>
          <a:lstStyle/>
          <a:p>
            <a:endParaRPr lang="zh-TW" altLang="en-US"/>
          </a:p>
        </p:txBody>
      </p:sp>
    </p:spTree>
    <p:extLst>
      <p:ext uri="{BB962C8B-B14F-4D97-AF65-F5344CB8AC3E}">
        <p14:creationId xmlns:p14="http://schemas.microsoft.com/office/powerpoint/2010/main" val="71332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2E08E5A2-BF37-416C-97DC-BA5B955D7F7A}" type="slidenum">
              <a:rPr kumimoji="0" lang="zh-TW" altLang="en-US" sz="1200">
                <a:solidFill>
                  <a:srgbClr val="E7DEC9">
                    <a:lumMod val="25000"/>
                  </a:srgbClr>
                </a:solidFill>
                <a:latin typeface="Arial" charset="0"/>
              </a:rPr>
              <a:pPr algn="ctr">
                <a:defRPr/>
              </a:pPr>
              <a:t>8</a:t>
            </a:fld>
            <a:endParaRPr kumimoji="0" lang="zh-TW" altLang="en-US" sz="1200">
              <a:solidFill>
                <a:srgbClr val="E7DEC9">
                  <a:lumMod val="25000"/>
                </a:srgbClr>
              </a:solidFill>
              <a:latin typeface="Arial" charset="0"/>
            </a:endParaRPr>
          </a:p>
        </p:txBody>
      </p:sp>
      <p:sp>
        <p:nvSpPr>
          <p:cNvPr id="4" name="投影片編號版面配置區 3"/>
          <p:cNvSpPr>
            <a:spLocks noGrp="1"/>
          </p:cNvSpPr>
          <p:nvPr>
            <p:ph type="sldNum" sz="quarter" idx="12"/>
          </p:nvPr>
        </p:nvSpPr>
        <p:spPr/>
        <p:txBody>
          <a:bodyPr/>
          <a:lstStyle/>
          <a:p>
            <a:pPr>
              <a:defRPr/>
            </a:pPr>
            <a:fld id="{032847C2-AB66-4460-89F3-EF2477B7E40D}" type="slidenum">
              <a:rPr lang="zh-TW" altLang="en-US" smtClean="0"/>
              <a:pPr>
                <a:defRPr/>
              </a:pPr>
              <a:t>8</a:t>
            </a:fld>
            <a:endParaRPr lang="zh-TW" altLang="en-US" dirty="0"/>
          </a:p>
        </p:txBody>
      </p:sp>
      <p:sp>
        <p:nvSpPr>
          <p:cNvPr id="11" name="Rectangle 2"/>
          <p:cNvSpPr txBox="1">
            <a:spLocks noChangeArrowheads="1"/>
          </p:cNvSpPr>
          <p:nvPr/>
        </p:nvSpPr>
        <p:spPr>
          <a:xfrm>
            <a:off x="1919437" y="548680"/>
            <a:ext cx="6192688" cy="576064"/>
          </a:xfrm>
          <a:prstGeom prst="rect">
            <a:avLst/>
          </a:prstGeom>
        </p:spPr>
        <p:txBody>
          <a:bodyPr/>
          <a:lstStyle/>
          <a:p>
            <a:pPr algn="ctr" latinLnBrk="1">
              <a:defRPr/>
            </a:pPr>
            <a:r>
              <a:rPr kumimoji="0" lang="zh-TW" altLang="en-US" sz="3600" b="1" dirty="0">
                <a:solidFill>
                  <a:srgbClr val="572314"/>
                </a:solidFill>
                <a:latin typeface="微軟正黑體" pitchFamily="34" charset="-120"/>
                <a:ea typeface="標楷體" pitchFamily="65" charset="-120"/>
              </a:rPr>
              <a:t>國際債券市場現況</a:t>
            </a:r>
            <a:r>
              <a:rPr kumimoji="0" lang="en-US" altLang="zh-TW" sz="3600" b="1" dirty="0" smtClean="0">
                <a:solidFill>
                  <a:srgbClr val="572314"/>
                </a:solidFill>
                <a:latin typeface="微軟正黑體" pitchFamily="34" charset="-120"/>
                <a:ea typeface="標楷體" pitchFamily="65" charset="-120"/>
              </a:rPr>
              <a:t>(</a:t>
            </a:r>
            <a:r>
              <a:rPr kumimoji="0" lang="zh-TW" altLang="en-US" sz="3600" b="1" dirty="0">
                <a:solidFill>
                  <a:srgbClr val="572314"/>
                </a:solidFill>
                <a:latin typeface="微軟正黑體" pitchFamily="34" charset="-120"/>
                <a:ea typeface="標楷體" pitchFamily="65" charset="-120"/>
              </a:rPr>
              <a:t>四</a:t>
            </a:r>
            <a:r>
              <a:rPr kumimoji="0" lang="en-US" altLang="zh-TW" sz="3600" b="1" dirty="0" smtClean="0">
                <a:solidFill>
                  <a:srgbClr val="572314"/>
                </a:solidFill>
                <a:latin typeface="微軟正黑體" pitchFamily="34" charset="-120"/>
                <a:ea typeface="標楷體" pitchFamily="65" charset="-120"/>
              </a:rPr>
              <a:t>)</a:t>
            </a:r>
            <a:endParaRPr kumimoji="0" lang="en-US" altLang="zh-TW" sz="3600" b="1" dirty="0">
              <a:solidFill>
                <a:srgbClr val="572314"/>
              </a:solidFill>
              <a:latin typeface="微軟正黑體" pitchFamily="34" charset="-120"/>
              <a:ea typeface="標楷體" pitchFamily="65" charset="-120"/>
            </a:endParaRPr>
          </a:p>
        </p:txBody>
      </p:sp>
      <p:graphicFrame>
        <p:nvGraphicFramePr>
          <p:cNvPr id="9" name="圖表 8"/>
          <p:cNvGraphicFramePr>
            <a:graphicFrameLocks/>
          </p:cNvGraphicFramePr>
          <p:nvPr>
            <p:extLst/>
          </p:nvPr>
        </p:nvGraphicFramePr>
        <p:xfrm>
          <a:off x="1119214" y="1484784"/>
          <a:ext cx="7842421" cy="4296824"/>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群組 9"/>
          <p:cNvGrpSpPr/>
          <p:nvPr/>
        </p:nvGrpSpPr>
        <p:grpSpPr>
          <a:xfrm>
            <a:off x="6624637" y="2420888"/>
            <a:ext cx="2459240" cy="938212"/>
            <a:chOff x="6446837" y="2931253"/>
            <a:chExt cx="2459240" cy="938212"/>
          </a:xfrm>
        </p:grpSpPr>
        <p:sp>
          <p:nvSpPr>
            <p:cNvPr id="12" name="圓角矩形圖說文字 1"/>
            <p:cNvSpPr>
              <a:spLocks noChangeArrowheads="1"/>
            </p:cNvSpPr>
            <p:nvPr/>
          </p:nvSpPr>
          <p:spPr bwMode="auto">
            <a:xfrm>
              <a:off x="6446837" y="2931253"/>
              <a:ext cx="2446337" cy="938212"/>
            </a:xfrm>
            <a:prstGeom prst="wedgeRoundRectCallout">
              <a:avLst>
                <a:gd name="adj1" fmla="val 22181"/>
                <a:gd name="adj2" fmla="val 78977"/>
                <a:gd name="adj3"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endParaRPr kumimoji="0" lang="zh-TW" altLang="en-US" sz="1800"/>
            </a:p>
          </p:txBody>
        </p:sp>
        <p:sp>
          <p:nvSpPr>
            <p:cNvPr id="13" name="文字方塊 2"/>
            <p:cNvSpPr txBox="1">
              <a:spLocks noChangeArrowheads="1"/>
            </p:cNvSpPr>
            <p:nvPr/>
          </p:nvSpPr>
          <p:spPr bwMode="auto">
            <a:xfrm>
              <a:off x="6470852" y="3003261"/>
              <a:ext cx="243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en-US" altLang="zh-TW" sz="1600" dirty="0">
                  <a:latin typeface="標楷體" panose="03000509000000000000" pitchFamily="65" charset="-120"/>
                  <a:ea typeface="標楷體" panose="03000509000000000000" pitchFamily="65" charset="-120"/>
                </a:rPr>
                <a:t>2015</a:t>
              </a:r>
              <a:r>
                <a:rPr lang="zh-TW" altLang="en-US" sz="1600" dirty="0">
                  <a:latin typeface="標楷體" panose="03000509000000000000" pitchFamily="65" charset="-120"/>
                  <a:ea typeface="標楷體" panose="03000509000000000000" pitchFamily="65" charset="-120"/>
                </a:rPr>
                <a:t>年底國際債券發行餘額超過普通公司債，躍居市場第二大債券商品。</a:t>
              </a:r>
            </a:p>
          </p:txBody>
        </p:sp>
      </p:grpSp>
    </p:spTree>
    <p:extLst>
      <p:ext uri="{BB962C8B-B14F-4D97-AF65-F5344CB8AC3E}">
        <p14:creationId xmlns:p14="http://schemas.microsoft.com/office/powerpoint/2010/main" val="26173866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80</a:t>
            </a:fld>
            <a:endParaRPr lang="en-US" altLang="zh-TW" smtClean="0"/>
          </a:p>
        </p:txBody>
      </p:sp>
      <p:sp>
        <p:nvSpPr>
          <p:cNvPr id="13" name="Text Box 14"/>
          <p:cNvSpPr txBox="1">
            <a:spLocks noChangeArrowheads="1"/>
          </p:cNvSpPr>
          <p:nvPr/>
        </p:nvSpPr>
        <p:spPr bwMode="auto">
          <a:xfrm>
            <a:off x="1549742"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申請掛牌書</a:t>
            </a:r>
            <a:r>
              <a:rPr kumimoji="0" lang="zh-TW" altLang="en-US" sz="2800" dirty="0" smtClean="0">
                <a:solidFill>
                  <a:srgbClr val="000000"/>
                </a:solidFill>
                <a:ea typeface="標楷體" pitchFamily="65" charset="-120"/>
                <a:cs typeface="Arial" panose="020B0604020202020204" pitchFamily="34" charset="0"/>
                <a:sym typeface="Wingdings 2"/>
              </a:rPr>
              <a:t>件</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sp>
        <p:nvSpPr>
          <p:cNvPr id="14"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十五</a:t>
            </a:r>
            <a:r>
              <a:rPr kumimoji="1" lang="en-US" altLang="zh-TW" sz="3600" b="1" dirty="0" smtClean="0">
                <a:effectLst/>
              </a:rPr>
              <a:t>)</a:t>
            </a:r>
            <a:endParaRPr kumimoji="1" lang="en-US" altLang="zh-TW" sz="3600" b="1" dirty="0">
              <a:effectLst/>
            </a:endParaRPr>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12" y="3356992"/>
            <a:ext cx="8100392" cy="2828499"/>
          </a:xfrm>
          <a:prstGeom prst="rect">
            <a:avLst/>
          </a:prstGeom>
          <a:ln>
            <a:noFill/>
          </a:ln>
          <a:effectLst>
            <a:outerShdw blurRad="292100" dist="139700" dir="2700000" algn="tl" rotWithShape="0">
              <a:srgbClr val="333333">
                <a:alpha val="65000"/>
              </a:srgbClr>
            </a:outerShdw>
          </a:effectLst>
        </p:spPr>
      </p:pic>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138" y="1829414"/>
            <a:ext cx="7157862" cy="1377893"/>
          </a:xfrm>
          <a:prstGeom prst="rect">
            <a:avLst/>
          </a:prstGeom>
        </p:spPr>
      </p:pic>
      <p:sp>
        <p:nvSpPr>
          <p:cNvPr id="16" name="橢圓 15"/>
          <p:cNvSpPr>
            <a:spLocks noChangeArrowheads="1"/>
          </p:cNvSpPr>
          <p:nvPr/>
        </p:nvSpPr>
        <p:spPr bwMode="auto">
          <a:xfrm>
            <a:off x="7524329" y="2276872"/>
            <a:ext cx="1008112" cy="360040"/>
          </a:xfrm>
          <a:prstGeom prst="ellipse">
            <a:avLst/>
          </a:prstGeom>
          <a:noFill/>
          <a:ln w="19050" algn="ctr">
            <a:solidFill>
              <a:srgbClr val="FF0000"/>
            </a:solidFill>
            <a:miter lim="800000"/>
            <a:headEnd/>
            <a:tailEnd/>
          </a:ln>
        </p:spPr>
        <p:txBody>
          <a:bodyPr wrap="none"/>
          <a:lstStyle/>
          <a:p>
            <a:endParaRPr lang="zh-TW" altLang="en-US">
              <a:ln w="19050">
                <a:solidFill>
                  <a:schemeClr val="tx1"/>
                </a:solidFill>
              </a:ln>
            </a:endParaRPr>
          </a:p>
        </p:txBody>
      </p:sp>
    </p:spTree>
    <p:extLst>
      <p:ext uri="{BB962C8B-B14F-4D97-AF65-F5344CB8AC3E}">
        <p14:creationId xmlns:p14="http://schemas.microsoft.com/office/powerpoint/2010/main" val="20799178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132856"/>
            <a:ext cx="8461918" cy="3744416"/>
          </a:xfrm>
          <a:prstGeom prst="rect">
            <a:avLst/>
          </a:prstGeom>
        </p:spPr>
      </p:pic>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81</a:t>
            </a:fld>
            <a:endParaRPr lang="en-US" altLang="zh-TW" smtClean="0"/>
          </a:p>
        </p:txBody>
      </p:sp>
      <p:sp>
        <p:nvSpPr>
          <p:cNvPr id="6"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十六</a:t>
            </a:r>
            <a:r>
              <a:rPr kumimoji="1" lang="en-US" altLang="zh-TW" sz="3600" b="1" dirty="0" smtClean="0">
                <a:effectLst/>
              </a:rPr>
              <a:t>)</a:t>
            </a:r>
            <a:endParaRPr kumimoji="1" lang="zh-TW" altLang="zh-TW" sz="3600" b="1" dirty="0">
              <a:effectLst/>
            </a:endParaRPr>
          </a:p>
        </p:txBody>
      </p:sp>
      <p:sp>
        <p:nvSpPr>
          <p:cNvPr id="17" name="橢圓 16"/>
          <p:cNvSpPr>
            <a:spLocks noChangeArrowheads="1"/>
          </p:cNvSpPr>
          <p:nvPr/>
        </p:nvSpPr>
        <p:spPr bwMode="auto">
          <a:xfrm>
            <a:off x="5868144" y="2132856"/>
            <a:ext cx="684076" cy="288033"/>
          </a:xfrm>
          <a:prstGeom prst="ellipse">
            <a:avLst/>
          </a:prstGeom>
          <a:noFill/>
          <a:ln w="28575" algn="ctr">
            <a:solidFill>
              <a:srgbClr val="3366FF"/>
            </a:solidFill>
            <a:miter lim="800000"/>
            <a:headEnd/>
            <a:tailEnd/>
          </a:ln>
        </p:spPr>
        <p:txBody>
          <a:bodyPr wrap="none"/>
          <a:lstStyle/>
          <a:p>
            <a:endParaRPr lang="zh-TW" altLang="en-US"/>
          </a:p>
        </p:txBody>
      </p:sp>
      <p:sp>
        <p:nvSpPr>
          <p:cNvPr id="18" name="橢圓 17"/>
          <p:cNvSpPr>
            <a:spLocks noChangeArrowheads="1"/>
          </p:cNvSpPr>
          <p:nvPr/>
        </p:nvSpPr>
        <p:spPr bwMode="auto">
          <a:xfrm>
            <a:off x="7380312" y="4833757"/>
            <a:ext cx="1008112" cy="323435"/>
          </a:xfrm>
          <a:prstGeom prst="ellipse">
            <a:avLst/>
          </a:prstGeom>
          <a:noFill/>
          <a:ln w="19050" algn="ctr">
            <a:solidFill>
              <a:srgbClr val="3366FF"/>
            </a:solidFill>
            <a:miter lim="800000"/>
            <a:headEnd/>
            <a:tailEnd/>
          </a:ln>
        </p:spPr>
        <p:txBody>
          <a:bodyPr wrap="none"/>
          <a:lstStyle/>
          <a:p>
            <a:endParaRPr lang="zh-TW" altLang="en-US"/>
          </a:p>
        </p:txBody>
      </p:sp>
      <p:sp>
        <p:nvSpPr>
          <p:cNvPr id="8"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國際債券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介紹</a:t>
            </a:r>
            <a:endParaRPr kumimoji="0" lang="en-US" altLang="zh-TW" sz="2800" dirty="0">
              <a:solidFill>
                <a:srgbClr val="000000"/>
              </a:solidFill>
              <a:ea typeface="標楷體" pitchFamily="65" charset="-120"/>
              <a:cs typeface="Arial" panose="020B0604020202020204" pitchFamily="34" charset="0"/>
              <a:sym typeface="Wingdings 2"/>
            </a:endParaRPr>
          </a:p>
        </p:txBody>
      </p:sp>
      <p:sp>
        <p:nvSpPr>
          <p:cNvPr id="10" name="橢圓 9"/>
          <p:cNvSpPr>
            <a:spLocks noChangeArrowheads="1"/>
          </p:cNvSpPr>
          <p:nvPr/>
        </p:nvSpPr>
        <p:spPr bwMode="auto">
          <a:xfrm>
            <a:off x="7378695" y="5195959"/>
            <a:ext cx="1369769" cy="321273"/>
          </a:xfrm>
          <a:prstGeom prst="ellipse">
            <a:avLst/>
          </a:prstGeom>
          <a:noFill/>
          <a:ln w="19050" algn="ctr">
            <a:solidFill>
              <a:srgbClr val="3366FF"/>
            </a:solidFill>
            <a:miter lim="800000"/>
            <a:headEnd/>
            <a:tailEnd/>
          </a:ln>
        </p:spPr>
        <p:txBody>
          <a:bodyPr wrap="none"/>
          <a:lstStyle/>
          <a:p>
            <a:endParaRPr lang="zh-TW" altLang="en-US"/>
          </a:p>
        </p:txBody>
      </p:sp>
      <p:sp>
        <p:nvSpPr>
          <p:cNvPr id="11" name="橢圓 10"/>
          <p:cNvSpPr>
            <a:spLocks noChangeArrowheads="1"/>
          </p:cNvSpPr>
          <p:nvPr/>
        </p:nvSpPr>
        <p:spPr bwMode="auto">
          <a:xfrm>
            <a:off x="5903840" y="4221089"/>
            <a:ext cx="908559" cy="216024"/>
          </a:xfrm>
          <a:prstGeom prst="ellipse">
            <a:avLst/>
          </a:prstGeom>
          <a:noFill/>
          <a:ln w="28575" algn="ctr">
            <a:solidFill>
              <a:srgbClr val="3366FF"/>
            </a:solidFill>
            <a:miter lim="800000"/>
            <a:headEnd/>
            <a:tailEnd/>
          </a:ln>
        </p:spPr>
        <p:txBody>
          <a:bodyPr wrap="none"/>
          <a:lstStyle/>
          <a:p>
            <a:endParaRPr lang="zh-TW" altLang="en-US"/>
          </a:p>
        </p:txBody>
      </p:sp>
    </p:spTree>
    <p:extLst>
      <p:ext uri="{BB962C8B-B14F-4D97-AF65-F5344CB8AC3E}">
        <p14:creationId xmlns:p14="http://schemas.microsoft.com/office/powerpoint/2010/main" val="25518905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82</a:t>
            </a:fld>
            <a:endParaRPr lang="en-US" altLang="zh-TW" smtClean="0"/>
          </a:p>
        </p:txBody>
      </p:sp>
      <p:sp>
        <p:nvSpPr>
          <p:cNvPr id="6" name="標題 1"/>
          <p:cNvSpPr>
            <a:spLocks noGrp="1"/>
          </p:cNvSpPr>
          <p:nvPr>
            <p:ph type="title"/>
          </p:nvPr>
        </p:nvSpPr>
        <p:spPr>
          <a:xfrm>
            <a:off x="1042988" y="476250"/>
            <a:ext cx="8101012" cy="792163"/>
          </a:xfrm>
        </p:spPr>
        <p:txBody>
          <a:bodyPr>
            <a:noAutofit/>
          </a:bodyPr>
          <a:lstStyle/>
          <a:p>
            <a:pPr algn="ctr" eaLnBrk="1" fontAlgn="auto" hangingPunct="1">
              <a:spcAft>
                <a:spcPts val="0"/>
              </a:spcAft>
              <a:defRPr/>
            </a:pPr>
            <a:r>
              <a:rPr kumimoji="1" lang="zh-TW" altLang="en-US" sz="3600" b="1" dirty="0">
                <a:effectLst/>
              </a:rPr>
              <a:t>國際債券資料查詢</a:t>
            </a:r>
            <a:r>
              <a:rPr kumimoji="1" lang="en-US" altLang="zh-TW" sz="3600" b="1" dirty="0" smtClean="0">
                <a:effectLst/>
              </a:rPr>
              <a:t>(</a:t>
            </a:r>
            <a:r>
              <a:rPr kumimoji="1" lang="zh-TW" altLang="en-US" sz="3600" b="1" dirty="0" smtClean="0">
                <a:effectLst/>
              </a:rPr>
              <a:t>十七</a:t>
            </a:r>
            <a:r>
              <a:rPr kumimoji="1" lang="en-US" altLang="zh-TW" sz="3600" b="1" dirty="0" smtClean="0">
                <a:effectLst/>
              </a:rPr>
              <a:t>)</a:t>
            </a:r>
            <a:endParaRPr kumimoji="1" lang="zh-TW" altLang="zh-TW" sz="3600" b="1" dirty="0">
              <a:effectLst/>
            </a:endParaRPr>
          </a:p>
        </p:txBody>
      </p:sp>
      <p:pic>
        <p:nvPicPr>
          <p:cNvPr id="14" name="圖片 13"/>
          <p:cNvPicPr/>
          <p:nvPr/>
        </p:nvPicPr>
        <p:blipFill rotWithShape="1">
          <a:blip r:embed="rId2"/>
          <a:srcRect l="15712" t="33462" r="16567" b="34694"/>
          <a:stretch/>
        </p:blipFill>
        <p:spPr bwMode="auto">
          <a:xfrm>
            <a:off x="1403648" y="2060848"/>
            <a:ext cx="7225536" cy="2035037"/>
          </a:xfrm>
          <a:prstGeom prst="rect">
            <a:avLst/>
          </a:prstGeom>
          <a:ln>
            <a:noFill/>
          </a:ln>
          <a:extLst>
            <a:ext uri="{53640926-AAD7-44D8-BBD7-CCE9431645EC}">
              <a14:shadowObscured xmlns:a14="http://schemas.microsoft.com/office/drawing/2010/main"/>
            </a:ext>
          </a:extLst>
        </p:spPr>
      </p:pic>
      <p:pic>
        <p:nvPicPr>
          <p:cNvPr id="16" name="圖片 15"/>
          <p:cNvPicPr/>
          <p:nvPr/>
        </p:nvPicPr>
        <p:blipFill rotWithShape="1">
          <a:blip r:embed="rId3"/>
          <a:srcRect l="14808" t="32653" r="17288" b="30911"/>
          <a:stretch/>
        </p:blipFill>
        <p:spPr bwMode="auto">
          <a:xfrm>
            <a:off x="1361193" y="4239382"/>
            <a:ext cx="7199870" cy="1925922"/>
          </a:xfrm>
          <a:prstGeom prst="rect">
            <a:avLst/>
          </a:prstGeom>
          <a:ln>
            <a:noFill/>
          </a:ln>
          <a:extLst>
            <a:ext uri="{53640926-AAD7-44D8-BBD7-CCE9431645EC}">
              <a14:shadowObscured xmlns:a14="http://schemas.microsoft.com/office/drawing/2010/main"/>
            </a:ext>
          </a:extLst>
        </p:spPr>
      </p:pic>
      <p:sp>
        <p:nvSpPr>
          <p:cNvPr id="17" name="橢圓 16"/>
          <p:cNvSpPr>
            <a:spLocks noChangeArrowheads="1"/>
          </p:cNvSpPr>
          <p:nvPr/>
        </p:nvSpPr>
        <p:spPr bwMode="auto">
          <a:xfrm>
            <a:off x="2771800" y="1958020"/>
            <a:ext cx="2808312" cy="282439"/>
          </a:xfrm>
          <a:prstGeom prst="ellipse">
            <a:avLst/>
          </a:prstGeom>
          <a:noFill/>
          <a:ln w="19050" algn="ctr">
            <a:solidFill>
              <a:srgbClr val="C00000"/>
            </a:solidFill>
            <a:miter lim="800000"/>
            <a:headEnd/>
            <a:tailEnd/>
          </a:ln>
        </p:spPr>
        <p:txBody>
          <a:bodyPr wrap="none"/>
          <a:lstStyle/>
          <a:p>
            <a:endParaRPr lang="zh-TW" altLang="en-US"/>
          </a:p>
        </p:txBody>
      </p:sp>
      <p:sp>
        <p:nvSpPr>
          <p:cNvPr id="18" name="橢圓 17"/>
          <p:cNvSpPr>
            <a:spLocks noChangeArrowheads="1"/>
          </p:cNvSpPr>
          <p:nvPr/>
        </p:nvSpPr>
        <p:spPr bwMode="auto">
          <a:xfrm>
            <a:off x="2843808" y="4149080"/>
            <a:ext cx="2952328" cy="360040"/>
          </a:xfrm>
          <a:prstGeom prst="ellipse">
            <a:avLst/>
          </a:prstGeom>
          <a:noFill/>
          <a:ln w="19050" algn="ctr">
            <a:solidFill>
              <a:srgbClr val="C00000"/>
            </a:solidFill>
            <a:miter lim="800000"/>
            <a:headEnd/>
            <a:tailEnd/>
          </a:ln>
        </p:spPr>
        <p:txBody>
          <a:bodyPr wrap="none"/>
          <a:lstStyle/>
          <a:p>
            <a:endParaRPr lang="zh-TW" altLang="en-US"/>
          </a:p>
        </p:txBody>
      </p:sp>
      <p:sp>
        <p:nvSpPr>
          <p:cNvPr id="8"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國際債券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介紹</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spTree>
    <p:extLst>
      <p:ext uri="{BB962C8B-B14F-4D97-AF65-F5344CB8AC3E}">
        <p14:creationId xmlns:p14="http://schemas.microsoft.com/office/powerpoint/2010/main" val="39128385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83</a:t>
            </a:fld>
            <a:endParaRPr lang="en-US" altLang="zh-TW" smtClean="0"/>
          </a:p>
        </p:txBody>
      </p:sp>
      <p:sp>
        <p:nvSpPr>
          <p:cNvPr id="13"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國際債券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寶島債券介紹</a:t>
            </a:r>
            <a:r>
              <a:rPr kumimoji="0" lang="en-US" altLang="zh-TW" sz="2800" dirty="0">
                <a:solidFill>
                  <a:srgbClr val="000000"/>
                </a:solidFill>
                <a:ea typeface="標楷體" pitchFamily="65" charset="-120"/>
                <a:cs typeface="Arial" panose="020B0604020202020204" pitchFamily="34" charset="0"/>
                <a:sym typeface="Wingdings 2"/>
              </a:rPr>
              <a:t>) - </a:t>
            </a:r>
            <a:r>
              <a:rPr kumimoji="0" lang="zh-TW" altLang="en-US" sz="2800" dirty="0">
                <a:solidFill>
                  <a:srgbClr val="000000"/>
                </a:solidFill>
                <a:ea typeface="標楷體" pitchFamily="65" charset="-120"/>
                <a:cs typeface="Arial" panose="020B0604020202020204" pitchFamily="34" charset="0"/>
                <a:sym typeface="Wingdings 2"/>
              </a:rPr>
              <a:t>提供給發行人</a:t>
            </a:r>
          </a:p>
        </p:txBody>
      </p:sp>
      <p:sp>
        <p:nvSpPr>
          <p:cNvPr id="14"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十八</a:t>
            </a:r>
            <a:r>
              <a:rPr kumimoji="1" lang="en-US" altLang="zh-TW" sz="3600" b="1" dirty="0" smtClean="0">
                <a:effectLst/>
              </a:rPr>
              <a:t>)</a:t>
            </a:r>
            <a:endParaRPr kumimoji="1" lang="en-US" altLang="zh-TW" sz="3600" b="1" dirty="0">
              <a:effectLst/>
            </a:endParaRP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36792"/>
            <a:ext cx="8496944" cy="4012488"/>
          </a:xfrm>
          <a:prstGeom prst="rect">
            <a:avLst/>
          </a:prstGeom>
        </p:spPr>
      </p:pic>
      <p:sp>
        <p:nvSpPr>
          <p:cNvPr id="12" name="橢圓 11"/>
          <p:cNvSpPr>
            <a:spLocks noChangeArrowheads="1"/>
          </p:cNvSpPr>
          <p:nvPr/>
        </p:nvSpPr>
        <p:spPr bwMode="auto">
          <a:xfrm>
            <a:off x="7236296" y="5031262"/>
            <a:ext cx="1800200" cy="413962"/>
          </a:xfrm>
          <a:prstGeom prst="ellipse">
            <a:avLst/>
          </a:prstGeom>
          <a:noFill/>
          <a:ln w="28575" algn="ctr">
            <a:solidFill>
              <a:srgbClr val="3366FF"/>
            </a:solidFill>
            <a:miter lim="800000"/>
            <a:headEnd/>
            <a:tailEnd/>
          </a:ln>
        </p:spPr>
        <p:txBody>
          <a:bodyPr wrap="none"/>
          <a:lstStyle/>
          <a:p>
            <a:endParaRPr lang="zh-TW" altLang="en-US"/>
          </a:p>
        </p:txBody>
      </p:sp>
      <p:sp>
        <p:nvSpPr>
          <p:cNvPr id="15" name="橢圓 14"/>
          <p:cNvSpPr>
            <a:spLocks noChangeArrowheads="1"/>
          </p:cNvSpPr>
          <p:nvPr/>
        </p:nvSpPr>
        <p:spPr bwMode="auto">
          <a:xfrm>
            <a:off x="5940152" y="4725144"/>
            <a:ext cx="1008112" cy="360040"/>
          </a:xfrm>
          <a:prstGeom prst="ellipse">
            <a:avLst/>
          </a:prstGeom>
          <a:noFill/>
          <a:ln w="28575" algn="ctr">
            <a:solidFill>
              <a:srgbClr val="3366FF"/>
            </a:solidFill>
            <a:miter lim="800000"/>
            <a:headEnd/>
            <a:tailEnd/>
          </a:ln>
        </p:spPr>
        <p:txBody>
          <a:bodyPr wrap="none"/>
          <a:lstStyle/>
          <a:p>
            <a:endParaRPr lang="zh-TW" altLang="en-US"/>
          </a:p>
        </p:txBody>
      </p:sp>
      <p:sp>
        <p:nvSpPr>
          <p:cNvPr id="16" name="橢圓 15"/>
          <p:cNvSpPr>
            <a:spLocks noChangeArrowheads="1"/>
          </p:cNvSpPr>
          <p:nvPr/>
        </p:nvSpPr>
        <p:spPr bwMode="auto">
          <a:xfrm>
            <a:off x="5940152" y="3356992"/>
            <a:ext cx="504056" cy="341954"/>
          </a:xfrm>
          <a:prstGeom prst="ellipse">
            <a:avLst/>
          </a:prstGeom>
          <a:noFill/>
          <a:ln w="28575" algn="ctr">
            <a:solidFill>
              <a:srgbClr val="3366FF"/>
            </a:solidFill>
            <a:miter lim="800000"/>
            <a:headEnd/>
            <a:tailEnd/>
          </a:ln>
        </p:spPr>
        <p:txBody>
          <a:bodyPr wrap="none"/>
          <a:lstStyle/>
          <a:p>
            <a:endParaRPr lang="zh-TW" altLang="en-US"/>
          </a:p>
        </p:txBody>
      </p:sp>
      <p:sp>
        <p:nvSpPr>
          <p:cNvPr id="17" name="向右箭號 16"/>
          <p:cNvSpPr/>
          <p:nvPr/>
        </p:nvSpPr>
        <p:spPr>
          <a:xfrm rot="16200000">
            <a:off x="7793400" y="4529182"/>
            <a:ext cx="623534" cy="295378"/>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059" y="1844824"/>
            <a:ext cx="2482973" cy="2452850"/>
          </a:xfrm>
          <a:prstGeom prst="rect">
            <a:avLst/>
          </a:prstGeom>
          <a:ln>
            <a:noFill/>
          </a:ln>
          <a:effectLst>
            <a:outerShdw blurRad="190500" algn="tl" rotWithShape="0">
              <a:srgbClr val="000000">
                <a:alpha val="70000"/>
              </a:srgbClr>
            </a:outerShdw>
          </a:effectLst>
        </p:spPr>
      </p:pic>
      <p:sp>
        <p:nvSpPr>
          <p:cNvPr id="18" name="橢圓 17"/>
          <p:cNvSpPr>
            <a:spLocks noChangeArrowheads="1"/>
          </p:cNvSpPr>
          <p:nvPr/>
        </p:nvSpPr>
        <p:spPr bwMode="auto">
          <a:xfrm>
            <a:off x="6927528" y="3861048"/>
            <a:ext cx="1325328" cy="341954"/>
          </a:xfrm>
          <a:prstGeom prst="ellipse">
            <a:avLst/>
          </a:prstGeom>
          <a:noFill/>
          <a:ln w="28575" algn="ctr">
            <a:solidFill>
              <a:srgbClr val="3366FF"/>
            </a:solidFill>
            <a:miter lim="800000"/>
            <a:headEnd/>
            <a:tailEnd/>
          </a:ln>
        </p:spPr>
        <p:txBody>
          <a:bodyPr wrap="none"/>
          <a:lstStyle/>
          <a:p>
            <a:endParaRPr lang="zh-TW" altLang="en-US"/>
          </a:p>
        </p:txBody>
      </p:sp>
    </p:spTree>
    <p:extLst>
      <p:ext uri="{BB962C8B-B14F-4D97-AF65-F5344CB8AC3E}">
        <p14:creationId xmlns:p14="http://schemas.microsoft.com/office/powerpoint/2010/main" val="37890800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84</a:t>
            </a:fld>
            <a:endParaRPr lang="en-US" altLang="zh-TW" smtClean="0"/>
          </a:p>
        </p:txBody>
      </p:sp>
      <p:pic>
        <p:nvPicPr>
          <p:cNvPr id="8" name="圖片 7"/>
          <p:cNvPicPr/>
          <p:nvPr/>
        </p:nvPicPr>
        <p:blipFill rotWithShape="1">
          <a:blip r:embed="rId2"/>
          <a:srcRect l="15531" t="32942" r="16747" b="33828"/>
          <a:stretch/>
        </p:blipFill>
        <p:spPr bwMode="auto">
          <a:xfrm>
            <a:off x="1547664" y="2132856"/>
            <a:ext cx="6912768" cy="2952328"/>
          </a:xfrm>
          <a:prstGeom prst="rect">
            <a:avLst/>
          </a:prstGeom>
          <a:ln>
            <a:noFill/>
          </a:ln>
          <a:extLst>
            <a:ext uri="{53640926-AAD7-44D8-BBD7-CCE9431645EC}">
              <a14:shadowObscured xmlns:a14="http://schemas.microsoft.com/office/drawing/2010/main"/>
            </a:ext>
          </a:extLst>
        </p:spPr>
      </p:pic>
      <p:sp>
        <p:nvSpPr>
          <p:cNvPr id="9" name="橢圓 8"/>
          <p:cNvSpPr>
            <a:spLocks noChangeArrowheads="1"/>
          </p:cNvSpPr>
          <p:nvPr/>
        </p:nvSpPr>
        <p:spPr bwMode="auto">
          <a:xfrm>
            <a:off x="2699792" y="1988840"/>
            <a:ext cx="2808312" cy="503238"/>
          </a:xfrm>
          <a:prstGeom prst="ellipse">
            <a:avLst/>
          </a:prstGeom>
          <a:noFill/>
          <a:ln w="28575" algn="ctr">
            <a:solidFill>
              <a:srgbClr val="C00000"/>
            </a:solidFill>
            <a:miter lim="800000"/>
            <a:headEnd/>
            <a:tailEnd/>
          </a:ln>
        </p:spPr>
        <p:txBody>
          <a:bodyPr wrap="none"/>
          <a:lstStyle/>
          <a:p>
            <a:endParaRPr lang="zh-TW" altLang="en-US"/>
          </a:p>
        </p:txBody>
      </p:sp>
      <p:sp>
        <p:nvSpPr>
          <p:cNvPr id="7"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十九</a:t>
            </a:r>
            <a:r>
              <a:rPr kumimoji="1" lang="en-US" altLang="zh-TW" sz="3600" b="1" dirty="0" smtClean="0">
                <a:effectLst/>
              </a:rPr>
              <a:t>)</a:t>
            </a:r>
            <a:endParaRPr kumimoji="1" lang="en-US" altLang="zh-TW" sz="3600" b="1" dirty="0">
              <a:effectLst/>
            </a:endParaRPr>
          </a:p>
        </p:txBody>
      </p:sp>
      <p:sp>
        <p:nvSpPr>
          <p:cNvPr id="11" name="Text Box 14"/>
          <p:cNvSpPr txBox="1">
            <a:spLocks noChangeArrowheads="1"/>
          </p:cNvSpPr>
          <p:nvPr/>
        </p:nvSpPr>
        <p:spPr bwMode="auto">
          <a:xfrm>
            <a:off x="1535385"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smtClean="0">
                <a:solidFill>
                  <a:srgbClr val="000000"/>
                </a:solidFill>
                <a:ea typeface="標楷體" pitchFamily="65" charset="-120"/>
                <a:cs typeface="Arial" panose="020B0604020202020204" pitchFamily="34" charset="0"/>
                <a:sym typeface="Wingdings 2"/>
              </a:rPr>
              <a:t>國際</a:t>
            </a:r>
            <a:r>
              <a:rPr kumimoji="0" lang="zh-TW" altLang="en-US" sz="2800" dirty="0">
                <a:solidFill>
                  <a:srgbClr val="000000"/>
                </a:solidFill>
                <a:ea typeface="標楷體" pitchFamily="65" charset="-120"/>
                <a:cs typeface="Arial" panose="020B0604020202020204" pitchFamily="34" charset="0"/>
                <a:sym typeface="Wingdings 2"/>
              </a:rPr>
              <a:t>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寶島債券介紹</a:t>
            </a:r>
            <a:r>
              <a:rPr kumimoji="0" lang="en-US" altLang="zh-TW" sz="2800" dirty="0" smtClean="0">
                <a:solidFill>
                  <a:srgbClr val="000000"/>
                </a:solidFill>
                <a:ea typeface="標楷體" pitchFamily="65" charset="-120"/>
                <a:cs typeface="Arial" panose="020B0604020202020204" pitchFamily="34" charset="0"/>
                <a:sym typeface="Wingdings 2"/>
              </a:rPr>
              <a:t>) - </a:t>
            </a:r>
            <a:r>
              <a:rPr kumimoji="0" lang="zh-TW" altLang="en-US" sz="2800" dirty="0" smtClean="0">
                <a:solidFill>
                  <a:srgbClr val="000000"/>
                </a:solidFill>
                <a:ea typeface="標楷體" pitchFamily="65" charset="-120"/>
                <a:cs typeface="Arial" panose="020B0604020202020204" pitchFamily="34" charset="0"/>
                <a:sym typeface="Wingdings 2"/>
              </a:rPr>
              <a:t>提供</a:t>
            </a:r>
            <a:r>
              <a:rPr kumimoji="0" lang="zh-TW" altLang="en-US" sz="2800" dirty="0">
                <a:solidFill>
                  <a:srgbClr val="000000"/>
                </a:solidFill>
                <a:ea typeface="標楷體" pitchFamily="65" charset="-120"/>
                <a:cs typeface="Arial" panose="020B0604020202020204" pitchFamily="34" charset="0"/>
                <a:sym typeface="Wingdings 2"/>
              </a:rPr>
              <a:t>給</a:t>
            </a:r>
            <a:r>
              <a:rPr kumimoji="0" lang="zh-TW" altLang="en-US" sz="2800" dirty="0" smtClean="0">
                <a:solidFill>
                  <a:srgbClr val="000000"/>
                </a:solidFill>
                <a:ea typeface="標楷體" pitchFamily="65" charset="-120"/>
                <a:cs typeface="Arial" panose="020B0604020202020204" pitchFamily="34" charset="0"/>
                <a:sym typeface="Wingdings 2"/>
              </a:rPr>
              <a:t>發行人</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spTree>
    <p:extLst>
      <p:ext uri="{BB962C8B-B14F-4D97-AF65-F5344CB8AC3E}">
        <p14:creationId xmlns:p14="http://schemas.microsoft.com/office/powerpoint/2010/main" val="20712410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51" y="1976803"/>
            <a:ext cx="8748464" cy="4110444"/>
          </a:xfrm>
          <a:prstGeom prst="rect">
            <a:avLst/>
          </a:prstGeom>
        </p:spPr>
      </p:pic>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85</a:t>
            </a:fld>
            <a:endParaRPr lang="en-US" altLang="zh-TW" smtClean="0"/>
          </a:p>
        </p:txBody>
      </p:sp>
      <p:sp>
        <p:nvSpPr>
          <p:cNvPr id="13"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國際債券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寶島債券介紹</a:t>
            </a:r>
            <a:r>
              <a:rPr kumimoji="0" lang="en-US" altLang="zh-TW" sz="2800" dirty="0">
                <a:solidFill>
                  <a:srgbClr val="000000"/>
                </a:solidFill>
                <a:ea typeface="標楷體" pitchFamily="65" charset="-120"/>
                <a:cs typeface="Arial" panose="020B0604020202020204" pitchFamily="34" charset="0"/>
                <a:sym typeface="Wingdings 2"/>
              </a:rPr>
              <a:t>) - </a:t>
            </a:r>
            <a:r>
              <a:rPr kumimoji="0" lang="zh-TW" altLang="en-US" sz="2800" dirty="0">
                <a:solidFill>
                  <a:srgbClr val="000000"/>
                </a:solidFill>
                <a:ea typeface="標楷體" pitchFamily="65" charset="-120"/>
                <a:cs typeface="Arial" panose="020B0604020202020204" pitchFamily="34" charset="0"/>
                <a:sym typeface="Wingdings 2"/>
              </a:rPr>
              <a:t>提供</a:t>
            </a:r>
            <a:r>
              <a:rPr kumimoji="0" lang="zh-TW" altLang="en-US" sz="2800" dirty="0" smtClean="0">
                <a:solidFill>
                  <a:srgbClr val="000000"/>
                </a:solidFill>
                <a:ea typeface="標楷體" pitchFamily="65" charset="-120"/>
                <a:cs typeface="Arial" panose="020B0604020202020204" pitchFamily="34" charset="0"/>
                <a:sym typeface="Wingdings 2"/>
              </a:rPr>
              <a:t>給</a:t>
            </a:r>
            <a:r>
              <a:rPr kumimoji="0" lang="zh-TW" altLang="en-US" sz="2800" dirty="0">
                <a:solidFill>
                  <a:srgbClr val="000000"/>
                </a:solidFill>
                <a:ea typeface="標楷體" pitchFamily="65" charset="-120"/>
                <a:cs typeface="Arial" panose="020B0604020202020204" pitchFamily="34" charset="0"/>
                <a:sym typeface="Wingdings 2"/>
              </a:rPr>
              <a:t>證券商</a:t>
            </a:r>
          </a:p>
        </p:txBody>
      </p:sp>
      <p:sp>
        <p:nvSpPr>
          <p:cNvPr id="14"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二十</a:t>
            </a:r>
            <a:r>
              <a:rPr kumimoji="1" lang="en-US" altLang="zh-TW" sz="3600" b="1" dirty="0" smtClean="0">
                <a:effectLst/>
              </a:rPr>
              <a:t>)</a:t>
            </a:r>
            <a:endParaRPr kumimoji="1" lang="en-US" altLang="zh-TW" sz="3600" b="1" dirty="0">
              <a:effectLst/>
            </a:endParaRPr>
          </a:p>
        </p:txBody>
      </p:sp>
      <p:sp>
        <p:nvSpPr>
          <p:cNvPr id="12" name="橢圓 11"/>
          <p:cNvSpPr>
            <a:spLocks noChangeArrowheads="1"/>
          </p:cNvSpPr>
          <p:nvPr/>
        </p:nvSpPr>
        <p:spPr bwMode="auto">
          <a:xfrm>
            <a:off x="7236296" y="5445224"/>
            <a:ext cx="1800200" cy="413962"/>
          </a:xfrm>
          <a:prstGeom prst="ellipse">
            <a:avLst/>
          </a:prstGeom>
          <a:noFill/>
          <a:ln w="28575" algn="ctr">
            <a:solidFill>
              <a:srgbClr val="3366FF"/>
            </a:solidFill>
            <a:miter lim="800000"/>
            <a:headEnd/>
            <a:tailEnd/>
          </a:ln>
        </p:spPr>
        <p:txBody>
          <a:bodyPr wrap="none"/>
          <a:lstStyle/>
          <a:p>
            <a:endParaRPr lang="zh-TW" altLang="en-US"/>
          </a:p>
        </p:txBody>
      </p:sp>
      <p:sp>
        <p:nvSpPr>
          <p:cNvPr id="15" name="橢圓 14"/>
          <p:cNvSpPr>
            <a:spLocks noChangeArrowheads="1"/>
          </p:cNvSpPr>
          <p:nvPr/>
        </p:nvSpPr>
        <p:spPr bwMode="auto">
          <a:xfrm>
            <a:off x="6084168" y="4725144"/>
            <a:ext cx="1008112" cy="360040"/>
          </a:xfrm>
          <a:prstGeom prst="ellipse">
            <a:avLst/>
          </a:prstGeom>
          <a:noFill/>
          <a:ln w="28575" algn="ctr">
            <a:solidFill>
              <a:srgbClr val="3366FF"/>
            </a:solidFill>
            <a:miter lim="800000"/>
            <a:headEnd/>
            <a:tailEnd/>
          </a:ln>
        </p:spPr>
        <p:txBody>
          <a:bodyPr wrap="none"/>
          <a:lstStyle/>
          <a:p>
            <a:endParaRPr lang="zh-TW" altLang="en-US"/>
          </a:p>
        </p:txBody>
      </p:sp>
      <p:sp>
        <p:nvSpPr>
          <p:cNvPr id="16" name="橢圓 15"/>
          <p:cNvSpPr>
            <a:spLocks noChangeArrowheads="1"/>
          </p:cNvSpPr>
          <p:nvPr/>
        </p:nvSpPr>
        <p:spPr bwMode="auto">
          <a:xfrm>
            <a:off x="6012160" y="3375078"/>
            <a:ext cx="504056" cy="341954"/>
          </a:xfrm>
          <a:prstGeom prst="ellipse">
            <a:avLst/>
          </a:prstGeom>
          <a:noFill/>
          <a:ln w="28575" algn="ctr">
            <a:solidFill>
              <a:srgbClr val="3366FF"/>
            </a:solidFill>
            <a:miter lim="800000"/>
            <a:headEnd/>
            <a:tailEnd/>
          </a:ln>
        </p:spPr>
        <p:txBody>
          <a:bodyPr wrap="none"/>
          <a:lstStyle/>
          <a:p>
            <a:endParaRPr lang="zh-TW" altLang="en-US"/>
          </a:p>
        </p:txBody>
      </p:sp>
      <p:sp>
        <p:nvSpPr>
          <p:cNvPr id="17" name="向右箭號 16"/>
          <p:cNvSpPr/>
          <p:nvPr/>
        </p:nvSpPr>
        <p:spPr>
          <a:xfrm rot="16200000">
            <a:off x="7776907" y="4905715"/>
            <a:ext cx="648072" cy="286930"/>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265" y="2416892"/>
            <a:ext cx="2187339" cy="2236244"/>
          </a:xfrm>
          <a:prstGeom prst="rect">
            <a:avLst/>
          </a:prstGeom>
          <a:ln>
            <a:noFill/>
          </a:ln>
          <a:effectLst>
            <a:outerShdw blurRad="190500" algn="tl" rotWithShape="0">
              <a:srgbClr val="000000">
                <a:alpha val="70000"/>
              </a:srgbClr>
            </a:outerShdw>
          </a:effectLst>
        </p:spPr>
      </p:pic>
      <p:sp>
        <p:nvSpPr>
          <p:cNvPr id="18" name="橢圓 17"/>
          <p:cNvSpPr>
            <a:spLocks noChangeArrowheads="1"/>
          </p:cNvSpPr>
          <p:nvPr/>
        </p:nvSpPr>
        <p:spPr bwMode="auto">
          <a:xfrm>
            <a:off x="7357078" y="4323033"/>
            <a:ext cx="1175362" cy="341954"/>
          </a:xfrm>
          <a:prstGeom prst="ellipse">
            <a:avLst/>
          </a:prstGeom>
          <a:noFill/>
          <a:ln w="28575" algn="ctr">
            <a:solidFill>
              <a:srgbClr val="3366FF"/>
            </a:solidFill>
            <a:miter lim="800000"/>
            <a:headEnd/>
            <a:tailEnd/>
          </a:ln>
        </p:spPr>
        <p:txBody>
          <a:bodyPr wrap="none"/>
          <a:lstStyle/>
          <a:p>
            <a:endParaRPr lang="zh-TW" altLang="en-US"/>
          </a:p>
        </p:txBody>
      </p:sp>
    </p:spTree>
    <p:extLst>
      <p:ext uri="{BB962C8B-B14F-4D97-AF65-F5344CB8AC3E}">
        <p14:creationId xmlns:p14="http://schemas.microsoft.com/office/powerpoint/2010/main" val="41881085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86</a:t>
            </a:fld>
            <a:endParaRPr lang="en-US" altLang="zh-TW" smtClean="0"/>
          </a:p>
        </p:txBody>
      </p:sp>
      <p:pic>
        <p:nvPicPr>
          <p:cNvPr id="7" name="圖片 6"/>
          <p:cNvPicPr/>
          <p:nvPr/>
        </p:nvPicPr>
        <p:blipFill rotWithShape="1">
          <a:blip r:embed="rId2"/>
          <a:srcRect l="15711" t="32942" r="16747" b="33828"/>
          <a:stretch/>
        </p:blipFill>
        <p:spPr bwMode="auto">
          <a:xfrm>
            <a:off x="1331640" y="2282599"/>
            <a:ext cx="7210126" cy="3096344"/>
          </a:xfrm>
          <a:prstGeom prst="rect">
            <a:avLst/>
          </a:prstGeom>
          <a:ln>
            <a:noFill/>
          </a:ln>
          <a:extLst>
            <a:ext uri="{53640926-AAD7-44D8-BBD7-CCE9431645EC}">
              <a14:shadowObscured xmlns:a14="http://schemas.microsoft.com/office/drawing/2010/main"/>
            </a:ext>
          </a:extLst>
        </p:spPr>
      </p:pic>
      <p:sp>
        <p:nvSpPr>
          <p:cNvPr id="9" name="橢圓 8"/>
          <p:cNvSpPr>
            <a:spLocks noChangeArrowheads="1"/>
          </p:cNvSpPr>
          <p:nvPr/>
        </p:nvSpPr>
        <p:spPr bwMode="auto">
          <a:xfrm>
            <a:off x="2627784" y="2204864"/>
            <a:ext cx="2808312" cy="503238"/>
          </a:xfrm>
          <a:prstGeom prst="ellipse">
            <a:avLst/>
          </a:prstGeom>
          <a:noFill/>
          <a:ln w="28575" algn="ctr">
            <a:solidFill>
              <a:srgbClr val="C00000"/>
            </a:solidFill>
            <a:miter lim="800000"/>
            <a:headEnd/>
            <a:tailEnd/>
          </a:ln>
        </p:spPr>
        <p:txBody>
          <a:bodyPr wrap="none"/>
          <a:lstStyle/>
          <a:p>
            <a:endParaRPr lang="zh-TW" altLang="en-US"/>
          </a:p>
        </p:txBody>
      </p:sp>
      <p:sp>
        <p:nvSpPr>
          <p:cNvPr id="10"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二十一</a:t>
            </a:r>
            <a:r>
              <a:rPr kumimoji="1" lang="en-US" altLang="zh-TW" sz="3600" b="1" dirty="0" smtClean="0">
                <a:effectLst/>
              </a:rPr>
              <a:t>)</a:t>
            </a:r>
            <a:endParaRPr kumimoji="1" lang="en-US" altLang="zh-TW" sz="3600" b="1" dirty="0">
              <a:effectLst/>
            </a:endParaRPr>
          </a:p>
        </p:txBody>
      </p:sp>
      <p:sp>
        <p:nvSpPr>
          <p:cNvPr id="11"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smtClean="0">
                <a:solidFill>
                  <a:srgbClr val="000000"/>
                </a:solidFill>
                <a:ea typeface="標楷體" pitchFamily="65" charset="-120"/>
                <a:cs typeface="Arial" panose="020B0604020202020204" pitchFamily="34" charset="0"/>
                <a:sym typeface="Wingdings 2"/>
              </a:rPr>
              <a:t>國際</a:t>
            </a:r>
            <a:r>
              <a:rPr kumimoji="0" lang="zh-TW" altLang="en-US" sz="2800" dirty="0">
                <a:solidFill>
                  <a:srgbClr val="000000"/>
                </a:solidFill>
                <a:ea typeface="標楷體" pitchFamily="65" charset="-120"/>
                <a:cs typeface="Arial" panose="020B0604020202020204" pitchFamily="34" charset="0"/>
                <a:sym typeface="Wingdings 2"/>
              </a:rPr>
              <a:t>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寶島債券介紹</a:t>
            </a:r>
            <a:r>
              <a:rPr kumimoji="0" lang="en-US" altLang="zh-TW" sz="2800" dirty="0" smtClean="0">
                <a:solidFill>
                  <a:srgbClr val="000000"/>
                </a:solidFill>
                <a:ea typeface="標楷體" pitchFamily="65" charset="-120"/>
                <a:cs typeface="Arial" panose="020B0604020202020204" pitchFamily="34" charset="0"/>
                <a:sym typeface="Wingdings 2"/>
              </a:rPr>
              <a:t>) -</a:t>
            </a:r>
            <a:r>
              <a:rPr kumimoji="0" lang="zh-TW" altLang="en-US" sz="2800" dirty="0">
                <a:solidFill>
                  <a:srgbClr val="000000"/>
                </a:solidFill>
                <a:ea typeface="標楷體" pitchFamily="65" charset="-120"/>
                <a:cs typeface="Arial" panose="020B0604020202020204" pitchFamily="34" charset="0"/>
                <a:sym typeface="Wingdings 2"/>
              </a:rPr>
              <a:t>提供給</a:t>
            </a:r>
            <a:r>
              <a:rPr kumimoji="0" lang="zh-TW" altLang="en-US" sz="2800" dirty="0" smtClean="0">
                <a:solidFill>
                  <a:srgbClr val="000000"/>
                </a:solidFill>
                <a:ea typeface="標楷體" pitchFamily="65" charset="-120"/>
                <a:cs typeface="Arial" panose="020B0604020202020204" pitchFamily="34" charset="0"/>
                <a:sym typeface="Wingdings 2"/>
              </a:rPr>
              <a:t>證券商</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spTree>
    <p:extLst>
      <p:ext uri="{BB962C8B-B14F-4D97-AF65-F5344CB8AC3E}">
        <p14:creationId xmlns:p14="http://schemas.microsoft.com/office/powerpoint/2010/main" val="152774112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666" y="2033583"/>
            <a:ext cx="2352230" cy="3915697"/>
          </a:xfrm>
          <a:prstGeom prst="rect">
            <a:avLst/>
          </a:prstGeom>
        </p:spPr>
      </p:pic>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121452"/>
            <a:ext cx="2376264" cy="3827828"/>
          </a:xfrm>
          <a:prstGeom prst="rect">
            <a:avLst/>
          </a:prstGeom>
        </p:spPr>
      </p:pic>
      <p:pic>
        <p:nvPicPr>
          <p:cNvPr id="7" name="圖片 6"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923" y="3369520"/>
            <a:ext cx="2076557" cy="2590933"/>
          </a:xfrm>
          <a:prstGeom prst="rect">
            <a:avLst/>
          </a:prstGeom>
          <a:ln>
            <a:noFill/>
          </a:ln>
          <a:effectLst>
            <a:outerShdw blurRad="190500" algn="tl" rotWithShape="0">
              <a:srgbClr val="000000">
                <a:alpha val="70000"/>
              </a:srgbClr>
            </a:outerShdw>
          </a:effectLst>
        </p:spPr>
      </p:pic>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87</a:t>
            </a:fld>
            <a:endParaRPr lang="en-US" altLang="zh-TW" smtClean="0"/>
          </a:p>
        </p:txBody>
      </p:sp>
      <p:sp>
        <p:nvSpPr>
          <p:cNvPr id="13" name="Text Box 14"/>
          <p:cNvSpPr txBox="1">
            <a:spLocks noChangeArrowheads="1"/>
          </p:cNvSpPr>
          <p:nvPr/>
        </p:nvSpPr>
        <p:spPr bwMode="auto">
          <a:xfrm>
            <a:off x="1549743" y="1340768"/>
            <a:ext cx="7126713"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a:solidFill>
                  <a:srgbClr val="000000"/>
                </a:solidFill>
                <a:ea typeface="標楷體" pitchFamily="65" charset="-120"/>
                <a:cs typeface="Arial" panose="020B0604020202020204" pitchFamily="34" charset="0"/>
                <a:sym typeface="Wingdings 2"/>
              </a:rPr>
              <a:t>國際債券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寶島債券介紹</a:t>
            </a:r>
            <a:r>
              <a:rPr kumimoji="0" lang="en-US" altLang="zh-TW" sz="2800" dirty="0">
                <a:solidFill>
                  <a:srgbClr val="000000"/>
                </a:solidFill>
                <a:ea typeface="標楷體" pitchFamily="65" charset="-120"/>
                <a:cs typeface="Arial" panose="020B0604020202020204" pitchFamily="34" charset="0"/>
                <a:sym typeface="Wingdings 2"/>
              </a:rPr>
              <a:t>) - </a:t>
            </a:r>
            <a:r>
              <a:rPr kumimoji="0" lang="zh-TW" altLang="en-US" sz="2800" dirty="0">
                <a:solidFill>
                  <a:srgbClr val="000000"/>
                </a:solidFill>
                <a:ea typeface="標楷體" pitchFamily="65" charset="-120"/>
                <a:cs typeface="Arial" panose="020B0604020202020204" pitchFamily="34" charset="0"/>
                <a:sym typeface="Wingdings 2"/>
              </a:rPr>
              <a:t>提供給</a:t>
            </a:r>
            <a:r>
              <a:rPr kumimoji="0" lang="zh-TW" altLang="en-US" sz="2800" dirty="0" smtClean="0">
                <a:solidFill>
                  <a:srgbClr val="000000"/>
                </a:solidFill>
                <a:ea typeface="標楷體" pitchFamily="65" charset="-120"/>
                <a:cs typeface="Arial" panose="020B0604020202020204" pitchFamily="34" charset="0"/>
                <a:sym typeface="Wingdings 2"/>
              </a:rPr>
              <a:t>投資人</a:t>
            </a:r>
            <a:endParaRPr kumimoji="0" lang="en-US" altLang="zh-TW" sz="2800" dirty="0">
              <a:solidFill>
                <a:srgbClr val="000000"/>
              </a:solidFill>
              <a:ea typeface="標楷體" pitchFamily="65" charset="-120"/>
              <a:cs typeface="Arial" panose="020B0604020202020204" pitchFamily="34" charset="0"/>
              <a:sym typeface="Wingdings 2"/>
            </a:endParaRPr>
          </a:p>
        </p:txBody>
      </p:sp>
      <p:sp>
        <p:nvSpPr>
          <p:cNvPr id="14"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二十二</a:t>
            </a:r>
            <a:r>
              <a:rPr kumimoji="1" lang="en-US" altLang="zh-TW" sz="3600" b="1" dirty="0" smtClean="0">
                <a:effectLst/>
              </a:rPr>
              <a:t>)</a:t>
            </a:r>
            <a:endParaRPr kumimoji="1" lang="en-US" altLang="zh-TW" sz="3600" b="1" dirty="0">
              <a:effectLst/>
            </a:endParaRPr>
          </a:p>
        </p:txBody>
      </p:sp>
      <p:sp>
        <p:nvSpPr>
          <p:cNvPr id="12" name="橢圓 11"/>
          <p:cNvSpPr>
            <a:spLocks noChangeArrowheads="1"/>
          </p:cNvSpPr>
          <p:nvPr/>
        </p:nvSpPr>
        <p:spPr bwMode="auto">
          <a:xfrm>
            <a:off x="7092280" y="5589240"/>
            <a:ext cx="1152128" cy="371212"/>
          </a:xfrm>
          <a:prstGeom prst="ellipse">
            <a:avLst/>
          </a:prstGeom>
          <a:noFill/>
          <a:ln w="28575" algn="ctr">
            <a:solidFill>
              <a:srgbClr val="3366FF"/>
            </a:solidFill>
            <a:miter lim="800000"/>
            <a:headEnd/>
            <a:tailEnd/>
          </a:ln>
        </p:spPr>
        <p:txBody>
          <a:bodyPr wrap="none"/>
          <a:lstStyle/>
          <a:p>
            <a:endParaRPr lang="zh-TW" altLang="en-US"/>
          </a:p>
        </p:txBody>
      </p:sp>
      <p:sp>
        <p:nvSpPr>
          <p:cNvPr id="15" name="橢圓 14"/>
          <p:cNvSpPr>
            <a:spLocks noChangeArrowheads="1"/>
          </p:cNvSpPr>
          <p:nvPr/>
        </p:nvSpPr>
        <p:spPr bwMode="auto">
          <a:xfrm>
            <a:off x="1284846" y="4005064"/>
            <a:ext cx="1198922" cy="478708"/>
          </a:xfrm>
          <a:prstGeom prst="ellipse">
            <a:avLst/>
          </a:prstGeom>
          <a:noFill/>
          <a:ln w="28575" algn="ctr">
            <a:solidFill>
              <a:srgbClr val="3366FF"/>
            </a:solidFill>
            <a:miter lim="800000"/>
            <a:headEnd/>
            <a:tailEnd/>
          </a:ln>
        </p:spPr>
        <p:txBody>
          <a:bodyPr wrap="none"/>
          <a:lstStyle/>
          <a:p>
            <a:endParaRPr lang="zh-TW" altLang="en-US"/>
          </a:p>
        </p:txBody>
      </p:sp>
      <p:sp>
        <p:nvSpPr>
          <p:cNvPr id="16" name="橢圓 15"/>
          <p:cNvSpPr>
            <a:spLocks noChangeArrowheads="1"/>
          </p:cNvSpPr>
          <p:nvPr/>
        </p:nvSpPr>
        <p:spPr bwMode="auto">
          <a:xfrm flipV="1">
            <a:off x="4308103" y="5242833"/>
            <a:ext cx="911969" cy="274399"/>
          </a:xfrm>
          <a:prstGeom prst="ellipse">
            <a:avLst/>
          </a:prstGeom>
          <a:noFill/>
          <a:ln w="28575" algn="ctr">
            <a:solidFill>
              <a:srgbClr val="3366FF"/>
            </a:solidFill>
            <a:miter lim="800000"/>
            <a:headEnd/>
            <a:tailEnd/>
          </a:ln>
        </p:spPr>
        <p:txBody>
          <a:bodyPr wrap="none"/>
          <a:lstStyle/>
          <a:p>
            <a:endParaRPr lang="zh-TW" altLang="en-US"/>
          </a:p>
        </p:txBody>
      </p:sp>
      <p:sp>
        <p:nvSpPr>
          <p:cNvPr id="17" name="向右箭號 16"/>
          <p:cNvSpPr/>
          <p:nvPr/>
        </p:nvSpPr>
        <p:spPr>
          <a:xfrm>
            <a:off x="5364088" y="5287891"/>
            <a:ext cx="1596398" cy="222398"/>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3791886" y="4035366"/>
            <a:ext cx="420074" cy="448406"/>
          </a:xfrm>
          <a:prstGeom prst="rightArrow">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423695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投影片編號版面配置區 3"/>
          <p:cNvSpPr>
            <a:spLocks noGrp="1"/>
          </p:cNvSpPr>
          <p:nvPr>
            <p:ph type="sldNum" sz="quarter" idx="12"/>
          </p:nvPr>
        </p:nvSpPr>
        <p:spPr/>
        <p:txBody>
          <a:bodyPr/>
          <a:lstStyle/>
          <a:p>
            <a:pPr>
              <a:defRPr/>
            </a:pPr>
            <a:fld id="{80CCB6C6-07F2-4E37-A346-58248AB18FF8}" type="slidenum">
              <a:rPr lang="en-US" altLang="zh-TW" smtClean="0"/>
              <a:pPr>
                <a:defRPr/>
              </a:pPr>
              <a:t>88</a:t>
            </a:fld>
            <a:endParaRPr lang="en-US" altLang="zh-TW" smtClean="0"/>
          </a:p>
        </p:txBody>
      </p:sp>
      <p:pic>
        <p:nvPicPr>
          <p:cNvPr id="8" name="圖片 7"/>
          <p:cNvPicPr/>
          <p:nvPr/>
        </p:nvPicPr>
        <p:blipFill rotWithShape="1">
          <a:blip r:embed="rId2"/>
          <a:srcRect l="16254" t="27163" r="16567" b="17935"/>
          <a:stretch/>
        </p:blipFill>
        <p:spPr bwMode="auto">
          <a:xfrm>
            <a:off x="1331639" y="1988840"/>
            <a:ext cx="7282135" cy="3744416"/>
          </a:xfrm>
          <a:prstGeom prst="rect">
            <a:avLst/>
          </a:prstGeom>
          <a:ln>
            <a:noFill/>
          </a:ln>
          <a:extLst>
            <a:ext uri="{53640926-AAD7-44D8-BBD7-CCE9431645EC}">
              <a14:shadowObscured xmlns:a14="http://schemas.microsoft.com/office/drawing/2010/main"/>
            </a:ext>
          </a:extLst>
        </p:spPr>
      </p:pic>
      <p:sp>
        <p:nvSpPr>
          <p:cNvPr id="9" name="橢圓 8"/>
          <p:cNvSpPr>
            <a:spLocks noChangeArrowheads="1"/>
          </p:cNvSpPr>
          <p:nvPr/>
        </p:nvSpPr>
        <p:spPr bwMode="auto">
          <a:xfrm>
            <a:off x="2285182" y="1916832"/>
            <a:ext cx="2808312" cy="360040"/>
          </a:xfrm>
          <a:prstGeom prst="ellipse">
            <a:avLst/>
          </a:prstGeom>
          <a:noFill/>
          <a:ln w="19050" algn="ctr">
            <a:solidFill>
              <a:srgbClr val="C00000"/>
            </a:solidFill>
            <a:miter lim="800000"/>
            <a:headEnd/>
            <a:tailEnd/>
          </a:ln>
        </p:spPr>
        <p:txBody>
          <a:bodyPr wrap="none"/>
          <a:lstStyle/>
          <a:p>
            <a:endParaRPr lang="zh-TW" altLang="en-US"/>
          </a:p>
        </p:txBody>
      </p:sp>
      <p:sp>
        <p:nvSpPr>
          <p:cNvPr id="7" name="標題 1"/>
          <p:cNvSpPr txBox="1">
            <a:spLocks/>
          </p:cNvSpPr>
          <p:nvPr/>
        </p:nvSpPr>
        <p:spPr>
          <a:xfrm>
            <a:off x="1042988" y="476250"/>
            <a:ext cx="8101012" cy="792163"/>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eaLnBrk="1" fontAlgn="auto" hangingPunct="1">
              <a:spcAft>
                <a:spcPts val="0"/>
              </a:spcAft>
              <a:defRPr/>
            </a:pPr>
            <a:r>
              <a:rPr kumimoji="1" lang="zh-TW" altLang="en-US" sz="3600" b="1" dirty="0" smtClean="0">
                <a:effectLst/>
              </a:rPr>
              <a:t>國際債券資料查詢</a:t>
            </a:r>
            <a:r>
              <a:rPr kumimoji="1" lang="en-US" altLang="zh-TW" sz="3600" b="1" dirty="0" smtClean="0">
                <a:effectLst/>
              </a:rPr>
              <a:t>(</a:t>
            </a:r>
            <a:r>
              <a:rPr kumimoji="1" lang="zh-TW" altLang="en-US" sz="3600" b="1" dirty="0" smtClean="0">
                <a:effectLst/>
              </a:rPr>
              <a:t>二十三</a:t>
            </a:r>
            <a:r>
              <a:rPr kumimoji="1" lang="en-US" altLang="zh-TW" sz="3600" b="1" dirty="0" smtClean="0">
                <a:effectLst/>
              </a:rPr>
              <a:t>)</a:t>
            </a:r>
            <a:endParaRPr kumimoji="1" lang="en-US" altLang="zh-TW" sz="3600" b="1" dirty="0">
              <a:effectLst/>
            </a:endParaRPr>
          </a:p>
        </p:txBody>
      </p:sp>
      <p:sp>
        <p:nvSpPr>
          <p:cNvPr id="10" name="Text Box 14"/>
          <p:cNvSpPr txBox="1">
            <a:spLocks noChangeArrowheads="1"/>
          </p:cNvSpPr>
          <p:nvPr/>
        </p:nvSpPr>
        <p:spPr bwMode="auto">
          <a:xfrm>
            <a:off x="1549743" y="1340768"/>
            <a:ext cx="7945437" cy="617252"/>
          </a:xfrm>
          <a:prstGeom prst="rect">
            <a:avLst/>
          </a:prstGeom>
          <a:noFill/>
          <a:ln w="9525">
            <a:noFill/>
            <a:miter lim="800000"/>
            <a:headEnd/>
            <a:tailEnd/>
          </a:ln>
        </p:spPr>
        <p:txBody>
          <a:bodyPr/>
          <a:lstStyle/>
          <a:p>
            <a:pPr marL="450850" indent="-361950">
              <a:spcBef>
                <a:spcPts val="600"/>
              </a:spcBef>
              <a:spcAft>
                <a:spcPts val="600"/>
              </a:spcAft>
              <a:buClr>
                <a:srgbClr val="E0A102"/>
              </a:buClr>
              <a:buFont typeface="Wingdings" panose="05000000000000000000" pitchFamily="2" charset="2"/>
              <a:buChar char="n"/>
              <a:defRPr/>
            </a:pPr>
            <a:r>
              <a:rPr kumimoji="0" lang="zh-TW" altLang="en-US" sz="2800" dirty="0" smtClean="0">
                <a:solidFill>
                  <a:srgbClr val="000000"/>
                </a:solidFill>
                <a:ea typeface="標楷體" pitchFamily="65" charset="-120"/>
                <a:cs typeface="Arial" panose="020B0604020202020204" pitchFamily="34" charset="0"/>
                <a:sym typeface="Wingdings 2"/>
              </a:rPr>
              <a:t>國際</a:t>
            </a:r>
            <a:r>
              <a:rPr kumimoji="0" lang="zh-TW" altLang="en-US" sz="2800" dirty="0">
                <a:solidFill>
                  <a:srgbClr val="000000"/>
                </a:solidFill>
                <a:ea typeface="標楷體" pitchFamily="65" charset="-120"/>
                <a:cs typeface="Arial" panose="020B0604020202020204" pitchFamily="34" charset="0"/>
                <a:sym typeface="Wingdings 2"/>
              </a:rPr>
              <a:t>債券</a:t>
            </a:r>
            <a:r>
              <a:rPr kumimoji="0" lang="en-US" altLang="zh-TW" sz="2800" dirty="0">
                <a:solidFill>
                  <a:srgbClr val="000000"/>
                </a:solidFill>
                <a:ea typeface="標楷體" pitchFamily="65" charset="-120"/>
                <a:cs typeface="Arial" panose="020B0604020202020204" pitchFamily="34" charset="0"/>
                <a:sym typeface="Wingdings 2"/>
              </a:rPr>
              <a:t>(</a:t>
            </a:r>
            <a:r>
              <a:rPr kumimoji="0" lang="zh-TW" altLang="en-US" sz="2800" dirty="0">
                <a:solidFill>
                  <a:srgbClr val="000000"/>
                </a:solidFill>
                <a:ea typeface="標楷體" pitchFamily="65" charset="-120"/>
                <a:cs typeface="Arial" panose="020B0604020202020204" pitchFamily="34" charset="0"/>
                <a:sym typeface="Wingdings 2"/>
              </a:rPr>
              <a:t>寶島債券介紹</a:t>
            </a:r>
            <a:r>
              <a:rPr kumimoji="0" lang="en-US" altLang="zh-TW" sz="2800" dirty="0" smtClean="0">
                <a:solidFill>
                  <a:srgbClr val="000000"/>
                </a:solidFill>
                <a:ea typeface="標楷體" pitchFamily="65" charset="-120"/>
                <a:cs typeface="Arial" panose="020B0604020202020204" pitchFamily="34" charset="0"/>
                <a:sym typeface="Wingdings 2"/>
              </a:rPr>
              <a:t>) - </a:t>
            </a:r>
            <a:r>
              <a:rPr kumimoji="0" lang="zh-TW" altLang="en-US" sz="2800" dirty="0">
                <a:solidFill>
                  <a:srgbClr val="000000"/>
                </a:solidFill>
                <a:ea typeface="標楷體" pitchFamily="65" charset="-120"/>
                <a:cs typeface="Arial" panose="020B0604020202020204" pitchFamily="34" charset="0"/>
                <a:sym typeface="Wingdings 2"/>
              </a:rPr>
              <a:t>提供給</a:t>
            </a:r>
            <a:r>
              <a:rPr kumimoji="0" lang="zh-TW" altLang="en-US" sz="2800" dirty="0" smtClean="0">
                <a:solidFill>
                  <a:srgbClr val="000000"/>
                </a:solidFill>
                <a:ea typeface="標楷體" pitchFamily="65" charset="-120"/>
                <a:cs typeface="Arial" panose="020B0604020202020204" pitchFamily="34" charset="0"/>
                <a:sym typeface="Wingdings 2"/>
              </a:rPr>
              <a:t>投資人</a:t>
            </a:r>
            <a:r>
              <a:rPr kumimoji="0" lang="en-US" altLang="zh-TW" sz="2800" dirty="0" smtClean="0">
                <a:solidFill>
                  <a:srgbClr val="000000"/>
                </a:solidFill>
                <a:ea typeface="標楷體" pitchFamily="65" charset="-120"/>
                <a:cs typeface="Arial" panose="020B0604020202020204" pitchFamily="34" charset="0"/>
                <a:sym typeface="Wingdings 2"/>
              </a:rPr>
              <a:t>(</a:t>
            </a:r>
            <a:r>
              <a:rPr kumimoji="0" lang="zh-TW" altLang="en-US" sz="2800" dirty="0" smtClean="0">
                <a:solidFill>
                  <a:srgbClr val="000000"/>
                </a:solidFill>
                <a:ea typeface="標楷體" pitchFamily="65" charset="-120"/>
                <a:cs typeface="Arial" panose="020B0604020202020204" pitchFamily="34" charset="0"/>
                <a:sym typeface="Wingdings 2"/>
              </a:rPr>
              <a:t>續</a:t>
            </a:r>
            <a:r>
              <a:rPr kumimoji="0" lang="en-US" altLang="zh-TW" sz="2800" dirty="0" smtClean="0">
                <a:solidFill>
                  <a:srgbClr val="000000"/>
                </a:solidFill>
                <a:ea typeface="標楷體" pitchFamily="65" charset="-120"/>
                <a:cs typeface="Arial" panose="020B0604020202020204" pitchFamily="34" charset="0"/>
                <a:sym typeface="Wingdings 2"/>
              </a:rPr>
              <a:t>)</a:t>
            </a:r>
            <a:endParaRPr kumimoji="0" lang="en-US" altLang="zh-TW" sz="2800" dirty="0">
              <a:solidFill>
                <a:srgbClr val="000000"/>
              </a:solidFill>
              <a:ea typeface="標楷體" pitchFamily="65" charset="-120"/>
              <a:cs typeface="Arial" panose="020B0604020202020204" pitchFamily="34" charset="0"/>
              <a:sym typeface="Wingdings 2"/>
            </a:endParaRPr>
          </a:p>
        </p:txBody>
      </p:sp>
    </p:spTree>
    <p:extLst>
      <p:ext uri="{BB962C8B-B14F-4D97-AF65-F5344CB8AC3E}">
        <p14:creationId xmlns:p14="http://schemas.microsoft.com/office/powerpoint/2010/main" val="8816207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otc網頁表頭3.JPG"/>
          <p:cNvPicPr>
            <a:picLocks noChangeAspect="1"/>
          </p:cNvPicPr>
          <p:nvPr/>
        </p:nvPicPr>
        <p:blipFill>
          <a:blip r:embed="rId2" cstate="print"/>
          <a:srcRect t="29167" r="7812" b="56250"/>
          <a:stretch>
            <a:fillRect/>
          </a:stretch>
        </p:blipFill>
        <p:spPr>
          <a:xfrm>
            <a:off x="1000100" y="5008411"/>
            <a:ext cx="8143900"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矩形 7"/>
          <p:cNvSpPr/>
          <p:nvPr/>
        </p:nvSpPr>
        <p:spPr>
          <a:xfrm>
            <a:off x="1642978" y="2034714"/>
            <a:ext cx="7501022" cy="1754326"/>
          </a:xfrm>
          <a:prstGeom prst="rect">
            <a:avLst/>
          </a:prstGeom>
          <a:noFill/>
        </p:spPr>
        <p:txBody>
          <a:bodyPr>
            <a:spAutoFit/>
          </a:bodyPr>
          <a:lstStyle/>
          <a:p>
            <a:pPr marL="1433513" indent="-1433513" fontAlgn="ctr">
              <a:defRPr/>
            </a:pPr>
            <a:r>
              <a:rPr lang="zh-TW"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rPr>
              <a:t>簡 報 結 束 </a:t>
            </a:r>
          </a:p>
          <a:p>
            <a:pPr marL="1433513" indent="-1433513" fontAlgn="ctr">
              <a:defRPr/>
            </a:pPr>
            <a:r>
              <a:rPr lang="zh-TW"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標楷體" pitchFamily="65" charset="-120"/>
                <a:ea typeface="標楷體" pitchFamily="65" charset="-120"/>
              </a:rPr>
              <a:t>         敬 請 指 教</a:t>
            </a:r>
            <a:endParaRPr lang="zh-TW"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74757" name="Rectangle 56" descr="Light horizontal"/>
          <p:cNvSpPr>
            <a:spLocks noChangeArrowheads="1"/>
          </p:cNvSpPr>
          <p:nvPr/>
        </p:nvSpPr>
        <p:spPr bwMode="gray">
          <a:xfrm>
            <a:off x="971550" y="4763"/>
            <a:ext cx="8174038" cy="1263650"/>
          </a:xfrm>
          <a:prstGeom prst="rect">
            <a:avLst/>
          </a:prstGeom>
          <a:pattFill prst="ltHorz">
            <a:fgClr>
              <a:srgbClr val="8BE3AF"/>
            </a:fgClr>
            <a:bgClr>
              <a:srgbClr val="8DC6FF"/>
            </a:bgClr>
          </a:pattFill>
          <a:ln w="9525">
            <a:noFill/>
            <a:miter lim="800000"/>
            <a:headEnd/>
            <a:tailEnd/>
          </a:ln>
        </p:spPr>
        <p:txBody>
          <a:bodyPr wrap="none" anchor="ctr"/>
          <a:lstStyle/>
          <a:p>
            <a:endParaRPr lang="zh-TW" altLang="en-US"/>
          </a:p>
        </p:txBody>
      </p:sp>
      <p:sp>
        <p:nvSpPr>
          <p:cNvPr id="11" name="矩形 10"/>
          <p:cNvSpPr/>
          <p:nvPr/>
        </p:nvSpPr>
        <p:spPr>
          <a:xfrm>
            <a:off x="971600" y="332656"/>
            <a:ext cx="8032968" cy="615553"/>
          </a:xfrm>
          <a:prstGeom prst="rect">
            <a:avLst/>
          </a:prstGeom>
          <a:noFill/>
        </p:spPr>
        <p:txBody>
          <a:bodyPr wrap="none">
            <a:spAutoFit/>
            <a:scene3d>
              <a:camera prst="orthographicFront"/>
              <a:lightRig rig="threePt" dir="t"/>
            </a:scene3d>
            <a:sp3d contourW="6350">
              <a:contourClr>
                <a:schemeClr val="accent3"/>
              </a:contourClr>
            </a:sp3d>
          </a:bodyPr>
          <a:lstStyle/>
          <a:p>
            <a:pPr algn="ctr">
              <a:defRPr/>
            </a:pPr>
            <a:r>
              <a:rPr lang="zh-TW" altLang="en-US" sz="3400" b="1" dirty="0">
                <a:ln w="18415" cmpd="sng">
                  <a:noFill/>
                  <a:prstDash val="solid"/>
                </a:ln>
                <a:solidFill>
                  <a:srgbClr val="FF9900"/>
                </a:solidFill>
                <a:latin typeface="標楷體" pitchFamily="65" charset="-120"/>
                <a:ea typeface="標楷體" pitchFamily="65" charset="-120"/>
              </a:rPr>
              <a:t>企業籌資更便捷        大眾投資更穩當</a:t>
            </a:r>
            <a:endParaRPr lang="zh-TW" altLang="en-US" sz="3400" b="1" dirty="0">
              <a:ln w="18415" cmpd="sng">
                <a:noFill/>
                <a:prstDash val="solid"/>
              </a:ln>
              <a:solidFill>
                <a:srgbClr val="FF9900"/>
              </a:solidFill>
              <a:latin typeface="Arial" charset="0"/>
            </a:endParaRPr>
          </a:p>
        </p:txBody>
      </p:sp>
      <p:pic>
        <p:nvPicPr>
          <p:cNvPr id="74759" name="Picture 2" descr="D:\temp\Temporary Internet Files\Content.IE5\6QQT8MX3\MC900355081[1].wmf"/>
          <p:cNvPicPr>
            <a:picLocks noChangeAspect="1" noChangeArrowheads="1"/>
          </p:cNvPicPr>
          <p:nvPr/>
        </p:nvPicPr>
        <p:blipFill>
          <a:blip r:embed="rId3" cstate="print"/>
          <a:srcRect/>
          <a:stretch>
            <a:fillRect/>
          </a:stretch>
        </p:blipFill>
        <p:spPr bwMode="auto">
          <a:xfrm>
            <a:off x="4284663" y="407988"/>
            <a:ext cx="1511300" cy="500062"/>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EE1BFAD9-2D68-4715-A1F2-73F9D65C8C77}" type="slidenum">
              <a:rPr lang="zh-TW" altLang="en-US" smtClean="0"/>
              <a:pPr>
                <a:defRPr/>
              </a:pPr>
              <a:t>89</a:t>
            </a:fld>
            <a:endParaRPr lang="zh-TW" altLang="en-US" dirty="0"/>
          </a:p>
        </p:txBody>
      </p:sp>
    </p:spTree>
    <p:extLst>
      <p:ext uri="{BB962C8B-B14F-4D97-AF65-F5344CB8AC3E}">
        <p14:creationId xmlns:p14="http://schemas.microsoft.com/office/powerpoint/2010/main" val="6396296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txBox="1">
            <a:spLocks noGrp="1"/>
          </p:cNvSpPr>
          <p:nvPr/>
        </p:nvSpPr>
        <p:spPr>
          <a:xfrm>
            <a:off x="8613775" y="6305550"/>
            <a:ext cx="457200" cy="476250"/>
          </a:xfrm>
          <a:prstGeom prst="rect">
            <a:avLst/>
          </a:prstGeom>
          <a:noFill/>
        </p:spPr>
        <p:txBody>
          <a:bodyPr anchor="b"/>
          <a:lstStyle/>
          <a:p>
            <a:pPr algn="ctr">
              <a:defRPr/>
            </a:pPr>
            <a:fld id="{4686FD6F-712C-47B1-97EF-79FC20C19BD0}" type="slidenum">
              <a:rPr kumimoji="0" lang="zh-TW" altLang="en-US" sz="1200">
                <a:solidFill>
                  <a:schemeClr val="bg2">
                    <a:lumMod val="25000"/>
                  </a:schemeClr>
                </a:solidFill>
                <a:latin typeface="Arial" charset="0"/>
              </a:rPr>
              <a:pPr algn="ctr">
                <a:defRPr/>
              </a:pPr>
              <a:t>9</a:t>
            </a:fld>
            <a:endParaRPr kumimoji="0" lang="zh-TW" altLang="en-US" sz="1200">
              <a:solidFill>
                <a:schemeClr val="bg2">
                  <a:lumMod val="25000"/>
                </a:schemeClr>
              </a:solidFill>
              <a:latin typeface="Arial" charset="0"/>
            </a:endParaRPr>
          </a:p>
        </p:txBody>
      </p:sp>
      <p:sp>
        <p:nvSpPr>
          <p:cNvPr id="9" name="文字方塊 8"/>
          <p:cNvSpPr txBox="1"/>
          <p:nvPr/>
        </p:nvSpPr>
        <p:spPr>
          <a:xfrm>
            <a:off x="1115617" y="1268760"/>
            <a:ext cx="7344815" cy="581378"/>
          </a:xfrm>
          <a:prstGeom prst="rect">
            <a:avLst/>
          </a:prstGeom>
          <a:noFill/>
        </p:spPr>
        <p:txBody>
          <a:bodyPr wrap="square">
            <a:spAutoFit/>
          </a:bodyPr>
          <a:lstStyle/>
          <a:p>
            <a:pPr marL="539750" lvl="1" indent="-457200" eaLnBrk="0" hangingPunct="0">
              <a:lnSpc>
                <a:spcPct val="150000"/>
              </a:lnSpc>
              <a:spcBef>
                <a:spcPts val="600"/>
              </a:spcBef>
              <a:buClr>
                <a:srgbClr val="CC9900"/>
              </a:buClr>
              <a:buSzPct val="100000"/>
              <a:buFont typeface="Wingdings" panose="05000000000000000000" pitchFamily="2" charset="2"/>
              <a:buChar char="n"/>
              <a:defRPr/>
            </a:pPr>
            <a:r>
              <a:rPr lang="zh-TW" altLang="en-US" sz="2400" dirty="0">
                <a:solidFill>
                  <a:prstClr val="black"/>
                </a:solidFill>
                <a:latin typeface="標楷體" pitchFamily="65" charset="-120"/>
                <a:ea typeface="標楷體" pitchFamily="65" charset="-120"/>
                <a:cs typeface="Times New Roman" pitchFamily="18" charset="0"/>
              </a:rPr>
              <a:t>臺灣壽險有</a:t>
            </a:r>
            <a:r>
              <a:rPr lang="zh-TW" altLang="en-US" sz="2400" dirty="0" smtClean="0">
                <a:solidFill>
                  <a:prstClr val="black"/>
                </a:solidFill>
                <a:latin typeface="標楷體" pitchFamily="65" charset="-120"/>
                <a:ea typeface="標楷體" pitchFamily="65" charset="-120"/>
                <a:cs typeface="Times New Roman" pitchFamily="18" charset="0"/>
              </a:rPr>
              <a:t>大量外幣</a:t>
            </a:r>
            <a:r>
              <a:rPr lang="zh-TW" altLang="en-US" sz="2400" dirty="0">
                <a:solidFill>
                  <a:prstClr val="black"/>
                </a:solidFill>
                <a:latin typeface="標楷體" pitchFamily="65" charset="-120"/>
                <a:ea typeface="標楷體" pitchFamily="65" charset="-120"/>
                <a:cs typeface="Times New Roman" pitchFamily="18" charset="0"/>
              </a:rPr>
              <a:t>投資</a:t>
            </a:r>
            <a:r>
              <a:rPr lang="zh-TW" altLang="en-US" sz="2400" dirty="0" smtClean="0">
                <a:solidFill>
                  <a:prstClr val="black"/>
                </a:solidFill>
                <a:latin typeface="標楷體" pitchFamily="65" charset="-120"/>
                <a:ea typeface="標楷體" pitchFamily="65" charset="-120"/>
                <a:cs typeface="Times New Roman" pitchFamily="18" charset="0"/>
              </a:rPr>
              <a:t>需求</a:t>
            </a:r>
            <a:endParaRPr lang="en-US" altLang="zh-TW" sz="2400" dirty="0" smtClean="0">
              <a:solidFill>
                <a:prstClr val="black"/>
              </a:solidFill>
              <a:latin typeface="標楷體" pitchFamily="65" charset="-120"/>
              <a:ea typeface="標楷體" pitchFamily="65" charset="-120"/>
              <a:cs typeface="Times New Roman" pitchFamily="18" charset="0"/>
            </a:endParaRPr>
          </a:p>
        </p:txBody>
      </p:sp>
      <p:sp>
        <p:nvSpPr>
          <p:cNvPr id="10" name="標題 3"/>
          <p:cNvSpPr txBox="1">
            <a:spLocks/>
          </p:cNvSpPr>
          <p:nvPr/>
        </p:nvSpPr>
        <p:spPr>
          <a:xfrm>
            <a:off x="1115616" y="585181"/>
            <a:ext cx="8028383" cy="706438"/>
          </a:xfrm>
          <a:prstGeom prst="rect">
            <a:avLst/>
          </a:prstGeom>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marL="0" lvl="2" algn="ctr">
              <a:defRPr/>
            </a:pPr>
            <a:r>
              <a:rPr kumimoji="0" lang="zh-TW" altLang="en-US" sz="3200" b="1" kern="0" dirty="0" smtClean="0"/>
              <a:t>境內</a:t>
            </a:r>
            <a:r>
              <a:rPr kumimoji="0" lang="zh-TW" altLang="en-US" sz="3200" b="1" kern="0" dirty="0"/>
              <a:t>投資外幣計價債券之需求</a:t>
            </a:r>
          </a:p>
        </p:txBody>
      </p:sp>
      <p:sp>
        <p:nvSpPr>
          <p:cNvPr id="2" name="投影片編號版面配置區 1"/>
          <p:cNvSpPr>
            <a:spLocks noGrp="1"/>
          </p:cNvSpPr>
          <p:nvPr>
            <p:ph type="sldNum" sz="quarter" idx="12"/>
          </p:nvPr>
        </p:nvSpPr>
        <p:spPr/>
        <p:txBody>
          <a:bodyPr/>
          <a:lstStyle/>
          <a:p>
            <a:pPr>
              <a:defRPr/>
            </a:pPr>
            <a:fld id="{032847C2-AB66-4460-89F3-EF2477B7E40D}" type="slidenum">
              <a:rPr lang="zh-TW" altLang="en-US" smtClean="0"/>
              <a:pPr>
                <a:defRPr/>
              </a:pPr>
              <a:t>9</a:t>
            </a:fld>
            <a:endParaRPr lang="zh-TW" altLang="en-US" dirty="0"/>
          </a:p>
        </p:txBody>
      </p:sp>
      <p:sp>
        <p:nvSpPr>
          <p:cNvPr id="12" name="標題 3"/>
          <p:cNvSpPr txBox="1">
            <a:spLocks/>
          </p:cNvSpPr>
          <p:nvPr/>
        </p:nvSpPr>
        <p:spPr>
          <a:xfrm>
            <a:off x="1080369" y="5949280"/>
            <a:ext cx="7734492" cy="611907"/>
          </a:xfrm>
          <a:prstGeom prst="rect">
            <a:avLst/>
          </a:prstGeom>
        </p:spPr>
        <p:txBody>
          <a:bodyPr vert="horz" wrap="square" lIns="91440" tIns="45720" rIns="91440" bIns="45720" numCol="1" anchor="ctr" anchorCtr="0" compatLnSpc="1">
            <a:prstTxWarp prst="textNoShape">
              <a:avLst/>
            </a:prstTxWarp>
            <a:noAutofit/>
          </a:bodyPr>
          <a:lstStyle/>
          <a:p>
            <a:pPr eaLnBrk="0" hangingPunct="0">
              <a:defRPr/>
            </a:pPr>
            <a:r>
              <a:rPr kumimoji="0" lang="zh-TW" altLang="en-US" sz="1400" dirty="0" smtClean="0">
                <a:solidFill>
                  <a:srgbClr val="000000"/>
                </a:solidFill>
                <a:latin typeface="微軟正黑體" pitchFamily="34" charset="-120"/>
                <a:ea typeface="標楷體" pitchFamily="65" charset="-120"/>
              </a:rPr>
              <a:t>資料來源：</a:t>
            </a:r>
            <a:r>
              <a:rPr kumimoji="0" lang="zh-TW" altLang="en-US" sz="1400" dirty="0">
                <a:solidFill>
                  <a:srgbClr val="000000"/>
                </a:solidFill>
                <a:latin typeface="微軟正黑體" pitchFamily="34" charset="-120"/>
                <a:ea typeface="標楷體" pitchFamily="65" charset="-120"/>
              </a:rPr>
              <a:t>保險發展</a:t>
            </a:r>
            <a:r>
              <a:rPr kumimoji="0" lang="zh-TW" altLang="en-US" sz="1400" dirty="0" smtClean="0">
                <a:solidFill>
                  <a:srgbClr val="000000"/>
                </a:solidFill>
                <a:latin typeface="微軟正黑體" pitchFamily="34" charset="-120"/>
                <a:ea typeface="標楷體" pitchFamily="65" charset="-120"/>
              </a:rPr>
              <a:t>中心</a:t>
            </a:r>
            <a:endParaRPr kumimoji="0" lang="zh-TW" altLang="en-US" sz="1400" dirty="0">
              <a:solidFill>
                <a:srgbClr val="FF0000"/>
              </a:solidFill>
              <a:latin typeface="微軟正黑體" pitchFamily="34" charset="-120"/>
              <a:ea typeface="標楷體" pitchFamily="65" charset="-120"/>
            </a:endParaRPr>
          </a:p>
        </p:txBody>
      </p:sp>
      <p:pic>
        <p:nvPicPr>
          <p:cNvPr id="4" name="圖片 3"/>
          <p:cNvPicPr>
            <a:picLocks noChangeAspect="1"/>
          </p:cNvPicPr>
          <p:nvPr/>
        </p:nvPicPr>
        <p:blipFill>
          <a:blip r:embed="rId2"/>
          <a:stretch>
            <a:fillRect/>
          </a:stretch>
        </p:blipFill>
        <p:spPr>
          <a:xfrm>
            <a:off x="1259632" y="2204864"/>
            <a:ext cx="7488831" cy="3919593"/>
          </a:xfrm>
          <a:prstGeom prst="rect">
            <a:avLst/>
          </a:prstGeom>
        </p:spPr>
      </p:pic>
      <p:sp>
        <p:nvSpPr>
          <p:cNvPr id="3" name="文字方塊 2"/>
          <p:cNvSpPr txBox="1"/>
          <p:nvPr/>
        </p:nvSpPr>
        <p:spPr>
          <a:xfrm>
            <a:off x="1187624" y="1881699"/>
            <a:ext cx="8009621" cy="323165"/>
          </a:xfrm>
          <a:prstGeom prst="rect">
            <a:avLst/>
          </a:prstGeom>
          <a:noFill/>
        </p:spPr>
        <p:txBody>
          <a:bodyPr wrap="square" rtlCol="0">
            <a:spAutoFit/>
          </a:bodyPr>
          <a:lstStyle/>
          <a:p>
            <a:r>
              <a:rPr kumimoji="0" lang="zh-TW" altLang="en-US" sz="1500" b="1" dirty="0">
                <a:solidFill>
                  <a:srgbClr val="000000"/>
                </a:solidFill>
                <a:latin typeface="微軟正黑體" pitchFamily="34" charset="-120"/>
                <a:ea typeface="標楷體" pitchFamily="65" charset="-120"/>
              </a:rPr>
              <a:t>截至</a:t>
            </a:r>
            <a:r>
              <a:rPr kumimoji="0" lang="en-US" altLang="zh-TW" sz="1500" b="1" dirty="0">
                <a:solidFill>
                  <a:srgbClr val="000000"/>
                </a:solidFill>
                <a:latin typeface="微軟正黑體" pitchFamily="34" charset="-120"/>
                <a:ea typeface="標楷體" pitchFamily="65" charset="-120"/>
              </a:rPr>
              <a:t>2016</a:t>
            </a:r>
            <a:r>
              <a:rPr kumimoji="0" lang="zh-TW" altLang="en-US" sz="1500" b="1" dirty="0">
                <a:solidFill>
                  <a:srgbClr val="000000"/>
                </a:solidFill>
                <a:latin typeface="微軟正黑體" pitchFamily="34" charset="-120"/>
                <a:ea typeface="標楷體" pitchFamily="65" charset="-120"/>
              </a:rPr>
              <a:t>年</a:t>
            </a:r>
            <a:r>
              <a:rPr kumimoji="0" lang="en-US" altLang="zh-TW" sz="1500" b="1" dirty="0">
                <a:solidFill>
                  <a:srgbClr val="000000"/>
                </a:solidFill>
                <a:latin typeface="微軟正黑體" pitchFamily="34" charset="-120"/>
                <a:ea typeface="標楷體" pitchFamily="65" charset="-120"/>
              </a:rPr>
              <a:t>3</a:t>
            </a:r>
            <a:r>
              <a:rPr kumimoji="0" lang="zh-TW" altLang="en-US" sz="1500" b="1" dirty="0">
                <a:solidFill>
                  <a:srgbClr val="000000"/>
                </a:solidFill>
                <a:latin typeface="微軟正黑體" pitchFamily="34" charset="-120"/>
                <a:ea typeface="標楷體" pitchFamily="65" charset="-120"/>
              </a:rPr>
              <a:t>月底，國外投資金額已達美金</a:t>
            </a:r>
            <a:r>
              <a:rPr kumimoji="0" lang="en-US" altLang="zh-TW" sz="1500" b="1" dirty="0">
                <a:solidFill>
                  <a:srgbClr val="000000"/>
                </a:solidFill>
                <a:latin typeface="微軟正黑體" pitchFamily="34" charset="-120"/>
                <a:ea typeface="標楷體" pitchFamily="65" charset="-120"/>
              </a:rPr>
              <a:t>3,667</a:t>
            </a:r>
            <a:r>
              <a:rPr kumimoji="0" lang="zh-TW" altLang="en-US" sz="1500" b="1" dirty="0">
                <a:solidFill>
                  <a:srgbClr val="000000"/>
                </a:solidFill>
                <a:latin typeface="微軟正黑體" pitchFamily="34" charset="-120"/>
                <a:ea typeface="標楷體" pitchFamily="65" charset="-120"/>
              </a:rPr>
              <a:t>億元</a:t>
            </a:r>
            <a:r>
              <a:rPr kumimoji="0" lang="zh-TW" altLang="en-US" sz="1500" b="1" dirty="0">
                <a:solidFill>
                  <a:srgbClr val="000000"/>
                </a:solidFill>
                <a:latin typeface="微軟正黑體"/>
                <a:ea typeface="微軟正黑體"/>
              </a:rPr>
              <a:t>，</a:t>
            </a:r>
            <a:r>
              <a:rPr kumimoji="0" lang="zh-TW" altLang="en-US" sz="1500" b="1" dirty="0">
                <a:solidFill>
                  <a:srgbClr val="000000"/>
                </a:solidFill>
                <a:latin typeface="微軟正黑體" pitchFamily="34" charset="-120"/>
                <a:ea typeface="標楷體" pitchFamily="65" charset="-120"/>
              </a:rPr>
              <a:t>占資金運用總額</a:t>
            </a:r>
            <a:r>
              <a:rPr kumimoji="0" lang="zh-TW" altLang="en-US" sz="1500" b="1" dirty="0">
                <a:latin typeface="微軟正黑體" pitchFamily="34" charset="-120"/>
                <a:ea typeface="標楷體" pitchFamily="65" charset="-120"/>
              </a:rPr>
              <a:t>比重高達</a:t>
            </a:r>
            <a:r>
              <a:rPr kumimoji="0" lang="en-US" altLang="zh-TW" sz="1500" b="1" dirty="0">
                <a:latin typeface="微軟正黑體" pitchFamily="34" charset="-120"/>
                <a:ea typeface="標楷體" pitchFamily="65" charset="-120"/>
              </a:rPr>
              <a:t>59.11</a:t>
            </a:r>
            <a:r>
              <a:rPr kumimoji="0" lang="en-US" altLang="zh-TW" sz="1500" b="1" dirty="0" smtClean="0">
                <a:latin typeface="微軟正黑體" pitchFamily="34" charset="-120"/>
                <a:ea typeface="標楷體" pitchFamily="65" charset="-120"/>
              </a:rPr>
              <a:t>%</a:t>
            </a:r>
            <a:r>
              <a:rPr kumimoji="0" lang="zh-TW" altLang="en-US" sz="1500" b="1" dirty="0" smtClean="0">
                <a:latin typeface="微軟正黑體" pitchFamily="34" charset="-120"/>
                <a:ea typeface="標楷體" pitchFamily="65" charset="-120"/>
              </a:rPr>
              <a:t>。</a:t>
            </a:r>
            <a:endParaRPr lang="zh-TW" altLang="en-US" sz="1500" b="1" dirty="0"/>
          </a:p>
        </p:txBody>
      </p:sp>
    </p:spTree>
    <p:extLst>
      <p:ext uri="{BB962C8B-B14F-4D97-AF65-F5344CB8AC3E}">
        <p14:creationId xmlns:p14="http://schemas.microsoft.com/office/powerpoint/2010/main" val="2393164311"/>
      </p:ext>
    </p:extLst>
  </p:cSld>
  <p:clrMapOvr>
    <a:masterClrMapping/>
  </p:clrMapOvr>
  <mc:AlternateContent xmlns:mc="http://schemas.openxmlformats.org/markup-compatibility/2006" xmlns:p14="http://schemas.microsoft.com/office/powerpoint/2010/main">
    <mc:Choice Requires="p14">
      <p:transition spd="slow" p14:dur="2000" advTm="29"/>
    </mc:Choice>
    <mc:Fallback xmlns="">
      <p:transition spd="slow" advTm="29"/>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文件" ma:contentTypeID="0x010100A3078D9E65A4734681057CE467F36175" ma:contentTypeVersion="0" ma:contentTypeDescription="建立新的文件。" ma:contentTypeScope="" ma:versionID="2576acd6ef88d4fbd32fb49f70d91b4e">
  <xsd:schema xmlns:xsd="http://www.w3.org/2001/XMLSchema" xmlns:p="http://schemas.microsoft.com/office/2006/metadata/properties" targetNamespace="http://schemas.microsoft.com/office/2006/metadata/properties" ma:root="true" ma:fieldsID="b8ca951d90cafeb83d4a03d140f1ba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ma:readOnly="true"/>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7893D4-770E-4C55-AFD2-78D81310FF9B}">
  <ds:schemaRef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4E1FEAC6-50FE-4F5B-B1F1-E00F593E2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6B36864-34EB-4D05-9B64-8E845A2235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48680</TotalTime>
  <Words>6981</Words>
  <Application>Microsoft Office PowerPoint</Application>
  <PresentationFormat>如螢幕大小 (4:3)</PresentationFormat>
  <Paragraphs>1055</Paragraphs>
  <Slides>89</Slides>
  <Notes>19</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89</vt:i4>
      </vt:variant>
    </vt:vector>
  </HeadingPairs>
  <TitlesOfParts>
    <vt:vector size="102" baseType="lpstr">
      <vt:lpstr>Arial Unicode MS</vt:lpstr>
      <vt:lpstr>Gill Sans MT</vt:lpstr>
      <vt:lpstr>微軟正黑體</vt:lpstr>
      <vt:lpstr>新細明體</vt:lpstr>
      <vt:lpstr>標楷體</vt:lpstr>
      <vt:lpstr>Arial</vt:lpstr>
      <vt:lpstr>Arial Narrow</vt:lpstr>
      <vt:lpstr>Calibri</vt:lpstr>
      <vt:lpstr>Times New Roman</vt:lpstr>
      <vt:lpstr>Verdana</vt:lpstr>
      <vt:lpstr>Wingdings</vt:lpstr>
      <vt:lpstr>Wingdings 2</vt:lpstr>
      <vt:lpstr>夏至</vt:lpstr>
      <vt:lpstr>PowerPoint 簡報</vt:lpstr>
      <vt:lpstr>簡報大綱</vt:lpstr>
      <vt:lpstr>壹、起源、背景與現況說明</vt:lpstr>
      <vt:lpstr>PowerPoint 簡報</vt:lpstr>
      <vt:lpstr>PowerPoint 簡報</vt:lpstr>
      <vt:lpstr>PowerPoint 簡報</vt:lpstr>
      <vt:lpstr>PowerPoint 簡報</vt:lpstr>
      <vt:lpstr>PowerPoint 簡報</vt:lpstr>
      <vt:lpstr>PowerPoint 簡報</vt:lpstr>
      <vt:lpstr>PowerPoint 簡報</vt:lpstr>
      <vt:lpstr>貳、發行面之相關規範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發行面相關規定-一般板(一)</vt:lpstr>
      <vt:lpstr>發行面相關規定-一般板(二)</vt:lpstr>
      <vt:lpstr>發行面相關規定-一般板(三)</vt:lpstr>
      <vt:lpstr>發行面相關規定-一般板(四)</vt:lpstr>
      <vt:lpstr>發行面相關規定-一般板(五)</vt:lpstr>
      <vt:lpstr>投資型保單連結國際債券</vt:lpstr>
      <vt:lpstr>PowerPoint 簡報</vt:lpstr>
      <vt:lpstr>PowerPoint 簡報</vt:lpstr>
      <vt:lpstr>發行市場架構-專業板(本國發行人)</vt:lpstr>
      <vt:lpstr>發行市場架構-專業板(外國發行人)(一)</vt:lpstr>
      <vt:lpstr>發行市場架構-專業板(外國發行人)(二)</vt:lpstr>
      <vt:lpstr>發行市場架構-專業板(外國發行人)(三)</vt:lpstr>
      <vt:lpstr>發行市場架構-專業板(外國發行人)(四)</vt:lpstr>
      <vt:lpstr>發行市場架構-專業板(陸企發行人)(一)</vt:lpstr>
      <vt:lpstr>發行市場架構-專業板(陸企發行人)(二)</vt:lpstr>
      <vt:lpstr>發行市場架構-專業板(陸企發行人)(三)</vt:lpstr>
      <vt:lpstr>PowerPoint 簡報</vt:lpstr>
      <vt:lpstr>發行面相關規定-專業板(一)</vt:lpstr>
      <vt:lpstr>發行面相關規定-專業板(二)</vt:lpstr>
      <vt:lpstr>發行面相關規定-專業板(三)</vt:lpstr>
      <vt:lpstr>發行面相關規定-專業板(四)</vt:lpstr>
      <vt:lpstr>發行面相關規定-專業板(五)</vt:lpstr>
      <vt:lpstr>發行面相關規定-專業板(六)</vt:lpstr>
      <vt:lpstr>參、交易面之相關規範</vt:lpstr>
      <vt:lpstr>PowerPoint 簡報</vt:lpstr>
      <vt:lpstr>PowerPoint 簡報</vt:lpstr>
      <vt:lpstr>PowerPoint 簡報</vt:lpstr>
      <vt:lpstr>PowerPoint 簡報</vt:lpstr>
      <vt:lpstr>PowerPoint 簡報</vt:lpstr>
      <vt:lpstr>處所議價交易規則(一)</vt:lpstr>
      <vt:lpstr>處所議價交易規則(二) </vt:lpstr>
      <vt:lpstr>處所議價交易規則(三)</vt:lpstr>
      <vt:lpstr>處所議價結算交割作業</vt:lpstr>
      <vt:lpstr>PowerPoint 簡報</vt:lpstr>
      <vt:lpstr>PowerPoint 簡報</vt:lpstr>
      <vt:lpstr>PowerPoint 簡報</vt:lpstr>
      <vt:lpstr>PowerPoint 簡報</vt:lpstr>
      <vt:lpstr>國際債券交易制度新措施(五)</vt:lpstr>
      <vt:lpstr>國際債券稅賦課徵方式(一)</vt:lpstr>
      <vt:lpstr>國際債券稅賦課徵方式(二)</vt:lpstr>
      <vt:lpstr>國際債券稅賦課徵方式(三)</vt:lpstr>
      <vt:lpstr>國際債券稅賦課徵方式(四)</vt:lpstr>
      <vt:lpstr>肆、國際債券資料查詢</vt:lpstr>
      <vt:lpstr>PowerPoint 簡報</vt:lpstr>
      <vt:lpstr>PowerPoint 簡報</vt:lpstr>
      <vt:lpstr>PowerPoint 簡報</vt:lpstr>
      <vt:lpstr>PowerPoint 簡報</vt:lpstr>
      <vt:lpstr>PowerPoint 簡報</vt:lpstr>
      <vt:lpstr>PowerPoint 簡報</vt:lpstr>
      <vt:lpstr>PowerPoint 簡報</vt:lpstr>
      <vt:lpstr>國際債券資料查詢(八)</vt:lpstr>
      <vt:lpstr>國際債券資料查詢(九)</vt:lpstr>
      <vt:lpstr>國際債券資料查詢(十)</vt:lpstr>
      <vt:lpstr>國際債券資料查詢(十一)</vt:lpstr>
      <vt:lpstr>國際債券資料查詢(十二)</vt:lpstr>
      <vt:lpstr>PowerPoint 簡報</vt:lpstr>
      <vt:lpstr>PowerPoint 簡報</vt:lpstr>
      <vt:lpstr>PowerPoint 簡報</vt:lpstr>
      <vt:lpstr>國際債券資料查詢(十六)</vt:lpstr>
      <vt:lpstr>國際債券資料查詢(十七)</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LENOVO USER</dc:creator>
  <cp:lastModifiedBy>陳鈺婷</cp:lastModifiedBy>
  <cp:revision>3670</cp:revision>
  <cp:lastPrinted>2016-05-11T02:50:30Z</cp:lastPrinted>
  <dcterms:created xsi:type="dcterms:W3CDTF">2009-02-09T08:05:00Z</dcterms:created>
  <dcterms:modified xsi:type="dcterms:W3CDTF">2016-11-14T02:28:44Z</dcterms:modified>
</cp:coreProperties>
</file>