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75"/>
  </p:notesMasterIdLst>
  <p:sldIdLst>
    <p:sldId id="256" r:id="rId2"/>
    <p:sldId id="500" r:id="rId3"/>
    <p:sldId id="517" r:id="rId4"/>
    <p:sldId id="497" r:id="rId5"/>
    <p:sldId id="402" r:id="rId6"/>
    <p:sldId id="403" r:id="rId7"/>
    <p:sldId id="404" r:id="rId8"/>
    <p:sldId id="528" r:id="rId9"/>
    <p:sldId id="468" r:id="rId10"/>
    <p:sldId id="406" r:id="rId11"/>
    <p:sldId id="529" r:id="rId12"/>
    <p:sldId id="413" r:id="rId13"/>
    <p:sldId id="469" r:id="rId14"/>
    <p:sldId id="414" r:id="rId15"/>
    <p:sldId id="531" r:id="rId16"/>
    <p:sldId id="530" r:id="rId17"/>
    <p:sldId id="511" r:id="rId18"/>
    <p:sldId id="522" r:id="rId19"/>
    <p:sldId id="524" r:id="rId20"/>
    <p:sldId id="525" r:id="rId21"/>
    <p:sldId id="415" r:id="rId22"/>
    <p:sldId id="424" r:id="rId23"/>
    <p:sldId id="429" r:id="rId24"/>
    <p:sldId id="444" r:id="rId25"/>
    <p:sldId id="447" r:id="rId26"/>
    <p:sldId id="439" r:id="rId27"/>
    <p:sldId id="448" r:id="rId28"/>
    <p:sldId id="466" r:id="rId29"/>
    <p:sldId id="506" r:id="rId30"/>
    <p:sldId id="503" r:id="rId31"/>
    <p:sldId id="501" r:id="rId32"/>
    <p:sldId id="502" r:id="rId33"/>
    <p:sldId id="446" r:id="rId34"/>
    <p:sldId id="516" r:id="rId35"/>
    <p:sldId id="440" r:id="rId36"/>
    <p:sldId id="441" r:id="rId37"/>
    <p:sldId id="449" r:id="rId38"/>
    <p:sldId id="432" r:id="rId39"/>
    <p:sldId id="433" r:id="rId40"/>
    <p:sldId id="434" r:id="rId41"/>
    <p:sldId id="435" r:id="rId42"/>
    <p:sldId id="436" r:id="rId43"/>
    <p:sldId id="438" r:id="rId44"/>
    <p:sldId id="437" r:id="rId45"/>
    <p:sldId id="471" r:id="rId46"/>
    <p:sldId id="443" r:id="rId47"/>
    <p:sldId id="527" r:id="rId48"/>
    <p:sldId id="510" r:id="rId49"/>
    <p:sldId id="512" r:id="rId50"/>
    <p:sldId id="452" r:id="rId51"/>
    <p:sldId id="453" r:id="rId52"/>
    <p:sldId id="455" r:id="rId53"/>
    <p:sldId id="457" r:id="rId54"/>
    <p:sldId id="458" r:id="rId55"/>
    <p:sldId id="459" r:id="rId56"/>
    <p:sldId id="463" r:id="rId57"/>
    <p:sldId id="462" r:id="rId58"/>
    <p:sldId id="460" r:id="rId59"/>
    <p:sldId id="461" r:id="rId60"/>
    <p:sldId id="515" r:id="rId61"/>
    <p:sldId id="507" r:id="rId62"/>
    <p:sldId id="417" r:id="rId63"/>
    <p:sldId id="418" r:id="rId64"/>
    <p:sldId id="419" r:id="rId65"/>
    <p:sldId id="420" r:id="rId66"/>
    <p:sldId id="421" r:id="rId67"/>
    <p:sldId id="422" r:id="rId68"/>
    <p:sldId id="513" r:id="rId69"/>
    <p:sldId id="423" r:id="rId70"/>
    <p:sldId id="450" r:id="rId71"/>
    <p:sldId id="514" r:id="rId72"/>
    <p:sldId id="467" r:id="rId73"/>
    <p:sldId id="330" r:id="rId7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9745" autoAdjust="0"/>
    <p:restoredTop sz="96802" autoAdjust="0"/>
  </p:normalViewPr>
  <p:slideViewPr>
    <p:cSldViewPr>
      <p:cViewPr varScale="1">
        <p:scale>
          <a:sx n="88" d="100"/>
          <a:sy n="88" d="100"/>
        </p:scale>
        <p:origin x="-8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siitest.twse.com.tw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642EB-47B4-4846-A4C3-29A02A2400ED}" type="doc">
      <dgm:prSet loTypeId="urn:microsoft.com/office/officeart/2005/8/layout/list1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C954F832-92D3-4F83-82BC-8A1F7CF4B983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TW" altLang="en-US" sz="2400" dirty="0" smtClean="0">
              <a:latin typeface="Book Antiqua" pitchFamily="18" charset="0"/>
              <a:ea typeface="標楷體" pitchFamily="65" charset="-120"/>
            </a:rPr>
            <a:t>建檔工具 </a:t>
          </a:r>
          <a:endParaRPr lang="zh-TW" altLang="en-US" sz="2400" dirty="0">
            <a:latin typeface="Book Antiqua" pitchFamily="18" charset="0"/>
            <a:ea typeface="標楷體" pitchFamily="65" charset="-120"/>
          </a:endParaRPr>
        </a:p>
      </dgm:t>
    </dgm:pt>
    <dgm:pt modelId="{4063B366-F014-4051-A38C-1843B09F9380}" type="parTrans" cxnId="{0CCFC23C-0FC1-43BD-A913-8D08046AD50A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8FF29C6F-EA86-4271-B666-56E52F37CEF5}" type="sibTrans" cxnId="{0CCFC23C-0FC1-43BD-A913-8D08046AD50A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22783752-C19C-4F66-AED6-0BC9BD6233B0}">
      <dgm:prSet phldrT="[文字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altLang="zh-TW" sz="2000" dirty="0" smtClean="0">
              <a:latin typeface="Book Antiqua" pitchFamily="18" charset="0"/>
              <a:ea typeface="標楷體" pitchFamily="65" charset="-120"/>
            </a:rPr>
            <a:t>101.1.9 ~ 101.2.10 </a:t>
          </a:r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開放測試申報</a:t>
          </a:r>
          <a:endParaRPr lang="zh-TW" altLang="en-US" sz="2000" dirty="0">
            <a:latin typeface="Book Antiqua" pitchFamily="18" charset="0"/>
            <a:ea typeface="標楷體" pitchFamily="65" charset="-120"/>
          </a:endParaRPr>
        </a:p>
      </dgm:t>
    </dgm:pt>
    <dgm:pt modelId="{2A7CAE96-7CCC-40DA-8093-FC0A6A89C236}" type="parTrans" cxnId="{392D0646-5341-4963-925B-EB6479C9BF89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B6B16C68-46A6-4F84-BBA0-C04FA8376D04}" type="sibTrans" cxnId="{392D0646-5341-4963-925B-EB6479C9BF89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4A263AA2-B949-43DD-9ED9-D591A43691C1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TW" altLang="en-US" sz="2400" dirty="0" smtClean="0">
              <a:latin typeface="Book Antiqua" pitchFamily="18" charset="0"/>
              <a:ea typeface="標楷體" pitchFamily="65" charset="-120"/>
            </a:rPr>
            <a:t>測試內容</a:t>
          </a:r>
          <a:endParaRPr lang="zh-TW" altLang="en-US" sz="2400" dirty="0">
            <a:latin typeface="Book Antiqua" pitchFamily="18" charset="0"/>
            <a:ea typeface="標楷體" pitchFamily="65" charset="-120"/>
          </a:endParaRPr>
        </a:p>
      </dgm:t>
    </dgm:pt>
    <dgm:pt modelId="{FD233C63-BD24-4F84-9FA3-898623F00820}" type="parTrans" cxnId="{492A05AD-FDF1-4956-B941-BF31645F1DB7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4EFEB837-B303-40F0-9D09-14696E575DFF}" type="sibTrans" cxnId="{492A05AD-FDF1-4956-B941-BF31645F1DB7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C781D809-001B-49FD-9191-7434260FA2D8}">
      <dgm:prSet phldrT="[文字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altLang="zh-TW" sz="2000" dirty="0" smtClean="0">
              <a:latin typeface="Book Antiqua" pitchFamily="18" charset="0"/>
              <a:ea typeface="標楷體" pitchFamily="65" charset="-120"/>
            </a:rPr>
            <a:t>100 </a:t>
          </a:r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年第 </a:t>
          </a:r>
          <a:r>
            <a:rPr lang="en-US" altLang="zh-TW" sz="2000" dirty="0" smtClean="0">
              <a:latin typeface="Book Antiqua" pitchFamily="18" charset="0"/>
              <a:ea typeface="標楷體" pitchFamily="65" charset="-120"/>
            </a:rPr>
            <a:t>2 </a:t>
          </a:r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季母公司報表</a:t>
          </a:r>
          <a:endParaRPr lang="zh-TW" altLang="en-US" sz="2000" dirty="0">
            <a:latin typeface="Book Antiqua" pitchFamily="18" charset="0"/>
            <a:ea typeface="標楷體" pitchFamily="65" charset="-120"/>
          </a:endParaRPr>
        </a:p>
      </dgm:t>
    </dgm:pt>
    <dgm:pt modelId="{32E8E1E6-2C81-4B93-A524-6763703EFF50}" type="parTrans" cxnId="{AFD85BEF-5610-47C2-99C0-8B9DC3445EF3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D9FB7212-5C51-4952-AD2B-479935C0011D}" type="sibTrans" cxnId="{AFD85BEF-5610-47C2-99C0-8B9DC3445EF3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7DD52BA3-4365-4270-8C00-86580C239CED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TW" altLang="en-US" sz="2400" dirty="0" smtClean="0">
              <a:latin typeface="Book Antiqua" pitchFamily="18" charset="0"/>
              <a:ea typeface="標楷體" pitchFamily="65" charset="-120"/>
            </a:rPr>
            <a:t>申報網站</a:t>
          </a:r>
          <a:endParaRPr lang="zh-TW" altLang="en-US" sz="2400" dirty="0">
            <a:latin typeface="Book Antiqua" pitchFamily="18" charset="0"/>
            <a:ea typeface="標楷體" pitchFamily="65" charset="-120"/>
          </a:endParaRPr>
        </a:p>
      </dgm:t>
    </dgm:pt>
    <dgm:pt modelId="{EE040183-C113-4B9F-AAE8-A461905EF5DC}" type="parTrans" cxnId="{CB8281D2-C067-440B-B5CD-31463737CE4D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3B523AC8-66E0-41BA-AD9D-B2A461369325}" type="sibTrans" cxnId="{CB8281D2-C067-440B-B5CD-31463737CE4D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6268CD4F-69A4-4458-A011-D5CE42BF6C12}">
      <dgm:prSet phldrT="[文字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zh-TW" altLang="en-US" sz="2000" smtClean="0">
              <a:latin typeface="Book Antiqua" pitchFamily="18" charset="0"/>
              <a:ea typeface="標楷體" pitchFamily="65" charset="-120"/>
            </a:rPr>
            <a:t>公開資訊觀測站申報系統 </a:t>
          </a:r>
          <a:r>
            <a:rPr lang="en-US" altLang="zh-TW" sz="2000" smtClean="0">
              <a:latin typeface="Book Antiqua" pitchFamily="18" charset="0"/>
              <a:ea typeface="標楷體" pitchFamily="65" charset="-120"/>
            </a:rPr>
            <a:t>- </a:t>
          </a:r>
          <a:r>
            <a:rPr lang="zh-TW" altLang="en-US" sz="200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rPr>
            <a:t>測試系統</a:t>
          </a:r>
          <a:endParaRPr lang="zh-TW" altLang="en-US" sz="2000" dirty="0">
            <a:solidFill>
              <a:srgbClr val="FF0000"/>
            </a:solidFill>
            <a:latin typeface="Book Antiqua" pitchFamily="18" charset="0"/>
            <a:ea typeface="標楷體" pitchFamily="65" charset="-120"/>
          </a:endParaRPr>
        </a:p>
      </dgm:t>
    </dgm:pt>
    <dgm:pt modelId="{808C3359-053A-48BB-A473-39084FA0653B}" type="parTrans" cxnId="{29EFFA0D-3E10-4130-999C-422E39BBCEA3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C8A5138B-81B0-4D30-ACA0-43E569616B54}" type="sibTrans" cxnId="{29EFFA0D-3E10-4130-999C-422E39BBCEA3}">
      <dgm:prSet/>
      <dgm:spPr/>
      <dgm:t>
        <a:bodyPr/>
        <a:lstStyle/>
        <a:p>
          <a:endParaRPr lang="zh-TW" altLang="en-US" sz="2400">
            <a:latin typeface="Book Antiqua" pitchFamily="18" charset="0"/>
            <a:ea typeface="標楷體" pitchFamily="65" charset="-120"/>
          </a:endParaRPr>
        </a:p>
      </dgm:t>
    </dgm:pt>
    <dgm:pt modelId="{D15DE746-7D36-4465-8D4A-DDEC95F6AB19}">
      <dgm:prSet phldrT="[文字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zh-TW" altLang="en-US" sz="2000" dirty="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rPr>
            <a:t>金控業</a:t>
          </a:r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及</a:t>
          </a:r>
          <a:r>
            <a:rPr lang="zh-TW" altLang="en-US" sz="2000" dirty="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rPr>
            <a:t>異業合併</a:t>
          </a:r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申報合併報表</a:t>
          </a:r>
          <a:endParaRPr lang="zh-TW" altLang="en-US" sz="2000" dirty="0">
            <a:latin typeface="Book Antiqua" pitchFamily="18" charset="0"/>
            <a:ea typeface="標楷體" pitchFamily="65" charset="-120"/>
          </a:endParaRPr>
        </a:p>
      </dgm:t>
    </dgm:pt>
    <dgm:pt modelId="{FA33AA15-DB15-478E-A5CD-CC69B23C0600}" type="parTrans" cxnId="{5E5C32C9-BD17-4E1F-B482-94C409051E03}">
      <dgm:prSet/>
      <dgm:spPr/>
      <dgm:t>
        <a:bodyPr/>
        <a:lstStyle/>
        <a:p>
          <a:endParaRPr lang="zh-TW" altLang="en-US"/>
        </a:p>
      </dgm:t>
    </dgm:pt>
    <dgm:pt modelId="{BC066ED0-2D14-4EF8-BB95-23E651296916}" type="sibTrans" cxnId="{5E5C32C9-BD17-4E1F-B482-94C409051E03}">
      <dgm:prSet/>
      <dgm:spPr/>
      <dgm:t>
        <a:bodyPr/>
        <a:lstStyle/>
        <a:p>
          <a:endParaRPr lang="zh-TW" altLang="en-US"/>
        </a:p>
      </dgm:t>
    </dgm:pt>
    <dgm:pt modelId="{0DBABBF1-A6F1-4D72-962A-F028FA993FFE}">
      <dgm:prSet phldrT="[文字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網址：</a:t>
          </a:r>
          <a:r>
            <a:rPr lang="en-US" altLang="zh-TW" sz="2000" dirty="0" smtClean="0">
              <a:latin typeface="Book Antiqua" pitchFamily="18" charset="0"/>
              <a:ea typeface="標楷體" pitchFamily="65" charset="-120"/>
              <a:hlinkClick xmlns:r="http://schemas.openxmlformats.org/officeDocument/2006/relationships" r:id="rId1"/>
            </a:rPr>
            <a:t>http://siitest.twse.com.tw</a:t>
          </a:r>
          <a:endParaRPr lang="zh-TW" altLang="en-US" sz="2000" dirty="0">
            <a:latin typeface="Book Antiqua" pitchFamily="18" charset="0"/>
            <a:ea typeface="標楷體" pitchFamily="65" charset="-120"/>
          </a:endParaRPr>
        </a:p>
      </dgm:t>
    </dgm:pt>
    <dgm:pt modelId="{37971E04-66F8-4B9C-BC8A-5E9E4FF3A6EA}" type="parTrans" cxnId="{7D2C7871-FAE1-43ED-8E7C-3B9B25632A8B}">
      <dgm:prSet/>
      <dgm:spPr/>
      <dgm:t>
        <a:bodyPr/>
        <a:lstStyle/>
        <a:p>
          <a:endParaRPr lang="zh-TW" altLang="en-US"/>
        </a:p>
      </dgm:t>
    </dgm:pt>
    <dgm:pt modelId="{08EF17C7-8104-4323-A213-81E4CAA28F27}" type="sibTrans" cxnId="{7D2C7871-FAE1-43ED-8E7C-3B9B25632A8B}">
      <dgm:prSet/>
      <dgm:spPr/>
      <dgm:t>
        <a:bodyPr/>
        <a:lstStyle/>
        <a:p>
          <a:endParaRPr lang="zh-TW" altLang="en-US"/>
        </a:p>
      </dgm:t>
    </dgm:pt>
    <dgm:pt modelId="{682E03D5-DFC1-4412-BE4C-C58F19C699FF}">
      <dgm:prSet phldrT="[文字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altLang="zh-TW" sz="2000" smtClean="0">
              <a:latin typeface="Book Antiqua" pitchFamily="18" charset="0"/>
              <a:ea typeface="標楷體" pitchFamily="65" charset="-120"/>
            </a:rPr>
            <a:t>101.1.2 </a:t>
          </a:r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開放軟體下載</a:t>
          </a:r>
          <a:endParaRPr lang="zh-TW" altLang="en-US" sz="2000" dirty="0">
            <a:latin typeface="Book Antiqua" pitchFamily="18" charset="0"/>
            <a:ea typeface="標楷體" pitchFamily="65" charset="-120"/>
          </a:endParaRPr>
        </a:p>
      </dgm:t>
    </dgm:pt>
    <dgm:pt modelId="{B4F22985-A5A9-4846-B0A6-CFF0F0BAE72C}" type="parTrans" cxnId="{8A2D4679-0FAD-4F24-924A-6FCA3979A682}">
      <dgm:prSet/>
      <dgm:spPr/>
      <dgm:t>
        <a:bodyPr/>
        <a:lstStyle/>
        <a:p>
          <a:endParaRPr lang="zh-TW" altLang="en-US"/>
        </a:p>
      </dgm:t>
    </dgm:pt>
    <dgm:pt modelId="{2CC71231-3115-4262-8706-1345E11ABEB3}" type="sibTrans" cxnId="{8A2D4679-0FAD-4F24-924A-6FCA3979A682}">
      <dgm:prSet/>
      <dgm:spPr/>
      <dgm:t>
        <a:bodyPr/>
        <a:lstStyle/>
        <a:p>
          <a:endParaRPr lang="zh-TW" altLang="en-US"/>
        </a:p>
      </dgm:t>
    </dgm:pt>
    <dgm:pt modelId="{6ED0C5F2-A780-4D5C-929D-B5E5B03E0EBA}">
      <dgm:prSet phldrT="[文字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TW" altLang="en-US" sz="2400" dirty="0" smtClean="0">
              <a:latin typeface="Book Antiqua" pitchFamily="18" charset="0"/>
              <a:ea typeface="標楷體" pitchFamily="65" charset="-120"/>
            </a:rPr>
            <a:t>測試期間 </a:t>
          </a:r>
          <a:endParaRPr lang="zh-TW" altLang="en-US" dirty="0"/>
        </a:p>
      </dgm:t>
    </dgm:pt>
    <dgm:pt modelId="{276B3DC6-C065-4EDB-9866-57146AEA644D}" type="parTrans" cxnId="{B3CEB76F-1A3E-400D-8BC7-A6EB2A877C95}">
      <dgm:prSet/>
      <dgm:spPr/>
      <dgm:t>
        <a:bodyPr/>
        <a:lstStyle/>
        <a:p>
          <a:endParaRPr lang="zh-TW" altLang="en-US"/>
        </a:p>
      </dgm:t>
    </dgm:pt>
    <dgm:pt modelId="{A9FD2B01-5FA8-488A-9FC1-87ED2A243B94}" type="sibTrans" cxnId="{B3CEB76F-1A3E-400D-8BC7-A6EB2A877C95}">
      <dgm:prSet/>
      <dgm:spPr/>
      <dgm:t>
        <a:bodyPr/>
        <a:lstStyle/>
        <a:p>
          <a:endParaRPr lang="zh-TW" altLang="en-US"/>
        </a:p>
      </dgm:t>
    </dgm:pt>
    <dgm:pt modelId="{54413C42-7CFA-4A39-9DDC-D2887C396E87}">
      <dgm:prSet phldrT="[文字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登入密碼：</a:t>
          </a:r>
          <a:r>
            <a:rPr lang="en-US" altLang="zh-TW" sz="2000" dirty="0" smtClean="0">
              <a:latin typeface="Book Antiqua" pitchFamily="18" charset="0"/>
              <a:ea typeface="標楷體" pitchFamily="65" charset="-120"/>
            </a:rPr>
            <a:t>100.12.31 </a:t>
          </a:r>
          <a:r>
            <a:rPr lang="zh-TW" altLang="en-US" sz="2000" dirty="0" smtClean="0">
              <a:latin typeface="Book Antiqua" pitchFamily="18" charset="0"/>
              <a:ea typeface="標楷體" pitchFamily="65" charset="-120"/>
            </a:rPr>
            <a:t>正式系統之密碼</a:t>
          </a:r>
          <a:endParaRPr lang="zh-TW" altLang="en-US" sz="2000" dirty="0">
            <a:latin typeface="Book Antiqua" pitchFamily="18" charset="0"/>
            <a:ea typeface="標楷體" pitchFamily="65" charset="-120"/>
          </a:endParaRPr>
        </a:p>
      </dgm:t>
    </dgm:pt>
    <dgm:pt modelId="{5B399D62-8349-48B9-8743-7BF521D03907}" type="parTrans" cxnId="{60A171B8-3F38-4F94-BF59-9B43F904FC76}">
      <dgm:prSet/>
      <dgm:spPr/>
      <dgm:t>
        <a:bodyPr/>
        <a:lstStyle/>
        <a:p>
          <a:endParaRPr lang="zh-TW" altLang="en-US"/>
        </a:p>
      </dgm:t>
    </dgm:pt>
    <dgm:pt modelId="{AB5851AD-AC86-44AB-8D28-215035C1F393}" type="sibTrans" cxnId="{60A171B8-3F38-4F94-BF59-9B43F904FC76}">
      <dgm:prSet/>
      <dgm:spPr/>
      <dgm:t>
        <a:bodyPr/>
        <a:lstStyle/>
        <a:p>
          <a:endParaRPr lang="zh-TW" altLang="en-US"/>
        </a:p>
      </dgm:t>
    </dgm:pt>
    <dgm:pt modelId="{83975DFF-3908-468C-B1C4-C71EC61FD538}" type="pres">
      <dgm:prSet presAssocID="{69D642EB-47B4-4846-A4C3-29A02A2400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097B4ED-0C6A-45D2-AC71-2C78DBB6E825}" type="pres">
      <dgm:prSet presAssocID="{C954F832-92D3-4F83-82BC-8A1F7CF4B983}" presName="parentLin" presStyleCnt="0"/>
      <dgm:spPr/>
    </dgm:pt>
    <dgm:pt modelId="{5CFC4D4B-A533-4BB3-BB75-8FBD5F2AB4DB}" type="pres">
      <dgm:prSet presAssocID="{C954F832-92D3-4F83-82BC-8A1F7CF4B983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3C8A09C5-3860-4406-9158-BAB228917EE1}" type="pres">
      <dgm:prSet presAssocID="{C954F832-92D3-4F83-82BC-8A1F7CF4B98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743EBC-B087-4E3A-92DA-9A0CEC2AC86D}" type="pres">
      <dgm:prSet presAssocID="{C954F832-92D3-4F83-82BC-8A1F7CF4B983}" presName="negativeSpace" presStyleCnt="0"/>
      <dgm:spPr/>
    </dgm:pt>
    <dgm:pt modelId="{B54BB6E2-AD13-4E75-9B54-95316B9E444A}" type="pres">
      <dgm:prSet presAssocID="{C954F832-92D3-4F83-82BC-8A1F7CF4B983}" presName="childText" presStyleLbl="conFgAcc1" presStyleIdx="0" presStyleCnt="4" custLinFactNeighborX="-9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D72ABC-482A-44DF-98EA-010FC36935BC}" type="pres">
      <dgm:prSet presAssocID="{8FF29C6F-EA86-4271-B666-56E52F37CEF5}" presName="spaceBetweenRectangles" presStyleCnt="0"/>
      <dgm:spPr/>
    </dgm:pt>
    <dgm:pt modelId="{1B3F413A-8FF2-4C45-BF70-ECE8A3B36A50}" type="pres">
      <dgm:prSet presAssocID="{6ED0C5F2-A780-4D5C-929D-B5E5B03E0EBA}" presName="parentLin" presStyleCnt="0"/>
      <dgm:spPr/>
    </dgm:pt>
    <dgm:pt modelId="{7E1ADD31-149D-46B9-8EE0-63FADFA45F2E}" type="pres">
      <dgm:prSet presAssocID="{6ED0C5F2-A780-4D5C-929D-B5E5B03E0EBA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9D82DEF0-CD98-4669-BA88-EC4FA7922AA8}" type="pres">
      <dgm:prSet presAssocID="{6ED0C5F2-A780-4D5C-929D-B5E5B03E0E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4C9779-471E-4E87-9C90-E3B6DF95E443}" type="pres">
      <dgm:prSet presAssocID="{6ED0C5F2-A780-4D5C-929D-B5E5B03E0EBA}" presName="negativeSpace" presStyleCnt="0"/>
      <dgm:spPr/>
    </dgm:pt>
    <dgm:pt modelId="{4CAFFA84-A23B-49DB-8A31-35CFFF77338B}" type="pres">
      <dgm:prSet presAssocID="{6ED0C5F2-A780-4D5C-929D-B5E5B03E0EB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0B64E4-4B9B-4FB7-BF2A-3B940D768C90}" type="pres">
      <dgm:prSet presAssocID="{A9FD2B01-5FA8-488A-9FC1-87ED2A243B94}" presName="spaceBetweenRectangles" presStyleCnt="0"/>
      <dgm:spPr/>
    </dgm:pt>
    <dgm:pt modelId="{2518AB1F-FEAB-4404-B897-31889C0964A6}" type="pres">
      <dgm:prSet presAssocID="{4A263AA2-B949-43DD-9ED9-D591A43691C1}" presName="parentLin" presStyleCnt="0"/>
      <dgm:spPr/>
    </dgm:pt>
    <dgm:pt modelId="{463FF124-A56B-4B42-B3F6-B91581CB2BE3}" type="pres">
      <dgm:prSet presAssocID="{4A263AA2-B949-43DD-9ED9-D591A43691C1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BF15542F-40B0-4E48-AF6E-60E8041F83D4}" type="pres">
      <dgm:prSet presAssocID="{4A263AA2-B949-43DD-9ED9-D591A43691C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428F71-E383-474F-B39A-875F6EF08033}" type="pres">
      <dgm:prSet presAssocID="{4A263AA2-B949-43DD-9ED9-D591A43691C1}" presName="negativeSpace" presStyleCnt="0"/>
      <dgm:spPr/>
    </dgm:pt>
    <dgm:pt modelId="{5F45CA23-DCE8-41AF-AD84-CC3359CA129A}" type="pres">
      <dgm:prSet presAssocID="{4A263AA2-B949-43DD-9ED9-D591A43691C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C0D9AB-9015-4F96-A519-988C0DA4F0D0}" type="pres">
      <dgm:prSet presAssocID="{4EFEB837-B303-40F0-9D09-14696E575DFF}" presName="spaceBetweenRectangles" presStyleCnt="0"/>
      <dgm:spPr/>
    </dgm:pt>
    <dgm:pt modelId="{ABDD6D8A-6580-4CC8-A6FD-2313D879A05B}" type="pres">
      <dgm:prSet presAssocID="{7DD52BA3-4365-4270-8C00-86580C239CED}" presName="parentLin" presStyleCnt="0"/>
      <dgm:spPr/>
    </dgm:pt>
    <dgm:pt modelId="{B5FB1DD6-3B84-4B02-B147-AEFA27DAF0F5}" type="pres">
      <dgm:prSet presAssocID="{7DD52BA3-4365-4270-8C00-86580C239CED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948D42A5-F878-4BE6-8ABA-4568C87F5B09}" type="pres">
      <dgm:prSet presAssocID="{7DD52BA3-4365-4270-8C00-86580C239CE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76F2E8-3348-479C-B63D-80BDD5284650}" type="pres">
      <dgm:prSet presAssocID="{7DD52BA3-4365-4270-8C00-86580C239CED}" presName="negativeSpace" presStyleCnt="0"/>
      <dgm:spPr/>
    </dgm:pt>
    <dgm:pt modelId="{D24EB4F3-B470-4FF8-BB88-A878EB09E4F4}" type="pres">
      <dgm:prSet presAssocID="{7DD52BA3-4365-4270-8C00-86580C239CE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AC0F3A-3350-4D14-A67F-4C8EF4B5035A}" type="presOf" srcId="{4A263AA2-B949-43DD-9ED9-D591A43691C1}" destId="{463FF124-A56B-4B42-B3F6-B91581CB2BE3}" srcOrd="0" destOrd="0" presId="urn:microsoft.com/office/officeart/2005/8/layout/list1"/>
    <dgm:cxn modelId="{7D2C7871-FAE1-43ED-8E7C-3B9B25632A8B}" srcId="{7DD52BA3-4365-4270-8C00-86580C239CED}" destId="{0DBABBF1-A6F1-4D72-962A-F028FA993FFE}" srcOrd="1" destOrd="0" parTransId="{37971E04-66F8-4B9C-BC8A-5E9E4FF3A6EA}" sibTransId="{08EF17C7-8104-4323-A213-81E4CAA28F27}"/>
    <dgm:cxn modelId="{103D0E0F-9490-4B0F-95E0-4F37D95ADEE3}" type="presOf" srcId="{C781D809-001B-49FD-9191-7434260FA2D8}" destId="{5F45CA23-DCE8-41AF-AD84-CC3359CA129A}" srcOrd="0" destOrd="0" presId="urn:microsoft.com/office/officeart/2005/8/layout/list1"/>
    <dgm:cxn modelId="{CB8281D2-C067-440B-B5CD-31463737CE4D}" srcId="{69D642EB-47B4-4846-A4C3-29A02A2400ED}" destId="{7DD52BA3-4365-4270-8C00-86580C239CED}" srcOrd="3" destOrd="0" parTransId="{EE040183-C113-4B9F-AAE8-A461905EF5DC}" sibTransId="{3B523AC8-66E0-41BA-AD9D-B2A461369325}"/>
    <dgm:cxn modelId="{AFD85BEF-5610-47C2-99C0-8B9DC3445EF3}" srcId="{4A263AA2-B949-43DD-9ED9-D591A43691C1}" destId="{C781D809-001B-49FD-9191-7434260FA2D8}" srcOrd="0" destOrd="0" parTransId="{32E8E1E6-2C81-4B93-A524-6763703EFF50}" sibTransId="{D9FB7212-5C51-4952-AD2B-479935C0011D}"/>
    <dgm:cxn modelId="{392D0646-5341-4963-925B-EB6479C9BF89}" srcId="{6ED0C5F2-A780-4D5C-929D-B5E5B03E0EBA}" destId="{22783752-C19C-4F66-AED6-0BC9BD6233B0}" srcOrd="0" destOrd="0" parTransId="{2A7CAE96-7CCC-40DA-8093-FC0A6A89C236}" sibTransId="{B6B16C68-46A6-4F84-BBA0-C04FA8376D04}"/>
    <dgm:cxn modelId="{3D7CBD83-5004-4C78-8DCA-40E959E46BA4}" type="presOf" srcId="{682E03D5-DFC1-4412-BE4C-C58F19C699FF}" destId="{B54BB6E2-AD13-4E75-9B54-95316B9E444A}" srcOrd="0" destOrd="0" presId="urn:microsoft.com/office/officeart/2005/8/layout/list1"/>
    <dgm:cxn modelId="{A26FB580-0F59-4B74-9ECA-133276956956}" type="presOf" srcId="{6ED0C5F2-A780-4D5C-929D-B5E5B03E0EBA}" destId="{7E1ADD31-149D-46B9-8EE0-63FADFA45F2E}" srcOrd="0" destOrd="0" presId="urn:microsoft.com/office/officeart/2005/8/layout/list1"/>
    <dgm:cxn modelId="{EDCCF430-F788-43CA-9E60-DF9670D3F06B}" type="presOf" srcId="{4A263AA2-B949-43DD-9ED9-D591A43691C1}" destId="{BF15542F-40B0-4E48-AF6E-60E8041F83D4}" srcOrd="1" destOrd="0" presId="urn:microsoft.com/office/officeart/2005/8/layout/list1"/>
    <dgm:cxn modelId="{0CCFC23C-0FC1-43BD-A913-8D08046AD50A}" srcId="{69D642EB-47B4-4846-A4C3-29A02A2400ED}" destId="{C954F832-92D3-4F83-82BC-8A1F7CF4B983}" srcOrd="0" destOrd="0" parTransId="{4063B366-F014-4051-A38C-1843B09F9380}" sibTransId="{8FF29C6F-EA86-4271-B666-56E52F37CEF5}"/>
    <dgm:cxn modelId="{6009B3DB-6910-49D4-9F6E-BD7515C52D40}" type="presOf" srcId="{69D642EB-47B4-4846-A4C3-29A02A2400ED}" destId="{83975DFF-3908-468C-B1C4-C71EC61FD538}" srcOrd="0" destOrd="0" presId="urn:microsoft.com/office/officeart/2005/8/layout/list1"/>
    <dgm:cxn modelId="{E00F61EB-7344-416A-A7D2-B80F9D54B711}" type="presOf" srcId="{C954F832-92D3-4F83-82BC-8A1F7CF4B983}" destId="{5CFC4D4B-A533-4BB3-BB75-8FBD5F2AB4DB}" srcOrd="0" destOrd="0" presId="urn:microsoft.com/office/officeart/2005/8/layout/list1"/>
    <dgm:cxn modelId="{3AEC596E-F564-4CAB-8B4B-ACC0DF3E7A54}" type="presOf" srcId="{D15DE746-7D36-4465-8D4A-DDEC95F6AB19}" destId="{5F45CA23-DCE8-41AF-AD84-CC3359CA129A}" srcOrd="0" destOrd="1" presId="urn:microsoft.com/office/officeart/2005/8/layout/list1"/>
    <dgm:cxn modelId="{E8945E9A-15E6-404D-BC77-AEB17B9AB487}" type="presOf" srcId="{C954F832-92D3-4F83-82BC-8A1F7CF4B983}" destId="{3C8A09C5-3860-4406-9158-BAB228917EE1}" srcOrd="1" destOrd="0" presId="urn:microsoft.com/office/officeart/2005/8/layout/list1"/>
    <dgm:cxn modelId="{0E432555-31C5-4A69-BD1B-44E74CFD3F29}" type="presOf" srcId="{7DD52BA3-4365-4270-8C00-86580C239CED}" destId="{948D42A5-F878-4BE6-8ABA-4568C87F5B09}" srcOrd="1" destOrd="0" presId="urn:microsoft.com/office/officeart/2005/8/layout/list1"/>
    <dgm:cxn modelId="{BF2F95F3-428E-479E-BBAA-975D26D4FA09}" type="presOf" srcId="{7DD52BA3-4365-4270-8C00-86580C239CED}" destId="{B5FB1DD6-3B84-4B02-B147-AEFA27DAF0F5}" srcOrd="0" destOrd="0" presId="urn:microsoft.com/office/officeart/2005/8/layout/list1"/>
    <dgm:cxn modelId="{29EFFA0D-3E10-4130-999C-422E39BBCEA3}" srcId="{7DD52BA3-4365-4270-8C00-86580C239CED}" destId="{6268CD4F-69A4-4458-A011-D5CE42BF6C12}" srcOrd="0" destOrd="0" parTransId="{808C3359-053A-48BB-A473-39084FA0653B}" sibTransId="{C8A5138B-81B0-4D30-ACA0-43E569616B54}"/>
    <dgm:cxn modelId="{492A05AD-FDF1-4956-B941-BF31645F1DB7}" srcId="{69D642EB-47B4-4846-A4C3-29A02A2400ED}" destId="{4A263AA2-B949-43DD-9ED9-D591A43691C1}" srcOrd="2" destOrd="0" parTransId="{FD233C63-BD24-4F84-9FA3-898623F00820}" sibTransId="{4EFEB837-B303-40F0-9D09-14696E575DFF}"/>
    <dgm:cxn modelId="{B3CEB76F-1A3E-400D-8BC7-A6EB2A877C95}" srcId="{69D642EB-47B4-4846-A4C3-29A02A2400ED}" destId="{6ED0C5F2-A780-4D5C-929D-B5E5B03E0EBA}" srcOrd="1" destOrd="0" parTransId="{276B3DC6-C065-4EDB-9866-57146AEA644D}" sibTransId="{A9FD2B01-5FA8-488A-9FC1-87ED2A243B94}"/>
    <dgm:cxn modelId="{431E83F7-E293-43C1-BAB4-B359EFB67892}" type="presOf" srcId="{54413C42-7CFA-4A39-9DDC-D2887C396E87}" destId="{D24EB4F3-B470-4FF8-BB88-A878EB09E4F4}" srcOrd="0" destOrd="2" presId="urn:microsoft.com/office/officeart/2005/8/layout/list1"/>
    <dgm:cxn modelId="{8A2D4679-0FAD-4F24-924A-6FCA3979A682}" srcId="{C954F832-92D3-4F83-82BC-8A1F7CF4B983}" destId="{682E03D5-DFC1-4412-BE4C-C58F19C699FF}" srcOrd="0" destOrd="0" parTransId="{B4F22985-A5A9-4846-B0A6-CFF0F0BAE72C}" sibTransId="{2CC71231-3115-4262-8706-1345E11ABEB3}"/>
    <dgm:cxn modelId="{299E94B6-E883-4332-8A3A-CBE3AD6D2D35}" type="presOf" srcId="{6ED0C5F2-A780-4D5C-929D-B5E5B03E0EBA}" destId="{9D82DEF0-CD98-4669-BA88-EC4FA7922AA8}" srcOrd="1" destOrd="0" presId="urn:microsoft.com/office/officeart/2005/8/layout/list1"/>
    <dgm:cxn modelId="{1C98EE3A-0EFD-433B-908D-995AC20E3D1B}" type="presOf" srcId="{6268CD4F-69A4-4458-A011-D5CE42BF6C12}" destId="{D24EB4F3-B470-4FF8-BB88-A878EB09E4F4}" srcOrd="0" destOrd="0" presId="urn:microsoft.com/office/officeart/2005/8/layout/list1"/>
    <dgm:cxn modelId="{5E5C32C9-BD17-4E1F-B482-94C409051E03}" srcId="{4A263AA2-B949-43DD-9ED9-D591A43691C1}" destId="{D15DE746-7D36-4465-8D4A-DDEC95F6AB19}" srcOrd="1" destOrd="0" parTransId="{FA33AA15-DB15-478E-A5CD-CC69B23C0600}" sibTransId="{BC066ED0-2D14-4EF8-BB95-23E651296916}"/>
    <dgm:cxn modelId="{8B1ED145-63E6-4939-B129-E3DF5C1D50F9}" type="presOf" srcId="{22783752-C19C-4F66-AED6-0BC9BD6233B0}" destId="{4CAFFA84-A23B-49DB-8A31-35CFFF77338B}" srcOrd="0" destOrd="0" presId="urn:microsoft.com/office/officeart/2005/8/layout/list1"/>
    <dgm:cxn modelId="{60A171B8-3F38-4F94-BF59-9B43F904FC76}" srcId="{7DD52BA3-4365-4270-8C00-86580C239CED}" destId="{54413C42-7CFA-4A39-9DDC-D2887C396E87}" srcOrd="2" destOrd="0" parTransId="{5B399D62-8349-48B9-8743-7BF521D03907}" sibTransId="{AB5851AD-AC86-44AB-8D28-215035C1F393}"/>
    <dgm:cxn modelId="{196EFA61-DBFE-465A-8156-D269EA5E898B}" type="presOf" srcId="{0DBABBF1-A6F1-4D72-962A-F028FA993FFE}" destId="{D24EB4F3-B470-4FF8-BB88-A878EB09E4F4}" srcOrd="0" destOrd="1" presId="urn:microsoft.com/office/officeart/2005/8/layout/list1"/>
    <dgm:cxn modelId="{0DA0C90B-7539-456A-88DC-7D0DB7935518}" type="presParOf" srcId="{83975DFF-3908-468C-B1C4-C71EC61FD538}" destId="{1097B4ED-0C6A-45D2-AC71-2C78DBB6E825}" srcOrd="0" destOrd="0" presId="urn:microsoft.com/office/officeart/2005/8/layout/list1"/>
    <dgm:cxn modelId="{4ACD02BF-5151-4727-AB84-0C4F074C4DD9}" type="presParOf" srcId="{1097B4ED-0C6A-45D2-AC71-2C78DBB6E825}" destId="{5CFC4D4B-A533-4BB3-BB75-8FBD5F2AB4DB}" srcOrd="0" destOrd="0" presId="urn:microsoft.com/office/officeart/2005/8/layout/list1"/>
    <dgm:cxn modelId="{445DA7D2-D847-4350-839D-5B1182715A74}" type="presParOf" srcId="{1097B4ED-0C6A-45D2-AC71-2C78DBB6E825}" destId="{3C8A09C5-3860-4406-9158-BAB228917EE1}" srcOrd="1" destOrd="0" presId="urn:microsoft.com/office/officeart/2005/8/layout/list1"/>
    <dgm:cxn modelId="{2CFA2CDB-C728-4826-8A89-E9A7A802A76C}" type="presParOf" srcId="{83975DFF-3908-468C-B1C4-C71EC61FD538}" destId="{91743EBC-B087-4E3A-92DA-9A0CEC2AC86D}" srcOrd="1" destOrd="0" presId="urn:microsoft.com/office/officeart/2005/8/layout/list1"/>
    <dgm:cxn modelId="{2D5899B4-DEBD-416F-A622-19F0551CA1A4}" type="presParOf" srcId="{83975DFF-3908-468C-B1C4-C71EC61FD538}" destId="{B54BB6E2-AD13-4E75-9B54-95316B9E444A}" srcOrd="2" destOrd="0" presId="urn:microsoft.com/office/officeart/2005/8/layout/list1"/>
    <dgm:cxn modelId="{2298E708-B225-4640-9C7D-F43CCD6CA37C}" type="presParOf" srcId="{83975DFF-3908-468C-B1C4-C71EC61FD538}" destId="{7ED72ABC-482A-44DF-98EA-010FC36935BC}" srcOrd="3" destOrd="0" presId="urn:microsoft.com/office/officeart/2005/8/layout/list1"/>
    <dgm:cxn modelId="{586EEA3D-1703-49F3-B528-EA09799EF21E}" type="presParOf" srcId="{83975DFF-3908-468C-B1C4-C71EC61FD538}" destId="{1B3F413A-8FF2-4C45-BF70-ECE8A3B36A50}" srcOrd="4" destOrd="0" presId="urn:microsoft.com/office/officeart/2005/8/layout/list1"/>
    <dgm:cxn modelId="{8F3B6F05-0FB3-45FC-B7F3-78FB3B0AF0AE}" type="presParOf" srcId="{1B3F413A-8FF2-4C45-BF70-ECE8A3B36A50}" destId="{7E1ADD31-149D-46B9-8EE0-63FADFA45F2E}" srcOrd="0" destOrd="0" presId="urn:microsoft.com/office/officeart/2005/8/layout/list1"/>
    <dgm:cxn modelId="{2388968D-520A-4FBE-9DF9-6096A7A6C1E3}" type="presParOf" srcId="{1B3F413A-8FF2-4C45-BF70-ECE8A3B36A50}" destId="{9D82DEF0-CD98-4669-BA88-EC4FA7922AA8}" srcOrd="1" destOrd="0" presId="urn:microsoft.com/office/officeart/2005/8/layout/list1"/>
    <dgm:cxn modelId="{B669ED9C-BAE5-43AD-B56D-8B1CB2C11D09}" type="presParOf" srcId="{83975DFF-3908-468C-B1C4-C71EC61FD538}" destId="{434C9779-471E-4E87-9C90-E3B6DF95E443}" srcOrd="5" destOrd="0" presId="urn:microsoft.com/office/officeart/2005/8/layout/list1"/>
    <dgm:cxn modelId="{81A2D896-F0B6-4E77-A098-78AB7D939F48}" type="presParOf" srcId="{83975DFF-3908-468C-B1C4-C71EC61FD538}" destId="{4CAFFA84-A23B-49DB-8A31-35CFFF77338B}" srcOrd="6" destOrd="0" presId="urn:microsoft.com/office/officeart/2005/8/layout/list1"/>
    <dgm:cxn modelId="{36FB68FE-2DBC-4C50-B970-6F695FDE19CC}" type="presParOf" srcId="{83975DFF-3908-468C-B1C4-C71EC61FD538}" destId="{890B64E4-4B9B-4FB7-BF2A-3B940D768C90}" srcOrd="7" destOrd="0" presId="urn:microsoft.com/office/officeart/2005/8/layout/list1"/>
    <dgm:cxn modelId="{BE077177-2808-4A9F-9E22-E1BA290BFB77}" type="presParOf" srcId="{83975DFF-3908-468C-B1C4-C71EC61FD538}" destId="{2518AB1F-FEAB-4404-B897-31889C0964A6}" srcOrd="8" destOrd="0" presId="urn:microsoft.com/office/officeart/2005/8/layout/list1"/>
    <dgm:cxn modelId="{7FCC2A9F-BC87-487E-AD22-5D8AC6D7B493}" type="presParOf" srcId="{2518AB1F-FEAB-4404-B897-31889C0964A6}" destId="{463FF124-A56B-4B42-B3F6-B91581CB2BE3}" srcOrd="0" destOrd="0" presId="urn:microsoft.com/office/officeart/2005/8/layout/list1"/>
    <dgm:cxn modelId="{B2D6A3FC-98A5-4562-9AB3-B54097A872C2}" type="presParOf" srcId="{2518AB1F-FEAB-4404-B897-31889C0964A6}" destId="{BF15542F-40B0-4E48-AF6E-60E8041F83D4}" srcOrd="1" destOrd="0" presId="urn:microsoft.com/office/officeart/2005/8/layout/list1"/>
    <dgm:cxn modelId="{732FDFA2-E1EA-405F-B212-4B61BD4DA8E2}" type="presParOf" srcId="{83975DFF-3908-468C-B1C4-C71EC61FD538}" destId="{76428F71-E383-474F-B39A-875F6EF08033}" srcOrd="9" destOrd="0" presId="urn:microsoft.com/office/officeart/2005/8/layout/list1"/>
    <dgm:cxn modelId="{1353BDCB-B1D0-4EA7-9A9A-336A878BCF1A}" type="presParOf" srcId="{83975DFF-3908-468C-B1C4-C71EC61FD538}" destId="{5F45CA23-DCE8-41AF-AD84-CC3359CA129A}" srcOrd="10" destOrd="0" presId="urn:microsoft.com/office/officeart/2005/8/layout/list1"/>
    <dgm:cxn modelId="{7283CC65-D0A5-41E2-95BE-D2E133702858}" type="presParOf" srcId="{83975DFF-3908-468C-B1C4-C71EC61FD538}" destId="{1BC0D9AB-9015-4F96-A519-988C0DA4F0D0}" srcOrd="11" destOrd="0" presId="urn:microsoft.com/office/officeart/2005/8/layout/list1"/>
    <dgm:cxn modelId="{84F36919-BCBD-4D99-BFF2-72E0F1CCD917}" type="presParOf" srcId="{83975DFF-3908-468C-B1C4-C71EC61FD538}" destId="{ABDD6D8A-6580-4CC8-A6FD-2313D879A05B}" srcOrd="12" destOrd="0" presId="urn:microsoft.com/office/officeart/2005/8/layout/list1"/>
    <dgm:cxn modelId="{8401A06C-9226-4676-896F-2225BF9355BD}" type="presParOf" srcId="{ABDD6D8A-6580-4CC8-A6FD-2313D879A05B}" destId="{B5FB1DD6-3B84-4B02-B147-AEFA27DAF0F5}" srcOrd="0" destOrd="0" presId="urn:microsoft.com/office/officeart/2005/8/layout/list1"/>
    <dgm:cxn modelId="{9E2A7FC0-40EE-4032-83E5-A80C0992A681}" type="presParOf" srcId="{ABDD6D8A-6580-4CC8-A6FD-2313D879A05B}" destId="{948D42A5-F878-4BE6-8ABA-4568C87F5B09}" srcOrd="1" destOrd="0" presId="urn:microsoft.com/office/officeart/2005/8/layout/list1"/>
    <dgm:cxn modelId="{4CF44B56-1A19-439D-ACF7-F33EE95F0FD2}" type="presParOf" srcId="{83975DFF-3908-468C-B1C4-C71EC61FD538}" destId="{8F76F2E8-3348-479C-B63D-80BDD5284650}" srcOrd="13" destOrd="0" presId="urn:microsoft.com/office/officeart/2005/8/layout/list1"/>
    <dgm:cxn modelId="{328814F8-5249-4BA7-9E81-8131F3C27090}" type="presParOf" srcId="{83975DFF-3908-468C-B1C4-C71EC61FD538}" destId="{D24EB4F3-B470-4FF8-BB88-A878EB09E4F4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0188E6E-37C6-441D-9D8D-6D97ED7859AE}" type="datetimeFigureOut">
              <a:rPr lang="zh-TW" altLang="en-US"/>
              <a:pPr>
                <a:defRPr/>
              </a:pPr>
              <a:t>2011/12/18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92DB868-BAF8-4369-A3E0-D8AFF715AE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63694-02EC-4D9D-952F-C70C7FAF312B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63694-02EC-4D9D-952F-C70C7FAF312B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橢圓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5C79B-2062-4DC6-AF5B-D8C468BC5B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34B7-8CBA-434D-BE9E-601CD37ADF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5749-9930-48B7-8385-A3FFBCF38A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AA1C30-AB98-4FB3-BA0E-A6988DA667E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橢圓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橢圓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橢圓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13063-92FA-4424-81D0-52AB87D8AF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257-3760-4378-9E94-8CC5FDBA13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4CDD-FA42-418A-A1EE-1BF0C72CEA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391FCC-3CFA-49FA-BAA7-CC71D571DC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F3AFF-BD8D-495D-8334-072E813432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接點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D252D3-95EE-4CA4-994F-616204F4A9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0D7C30-E8F7-40C1-A801-F9944B097E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2009/10/31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BEEA2F-0612-4487-99E4-BFD8EABB1A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59" r:id="rId4"/>
    <p:sldLayoutId id="2147483760" r:id="rId5"/>
    <p:sldLayoutId id="2147483767" r:id="rId6"/>
    <p:sldLayoutId id="2147483761" r:id="rId7"/>
    <p:sldLayoutId id="2147483768" r:id="rId8"/>
    <p:sldLayoutId id="2147483769" r:id="rId9"/>
    <p:sldLayoutId id="2147483762" r:id="rId10"/>
    <p:sldLayoutId id="21474837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pitchFamily="18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mailto:1046@twse.com.tw" TargetMode="External"/><Relationship Id="rId3" Type="http://schemas.openxmlformats.org/officeDocument/2006/relationships/image" Target="../media/image3.jpeg"/><Relationship Id="rId7" Type="http://schemas.openxmlformats.org/officeDocument/2006/relationships/hyperlink" Target="mailto:1085@twse.com.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1006@twse.com.tw" TargetMode="External"/><Relationship Id="rId11" Type="http://schemas.openxmlformats.org/officeDocument/2006/relationships/hyperlink" Target="http://sii.twse.com.tw/tel_fab.htm" TargetMode="External"/><Relationship Id="rId5" Type="http://schemas.openxmlformats.org/officeDocument/2006/relationships/hyperlink" Target="mailto:0350@twse.com.tw" TargetMode="External"/><Relationship Id="rId10" Type="http://schemas.openxmlformats.org/officeDocument/2006/relationships/hyperlink" Target="mailto:chenyu@mail.otc.org.tw" TargetMode="External"/><Relationship Id="rId4" Type="http://schemas.openxmlformats.org/officeDocument/2006/relationships/hyperlink" Target="mailto:0642@twse.com.tw" TargetMode="External"/><Relationship Id="rId9" Type="http://schemas.openxmlformats.org/officeDocument/2006/relationships/hyperlink" Target="mailto:howardchuang@mail.gretai.org.tw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BE872.AF22F29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5984" y="1571612"/>
            <a:ext cx="6172200" cy="1894362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latin typeface="Book Antiqua" pitchFamily="18" charset="0"/>
                <a:ea typeface="標楷體" pitchFamily="65" charset="-120"/>
              </a:rPr>
              <a:t>公開資訊觀測站</a:t>
            </a:r>
            <a:r>
              <a:rPr lang="en-US" altLang="zh-TW" sz="3600" dirty="0" smtClean="0">
                <a:latin typeface="Book Antiqua" pitchFamily="18" charset="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Book Antiqua" pitchFamily="18" charset="0"/>
                <a:ea typeface="標楷體" pitchFamily="65" charset="-120"/>
              </a:rPr>
            </a:br>
            <a:r>
              <a:rPr lang="en-US" altLang="zh-TW" sz="3600" dirty="0" smtClean="0">
                <a:latin typeface="Book Antiqua" pitchFamily="18" charset="0"/>
                <a:ea typeface="標楷體" pitchFamily="65" charset="-120"/>
              </a:rPr>
              <a:t> XBRL</a:t>
            </a:r>
            <a:r>
              <a:rPr lang="zh-TW" altLang="en-US" sz="3600" dirty="0" smtClean="0">
                <a:latin typeface="Book Antiqua" pitchFamily="18" charset="0"/>
                <a:ea typeface="標楷體" pitchFamily="65" charset="-120"/>
              </a:rPr>
              <a:t>財報申報教育訓練</a:t>
            </a:r>
            <a:r>
              <a:rPr lang="en-US" altLang="zh-TW" sz="3600" dirty="0" smtClean="0">
                <a:latin typeface="Book Antiqua" pitchFamily="18" charset="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Book Antiqua" pitchFamily="18" charset="0"/>
                <a:ea typeface="標楷體" pitchFamily="65" charset="-120"/>
              </a:rPr>
            </a:br>
            <a:endParaRPr lang="zh-TW" altLang="en-US" sz="36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197" name="副標題 2"/>
          <p:cNvSpPr>
            <a:spLocks noGrp="1"/>
          </p:cNvSpPr>
          <p:nvPr>
            <p:ph type="subTitle" idx="1"/>
          </p:nvPr>
        </p:nvSpPr>
        <p:spPr>
          <a:xfrm>
            <a:off x="2286000" y="4286250"/>
            <a:ext cx="6172200" cy="1857375"/>
          </a:xfrm>
        </p:spPr>
        <p:txBody>
          <a:bodyPr/>
          <a:lstStyle/>
          <a:p>
            <a:pPr algn="ctr" eaLnBrk="1" hangingPunct="1"/>
            <a:r>
              <a:rPr lang="zh-TW" altLang="en-US" sz="240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臺灣證券交易所 </a:t>
            </a:r>
            <a:endParaRPr lang="en-US" altLang="zh-TW" sz="2400" smtClean="0">
              <a:solidFill>
                <a:schemeClr val="tx1"/>
              </a:solidFill>
              <a:latin typeface="Book Antiqua" pitchFamily="18" charset="0"/>
              <a:ea typeface="標楷體" pitchFamily="65" charset="-120"/>
            </a:endParaRPr>
          </a:p>
          <a:p>
            <a:pPr algn="ctr" eaLnBrk="1" hangingPunct="1"/>
            <a:r>
              <a:rPr lang="zh-TW" altLang="en-US" sz="240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電腦規劃部</a:t>
            </a:r>
            <a:endParaRPr lang="en-US" altLang="zh-TW" sz="2400" smtClean="0">
              <a:solidFill>
                <a:schemeClr val="tx1"/>
              </a:solidFill>
              <a:latin typeface="Book Antiqua" pitchFamily="18" charset="0"/>
              <a:ea typeface="標楷體" pitchFamily="65" charset="-120"/>
            </a:endParaRPr>
          </a:p>
          <a:p>
            <a:pPr algn="ctr" eaLnBrk="1" hangingPunct="1"/>
            <a:r>
              <a:rPr lang="zh-TW" altLang="en-US" sz="240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王堅權 </a:t>
            </a:r>
            <a:endParaRPr lang="en-US" altLang="zh-TW" sz="2400" smtClean="0">
              <a:solidFill>
                <a:schemeClr val="tx1"/>
              </a:solidFill>
              <a:latin typeface="Book Antiqua" pitchFamily="18" charset="0"/>
              <a:ea typeface="標楷體" pitchFamily="65" charset="-120"/>
            </a:endParaRPr>
          </a:p>
          <a:p>
            <a:pPr algn="ctr" eaLnBrk="1" hangingPunct="1"/>
            <a:r>
              <a:rPr lang="en-US" altLang="zh-TW" sz="2400" smtClean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1097@twse.com.tw</a:t>
            </a:r>
            <a:endParaRPr lang="zh-TW" altLang="en-US" sz="2400" smtClean="0">
              <a:solidFill>
                <a:schemeClr val="tx1"/>
              </a:solidFill>
              <a:latin typeface="Book Antiqua" pitchFamily="18" charset="0"/>
              <a:ea typeface="標楷體" pitchFamily="65" charset="-120"/>
            </a:endParaRPr>
          </a:p>
        </p:txBody>
      </p:sp>
      <p:pic>
        <p:nvPicPr>
          <p:cNvPr id="8198" name="Picture 2" descr="C:\Documents and Settings\1097\桌面\TW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AE3B-02A8-4A35-836E-9AFD9B656470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  <p:pic>
        <p:nvPicPr>
          <p:cNvPr id="21507" name="Picture 2" descr="Z:\TEMP\SNAGHTMLe8b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357313"/>
            <a:ext cx="642937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軟體更新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214563" y="3286124"/>
            <a:ext cx="4357701" cy="1928814"/>
            <a:chOff x="2214563" y="3286124"/>
            <a:chExt cx="4357701" cy="1928814"/>
          </a:xfrm>
        </p:grpSpPr>
        <p:sp>
          <p:nvSpPr>
            <p:cNvPr id="7" name="矩形 6"/>
            <p:cNvSpPr/>
            <p:nvPr/>
          </p:nvSpPr>
          <p:spPr>
            <a:xfrm>
              <a:off x="2214563" y="4786313"/>
              <a:ext cx="3857625" cy="4286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9" name="圓角矩形圖說文字 8"/>
            <p:cNvSpPr/>
            <p:nvPr/>
          </p:nvSpPr>
          <p:spPr>
            <a:xfrm>
              <a:off x="2928926" y="3286124"/>
              <a:ext cx="3643338" cy="928694"/>
            </a:xfrm>
            <a:prstGeom prst="wedgeRoundRectCallout">
              <a:avLst>
                <a:gd name="adj1" fmla="val -39423"/>
                <a:gd name="adj2" fmla="val 96160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目標資料夾：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C:\Program Files\</a:t>
              </a:r>
              <a:r>
                <a:rPr lang="en-US" altLang="zh-TW" dirty="0" err="1" smtClean="0">
                  <a:solidFill>
                    <a:schemeClr val="tx1"/>
                  </a:solidFill>
                </a:rPr>
                <a:t>sii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\update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C:\Users\user\AppData\Local\Temp\SNAGHTMLcd0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6429420" cy="4789140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AE3B-02A8-4A35-836E-9AFD9B656470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軟體更新 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(64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位元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)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7"/>
          <p:cNvGrpSpPr/>
          <p:nvPr/>
        </p:nvGrpSpPr>
        <p:grpSpPr>
          <a:xfrm>
            <a:off x="2214563" y="3286124"/>
            <a:ext cx="4714891" cy="1928814"/>
            <a:chOff x="2214563" y="3286124"/>
            <a:chExt cx="4714891" cy="1928814"/>
          </a:xfrm>
        </p:grpSpPr>
        <p:sp>
          <p:nvSpPr>
            <p:cNvPr id="7" name="矩形 6"/>
            <p:cNvSpPr/>
            <p:nvPr/>
          </p:nvSpPr>
          <p:spPr>
            <a:xfrm>
              <a:off x="2214563" y="4786313"/>
              <a:ext cx="3857625" cy="4286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9" name="圓角矩形圖說文字 8"/>
            <p:cNvSpPr/>
            <p:nvPr/>
          </p:nvSpPr>
          <p:spPr>
            <a:xfrm>
              <a:off x="2928926" y="3286124"/>
              <a:ext cx="4000528" cy="928694"/>
            </a:xfrm>
            <a:prstGeom prst="wedgeRoundRectCallout">
              <a:avLst>
                <a:gd name="adj1" fmla="val -39423"/>
                <a:gd name="adj2" fmla="val 96160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目標資料夾：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C:\Program Files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(x86)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\</a:t>
              </a:r>
              <a:r>
                <a:rPr lang="en-US" altLang="zh-TW" dirty="0" err="1" smtClean="0">
                  <a:solidFill>
                    <a:schemeClr val="tx1"/>
                  </a:solidFill>
                </a:rPr>
                <a:t>sii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\update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ED14EE-C27D-4B48-8D52-287EDEDD6A53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28750"/>
            <a:ext cx="687228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軟體更新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2285984" y="4857760"/>
            <a:ext cx="3643338" cy="571504"/>
          </a:xfrm>
          <a:prstGeom prst="wedgeRoundRectCallout">
            <a:avLst>
              <a:gd name="adj1" fmla="val -3867"/>
              <a:gd name="adj2" fmla="val -118197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請勿手動關閉 </a:t>
            </a:r>
            <a:r>
              <a:rPr lang="en-US" altLang="zh-TW" dirty="0" smtClean="0">
                <a:solidFill>
                  <a:schemeClr val="tx1"/>
                </a:solidFill>
              </a:rPr>
              <a:t>DOS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視窗！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A1C30-AB98-4FB3-BA0E-A6988DA667E2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軟體更新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42910" y="1000108"/>
            <a:ext cx="5643602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軟體更新錯誤案例：解壓縮失敗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37063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圓角矩形 7"/>
          <p:cNvSpPr/>
          <p:nvPr/>
        </p:nvSpPr>
        <p:spPr>
          <a:xfrm>
            <a:off x="1785918" y="5929330"/>
            <a:ext cx="5214974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原因：目標資料夾設定錯誤！</a:t>
            </a:r>
            <a:endParaRPr lang="en-US" altLang="zh-TW" sz="2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B1A7B0-728A-4653-BF06-EC9A062F18E1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自動版本檢查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8" name="Picture 4" descr="Z:\TEMP\SNAGHTMLf698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5643577" cy="275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1785918" y="4929198"/>
            <a:ext cx="4714908" cy="571504"/>
          </a:xfrm>
          <a:prstGeom prst="wedgeRoundRectCallout">
            <a:avLst>
              <a:gd name="adj1" fmla="val -3867"/>
              <a:gd name="adj2" fmla="val -118197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每次開啟軟體時，自動檢查是否有更新版本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Z:\TEMP\SNAGHTML20c894a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04986"/>
            <a:ext cx="7591425" cy="1552576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B1A7B0-728A-4653-BF06-EC9A062F18E1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自動版本檢查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42910" y="1000108"/>
            <a:ext cx="5643602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自動版本檢查失敗案例：無法取得最新版本資訊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928662" y="4071942"/>
            <a:ext cx="6786610" cy="114300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原因：自動檢查機制被 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Proxy 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阻擋！</a:t>
            </a:r>
            <a:endParaRPr lang="en-US" altLang="zh-TW" sz="2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網址：</a:t>
            </a:r>
            <a:r>
              <a:rPr lang="en-US" altLang="zh-TW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http://siitest.twse.com.tw/nas/taxonomy/tseap.html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A1C30-AB98-4FB3-BA0E-A6988DA667E2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Win7 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開啟軟體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2" descr="C:\Users\user\AppData\Local\Temp\SNAGHTML589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8258175" cy="1381126"/>
          </a:xfrm>
          <a:prstGeom prst="rect">
            <a:avLst/>
          </a:prstGeom>
          <a:noFill/>
        </p:spPr>
      </p:pic>
      <p:grpSp>
        <p:nvGrpSpPr>
          <p:cNvPr id="15" name="群組 14"/>
          <p:cNvGrpSpPr/>
          <p:nvPr/>
        </p:nvGrpSpPr>
        <p:grpSpPr>
          <a:xfrm>
            <a:off x="852094" y="3857628"/>
            <a:ext cx="7648996" cy="1943100"/>
            <a:chOff x="852094" y="3857628"/>
            <a:chExt cx="7648996" cy="1943100"/>
          </a:xfrm>
        </p:grpSpPr>
        <p:grpSp>
          <p:nvGrpSpPr>
            <p:cNvPr id="12" name="群組 11"/>
            <p:cNvGrpSpPr/>
            <p:nvPr/>
          </p:nvGrpSpPr>
          <p:grpSpPr>
            <a:xfrm>
              <a:off x="852094" y="3857628"/>
              <a:ext cx="2800722" cy="1943100"/>
              <a:chOff x="852094" y="3857628"/>
              <a:chExt cx="2800722" cy="1943100"/>
            </a:xfrm>
          </p:grpSpPr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2094" y="4073652"/>
                <a:ext cx="685800" cy="81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00166" y="3857628"/>
                <a:ext cx="2152650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圓角矩形圖說文字 12"/>
            <p:cNvSpPr/>
            <p:nvPr/>
          </p:nvSpPr>
          <p:spPr>
            <a:xfrm>
              <a:off x="4000496" y="4071942"/>
              <a:ext cx="4500594" cy="571504"/>
            </a:xfrm>
            <a:prstGeom prst="wedgeRoundRectCallout">
              <a:avLst>
                <a:gd name="adj1" fmla="val -55122"/>
                <a:gd name="adj2" fmla="val 37992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按滑鼠右鍵， 「以系統管理員身份執行」</a:t>
              </a:r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42910" y="1000108"/>
            <a:ext cx="5643602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軟體開啟失敗案例：權限不足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768B-E2D7-4C25-BE5C-1506D62BD89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TW" altLang="en-US" smtClean="0"/>
          </a:p>
        </p:txBody>
      </p:sp>
      <p:pic>
        <p:nvPicPr>
          <p:cNvPr id="9219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9223" name="內容版面配置區 2"/>
          <p:cNvSpPr>
            <a:spLocks noGrp="1"/>
          </p:cNvSpPr>
          <p:nvPr>
            <p:ph sz="quarter" idx="1"/>
          </p:nvPr>
        </p:nvSpPr>
        <p:spPr>
          <a:xfrm>
            <a:off x="857224" y="1571612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dirty="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None/>
            </a:pP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Z:\TEMP\SNAGHTML19466f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00125"/>
            <a:ext cx="7000875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使用說明與常見問題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F4DB7-5F39-4C66-B02B-D37B1CFA76A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zh-TW" altLang="en-US" smtClean="0"/>
          </a:p>
        </p:txBody>
      </p:sp>
      <p:pic>
        <p:nvPicPr>
          <p:cNvPr id="25607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/>
          <p:nvPr/>
        </p:nvGrpSpPr>
        <p:grpSpPr>
          <a:xfrm>
            <a:off x="4857752" y="1500188"/>
            <a:ext cx="2428892" cy="2286002"/>
            <a:chOff x="4857752" y="1500188"/>
            <a:chExt cx="2428892" cy="2286002"/>
          </a:xfrm>
        </p:grpSpPr>
        <p:sp>
          <p:nvSpPr>
            <p:cNvPr id="11" name="矩形 10"/>
            <p:cNvSpPr/>
            <p:nvPr/>
          </p:nvSpPr>
          <p:spPr>
            <a:xfrm>
              <a:off x="5286375" y="1500188"/>
              <a:ext cx="1643063" cy="50006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4857752" y="2285992"/>
              <a:ext cx="2428892" cy="1500198"/>
            </a:xfrm>
            <a:prstGeom prst="wedgeRoundRectCallout">
              <a:avLst>
                <a:gd name="adj1" fmla="val -5252"/>
                <a:gd name="adj2" fmla="val -69251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使用說明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使用說明書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影音教學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AutoNum type="arabicPeriod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常見問題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TEMP\SNAGHTML10a909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6929486" cy="535653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檢核結果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E9DFB-3CBE-4EB1-8E9F-8EDDA1E7CD8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zh-TW" altLang="en-US" smtClean="0"/>
          </a:p>
        </p:txBody>
      </p:sp>
      <p:pic>
        <p:nvPicPr>
          <p:cNvPr id="28679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4429124" y="2571744"/>
            <a:ext cx="3500462" cy="1714512"/>
            <a:chOff x="4429124" y="2571744"/>
            <a:chExt cx="3500462" cy="1714512"/>
          </a:xfrm>
        </p:grpSpPr>
        <p:sp>
          <p:nvSpPr>
            <p:cNvPr id="11" name="矩形 10"/>
            <p:cNvSpPr/>
            <p:nvPr/>
          </p:nvSpPr>
          <p:spPr>
            <a:xfrm>
              <a:off x="6000760" y="2571744"/>
              <a:ext cx="714380" cy="3571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4429124" y="3357562"/>
              <a:ext cx="3500462" cy="928694"/>
            </a:xfrm>
            <a:prstGeom prst="wedgeRoundRectCallout">
              <a:avLst>
                <a:gd name="adj1" fmla="val -481"/>
                <a:gd name="adj2" fmla="val -88810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檢核結果：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執行匯入、匯出及檢核結果訊息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endPara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143504" y="5286388"/>
            <a:ext cx="2357434" cy="571504"/>
            <a:chOff x="5143504" y="5286388"/>
            <a:chExt cx="2357434" cy="571504"/>
          </a:xfrm>
        </p:grpSpPr>
        <p:sp>
          <p:nvSpPr>
            <p:cNvPr id="8" name="矩形 7"/>
            <p:cNvSpPr/>
            <p:nvPr/>
          </p:nvSpPr>
          <p:spPr>
            <a:xfrm>
              <a:off x="6500813" y="5429250"/>
              <a:ext cx="1000125" cy="3571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圓角矩形圖說文字 12"/>
            <p:cNvSpPr/>
            <p:nvPr/>
          </p:nvSpPr>
          <p:spPr>
            <a:xfrm>
              <a:off x="5143504" y="5286388"/>
              <a:ext cx="857256" cy="571504"/>
            </a:xfrm>
            <a:prstGeom prst="wedgeRoundRectCallout">
              <a:avLst>
                <a:gd name="adj1" fmla="val 95180"/>
                <a:gd name="adj2" fmla="val -7722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儲存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財務報表申報網路教學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1270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14EC3-CD66-4234-B5F4-E1994730E06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TW" altLang="en-US" smtClean="0"/>
          </a:p>
        </p:txBody>
      </p:sp>
      <p:pic>
        <p:nvPicPr>
          <p:cNvPr id="11271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Z:\TEMP\SNAGHTMLb7e309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1285860"/>
            <a:ext cx="7159182" cy="4857783"/>
          </a:xfrm>
          <a:prstGeom prst="rect">
            <a:avLst/>
          </a:prstGeom>
          <a:noFill/>
        </p:spPr>
      </p:pic>
      <p:grpSp>
        <p:nvGrpSpPr>
          <p:cNvPr id="11" name="群組 10"/>
          <p:cNvGrpSpPr/>
          <p:nvPr/>
        </p:nvGrpSpPr>
        <p:grpSpPr>
          <a:xfrm>
            <a:off x="1785918" y="1857364"/>
            <a:ext cx="4714908" cy="857256"/>
            <a:chOff x="1785918" y="1857364"/>
            <a:chExt cx="4429156" cy="857256"/>
          </a:xfrm>
        </p:grpSpPr>
        <p:sp>
          <p:nvSpPr>
            <p:cNvPr id="16" name="圓角矩形圖說文字 15"/>
            <p:cNvSpPr/>
            <p:nvPr/>
          </p:nvSpPr>
          <p:spPr>
            <a:xfrm>
              <a:off x="1785918" y="1857364"/>
              <a:ext cx="4429156" cy="857256"/>
            </a:xfrm>
            <a:prstGeom prst="wedgeRoundRectCallout">
              <a:avLst>
                <a:gd name="adj1" fmla="val -56049"/>
                <a:gd name="adj2" fmla="val -37465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</a:rPr>
                <a:t>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     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證券市場影音傳播網       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網址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：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http://webpro.twse.com.tw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圖: 接點 16"/>
            <p:cNvSpPr/>
            <p:nvPr/>
          </p:nvSpPr>
          <p:spPr>
            <a:xfrm>
              <a:off x="1857356" y="1928802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857356" y="3929066"/>
            <a:ext cx="5357850" cy="1285884"/>
            <a:chOff x="1857356" y="3929066"/>
            <a:chExt cx="5357850" cy="1285884"/>
          </a:xfrm>
        </p:grpSpPr>
        <p:grpSp>
          <p:nvGrpSpPr>
            <p:cNvPr id="12" name="群組 11"/>
            <p:cNvGrpSpPr/>
            <p:nvPr/>
          </p:nvGrpSpPr>
          <p:grpSpPr>
            <a:xfrm>
              <a:off x="1857356" y="3929066"/>
              <a:ext cx="5357850" cy="1285884"/>
              <a:chOff x="1857356" y="3929066"/>
              <a:chExt cx="5357850" cy="128588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2143108" y="3929066"/>
                <a:ext cx="1857388" cy="28575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24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圓角矩形圖說文字 17"/>
              <p:cNvSpPr/>
              <p:nvPr/>
            </p:nvSpPr>
            <p:spPr>
              <a:xfrm>
                <a:off x="1857356" y="4643446"/>
                <a:ext cx="5357850" cy="571504"/>
              </a:xfrm>
              <a:prstGeom prst="wedgeRoundRectCallout">
                <a:avLst>
                  <a:gd name="adj1" fmla="val -36981"/>
                  <a:gd name="adj2" fmla="val -106769"/>
                  <a:gd name="adj3" fmla="val 16667"/>
                </a:avLst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「公開資訊觀測站」財務報表申報網路教學</a:t>
                </a:r>
              </a:p>
            </p:txBody>
          </p:sp>
        </p:grpSp>
        <p:sp>
          <p:nvSpPr>
            <p:cNvPr id="19" name="流程圖: 接點 18"/>
            <p:cNvSpPr/>
            <p:nvPr/>
          </p:nvSpPr>
          <p:spPr>
            <a:xfrm>
              <a:off x="2000232" y="4714884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2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:\TEMP\SNAGHTML10a769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6929486" cy="535653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系統資訊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E9DFB-3CBE-4EB1-8E9F-8EDDA1E7CD8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zh-TW" altLang="en-US" smtClean="0"/>
          </a:p>
        </p:txBody>
      </p:sp>
      <p:pic>
        <p:nvPicPr>
          <p:cNvPr id="28679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群組 12"/>
          <p:cNvGrpSpPr/>
          <p:nvPr/>
        </p:nvGrpSpPr>
        <p:grpSpPr>
          <a:xfrm>
            <a:off x="5214942" y="2571744"/>
            <a:ext cx="2714644" cy="1714512"/>
            <a:chOff x="5214942" y="2571744"/>
            <a:chExt cx="2714644" cy="1714512"/>
          </a:xfrm>
        </p:grpSpPr>
        <p:sp>
          <p:nvSpPr>
            <p:cNvPr id="11" name="矩形 10"/>
            <p:cNvSpPr/>
            <p:nvPr/>
          </p:nvSpPr>
          <p:spPr>
            <a:xfrm>
              <a:off x="6500826" y="2571744"/>
              <a:ext cx="714380" cy="3571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2" name="圓角矩形圖說文字 11"/>
            <p:cNvSpPr/>
            <p:nvPr/>
          </p:nvSpPr>
          <p:spPr>
            <a:xfrm>
              <a:off x="5214942" y="3357562"/>
              <a:ext cx="2714644" cy="928694"/>
            </a:xfrm>
            <a:prstGeom prst="wedgeRoundRectCallout">
              <a:avLst>
                <a:gd name="adj1" fmla="val -481"/>
                <a:gd name="adj2" fmla="val -88810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系統資訊：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程式執行的軌跡資訊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endPara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143504" y="5286388"/>
            <a:ext cx="2357434" cy="571504"/>
            <a:chOff x="5143504" y="5286388"/>
            <a:chExt cx="2357434" cy="571504"/>
          </a:xfrm>
        </p:grpSpPr>
        <p:sp>
          <p:nvSpPr>
            <p:cNvPr id="8" name="矩形 7"/>
            <p:cNvSpPr/>
            <p:nvPr/>
          </p:nvSpPr>
          <p:spPr>
            <a:xfrm>
              <a:off x="6500813" y="5429250"/>
              <a:ext cx="1000125" cy="3571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9" name="圓角矩形圖說文字 8"/>
            <p:cNvSpPr/>
            <p:nvPr/>
          </p:nvSpPr>
          <p:spPr>
            <a:xfrm>
              <a:off x="5143504" y="5286388"/>
              <a:ext cx="857256" cy="571504"/>
            </a:xfrm>
            <a:prstGeom prst="wedgeRoundRectCallout">
              <a:avLst>
                <a:gd name="adj1" fmla="val 95180"/>
                <a:gd name="adj2" fmla="val -7722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儲存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Z:\TEMP\SNAGHTML19466f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00125"/>
            <a:ext cx="7000875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三種資料編輯模式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C54C9-7DD2-4F84-80DE-892745521FF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zh-TW" altLang="en-US" smtClean="0"/>
          </a:p>
        </p:txBody>
      </p:sp>
      <p:pic>
        <p:nvPicPr>
          <p:cNvPr id="30727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/>
          <p:nvPr/>
        </p:nvGrpSpPr>
        <p:grpSpPr>
          <a:xfrm>
            <a:off x="1285875" y="1500188"/>
            <a:ext cx="3214688" cy="3000382"/>
            <a:chOff x="1285875" y="1500188"/>
            <a:chExt cx="3214688" cy="3000382"/>
          </a:xfrm>
        </p:grpSpPr>
        <p:sp>
          <p:nvSpPr>
            <p:cNvPr id="11" name="矩形 10"/>
            <p:cNvSpPr/>
            <p:nvPr/>
          </p:nvSpPr>
          <p:spPr>
            <a:xfrm>
              <a:off x="1285875" y="1500188"/>
              <a:ext cx="3214688" cy="50006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1428728" y="2428868"/>
              <a:ext cx="3000396" cy="2071702"/>
            </a:xfrm>
            <a:prstGeom prst="wedgeRoundRectCallout">
              <a:avLst>
                <a:gd name="adj1" fmla="val -5252"/>
                <a:gd name="adj2" fmla="val -69251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建立新檔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AutoNum type="arabicPeriod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匯入檔案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en-US" altLang="zh-TW" dirty="0" smtClean="0">
                  <a:solidFill>
                    <a:schemeClr val="tx1"/>
                  </a:solidFill>
                </a:rPr>
                <a:t>TXT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格式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en-US" altLang="zh-TW" dirty="0" smtClean="0">
                  <a:solidFill>
                    <a:schemeClr val="tx1"/>
                  </a:solidFill>
                </a:rPr>
                <a:t>EXCEL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格式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en-US" altLang="zh-TW" dirty="0" smtClean="0">
                  <a:solidFill>
                    <a:schemeClr val="tx1"/>
                  </a:solidFill>
                </a:rPr>
                <a:t>XBRL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格式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AutoNum type="arabicPeriod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資料儲存</a:t>
              </a:r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/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資料讀取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09650"/>
            <a:ext cx="700087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匯入去年同期資料後進行編輯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E6E09-084B-49C3-B498-B674A41893F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zh-TW" altLang="en-US" smtClean="0"/>
          </a:p>
        </p:txBody>
      </p:sp>
      <p:pic>
        <p:nvPicPr>
          <p:cNvPr id="31751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群組 24"/>
          <p:cNvGrpSpPr/>
          <p:nvPr/>
        </p:nvGrpSpPr>
        <p:grpSpPr>
          <a:xfrm>
            <a:off x="2000233" y="1357298"/>
            <a:ext cx="4786345" cy="571504"/>
            <a:chOff x="2000233" y="1357298"/>
            <a:chExt cx="4786345" cy="571504"/>
          </a:xfrm>
        </p:grpSpPr>
        <p:sp>
          <p:nvSpPr>
            <p:cNvPr id="10" name="矩形 9"/>
            <p:cNvSpPr/>
            <p:nvPr/>
          </p:nvSpPr>
          <p:spPr>
            <a:xfrm>
              <a:off x="2000233" y="1571612"/>
              <a:ext cx="857256" cy="35719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圓角矩形圖說文字 15"/>
            <p:cNvSpPr/>
            <p:nvPr/>
          </p:nvSpPr>
          <p:spPr>
            <a:xfrm>
              <a:off x="3143240" y="1357298"/>
              <a:ext cx="3643338" cy="571504"/>
            </a:xfrm>
            <a:prstGeom prst="wedgeRoundRectCallout">
              <a:avLst>
                <a:gd name="adj1" fmla="val -56593"/>
                <a:gd name="adj2" fmla="val -889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</a:rPr>
                <a:t>      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匯入去年同期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XBRL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申報檔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流程圖: 接點 16"/>
            <p:cNvSpPr/>
            <p:nvPr/>
          </p:nvSpPr>
          <p:spPr>
            <a:xfrm>
              <a:off x="3214678" y="1428736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2071671" y="2143116"/>
            <a:ext cx="4143403" cy="571504"/>
            <a:chOff x="2071671" y="2143116"/>
            <a:chExt cx="4143403" cy="571504"/>
          </a:xfrm>
        </p:grpSpPr>
        <p:sp>
          <p:nvSpPr>
            <p:cNvPr id="12" name="矩形 11"/>
            <p:cNvSpPr/>
            <p:nvPr/>
          </p:nvSpPr>
          <p:spPr>
            <a:xfrm>
              <a:off x="2071671" y="2357430"/>
              <a:ext cx="1071570" cy="2889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圓角矩形圖說文字 17"/>
            <p:cNvSpPr/>
            <p:nvPr/>
          </p:nvSpPr>
          <p:spPr>
            <a:xfrm>
              <a:off x="3428992" y="2143116"/>
              <a:ext cx="2786082" cy="571504"/>
            </a:xfrm>
            <a:prstGeom prst="wedgeRoundRectCallout">
              <a:avLst>
                <a:gd name="adj1" fmla="val -56593"/>
                <a:gd name="adj2" fmla="val -889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修改年度為當年度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流程圖: 接點 18"/>
            <p:cNvSpPr/>
            <p:nvPr/>
          </p:nvSpPr>
          <p:spPr>
            <a:xfrm>
              <a:off x="3500430" y="2214554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  <a:endPara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928662" y="2857496"/>
            <a:ext cx="2928958" cy="1643074"/>
            <a:chOff x="928662" y="2857496"/>
            <a:chExt cx="2928958" cy="1643074"/>
          </a:xfrm>
        </p:grpSpPr>
        <p:sp>
          <p:nvSpPr>
            <p:cNvPr id="11" name="矩形 10"/>
            <p:cNvSpPr/>
            <p:nvPr/>
          </p:nvSpPr>
          <p:spPr>
            <a:xfrm>
              <a:off x="928689" y="2857496"/>
              <a:ext cx="1357295" cy="29051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圓角矩形圖說文字 20"/>
            <p:cNvSpPr/>
            <p:nvPr/>
          </p:nvSpPr>
          <p:spPr>
            <a:xfrm>
              <a:off x="928662" y="3643314"/>
              <a:ext cx="2928958" cy="857256"/>
            </a:xfrm>
            <a:prstGeom prst="wedgeRoundRectCallout">
              <a:avLst>
                <a:gd name="adj1" fmla="val -35846"/>
                <a:gd name="adj2" fmla="val -99053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按下「只顯示有選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擇打勾之會計科目」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2" name="流程圖: 接點 21"/>
            <p:cNvSpPr/>
            <p:nvPr/>
          </p:nvSpPr>
          <p:spPr>
            <a:xfrm>
              <a:off x="1000100" y="3714752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3</a:t>
              </a:r>
              <a:endPara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572000" y="3143248"/>
            <a:ext cx="2786082" cy="2571768"/>
            <a:chOff x="4572000" y="3143248"/>
            <a:chExt cx="2786082" cy="2571768"/>
          </a:xfrm>
        </p:grpSpPr>
        <p:sp>
          <p:nvSpPr>
            <p:cNvPr id="28" name="矩形 27"/>
            <p:cNvSpPr/>
            <p:nvPr/>
          </p:nvSpPr>
          <p:spPr>
            <a:xfrm>
              <a:off x="4572000" y="3143248"/>
              <a:ext cx="1428760" cy="257176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6" name="圓角矩形圖說文字 25"/>
            <p:cNvSpPr/>
            <p:nvPr/>
          </p:nvSpPr>
          <p:spPr>
            <a:xfrm>
              <a:off x="4857752" y="4857760"/>
              <a:ext cx="2500330" cy="571504"/>
            </a:xfrm>
            <a:prstGeom prst="wedgeRoundRectCallout">
              <a:avLst>
                <a:gd name="adj1" fmla="val -42136"/>
                <a:gd name="adj2" fmla="val -102227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編輯當年度金額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7" name="流程圖: 接點 26"/>
            <p:cNvSpPr/>
            <p:nvPr/>
          </p:nvSpPr>
          <p:spPr>
            <a:xfrm>
              <a:off x="5000628" y="4929198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5</a:t>
              </a:r>
              <a:endPara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2357422" y="2857496"/>
            <a:ext cx="4000528" cy="1071570"/>
            <a:chOff x="2357422" y="2857496"/>
            <a:chExt cx="4000528" cy="1071570"/>
          </a:xfrm>
        </p:grpSpPr>
        <p:sp>
          <p:nvSpPr>
            <p:cNvPr id="15" name="矩形 14"/>
            <p:cNvSpPr/>
            <p:nvPr/>
          </p:nvSpPr>
          <p:spPr>
            <a:xfrm>
              <a:off x="2357422" y="2857496"/>
              <a:ext cx="1285884" cy="2889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3" name="圓角矩形圖說文字 22"/>
            <p:cNvSpPr/>
            <p:nvPr/>
          </p:nvSpPr>
          <p:spPr>
            <a:xfrm>
              <a:off x="4143372" y="3071810"/>
              <a:ext cx="2214578" cy="857256"/>
            </a:xfrm>
            <a:prstGeom prst="wedgeRoundRectCallout">
              <a:avLst>
                <a:gd name="adj1" fmla="val -69553"/>
                <a:gd name="adj2" fmla="val -5333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按下「當年度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轉上年金額」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流程圖: 接點 23"/>
            <p:cNvSpPr/>
            <p:nvPr/>
          </p:nvSpPr>
          <p:spPr>
            <a:xfrm>
              <a:off x="4214810" y="3143248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4</a:t>
              </a:r>
              <a:endPara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09650"/>
            <a:ext cx="700087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匯入去年同期資料後匯出</a:t>
            </a: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EXCEL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進行編輯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E6E09-084B-49C3-B498-B674A41893F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zh-TW" altLang="en-US" smtClean="0"/>
          </a:p>
        </p:txBody>
      </p:sp>
      <p:pic>
        <p:nvPicPr>
          <p:cNvPr id="31751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群組 19"/>
          <p:cNvGrpSpPr/>
          <p:nvPr/>
        </p:nvGrpSpPr>
        <p:grpSpPr>
          <a:xfrm>
            <a:off x="2000233" y="1357298"/>
            <a:ext cx="4786345" cy="571504"/>
            <a:chOff x="2000233" y="1357298"/>
            <a:chExt cx="4786345" cy="571504"/>
          </a:xfrm>
        </p:grpSpPr>
        <p:sp>
          <p:nvSpPr>
            <p:cNvPr id="10" name="矩形 9"/>
            <p:cNvSpPr/>
            <p:nvPr/>
          </p:nvSpPr>
          <p:spPr>
            <a:xfrm>
              <a:off x="2000233" y="1571612"/>
              <a:ext cx="857256" cy="35719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圓角矩形圖說文字 15"/>
            <p:cNvSpPr/>
            <p:nvPr/>
          </p:nvSpPr>
          <p:spPr>
            <a:xfrm>
              <a:off x="3143240" y="1357298"/>
              <a:ext cx="3643338" cy="571504"/>
            </a:xfrm>
            <a:prstGeom prst="wedgeRoundRectCallout">
              <a:avLst>
                <a:gd name="adj1" fmla="val -56593"/>
                <a:gd name="adj2" fmla="val -889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</a:rPr>
                <a:t>      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匯入去年同期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XBRL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申報檔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流程圖: 接點 16"/>
            <p:cNvSpPr/>
            <p:nvPr/>
          </p:nvSpPr>
          <p:spPr>
            <a:xfrm>
              <a:off x="3214678" y="1428736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071671" y="2143116"/>
            <a:ext cx="4143403" cy="571504"/>
            <a:chOff x="2071671" y="2143116"/>
            <a:chExt cx="4143403" cy="571504"/>
          </a:xfrm>
        </p:grpSpPr>
        <p:sp>
          <p:nvSpPr>
            <p:cNvPr id="12" name="矩形 11"/>
            <p:cNvSpPr/>
            <p:nvPr/>
          </p:nvSpPr>
          <p:spPr>
            <a:xfrm>
              <a:off x="2071671" y="2357430"/>
              <a:ext cx="1071570" cy="2889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圓角矩形圖說文字 17"/>
            <p:cNvSpPr/>
            <p:nvPr/>
          </p:nvSpPr>
          <p:spPr>
            <a:xfrm>
              <a:off x="3428992" y="2143116"/>
              <a:ext cx="2786082" cy="571504"/>
            </a:xfrm>
            <a:prstGeom prst="wedgeRoundRectCallout">
              <a:avLst>
                <a:gd name="adj1" fmla="val -56593"/>
                <a:gd name="adj2" fmla="val -889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修改年度為當年度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流程圖: 接點 18"/>
            <p:cNvSpPr/>
            <p:nvPr/>
          </p:nvSpPr>
          <p:spPr>
            <a:xfrm>
              <a:off x="3500430" y="2214554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  <a:endPara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071670" y="2857496"/>
            <a:ext cx="2214578" cy="1428760"/>
            <a:chOff x="2071670" y="2857496"/>
            <a:chExt cx="2214578" cy="1428760"/>
          </a:xfrm>
        </p:grpSpPr>
        <p:sp>
          <p:nvSpPr>
            <p:cNvPr id="15" name="矩形 14"/>
            <p:cNvSpPr/>
            <p:nvPr/>
          </p:nvSpPr>
          <p:spPr>
            <a:xfrm>
              <a:off x="2357422" y="2857496"/>
              <a:ext cx="1285884" cy="2889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23" name="圓角矩形圖說文字 22"/>
            <p:cNvSpPr/>
            <p:nvPr/>
          </p:nvSpPr>
          <p:spPr>
            <a:xfrm>
              <a:off x="2071670" y="3429000"/>
              <a:ext cx="2214578" cy="857256"/>
            </a:xfrm>
            <a:prstGeom prst="wedgeRoundRectCallout">
              <a:avLst>
                <a:gd name="adj1" fmla="val -6143"/>
                <a:gd name="adj2" fmla="val -78736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按下「當年度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轉上年金額」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流程圖: 接點 23"/>
            <p:cNvSpPr/>
            <p:nvPr/>
          </p:nvSpPr>
          <p:spPr>
            <a:xfrm>
              <a:off x="2214546" y="3500438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000760" y="2857496"/>
            <a:ext cx="2357454" cy="1285884"/>
            <a:chOff x="6000760" y="2857496"/>
            <a:chExt cx="2357454" cy="1285884"/>
          </a:xfrm>
        </p:grpSpPr>
        <p:sp>
          <p:nvSpPr>
            <p:cNvPr id="29" name="矩形 28"/>
            <p:cNvSpPr/>
            <p:nvPr/>
          </p:nvSpPr>
          <p:spPr>
            <a:xfrm>
              <a:off x="6572264" y="2857496"/>
              <a:ext cx="857256" cy="35719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30" name="圓角矩形圖說文字 29"/>
            <p:cNvSpPr/>
            <p:nvPr/>
          </p:nvSpPr>
          <p:spPr>
            <a:xfrm>
              <a:off x="6000760" y="3571876"/>
              <a:ext cx="2357454" cy="571504"/>
            </a:xfrm>
            <a:prstGeom prst="wedgeRoundRectCallout">
              <a:avLst>
                <a:gd name="adj1" fmla="val -12928"/>
                <a:gd name="adj2" fmla="val -104131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 smtClean="0">
                  <a:solidFill>
                    <a:schemeClr val="tx1"/>
                  </a:solidFill>
                </a:rPr>
                <a:t>       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匯出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EXCEL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6143636" y="3643314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4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A1C30-AB98-4FB3-BA0E-A6988DA667E2}" type="slidenum">
              <a:rPr lang="zh-TW" altLang="en-US" smtClean="0"/>
              <a:pPr>
                <a:defRPr/>
              </a:pPr>
              <a:t>24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尋找會計科目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2" descr="Z:\TEMP\SNAGHTMLc7f2b5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000924" cy="5417982"/>
          </a:xfrm>
          <a:prstGeom prst="rect">
            <a:avLst/>
          </a:prstGeom>
          <a:noFill/>
        </p:spPr>
      </p:pic>
      <p:grpSp>
        <p:nvGrpSpPr>
          <p:cNvPr id="17" name="群組 16"/>
          <p:cNvGrpSpPr/>
          <p:nvPr/>
        </p:nvGrpSpPr>
        <p:grpSpPr>
          <a:xfrm>
            <a:off x="1785918" y="2714620"/>
            <a:ext cx="4143404" cy="571504"/>
            <a:chOff x="1785918" y="2714620"/>
            <a:chExt cx="4143404" cy="571504"/>
          </a:xfrm>
        </p:grpSpPr>
        <p:sp>
          <p:nvSpPr>
            <p:cNvPr id="11" name="圓角矩形圖說文字 10"/>
            <p:cNvSpPr/>
            <p:nvPr/>
          </p:nvSpPr>
          <p:spPr>
            <a:xfrm>
              <a:off x="1785918" y="2714620"/>
              <a:ext cx="4143404" cy="571504"/>
            </a:xfrm>
            <a:prstGeom prst="wedgeRoundRectCallout">
              <a:avLst>
                <a:gd name="adj1" fmla="val -38695"/>
                <a:gd name="adj2" fmla="val 99676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按下滑鼠右鍵，點選「尋找文字」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1928794" y="2786058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  <a:endPara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5572132" y="3571876"/>
            <a:ext cx="3143272" cy="571504"/>
            <a:chOff x="5572132" y="3571876"/>
            <a:chExt cx="3143272" cy="571504"/>
          </a:xfrm>
        </p:grpSpPr>
        <p:sp>
          <p:nvSpPr>
            <p:cNvPr id="13" name="圓角矩形圖說文字 12"/>
            <p:cNvSpPr/>
            <p:nvPr/>
          </p:nvSpPr>
          <p:spPr>
            <a:xfrm>
              <a:off x="5572132" y="3571876"/>
              <a:ext cx="3143272" cy="571504"/>
            </a:xfrm>
            <a:prstGeom prst="wedgeRoundRectCallout">
              <a:avLst>
                <a:gd name="adj1" fmla="val -283"/>
                <a:gd name="adj2" fmla="val 90152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將縱向捲軸拉至最上方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流程圖: 接點 13"/>
            <p:cNvSpPr/>
            <p:nvPr/>
          </p:nvSpPr>
          <p:spPr>
            <a:xfrm>
              <a:off x="5715008" y="3643314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1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643042" y="3571876"/>
            <a:ext cx="4000528" cy="1928826"/>
            <a:chOff x="1643042" y="3571876"/>
            <a:chExt cx="4000528" cy="1928826"/>
          </a:xfrm>
        </p:grpSpPr>
        <p:pic>
          <p:nvPicPr>
            <p:cNvPr id="124932" name="Picture 4" descr="Z:\TEMP\SNAGHTMLc80204c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3174" y="3571876"/>
              <a:ext cx="2428892" cy="1169467"/>
            </a:xfrm>
            <a:prstGeom prst="rect">
              <a:avLst/>
            </a:prstGeom>
            <a:noFill/>
          </p:spPr>
        </p:pic>
        <p:sp>
          <p:nvSpPr>
            <p:cNvPr id="15" name="圓角矩形圖說文字 14"/>
            <p:cNvSpPr/>
            <p:nvPr/>
          </p:nvSpPr>
          <p:spPr>
            <a:xfrm>
              <a:off x="1643042" y="4929198"/>
              <a:ext cx="4000528" cy="571504"/>
            </a:xfrm>
            <a:prstGeom prst="wedgeRoundRectCallout">
              <a:avLst>
                <a:gd name="adj1" fmla="val -4410"/>
                <a:gd name="adj2" fmla="val -9079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輸入科目代碼後，按下「確定」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流程圖: 接點 15"/>
            <p:cNvSpPr/>
            <p:nvPr/>
          </p:nvSpPr>
          <p:spPr>
            <a:xfrm>
              <a:off x="1785918" y="5000636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現金流量表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補充揭露資訊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1D99DB-1D0A-4378-B34D-11CE5FC1E07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zh-TW" altLang="en-US" smtClean="0"/>
          </a:p>
        </p:txBody>
      </p:sp>
      <p:pic>
        <p:nvPicPr>
          <p:cNvPr id="32774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9650"/>
            <a:ext cx="700087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928688" y="2857500"/>
            <a:ext cx="1500187" cy="3571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 i="1" dirty="0">
              <a:solidFill>
                <a:srgbClr val="FF0000"/>
              </a:solidFill>
            </a:endParaRPr>
          </a:p>
        </p:txBody>
      </p:sp>
      <p:pic>
        <p:nvPicPr>
          <p:cNvPr id="32777" name="Picture 2" descr="Z:\TEMP\SNAGHTMLa12e0b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000125"/>
            <a:ext cx="7000875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群組 10"/>
          <p:cNvGrpSpPr/>
          <p:nvPr/>
        </p:nvGrpSpPr>
        <p:grpSpPr>
          <a:xfrm>
            <a:off x="3000375" y="4429132"/>
            <a:ext cx="3571889" cy="1428743"/>
            <a:chOff x="3000375" y="4429132"/>
            <a:chExt cx="3571889" cy="1428743"/>
          </a:xfrm>
        </p:grpSpPr>
        <p:sp>
          <p:nvSpPr>
            <p:cNvPr id="23" name="矩形 22"/>
            <p:cNvSpPr/>
            <p:nvPr/>
          </p:nvSpPr>
          <p:spPr>
            <a:xfrm>
              <a:off x="3000375" y="5500688"/>
              <a:ext cx="2428875" cy="35718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3143240" y="4429132"/>
              <a:ext cx="3429024" cy="571504"/>
            </a:xfrm>
            <a:prstGeom prst="wedgeRoundRectCallout">
              <a:avLst>
                <a:gd name="adj1" fmla="val -37092"/>
                <a:gd name="adj2" fmla="val 12634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新增資料、插入資料、刪除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會計師查核報告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244CB-50F1-468E-B73E-127FD06A8A4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zh-TW" altLang="en-US" smtClean="0"/>
          </a:p>
        </p:txBody>
      </p:sp>
      <p:pic>
        <p:nvPicPr>
          <p:cNvPr id="36870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 descr="Z:\TEMP\SNAGHTMLa20e36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7000875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>
          <a:xfrm>
            <a:off x="3571868" y="4500570"/>
            <a:ext cx="3143272" cy="1071570"/>
          </a:xfrm>
          <a:prstGeom prst="wedgeRoundRectCallout">
            <a:avLst>
              <a:gd name="adj1" fmla="val -2707"/>
              <a:gd name="adj2" fmla="val -72006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排版提醒：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需自行換行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勿空白與 </a:t>
            </a:r>
            <a:r>
              <a:rPr lang="en-US" altLang="zh-TW" dirty="0" smtClean="0">
                <a:solidFill>
                  <a:schemeClr val="tx1"/>
                </a:solidFill>
              </a:rPr>
              <a:t>TAB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混用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:\TEMP\SNAGHTML10c6cb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000924" cy="5411757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股東權益變動表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356E6B-AAE6-45BA-AA42-A6E7A835ECF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zh-TW" altLang="en-US" smtClean="0"/>
          </a:p>
        </p:txBody>
      </p:sp>
      <p:pic>
        <p:nvPicPr>
          <p:cNvPr id="33799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 descr="Z:\TEMP\SNAGHTML10c7831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500174"/>
            <a:ext cx="3786214" cy="4286280"/>
          </a:xfrm>
          <a:prstGeom prst="rect">
            <a:avLst/>
          </a:prstGeom>
          <a:noFill/>
        </p:spPr>
      </p:pic>
      <p:grpSp>
        <p:nvGrpSpPr>
          <p:cNvPr id="14" name="群組 13"/>
          <p:cNvGrpSpPr/>
          <p:nvPr/>
        </p:nvGrpSpPr>
        <p:grpSpPr>
          <a:xfrm>
            <a:off x="2285984" y="1928802"/>
            <a:ext cx="5000660" cy="3429024"/>
            <a:chOff x="2285984" y="1928802"/>
            <a:chExt cx="5000660" cy="3429024"/>
          </a:xfrm>
        </p:grpSpPr>
        <p:sp>
          <p:nvSpPr>
            <p:cNvPr id="11" name="矩形 10"/>
            <p:cNvSpPr/>
            <p:nvPr/>
          </p:nvSpPr>
          <p:spPr>
            <a:xfrm>
              <a:off x="2285984" y="1928802"/>
              <a:ext cx="214314" cy="34290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8" name="圓角矩形圖說文字 7"/>
            <p:cNvSpPr/>
            <p:nvPr/>
          </p:nvSpPr>
          <p:spPr>
            <a:xfrm>
              <a:off x="3000364" y="2571744"/>
              <a:ext cx="4286280" cy="2000264"/>
            </a:xfrm>
            <a:prstGeom prst="wedgeRoundRectCallout">
              <a:avLst>
                <a:gd name="adj1" fmla="val -61630"/>
                <a:gd name="adj2" fmla="val -56726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勾選橫軸 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資產負債表中股東權益科目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及縱軸 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各權益科目之活動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buAutoNum type="arabicPeriod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預設勾選之項目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/>
              <a:r>
                <a:rPr lang="en-US" altLang="zh-TW" dirty="0">
                  <a:solidFill>
                    <a:schemeClr val="tx1"/>
                  </a:solidFill>
                </a:rPr>
                <a:t>	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橫軸：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31XX, 32XX, 33XX, 34XX, </a:t>
              </a:r>
            </a:p>
            <a:p>
              <a:pPr marL="342900" indent="-342900"/>
              <a:r>
                <a:rPr lang="en-US" altLang="zh-TW" dirty="0">
                  <a:solidFill>
                    <a:schemeClr val="tx1"/>
                  </a:solidFill>
                </a:rPr>
                <a:t>	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	   3000, 3XXX</a:t>
              </a:r>
            </a:p>
            <a:p>
              <a:pPr marL="342900" indent="-342900"/>
              <a:r>
                <a:rPr lang="en-US" altLang="zh-TW" dirty="0">
                  <a:solidFill>
                    <a:schemeClr val="tx1"/>
                  </a:solidFill>
                </a:rPr>
                <a:t>	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縱軸：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A1, Y1, Z1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:\TEMP\SNAGHTML11c5c6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6929486" cy="535653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股東權益變動表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9A4097-9A90-40C0-97F7-4C5816A538D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zh-TW" altLang="en-US" smtClean="0"/>
          </a:p>
        </p:txBody>
      </p:sp>
      <p:pic>
        <p:nvPicPr>
          <p:cNvPr id="34822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4" name="Picture 2" descr="Z:\TEMP\SNAGHTMLc884a9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714620"/>
            <a:ext cx="2924175" cy="1323975"/>
          </a:xfrm>
          <a:prstGeom prst="rect">
            <a:avLst/>
          </a:prstGeom>
          <a:noFill/>
        </p:spPr>
      </p:pic>
      <p:sp>
        <p:nvSpPr>
          <p:cNvPr id="8" name="圓角矩形圖說文字 7"/>
          <p:cNvSpPr/>
          <p:nvPr/>
        </p:nvSpPr>
        <p:spPr>
          <a:xfrm>
            <a:off x="2857488" y="4214818"/>
            <a:ext cx="3143272" cy="571504"/>
          </a:xfrm>
          <a:prstGeom prst="wedgeRoundRectCallout">
            <a:avLst>
              <a:gd name="adj1" fmla="val -3054"/>
              <a:gd name="adj2" fmla="val -106037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跳出警告訊息，但仍可輸入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股東權益變動表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9A4097-9A90-40C0-97F7-4C5816A538D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zh-TW" altLang="en-US" smtClean="0"/>
          </a:p>
        </p:txBody>
      </p:sp>
      <p:pic>
        <p:nvPicPr>
          <p:cNvPr id="34822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Z:\TEMP\SNAGHTML11c5c6f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6929486" cy="5356535"/>
          </a:xfrm>
          <a:prstGeom prst="rect">
            <a:avLst/>
          </a:prstGeom>
          <a:noFill/>
        </p:spPr>
      </p:pic>
      <p:sp>
        <p:nvSpPr>
          <p:cNvPr id="10" name="圓角矩形圖說文字 9"/>
          <p:cNvSpPr/>
          <p:nvPr/>
        </p:nvSpPr>
        <p:spPr>
          <a:xfrm>
            <a:off x="2714612" y="4000504"/>
            <a:ext cx="3357586" cy="1071570"/>
          </a:xfrm>
          <a:prstGeom prst="wedgeRoundRectCallout">
            <a:avLst>
              <a:gd name="adj1" fmla="val -1669"/>
              <a:gd name="adj2" fmla="val -85720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採</a:t>
            </a:r>
            <a:r>
              <a:rPr lang="en-US" altLang="zh-TW" dirty="0" smtClean="0">
                <a:solidFill>
                  <a:schemeClr val="tx1"/>
                </a:solidFill>
              </a:rPr>
              <a:t> EXCEL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匯入者，建議取消勾選未使用之橫軸及縱軸項目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768B-E2D7-4C25-BE5C-1506D62BD89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 smtClean="0"/>
          </a:p>
        </p:txBody>
      </p:sp>
      <p:pic>
        <p:nvPicPr>
          <p:cNvPr id="9219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9223" name="內容版面配置區 2"/>
          <p:cNvSpPr>
            <a:spLocks noGrp="1"/>
          </p:cNvSpPr>
          <p:nvPr>
            <p:ph sz="quarter" idx="1"/>
          </p:nvPr>
        </p:nvSpPr>
        <p:spPr>
          <a:xfrm>
            <a:off x="857224" y="1571612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dirty="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None/>
            </a:pP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Z:\TEMP\SNAGHTMLc98f25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000924" cy="5411757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檢核及轉出檔案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E6E09-084B-49C3-B498-B674A41893F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zh-TW" altLang="en-US" smtClean="0"/>
          </a:p>
        </p:txBody>
      </p:sp>
      <p:pic>
        <p:nvPicPr>
          <p:cNvPr id="31751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/>
          <p:nvPr/>
        </p:nvGrpSpPr>
        <p:grpSpPr>
          <a:xfrm>
            <a:off x="5000628" y="2143116"/>
            <a:ext cx="2000264" cy="1357322"/>
            <a:chOff x="5000628" y="2143116"/>
            <a:chExt cx="2000264" cy="1357322"/>
          </a:xfrm>
        </p:grpSpPr>
        <p:sp>
          <p:nvSpPr>
            <p:cNvPr id="29" name="矩形 28"/>
            <p:cNvSpPr/>
            <p:nvPr/>
          </p:nvSpPr>
          <p:spPr>
            <a:xfrm>
              <a:off x="5572132" y="2143116"/>
              <a:ext cx="1357322" cy="4286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" name="圓角矩形圖說文字 29"/>
            <p:cNvSpPr/>
            <p:nvPr/>
          </p:nvSpPr>
          <p:spPr>
            <a:xfrm>
              <a:off x="5000628" y="2928934"/>
              <a:ext cx="2000264" cy="571504"/>
            </a:xfrm>
            <a:prstGeom prst="wedgeRoundRectCallout">
              <a:avLst>
                <a:gd name="adj1" fmla="val -310"/>
                <a:gd name="adj2" fmla="val -104131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檢核及轉出檔案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檢核公式說明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E478EA-F4D2-4F23-A394-D7E25267BC3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zh-TW" altLang="en-US" dirty="0" smtClean="0"/>
          </a:p>
        </p:txBody>
      </p:sp>
      <p:pic>
        <p:nvPicPr>
          <p:cNvPr id="40966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686675" cy="4857784"/>
          </a:xfrm>
        </p:spPr>
        <p:txBody>
          <a:bodyPr/>
          <a:lstStyle/>
          <a:p>
            <a:pPr eaLnBrk="1" hangingPunct="1"/>
            <a:r>
              <a:rPr lang="zh-TW" altLang="en-US" sz="2600" dirty="0" smtClean="0">
                <a:latin typeface="Book Antiqua" pitchFamily="18" charset="0"/>
                <a:ea typeface="標楷體" pitchFamily="65" charset="-120"/>
              </a:rPr>
              <a:t>第一階段檢核公式</a:t>
            </a:r>
            <a:endParaRPr lang="en-US" altLang="zh-TW" sz="26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b="1" dirty="0" smtClean="0">
                <a:latin typeface="Book Antiqua" pitchFamily="18" charset="0"/>
                <a:ea typeface="標楷體" pitchFamily="65" charset="-120"/>
              </a:rPr>
              <a:t>等號左側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為</a:t>
            </a:r>
            <a:r>
              <a:rPr lang="zh-TW" altLang="en-US" sz="24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強迫細分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的會計科目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大項科目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)</a:t>
            </a:r>
          </a:p>
          <a:p>
            <a:pPr lvl="1" eaLnBrk="1" hangingPunct="1"/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申報</a:t>
            </a:r>
            <a:r>
              <a:rPr lang="zh-TW" altLang="en-US" sz="2400" b="1" dirty="0" smtClean="0">
                <a:latin typeface="Book Antiqua" pitchFamily="18" charset="0"/>
                <a:ea typeface="標楷體" pitchFamily="65" charset="-120"/>
              </a:rPr>
              <a:t>等號左側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科目時，</a:t>
            </a:r>
            <a:r>
              <a:rPr lang="zh-TW" altLang="en-US" sz="2400" b="1" dirty="0" smtClean="0">
                <a:latin typeface="Book Antiqua" pitchFamily="18" charset="0"/>
                <a:ea typeface="標楷體" pitchFamily="65" charset="-120"/>
              </a:rPr>
              <a:t>等號右側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科目至少擇一申報</a:t>
            </a:r>
            <a:endParaRPr lang="en-US" altLang="zh-TW" sz="24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en-US" altLang="zh-TW" sz="2600" dirty="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en-US" altLang="zh-TW" sz="2500" dirty="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buFont typeface="Wingdings 2" pitchFamily="18" charset="2"/>
              <a:buNone/>
            </a:pPr>
            <a:endParaRPr lang="en-US" altLang="zh-TW" sz="1000" dirty="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eaLnBrk="1" hangingPunct="1"/>
            <a:r>
              <a:rPr lang="zh-TW" altLang="en-US" sz="2600" dirty="0" smtClean="0">
                <a:latin typeface="Book Antiqua" pitchFamily="18" charset="0"/>
                <a:ea typeface="標楷體" pitchFamily="65" charset="-120"/>
              </a:rPr>
              <a:t>第二階段檢核公式</a:t>
            </a:r>
            <a:endParaRPr lang="en-US" altLang="zh-TW" sz="26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b="1" dirty="0" smtClean="0">
                <a:latin typeface="Book Antiqua" pitchFamily="18" charset="0"/>
                <a:ea typeface="標楷體" pitchFamily="65" charset="-120"/>
              </a:rPr>
              <a:t>等號左側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為</a:t>
            </a:r>
            <a:r>
              <a:rPr lang="zh-TW" altLang="en-US" sz="24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非強迫細分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的會計科目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中小項科目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)</a:t>
            </a:r>
          </a:p>
          <a:p>
            <a:pPr lvl="1" eaLnBrk="1" hangingPunct="1"/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申報</a:t>
            </a:r>
            <a:r>
              <a:rPr lang="zh-TW" altLang="en-US" sz="2400" b="1" dirty="0" smtClean="0">
                <a:latin typeface="Book Antiqua" pitchFamily="18" charset="0"/>
                <a:ea typeface="標楷體" pitchFamily="65" charset="-120"/>
              </a:rPr>
              <a:t>等號左側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科目時，</a:t>
            </a:r>
            <a:r>
              <a:rPr lang="zh-TW" altLang="en-US" sz="2400" b="1" dirty="0" smtClean="0">
                <a:latin typeface="Book Antiqua" pitchFamily="18" charset="0"/>
                <a:ea typeface="標楷體" pitchFamily="65" charset="-120"/>
              </a:rPr>
              <a:t>等號右側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科目非必要申報</a:t>
            </a:r>
            <a:endParaRPr lang="en-US" altLang="zh-TW" sz="2400" dirty="0" smtClean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928662" y="3143248"/>
            <a:ext cx="671517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Book Antiqua" pitchFamily="18" charset="0"/>
                <a:ea typeface="標楷體" pitchFamily="65" charset="-120"/>
              </a:rPr>
              <a:t>範例：</a:t>
            </a:r>
            <a:r>
              <a:rPr kumimoji="0" lang="en-US" altLang="zh-TW" sz="2400" i="1" dirty="0">
                <a:latin typeface="Book Antiqua" pitchFamily="18" charset="0"/>
                <a:ea typeface="標楷體" pitchFamily="65" charset="-120"/>
              </a:rPr>
              <a:t> </a:t>
            </a:r>
            <a:r>
              <a:rPr kumimoji="0" lang="en-US" altLang="zh-TW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1XXX = 2XXX + 3XXX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Book Antiqua" pitchFamily="18" charset="0"/>
                <a:ea typeface="標楷體" pitchFamily="65" charset="-120"/>
              </a:rPr>
              <a:t>	</a:t>
            </a:r>
            <a:r>
              <a:rPr kumimoji="0" lang="zh-TW" altLang="en-US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資產總額 </a:t>
            </a:r>
            <a:r>
              <a:rPr kumimoji="0" lang="en-US" altLang="zh-TW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= </a:t>
            </a:r>
            <a:r>
              <a:rPr kumimoji="0" lang="zh-TW" altLang="en-US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負債總額 </a:t>
            </a:r>
            <a:r>
              <a:rPr kumimoji="0" lang="en-US" altLang="zh-TW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+ </a:t>
            </a:r>
            <a:r>
              <a:rPr kumimoji="0" lang="zh-TW" altLang="en-US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股東權益總額</a:t>
            </a:r>
            <a:endParaRPr kumimoji="0" lang="en-US" altLang="zh-TW" sz="2400" dirty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28662" y="5643578"/>
            <a:ext cx="671517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Book Antiqua" pitchFamily="18" charset="0"/>
                <a:ea typeface="標楷體" pitchFamily="65" charset="-120"/>
              </a:rPr>
              <a:t>範例： </a:t>
            </a:r>
            <a:r>
              <a:rPr kumimoji="0" lang="en-US" altLang="zh-TW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2120 = 2121 + 2122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應付票據合計 </a:t>
            </a:r>
            <a:r>
              <a:rPr kumimoji="0" lang="en-US" altLang="zh-TW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= </a:t>
            </a:r>
            <a:r>
              <a:rPr kumimoji="0" lang="zh-TW" altLang="en-US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應付票據 </a:t>
            </a:r>
            <a:r>
              <a:rPr kumimoji="0" lang="en-US" altLang="zh-TW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+ </a:t>
            </a:r>
            <a:r>
              <a:rPr kumimoji="0" lang="zh-TW" altLang="en-US" sz="2400" dirty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其他應付票據</a:t>
            </a:r>
            <a:endParaRPr kumimoji="0" lang="en-US" altLang="zh-TW" sz="2400" dirty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42910" y="1000108"/>
            <a:ext cx="7143800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母科目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合計數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= 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子科目</a:t>
            </a:r>
            <a:r>
              <a:rPr lang="en-US" altLang="zh-TW" sz="1100" dirty="0" smtClean="0">
                <a:latin typeface="Book Antiqua" pitchFamily="18" charset="0"/>
                <a:ea typeface="標楷體" pitchFamily="65" charset="-120"/>
              </a:rPr>
              <a:t>1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 + 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子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科目</a:t>
            </a:r>
            <a:r>
              <a:rPr lang="en-US" altLang="zh-TW" sz="1100" dirty="0" smtClean="0">
                <a:latin typeface="Book Antiqua" pitchFamily="18" charset="0"/>
                <a:ea typeface="標楷體" pitchFamily="65" charset="-120"/>
              </a:rPr>
              <a:t>2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+ … + 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子科目</a:t>
            </a:r>
            <a:r>
              <a:rPr lang="en-US" altLang="zh-TW" sz="1100" dirty="0" smtClean="0">
                <a:latin typeface="Book Antiqua" pitchFamily="18" charset="0"/>
                <a:ea typeface="標楷體" pitchFamily="65" charset="-12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09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9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9E779806-2473-485F-8A55-96B204A31C28}" type="slidenum">
              <a:rPr kumimoji="0" lang="zh-TW" altLang="en-US" sz="1400" b="1">
                <a:solidFill>
                  <a:srgbClr val="FFFFFF"/>
                </a:solidFill>
                <a:latin typeface="+mn-lt"/>
                <a:ea typeface="+mn-ea"/>
              </a:rPr>
              <a:pPr algn="ctr">
                <a:defRPr/>
              </a:pPr>
              <a:t>32</a:t>
            </a:fld>
            <a:endParaRPr kumimoji="0" lang="zh-TW" altLang="en-US" sz="1400" b="1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5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6434921"/>
            <a:ext cx="2357422" cy="423079"/>
          </a:xfrm>
          <a:prstGeom prst="rect">
            <a:avLst/>
          </a:prstGeom>
          <a:noFill/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各行業別檢核公式檔</a:t>
            </a:r>
            <a:endParaRPr kumimoji="0" lang="zh-TW" altLang="en-US" sz="3200" b="0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"/>
          </p:nvPr>
        </p:nvGraphicFramePr>
        <p:xfrm>
          <a:off x="385787" y="1428736"/>
          <a:ext cx="7900989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785950"/>
                <a:gridCol w="4186213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行業別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報表別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檔名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5719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一般行業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母公司報表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ci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ci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合併報表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ci-cr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ci-cr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金控業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合併報表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fh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fh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金融業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母公司報表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basi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basi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合併報表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basi-cr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basi-cr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保險業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母公司報表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ins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ins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合併報表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ins-cr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ins-cr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證券期貨業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母公司報表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bd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bd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合併報表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bd-cr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bd-cr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異業合併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合併報表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min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min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 row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股東權益變動表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母公司報表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dim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dim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合併報表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dim-cr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1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.txt, XBRL-</a:t>
                      </a:r>
                      <a:r>
                        <a:rPr kumimoji="0" lang="en-US" altLang="zh-TW" kern="1200" dirty="0" smtClean="0">
                          <a:solidFill>
                            <a:srgbClr val="FF0000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dim-cr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-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  <a:latin typeface="Book Antiqua" pitchFamily="18" charset="0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.txt</a:t>
                      </a:r>
                      <a:endParaRPr kumimoji="0" lang="zh-TW" altLang="en-US" kern="1200" dirty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2910" y="1000108"/>
            <a:ext cx="635798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目錄：</a:t>
            </a:r>
            <a:r>
              <a:rPr kumimoji="0" lang="en-US" altLang="zh-TW" sz="2000" dirty="0" smtClean="0">
                <a:latin typeface="Book Antiqua" pitchFamily="18" charset="0"/>
                <a:ea typeface="標楷體" pitchFamily="65" charset="-120"/>
              </a:rPr>
              <a:t> </a:t>
            </a:r>
            <a:r>
              <a:rPr kumimoji="0" lang="en-US" altLang="zh-TW" sz="2000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C:\Program Files\</a:t>
            </a:r>
            <a:r>
              <a:rPr kumimoji="0" lang="en-US" altLang="zh-TW" sz="2000" dirty="0" err="1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sii</a:t>
            </a:r>
            <a:r>
              <a:rPr kumimoji="0" lang="en-US" altLang="zh-TW" sz="2000" dirty="0" smtClean="0">
                <a:solidFill>
                  <a:srgbClr val="0000FF"/>
                </a:solidFill>
                <a:latin typeface="Book Antiqua" pitchFamily="18" charset="0"/>
                <a:ea typeface="標楷體" pitchFamily="65" charset="-120"/>
              </a:rPr>
              <a:t>\XBRL\acc</a:t>
            </a:r>
            <a:endParaRPr kumimoji="0" lang="en-US" altLang="zh-TW" sz="2000" dirty="0">
              <a:solidFill>
                <a:srgbClr val="0000FF"/>
              </a:solidFill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Z:\TEMP\SNAGHTMLc98f25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000924" cy="5411757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申報檔預覽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E6E09-084B-49C3-B498-B674A41893F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zh-TW" altLang="en-US" smtClean="0"/>
          </a:p>
        </p:txBody>
      </p:sp>
      <p:pic>
        <p:nvPicPr>
          <p:cNvPr id="31751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群組 9"/>
          <p:cNvGrpSpPr/>
          <p:nvPr/>
        </p:nvGrpSpPr>
        <p:grpSpPr>
          <a:xfrm>
            <a:off x="6072198" y="2214554"/>
            <a:ext cx="2071702" cy="1285884"/>
            <a:chOff x="6072198" y="2214554"/>
            <a:chExt cx="2071702" cy="1285884"/>
          </a:xfrm>
        </p:grpSpPr>
        <p:sp>
          <p:nvSpPr>
            <p:cNvPr id="29" name="矩形 28"/>
            <p:cNvSpPr/>
            <p:nvPr/>
          </p:nvSpPr>
          <p:spPr>
            <a:xfrm>
              <a:off x="6858016" y="2214554"/>
              <a:ext cx="642942" cy="35719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30" name="圓角矩形圖說文字 29"/>
            <p:cNvSpPr/>
            <p:nvPr/>
          </p:nvSpPr>
          <p:spPr>
            <a:xfrm>
              <a:off x="6072198" y="2928934"/>
              <a:ext cx="2071702" cy="571504"/>
            </a:xfrm>
            <a:prstGeom prst="wedgeRoundRectCallout">
              <a:avLst>
                <a:gd name="adj1" fmla="val -310"/>
                <a:gd name="adj2" fmla="val -104131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預覽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(HTML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格式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6980" name="Picture 4" descr="Z:\TEMP\SNAGHTMLc9a295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5214974" cy="3955319"/>
          </a:xfrm>
          <a:prstGeom prst="rect">
            <a:avLst/>
          </a:prstGeom>
          <a:noFill/>
        </p:spPr>
      </p:pic>
      <p:sp>
        <p:nvSpPr>
          <p:cNvPr id="21" name="圓角矩形圖說文字 20"/>
          <p:cNvSpPr/>
          <p:nvPr/>
        </p:nvSpPr>
        <p:spPr>
          <a:xfrm>
            <a:off x="2643174" y="4429132"/>
            <a:ext cx="4429156" cy="1071570"/>
          </a:xfrm>
          <a:prstGeom prst="wedgeRoundRectCallout">
            <a:avLst>
              <a:gd name="adj1" fmla="val -44672"/>
              <a:gd name="adj2" fmla="val -76027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1.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存檔後開啟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與「公開資訊觀測站」揭露格式相同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768B-E2D7-4C25-BE5C-1506D62BD89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zh-TW" altLang="en-US" smtClean="0"/>
          </a:p>
        </p:txBody>
      </p:sp>
      <p:pic>
        <p:nvPicPr>
          <p:cNvPr id="9219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9223" name="內容版面配置區 2"/>
          <p:cNvSpPr>
            <a:spLocks noGrp="1"/>
          </p:cNvSpPr>
          <p:nvPr>
            <p:ph sz="quarter" idx="1"/>
          </p:nvPr>
        </p:nvSpPr>
        <p:spPr>
          <a:xfrm>
            <a:off x="857224" y="1571612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dirty="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None/>
            </a:pP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財報附註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51F93F-3A55-405D-81E0-50A6DCC25FE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zh-TW" altLang="en-US" smtClean="0"/>
          </a:p>
        </p:txBody>
      </p:sp>
      <p:pic>
        <p:nvPicPr>
          <p:cNvPr id="37894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 descr="Z:\TEMP\SNAGHTMLa21e6f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000125"/>
            <a:ext cx="7000875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143504" y="3214688"/>
            <a:ext cx="2214559" cy="27860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 i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1071538" y="4286256"/>
            <a:ext cx="4643470" cy="1928826"/>
          </a:xfrm>
          <a:prstGeom prst="wedgeRoundRectCallout">
            <a:avLst>
              <a:gd name="adj1" fmla="val 42041"/>
              <a:gd name="adj2" fmla="val -73769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按下「填寫」後，進入編輯畫面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填寫完畢後，「已填寫」會標註已勾選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不含於財報之項目無需點入填「無」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「公司沿革及業務範圍」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「聲明財報</a:t>
            </a:r>
            <a:endPara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依照有關法令及一般公認會計原則編製」</a:t>
            </a:r>
            <a:endPara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為必要申報項目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財報附註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A7BA22-A124-45C9-B170-87865B379884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zh-TW" altLang="en-US" smtClean="0"/>
          </a:p>
        </p:txBody>
      </p:sp>
      <p:pic>
        <p:nvPicPr>
          <p:cNvPr id="38918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2" descr="Z:\TEMP\SNAGHTMLa2293d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071563"/>
            <a:ext cx="6715125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/>
          <p:nvPr/>
        </p:nvGrpSpPr>
        <p:grpSpPr>
          <a:xfrm>
            <a:off x="1357313" y="2000250"/>
            <a:ext cx="4000505" cy="1785940"/>
            <a:chOff x="1357313" y="2000250"/>
            <a:chExt cx="4000505" cy="1785940"/>
          </a:xfrm>
        </p:grpSpPr>
        <p:sp>
          <p:nvSpPr>
            <p:cNvPr id="7" name="矩形 6"/>
            <p:cNvSpPr/>
            <p:nvPr/>
          </p:nvSpPr>
          <p:spPr>
            <a:xfrm>
              <a:off x="1357313" y="2000250"/>
              <a:ext cx="3714750" cy="10001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1500166" y="3214686"/>
              <a:ext cx="3857652" cy="571504"/>
            </a:xfrm>
            <a:prstGeom prst="wedgeRoundRectCallout">
              <a:avLst>
                <a:gd name="adj1" fmla="val -310"/>
                <a:gd name="adj2" fmla="val -104131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直接輸入或按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Ctrl-V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貼上文字內容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A1C30-AB98-4FB3-BA0E-A6988DA667E2}" type="slidenum">
              <a:rPr lang="zh-TW" altLang="en-US" smtClean="0"/>
              <a:pPr>
                <a:defRPr/>
              </a:pPr>
              <a:t>37</a:t>
            </a:fld>
            <a:endParaRPr lang="zh-TW" altLang="en-US" dirty="0"/>
          </a:p>
        </p:txBody>
      </p:sp>
      <p:pic>
        <p:nvPicPr>
          <p:cNvPr id="5" name="Picture 2" descr="Z:\TEMP\SNAGHTMLcb029a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9"/>
            <a:ext cx="7000924" cy="5403974"/>
          </a:xfrm>
          <a:prstGeom prst="rect">
            <a:avLst/>
          </a:prstGeom>
          <a:noFill/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合併財報編製基礎</a:t>
            </a:r>
            <a:endParaRPr kumimoji="0" lang="zh-TW" altLang="en-US" sz="3200" b="0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928662" y="2714620"/>
            <a:ext cx="6429420" cy="2357454"/>
            <a:chOff x="928662" y="2714620"/>
            <a:chExt cx="6429420" cy="2357454"/>
          </a:xfrm>
        </p:grpSpPr>
        <p:sp>
          <p:nvSpPr>
            <p:cNvPr id="7" name="矩形 6"/>
            <p:cNvSpPr/>
            <p:nvPr/>
          </p:nvSpPr>
          <p:spPr>
            <a:xfrm>
              <a:off x="928662" y="4143380"/>
              <a:ext cx="6429420" cy="92869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8" name="圓角矩形圖說文字 7"/>
            <p:cNvSpPr/>
            <p:nvPr/>
          </p:nvSpPr>
          <p:spPr>
            <a:xfrm>
              <a:off x="2214546" y="2714620"/>
              <a:ext cx="4429156" cy="1428760"/>
            </a:xfrm>
            <a:prstGeom prst="wedgeRoundRectCallout">
              <a:avLst>
                <a:gd name="adj1" fmla="val -42706"/>
                <a:gd name="adj2" fmla="val 71781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「合併財報編製基礎」拆分為：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AutoNum type="arabicPeriod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合併報表編製原則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AutoNum type="arabicPeriod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列入合併財務報表之之公司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AutoNum type="arabicPeriod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未列入合併財務報表之之公司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A1C30-AB98-4FB3-BA0E-A6988DA667E2}" type="slidenum">
              <a:rPr lang="zh-TW" altLang="en-US" smtClean="0"/>
              <a:pPr>
                <a:defRPr/>
              </a:pPr>
              <a:t>38</a:t>
            </a:fld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785786" y="1285860"/>
            <a:ext cx="235745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一般行業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n-cs"/>
              </a:rPr>
              <a:t>第三階段各行業別附註項目</a:t>
            </a:r>
            <a:endParaRPr kumimoji="0" lang="zh-TW" altLang="en-US" sz="3200" b="0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42844" y="2071678"/>
            <a:ext cx="8628063" cy="2214578"/>
            <a:chOff x="142844" y="2143116"/>
            <a:chExt cx="8628063" cy="2214578"/>
          </a:xfrm>
        </p:grpSpPr>
        <p:pic>
          <p:nvPicPr>
            <p:cNvPr id="9011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44" y="2405069"/>
              <a:ext cx="8628063" cy="195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011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462" y="2143116"/>
              <a:ext cx="8599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A1C30-AB98-4FB3-BA0E-A6988DA667E2}" type="slidenum">
              <a:rPr lang="zh-TW" altLang="en-US" smtClean="0"/>
              <a:pPr>
                <a:defRPr/>
              </a:pPr>
              <a:t>39</a:t>
            </a:fld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785786" y="1285860"/>
            <a:ext cx="235745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金融業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42844" y="2071678"/>
            <a:ext cx="8609013" cy="3048002"/>
            <a:chOff x="214282" y="2428868"/>
            <a:chExt cx="8609013" cy="3048002"/>
          </a:xfrm>
        </p:grpSpPr>
        <p:pic>
          <p:nvPicPr>
            <p:cNvPr id="9113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714620"/>
              <a:ext cx="8609013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113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2428868"/>
              <a:ext cx="8599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zh-TW" altLang="en-US" sz="3200" cap="small" dirty="0">
                <a:latin typeface="Book Antiqua" pitchFamily="18" charset="0"/>
                <a:ea typeface="標楷體" pitchFamily="65" charset="-120"/>
              </a:rPr>
              <a:t>第三階段各行業別附註項目</a:t>
            </a:r>
            <a:endParaRPr kumimoji="0" lang="zh-TW" altLang="en-US" sz="3200" cap="small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768B-E2D7-4C25-BE5C-1506D62BD89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smtClean="0"/>
          </a:p>
        </p:txBody>
      </p:sp>
      <p:pic>
        <p:nvPicPr>
          <p:cNvPr id="9219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9223" name="內容版面配置區 2"/>
          <p:cNvSpPr>
            <a:spLocks noGrp="1"/>
          </p:cNvSpPr>
          <p:nvPr>
            <p:ph sz="quarter" idx="1"/>
          </p:nvPr>
        </p:nvSpPr>
        <p:spPr>
          <a:xfrm>
            <a:off x="857224" y="1571612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dirty="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None/>
            </a:pP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A1C30-AB98-4FB3-BA0E-A6988DA667E2}" type="slidenum">
              <a:rPr lang="zh-TW" altLang="en-US" smtClean="0"/>
              <a:pPr>
                <a:defRPr/>
              </a:pPr>
              <a:t>40</a:t>
            </a:fld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785786" y="1285860"/>
            <a:ext cx="235745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保險業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42844" y="2071678"/>
            <a:ext cx="8618537" cy="1704977"/>
            <a:chOff x="285720" y="2285992"/>
            <a:chExt cx="8618537" cy="1704977"/>
          </a:xfrm>
        </p:grpSpPr>
        <p:pic>
          <p:nvPicPr>
            <p:cNvPr id="9216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2571744"/>
              <a:ext cx="8618537" cy="141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16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2285992"/>
              <a:ext cx="8599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zh-TW" altLang="en-US" sz="3200" cap="small" dirty="0">
                <a:latin typeface="Book Antiqua" pitchFamily="18" charset="0"/>
                <a:ea typeface="標楷體" pitchFamily="65" charset="-120"/>
              </a:rPr>
              <a:t>第三階段各行業別附註項目</a:t>
            </a:r>
            <a:endParaRPr kumimoji="0" lang="zh-TW" altLang="en-US" sz="3200" cap="small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A1C30-AB98-4FB3-BA0E-A6988DA667E2}" type="slidenum">
              <a:rPr lang="zh-TW" altLang="en-US" smtClean="0"/>
              <a:pPr>
                <a:defRPr/>
              </a:pPr>
              <a:t>41</a:t>
            </a:fld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785786" y="1285860"/>
            <a:ext cx="235745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金控業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42844" y="2071678"/>
            <a:ext cx="8616920" cy="3571900"/>
            <a:chOff x="258793" y="1928802"/>
            <a:chExt cx="8616920" cy="3571900"/>
          </a:xfrm>
        </p:grpSpPr>
        <p:pic>
          <p:nvPicPr>
            <p:cNvPr id="9318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6700" y="2195527"/>
              <a:ext cx="8609013" cy="330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318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793" y="1928802"/>
              <a:ext cx="8599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zh-TW" altLang="en-US" sz="3200" cap="small" dirty="0">
                <a:latin typeface="Book Antiqua" pitchFamily="18" charset="0"/>
                <a:ea typeface="標楷體" pitchFamily="65" charset="-120"/>
              </a:rPr>
              <a:t>第三階段各行業別附註項目</a:t>
            </a:r>
            <a:endParaRPr kumimoji="0" lang="zh-TW" altLang="en-US" sz="3200" cap="small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A1C30-AB98-4FB3-BA0E-A6988DA667E2}" type="slidenum">
              <a:rPr lang="zh-TW" altLang="en-US" smtClean="0"/>
              <a:pPr>
                <a:defRPr/>
              </a:pPr>
              <a:t>42</a:t>
            </a:fld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785786" y="1285860"/>
            <a:ext cx="235745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證券期貨業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42844" y="2066931"/>
            <a:ext cx="8612157" cy="2505077"/>
            <a:chOff x="258793" y="2000240"/>
            <a:chExt cx="8612157" cy="2505077"/>
          </a:xfrm>
        </p:grpSpPr>
        <p:pic>
          <p:nvPicPr>
            <p:cNvPr id="942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463" y="2285992"/>
              <a:ext cx="8599487" cy="221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421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793" y="2000240"/>
              <a:ext cx="8599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zh-TW" altLang="en-US" sz="3200" cap="small" dirty="0">
                <a:latin typeface="Book Antiqua" pitchFamily="18" charset="0"/>
                <a:ea typeface="標楷體" pitchFamily="65" charset="-120"/>
              </a:rPr>
              <a:t>第三階段各行業別附註項目</a:t>
            </a:r>
            <a:endParaRPr kumimoji="0" lang="zh-TW" altLang="en-US" sz="3200" cap="small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A1C30-AB98-4FB3-BA0E-A6988DA667E2}" type="slidenum">
              <a:rPr lang="zh-TW" altLang="en-US" smtClean="0"/>
              <a:pPr>
                <a:defRPr/>
              </a:pPr>
              <a:t>43</a:t>
            </a:fld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785786" y="1285860"/>
            <a:ext cx="235745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異業合併</a:t>
            </a:r>
            <a:endParaRPr lang="zh-TW" altLang="en-US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42844" y="2071678"/>
            <a:ext cx="8621682" cy="4357718"/>
            <a:chOff x="-928726" y="2000240"/>
            <a:chExt cx="8621682" cy="4357718"/>
          </a:xfrm>
        </p:grpSpPr>
        <p:grpSp>
          <p:nvGrpSpPr>
            <p:cNvPr id="5" name="群組 4"/>
            <p:cNvGrpSpPr/>
            <p:nvPr/>
          </p:nvGrpSpPr>
          <p:grpSpPr>
            <a:xfrm>
              <a:off x="-925581" y="2281250"/>
              <a:ext cx="8618537" cy="4076708"/>
              <a:chOff x="261938" y="2205038"/>
              <a:chExt cx="8618537" cy="407670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1938" y="2205038"/>
                <a:ext cx="8618537" cy="2447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1938" y="4643446"/>
                <a:ext cx="8618537" cy="163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00353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28726" y="2000240"/>
              <a:ext cx="85994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zh-TW" altLang="en-US" sz="3200" cap="small" dirty="0">
                <a:latin typeface="Book Antiqua" pitchFamily="18" charset="0"/>
                <a:ea typeface="標楷體" pitchFamily="65" charset="-120"/>
              </a:rPr>
              <a:t>第三階段各行業別附註項目</a:t>
            </a:r>
            <a:endParaRPr kumimoji="0" lang="zh-TW" altLang="en-US" sz="3200" cap="small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129588" y="5667386"/>
            <a:ext cx="609600" cy="520700"/>
          </a:xfrm>
        </p:spPr>
        <p:txBody>
          <a:bodyPr/>
          <a:lstStyle/>
          <a:p>
            <a:pPr>
              <a:defRPr/>
            </a:pPr>
            <a:fld id="{49AA1C30-AB98-4FB3-BA0E-A6988DA667E2}" type="slidenum">
              <a:rPr lang="zh-TW" altLang="en-US" smtClean="0"/>
              <a:pPr>
                <a:defRPr/>
              </a:pPr>
              <a:t>44</a:t>
            </a:fld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附註編輯基本功能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5237" name="Picture 5" descr="Z:\TEMP\SNAGHTMLc48c5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7500990" cy="5000660"/>
          </a:xfrm>
          <a:prstGeom prst="rect">
            <a:avLst/>
          </a:prstGeom>
          <a:noFill/>
        </p:spPr>
      </p:pic>
      <p:grpSp>
        <p:nvGrpSpPr>
          <p:cNvPr id="16" name="群組 15"/>
          <p:cNvGrpSpPr/>
          <p:nvPr/>
        </p:nvGrpSpPr>
        <p:grpSpPr>
          <a:xfrm>
            <a:off x="3786182" y="5286388"/>
            <a:ext cx="2357455" cy="642942"/>
            <a:chOff x="3786182" y="5286388"/>
            <a:chExt cx="2357455" cy="642942"/>
          </a:xfrm>
        </p:grpSpPr>
        <p:sp>
          <p:nvSpPr>
            <p:cNvPr id="12" name="矩形 11"/>
            <p:cNvSpPr/>
            <p:nvPr/>
          </p:nvSpPr>
          <p:spPr>
            <a:xfrm>
              <a:off x="5500694" y="5572140"/>
              <a:ext cx="642943" cy="35719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4" name="圓角矩形圖說文字 13"/>
            <p:cNvSpPr/>
            <p:nvPr/>
          </p:nvSpPr>
          <p:spPr>
            <a:xfrm>
              <a:off x="3786182" y="5286388"/>
              <a:ext cx="1357322" cy="571504"/>
            </a:xfrm>
            <a:prstGeom prst="wedgeRoundRectCallout">
              <a:avLst>
                <a:gd name="adj1" fmla="val 68246"/>
                <a:gd name="adj2" fmla="val 23487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格式檢核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5000628" y="4500570"/>
            <a:ext cx="2857520" cy="1428755"/>
            <a:chOff x="5000628" y="4500570"/>
            <a:chExt cx="2857520" cy="1428755"/>
          </a:xfrm>
        </p:grpSpPr>
        <p:sp>
          <p:nvSpPr>
            <p:cNvPr id="13" name="矩形 12"/>
            <p:cNvSpPr/>
            <p:nvPr/>
          </p:nvSpPr>
          <p:spPr>
            <a:xfrm>
              <a:off x="6286512" y="5572140"/>
              <a:ext cx="642942" cy="35718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5" name="圓角矩形圖說文字 14"/>
            <p:cNvSpPr/>
            <p:nvPr/>
          </p:nvSpPr>
          <p:spPr>
            <a:xfrm>
              <a:off x="5000628" y="4500570"/>
              <a:ext cx="2857520" cy="571504"/>
            </a:xfrm>
            <a:prstGeom prst="wedgeRoundRectCallout">
              <a:avLst>
                <a:gd name="adj1" fmla="val 6052"/>
                <a:gd name="adj2" fmla="val 128248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格式檢核及必要輸入檢核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714348" y="4500570"/>
            <a:ext cx="2357454" cy="1428760"/>
            <a:chOff x="714348" y="4500570"/>
            <a:chExt cx="2357454" cy="1428760"/>
          </a:xfrm>
        </p:grpSpPr>
        <p:sp>
          <p:nvSpPr>
            <p:cNvPr id="17" name="圓角矩形圖說文字 16"/>
            <p:cNvSpPr/>
            <p:nvPr/>
          </p:nvSpPr>
          <p:spPr>
            <a:xfrm>
              <a:off x="857224" y="4500570"/>
              <a:ext cx="2214578" cy="571504"/>
            </a:xfrm>
            <a:prstGeom prst="wedgeRoundRectCallout">
              <a:avLst>
                <a:gd name="adj1" fmla="val -39943"/>
                <a:gd name="adj2" fmla="val 12634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編製準則填寫說明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14348" y="5572140"/>
              <a:ext cx="642943" cy="35719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TEMP\SNAGHTML116418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7500989" cy="5000659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129588" y="5667386"/>
            <a:ext cx="609600" cy="520700"/>
          </a:xfrm>
        </p:spPr>
        <p:txBody>
          <a:bodyPr/>
          <a:lstStyle/>
          <a:p>
            <a:pPr>
              <a:defRPr/>
            </a:pPr>
            <a:fld id="{49AA1C30-AB98-4FB3-BA0E-A6988DA667E2}" type="slidenum">
              <a:rPr lang="zh-TW" altLang="en-US" smtClean="0"/>
              <a:pPr>
                <a:defRPr/>
              </a:pPr>
              <a:t>45</a:t>
            </a:fld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附註編輯基本功能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857488" y="3214686"/>
            <a:ext cx="3643338" cy="1571636"/>
            <a:chOff x="2857488" y="3214686"/>
            <a:chExt cx="3643338" cy="1571636"/>
          </a:xfrm>
        </p:grpSpPr>
        <p:sp>
          <p:nvSpPr>
            <p:cNvPr id="18" name="矩形 17"/>
            <p:cNvSpPr/>
            <p:nvPr/>
          </p:nvSpPr>
          <p:spPr>
            <a:xfrm>
              <a:off x="2857488" y="4357694"/>
              <a:ext cx="2571768" cy="4286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9" name="圓角矩形圖說文字 18"/>
            <p:cNvSpPr/>
            <p:nvPr/>
          </p:nvSpPr>
          <p:spPr>
            <a:xfrm>
              <a:off x="3071802" y="3214686"/>
              <a:ext cx="3429024" cy="571504"/>
            </a:xfrm>
            <a:prstGeom prst="wedgeRoundRectCallout">
              <a:avLst>
                <a:gd name="adj1" fmla="val -37092"/>
                <a:gd name="adj2" fmla="val 12634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新增資料、插入資料、刪除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Z:\TEMP\SNAGHTML1166be4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071546"/>
            <a:ext cx="7608146" cy="5072098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129588" y="5667386"/>
            <a:ext cx="609600" cy="520700"/>
          </a:xfrm>
        </p:spPr>
        <p:txBody>
          <a:bodyPr/>
          <a:lstStyle/>
          <a:p>
            <a:pPr>
              <a:defRPr/>
            </a:pPr>
            <a:fld id="{49AA1C30-AB98-4FB3-BA0E-A6988DA667E2}" type="slidenum">
              <a:rPr lang="zh-TW" altLang="en-US" smtClean="0"/>
              <a:pPr>
                <a:defRPr/>
              </a:pPr>
              <a:t>46</a:t>
            </a:fld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地區別、幣別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3908" name="Picture 4" descr="Z:\TEMP\SNAGHTMLc6249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00306"/>
            <a:ext cx="4868099" cy="3143272"/>
          </a:xfrm>
          <a:prstGeom prst="rect">
            <a:avLst/>
          </a:prstGeom>
          <a:noFill/>
        </p:spPr>
      </p:pic>
      <p:grpSp>
        <p:nvGrpSpPr>
          <p:cNvPr id="27" name="群組 26"/>
          <p:cNvGrpSpPr/>
          <p:nvPr/>
        </p:nvGrpSpPr>
        <p:grpSpPr>
          <a:xfrm>
            <a:off x="3214679" y="3357562"/>
            <a:ext cx="5000659" cy="928694"/>
            <a:chOff x="3214679" y="3357562"/>
            <a:chExt cx="5000659" cy="928694"/>
          </a:xfrm>
        </p:grpSpPr>
        <p:sp>
          <p:nvSpPr>
            <p:cNvPr id="11" name="矩形 10"/>
            <p:cNvSpPr/>
            <p:nvPr/>
          </p:nvSpPr>
          <p:spPr>
            <a:xfrm>
              <a:off x="3214679" y="4071942"/>
              <a:ext cx="4714908" cy="21431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圓角矩形圖說文字 15"/>
            <p:cNvSpPr/>
            <p:nvPr/>
          </p:nvSpPr>
          <p:spPr>
            <a:xfrm>
              <a:off x="6643702" y="3357562"/>
              <a:ext cx="1571636" cy="571504"/>
            </a:xfrm>
            <a:prstGeom prst="wedgeRoundRectCallout">
              <a:avLst>
                <a:gd name="adj1" fmla="val -46546"/>
                <a:gd name="adj2" fmla="val 93963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點選項目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流程圖: 接點 17"/>
            <p:cNvSpPr/>
            <p:nvPr/>
          </p:nvSpPr>
          <p:spPr>
            <a:xfrm>
              <a:off x="6715140" y="3429000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214942" y="4643446"/>
            <a:ext cx="1571636" cy="571504"/>
            <a:chOff x="5214942" y="4643446"/>
            <a:chExt cx="1571636" cy="571504"/>
          </a:xfrm>
        </p:grpSpPr>
        <p:sp>
          <p:nvSpPr>
            <p:cNvPr id="17" name="圓角矩形圖說文字 16"/>
            <p:cNvSpPr/>
            <p:nvPr/>
          </p:nvSpPr>
          <p:spPr>
            <a:xfrm>
              <a:off x="5214942" y="4643446"/>
              <a:ext cx="1571636" cy="571504"/>
            </a:xfrm>
            <a:prstGeom prst="wedgeRoundRectCallout">
              <a:avLst>
                <a:gd name="adj1" fmla="val -47238"/>
                <a:gd name="adj2" fmla="val 8443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按下完成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流程圖: 接點 18"/>
            <p:cNvSpPr/>
            <p:nvPr/>
          </p:nvSpPr>
          <p:spPr>
            <a:xfrm>
              <a:off x="5286380" y="4714884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4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2071670" y="1714488"/>
            <a:ext cx="1571636" cy="571504"/>
            <a:chOff x="2071670" y="1714488"/>
            <a:chExt cx="1571636" cy="571504"/>
          </a:xfrm>
        </p:grpSpPr>
        <p:sp>
          <p:nvSpPr>
            <p:cNvPr id="21" name="圓角矩形圖說文字 20"/>
            <p:cNvSpPr/>
            <p:nvPr/>
          </p:nvSpPr>
          <p:spPr>
            <a:xfrm>
              <a:off x="2071670" y="1714488"/>
              <a:ext cx="1571636" cy="571504"/>
            </a:xfrm>
            <a:prstGeom prst="wedgeRoundRectCallout">
              <a:avLst>
                <a:gd name="adj1" fmla="val 66354"/>
                <a:gd name="adj2" fmla="val 7872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點選欄位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2" name="流程圖: 接點 21"/>
            <p:cNvSpPr/>
            <p:nvPr/>
          </p:nvSpPr>
          <p:spPr>
            <a:xfrm>
              <a:off x="2143108" y="1785926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1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428728" y="5500702"/>
            <a:ext cx="2143140" cy="1071570"/>
            <a:chOff x="1428728" y="5500702"/>
            <a:chExt cx="2143140" cy="1071570"/>
          </a:xfrm>
        </p:grpSpPr>
        <p:sp>
          <p:nvSpPr>
            <p:cNvPr id="12" name="矩形 11"/>
            <p:cNvSpPr/>
            <p:nvPr/>
          </p:nvSpPr>
          <p:spPr>
            <a:xfrm>
              <a:off x="1428728" y="5500702"/>
              <a:ext cx="1357322" cy="35719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23" name="圓角矩形圖說文字 22"/>
            <p:cNvSpPr/>
            <p:nvPr/>
          </p:nvSpPr>
          <p:spPr>
            <a:xfrm>
              <a:off x="1571604" y="6000768"/>
              <a:ext cx="2000264" cy="571504"/>
            </a:xfrm>
            <a:prstGeom prst="wedgeRoundRectCallout">
              <a:avLst>
                <a:gd name="adj1" fmla="val -38927"/>
                <a:gd name="adj2" fmla="val -8317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開啟代碼表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流程圖: 接點 23"/>
            <p:cNvSpPr/>
            <p:nvPr/>
          </p:nvSpPr>
          <p:spPr>
            <a:xfrm>
              <a:off x="1714480" y="6072206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2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4" name="圓角矩形圖說文字 13"/>
          <p:cNvSpPr/>
          <p:nvPr/>
        </p:nvSpPr>
        <p:spPr>
          <a:xfrm>
            <a:off x="714348" y="3143248"/>
            <a:ext cx="2286016" cy="1928826"/>
          </a:xfrm>
          <a:prstGeom prst="wedgeRoundRectCallout">
            <a:avLst>
              <a:gd name="adj1" fmla="val -6377"/>
              <a:gd name="adj2" fmla="val -68375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直接填入代碼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開啟代碼表，點選項目後按下「完成」，即可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傳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回代碼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TEMP\SNAGHTML20a3f52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7500989" cy="5000660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129588" y="5667386"/>
            <a:ext cx="609600" cy="520700"/>
          </a:xfrm>
        </p:spPr>
        <p:txBody>
          <a:bodyPr/>
          <a:lstStyle/>
          <a:p>
            <a:pPr>
              <a:defRPr/>
            </a:pPr>
            <a:fld id="{49AA1C30-AB98-4FB3-BA0E-A6988DA667E2}" type="slidenum">
              <a:rPr lang="zh-TW" altLang="en-US" smtClean="0"/>
              <a:pPr>
                <a:defRPr/>
              </a:pPr>
              <a:t>47</a:t>
            </a:fld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整筆資料複製及貼上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圓角矩形圖說文字 18"/>
          <p:cNvSpPr/>
          <p:nvPr/>
        </p:nvSpPr>
        <p:spPr>
          <a:xfrm>
            <a:off x="2071670" y="2428868"/>
            <a:ext cx="3571900" cy="1143008"/>
          </a:xfrm>
          <a:prstGeom prst="wedgeRoundRectCallout">
            <a:avLst>
              <a:gd name="adj1" fmla="val -59632"/>
              <a:gd name="adj2" fmla="val -41274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複製：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點選某筆資料任一欄位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按下 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Ctrl-C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複製整筆資料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2071670" y="3786190"/>
            <a:ext cx="3571900" cy="1500198"/>
          </a:xfrm>
          <a:prstGeom prst="wedgeRoundRectCallout">
            <a:avLst>
              <a:gd name="adj1" fmla="val -61968"/>
              <a:gd name="adj2" fmla="val -53610"/>
              <a:gd name="adj3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貼上：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新增一筆空白資料列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點選「行號」欄位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按下 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Ctrl-V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貼上整筆資料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972452" cy="542928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不允許空白之數值欄位，無值請填 </a:t>
            </a:r>
            <a:r>
              <a:rPr lang="en-US" altLang="zh-TW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0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不允許空白之文字欄位，無值請填入「</a:t>
            </a:r>
            <a:r>
              <a:rPr lang="en-US" altLang="zh-TW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-</a:t>
            </a: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」符號</a:t>
            </a:r>
            <a:endParaRPr lang="en-US" altLang="zh-TW" dirty="0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百分比欄位請填入數值即可，無需輸入「</a:t>
            </a:r>
            <a:r>
              <a:rPr lang="en-US" altLang="zh-TW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%</a:t>
            </a: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」</a:t>
            </a:r>
            <a:r>
              <a:rPr lang="en-US" altLang="zh-TW" dirty="0" smtClean="0">
                <a:latin typeface="Book Antiqua" pitchFamily="18" charset="0"/>
                <a:ea typeface="標楷體" pitchFamily="65" charset="-120"/>
              </a:rPr>
              <a:t> </a:t>
            </a: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符號</a:t>
            </a:r>
            <a:endParaRPr lang="en-US" altLang="zh-TW" dirty="0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除「被投資公司名稱、所在地區</a:t>
            </a:r>
            <a:r>
              <a:rPr lang="en-US" altLang="zh-TW" dirty="0" smtClean="0">
                <a:latin typeface="Book Antiqua" pitchFamily="18" charset="0"/>
                <a:ea typeface="標楷體" pitchFamily="65" charset="-120"/>
              </a:rPr>
              <a:t>…</a:t>
            </a: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等相關資訊」之</a:t>
            </a:r>
            <a:endParaRPr lang="en-US" altLang="zh-TW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TW" altLang="en-US" sz="2200" dirty="0" smtClean="0">
                <a:latin typeface="Book Antiqua" pitchFamily="18" charset="0"/>
                <a:ea typeface="標楷體" pitchFamily="65" charset="-120"/>
              </a:rPr>
              <a:t>原始投資金額 </a:t>
            </a:r>
            <a:r>
              <a:rPr lang="en-US" altLang="zh-TW" sz="2200" dirty="0" smtClean="0">
                <a:latin typeface="Book Antiqua" pitchFamily="18" charset="0"/>
                <a:ea typeface="標楷體" pitchFamily="65" charset="-120"/>
              </a:rPr>
              <a:t>– </a:t>
            </a:r>
            <a:r>
              <a:rPr lang="zh-TW" altLang="en-US" sz="2200" dirty="0" smtClean="0">
                <a:latin typeface="Book Antiqua" pitchFamily="18" charset="0"/>
                <a:ea typeface="標楷體" pitchFamily="65" charset="-120"/>
              </a:rPr>
              <a:t>本期期末</a:t>
            </a:r>
            <a:endParaRPr lang="en-US" altLang="zh-TW" sz="22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TW" altLang="en-US" sz="2200" dirty="0" smtClean="0">
                <a:latin typeface="Book Antiqua" pitchFamily="18" charset="0"/>
                <a:ea typeface="標楷體" pitchFamily="65" charset="-120"/>
              </a:rPr>
              <a:t>原始投資金額 </a:t>
            </a:r>
            <a:r>
              <a:rPr lang="en-US" altLang="zh-TW" sz="2200" dirty="0" smtClean="0">
                <a:latin typeface="Book Antiqua" pitchFamily="18" charset="0"/>
                <a:ea typeface="標楷體" pitchFamily="65" charset="-120"/>
              </a:rPr>
              <a:t>– </a:t>
            </a:r>
            <a:r>
              <a:rPr lang="zh-TW" altLang="en-US" sz="2200" dirty="0" smtClean="0">
                <a:latin typeface="Book Antiqua" pitchFamily="18" charset="0"/>
                <a:ea typeface="標楷體" pitchFamily="65" charset="-120"/>
              </a:rPr>
              <a:t>上期期末</a:t>
            </a:r>
            <a:endParaRPr lang="en-US" altLang="zh-TW" sz="22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TW" altLang="en-US" sz="2200" dirty="0" smtClean="0">
                <a:latin typeface="Book Antiqua" pitchFamily="18" charset="0"/>
                <a:ea typeface="標楷體" pitchFamily="65" charset="-120"/>
              </a:rPr>
              <a:t>期末持股形情 </a:t>
            </a:r>
            <a:r>
              <a:rPr lang="en-US" altLang="zh-TW" sz="2200" dirty="0" smtClean="0">
                <a:latin typeface="Book Antiqua" pitchFamily="18" charset="0"/>
                <a:ea typeface="標楷體" pitchFamily="65" charset="-120"/>
              </a:rPr>
              <a:t>– </a:t>
            </a:r>
            <a:r>
              <a:rPr lang="zh-TW" altLang="en-US" sz="2200" dirty="0" smtClean="0">
                <a:latin typeface="Book Antiqua" pitchFamily="18" charset="0"/>
                <a:ea typeface="標楷體" pitchFamily="65" charset="-120"/>
              </a:rPr>
              <a:t>帳面金額</a:t>
            </a:r>
            <a:endParaRPr lang="en-US" altLang="zh-TW" sz="22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TW" altLang="en-US" sz="2200" dirty="0" smtClean="0">
                <a:latin typeface="Book Antiqua" pitchFamily="18" charset="0"/>
                <a:ea typeface="標楷體" pitchFamily="65" charset="-120"/>
              </a:rPr>
              <a:t>被投資公司本期損益</a:t>
            </a:r>
            <a:endParaRPr lang="en-US" altLang="zh-TW" sz="22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120000"/>
              </a:lnSpc>
            </a:pPr>
            <a:r>
              <a:rPr lang="zh-TW" altLang="en-US" sz="2200" dirty="0" smtClean="0">
                <a:latin typeface="Book Antiqua" pitchFamily="18" charset="0"/>
                <a:ea typeface="標楷體" pitchFamily="65" charset="-120"/>
              </a:rPr>
              <a:t>本期認列之投資損益</a:t>
            </a:r>
            <a:endParaRPr lang="en-US" altLang="zh-TW" sz="22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120000"/>
              </a:lnSpc>
              <a:buNone/>
            </a:pP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可選擇幣別，其餘附註金額欄位均需以</a:t>
            </a:r>
            <a:r>
              <a:rPr lang="zh-TW" altLang="en-US" sz="24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新台幣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表示</a:t>
            </a:r>
            <a:endParaRPr lang="en-US" altLang="zh-TW" sz="24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lnSpc>
                <a:spcPct val="120000"/>
              </a:lnSpc>
            </a:pPr>
            <a:endParaRPr lang="en-US" altLang="zh-TW" sz="2400" dirty="0" smtClean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1270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BB1795-01F8-40CE-B43F-5D1C8EC7C31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zh-TW" altLang="en-US" smtClean="0"/>
          </a:p>
        </p:txBody>
      </p:sp>
      <p:pic>
        <p:nvPicPr>
          <p:cNvPr id="11271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附註填寫注意事項</a:t>
            </a:r>
            <a:endParaRPr kumimoji="0" lang="zh-TW" altLang="en-US" sz="3200" b="0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768B-E2D7-4C25-BE5C-1506D62BD89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zh-TW" altLang="en-US" smtClean="0"/>
          </a:p>
        </p:txBody>
      </p:sp>
      <p:pic>
        <p:nvPicPr>
          <p:cNvPr id="9219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9223" name="內容版面配置區 2"/>
          <p:cNvSpPr>
            <a:spLocks noGrp="1"/>
          </p:cNvSpPr>
          <p:nvPr>
            <p:ph sz="quarter" idx="1"/>
          </p:nvPr>
        </p:nvSpPr>
        <p:spPr>
          <a:xfrm>
            <a:off x="857224" y="1571612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dirty="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None/>
            </a:pP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建檔工具下載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1270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14EC3-CD66-4234-B5F4-E1994730E06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 smtClean="0"/>
          </a:p>
        </p:txBody>
      </p:sp>
      <p:pic>
        <p:nvPicPr>
          <p:cNvPr id="11271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Z:\TEMP\SNAGHTMLb7ee16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1285861"/>
            <a:ext cx="7143799" cy="4847345"/>
          </a:xfrm>
          <a:prstGeom prst="rect">
            <a:avLst/>
          </a:prstGeom>
          <a:noFill/>
        </p:spPr>
      </p:pic>
      <p:grpSp>
        <p:nvGrpSpPr>
          <p:cNvPr id="12" name="群組 11"/>
          <p:cNvGrpSpPr/>
          <p:nvPr/>
        </p:nvGrpSpPr>
        <p:grpSpPr>
          <a:xfrm>
            <a:off x="1571604" y="1928802"/>
            <a:ext cx="3714776" cy="571504"/>
            <a:chOff x="1571604" y="1928802"/>
            <a:chExt cx="3714776" cy="571504"/>
          </a:xfrm>
        </p:grpSpPr>
        <p:sp>
          <p:nvSpPr>
            <p:cNvPr id="16" name="圓角矩形圖說文字 15"/>
            <p:cNvSpPr/>
            <p:nvPr/>
          </p:nvSpPr>
          <p:spPr>
            <a:xfrm>
              <a:off x="1571604" y="1928802"/>
              <a:ext cx="3714776" cy="571504"/>
            </a:xfrm>
            <a:prstGeom prst="wedgeRoundRectCallout">
              <a:avLst>
                <a:gd name="adj1" fmla="val -56049"/>
                <a:gd name="adj2" fmla="val -37465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      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網址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：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http://sii.twse.com.tw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圖: 接點 16"/>
            <p:cNvSpPr/>
            <p:nvPr/>
          </p:nvSpPr>
          <p:spPr>
            <a:xfrm>
              <a:off x="1643042" y="2000240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285984" y="4357694"/>
            <a:ext cx="5000660" cy="1285884"/>
            <a:chOff x="2285984" y="4357694"/>
            <a:chExt cx="5000660" cy="1285884"/>
          </a:xfrm>
        </p:grpSpPr>
        <p:sp>
          <p:nvSpPr>
            <p:cNvPr id="15" name="矩形 14"/>
            <p:cNvSpPr/>
            <p:nvPr/>
          </p:nvSpPr>
          <p:spPr>
            <a:xfrm>
              <a:off x="2571737" y="5357826"/>
              <a:ext cx="1857388" cy="2857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8" name="圓角矩形圖說文字 17"/>
            <p:cNvSpPr/>
            <p:nvPr/>
          </p:nvSpPr>
          <p:spPr>
            <a:xfrm>
              <a:off x="2285984" y="4357694"/>
              <a:ext cx="5000660" cy="571504"/>
            </a:xfrm>
            <a:prstGeom prst="wedgeRoundRectCallout">
              <a:avLst>
                <a:gd name="adj1" fmla="val -35138"/>
                <a:gd name="adj2" fmla="val 108468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XBRL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財報建檔工具暨分類標準下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載</a:t>
              </a:r>
              <a:endPara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流程圖: 接點 18"/>
            <p:cNvSpPr/>
            <p:nvPr/>
          </p:nvSpPr>
          <p:spPr>
            <a:xfrm>
              <a:off x="2428860" y="4429132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2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08063"/>
            <a:ext cx="685800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登入申報系統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0905B-A897-4534-96F4-3EB6EAF9CBC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zh-TW" altLang="en-US" smtClean="0"/>
          </a:p>
        </p:txBody>
      </p:sp>
      <p:pic>
        <p:nvPicPr>
          <p:cNvPr id="46087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群組 11"/>
          <p:cNvGrpSpPr/>
          <p:nvPr/>
        </p:nvGrpSpPr>
        <p:grpSpPr>
          <a:xfrm>
            <a:off x="1785918" y="1643050"/>
            <a:ext cx="3786214" cy="571504"/>
            <a:chOff x="1785918" y="1643050"/>
            <a:chExt cx="3786214" cy="571504"/>
          </a:xfrm>
        </p:grpSpPr>
        <p:sp>
          <p:nvSpPr>
            <p:cNvPr id="7" name="圓角矩形圖說文字 6"/>
            <p:cNvSpPr/>
            <p:nvPr/>
          </p:nvSpPr>
          <p:spPr>
            <a:xfrm>
              <a:off x="1785918" y="1643050"/>
              <a:ext cx="3786214" cy="571504"/>
            </a:xfrm>
            <a:prstGeom prst="wedgeRoundRectCallout">
              <a:avLst>
                <a:gd name="adj1" fmla="val -56049"/>
                <a:gd name="adj2" fmla="val -37465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</a:rPr>
                <a:t>      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網址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：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http://sii.twse.com.tw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流程圖: 接點 7"/>
            <p:cNvSpPr/>
            <p:nvPr/>
          </p:nvSpPr>
          <p:spPr>
            <a:xfrm>
              <a:off x="1857356" y="1714488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571472" y="4286256"/>
            <a:ext cx="2571768" cy="571504"/>
            <a:chOff x="571472" y="4286256"/>
            <a:chExt cx="2571768" cy="571504"/>
          </a:xfrm>
        </p:grpSpPr>
        <p:sp>
          <p:nvSpPr>
            <p:cNvPr id="9" name="圓角矩形圖說文字 8"/>
            <p:cNvSpPr/>
            <p:nvPr/>
          </p:nvSpPr>
          <p:spPr>
            <a:xfrm>
              <a:off x="571472" y="4286256"/>
              <a:ext cx="2571768" cy="571504"/>
            </a:xfrm>
            <a:prstGeom prst="wedgeRoundRectCallout">
              <a:avLst>
                <a:gd name="adj1" fmla="val -6103"/>
                <a:gd name="adj2" fmla="val -115560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輸入網站帳號密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碼</a:t>
              </a:r>
            </a:p>
          </p:txBody>
        </p:sp>
        <p:sp>
          <p:nvSpPr>
            <p:cNvPr id="13" name="流程圖: 接點 12"/>
            <p:cNvSpPr/>
            <p:nvPr/>
          </p:nvSpPr>
          <p:spPr>
            <a:xfrm>
              <a:off x="642910" y="4357694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357818" y="3786190"/>
            <a:ext cx="2143140" cy="571504"/>
            <a:chOff x="5357818" y="3786190"/>
            <a:chExt cx="2143140" cy="571504"/>
          </a:xfrm>
        </p:grpSpPr>
        <p:sp>
          <p:nvSpPr>
            <p:cNvPr id="11" name="圓角矩形圖說文字 10"/>
            <p:cNvSpPr/>
            <p:nvPr/>
          </p:nvSpPr>
          <p:spPr>
            <a:xfrm>
              <a:off x="5357818" y="3786190"/>
              <a:ext cx="2143140" cy="571504"/>
            </a:xfrm>
            <a:prstGeom prst="wedgeRoundRectCallout">
              <a:avLst>
                <a:gd name="adj1" fmla="val -69848"/>
                <a:gd name="adj2" fmla="val -14608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輸入憑證密碼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流程圖: 接點 13"/>
            <p:cNvSpPr/>
            <p:nvPr/>
          </p:nvSpPr>
          <p:spPr>
            <a:xfrm>
              <a:off x="5429256" y="3857628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</a:rPr>
                <a:t>3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08063"/>
            <a:ext cx="685800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財務報表申報作業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B1020-915F-406B-8E70-76B09D645DC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zh-TW" altLang="en-US" smtClean="0"/>
          </a:p>
        </p:txBody>
      </p:sp>
      <p:pic>
        <p:nvPicPr>
          <p:cNvPr id="47111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1000125" y="4214818"/>
            <a:ext cx="4572007" cy="1285870"/>
            <a:chOff x="1000125" y="4214818"/>
            <a:chExt cx="4572007" cy="1285870"/>
          </a:xfrm>
        </p:grpSpPr>
        <p:sp>
          <p:nvSpPr>
            <p:cNvPr id="11" name="矩形 10"/>
            <p:cNvSpPr/>
            <p:nvPr/>
          </p:nvSpPr>
          <p:spPr>
            <a:xfrm>
              <a:off x="1000125" y="5214938"/>
              <a:ext cx="1000125" cy="2857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8" name="圓角矩形圖說文字 7"/>
            <p:cNvSpPr/>
            <p:nvPr/>
          </p:nvSpPr>
          <p:spPr>
            <a:xfrm>
              <a:off x="1928794" y="4214818"/>
              <a:ext cx="3643338" cy="571504"/>
            </a:xfrm>
            <a:prstGeom prst="wedgeRoundRectCallout">
              <a:avLst>
                <a:gd name="adj1" fmla="val -54634"/>
                <a:gd name="adj2" fmla="val 11681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點選展開「財務報表申報作業」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08063"/>
            <a:ext cx="685800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適用之申報項目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D260A-D840-47B5-B259-6CA50BB686F2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zh-TW" altLang="en-US" smtClean="0"/>
          </a:p>
        </p:txBody>
      </p:sp>
      <p:pic>
        <p:nvPicPr>
          <p:cNvPr id="48135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1000125" y="2571744"/>
            <a:ext cx="5857891" cy="2643206"/>
            <a:chOff x="1000125" y="2571744"/>
            <a:chExt cx="5857891" cy="2643206"/>
          </a:xfrm>
        </p:grpSpPr>
        <p:sp>
          <p:nvSpPr>
            <p:cNvPr id="11" name="矩形 10"/>
            <p:cNvSpPr/>
            <p:nvPr/>
          </p:nvSpPr>
          <p:spPr>
            <a:xfrm>
              <a:off x="1000125" y="3000375"/>
              <a:ext cx="1571625" cy="121443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8" name="圓角矩形圖說文字 7"/>
            <p:cNvSpPr/>
            <p:nvPr/>
          </p:nvSpPr>
          <p:spPr>
            <a:xfrm>
              <a:off x="3428992" y="2571744"/>
              <a:ext cx="3429024" cy="2643206"/>
            </a:xfrm>
            <a:prstGeom prst="wedgeRoundRectCallout">
              <a:avLst>
                <a:gd name="adj1" fmla="val -75411"/>
                <a:gd name="adj2" fmla="val -15655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en-US" altLang="zh-TW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XBRL</a:t>
              </a:r>
              <a:r>
                <a:rPr lang="zh-TW" altLang="en-US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財務報表申報作業</a:t>
              </a:r>
              <a:endPara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AutoNum type="arabicPeriod"/>
              </a:pP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XBRL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財務報表申報作業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保險業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99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年第四季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含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以前適用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buAutoNum type="arabicPeriod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英文版會計師查核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核閱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報告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AutoNum type="arabicPeriod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財務報告公告說明事項申報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1567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申報三步驟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692CF-BD4B-491F-B56E-518A2B63B20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zh-TW" altLang="en-US" smtClean="0"/>
          </a:p>
        </p:txBody>
      </p:sp>
      <p:pic>
        <p:nvPicPr>
          <p:cNvPr id="51207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2910" y="1000108"/>
            <a:ext cx="292895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申報主功能選單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84336"/>
            <a:ext cx="7215238" cy="32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申報三步驟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692CF-BD4B-491F-B56E-518A2B63B20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zh-TW" altLang="en-US" smtClean="0"/>
          </a:p>
        </p:txBody>
      </p:sp>
      <p:pic>
        <p:nvPicPr>
          <p:cNvPr id="51207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42910" y="1000108"/>
            <a:ext cx="292895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 dirty="0" smtClean="0">
                <a:latin typeface="Book Antiqua" pitchFamily="18" charset="0"/>
                <a:ea typeface="標楷體" pitchFamily="65" charset="-120"/>
              </a:rPr>
              <a:t>1. </a:t>
            </a: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申報資料上傳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申報三步驟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692CF-BD4B-491F-B56E-518A2B63B20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zh-TW" altLang="en-US" smtClean="0"/>
          </a:p>
        </p:txBody>
      </p:sp>
      <p:pic>
        <p:nvPicPr>
          <p:cNvPr id="51207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" y="1696123"/>
            <a:ext cx="7005659" cy="344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42910" y="1000108"/>
            <a:ext cx="6500858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檢核錯誤案例</a:t>
            </a:r>
            <a:r>
              <a:rPr kumimoji="0" lang="en-US" altLang="zh-TW" sz="2000" dirty="0" smtClean="0">
                <a:latin typeface="Book Antiqua" pitchFamily="18" charset="0"/>
                <a:ea typeface="標楷體" pitchFamily="65" charset="-120"/>
              </a:rPr>
              <a:t> 1</a:t>
            </a: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：通過軟體檢核，但申報發生金額有誤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785918" y="5357826"/>
            <a:ext cx="5214974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原因：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XBRL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建檔工具未更新！</a:t>
            </a:r>
            <a:endParaRPr lang="en-US" altLang="zh-TW" sz="2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申報三步驟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692CF-BD4B-491F-B56E-518A2B63B20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zh-TW" altLang="en-US" smtClean="0"/>
          </a:p>
        </p:txBody>
      </p:sp>
      <p:pic>
        <p:nvPicPr>
          <p:cNvPr id="51207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1748093"/>
            <a:ext cx="7215238" cy="218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圓角矩形 8"/>
          <p:cNvSpPr/>
          <p:nvPr/>
        </p:nvSpPr>
        <p:spPr>
          <a:xfrm>
            <a:off x="1785918" y="4143380"/>
            <a:ext cx="5214974" cy="20002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原因：</a:t>
            </a:r>
            <a:r>
              <a:rPr lang="en-US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XBRL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建檔工具未更新！</a:t>
            </a:r>
            <a:endParaRPr lang="en-US" altLang="zh-TW" sz="2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http://www.xbrl.org/tw/fr/gaap/ar/</a:t>
            </a:r>
            <a:r>
              <a:rPr lang="en-US" altLang="zh-TW" dirty="0" smtClean="0">
                <a:solidFill>
                  <a:srgbClr val="FF0000"/>
                </a:solidFill>
              </a:rPr>
              <a:t>2011-06-30</a:t>
            </a:r>
          </a:p>
          <a:p>
            <a:pPr algn="ctr">
              <a:lnSpc>
                <a:spcPct val="15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http://www.xbrl.org/tw/fr/gaap/ar/</a:t>
            </a:r>
            <a:r>
              <a:rPr lang="en-US" altLang="zh-TW" dirty="0" smtClean="0">
                <a:solidFill>
                  <a:srgbClr val="FF0000"/>
                </a:solidFill>
              </a:rPr>
              <a:t>2011-09-30</a:t>
            </a:r>
          </a:p>
          <a:p>
            <a:pPr algn="ctr">
              <a:lnSpc>
                <a:spcPct val="150000"/>
              </a:lnSpc>
            </a:pPr>
            <a:r>
              <a:rPr lang="zh-TW" altLang="en-US" sz="20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更正申報舊財報亦需引用最新版之分類標準</a:t>
            </a:r>
          </a:p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2910" y="1000108"/>
            <a:ext cx="5286412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檢核錯誤案例</a:t>
            </a:r>
            <a:r>
              <a:rPr kumimoji="0" lang="en-US" altLang="zh-TW" sz="2000" dirty="0" smtClean="0">
                <a:latin typeface="Book Antiqua" pitchFamily="18" charset="0"/>
                <a:ea typeface="標楷體" pitchFamily="65" charset="-120"/>
              </a:rPr>
              <a:t> 2</a:t>
            </a: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：引用 </a:t>
            </a:r>
            <a:r>
              <a:rPr kumimoji="0" lang="en-US" altLang="zh-TW" sz="2000" dirty="0" smtClean="0">
                <a:latin typeface="Book Antiqua" pitchFamily="18" charset="0"/>
                <a:ea typeface="標楷體" pitchFamily="65" charset="-120"/>
              </a:rPr>
              <a:t>name space </a:t>
            </a: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錯誤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申報三步驟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692CF-BD4B-491F-B56E-518A2B63B20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zh-TW" altLang="en-US" smtClean="0"/>
          </a:p>
        </p:txBody>
      </p:sp>
      <p:pic>
        <p:nvPicPr>
          <p:cNvPr id="51207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65825"/>
            <a:ext cx="7215238" cy="216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42910" y="1000108"/>
            <a:ext cx="4429156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檢核錯誤案例</a:t>
            </a:r>
            <a:r>
              <a:rPr kumimoji="0" lang="en-US" altLang="zh-TW" sz="2000" dirty="0" smtClean="0">
                <a:latin typeface="Book Antiqua" pitchFamily="18" charset="0"/>
                <a:ea typeface="標楷體" pitchFamily="65" charset="-120"/>
              </a:rPr>
              <a:t> 3</a:t>
            </a: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：引用分類標準錯誤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785918" y="4286256"/>
            <a:ext cx="5214974" cy="14287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原因：上傳錯誤檔案！</a:t>
            </a:r>
            <a:endParaRPr lang="en-US" altLang="zh-TW" sz="2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tw-gaap-ci-2011-09-30.xsd 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個別報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表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tw-gaap-ci-2011-09-30</a:t>
            </a:r>
            <a:r>
              <a:rPr lang="en-US" altLang="zh-TW" dirty="0" smtClean="0">
                <a:solidFill>
                  <a:srgbClr val="FF0000"/>
                </a:solidFill>
              </a:rPr>
              <a:t>-cr</a:t>
            </a:r>
            <a:r>
              <a:rPr lang="en-US" altLang="zh-TW" dirty="0" smtClean="0">
                <a:solidFill>
                  <a:schemeClr val="tx1"/>
                </a:solidFill>
              </a:rPr>
              <a:t>.xsd 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合併報表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申報三步驟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692CF-BD4B-491F-B56E-518A2B63B20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zh-TW" altLang="en-US" smtClean="0"/>
          </a:p>
        </p:txBody>
      </p:sp>
      <p:pic>
        <p:nvPicPr>
          <p:cNvPr id="51207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6357982" cy="281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571612"/>
            <a:ext cx="6357981" cy="173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42910" y="1000108"/>
            <a:ext cx="35719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 dirty="0" smtClean="0">
                <a:latin typeface="Book Antiqua" pitchFamily="18" charset="0"/>
                <a:ea typeface="標楷體" pitchFamily="65" charset="-120"/>
              </a:rPr>
              <a:t>2. </a:t>
            </a: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申報資料檢核結果查詢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214414" y="2428868"/>
            <a:ext cx="2928958" cy="571504"/>
            <a:chOff x="1214414" y="2428868"/>
            <a:chExt cx="2928958" cy="571504"/>
          </a:xfrm>
        </p:grpSpPr>
        <p:sp>
          <p:nvSpPr>
            <p:cNvPr id="10" name="矩形 9"/>
            <p:cNvSpPr/>
            <p:nvPr/>
          </p:nvSpPr>
          <p:spPr>
            <a:xfrm>
              <a:off x="2786050" y="2500306"/>
              <a:ext cx="1357322" cy="35719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圓角矩形圖說文字 12"/>
            <p:cNvSpPr/>
            <p:nvPr/>
          </p:nvSpPr>
          <p:spPr>
            <a:xfrm>
              <a:off x="1214414" y="2428868"/>
              <a:ext cx="928694" cy="571504"/>
            </a:xfrm>
            <a:prstGeom prst="wedgeRoundRectCallout">
              <a:avLst>
                <a:gd name="adj1" fmla="val 110419"/>
                <a:gd name="adj2" fmla="val -10798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通過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214414" y="4286256"/>
            <a:ext cx="2928958" cy="571504"/>
            <a:chOff x="1214414" y="4286256"/>
            <a:chExt cx="2928958" cy="571504"/>
          </a:xfrm>
        </p:grpSpPr>
        <p:sp>
          <p:nvSpPr>
            <p:cNvPr id="12" name="矩形 11"/>
            <p:cNvSpPr/>
            <p:nvPr/>
          </p:nvSpPr>
          <p:spPr>
            <a:xfrm>
              <a:off x="2786050" y="4429132"/>
              <a:ext cx="1357322" cy="35719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4" name="圓角矩形圖說文字 13"/>
            <p:cNvSpPr/>
            <p:nvPr/>
          </p:nvSpPr>
          <p:spPr>
            <a:xfrm>
              <a:off x="1214414" y="4286256"/>
              <a:ext cx="928694" cy="571504"/>
            </a:xfrm>
            <a:prstGeom prst="wedgeRoundRectCallout">
              <a:avLst>
                <a:gd name="adj1" fmla="val 110419"/>
                <a:gd name="adj2" fmla="val -10798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錯誤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財報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申報三步驟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692CF-BD4B-491F-B56E-518A2B63B20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zh-TW" altLang="en-US" smtClean="0"/>
          </a:p>
        </p:txBody>
      </p:sp>
      <p:pic>
        <p:nvPicPr>
          <p:cNvPr id="51207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42910" y="1000108"/>
            <a:ext cx="3571900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 dirty="0">
                <a:latin typeface="Book Antiqua" pitchFamily="18" charset="0"/>
                <a:ea typeface="標楷體" pitchFamily="65" charset="-120"/>
              </a:rPr>
              <a:t>3</a:t>
            </a:r>
            <a:r>
              <a:rPr kumimoji="0" lang="en-US" altLang="zh-TW" sz="2000" dirty="0" smtClean="0">
                <a:latin typeface="Book Antiqua" pitchFamily="18" charset="0"/>
                <a:ea typeface="標楷體" pitchFamily="65" charset="-120"/>
              </a:rPr>
              <a:t>. </a:t>
            </a: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申報內容查詢及確認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2" name="內容版面配置區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7572428" cy="4286280"/>
          </a:xfrm>
        </p:spPr>
        <p:txBody>
          <a:bodyPr/>
          <a:lstStyle/>
          <a:p>
            <a:pPr lvl="1" eaLnBrk="1" hangingPunct="1"/>
            <a:r>
              <a:rPr lang="zh-TW" altLang="en-US" sz="2000" dirty="0" smtClean="0">
                <a:latin typeface="Book Antiqua" pitchFamily="18" charset="0"/>
                <a:ea typeface="標楷體" pitchFamily="65" charset="-120"/>
              </a:rPr>
              <a:t>資產負債表</a:t>
            </a:r>
            <a:endParaRPr lang="en-US" altLang="zh-TW" sz="20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000" dirty="0" smtClean="0">
                <a:latin typeface="Book Antiqua" pitchFamily="18" charset="0"/>
                <a:ea typeface="標楷體" pitchFamily="65" charset="-120"/>
              </a:rPr>
              <a:t>損益表</a:t>
            </a:r>
            <a:endParaRPr lang="en-US" altLang="zh-TW" sz="20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000" dirty="0" smtClean="0">
                <a:latin typeface="Book Antiqua" pitchFamily="18" charset="0"/>
                <a:ea typeface="標楷體" pitchFamily="65" charset="-120"/>
              </a:rPr>
              <a:t>現金流量表 </a:t>
            </a:r>
            <a:r>
              <a:rPr lang="en-US" altLang="zh-TW" sz="2000" dirty="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Book Antiqua" pitchFamily="18" charset="0"/>
                <a:ea typeface="標楷體" pitchFamily="65" charset="-120"/>
              </a:rPr>
              <a:t>含其它補充揭露資訊</a:t>
            </a:r>
            <a:r>
              <a:rPr lang="en-US" altLang="zh-TW" sz="2000" dirty="0" smtClean="0">
                <a:latin typeface="Book Antiqua" pitchFamily="18" charset="0"/>
                <a:ea typeface="標楷體" pitchFamily="65" charset="-120"/>
              </a:rPr>
              <a:t>)</a:t>
            </a:r>
          </a:p>
          <a:p>
            <a:pPr lvl="1" eaLnBrk="1" hangingPunct="1"/>
            <a:r>
              <a:rPr lang="zh-TW" altLang="en-US" sz="2000" dirty="0" smtClean="0">
                <a:latin typeface="Book Antiqua" pitchFamily="18" charset="0"/>
                <a:ea typeface="標楷體" pitchFamily="65" charset="-120"/>
              </a:rPr>
              <a:t>股東權益變動表</a:t>
            </a:r>
            <a:endParaRPr lang="en-US" altLang="zh-TW" sz="20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000" dirty="0" smtClean="0">
                <a:latin typeface="Book Antiqua" pitchFamily="18" charset="0"/>
                <a:ea typeface="標楷體" pitchFamily="65" charset="-120"/>
              </a:rPr>
              <a:t>會計師查核報告</a:t>
            </a:r>
            <a:endParaRPr lang="en-US" altLang="zh-TW" sz="20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000" dirty="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0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>
              <a:buFont typeface="Wingdings 2" pitchFamily="18" charset="2"/>
              <a:buNone/>
            </a:pPr>
            <a:r>
              <a:rPr lang="zh-TW" altLang="en-US" sz="20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額外轉出報表：</a:t>
            </a:r>
          </a:p>
          <a:p>
            <a:pPr lvl="1" eaLnBrk="1" hangingPunct="1"/>
            <a:r>
              <a:rPr lang="en-US" altLang="zh-TW" sz="2000" dirty="0" smtClean="0">
                <a:latin typeface="Book Antiqua" pitchFamily="18" charset="0"/>
                <a:ea typeface="標楷體" pitchFamily="65" charset="-120"/>
              </a:rPr>
              <a:t>TXT </a:t>
            </a:r>
            <a:r>
              <a:rPr lang="zh-TW" altLang="en-US" sz="2000" dirty="0" smtClean="0">
                <a:latin typeface="Book Antiqua" pitchFamily="18" charset="0"/>
                <a:ea typeface="標楷體" pitchFamily="65" charset="-120"/>
              </a:rPr>
              <a:t>格式現金流量表 </a:t>
            </a:r>
            <a:r>
              <a:rPr lang="en-US" altLang="zh-TW" sz="2000" dirty="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Book Antiqua" pitchFamily="18" charset="0"/>
                <a:ea typeface="標楷體" pitchFamily="65" charset="-120"/>
              </a:rPr>
              <a:t>含其它補充揭露資訊</a:t>
            </a:r>
            <a:r>
              <a:rPr lang="en-US" altLang="zh-TW" sz="2000" dirty="0" smtClean="0">
                <a:latin typeface="Book Antiqua" pitchFamily="18" charset="0"/>
                <a:ea typeface="標楷體" pitchFamily="65" charset="-120"/>
              </a:rPr>
              <a:t>)</a:t>
            </a:r>
          </a:p>
          <a:p>
            <a:pPr lvl="1" eaLnBrk="1" hangingPunct="1"/>
            <a:r>
              <a:rPr lang="en-US" altLang="zh-TW" sz="2000" dirty="0" smtClean="0">
                <a:latin typeface="Book Antiqua" pitchFamily="18" charset="0"/>
                <a:ea typeface="標楷體" pitchFamily="65" charset="-120"/>
              </a:rPr>
              <a:t>TXT </a:t>
            </a:r>
            <a:r>
              <a:rPr lang="zh-TW" altLang="en-US" sz="2000" dirty="0" smtClean="0">
                <a:latin typeface="Book Antiqua" pitchFamily="18" charset="0"/>
                <a:ea typeface="標楷體" pitchFamily="65" charset="-120"/>
              </a:rPr>
              <a:t>格式股東權益變動表</a:t>
            </a:r>
            <a:endParaRPr lang="en-US" altLang="zh-TW" sz="20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000" dirty="0" smtClean="0">
                <a:latin typeface="Book Antiqua" pitchFamily="18" charset="0"/>
                <a:ea typeface="標楷體" pitchFamily="65" charset="-120"/>
              </a:rPr>
              <a:t>英文版 </a:t>
            </a:r>
            <a:r>
              <a:rPr lang="en-US" altLang="zh-TW" sz="2000" dirty="0" smtClean="0">
                <a:latin typeface="Book Antiqua" pitchFamily="18" charset="0"/>
                <a:ea typeface="標楷體" pitchFamily="65" charset="-120"/>
              </a:rPr>
              <a:t>TXT </a:t>
            </a:r>
            <a:r>
              <a:rPr lang="zh-TW" altLang="en-US" sz="2000" dirty="0" smtClean="0">
                <a:latin typeface="Book Antiqua" pitchFamily="18" charset="0"/>
                <a:ea typeface="標楷體" pitchFamily="65" charset="-120"/>
              </a:rPr>
              <a:t>格式現金流量表 </a:t>
            </a:r>
            <a:r>
              <a:rPr lang="en-US" altLang="zh-TW" sz="2000" dirty="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Book Antiqua" pitchFamily="18" charset="0"/>
                <a:ea typeface="標楷體" pitchFamily="65" charset="-120"/>
              </a:rPr>
              <a:t>含其它補充揭露資訊</a:t>
            </a:r>
            <a:r>
              <a:rPr lang="en-US" altLang="zh-TW" sz="2000" dirty="0" smtClean="0">
                <a:latin typeface="Book Antiqua" pitchFamily="18" charset="0"/>
                <a:ea typeface="標楷體" pitchFamily="65" charset="-120"/>
              </a:rPr>
              <a:t>)</a:t>
            </a:r>
          </a:p>
          <a:p>
            <a:pPr lvl="1" eaLnBrk="1" hangingPunct="1"/>
            <a:r>
              <a:rPr lang="zh-TW" altLang="en-US" sz="2000" dirty="0" smtClean="0">
                <a:latin typeface="Book Antiqua" pitchFamily="18" charset="0"/>
                <a:ea typeface="標楷體" pitchFamily="65" charset="-120"/>
              </a:rPr>
              <a:t>英文版 </a:t>
            </a:r>
            <a:r>
              <a:rPr lang="en-US" altLang="zh-TW" sz="2000" dirty="0" smtClean="0">
                <a:latin typeface="Book Antiqua" pitchFamily="18" charset="0"/>
                <a:ea typeface="標楷體" pitchFamily="65" charset="-120"/>
              </a:rPr>
              <a:t>TXT </a:t>
            </a:r>
            <a:r>
              <a:rPr lang="zh-TW" altLang="en-US" sz="2000" dirty="0" smtClean="0">
                <a:latin typeface="Book Antiqua" pitchFamily="18" charset="0"/>
                <a:ea typeface="標楷體" pitchFamily="65" charset="-120"/>
              </a:rPr>
              <a:t>格式股東權益變動表</a:t>
            </a:r>
            <a:endParaRPr lang="en-US" altLang="zh-TW" sz="2000" dirty="0" smtClean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42910" y="3857628"/>
            <a:ext cx="6715172" cy="18573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建檔工具下載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1270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14EC3-CD66-4234-B5F4-E1994730E06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TW" altLang="en-US" smtClean="0"/>
          </a:p>
        </p:txBody>
      </p:sp>
      <p:pic>
        <p:nvPicPr>
          <p:cNvPr id="11271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Z:\TEMP\SNAGHTMLb7f9f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1285861"/>
            <a:ext cx="7143799" cy="4847344"/>
          </a:xfrm>
          <a:prstGeom prst="rect">
            <a:avLst/>
          </a:prstGeom>
          <a:noFill/>
        </p:spPr>
      </p:pic>
      <p:grpSp>
        <p:nvGrpSpPr>
          <p:cNvPr id="8" name="群組 7"/>
          <p:cNvGrpSpPr/>
          <p:nvPr/>
        </p:nvGrpSpPr>
        <p:grpSpPr>
          <a:xfrm>
            <a:off x="2357422" y="3071810"/>
            <a:ext cx="3714776" cy="2428892"/>
            <a:chOff x="2357422" y="3071810"/>
            <a:chExt cx="3714776" cy="2428892"/>
          </a:xfrm>
        </p:grpSpPr>
        <p:sp>
          <p:nvSpPr>
            <p:cNvPr id="12" name="矩形 11"/>
            <p:cNvSpPr/>
            <p:nvPr/>
          </p:nvSpPr>
          <p:spPr>
            <a:xfrm>
              <a:off x="3143240" y="3071810"/>
              <a:ext cx="1785950" cy="107157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5" name="圓角矩形圖說文字 14"/>
            <p:cNvSpPr/>
            <p:nvPr/>
          </p:nvSpPr>
          <p:spPr>
            <a:xfrm>
              <a:off x="2357422" y="4500570"/>
              <a:ext cx="3714776" cy="1000132"/>
            </a:xfrm>
            <a:prstGeom prst="wedgeRoundRectCallout">
              <a:avLst>
                <a:gd name="adj1" fmla="val -2402"/>
                <a:gd name="adj2" fmla="val -93080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最新版本軟體</a:t>
              </a:r>
              <a:r>
                <a:rPr lang="zh-TW" altLang="en-US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安裝檔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及</a:t>
              </a:r>
              <a:r>
                <a:rPr lang="zh-TW" altLang="en-US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更新檔</a:t>
              </a:r>
              <a:endPara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請下載後安裝，勿線上直接安裝！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768B-E2D7-4C25-BE5C-1506D62BD89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zh-TW" altLang="en-US" smtClean="0"/>
          </a:p>
        </p:txBody>
      </p:sp>
      <p:pic>
        <p:nvPicPr>
          <p:cNvPr id="9219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9223" name="內容版面配置區 2"/>
          <p:cNvSpPr>
            <a:spLocks noGrp="1"/>
          </p:cNvSpPr>
          <p:nvPr>
            <p:ph sz="quarter" idx="1"/>
          </p:nvPr>
        </p:nvSpPr>
        <p:spPr>
          <a:xfrm>
            <a:off x="857224" y="1571612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dirty="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None/>
            </a:pP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申報檔內容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675" cy="4873625"/>
          </a:xfrm>
        </p:spPr>
        <p:txBody>
          <a:bodyPr/>
          <a:lstStyle/>
          <a:p>
            <a:pPr eaLnBrk="1" hangingPunct="1"/>
            <a:r>
              <a:rPr lang="en-US" altLang="zh-TW" sz="26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600" dirty="0" smtClean="0">
                <a:latin typeface="Book Antiqua" pitchFamily="18" charset="0"/>
                <a:ea typeface="標楷體" pitchFamily="65" charset="-120"/>
              </a:rPr>
              <a:t>申報檔包含</a:t>
            </a:r>
            <a:endParaRPr lang="en-US" altLang="zh-TW" sz="26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資產負債表</a:t>
            </a:r>
            <a:endParaRPr lang="en-US" altLang="zh-TW" sz="24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損益表</a:t>
            </a:r>
            <a:endParaRPr lang="en-US" altLang="zh-TW" sz="24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現金流量表</a:t>
            </a:r>
            <a:endParaRPr lang="en-US" altLang="zh-TW" sz="24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現金流量表補充揭露資訊</a:t>
            </a:r>
            <a:endParaRPr lang="en-US" altLang="zh-TW" sz="24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股東權益變動表</a:t>
            </a:r>
            <a:endParaRPr lang="en-US" altLang="zh-TW" sz="24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會計師查核報告</a:t>
            </a:r>
            <a:endParaRPr lang="en-US" altLang="zh-TW" sz="24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400" dirty="0" smtClean="0">
              <a:latin typeface="Book Antiqua" pitchFamily="18" charset="0"/>
              <a:ea typeface="標楷體" pitchFamily="65" charset="-120"/>
            </a:endParaRPr>
          </a:p>
          <a:p>
            <a:pPr lvl="1" eaLnBrk="1" hangingPunct="1"/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電子書超連結 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無需輸入資料，建檔軟體自動產生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)</a:t>
            </a:r>
          </a:p>
        </p:txBody>
      </p:sp>
      <p:sp>
        <p:nvSpPr>
          <p:cNvPr id="11270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BB1795-01F8-40CE-B43F-5D1C8EC7C31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zh-TW" altLang="en-US" smtClean="0"/>
          </a:p>
        </p:txBody>
      </p:sp>
      <p:pic>
        <p:nvPicPr>
          <p:cNvPr id="11271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714348" y="2071678"/>
            <a:ext cx="7072362" cy="2214578"/>
            <a:chOff x="785786" y="2071678"/>
            <a:chExt cx="7072362" cy="2214578"/>
          </a:xfrm>
        </p:grpSpPr>
        <p:sp>
          <p:nvSpPr>
            <p:cNvPr id="6" name="圓角矩形 5"/>
            <p:cNvSpPr/>
            <p:nvPr/>
          </p:nvSpPr>
          <p:spPr>
            <a:xfrm>
              <a:off x="785786" y="2071678"/>
              <a:ext cx="7072362" cy="221457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  <a:alpha val="20000"/>
              </a:schemeClr>
            </a:solidFill>
            <a:ln w="254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857488" y="2357430"/>
              <a:ext cx="485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solidFill>
                    <a:srgbClr val="FF0000"/>
                  </a:solidFill>
                  <a:latin typeface="Book Antiqua" pitchFamily="18" charset="0"/>
                  <a:ea typeface="標楷體" pitchFamily="65" charset="-120"/>
                </a:rPr>
                <a:t>同時揭露於英文版公開資訊觀測站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60438"/>
            <a:ext cx="6858000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查詢已申報資料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998CC-0A10-4935-AE56-3B3A031190B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zh-TW" altLang="en-US" smtClean="0"/>
          </a:p>
        </p:txBody>
      </p:sp>
      <p:pic>
        <p:nvPicPr>
          <p:cNvPr id="53255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群組 13"/>
          <p:cNvGrpSpPr/>
          <p:nvPr/>
        </p:nvGrpSpPr>
        <p:grpSpPr>
          <a:xfrm>
            <a:off x="1785918" y="1643050"/>
            <a:ext cx="4143404" cy="571504"/>
            <a:chOff x="1785918" y="1643050"/>
            <a:chExt cx="4143404" cy="571504"/>
          </a:xfrm>
        </p:grpSpPr>
        <p:sp>
          <p:nvSpPr>
            <p:cNvPr id="9" name="圓角矩形圖說文字 8"/>
            <p:cNvSpPr/>
            <p:nvPr/>
          </p:nvSpPr>
          <p:spPr>
            <a:xfrm>
              <a:off x="1785918" y="1643050"/>
              <a:ext cx="4143404" cy="571504"/>
            </a:xfrm>
            <a:prstGeom prst="wedgeRoundRectCallout">
              <a:avLst>
                <a:gd name="adj1" fmla="val -56049"/>
                <a:gd name="adj2" fmla="val -37465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</a:rPr>
                <a:t>     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網址</a:t>
              </a:r>
              <a:r>
                <a:rPr lang="zh-TW" altLang="en-US" dirty="0" smtClean="0">
                  <a:solidFill>
                    <a:schemeClr val="tx1"/>
                  </a:solidFill>
                </a:rPr>
                <a:t>：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http://mops.twse.com.tw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流程圖: 接點 9"/>
            <p:cNvSpPr/>
            <p:nvPr/>
          </p:nvSpPr>
          <p:spPr>
            <a:xfrm>
              <a:off x="1857356" y="1714488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928794" y="2500313"/>
            <a:ext cx="3714776" cy="3929083"/>
            <a:chOff x="1928794" y="2500313"/>
            <a:chExt cx="3714776" cy="3929083"/>
          </a:xfrm>
        </p:grpSpPr>
        <p:sp>
          <p:nvSpPr>
            <p:cNvPr id="11" name="矩形 10"/>
            <p:cNvSpPr/>
            <p:nvPr/>
          </p:nvSpPr>
          <p:spPr>
            <a:xfrm>
              <a:off x="3000375" y="2500313"/>
              <a:ext cx="1357313" cy="21431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圓角矩形圖說文字 12"/>
            <p:cNvSpPr/>
            <p:nvPr/>
          </p:nvSpPr>
          <p:spPr>
            <a:xfrm>
              <a:off x="1928794" y="4786322"/>
              <a:ext cx="3714776" cy="1643074"/>
            </a:xfrm>
            <a:prstGeom prst="wedgeRoundRectCallout">
              <a:avLst>
                <a:gd name="adj1" fmla="val -3420"/>
                <a:gd name="adj2" fmla="val -68316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/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   財務報表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AutoNum type="arabicPeriod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個別報表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AutoNum type="arabicPeriod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合併報表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AutoNum type="arabicPeriod"/>
              </a:pP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會計師查核 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核閱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報告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marL="800100" lvl="1" indent="-342900">
                <a:buAutoNum type="arabicPeriod"/>
              </a:pPr>
              <a:r>
                <a:rPr lang="en-US" altLang="zh-TW" dirty="0" smtClean="0">
                  <a:solidFill>
                    <a:schemeClr val="tx1"/>
                  </a:solidFill>
                </a:rPr>
                <a:t>XBRL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資訊平台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流程圖: 接點 11"/>
            <p:cNvSpPr/>
            <p:nvPr/>
          </p:nvSpPr>
          <p:spPr>
            <a:xfrm>
              <a:off x="2000232" y="4857760"/>
              <a:ext cx="357190" cy="357190"/>
            </a:xfrm>
            <a:prstGeom prst="flowChartConnecto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9A297F-11BA-43C8-8871-036D86DA2D0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zh-TW" altLang="en-US" smtClean="0"/>
          </a:p>
        </p:txBody>
      </p:sp>
      <p:pic>
        <p:nvPicPr>
          <p:cNvPr id="54275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查詢下載</a:t>
            </a: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資料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4279" name="Picture 2" descr="Z:\TEMP\SNAGHTMLdec18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143000"/>
            <a:ext cx="71977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714375" y="3786188"/>
            <a:ext cx="3714749" cy="857258"/>
            <a:chOff x="714375" y="3786188"/>
            <a:chExt cx="3714749" cy="857258"/>
          </a:xfrm>
        </p:grpSpPr>
        <p:sp>
          <p:nvSpPr>
            <p:cNvPr id="15" name="矩形 14"/>
            <p:cNvSpPr/>
            <p:nvPr/>
          </p:nvSpPr>
          <p:spPr>
            <a:xfrm>
              <a:off x="714375" y="3786188"/>
              <a:ext cx="1285875" cy="7143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8" name="圓角矩形圖說文字 7"/>
            <p:cNvSpPr/>
            <p:nvPr/>
          </p:nvSpPr>
          <p:spPr>
            <a:xfrm>
              <a:off x="2285984" y="4071942"/>
              <a:ext cx="2143140" cy="571504"/>
            </a:xfrm>
            <a:prstGeom prst="wedgeRoundRectCallout">
              <a:avLst>
                <a:gd name="adj1" fmla="val -63160"/>
                <a:gd name="adj2" fmla="val -48893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</a:rPr>
                <a:t> 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XBRL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資訊平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B17021-C7A1-4C6D-ABC7-7F36718396F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zh-TW" altLang="en-US" smtClean="0"/>
          </a:p>
        </p:txBody>
      </p:sp>
      <p:pic>
        <p:nvPicPr>
          <p:cNvPr id="55299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查詢下載</a:t>
            </a: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資料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5303" name="Picture 2" descr="Z:\TEMP\SNAGHTMLdece23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143000"/>
            <a:ext cx="7215187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/>
          <p:nvPr/>
        </p:nvGrpSpPr>
        <p:grpSpPr>
          <a:xfrm>
            <a:off x="4357686" y="3857628"/>
            <a:ext cx="2500330" cy="1500185"/>
            <a:chOff x="4357686" y="3857628"/>
            <a:chExt cx="2500330" cy="1500185"/>
          </a:xfrm>
        </p:grpSpPr>
        <p:sp>
          <p:nvSpPr>
            <p:cNvPr id="7" name="矩形 6"/>
            <p:cNvSpPr/>
            <p:nvPr/>
          </p:nvSpPr>
          <p:spPr>
            <a:xfrm>
              <a:off x="5072063" y="4929188"/>
              <a:ext cx="1285875" cy="4286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9" name="圓角矩形圖說文字 8"/>
            <p:cNvSpPr/>
            <p:nvPr/>
          </p:nvSpPr>
          <p:spPr>
            <a:xfrm>
              <a:off x="4357686" y="3857628"/>
              <a:ext cx="2500330" cy="571504"/>
            </a:xfrm>
            <a:prstGeom prst="wedgeRoundRectCallout">
              <a:avLst>
                <a:gd name="adj1" fmla="val -1700"/>
                <a:gd name="adj2" fmla="val 12443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</a:rPr>
                <a:t>  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XBRL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案例文件下載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1D2FCD-15ED-4784-ACB3-91F15912870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zh-TW" altLang="en-US" smtClean="0"/>
          </a:p>
        </p:txBody>
      </p:sp>
      <p:pic>
        <p:nvPicPr>
          <p:cNvPr id="56323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查詢下載</a:t>
            </a: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資料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6327" name="Picture 2" descr="Z:\TEMP\SNAGHTMLded95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143000"/>
            <a:ext cx="7215187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/>
          <p:nvPr/>
        </p:nvGrpSpPr>
        <p:grpSpPr>
          <a:xfrm>
            <a:off x="3286116" y="3786188"/>
            <a:ext cx="3500462" cy="1428762"/>
            <a:chOff x="3286116" y="3786188"/>
            <a:chExt cx="3500462" cy="1428762"/>
          </a:xfrm>
        </p:grpSpPr>
        <p:sp>
          <p:nvSpPr>
            <p:cNvPr id="7" name="矩形 6"/>
            <p:cNvSpPr/>
            <p:nvPr/>
          </p:nvSpPr>
          <p:spPr>
            <a:xfrm>
              <a:off x="4071938" y="3786188"/>
              <a:ext cx="1714500" cy="35718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9" name="圓角矩形圖說文字 8"/>
            <p:cNvSpPr/>
            <p:nvPr/>
          </p:nvSpPr>
          <p:spPr>
            <a:xfrm>
              <a:off x="3286116" y="4643446"/>
              <a:ext cx="3500462" cy="571504"/>
            </a:xfrm>
            <a:prstGeom prst="wedgeRoundRectCallout">
              <a:avLst>
                <a:gd name="adj1" fmla="val -6054"/>
                <a:gd name="adj2" fmla="val -119369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 單一公司案例文件預覽及下載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59CFFB-420C-44B0-B0AC-B4C1A999DB1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zh-TW" altLang="en-US" smtClean="0"/>
          </a:p>
        </p:txBody>
      </p:sp>
      <p:pic>
        <p:nvPicPr>
          <p:cNvPr id="57347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查詢下載</a:t>
            </a: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資料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7351" name="Picture 2" descr="Z:\TEMP\SNAGHTMLdee12b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143000"/>
            <a:ext cx="71977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1000125" y="2500313"/>
            <a:ext cx="6286500" cy="1428753"/>
            <a:chOff x="1000125" y="2500313"/>
            <a:chExt cx="6286500" cy="1428753"/>
          </a:xfrm>
        </p:grpSpPr>
        <p:sp>
          <p:nvSpPr>
            <p:cNvPr id="8" name="矩形 7"/>
            <p:cNvSpPr/>
            <p:nvPr/>
          </p:nvSpPr>
          <p:spPr>
            <a:xfrm>
              <a:off x="1000125" y="2500313"/>
              <a:ext cx="6286500" cy="35718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3000364" y="3357562"/>
              <a:ext cx="1928826" cy="571504"/>
            </a:xfrm>
            <a:prstGeom prst="wedgeRoundRectCallout">
              <a:avLst>
                <a:gd name="adj1" fmla="val -975"/>
                <a:gd name="adj2" fmla="val -125084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輸入查詢條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Z:\TEMP\SNAGHTMLdf532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143000"/>
            <a:ext cx="7215187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EF39A-EBBD-4783-B5A6-467A74CE530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zh-TW" altLang="en-US" smtClean="0"/>
          </a:p>
        </p:txBody>
      </p:sp>
      <p:pic>
        <p:nvPicPr>
          <p:cNvPr id="58372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查詢下載</a:t>
            </a: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XBRL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資料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286116" y="4714884"/>
            <a:ext cx="1714512" cy="1285866"/>
            <a:chOff x="3286116" y="4714884"/>
            <a:chExt cx="1714512" cy="1285866"/>
          </a:xfrm>
        </p:grpSpPr>
        <p:sp>
          <p:nvSpPr>
            <p:cNvPr id="8" name="矩形 7"/>
            <p:cNvSpPr/>
            <p:nvPr/>
          </p:nvSpPr>
          <p:spPr>
            <a:xfrm>
              <a:off x="3571875" y="5643563"/>
              <a:ext cx="1214438" cy="35718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3286116" y="4714884"/>
              <a:ext cx="1714512" cy="571504"/>
            </a:xfrm>
            <a:prstGeom prst="wedgeRoundRectCallout">
              <a:avLst>
                <a:gd name="adj1" fmla="val -552"/>
                <a:gd name="adj2" fmla="val 95867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下載案例文件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768B-E2D7-4C25-BE5C-1506D62BD89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zh-TW" altLang="en-US" smtClean="0"/>
          </a:p>
        </p:txBody>
      </p:sp>
      <p:pic>
        <p:nvPicPr>
          <p:cNvPr id="9219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9223" name="內容版面配置區 2"/>
          <p:cNvSpPr>
            <a:spLocks noGrp="1"/>
          </p:cNvSpPr>
          <p:nvPr>
            <p:ph sz="quarter" idx="1"/>
          </p:nvPr>
        </p:nvSpPr>
        <p:spPr>
          <a:xfrm>
            <a:off x="857224" y="1571612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dirty="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None/>
            </a:pP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問題回報 </a:t>
            </a:r>
            <a:r>
              <a:rPr lang="en-US" altLang="zh-TW" sz="3200" dirty="0" smtClean="0">
                <a:latin typeface="Book Antiqua" pitchFamily="18" charset="0"/>
                <a:ea typeface="標楷體" pitchFamily="65" charset="-120"/>
              </a:rPr>
              <a:t>Email </a:t>
            </a: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內容建議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60421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0988" cy="4614863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公司代號、報表別、行業別。</a:t>
            </a:r>
            <a:endParaRPr lang="en-US" altLang="zh-TW" dirty="0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軟體版本資訊。</a:t>
            </a:r>
            <a:endParaRPr lang="en-US" altLang="zh-TW" dirty="0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問題狀況說明 </a:t>
            </a:r>
            <a:r>
              <a:rPr lang="en-US" altLang="zh-TW" dirty="0" smtClean="0">
                <a:latin typeface="Book Antiqua" pitchFamily="18" charset="0"/>
                <a:ea typeface="標楷體" pitchFamily="65" charset="-120"/>
              </a:rPr>
              <a:t>(</a:t>
            </a: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附上軟體執行畫面為佳</a:t>
            </a:r>
            <a:r>
              <a:rPr lang="en-US" altLang="zh-TW" dirty="0" smtClean="0">
                <a:latin typeface="Book Antiqua" pitchFamily="18" charset="0"/>
                <a:ea typeface="標楷體" pitchFamily="65" charset="-120"/>
              </a:rPr>
              <a:t>)</a:t>
            </a: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。</a:t>
            </a:r>
            <a:endParaRPr lang="en-US" altLang="zh-TW" dirty="0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「匯入檔案」功能有誤者，請提供原始檔案。</a:t>
            </a:r>
            <a:endParaRPr lang="en-US" altLang="zh-TW" dirty="0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申報資料有誤，無法自行修正通過檢核者，請轉出</a:t>
            </a:r>
            <a:r>
              <a:rPr lang="en-US" altLang="zh-TW" dirty="0" smtClean="0">
                <a:latin typeface="Book Antiqua" pitchFamily="18" charset="0"/>
                <a:ea typeface="標楷體" pitchFamily="65" charset="-120"/>
              </a:rPr>
              <a:t>EXCEL</a:t>
            </a: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或 </a:t>
            </a:r>
            <a:r>
              <a:rPr lang="en-US" altLang="zh-TW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申報檔作為附件。</a:t>
            </a:r>
            <a:endParaRPr lang="en-US" altLang="zh-TW" dirty="0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系統發生異常時，請提供「系統資訊」頁籤內容。</a:t>
            </a:r>
            <a:endParaRPr lang="en-US" altLang="zh-TW" dirty="0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r>
              <a:rPr lang="zh-TW" altLang="en-US" dirty="0" smtClean="0">
                <a:latin typeface="Book Antiqua" pitchFamily="18" charset="0"/>
                <a:ea typeface="標楷體" pitchFamily="65" charset="-120"/>
              </a:rPr>
              <a:t>連絡電話。</a:t>
            </a:r>
            <a:endParaRPr lang="en-US" altLang="zh-TW" dirty="0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endParaRPr lang="en-US" altLang="zh-TW" dirty="0" smtClean="0">
              <a:latin typeface="Book Antiqua" pitchFamily="18" charset="0"/>
              <a:ea typeface="標楷體" pitchFamily="65" charset="-120"/>
            </a:endParaRPr>
          </a:p>
          <a:p>
            <a:pPr eaLnBrk="1" hangingPunct="1">
              <a:lnSpc>
                <a:spcPts val="4000"/>
              </a:lnSpc>
            </a:pPr>
            <a:endParaRPr lang="zh-TW" altLang="en-US" dirty="0" smtClean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911F1-0027-4B20-855B-9E391364432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zh-TW" altLang="en-US" dirty="0" smtClean="0"/>
          </a:p>
        </p:txBody>
      </p:sp>
      <p:pic>
        <p:nvPicPr>
          <p:cNvPr id="60423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DOCUME~1\ADMINI~1\LOCALS~1\Temp\SNAGHTML105c2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96975"/>
            <a:ext cx="59245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50BCBE-6BC0-43AA-B016-4EFD9A84F3F0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軟體首次安裝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476375" y="3429000"/>
            <a:ext cx="4595823" cy="1785950"/>
            <a:chOff x="1476375" y="3429000"/>
            <a:chExt cx="4595823" cy="1785950"/>
          </a:xfrm>
        </p:grpSpPr>
        <p:sp>
          <p:nvSpPr>
            <p:cNvPr id="7" name="矩形 6"/>
            <p:cNvSpPr/>
            <p:nvPr/>
          </p:nvSpPr>
          <p:spPr>
            <a:xfrm>
              <a:off x="1476375" y="3429000"/>
              <a:ext cx="2087563" cy="4286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2428860" y="4286256"/>
              <a:ext cx="3643338" cy="928694"/>
            </a:xfrm>
            <a:prstGeom prst="wedgeRoundRectCallout">
              <a:avLst>
                <a:gd name="adj1" fmla="val -38527"/>
                <a:gd name="adj2" fmla="val -87868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預設安裝資料夾：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C:\Program Files\</a:t>
              </a:r>
              <a:r>
                <a:rPr lang="en-US" altLang="zh-TW" dirty="0" err="1" smtClean="0">
                  <a:solidFill>
                    <a:schemeClr val="tx1"/>
                  </a:solidFill>
                </a:rPr>
                <a:t>sii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\XBRL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服務窗口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9E779806-2473-485F-8A55-96B204A31C28}" type="slidenum">
              <a:rPr kumimoji="0" lang="zh-TW" altLang="en-US" sz="1400" b="1">
                <a:solidFill>
                  <a:srgbClr val="FFFFFF"/>
                </a:solidFill>
                <a:latin typeface="+mn-lt"/>
                <a:ea typeface="+mn-ea"/>
              </a:rPr>
              <a:pPr algn="ctr">
                <a:defRPr/>
              </a:pPr>
              <a:t>70</a:t>
            </a:fld>
            <a:endParaRPr kumimoji="0" lang="zh-TW" altLang="en-US" sz="1400" b="1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6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6434921"/>
            <a:ext cx="2357422" cy="423079"/>
          </a:xfrm>
          <a:prstGeom prst="rect">
            <a:avLst/>
          </a:prstGeom>
          <a:noFill/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57158" y="1500174"/>
          <a:ext cx="8072494" cy="4496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357322"/>
                <a:gridCol w="1143008"/>
                <a:gridCol w="1643074"/>
                <a:gridCol w="2357454"/>
              </a:tblGrid>
              <a:tr h="33301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公司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部門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姓名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電話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Book Antiqua" pitchFamily="18" charset="0"/>
                          <a:ea typeface="標楷體" pitchFamily="65" charset="-120"/>
                        </a:rPr>
                        <a:t>Email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6419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證券交易所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電腦規劃部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王堅權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</a:rPr>
                        <a:t>(02) 8101-5878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  <a:hlinkClick r:id=""/>
                        </a:rPr>
                        <a:t>1097@twse.com.tw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6419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電腦規劃部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趙明宗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</a:rPr>
                        <a:t>(02) 8101-5881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  <a:hlinkClick r:id="rId4"/>
                        </a:rPr>
                        <a:t>0642@twse.com.tw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6419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上市一部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陳麗寧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</a:rPr>
                        <a:t>(02) 8101-3596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  <a:hlinkClick r:id=""/>
                        </a:rPr>
                        <a:t>1003@twse.com.tw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6419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上市一部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黃桂崇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</a:rPr>
                        <a:t>(02) 8101-3654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  <a:hlinkClick r:id="rId5"/>
                        </a:rPr>
                        <a:t>0350@twse.com.tw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36419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上市一部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李士忠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</a:rPr>
                        <a:t>(02) 8101-3645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  <a:hlinkClick r:id="rId6"/>
                        </a:rPr>
                        <a:t>1006@twse.com.tw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4081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上市一部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黃曉惠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(02) 8101-3721</a:t>
                      </a:r>
                      <a:endParaRPr kumimoji="0" lang="zh-TW" altLang="en-US" sz="1600" kern="120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  <a:hlinkClick r:id="rId7"/>
                        </a:rPr>
                        <a:t>1085@twse.com.tw</a:t>
                      </a:r>
                      <a:endParaRPr lang="en-US" altLang="zh-TW" sz="1600" dirty="0" smtClean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4081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稽核部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施明志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(02) 8101-3778</a:t>
                      </a:r>
                      <a:endParaRPr kumimoji="0" lang="zh-TW" altLang="en-US" sz="1600" kern="120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  <a:hlinkClick r:id="rId8"/>
                        </a:rPr>
                        <a:t>1046@twse.com.tw</a:t>
                      </a:r>
                      <a:endParaRPr kumimoji="0" lang="en-US" altLang="zh-TW" sz="1600" kern="120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  <a:hlinkClick r:id="rId7"/>
                      </a:endParaRPr>
                    </a:p>
                  </a:txBody>
                  <a:tcPr marL="9525" marR="9525" marT="9525" marB="0" anchor="ctr"/>
                </a:tc>
              </a:tr>
              <a:tr h="452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櫃檯買賣中心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上櫃監理部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黃正宏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(02) 2366-6024</a:t>
                      </a:r>
                      <a:endParaRPr kumimoji="0" lang="zh-TW" altLang="en-US" sz="1600" kern="120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  <a:hlinkClick r:id="rId9"/>
                        </a:rPr>
                        <a:t>howardchuang@mail.gretai.org.tw</a:t>
                      </a:r>
                      <a:r>
                        <a:rPr lang="en-US" sz="1600" b="0" i="0" u="sng" strike="noStrike" dirty="0">
                          <a:solidFill>
                            <a:srgbClr val="0000FF"/>
                          </a:solidFill>
                          <a:latin typeface="新細明體"/>
                          <a:hlinkClick r:id="rId9"/>
                        </a:rPr>
                        <a:t> </a:t>
                      </a:r>
                      <a:endParaRPr lang="en-US" sz="1600" b="0" i="0" u="sng" strike="noStrike" dirty="0">
                        <a:solidFill>
                          <a:srgbClr val="0000FF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0948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上櫃審查部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沈振宇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</a:rPr>
                        <a:t>(02) 2366-6098</a:t>
                      </a:r>
                      <a:endParaRPr kumimoji="0" lang="zh-TW" altLang="en-US" sz="1600" kern="120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altLang="zh-TW" sz="16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標楷體" pitchFamily="65" charset="-120"/>
                          <a:cs typeface="+mn-cs"/>
                          <a:hlinkClick r:id="rId10"/>
                        </a:rPr>
                        <a:t>chenyu@mail.otc.org.tw</a:t>
                      </a:r>
                      <a:endParaRPr kumimoji="0" lang="en-US" altLang="zh-TW" sz="1600" kern="1200" dirty="0" smtClean="0">
                        <a:solidFill>
                          <a:schemeClr val="dk1"/>
                        </a:solidFill>
                        <a:latin typeface="Book Antiqua" pitchFamily="18" charset="0"/>
                        <a:ea typeface="標楷體" pitchFamily="65" charset="-120"/>
                        <a:cs typeface="+mn-cs"/>
                        <a:hlinkClick r:id="rId9"/>
                      </a:endParaRPr>
                    </a:p>
                  </a:txBody>
                  <a:tcPr marL="9525" marR="9525" marT="9525" marB="0" anchor="ctr"/>
                </a:tc>
              </a:tr>
              <a:tr h="52728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資訊部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Book Antiqua" pitchFamily="18" charset="0"/>
                          <a:ea typeface="標楷體" pitchFamily="65" charset="-120"/>
                        </a:rPr>
                        <a:t>黃思凱</a:t>
                      </a:r>
                      <a:endParaRPr lang="zh-TW" altLang="en-US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Book Antiqua" pitchFamily="18" charset="0"/>
                          <a:ea typeface="標楷體" pitchFamily="65" charset="-120"/>
                        </a:rPr>
                        <a:t>(02) 2366-6178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"/>
                        </a:rPr>
                        <a:t>dennyhwa@mail.otc.org.tw</a:t>
                      </a:r>
                      <a:endParaRPr lang="zh-TW" altLang="en-US" sz="1600" dirty="0">
                        <a:latin typeface="Book Antiqua" pitchFamily="18" charset="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>
          <a:xfrm>
            <a:off x="571472" y="6072206"/>
            <a:ext cx="746760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n-cs"/>
              </a:rPr>
              <a:t>以及各公司管區負責人  </a:t>
            </a:r>
            <a:r>
              <a:rPr lang="en-US" altLang="zh-TW" dirty="0" smtClean="0">
                <a:latin typeface="Book Antiqua" pitchFamily="18" charset="0"/>
                <a:ea typeface="標楷體" pitchFamily="65" charset="-120"/>
                <a:hlinkClick r:id="rId11"/>
              </a:rPr>
              <a:t>http://sii.twse.com.tw/tel_fab.htm</a:t>
            </a:r>
            <a:endParaRPr lang="en-US" altLang="zh-TW" dirty="0" smtClean="0">
              <a:latin typeface="Book Antiqua" pitchFamily="18" charset="0"/>
              <a:ea typeface="標楷體" pitchFamily="65" charset="-120"/>
            </a:endParaRPr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768B-E2D7-4C25-BE5C-1506D62BD89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zh-TW" altLang="en-US" smtClean="0"/>
          </a:p>
        </p:txBody>
      </p:sp>
      <p:pic>
        <p:nvPicPr>
          <p:cNvPr id="9219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課程大綱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9223" name="內容版面配置區 2"/>
          <p:cNvSpPr>
            <a:spLocks noGrp="1"/>
          </p:cNvSpPr>
          <p:nvPr>
            <p:ph sz="quarter" idx="1"/>
          </p:nvPr>
        </p:nvSpPr>
        <p:spPr>
          <a:xfrm>
            <a:off x="857224" y="1571612"/>
            <a:ext cx="7143750" cy="4857750"/>
          </a:xfrm>
        </p:spPr>
        <p:txBody>
          <a:bodyPr/>
          <a:lstStyle/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latin typeface="Book Antiqua" pitchFamily="18" charset="0"/>
                <a:ea typeface="標楷體" pitchFamily="65" charset="-120"/>
              </a:rPr>
              <a:t>財報建檔工具介紹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軟體下載及安裝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使用者介面及各項功能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881063" lvl="1" indent="-514350" eaLnBrk="1" hangingPunct="1">
              <a:lnSpc>
                <a:spcPct val="120000"/>
              </a:lnSpc>
              <a:buAutoNum type="arabicParenBoth"/>
            </a:pPr>
            <a:r>
              <a:rPr lang="zh-TW" altLang="en-US" sz="2500" dirty="0" smtClean="0">
                <a:latin typeface="Book Antiqua" pitchFamily="18" charset="0"/>
                <a:ea typeface="標楷體" pitchFamily="65" charset="-120"/>
              </a:rPr>
              <a:t>財報附註</a:t>
            </a:r>
            <a:endParaRPr lang="en-US" altLang="zh-TW" sz="25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zh-TW" sz="2800" dirty="0" smtClean="0">
                <a:latin typeface="Book Antiqua" pitchFamily="18" charset="0"/>
                <a:ea typeface="標楷體" pitchFamily="65" charset="-120"/>
              </a:rPr>
              <a:t>財報申報流程說明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查詢及下載 </a:t>
            </a:r>
            <a:r>
              <a:rPr lang="en-US" altLang="zh-TW" sz="2800" dirty="0" smtClean="0">
                <a:latin typeface="Book Antiqua" pitchFamily="18" charset="0"/>
                <a:ea typeface="標楷體" pitchFamily="65" charset="-120"/>
              </a:rPr>
              <a:t>XBRL </a:t>
            </a: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已申報資料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latin typeface="Book Antiqua" pitchFamily="18" charset="0"/>
                <a:ea typeface="標楷體" pitchFamily="65" charset="-120"/>
              </a:rPr>
              <a:t>問題回報 及服務窗口</a:t>
            </a: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Font typeface="Century Schoolbook" pitchFamily="18" charset="0"/>
              <a:buAutoNum type="arabicPeriod"/>
            </a:pPr>
            <a:r>
              <a:rPr lang="zh-TW" altLang="en-US" sz="2800" dirty="0" smtClean="0">
                <a:solidFill>
                  <a:srgbClr val="FF0000"/>
                </a:solidFill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en-US" altLang="zh-TW" sz="2800" dirty="0" smtClean="0">
              <a:solidFill>
                <a:srgbClr val="FF0000"/>
              </a:solidFill>
              <a:latin typeface="Book Antiqua" pitchFamily="18" charset="0"/>
              <a:ea typeface="標楷體" pitchFamily="65" charset="-120"/>
            </a:endParaRPr>
          </a:p>
          <a:p>
            <a:pPr marL="514350" indent="-514350" eaLnBrk="1" hangingPunct="1">
              <a:lnSpc>
                <a:spcPct val="120000"/>
              </a:lnSpc>
              <a:buNone/>
            </a:pPr>
            <a:endParaRPr lang="en-US" altLang="zh-TW" sz="2800" dirty="0" smtClean="0">
              <a:latin typeface="Book Antiqu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附註第三階段測試申報</a:t>
            </a:r>
            <a:endParaRPr lang="zh-TW" altLang="en-US" sz="32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9E779806-2473-485F-8A55-96B204A31C28}" type="slidenum">
              <a:rPr kumimoji="0" lang="zh-TW" altLang="en-US" sz="1400" b="1">
                <a:solidFill>
                  <a:srgbClr val="FFFFFF"/>
                </a:solidFill>
                <a:latin typeface="+mn-lt"/>
                <a:ea typeface="+mn-ea"/>
              </a:rPr>
              <a:pPr algn="ctr">
                <a:defRPr/>
              </a:pPr>
              <a:t>72</a:t>
            </a:fld>
            <a:endParaRPr kumimoji="0" lang="zh-TW" altLang="en-US" sz="1400" b="1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pic>
        <p:nvPicPr>
          <p:cNvPr id="6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6434921"/>
            <a:ext cx="2357422" cy="423079"/>
          </a:xfrm>
          <a:prstGeom prst="rect">
            <a:avLst/>
          </a:prstGeom>
          <a:noFill/>
        </p:spPr>
      </p:pic>
      <p:graphicFrame>
        <p:nvGraphicFramePr>
          <p:cNvPr id="11" name="資料庫圖表 10"/>
          <p:cNvGraphicFramePr/>
          <p:nvPr/>
        </p:nvGraphicFramePr>
        <p:xfrm>
          <a:off x="642910" y="1571612"/>
          <a:ext cx="728667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0B73AE-6FB3-4005-B8FC-A5C7386B619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zh-TW" altLang="en-US" smtClean="0"/>
          </a:p>
        </p:txBody>
      </p:sp>
      <p:pic>
        <p:nvPicPr>
          <p:cNvPr id="61443" name="Picture 2" descr="C:\Documents and Settings\1097\桌面\TS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6434138"/>
            <a:ext cx="23574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143108" y="2500306"/>
            <a:ext cx="4681550" cy="1214446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課程完畢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user\AppData\Local\Temp\SNAGHTMLbb6d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5847146" cy="4572032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50BCBE-6BC0-43AA-B016-4EFD9A84F3F0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 smtClean="0">
                <a:latin typeface="Book Antiqua" pitchFamily="18" charset="0"/>
                <a:ea typeface="標楷體" pitchFamily="65" charset="-120"/>
              </a:rPr>
              <a:t>軟體首次安裝 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(64</a:t>
            </a:r>
            <a:r>
              <a:rPr lang="zh-TW" altLang="en-US" sz="2400" dirty="0" smtClean="0">
                <a:latin typeface="Book Antiqua" pitchFamily="18" charset="0"/>
                <a:ea typeface="標楷體" pitchFamily="65" charset="-120"/>
              </a:rPr>
              <a:t>位元</a:t>
            </a:r>
            <a:r>
              <a:rPr lang="en-US" altLang="zh-TW" sz="2400" dirty="0" smtClean="0">
                <a:latin typeface="Book Antiqua" pitchFamily="18" charset="0"/>
                <a:ea typeface="標楷體" pitchFamily="65" charset="-120"/>
              </a:rPr>
              <a:t>)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7"/>
          <p:cNvGrpSpPr/>
          <p:nvPr/>
        </p:nvGrpSpPr>
        <p:grpSpPr>
          <a:xfrm>
            <a:off x="1476375" y="3429000"/>
            <a:ext cx="4953013" cy="1785950"/>
            <a:chOff x="1476375" y="3429000"/>
            <a:chExt cx="4953013" cy="1785950"/>
          </a:xfrm>
        </p:grpSpPr>
        <p:sp>
          <p:nvSpPr>
            <p:cNvPr id="7" name="矩形 6"/>
            <p:cNvSpPr/>
            <p:nvPr/>
          </p:nvSpPr>
          <p:spPr>
            <a:xfrm>
              <a:off x="1476375" y="3429000"/>
              <a:ext cx="2087563" cy="4286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圓角矩形圖說文字 9"/>
            <p:cNvSpPr/>
            <p:nvPr/>
          </p:nvSpPr>
          <p:spPr>
            <a:xfrm>
              <a:off x="2428860" y="4286256"/>
              <a:ext cx="4000528" cy="928694"/>
            </a:xfrm>
            <a:prstGeom prst="wedgeRoundRectCallout">
              <a:avLst>
                <a:gd name="adj1" fmla="val -38527"/>
                <a:gd name="adj2" fmla="val -87868"/>
                <a:gd name="adj3" fmla="val 16667"/>
              </a:avLst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預設安裝資料夾：</a:t>
              </a:r>
              <a:endPara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dirty="0" smtClean="0">
                  <a:solidFill>
                    <a:schemeClr val="tx1"/>
                  </a:solidFill>
                </a:rPr>
                <a:t>C:\Program Files 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(x86)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\</a:t>
              </a:r>
              <a:r>
                <a:rPr lang="en-US" altLang="zh-TW" dirty="0" err="1" smtClean="0">
                  <a:solidFill>
                    <a:schemeClr val="tx1"/>
                  </a:solidFill>
                </a:rPr>
                <a:t>sii</a:t>
              </a:r>
              <a:r>
                <a:rPr lang="en-US" altLang="zh-TW" dirty="0" smtClean="0">
                  <a:solidFill>
                    <a:schemeClr val="tx1"/>
                  </a:solidFill>
                </a:rPr>
                <a:t>\XBRL</a:t>
              </a:r>
              <a:endParaRPr lang="zh-TW" altLang="en-US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AA1C30-AB98-4FB3-BA0E-A6988DA667E2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pic>
        <p:nvPicPr>
          <p:cNvPr id="5" name="圖片 4" descr="Mistake.bmp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785918" y="1428736"/>
            <a:ext cx="5274310" cy="412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7467600" cy="582594"/>
          </a:xfrm>
          <a:prstGeom prst="rect">
            <a:avLst/>
          </a:prstGeom>
          <a:ln w="127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n-cs"/>
              </a:rPr>
              <a:t>軟體</a:t>
            </a:r>
            <a:r>
              <a:rPr kumimoji="0" lang="zh-TW" altLang="en-US" sz="3200" cap="small" dirty="0" smtClean="0">
                <a:latin typeface="Book Antiqua" pitchFamily="18" charset="0"/>
                <a:ea typeface="標楷體" pitchFamily="65" charset="-120"/>
              </a:rPr>
              <a:t>首</a:t>
            </a:r>
            <a:r>
              <a:rPr kumimoji="0" lang="zh-TW" altLang="en-US" sz="3200" cap="small" dirty="0">
                <a:latin typeface="Book Antiqua" pitchFamily="18" charset="0"/>
                <a:ea typeface="標楷體" pitchFamily="65" charset="-120"/>
              </a:rPr>
              <a:t>次</a:t>
            </a:r>
            <a:r>
              <a:rPr kumimoji="0" lang="zh-TW" altLang="en-US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n-cs"/>
              </a:rPr>
              <a:t>安裝</a:t>
            </a:r>
            <a:endParaRPr kumimoji="0" lang="zh-TW" altLang="en-US" sz="3200" b="0" i="0" u="none" strike="noStrike" kern="1200" cap="small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42910" y="1000108"/>
            <a:ext cx="5643602" cy="4001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000" dirty="0" smtClean="0">
                <a:latin typeface="Book Antiqua" pitchFamily="18" charset="0"/>
                <a:ea typeface="標楷體" pitchFamily="65" charset="-120"/>
              </a:rPr>
              <a:t>軟體安裝錯誤案例：檔案受損</a:t>
            </a:r>
            <a:endParaRPr kumimoji="0" lang="en-US" altLang="zh-TW" sz="2000" dirty="0"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785918" y="5429264"/>
            <a:ext cx="5214974" cy="10715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原因：檔案下載不完整！</a:t>
            </a:r>
            <a:endParaRPr lang="en-US" altLang="zh-TW" sz="2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請檢查安裝檔大小</a:t>
            </a:r>
            <a:endParaRPr lang="en-US" altLang="zh-TW" sz="2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anchor="ctr"/>
      <a:lstStyle>
        <a:defPPr algn="ctr">
          <a:defRPr sz="2400" i="1" dirty="0">
            <a:solidFill>
              <a:srgbClr val="FF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14805</TotalTime>
  <Words>2238</Words>
  <Application>Microsoft Office PowerPoint</Application>
  <PresentationFormat>如螢幕大小 (4:3)</PresentationFormat>
  <Paragraphs>529</Paragraphs>
  <Slides>73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73</vt:i4>
      </vt:variant>
    </vt:vector>
  </HeadingPairs>
  <TitlesOfParts>
    <vt:vector size="74" baseType="lpstr">
      <vt:lpstr>壁窗</vt:lpstr>
      <vt:lpstr>公開資訊觀測站  XBRL財報申報教育訓練 </vt:lpstr>
      <vt:lpstr>財務報表申報網路教學</vt:lpstr>
      <vt:lpstr>課程大綱</vt:lpstr>
      <vt:lpstr>課程大綱</vt:lpstr>
      <vt:lpstr>XBRL建檔工具下載</vt:lpstr>
      <vt:lpstr>XBRL建檔工具下載</vt:lpstr>
      <vt:lpstr>軟體首次安裝</vt:lpstr>
      <vt:lpstr>軟體首次安裝 (64位元)</vt:lpstr>
      <vt:lpstr>投影片 9</vt:lpstr>
      <vt:lpstr>軟體更新</vt:lpstr>
      <vt:lpstr>軟體更新 (64位元)</vt:lpstr>
      <vt:lpstr>軟體更新</vt:lpstr>
      <vt:lpstr>軟體更新</vt:lpstr>
      <vt:lpstr>自動版本檢查</vt:lpstr>
      <vt:lpstr>自動版本檢查</vt:lpstr>
      <vt:lpstr>Win7 開啟軟體</vt:lpstr>
      <vt:lpstr>課程大綱</vt:lpstr>
      <vt:lpstr>使用說明與常見問題</vt:lpstr>
      <vt:lpstr>檢核結果</vt:lpstr>
      <vt:lpstr>系統資訊</vt:lpstr>
      <vt:lpstr>三種資料編輯模式</vt:lpstr>
      <vt:lpstr>匯入去年同期資料後進行編輯</vt:lpstr>
      <vt:lpstr>匯入去年同期資料後匯出EXCEL進行編輯</vt:lpstr>
      <vt:lpstr>尋找會計科目</vt:lpstr>
      <vt:lpstr>現金流量表補充揭露資訊</vt:lpstr>
      <vt:lpstr>會計師查核報告</vt:lpstr>
      <vt:lpstr>股東權益變動表</vt:lpstr>
      <vt:lpstr>股東權益變動表</vt:lpstr>
      <vt:lpstr>股東權益變動表</vt:lpstr>
      <vt:lpstr>檢核及轉出檔案</vt:lpstr>
      <vt:lpstr>檢核公式說明</vt:lpstr>
      <vt:lpstr>投影片 32</vt:lpstr>
      <vt:lpstr>XBRL申報檔預覽</vt:lpstr>
      <vt:lpstr>課程大綱</vt:lpstr>
      <vt:lpstr>財報附註</vt:lpstr>
      <vt:lpstr>財報附註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附註編輯基本功能</vt:lpstr>
      <vt:lpstr>附註編輯基本功能</vt:lpstr>
      <vt:lpstr>地區別、幣別</vt:lpstr>
      <vt:lpstr>整筆資料複製及貼上</vt:lpstr>
      <vt:lpstr>投影片 48</vt:lpstr>
      <vt:lpstr>課程大綱</vt:lpstr>
      <vt:lpstr>登入申報系統</vt:lpstr>
      <vt:lpstr>財務報表申報作業</vt:lpstr>
      <vt:lpstr>適用之申報項目</vt:lpstr>
      <vt:lpstr>財報申報三步驟</vt:lpstr>
      <vt:lpstr>財報申報三步驟</vt:lpstr>
      <vt:lpstr>財報申報三步驟</vt:lpstr>
      <vt:lpstr>財報申報三步驟</vt:lpstr>
      <vt:lpstr>財報申報三步驟</vt:lpstr>
      <vt:lpstr>財報申報三步驟</vt:lpstr>
      <vt:lpstr>財報申報三步驟</vt:lpstr>
      <vt:lpstr>課程大綱</vt:lpstr>
      <vt:lpstr>XBRL 申報檔內容</vt:lpstr>
      <vt:lpstr>查詢已申報資料</vt:lpstr>
      <vt:lpstr>查詢下載XBRL資料</vt:lpstr>
      <vt:lpstr>查詢下載XBRL資料</vt:lpstr>
      <vt:lpstr>查詢下載XBRL資料</vt:lpstr>
      <vt:lpstr>查詢下載XBRL資料</vt:lpstr>
      <vt:lpstr>查詢下載XBRL資料</vt:lpstr>
      <vt:lpstr>課程大綱</vt:lpstr>
      <vt:lpstr>問題回報 Email 內容建議</vt:lpstr>
      <vt:lpstr>服務窗口</vt:lpstr>
      <vt:lpstr>課程大綱</vt:lpstr>
      <vt:lpstr>附註第三階段測試申報</vt:lpstr>
      <vt:lpstr>課程完畢</vt:lpstr>
    </vt:vector>
  </TitlesOfParts>
  <Company>TSEC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公開資訊觀測站 XBRL財報建檔工具使用說明</dc:title>
  <dc:creator>王堅權</dc:creator>
  <cp:lastModifiedBy>TSEC</cp:lastModifiedBy>
  <cp:revision>1035</cp:revision>
  <dcterms:created xsi:type="dcterms:W3CDTF">2009-10-31T06:03:31Z</dcterms:created>
  <dcterms:modified xsi:type="dcterms:W3CDTF">2011-12-18T10:07:22Z</dcterms:modified>
</cp:coreProperties>
</file>