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37" r:id="rId2"/>
  </p:sldMasterIdLst>
  <p:notesMasterIdLst>
    <p:notesMasterId r:id="rId90"/>
  </p:notesMasterIdLst>
  <p:handoutMasterIdLst>
    <p:handoutMasterId r:id="rId91"/>
  </p:handoutMasterIdLst>
  <p:sldIdLst>
    <p:sldId id="306" r:id="rId3"/>
    <p:sldId id="713" r:id="rId4"/>
    <p:sldId id="648" r:id="rId5"/>
    <p:sldId id="640" r:id="rId6"/>
    <p:sldId id="921" r:id="rId7"/>
    <p:sldId id="827" r:id="rId8"/>
    <p:sldId id="759" r:id="rId9"/>
    <p:sldId id="645" r:id="rId10"/>
    <p:sldId id="943" r:id="rId11"/>
    <p:sldId id="930" r:id="rId12"/>
    <p:sldId id="825" r:id="rId13"/>
    <p:sldId id="922" r:id="rId14"/>
    <p:sldId id="917" r:id="rId15"/>
    <p:sldId id="919" r:id="rId16"/>
    <p:sldId id="955" r:id="rId17"/>
    <p:sldId id="956" r:id="rId18"/>
    <p:sldId id="923" r:id="rId19"/>
    <p:sldId id="918" r:id="rId20"/>
    <p:sldId id="920" r:id="rId21"/>
    <p:sldId id="925" r:id="rId22"/>
    <p:sldId id="954" r:id="rId23"/>
    <p:sldId id="952" r:id="rId24"/>
    <p:sldId id="950" r:id="rId25"/>
    <p:sldId id="931" r:id="rId26"/>
    <p:sldId id="958" r:id="rId27"/>
    <p:sldId id="957" r:id="rId28"/>
    <p:sldId id="990" r:id="rId29"/>
    <p:sldId id="962" r:id="rId30"/>
    <p:sldId id="946" r:id="rId31"/>
    <p:sldId id="947" r:id="rId32"/>
    <p:sldId id="948" r:id="rId33"/>
    <p:sldId id="959" r:id="rId34"/>
    <p:sldId id="949" r:id="rId35"/>
    <p:sldId id="960" r:id="rId36"/>
    <p:sldId id="839" r:id="rId37"/>
    <p:sldId id="841" r:id="rId38"/>
    <p:sldId id="842" r:id="rId39"/>
    <p:sldId id="991" r:id="rId40"/>
    <p:sldId id="992" r:id="rId41"/>
    <p:sldId id="843" r:id="rId42"/>
    <p:sldId id="845" r:id="rId43"/>
    <p:sldId id="963" r:id="rId44"/>
    <p:sldId id="964" r:id="rId45"/>
    <p:sldId id="965" r:id="rId46"/>
    <p:sldId id="849" r:id="rId47"/>
    <p:sldId id="966" r:id="rId48"/>
    <p:sldId id="967" r:id="rId49"/>
    <p:sldId id="968" r:id="rId50"/>
    <p:sldId id="969" r:id="rId51"/>
    <p:sldId id="970" r:id="rId52"/>
    <p:sldId id="971" r:id="rId53"/>
    <p:sldId id="972" r:id="rId54"/>
    <p:sldId id="857" r:id="rId55"/>
    <p:sldId id="858" r:id="rId56"/>
    <p:sldId id="859" r:id="rId57"/>
    <p:sldId id="860" r:id="rId58"/>
    <p:sldId id="988" r:id="rId59"/>
    <p:sldId id="986" r:id="rId60"/>
    <p:sldId id="987" r:id="rId61"/>
    <p:sldId id="862" r:id="rId62"/>
    <p:sldId id="863" r:id="rId63"/>
    <p:sldId id="973" r:id="rId64"/>
    <p:sldId id="975" r:id="rId65"/>
    <p:sldId id="974" r:id="rId66"/>
    <p:sldId id="867" r:id="rId67"/>
    <p:sldId id="868" r:id="rId68"/>
    <p:sldId id="869" r:id="rId69"/>
    <p:sldId id="870" r:id="rId70"/>
    <p:sldId id="871" r:id="rId71"/>
    <p:sldId id="872" r:id="rId72"/>
    <p:sldId id="873" r:id="rId73"/>
    <p:sldId id="874" r:id="rId74"/>
    <p:sldId id="875" r:id="rId75"/>
    <p:sldId id="876" r:id="rId76"/>
    <p:sldId id="877" r:id="rId77"/>
    <p:sldId id="976" r:id="rId78"/>
    <p:sldId id="977" r:id="rId79"/>
    <p:sldId id="978" r:id="rId80"/>
    <p:sldId id="979" r:id="rId81"/>
    <p:sldId id="980" r:id="rId82"/>
    <p:sldId id="981" r:id="rId83"/>
    <p:sldId id="907" r:id="rId84"/>
    <p:sldId id="982" r:id="rId85"/>
    <p:sldId id="983" r:id="rId86"/>
    <p:sldId id="984" r:id="rId87"/>
    <p:sldId id="985" r:id="rId88"/>
    <p:sldId id="478" r:id="rId89"/>
  </p:sldIdLst>
  <p:sldSz cx="9144000" cy="6858000" type="screen4x3"/>
  <p:notesSz cx="6797675" cy="9928225"/>
  <p:defaultTextStyle>
    <a:defPPr>
      <a:defRPr lang="zh-TW"/>
    </a:defPPr>
    <a:lvl1pPr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5pPr>
    <a:lvl6pPr marL="2286000" algn="l" defTabSz="914400" rtl="0" eaLnBrk="1" latinLnBrk="0" hangingPunct="1">
      <a:defRPr kumimoji="1" sz="2400" kern="1200">
        <a:solidFill>
          <a:schemeClr val="tx1"/>
        </a:solidFill>
        <a:latin typeface="Tahoma" pitchFamily="34" charset="0"/>
        <a:ea typeface="新細明體" pitchFamily="18" charset="-120"/>
        <a:cs typeface="+mn-cs"/>
      </a:defRPr>
    </a:lvl6pPr>
    <a:lvl7pPr marL="2743200" algn="l" defTabSz="914400" rtl="0" eaLnBrk="1" latinLnBrk="0" hangingPunct="1">
      <a:defRPr kumimoji="1" sz="2400" kern="1200">
        <a:solidFill>
          <a:schemeClr val="tx1"/>
        </a:solidFill>
        <a:latin typeface="Tahoma" pitchFamily="34" charset="0"/>
        <a:ea typeface="新細明體" pitchFamily="18" charset="-120"/>
        <a:cs typeface="+mn-cs"/>
      </a:defRPr>
    </a:lvl7pPr>
    <a:lvl8pPr marL="3200400" algn="l" defTabSz="914400" rtl="0" eaLnBrk="1" latinLnBrk="0" hangingPunct="1">
      <a:defRPr kumimoji="1" sz="2400" kern="1200">
        <a:solidFill>
          <a:schemeClr val="tx1"/>
        </a:solidFill>
        <a:latin typeface="Tahoma" pitchFamily="34" charset="0"/>
        <a:ea typeface="新細明體" pitchFamily="18" charset="-120"/>
        <a:cs typeface="+mn-cs"/>
      </a:defRPr>
    </a:lvl8pPr>
    <a:lvl9pPr marL="3657600" algn="l" defTabSz="914400" rtl="0" eaLnBrk="1" latinLnBrk="0" hangingPunct="1">
      <a:defRPr kumimoji="1" sz="2400"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CCFF"/>
    <a:srgbClr val="FFFF99"/>
    <a:srgbClr val="A50021"/>
    <a:srgbClr val="9900CC"/>
    <a:srgbClr val="009900"/>
    <a:srgbClr val="003300"/>
    <a:srgbClr val="9966FF"/>
    <a:srgbClr val="FF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782" autoAdjust="0"/>
  </p:normalViewPr>
  <p:slideViewPr>
    <p:cSldViewPr>
      <p:cViewPr varScale="1">
        <p:scale>
          <a:sx n="84" d="100"/>
          <a:sy n="84" d="100"/>
        </p:scale>
        <p:origin x="869" y="77"/>
      </p:cViewPr>
      <p:guideLst>
        <p:guide orient="horz" pos="2160"/>
        <p:guide pos="2880"/>
      </p:guideLst>
    </p:cSldViewPr>
  </p:slideViewPr>
  <p:outlineViewPr>
    <p:cViewPr>
      <p:scale>
        <a:sx n="33" d="100"/>
        <a:sy n="33" d="100"/>
      </p:scale>
      <p:origin x="0" y="10286"/>
    </p:cViewPr>
  </p:outlineViewPr>
  <p:notesTextViewPr>
    <p:cViewPr>
      <p:scale>
        <a:sx n="100" d="100"/>
        <a:sy n="100" d="100"/>
      </p:scale>
      <p:origin x="0" y="0"/>
    </p:cViewPr>
  </p:notesTextViewPr>
  <p:sorterViewPr>
    <p:cViewPr>
      <p:scale>
        <a:sx n="110" d="100"/>
        <a:sy n="110" d="100"/>
      </p:scale>
      <p:origin x="0" y="81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9081627058198E-2"/>
          <c:y val="6.2071391076115486E-2"/>
          <c:w val="0.92295765481630876"/>
          <c:h val="0.76419772528433949"/>
        </c:manualLayout>
      </c:layout>
      <c:lineChart>
        <c:grouping val="standard"/>
        <c:varyColors val="0"/>
        <c:ser>
          <c:idx val="0"/>
          <c:order val="0"/>
          <c:tx>
            <c:strRef>
              <c:f>工作表1!$A$2</c:f>
              <c:strCache>
                <c:ptCount val="1"/>
                <c:pt idx="0">
                  <c:v>普通公司債</c:v>
                </c:pt>
              </c:strCache>
            </c:strRef>
          </c:tx>
          <c:spPr>
            <a:ln w="28575" cap="rnd">
              <a:solidFill>
                <a:srgbClr val="0000FF"/>
              </a:solidFill>
              <a:round/>
            </a:ln>
            <a:effectLst/>
          </c:spPr>
          <c:marker>
            <c:symbol val="none"/>
          </c:marker>
          <c:cat>
            <c:numRef>
              <c:f>工作表1!$B$1:$K$1</c:f>
              <c:numCache>
                <c:formatCode>General</c:formatCode>
                <c:ptCount val="10"/>
                <c:pt idx="0">
                  <c:v>2007</c:v>
                </c:pt>
                <c:pt idx="1">
                  <c:v>2008</c:v>
                </c:pt>
                <c:pt idx="2">
                  <c:v>2009</c:v>
                </c:pt>
                <c:pt idx="3">
                  <c:v>2010</c:v>
                </c:pt>
                <c:pt idx="4">
                  <c:v>2011</c:v>
                </c:pt>
                <c:pt idx="5">
                  <c:v>2012</c:v>
                </c:pt>
                <c:pt idx="6">
                  <c:v>2013</c:v>
                </c:pt>
                <c:pt idx="7">
                  <c:v>2014</c:v>
                </c:pt>
                <c:pt idx="8">
                  <c:v>2015</c:v>
                </c:pt>
                <c:pt idx="9" formatCode="mmm\-yy">
                  <c:v>42551</c:v>
                </c:pt>
              </c:numCache>
            </c:numRef>
          </c:cat>
          <c:val>
            <c:numRef>
              <c:f>工作表1!$B$2:$K$2</c:f>
              <c:numCache>
                <c:formatCode>#,##0</c:formatCode>
                <c:ptCount val="10"/>
                <c:pt idx="0">
                  <c:v>8773</c:v>
                </c:pt>
                <c:pt idx="1">
                  <c:v>9476</c:v>
                </c:pt>
                <c:pt idx="2">
                  <c:v>9414</c:v>
                </c:pt>
                <c:pt idx="3">
                  <c:v>10002</c:v>
                </c:pt>
                <c:pt idx="4">
                  <c:v>11243</c:v>
                </c:pt>
                <c:pt idx="5">
                  <c:v>13641</c:v>
                </c:pt>
                <c:pt idx="6">
                  <c:v>15776</c:v>
                </c:pt>
                <c:pt idx="7">
                  <c:v>17198</c:v>
                </c:pt>
                <c:pt idx="8">
                  <c:v>17082</c:v>
                </c:pt>
                <c:pt idx="9">
                  <c:v>17430</c:v>
                </c:pt>
              </c:numCache>
            </c:numRef>
          </c:val>
          <c:smooth val="0"/>
        </c:ser>
        <c:ser>
          <c:idx val="1"/>
          <c:order val="1"/>
          <c:tx>
            <c:strRef>
              <c:f>工作表1!$A$3</c:f>
              <c:strCache>
                <c:ptCount val="1"/>
                <c:pt idx="0">
                  <c:v>金融債</c:v>
                </c:pt>
              </c:strCache>
            </c:strRef>
          </c:tx>
          <c:spPr>
            <a:ln w="28575" cap="rnd">
              <a:solidFill>
                <a:srgbClr val="C00000"/>
              </a:solidFill>
              <a:round/>
            </a:ln>
            <a:effectLst/>
          </c:spPr>
          <c:marker>
            <c:symbol val="none"/>
          </c:marker>
          <c:cat>
            <c:numRef>
              <c:f>工作表1!$B$1:$K$1</c:f>
              <c:numCache>
                <c:formatCode>General</c:formatCode>
                <c:ptCount val="10"/>
                <c:pt idx="0">
                  <c:v>2007</c:v>
                </c:pt>
                <c:pt idx="1">
                  <c:v>2008</c:v>
                </c:pt>
                <c:pt idx="2">
                  <c:v>2009</c:v>
                </c:pt>
                <c:pt idx="3">
                  <c:v>2010</c:v>
                </c:pt>
                <c:pt idx="4">
                  <c:v>2011</c:v>
                </c:pt>
                <c:pt idx="5">
                  <c:v>2012</c:v>
                </c:pt>
                <c:pt idx="6">
                  <c:v>2013</c:v>
                </c:pt>
                <c:pt idx="7">
                  <c:v>2014</c:v>
                </c:pt>
                <c:pt idx="8">
                  <c:v>2015</c:v>
                </c:pt>
                <c:pt idx="9" formatCode="mmm\-yy">
                  <c:v>42551</c:v>
                </c:pt>
              </c:numCache>
            </c:numRef>
          </c:cat>
          <c:val>
            <c:numRef>
              <c:f>工作表1!$B$3:$K$3</c:f>
              <c:numCache>
                <c:formatCode>#,##0</c:formatCode>
                <c:ptCount val="10"/>
                <c:pt idx="0">
                  <c:v>7541</c:v>
                </c:pt>
                <c:pt idx="1">
                  <c:v>8062</c:v>
                </c:pt>
                <c:pt idx="2">
                  <c:v>7371</c:v>
                </c:pt>
                <c:pt idx="3">
                  <c:v>7659</c:v>
                </c:pt>
                <c:pt idx="4">
                  <c:v>8480</c:v>
                </c:pt>
                <c:pt idx="5">
                  <c:v>9904</c:v>
                </c:pt>
                <c:pt idx="6">
                  <c:v>9924</c:v>
                </c:pt>
                <c:pt idx="7">
                  <c:v>10514</c:v>
                </c:pt>
                <c:pt idx="8">
                  <c:v>9889</c:v>
                </c:pt>
                <c:pt idx="9">
                  <c:v>9724</c:v>
                </c:pt>
              </c:numCache>
            </c:numRef>
          </c:val>
          <c:smooth val="0"/>
        </c:ser>
        <c:ser>
          <c:idx val="2"/>
          <c:order val="2"/>
          <c:tx>
            <c:strRef>
              <c:f>工作表1!$A$4</c:f>
              <c:strCache>
                <c:ptCount val="1"/>
                <c:pt idx="0">
                  <c:v>轉(交)換債</c:v>
                </c:pt>
              </c:strCache>
            </c:strRef>
          </c:tx>
          <c:spPr>
            <a:ln w="28575" cap="rnd">
              <a:solidFill>
                <a:srgbClr val="7030A0"/>
              </a:solidFill>
              <a:round/>
            </a:ln>
            <a:effectLst/>
          </c:spPr>
          <c:marker>
            <c:symbol val="none"/>
          </c:marker>
          <c:cat>
            <c:numRef>
              <c:f>工作表1!$B$1:$K$1</c:f>
              <c:numCache>
                <c:formatCode>General</c:formatCode>
                <c:ptCount val="10"/>
                <c:pt idx="0">
                  <c:v>2007</c:v>
                </c:pt>
                <c:pt idx="1">
                  <c:v>2008</c:v>
                </c:pt>
                <c:pt idx="2">
                  <c:v>2009</c:v>
                </c:pt>
                <c:pt idx="3">
                  <c:v>2010</c:v>
                </c:pt>
                <c:pt idx="4">
                  <c:v>2011</c:v>
                </c:pt>
                <c:pt idx="5">
                  <c:v>2012</c:v>
                </c:pt>
                <c:pt idx="6">
                  <c:v>2013</c:v>
                </c:pt>
                <c:pt idx="7">
                  <c:v>2014</c:v>
                </c:pt>
                <c:pt idx="8">
                  <c:v>2015</c:v>
                </c:pt>
                <c:pt idx="9" formatCode="mmm\-yy">
                  <c:v>42551</c:v>
                </c:pt>
              </c:numCache>
            </c:numRef>
          </c:cat>
          <c:val>
            <c:numRef>
              <c:f>工作表1!$B$4:$K$4</c:f>
              <c:numCache>
                <c:formatCode>#,##0</c:formatCode>
                <c:ptCount val="10"/>
                <c:pt idx="0">
                  <c:v>2108</c:v>
                </c:pt>
                <c:pt idx="1">
                  <c:v>1858</c:v>
                </c:pt>
                <c:pt idx="2">
                  <c:v>1405</c:v>
                </c:pt>
                <c:pt idx="3">
                  <c:v>1374</c:v>
                </c:pt>
                <c:pt idx="4">
                  <c:v>1660</c:v>
                </c:pt>
                <c:pt idx="5">
                  <c:v>1594</c:v>
                </c:pt>
                <c:pt idx="6">
                  <c:v>1542</c:v>
                </c:pt>
                <c:pt idx="7">
                  <c:v>1508</c:v>
                </c:pt>
                <c:pt idx="8">
                  <c:v>1554</c:v>
                </c:pt>
                <c:pt idx="9">
                  <c:v>1459</c:v>
                </c:pt>
              </c:numCache>
            </c:numRef>
          </c:val>
          <c:smooth val="0"/>
        </c:ser>
        <c:ser>
          <c:idx val="3"/>
          <c:order val="3"/>
          <c:tx>
            <c:strRef>
              <c:f>工作表1!$A$5</c:f>
              <c:strCache>
                <c:ptCount val="1"/>
                <c:pt idx="0">
                  <c:v>受益證券</c:v>
                </c:pt>
              </c:strCache>
            </c:strRef>
          </c:tx>
          <c:spPr>
            <a:ln w="28575" cap="rnd">
              <a:solidFill>
                <a:srgbClr val="00B050"/>
              </a:solidFill>
              <a:round/>
            </a:ln>
            <a:effectLst/>
          </c:spPr>
          <c:marker>
            <c:symbol val="none"/>
          </c:marker>
          <c:cat>
            <c:numRef>
              <c:f>工作表1!$B$1:$K$1</c:f>
              <c:numCache>
                <c:formatCode>General</c:formatCode>
                <c:ptCount val="10"/>
                <c:pt idx="0">
                  <c:v>2007</c:v>
                </c:pt>
                <c:pt idx="1">
                  <c:v>2008</c:v>
                </c:pt>
                <c:pt idx="2">
                  <c:v>2009</c:v>
                </c:pt>
                <c:pt idx="3">
                  <c:v>2010</c:v>
                </c:pt>
                <c:pt idx="4">
                  <c:v>2011</c:v>
                </c:pt>
                <c:pt idx="5">
                  <c:v>2012</c:v>
                </c:pt>
                <c:pt idx="6">
                  <c:v>2013</c:v>
                </c:pt>
                <c:pt idx="7">
                  <c:v>2014</c:v>
                </c:pt>
                <c:pt idx="8">
                  <c:v>2015</c:v>
                </c:pt>
                <c:pt idx="9" formatCode="mmm\-yy">
                  <c:v>42551</c:v>
                </c:pt>
              </c:numCache>
            </c:numRef>
          </c:cat>
          <c:val>
            <c:numRef>
              <c:f>工作表1!$B$5:$K$5</c:f>
              <c:numCache>
                <c:formatCode>#,##0</c:formatCode>
                <c:ptCount val="10"/>
                <c:pt idx="0">
                  <c:v>1910</c:v>
                </c:pt>
                <c:pt idx="1">
                  <c:v>1443</c:v>
                </c:pt>
                <c:pt idx="2">
                  <c:v>1060</c:v>
                </c:pt>
                <c:pt idx="3" formatCode="General">
                  <c:v>796</c:v>
                </c:pt>
                <c:pt idx="4" formatCode="General">
                  <c:v>574</c:v>
                </c:pt>
                <c:pt idx="5" formatCode="General">
                  <c:v>401</c:v>
                </c:pt>
                <c:pt idx="6" formatCode="General">
                  <c:v>360</c:v>
                </c:pt>
                <c:pt idx="7" formatCode="General">
                  <c:v>235</c:v>
                </c:pt>
                <c:pt idx="8" formatCode="General">
                  <c:v>86</c:v>
                </c:pt>
                <c:pt idx="9" formatCode="General">
                  <c:v>84</c:v>
                </c:pt>
              </c:numCache>
            </c:numRef>
          </c:val>
          <c:smooth val="0"/>
        </c:ser>
        <c:dLbls>
          <c:showLegendKey val="0"/>
          <c:showVal val="0"/>
          <c:showCatName val="0"/>
          <c:showSerName val="0"/>
          <c:showPercent val="0"/>
          <c:showBubbleSize val="0"/>
        </c:dLbls>
        <c:smooth val="0"/>
        <c:axId val="276845464"/>
        <c:axId val="276845856"/>
      </c:lineChart>
      <c:catAx>
        <c:axId val="27684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76845856"/>
        <c:crosses val="autoZero"/>
        <c:auto val="1"/>
        <c:lblAlgn val="ctr"/>
        <c:lblOffset val="100"/>
        <c:noMultiLvlLbl val="0"/>
      </c:catAx>
      <c:valAx>
        <c:axId val="276845856"/>
        <c:scaling>
          <c:orientation val="minMax"/>
          <c:max val="18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76845464"/>
        <c:crosses val="autoZero"/>
        <c:crossBetween val="between"/>
      </c:valAx>
      <c:spPr>
        <a:noFill/>
        <a:ln>
          <a:noFill/>
        </a:ln>
        <a:effectLst/>
      </c:spPr>
    </c:plotArea>
    <c:legend>
      <c:legendPos val="b"/>
      <c:layout>
        <c:manualLayout>
          <c:xMode val="edge"/>
          <c:yMode val="edge"/>
          <c:x val="0.27575837761424238"/>
          <c:y val="0.9157289355008863"/>
          <c:w val="0.44848312557660536"/>
          <c:h val="8.42710644991137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solidFill>
      <a:schemeClr val="bg1"/>
    </a:solidFill>
    <a:ln w="28575" cap="flat" cmpd="sng" algn="ctr">
      <a:solidFill>
        <a:schemeClr val="accent2">
          <a:lumMod val="50000"/>
        </a:schemeClr>
      </a:solidFill>
      <a:round/>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manualLayout>
                  <c:x val="3.0680024541817674E-2"/>
                  <c:y val="-5.6886365071800553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r>
                      <a:rPr lang="en-US" altLang="zh-TW" sz="2000" b="1" i="0" baseline="0" dirty="0" smtClean="0">
                        <a:latin typeface="Times New Roman" panose="02020603050405020304" pitchFamily="18" charset="0"/>
                        <a:ea typeface="標楷體" panose="03000509000000000000" pitchFamily="65" charset="-120"/>
                      </a:rPr>
                      <a:t>3</a:t>
                    </a:r>
                    <a:r>
                      <a:rPr lang="zh-TW" altLang="en-US" sz="2000" b="1" i="0" baseline="0" dirty="0" smtClean="0">
                        <a:latin typeface="Times New Roman" panose="02020603050405020304" pitchFamily="18" charset="0"/>
                        <a:ea typeface="標楷體" panose="03000509000000000000" pitchFamily="65" charset="-120"/>
                      </a:rPr>
                      <a:t>年</a:t>
                    </a:r>
                    <a:r>
                      <a:rPr lang="en-US" altLang="zh-TW" sz="2000" b="1" i="0" baseline="0" dirty="0" smtClean="0">
                        <a:latin typeface="Times New Roman" panose="02020603050405020304" pitchFamily="18" charset="0"/>
                        <a:ea typeface="標楷體" panose="03000509000000000000" pitchFamily="65" charset="-120"/>
                      </a:rPr>
                      <a:t>(</a:t>
                    </a:r>
                    <a:r>
                      <a:rPr lang="zh-TW" altLang="en-US" sz="2000" b="1" i="0" baseline="0" dirty="0" smtClean="0">
                        <a:latin typeface="Times New Roman" panose="02020603050405020304" pitchFamily="18" charset="0"/>
                        <a:ea typeface="標楷體" panose="03000509000000000000" pitchFamily="65" charset="-120"/>
                      </a:rPr>
                      <a:t>含</a:t>
                    </a:r>
                    <a:r>
                      <a:rPr lang="en-US" altLang="zh-TW" sz="2000" b="1" i="0" baseline="0" dirty="0" smtClean="0">
                        <a:latin typeface="Times New Roman" panose="02020603050405020304" pitchFamily="18" charset="0"/>
                        <a:ea typeface="標楷體" panose="03000509000000000000" pitchFamily="65" charset="-120"/>
                      </a:rPr>
                      <a:t>)</a:t>
                    </a:r>
                    <a:r>
                      <a:rPr lang="zh-TW" altLang="en-US" sz="2000" b="1" i="0" baseline="0" dirty="0" smtClean="0">
                        <a:latin typeface="Times New Roman" panose="02020603050405020304" pitchFamily="18" charset="0"/>
                        <a:ea typeface="標楷體" panose="03000509000000000000" pitchFamily="65" charset="-120"/>
                      </a:rPr>
                      <a:t>以下</a:t>
                    </a:r>
                  </a:p>
                  <a:p>
                    <a:pPr>
                      <a:defRPr sz="2000" b="1">
                        <a:latin typeface="Times New Roman" panose="02020603050405020304" pitchFamily="18" charset="0"/>
                        <a:ea typeface="標楷體" panose="03000509000000000000" pitchFamily="65" charset="-120"/>
                      </a:defRPr>
                    </a:pPr>
                    <a:fld id="{46A920FD-BE5F-45D4-9C3F-B639BE141219}" type="VALUE">
                      <a:rPr lang="en-US" altLang="zh-TW" sz="2000" b="1" i="0" baseline="0" smtClean="0">
                        <a:latin typeface="Times New Roman" panose="02020603050405020304" pitchFamily="18" charset="0"/>
                        <a:ea typeface="標楷體" panose="03000509000000000000" pitchFamily="65" charset="-120"/>
                      </a:rPr>
                      <a:pPr>
                        <a:defRPr sz="2000" b="1">
                          <a:latin typeface="Times New Roman" panose="02020603050405020304" pitchFamily="18" charset="0"/>
                          <a:ea typeface="標楷體" panose="03000509000000000000" pitchFamily="65" charset="-120"/>
                        </a:defRPr>
                      </a:pPr>
                      <a:t>[值]</a:t>
                    </a:fld>
                    <a:endParaRPr lang="zh-TW" altLang="en-US"/>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18983238599114607"/>
                  <c:y val="3.8319706252189042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r>
                      <a:rPr lang="en-US" altLang="zh-TW" sz="2000" b="1" i="0" baseline="0" smtClean="0"/>
                      <a:t>3.1</a:t>
                    </a:r>
                    <a:r>
                      <a:rPr lang="zh-TW" altLang="en-US" sz="2000" b="1" i="0" baseline="0" smtClean="0"/>
                      <a:t>年</a:t>
                    </a:r>
                    <a:r>
                      <a:rPr lang="en-US" altLang="zh-TW" sz="2000" b="1" i="0" baseline="0" smtClean="0"/>
                      <a:t>~5</a:t>
                    </a:r>
                    <a:r>
                      <a:rPr lang="zh-TW" altLang="en-US" sz="2000" b="1" i="0" baseline="0" smtClean="0"/>
                      <a:t>年</a:t>
                    </a:r>
                  </a:p>
                  <a:p>
                    <a:pPr>
                      <a:defRPr sz="2000" b="1"/>
                    </a:pPr>
                    <a:fld id="{FB991777-F993-421E-BE3C-195F7D764067}" type="VALUE">
                      <a:rPr lang="en-US" altLang="zh-TW" sz="2000" b="1" i="0" baseline="0" smtClean="0"/>
                      <a:pPr>
                        <a:defRPr sz="2000" b="1"/>
                      </a:pPr>
                      <a:t>[值]</a:t>
                    </a:fld>
                    <a:endParaRPr lang="zh-TW" altLang="en-US"/>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163070094313845"/>
                  <c:y val="-0.1313453488972974"/>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r>
                      <a:rPr lang="en-US" altLang="zh-TW" sz="2000" b="1" i="0" baseline="0" smtClean="0"/>
                      <a:t>5.1</a:t>
                    </a:r>
                    <a:r>
                      <a:rPr lang="zh-TW" altLang="en-US" sz="2000" b="1" i="0" baseline="0" smtClean="0"/>
                      <a:t>年</a:t>
                    </a:r>
                    <a:r>
                      <a:rPr lang="en-US" altLang="zh-TW" sz="2000" b="1" i="0" baseline="0" smtClean="0"/>
                      <a:t>~10</a:t>
                    </a:r>
                    <a:r>
                      <a:rPr lang="zh-TW" altLang="en-US" sz="2000" b="1" i="0" baseline="0" smtClean="0"/>
                      <a:t>年</a:t>
                    </a:r>
                  </a:p>
                  <a:p>
                    <a:pPr>
                      <a:defRPr sz="2000" b="1"/>
                    </a:pPr>
                    <a:fld id="{D0B6CECC-6912-4538-B5ED-6F3B452CC10D}" type="VALUE">
                      <a:rPr lang="en-US" altLang="zh-TW" sz="2000" b="1" i="0" baseline="0" smtClean="0"/>
                      <a:pPr>
                        <a:defRPr sz="2000" b="1"/>
                      </a:pPr>
                      <a:t>[值]</a:t>
                    </a:fld>
                    <a:endParaRPr lang="zh-TW" altLang="en-US"/>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7.2524974702510528E-2"/>
                  <c:y val="-6.250842240984902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r>
                      <a:rPr lang="en-US" altLang="zh-TW" sz="1800" b="1" i="0" baseline="0" dirty="0" smtClean="0">
                        <a:latin typeface="Times New Roman" panose="02020603050405020304" pitchFamily="18" charset="0"/>
                        <a:ea typeface="標楷體" panose="03000509000000000000" pitchFamily="65" charset="-120"/>
                      </a:rPr>
                      <a:t>10.1</a:t>
                    </a:r>
                    <a:r>
                      <a:rPr lang="zh-TW" altLang="en-US" sz="1800" b="1" i="0" baseline="0" dirty="0" smtClean="0">
                        <a:latin typeface="Times New Roman" panose="02020603050405020304" pitchFamily="18" charset="0"/>
                        <a:ea typeface="標楷體" panose="03000509000000000000" pitchFamily="65" charset="-120"/>
                      </a:rPr>
                      <a:t>年</a:t>
                    </a:r>
                    <a:r>
                      <a:rPr lang="en-US" altLang="zh-TW" sz="1800" b="1" i="0" baseline="0" dirty="0" smtClean="0">
                        <a:latin typeface="Times New Roman" panose="02020603050405020304" pitchFamily="18" charset="0"/>
                        <a:ea typeface="標楷體" panose="03000509000000000000" pitchFamily="65" charset="-120"/>
                      </a:rPr>
                      <a:t>~15</a:t>
                    </a:r>
                    <a:r>
                      <a:rPr lang="zh-TW" altLang="en-US" sz="1800" b="1" i="0" baseline="0" dirty="0" smtClean="0">
                        <a:latin typeface="Times New Roman" panose="02020603050405020304" pitchFamily="18" charset="0"/>
                        <a:ea typeface="標楷體" panose="03000509000000000000" pitchFamily="65" charset="-120"/>
                      </a:rPr>
                      <a:t>年</a:t>
                    </a:r>
                  </a:p>
                  <a:p>
                    <a:pPr>
                      <a:defRPr sz="1800" b="1">
                        <a:latin typeface="Times New Roman" panose="02020603050405020304" pitchFamily="18" charset="0"/>
                        <a:ea typeface="標楷體" panose="03000509000000000000" pitchFamily="65" charset="-120"/>
                      </a:defRPr>
                    </a:pPr>
                    <a:fld id="{B31FBF35-7806-42FE-9496-CBF4B9927CFC}" type="VALUE">
                      <a:rPr lang="en-US" altLang="zh-TW" sz="1800" b="1" i="0" baseline="0" smtClean="0">
                        <a:latin typeface="Times New Roman" panose="02020603050405020304" pitchFamily="18" charset="0"/>
                        <a:ea typeface="標楷體" panose="03000509000000000000" pitchFamily="65" charset="-120"/>
                      </a:rPr>
                      <a:pPr>
                        <a:defRPr sz="1800" b="1">
                          <a:latin typeface="Times New Roman" panose="02020603050405020304" pitchFamily="18" charset="0"/>
                          <a:ea typeface="標楷體" panose="03000509000000000000" pitchFamily="65" charset="-120"/>
                        </a:defRPr>
                      </a:pPr>
                      <a:t>[值]</a:t>
                    </a:fld>
                    <a:endParaRPr lang="zh-TW" alt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8.1384851132656927E-5"/>
                  <c:y val="-8.34718529959482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r>
                      <a:rPr lang="zh-TW" altLang="en-US" sz="1800" b="1" i="0" baseline="0" dirty="0" smtClean="0">
                        <a:latin typeface="Times New Roman" panose="02020603050405020304" pitchFamily="18" charset="0"/>
                        <a:ea typeface="標楷體" panose="03000509000000000000" pitchFamily="65" charset="-120"/>
                      </a:rPr>
                      <a:t>無到期日</a:t>
                    </a:r>
                  </a:p>
                  <a:p>
                    <a:pPr>
                      <a:defRPr sz="1800" b="1">
                        <a:latin typeface="Times New Roman" panose="02020603050405020304" pitchFamily="18" charset="0"/>
                        <a:ea typeface="標楷體" panose="03000509000000000000" pitchFamily="65" charset="-120"/>
                      </a:defRPr>
                    </a:pPr>
                    <a:fld id="{7BC9C216-8A6F-4188-9259-956744DD0900}" type="VALUE">
                      <a:rPr lang="en-US" altLang="zh-TW" sz="1800" b="1" i="0" baseline="0" smtClean="0">
                        <a:latin typeface="Times New Roman" panose="02020603050405020304" pitchFamily="18" charset="0"/>
                        <a:ea typeface="標楷體" panose="03000509000000000000" pitchFamily="65" charset="-120"/>
                      </a:rPr>
                      <a:pPr>
                        <a:defRPr sz="1800" b="1">
                          <a:latin typeface="Times New Roman" panose="02020603050405020304" pitchFamily="18" charset="0"/>
                          <a:ea typeface="標楷體" panose="03000509000000000000" pitchFamily="65" charset="-120"/>
                        </a:defRPr>
                      </a:pPr>
                      <a:t>[值]</a:t>
                    </a:fld>
                    <a:endParaRPr lang="zh-TW" alt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1"/>
            <c:leaderLines>
              <c:spPr>
                <a:ln w="2857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工作表3!$K$5:$K$9</c:f>
              <c:strCache>
                <c:ptCount val="5"/>
                <c:pt idx="0">
                  <c:v>3年(含)以下</c:v>
                </c:pt>
                <c:pt idx="1">
                  <c:v>3.1年~5年</c:v>
                </c:pt>
                <c:pt idx="2">
                  <c:v>5.1年~10年</c:v>
                </c:pt>
                <c:pt idx="3">
                  <c:v>10.1年~15年</c:v>
                </c:pt>
                <c:pt idx="4">
                  <c:v>無到期日</c:v>
                </c:pt>
              </c:strCache>
            </c:strRef>
          </c:cat>
          <c:val>
            <c:numRef>
              <c:f>工作表3!$L$5:$L$9</c:f>
              <c:numCache>
                <c:formatCode>0.00%</c:formatCode>
                <c:ptCount val="5"/>
                <c:pt idx="0">
                  <c:v>4.4882901697093483E-2</c:v>
                </c:pt>
                <c:pt idx="1">
                  <c:v>0.37894869705905976</c:v>
                </c:pt>
                <c:pt idx="2">
                  <c:v>0.5249343079094424</c:v>
                </c:pt>
                <c:pt idx="3">
                  <c:v>3.1153541635589622E-2</c:v>
                </c:pt>
                <c:pt idx="4">
                  <c:v>2.0080551698814675E-2</c:v>
                </c:pt>
              </c:numCache>
            </c:numRef>
          </c:val>
        </c:ser>
        <c:dLbls>
          <c:showLegendKey val="0"/>
          <c:showVal val="0"/>
          <c:showCatName val="0"/>
          <c:showSerName val="0"/>
          <c:showPercent val="0"/>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851229902675514E-2"/>
          <c:y val="0.14861545837155593"/>
          <c:w val="0.68576598667011435"/>
          <c:h val="0.82658725585554849"/>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CF01">
                  <a:lumMod val="20000"/>
                  <a:lumOff val="80000"/>
                </a:srgbClr>
              </a:solidFill>
              <a:ln w="25400">
                <a:solidFill>
                  <a:schemeClr val="lt1"/>
                </a:solidFill>
              </a:ln>
              <a:effectLst/>
              <a:sp3d contourW="25400">
                <a:contourClr>
                  <a:schemeClr val="lt1"/>
                </a:contourClr>
              </a:sp3d>
            </c:spPr>
          </c:dPt>
          <c:dLbls>
            <c:dLbl>
              <c:idx val="0"/>
              <c:layout>
                <c:manualLayout>
                  <c:x val="3.3112855185402683E-2"/>
                  <c:y val="-2.8076669540084174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r>
                      <a:rPr lang="en-US" altLang="zh-TW" sz="1600" baseline="0" dirty="0" smtClean="0"/>
                      <a:t>3</a:t>
                    </a:r>
                    <a:r>
                      <a:rPr lang="zh-TW" altLang="en-US" sz="1600" baseline="0" dirty="0" smtClean="0"/>
                      <a:t>年</a:t>
                    </a:r>
                    <a:r>
                      <a:rPr lang="en-US" altLang="zh-TW" sz="1600" baseline="0" dirty="0" smtClean="0"/>
                      <a:t>(</a:t>
                    </a:r>
                    <a:r>
                      <a:rPr lang="zh-TW" altLang="en-US" sz="1600" baseline="0" dirty="0" smtClean="0"/>
                      <a:t>含</a:t>
                    </a:r>
                    <a:r>
                      <a:rPr lang="en-US" altLang="zh-TW" sz="1600" baseline="0" dirty="0" smtClean="0"/>
                      <a:t>)</a:t>
                    </a:r>
                    <a:r>
                      <a:rPr lang="zh-TW" altLang="en-US" sz="1600" baseline="0" dirty="0" smtClean="0"/>
                      <a:t>以下</a:t>
                    </a:r>
                  </a:p>
                  <a:p>
                    <a:pPr>
                      <a:defRPr sz="1600" b="1" baseline="0">
                        <a:latin typeface="Times New Roman" panose="02020603050405020304" pitchFamily="18" charset="0"/>
                        <a:ea typeface="標楷體" panose="03000509000000000000" pitchFamily="65" charset="-120"/>
                      </a:defRPr>
                    </a:pPr>
                    <a:fld id="{4676301B-B676-4105-BA26-0B9B49D560EC}" type="VALUE">
                      <a:rPr lang="en-US" altLang="zh-TW" sz="1600" baseline="0" smtClean="0"/>
                      <a:pPr>
                        <a:defRPr sz="1600" b="1" baseline="0">
                          <a:latin typeface="Times New Roman" panose="02020603050405020304" pitchFamily="18" charset="0"/>
                          <a:ea typeface="標楷體" panose="03000509000000000000" pitchFamily="65" charset="-120"/>
                        </a:defRPr>
                      </a:pPr>
                      <a:t>[值]</a:t>
                    </a:fld>
                    <a:endParaRPr lang="zh-TW" altLang="en-US"/>
                  </a:p>
                </c:rich>
              </c:tx>
              <c:spPr>
                <a:noFill/>
                <a:ln w="19050">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18109958681839583"/>
                  <c:y val="4.1225090005577811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r>
                      <a:rPr lang="en-US" altLang="zh-TW" sz="1600" baseline="0" dirty="0" smtClean="0"/>
                      <a:t>3.1</a:t>
                    </a:r>
                    <a:r>
                      <a:rPr lang="zh-TW" altLang="en-US" sz="1600" baseline="0" dirty="0" smtClean="0"/>
                      <a:t>年</a:t>
                    </a:r>
                    <a:r>
                      <a:rPr lang="en-US" altLang="zh-TW" sz="1600" baseline="0" dirty="0" smtClean="0"/>
                      <a:t>~5</a:t>
                    </a:r>
                    <a:r>
                      <a:rPr lang="zh-TW" altLang="en-US" sz="1600" baseline="0" dirty="0" smtClean="0"/>
                      <a:t>年</a:t>
                    </a:r>
                  </a:p>
                  <a:p>
                    <a:pPr>
                      <a:defRPr sz="1600" b="1" baseline="0">
                        <a:latin typeface="Times New Roman" panose="02020603050405020304" pitchFamily="18" charset="0"/>
                        <a:ea typeface="標楷體" panose="03000509000000000000" pitchFamily="65" charset="-120"/>
                      </a:defRPr>
                    </a:pPr>
                    <a:fld id="{4C83D62D-B205-4D8F-94B9-23511C969D80}" type="VALUE">
                      <a:rPr lang="en-US" altLang="zh-TW" sz="1600" baseline="0" smtClean="0"/>
                      <a:pPr>
                        <a:defRPr sz="1600" b="1" baseline="0">
                          <a:latin typeface="Times New Roman" panose="02020603050405020304" pitchFamily="18" charset="0"/>
                          <a:ea typeface="標楷體" panose="03000509000000000000" pitchFamily="65" charset="-120"/>
                        </a:defRPr>
                      </a:pPr>
                      <a:t>[值]</a:t>
                    </a:fld>
                    <a:endParaRPr lang="zh-TW" altLang="en-US"/>
                  </a:p>
                </c:rich>
              </c:tx>
              <c:spPr>
                <a:noFill/>
                <a:ln w="19050">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27398311563265465"/>
                  <c:y val="-0.34112863947656608"/>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r>
                      <a:rPr lang="en-US" altLang="zh-TW" sz="1600" b="1" i="0" baseline="0" dirty="0" smtClean="0">
                        <a:latin typeface="Times New Roman" panose="02020603050405020304" pitchFamily="18" charset="0"/>
                        <a:ea typeface="標楷體" panose="03000509000000000000" pitchFamily="65" charset="-120"/>
                      </a:rPr>
                      <a:t>5.1</a:t>
                    </a:r>
                    <a:r>
                      <a:rPr lang="zh-TW" altLang="en-US" sz="1600" b="1" i="0" baseline="0" dirty="0" smtClean="0">
                        <a:latin typeface="Times New Roman" panose="02020603050405020304" pitchFamily="18" charset="0"/>
                        <a:ea typeface="標楷體" panose="03000509000000000000" pitchFamily="65" charset="-120"/>
                      </a:rPr>
                      <a:t>年</a:t>
                    </a:r>
                    <a:r>
                      <a:rPr lang="en-US" altLang="zh-TW" sz="1600" b="1" i="0" baseline="0" dirty="0" smtClean="0">
                        <a:latin typeface="Times New Roman" panose="02020603050405020304" pitchFamily="18" charset="0"/>
                        <a:ea typeface="標楷體" panose="03000509000000000000" pitchFamily="65" charset="-120"/>
                      </a:rPr>
                      <a:t>~10</a:t>
                    </a:r>
                    <a:r>
                      <a:rPr lang="zh-TW" altLang="en-US" sz="1600" b="1" i="0" baseline="0" dirty="0" smtClean="0">
                        <a:latin typeface="Times New Roman" panose="02020603050405020304" pitchFamily="18" charset="0"/>
                        <a:ea typeface="標楷體" panose="03000509000000000000" pitchFamily="65" charset="-120"/>
                      </a:rPr>
                      <a:t>年</a:t>
                    </a:r>
                  </a:p>
                  <a:p>
                    <a:pPr>
                      <a:defRPr sz="1600" b="1" baseline="0">
                        <a:latin typeface="Times New Roman" panose="02020603050405020304" pitchFamily="18" charset="0"/>
                        <a:ea typeface="標楷體" panose="03000509000000000000" pitchFamily="65" charset="-120"/>
                      </a:defRPr>
                    </a:pPr>
                    <a:fld id="{3652FDBA-D7D5-41FD-8AC8-60E21C55CB17}" type="VALUE">
                      <a:rPr lang="en-US" altLang="zh-TW" sz="1600" b="1" i="0" baseline="0" smtClean="0">
                        <a:latin typeface="Times New Roman" panose="02020603050405020304" pitchFamily="18" charset="0"/>
                        <a:ea typeface="標楷體" panose="03000509000000000000" pitchFamily="65" charset="-120"/>
                      </a:rPr>
                      <a:pPr>
                        <a:defRPr sz="1600" b="1" baseline="0">
                          <a:latin typeface="Times New Roman" panose="02020603050405020304" pitchFamily="18" charset="0"/>
                          <a:ea typeface="標楷體" panose="03000509000000000000" pitchFamily="65" charset="-120"/>
                        </a:defRPr>
                      </a:pPr>
                      <a:t>[值]</a:t>
                    </a:fld>
                    <a:endParaRPr lang="zh-TW" altLang="en-US"/>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manualLayout>
                      <c:w val="0.24673224139116812"/>
                      <c:h val="0.17734562231180659"/>
                    </c:manualLayout>
                  </c15:layout>
                  <c15:dlblFieldTable/>
                  <c15:showDataLabelsRange val="0"/>
                </c:ext>
              </c:extLst>
            </c:dLbl>
            <c:dLbl>
              <c:idx val="3"/>
              <c:layout>
                <c:manualLayout>
                  <c:x val="6.9289655646727066E-2"/>
                  <c:y val="-0.1177962116986507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r>
                      <a:rPr lang="en-US" altLang="zh-TW" sz="1600" baseline="0" dirty="0" smtClean="0"/>
                      <a:t>10.1</a:t>
                    </a:r>
                    <a:r>
                      <a:rPr lang="zh-TW" altLang="en-US" sz="1600" baseline="0" dirty="0" smtClean="0"/>
                      <a:t>年</a:t>
                    </a:r>
                    <a:r>
                      <a:rPr lang="en-US" altLang="zh-TW" sz="1600" baseline="0" dirty="0" smtClean="0"/>
                      <a:t>~15</a:t>
                    </a:r>
                    <a:r>
                      <a:rPr lang="zh-TW" altLang="en-US" sz="1600" baseline="0" dirty="0" smtClean="0"/>
                      <a:t>年</a:t>
                    </a:r>
                  </a:p>
                  <a:p>
                    <a:pPr>
                      <a:defRPr sz="1600" b="1" baseline="0">
                        <a:latin typeface="Times New Roman" panose="02020603050405020304" pitchFamily="18" charset="0"/>
                        <a:ea typeface="標楷體" panose="03000509000000000000" pitchFamily="65" charset="-120"/>
                      </a:defRPr>
                    </a:pPr>
                    <a:fld id="{F899EE40-F8CF-471D-8681-D0674CD436E1}" type="VALUE">
                      <a:rPr lang="en-US" altLang="zh-TW" sz="1600" baseline="0" smtClean="0"/>
                      <a:pPr>
                        <a:defRPr sz="1600" b="1" baseline="0">
                          <a:latin typeface="Times New Roman" panose="02020603050405020304" pitchFamily="18" charset="0"/>
                          <a:ea typeface="標楷體" panose="03000509000000000000" pitchFamily="65" charset="-120"/>
                        </a:defRPr>
                      </a:pPr>
                      <a:t>[值]</a:t>
                    </a:fld>
                    <a:endParaRPr lang="zh-TW" altLang="en-US"/>
                  </a:p>
                </c:rich>
              </c:tx>
              <c:spPr>
                <a:noFill/>
                <a:ln w="19050">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6.9911411959517722E-2"/>
                  <c:y val="-3.3655401948084883E-2"/>
                </c:manualLayout>
              </c:layout>
              <c:tx>
                <c:rich>
                  <a:bodyPr/>
                  <a:lstStyle/>
                  <a:p>
                    <a:r>
                      <a:rPr lang="zh-TW" altLang="en-US" dirty="0" smtClean="0"/>
                      <a:t>無到期日</a:t>
                    </a:r>
                  </a:p>
                  <a:p>
                    <a:fld id="{68920242-3D17-4DC4-8190-F98C745AC01F}" type="VALUE">
                      <a:rPr lang="en-US" altLang="zh-TW" smtClean="0"/>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showLegendKey val="0"/>
            <c:showVal val="0"/>
            <c:showCatName val="0"/>
            <c:showSerName val="0"/>
            <c:showPercent val="0"/>
            <c:showBubbleSize val="0"/>
            <c:extLst>
              <c:ext xmlns:c15="http://schemas.microsoft.com/office/drawing/2012/chart" uri="{CE6537A1-D6FC-4f65-9D91-7224C49458BB}"/>
            </c:extLst>
          </c:dLbls>
          <c:cat>
            <c:strRef>
              <c:f>工作表1!$L$4:$L$8</c:f>
              <c:strCache>
                <c:ptCount val="5"/>
                <c:pt idx="0">
                  <c:v>3年(含)以下</c:v>
                </c:pt>
                <c:pt idx="1">
                  <c:v>3.1年~5年</c:v>
                </c:pt>
                <c:pt idx="2">
                  <c:v>5.1年~10年</c:v>
                </c:pt>
                <c:pt idx="3">
                  <c:v>10.1年~15年</c:v>
                </c:pt>
                <c:pt idx="4">
                  <c:v>無到期日</c:v>
                </c:pt>
              </c:strCache>
            </c:strRef>
          </c:cat>
          <c:val>
            <c:numRef>
              <c:f>工作表1!$M$4:$M$8</c:f>
              <c:numCache>
                <c:formatCode>0.00%</c:formatCode>
                <c:ptCount val="5"/>
                <c:pt idx="0">
                  <c:v>1.0797581341779442E-2</c:v>
                </c:pt>
                <c:pt idx="1">
                  <c:v>1.151742009789807E-2</c:v>
                </c:pt>
                <c:pt idx="2">
                  <c:v>0.83968162560157955</c:v>
                </c:pt>
                <c:pt idx="3">
                  <c:v>3.6917444778083994E-2</c:v>
                </c:pt>
                <c:pt idx="4">
                  <c:v>0.10108592818065897</c:v>
                </c:pt>
              </c:numCache>
            </c:numRef>
          </c:val>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7016720364403957"/>
          <c:y val="0.21209354039078449"/>
          <c:w val="0.21316612968929377"/>
          <c:h val="0.4832203266258384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0400630088720315E-3"/>
          <c:w val="1"/>
          <c:h val="0.96220062850159493"/>
        </c:manualLayout>
      </c:layout>
      <c:pie3DChart>
        <c:varyColors val="1"/>
        <c:ser>
          <c:idx val="0"/>
          <c:order val="0"/>
          <c:dPt>
            <c:idx val="0"/>
            <c:bubble3D val="0"/>
            <c:spPr>
              <a:solidFill>
                <a:srgbClr val="00E4A8">
                  <a:lumMod val="40000"/>
                  <a:lumOff val="60000"/>
                </a:srgbClr>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rgbClr val="CCCCFF"/>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rgbClr val="FFCF01">
                  <a:lumMod val="20000"/>
                  <a:lumOff val="80000"/>
                </a:srgbClr>
              </a:solidFill>
              <a:ln w="25400">
                <a:solidFill>
                  <a:schemeClr val="lt1"/>
                </a:solidFill>
              </a:ln>
              <a:effectLst/>
              <a:sp3d contourW="25400">
                <a:contourClr>
                  <a:schemeClr val="lt1"/>
                </a:contourClr>
              </a:sp3d>
            </c:spPr>
          </c:dPt>
          <c:dLbls>
            <c:dLbl>
              <c:idx val="0"/>
              <c:layout>
                <c:manualLayout>
                  <c:x val="-0.23050811814560293"/>
                  <c:y val="0.12811423730696586"/>
                </c:manualLayout>
              </c:layout>
              <c:tx>
                <c:rich>
                  <a:bodyPr/>
                  <a:lstStyle/>
                  <a:p>
                    <a:r>
                      <a:rPr lang="zh-TW" altLang="en-US"/>
                      <a:t>台電</a:t>
                    </a:r>
                    <a:fld id="{8756DB94-AA94-41C0-AAA2-2A1C98D530C7}" type="VALUE">
                      <a:rPr lang="en-US" altLang="zh-TW"/>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13934298305479284"/>
                  <c:y val="-0.21239058755376386"/>
                </c:manualLayout>
              </c:layout>
              <c:tx>
                <c:rich>
                  <a:bodyPr/>
                  <a:lstStyle/>
                  <a:p>
                    <a:r>
                      <a:rPr lang="zh-TW" altLang="en-US"/>
                      <a:t>台積電</a:t>
                    </a:r>
                    <a:fld id="{E021FDB1-26DB-4FBE-9F48-722740F56E8E}" type="VALUE">
                      <a:rPr lang="en-US" altLang="zh-TW"/>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19368046407542019"/>
                  <c:y val="-0.33683211785992034"/>
                </c:manualLayout>
              </c:layout>
              <c:tx>
                <c:rich>
                  <a:bodyPr/>
                  <a:lstStyle/>
                  <a:p>
                    <a:r>
                      <a:rPr lang="zh-TW" altLang="en-US"/>
                      <a:t>中油</a:t>
                    </a:r>
                    <a:fld id="{27415433-59A7-487E-B77F-1373007AAC8D}" type="VALUE">
                      <a:rPr lang="en-US" altLang="zh-TW"/>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0.10860233912730435"/>
                  <c:y val="-0.33446851752226625"/>
                </c:manualLayout>
              </c:layout>
              <c:tx>
                <c:rich>
                  <a:bodyPr/>
                  <a:lstStyle/>
                  <a:p>
                    <a:r>
                      <a:rPr lang="zh-TW" altLang="en-US"/>
                      <a:t>鴻海</a:t>
                    </a:r>
                    <a:fld id="{6183E9F9-C0F8-45A4-9DCB-C75F064E1D52}" type="VALUE">
                      <a:rPr lang="en-US" altLang="zh-TW"/>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0.1171216425688151"/>
                  <c:y val="-0.46048206945260056"/>
                </c:manualLayout>
              </c:layout>
              <c:tx>
                <c:rich>
                  <a:bodyPr/>
                  <a:lstStyle/>
                  <a:p>
                    <a:r>
                      <a:rPr lang="zh-TW" altLang="en-US"/>
                      <a:t>中鋼</a:t>
                    </a:r>
                    <a:fld id="{4455BBBF-1964-4278-9077-784468DFE4BD}" type="VALUE">
                      <a:rPr lang="en-US" altLang="zh-TW"/>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0.24252937755582427"/>
                  <c:y val="-1.1846345293794797E-3"/>
                </c:manualLayout>
              </c:layout>
              <c:tx>
                <c:rich>
                  <a:bodyPr/>
                  <a:lstStyle/>
                  <a:p>
                    <a:r>
                      <a:rPr lang="zh-TW" altLang="en-US"/>
                      <a:t>其他</a:t>
                    </a:r>
                    <a:fld id="{76DC78F9-0360-49B5-A0CC-877B4980602D}" type="VALUE">
                      <a:rPr lang="en-US" altLang="zh-TW"/>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標楷體" panose="03000509000000000000" pitchFamily="65" charset="-120"/>
                    <a:cs typeface="+mn-cs"/>
                  </a:defRPr>
                </a:pPr>
                <a:endParaRPr lang="zh-TW"/>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工作表3!$I$4:$I$9</c:f>
              <c:strCache>
                <c:ptCount val="6"/>
                <c:pt idx="0">
                  <c:v>台灣電力</c:v>
                </c:pt>
                <c:pt idx="1">
                  <c:v>台灣積體電路製造</c:v>
                </c:pt>
                <c:pt idx="2">
                  <c:v>台灣中油</c:v>
                </c:pt>
                <c:pt idx="3">
                  <c:v>鴻海精密工業</c:v>
                </c:pt>
                <c:pt idx="4">
                  <c:v>中國鋼鐵</c:v>
                </c:pt>
                <c:pt idx="5">
                  <c:v>其他</c:v>
                </c:pt>
              </c:strCache>
            </c:strRef>
          </c:cat>
          <c:val>
            <c:numRef>
              <c:f>工作表3!$J$4:$J$9</c:f>
              <c:numCache>
                <c:formatCode>0.00%</c:formatCode>
                <c:ptCount val="6"/>
                <c:pt idx="0">
                  <c:v>0.24571136788718173</c:v>
                </c:pt>
                <c:pt idx="1">
                  <c:v>9.5353934066942828E-2</c:v>
                </c:pt>
                <c:pt idx="2">
                  <c:v>8.5026793193266698E-2</c:v>
                </c:pt>
                <c:pt idx="3">
                  <c:v>8.1068055858357524E-2</c:v>
                </c:pt>
                <c:pt idx="4">
                  <c:v>4.4492765264087943E-2</c:v>
                </c:pt>
                <c:pt idx="5">
                  <c:v>0.44829999999999998</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22E34-4BC6-4554-8D3E-58BA80417EFF}" type="doc">
      <dgm:prSet loTypeId="urn:microsoft.com/office/officeart/2005/8/layout/lProcess1" loCatId="process" qsTypeId="urn:microsoft.com/office/officeart/2005/8/quickstyle/3d4" qsCatId="3D" csTypeId="urn:microsoft.com/office/officeart/2005/8/colors/accent6_2" csCatId="accent6" phldr="1"/>
      <dgm:spPr/>
      <dgm:t>
        <a:bodyPr/>
        <a:lstStyle/>
        <a:p>
          <a:endParaRPr lang="zh-TW" altLang="en-US"/>
        </a:p>
      </dgm:t>
    </dgm:pt>
    <dgm:pt modelId="{07ADF6C0-7202-4E35-9865-990F761E9761}">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發行人辦理上櫃公告並繳交上櫃費用</a:t>
          </a:r>
          <a:endParaRPr lang="en-US" altLang="zh-TW" sz="1800" b="1" baseline="0" dirty="0" smtClean="0">
            <a:solidFill>
              <a:schemeClr val="tx1"/>
            </a:solidFill>
            <a:latin typeface="Times New Roman" panose="02020603050405020304" pitchFamily="18" charset="0"/>
            <a:ea typeface="標楷體" panose="03000509000000000000" pitchFamily="65" charset="-120"/>
          </a:endParaRPr>
        </a:p>
      </dgm:t>
    </dgm:pt>
    <dgm:pt modelId="{9C783F94-8A2F-4145-8550-F9F3DDC73453}" type="parTrans" cxnId="{13610F0C-8EAC-4EE9-A36F-E86EF63FEBAF}">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A17380C7-6BEC-469F-935C-397A3BA3A2F9}" type="sibTrans" cxnId="{13610F0C-8EAC-4EE9-A36F-E86EF63FEBAF}">
      <dgm:prSet/>
      <dgm:spPr>
        <a:solidFill>
          <a:schemeClr val="bg1">
            <a:lumMod val="65000"/>
          </a:schemeClr>
        </a:solidFill>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808F68C3-46D9-4CBF-8904-69E317DF3ED9}">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本中心辦理上櫃公告</a:t>
          </a:r>
          <a:endParaRPr lang="en-US" altLang="zh-TW" sz="1800" b="1" baseline="0" dirty="0" smtClean="0">
            <a:solidFill>
              <a:schemeClr val="tx1"/>
            </a:solidFill>
            <a:latin typeface="Times New Roman" panose="02020603050405020304" pitchFamily="18" charset="0"/>
            <a:ea typeface="標楷體" panose="03000509000000000000" pitchFamily="65" charset="-120"/>
          </a:endParaRPr>
        </a:p>
      </dgm:t>
    </dgm:pt>
    <dgm:pt modelId="{7AFB9F7C-6FB3-4E69-99D3-A7B1D6D4FA54}" type="parTrans" cxnId="{027DC9F9-D59C-4F3F-A680-F4E2906BD4A0}">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911E4F8A-0C96-4417-9C39-D8864E72400B}" type="sibTrans" cxnId="{027DC9F9-D59C-4F3F-A680-F4E2906BD4A0}">
      <dgm:prSet/>
      <dgm:spPr>
        <a:solidFill>
          <a:schemeClr val="bg1">
            <a:lumMod val="65000"/>
          </a:schemeClr>
        </a:solidFill>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0FC90B0D-B4F1-4CD2-9DA3-DE0FADEFD5B2}">
      <dgm:prSet phldrT="[文字]" custT="1">
        <dgm:style>
          <a:lnRef idx="1">
            <a:schemeClr val="accent5"/>
          </a:lnRef>
          <a:fillRef idx="3">
            <a:schemeClr val="accent5"/>
          </a:fillRef>
          <a:effectRef idx="2">
            <a:schemeClr val="accent5"/>
          </a:effectRef>
          <a:fontRef idx="minor">
            <a:schemeClr val="lt1"/>
          </a:fontRef>
        </dgm:style>
      </dgm:prSet>
      <dgm:spPr/>
      <dgm:t>
        <a:bodyPr/>
        <a:lstStyle/>
        <a:p>
          <a:r>
            <a:rPr lang="zh-TW" altLang="en-US" sz="1600" b="1" baseline="0" dirty="0" smtClean="0">
              <a:solidFill>
                <a:schemeClr val="tx1"/>
              </a:solidFill>
              <a:latin typeface="Times New Roman" panose="02020603050405020304" pitchFamily="18" charset="0"/>
              <a:ea typeface="標楷體" panose="03000509000000000000" pitchFamily="65" charset="-120"/>
            </a:rPr>
            <a:t>本中心將櫃檯買賣契約函報主管機關備查</a:t>
          </a:r>
          <a:endParaRPr lang="en-US" altLang="zh-TW" sz="1600" b="1" baseline="0" dirty="0" smtClean="0">
            <a:solidFill>
              <a:schemeClr val="tx1"/>
            </a:solidFill>
            <a:latin typeface="Times New Roman" panose="02020603050405020304" pitchFamily="18" charset="0"/>
            <a:ea typeface="標楷體" panose="03000509000000000000" pitchFamily="65" charset="-120"/>
          </a:endParaRPr>
        </a:p>
      </dgm:t>
    </dgm:pt>
    <dgm:pt modelId="{5B0374A8-799A-47C0-9E56-D2C7BF056A8E}" type="parTrans" cxnId="{CF86347A-8F6D-4F91-9D6F-E9044A85CE1A}">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C2F0D3C8-2AA4-4115-832C-A04E4295FE15}" type="sibTrans" cxnId="{CF86347A-8F6D-4F91-9D6F-E9044A85CE1A}">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B17949C2-FC4C-4E10-8B2B-DE2405A1E351}">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本中心檢視書件是否備齊</a:t>
          </a:r>
          <a:endParaRPr lang="zh-TW" altLang="en-US" sz="1800" b="1" baseline="0" dirty="0">
            <a:solidFill>
              <a:schemeClr val="tx1"/>
            </a:solidFill>
            <a:latin typeface="Times New Roman" panose="02020603050405020304" pitchFamily="18" charset="0"/>
            <a:ea typeface="標楷體" panose="03000509000000000000" pitchFamily="65" charset="-120"/>
          </a:endParaRPr>
        </a:p>
      </dgm:t>
    </dgm:pt>
    <dgm:pt modelId="{B4F4140B-A53F-40E3-A2A2-CD0ABAB12B12}" type="parTrans" cxnId="{E1FB81EF-45BF-413D-B96C-BB554F4B9787}">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B44371D6-D679-44C6-B4A7-666EF54BA2CA}" type="sibTrans" cxnId="{E1FB81EF-45BF-413D-B96C-BB554F4B9787}">
      <dgm:prSet/>
      <dgm:spPr>
        <a:solidFill>
          <a:schemeClr val="bg1">
            <a:lumMod val="65000"/>
          </a:schemeClr>
        </a:solidFill>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A4D8A877-FD14-4810-8136-849A624527AC}">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發行人辦理上櫃公告並繳交上櫃費用</a:t>
          </a:r>
          <a:endParaRPr lang="en-US" altLang="zh-TW" sz="1800" b="1" baseline="0" dirty="0" smtClean="0">
            <a:solidFill>
              <a:schemeClr val="tx1"/>
            </a:solidFill>
            <a:latin typeface="Times New Roman" panose="02020603050405020304" pitchFamily="18" charset="0"/>
            <a:ea typeface="標楷體" panose="03000509000000000000" pitchFamily="65" charset="-120"/>
          </a:endParaRPr>
        </a:p>
      </dgm:t>
    </dgm:pt>
    <dgm:pt modelId="{957FD39D-403A-4608-9813-BAAE9A823420}" type="parTrans" cxnId="{8BC96C67-61DE-4734-9689-11FB463D4E40}">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E2BEE3F6-B9CA-4362-AC0D-AA6C7539B43B}" type="sibTrans" cxnId="{8BC96C67-61DE-4734-9689-11FB463D4E40}">
      <dgm:prSet/>
      <dgm:spPr>
        <a:solidFill>
          <a:schemeClr val="bg1">
            <a:lumMod val="65000"/>
          </a:schemeClr>
        </a:solidFill>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478D8906-2C62-46B7-874F-912F55302FE7}">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本中心辦理上櫃公告</a:t>
          </a:r>
          <a:endParaRPr lang="en-US" altLang="zh-TW" sz="1800" b="1" baseline="0" dirty="0" smtClean="0">
            <a:solidFill>
              <a:schemeClr val="tx1"/>
            </a:solidFill>
            <a:latin typeface="Times New Roman" panose="02020603050405020304" pitchFamily="18" charset="0"/>
            <a:ea typeface="標楷體" panose="03000509000000000000" pitchFamily="65" charset="-120"/>
          </a:endParaRPr>
        </a:p>
      </dgm:t>
    </dgm:pt>
    <dgm:pt modelId="{30125DAE-B2AD-4E3D-8EB2-06C48544FE6F}" type="parTrans" cxnId="{B81F6768-7C75-48B5-A8FB-96ED5F45DA50}">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273E6E2A-8140-425B-A6E2-8B54B1945649}" type="sibTrans" cxnId="{B81F6768-7C75-48B5-A8FB-96ED5F45DA50}">
      <dgm:prSet/>
      <dgm:spPr>
        <a:solidFill>
          <a:schemeClr val="bg1">
            <a:lumMod val="65000"/>
          </a:schemeClr>
        </a:solidFill>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F5E738FD-E285-4F6D-BCB5-ED59287DC5BB}">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債券上櫃</a:t>
          </a:r>
          <a:endParaRPr lang="en-US" altLang="zh-TW" sz="1800" b="1" baseline="0" dirty="0" smtClean="0">
            <a:solidFill>
              <a:schemeClr val="tx1"/>
            </a:solidFill>
            <a:latin typeface="Times New Roman" panose="02020603050405020304" pitchFamily="18" charset="0"/>
            <a:ea typeface="標楷體" panose="03000509000000000000" pitchFamily="65" charset="-120"/>
          </a:endParaRPr>
        </a:p>
      </dgm:t>
    </dgm:pt>
    <dgm:pt modelId="{7C7BE9CC-87AB-4D2B-89CA-AAE8B9346841}" type="parTrans" cxnId="{B7EED0E4-34C1-4ADF-9A1E-3CFD4C3CC427}">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E83ECD42-EA02-44AE-85F0-DD0F5418E8ED}" type="sibTrans" cxnId="{B7EED0E4-34C1-4ADF-9A1E-3CFD4C3CC427}">
      <dgm:prSet/>
      <dgm:spPr>
        <a:solidFill>
          <a:schemeClr val="bg1">
            <a:lumMod val="65000"/>
          </a:schemeClr>
        </a:solidFill>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CAAC02C4-08DF-4280-AB68-05E339BB7DC6}">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600" b="1" baseline="0" dirty="0" smtClean="0">
              <a:solidFill>
                <a:schemeClr val="tx1"/>
              </a:solidFill>
              <a:latin typeface="Times New Roman" panose="02020603050405020304" pitchFamily="18" charset="0"/>
              <a:ea typeface="標楷體" panose="03000509000000000000" pitchFamily="65" charset="-120"/>
            </a:rPr>
            <a:t>發行人於公開資訊觀測站建立債券發行資料</a:t>
          </a:r>
          <a:endParaRPr lang="en-US" altLang="zh-TW" sz="1600" baseline="0" dirty="0" smtClean="0">
            <a:solidFill>
              <a:schemeClr val="tx1"/>
            </a:solidFill>
            <a:latin typeface="Times New Roman" panose="02020603050405020304" pitchFamily="18" charset="0"/>
            <a:ea typeface="標楷體" panose="03000509000000000000" pitchFamily="65" charset="-120"/>
          </a:endParaRPr>
        </a:p>
      </dgm:t>
    </dgm:pt>
    <dgm:pt modelId="{38CDB44E-1134-4C5B-BF3D-038623C66FF3}" type="parTrans" cxnId="{3D41A8C7-24B4-4BAB-B360-289D8A063ABA}">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3B54C62C-57B7-442D-9360-2B872C560BF5}" type="sibTrans" cxnId="{3D41A8C7-24B4-4BAB-B360-289D8A063ABA}">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1E3F341E-9D26-40CF-96BC-4E43EC33AC9B}">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債券上櫃</a:t>
          </a:r>
          <a:endParaRPr lang="en-US" altLang="zh-TW" sz="1800" b="1" baseline="0" dirty="0" smtClean="0">
            <a:solidFill>
              <a:schemeClr val="tx1"/>
            </a:solidFill>
            <a:latin typeface="Times New Roman" panose="02020603050405020304" pitchFamily="18" charset="0"/>
            <a:ea typeface="標楷體" panose="03000509000000000000" pitchFamily="65" charset="-120"/>
          </a:endParaRPr>
        </a:p>
      </dgm:t>
    </dgm:pt>
    <dgm:pt modelId="{BA77265A-D872-4FA2-95A7-7C19E196533F}" type="parTrans" cxnId="{AFFB2039-8919-431D-B998-C6648B59DA41}">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4FED695C-56E5-4392-963A-D3D86082B0D0}" type="sibTrans" cxnId="{AFFB2039-8919-431D-B998-C6648B59DA41}">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A5B8CAA9-BA42-44CA-AE0B-6422BA30BDE0}">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600" b="1" baseline="0" dirty="0" smtClean="0">
              <a:solidFill>
                <a:schemeClr val="tx1"/>
              </a:solidFill>
              <a:latin typeface="Times New Roman" panose="02020603050405020304" pitchFamily="18" charset="0"/>
              <a:ea typeface="標楷體" panose="03000509000000000000" pitchFamily="65" charset="-120"/>
            </a:rPr>
            <a:t>發行人於公開資訊觀測站建立債券發行資料</a:t>
          </a:r>
          <a:endParaRPr lang="zh-TW" altLang="en-US" sz="1600" baseline="0" dirty="0">
            <a:solidFill>
              <a:schemeClr val="tx1"/>
            </a:solidFill>
            <a:latin typeface="Times New Roman" panose="02020603050405020304" pitchFamily="18" charset="0"/>
            <a:ea typeface="標楷體" panose="03000509000000000000" pitchFamily="65" charset="-120"/>
          </a:endParaRPr>
        </a:p>
      </dgm:t>
    </dgm:pt>
    <dgm:pt modelId="{052DFEF8-0F40-4EBA-97E6-D7B6026EDF42}" type="parTrans" cxnId="{4288F926-E356-49E8-A2A3-30924EB2312A}">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46B4ADAE-C0AF-40AB-90FC-0B9E9B861F43}" type="sibTrans" cxnId="{4288F926-E356-49E8-A2A3-30924EB2312A}">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A3523C35-4F5B-4710-B397-162DEC100724}">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本中心檢視書件是否備齊</a:t>
          </a:r>
          <a:endParaRPr lang="zh-TW" altLang="en-US" sz="1800" b="1" baseline="0" dirty="0">
            <a:solidFill>
              <a:schemeClr val="tx1"/>
            </a:solidFill>
            <a:latin typeface="Times New Roman" panose="02020603050405020304" pitchFamily="18" charset="0"/>
            <a:ea typeface="標楷體" panose="03000509000000000000" pitchFamily="65" charset="-120"/>
          </a:endParaRPr>
        </a:p>
      </dgm:t>
    </dgm:pt>
    <dgm:pt modelId="{7C1645BA-D14A-45D9-9227-263DA5174B1F}" type="sibTrans" cxnId="{CB1A46B6-7883-43F5-AE5E-254109E4C5F4}">
      <dgm:prSet/>
      <dgm:spPr>
        <a:solidFill>
          <a:schemeClr val="bg1">
            <a:lumMod val="65000"/>
          </a:schemeClr>
        </a:solidFill>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4A9CD051-DC4A-437E-9291-98B9B48D0A58}" type="parTrans" cxnId="{CB1A46B6-7883-43F5-AE5E-254109E4C5F4}">
      <dgm:prSet/>
      <dgm:spPr/>
      <dgm:t>
        <a:bodyPr/>
        <a:lstStyle/>
        <a:p>
          <a:endParaRPr lang="zh-TW" altLang="en-US" baseline="0">
            <a:solidFill>
              <a:schemeClr val="tx1"/>
            </a:solidFill>
            <a:latin typeface="Times New Roman" panose="02020603050405020304" pitchFamily="18" charset="0"/>
            <a:ea typeface="標楷體" panose="03000509000000000000" pitchFamily="65" charset="-120"/>
          </a:endParaRPr>
        </a:p>
      </dgm:t>
    </dgm:pt>
    <dgm:pt modelId="{55F3D6D1-990D-49E9-BEBC-6D63033234DC}">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檢送櫃檯買賣申</a:t>
          </a:r>
          <a:r>
            <a:rPr lang="zh-TW" altLang="en-US" sz="2100" b="1" baseline="0" dirty="0" smtClean="0">
              <a:solidFill>
                <a:srgbClr val="FF0000"/>
              </a:solidFill>
              <a:effectLst/>
              <a:latin typeface="Times New Roman" panose="02020603050405020304" pitchFamily="18" charset="0"/>
              <a:ea typeface="標楷體" panose="03000509000000000000" pitchFamily="65" charset="-120"/>
            </a:rPr>
            <a:t>請</a:t>
          </a:r>
          <a:r>
            <a:rPr lang="zh-TW" altLang="en-US" sz="1800" b="1" baseline="0" dirty="0" smtClean="0">
              <a:solidFill>
                <a:schemeClr val="tx1"/>
              </a:solidFill>
              <a:latin typeface="Times New Roman" panose="02020603050405020304" pitchFamily="18" charset="0"/>
              <a:ea typeface="標楷體" panose="03000509000000000000" pitchFamily="65" charset="-120"/>
            </a:rPr>
            <a:t>書</a:t>
          </a:r>
          <a:endParaRPr lang="zh-TW" altLang="en-US" sz="1800" b="1" baseline="0" dirty="0">
            <a:solidFill>
              <a:schemeClr val="tx1"/>
            </a:solidFill>
            <a:latin typeface="Times New Roman" panose="02020603050405020304" pitchFamily="18" charset="0"/>
            <a:ea typeface="標楷體" panose="03000509000000000000" pitchFamily="65" charset="-120"/>
          </a:endParaRPr>
        </a:p>
      </dgm:t>
    </dgm:pt>
    <dgm:pt modelId="{595623E5-E99D-4A08-AB7C-F306742882E7}" type="parTrans" cxnId="{8AEBF932-136B-4C25-952A-F72C386745D9}">
      <dgm:prSet/>
      <dgm:spPr>
        <a:solidFill>
          <a:schemeClr val="bg1">
            <a:lumMod val="65000"/>
          </a:schemeClr>
        </a:solidFill>
      </dgm:spPr>
      <dgm:t>
        <a:bodyPr/>
        <a:lstStyle/>
        <a:p>
          <a:endParaRPr lang="zh-TW" altLang="en-US">
            <a:solidFill>
              <a:schemeClr val="tx1"/>
            </a:solidFill>
          </a:endParaRPr>
        </a:p>
      </dgm:t>
    </dgm:pt>
    <dgm:pt modelId="{4A311B8D-D69F-4810-9367-40794747F57C}" type="sibTrans" cxnId="{8AEBF932-136B-4C25-952A-F72C386745D9}">
      <dgm:prSet/>
      <dgm:spPr>
        <a:solidFill>
          <a:schemeClr val="bg1">
            <a:lumMod val="65000"/>
          </a:schemeClr>
        </a:solidFill>
      </dgm:spPr>
      <dgm:t>
        <a:bodyPr/>
        <a:lstStyle/>
        <a:p>
          <a:endParaRPr lang="zh-TW" altLang="en-US">
            <a:solidFill>
              <a:schemeClr val="tx1"/>
            </a:solidFill>
          </a:endParaRPr>
        </a:p>
      </dgm:t>
    </dgm:pt>
    <dgm:pt modelId="{59482BA0-1BDB-4B77-BC19-B85C6231A05F}">
      <dgm:prSet phldrT="[文字]" custT="1"/>
      <dgm:spPr>
        <a:gradFill rotWithShape="0">
          <a:gsLst>
            <a:gs pos="0">
              <a:srgbClr val="8488C4"/>
            </a:gs>
            <a:gs pos="53000">
              <a:srgbClr val="D4DEFF"/>
            </a:gs>
            <a:gs pos="83000">
              <a:srgbClr val="D4DEFF"/>
            </a:gs>
            <a:gs pos="100000">
              <a:srgbClr val="96AB94"/>
            </a:gs>
          </a:gsLst>
          <a:lin ang="5400000" scaled="0"/>
        </a:gradFill>
      </dgm:spPr>
      <dgm:t>
        <a:bodyPr/>
        <a:lstStyle/>
        <a:p>
          <a:r>
            <a:rPr lang="zh-TW" altLang="en-US" sz="1800" b="1" baseline="0" dirty="0" smtClean="0">
              <a:solidFill>
                <a:schemeClr val="tx1"/>
              </a:solidFill>
              <a:latin typeface="Times New Roman" panose="02020603050405020304" pitchFamily="18" charset="0"/>
              <a:ea typeface="標楷體" panose="03000509000000000000" pitchFamily="65" charset="-120"/>
            </a:rPr>
            <a:t>檢送櫃檯買賣申</a:t>
          </a:r>
          <a:r>
            <a:rPr lang="zh-TW" altLang="en-US" sz="2100" b="1" baseline="0" dirty="0" smtClean="0">
              <a:solidFill>
                <a:srgbClr val="FF0000"/>
              </a:solidFill>
              <a:effectLst/>
              <a:latin typeface="Times New Roman" panose="02020603050405020304" pitchFamily="18" charset="0"/>
              <a:ea typeface="標楷體" panose="03000509000000000000" pitchFamily="65" charset="-120"/>
            </a:rPr>
            <a:t>報</a:t>
          </a:r>
          <a:r>
            <a:rPr lang="zh-TW" altLang="en-US" sz="1800" b="1" baseline="0" dirty="0" smtClean="0">
              <a:solidFill>
                <a:schemeClr val="tx1"/>
              </a:solidFill>
              <a:latin typeface="Times New Roman" panose="02020603050405020304" pitchFamily="18" charset="0"/>
              <a:ea typeface="標楷體" panose="03000509000000000000" pitchFamily="65" charset="-120"/>
            </a:rPr>
            <a:t>書</a:t>
          </a:r>
          <a:endParaRPr lang="en-US" altLang="zh-TW" sz="1800" baseline="0" dirty="0" smtClean="0">
            <a:solidFill>
              <a:schemeClr val="tx1"/>
            </a:solidFill>
            <a:latin typeface="Times New Roman" panose="02020603050405020304" pitchFamily="18" charset="0"/>
            <a:ea typeface="標楷體" panose="03000509000000000000" pitchFamily="65" charset="-120"/>
          </a:endParaRPr>
        </a:p>
      </dgm:t>
    </dgm:pt>
    <dgm:pt modelId="{A494FCE8-5F42-4FC9-970A-68EB4DDA5F2E}" type="parTrans" cxnId="{DA4F3A69-86E1-4F0E-B435-AC3CF4634DE3}">
      <dgm:prSet/>
      <dgm:spPr>
        <a:solidFill>
          <a:schemeClr val="bg1">
            <a:lumMod val="65000"/>
          </a:schemeClr>
        </a:solidFill>
      </dgm:spPr>
      <dgm:t>
        <a:bodyPr/>
        <a:lstStyle/>
        <a:p>
          <a:endParaRPr lang="zh-TW" altLang="en-US">
            <a:solidFill>
              <a:schemeClr val="tx1"/>
            </a:solidFill>
          </a:endParaRPr>
        </a:p>
      </dgm:t>
    </dgm:pt>
    <dgm:pt modelId="{1A19FCC4-F322-45DD-BF89-C65B7F192054}" type="sibTrans" cxnId="{DA4F3A69-86E1-4F0E-B435-AC3CF4634DE3}">
      <dgm:prSet/>
      <dgm:spPr>
        <a:solidFill>
          <a:schemeClr val="bg1">
            <a:lumMod val="65000"/>
          </a:schemeClr>
        </a:solidFill>
      </dgm:spPr>
      <dgm:t>
        <a:bodyPr/>
        <a:lstStyle/>
        <a:p>
          <a:endParaRPr lang="zh-TW" altLang="en-US">
            <a:solidFill>
              <a:schemeClr val="tx1"/>
            </a:solidFill>
          </a:endParaRPr>
        </a:p>
      </dgm:t>
    </dgm:pt>
    <dgm:pt modelId="{0D080365-D6A9-42A9-AF20-3EB3D1D2C8E7}" type="pres">
      <dgm:prSet presAssocID="{0F122E34-4BC6-4554-8D3E-58BA80417EFF}" presName="Name0" presStyleCnt="0">
        <dgm:presLayoutVars>
          <dgm:dir/>
          <dgm:animLvl val="lvl"/>
          <dgm:resizeHandles val="exact"/>
        </dgm:presLayoutVars>
      </dgm:prSet>
      <dgm:spPr/>
      <dgm:t>
        <a:bodyPr/>
        <a:lstStyle/>
        <a:p>
          <a:endParaRPr lang="zh-TW" altLang="en-US"/>
        </a:p>
      </dgm:t>
    </dgm:pt>
    <dgm:pt modelId="{2CDF7860-BAD3-48B0-924B-7E8E1E0E899E}" type="pres">
      <dgm:prSet presAssocID="{A5B8CAA9-BA42-44CA-AE0B-6422BA30BDE0}" presName="vertFlow" presStyleCnt="0"/>
      <dgm:spPr/>
      <dgm:t>
        <a:bodyPr/>
        <a:lstStyle/>
        <a:p>
          <a:endParaRPr lang="zh-TW" altLang="en-US"/>
        </a:p>
      </dgm:t>
    </dgm:pt>
    <dgm:pt modelId="{3CF58859-C6C3-40C0-AAA9-409C3080F466}" type="pres">
      <dgm:prSet presAssocID="{A5B8CAA9-BA42-44CA-AE0B-6422BA30BDE0}" presName="header" presStyleLbl="node1" presStyleIdx="0" presStyleCnt="2" custScaleX="211255"/>
      <dgm:spPr/>
      <dgm:t>
        <a:bodyPr/>
        <a:lstStyle/>
        <a:p>
          <a:endParaRPr lang="zh-TW" altLang="en-US"/>
        </a:p>
      </dgm:t>
    </dgm:pt>
    <dgm:pt modelId="{5751D80E-B8F7-4AF1-8058-BE8F87B42329}" type="pres">
      <dgm:prSet presAssocID="{595623E5-E99D-4A08-AB7C-F306742882E7}" presName="parTrans" presStyleLbl="sibTrans2D1" presStyleIdx="0" presStyleCnt="11"/>
      <dgm:spPr/>
      <dgm:t>
        <a:bodyPr/>
        <a:lstStyle/>
        <a:p>
          <a:endParaRPr lang="zh-TW" altLang="en-US"/>
        </a:p>
      </dgm:t>
    </dgm:pt>
    <dgm:pt modelId="{4884E92B-4F30-4658-8EBD-A72AAA272FEE}" type="pres">
      <dgm:prSet presAssocID="{55F3D6D1-990D-49E9-BEBC-6D63033234DC}" presName="child" presStyleLbl="alignAccFollowNode1" presStyleIdx="0" presStyleCnt="11" custScaleX="209525">
        <dgm:presLayoutVars>
          <dgm:chMax val="0"/>
          <dgm:bulletEnabled val="1"/>
        </dgm:presLayoutVars>
      </dgm:prSet>
      <dgm:spPr/>
      <dgm:t>
        <a:bodyPr/>
        <a:lstStyle/>
        <a:p>
          <a:endParaRPr lang="zh-TW" altLang="en-US"/>
        </a:p>
      </dgm:t>
    </dgm:pt>
    <dgm:pt modelId="{D4216310-2038-4F19-AFDD-9EBAA3D46B87}" type="pres">
      <dgm:prSet presAssocID="{4A311B8D-D69F-4810-9367-40794747F57C}" presName="sibTrans" presStyleLbl="sibTrans2D1" presStyleIdx="1" presStyleCnt="11"/>
      <dgm:spPr/>
      <dgm:t>
        <a:bodyPr/>
        <a:lstStyle/>
        <a:p>
          <a:endParaRPr lang="zh-TW" altLang="en-US"/>
        </a:p>
      </dgm:t>
    </dgm:pt>
    <dgm:pt modelId="{F951A4B8-00F1-4F49-ABFA-7FA976611AC9}" type="pres">
      <dgm:prSet presAssocID="{A3523C35-4F5B-4710-B397-162DEC100724}" presName="child" presStyleLbl="alignAccFollowNode1" presStyleIdx="1" presStyleCnt="11" custScaleX="211255">
        <dgm:presLayoutVars>
          <dgm:chMax val="0"/>
          <dgm:bulletEnabled val="1"/>
        </dgm:presLayoutVars>
      </dgm:prSet>
      <dgm:spPr/>
      <dgm:t>
        <a:bodyPr/>
        <a:lstStyle/>
        <a:p>
          <a:endParaRPr lang="zh-TW" altLang="en-US"/>
        </a:p>
      </dgm:t>
    </dgm:pt>
    <dgm:pt modelId="{FD861AAD-CA07-4CB0-B2E0-20017554A04E}" type="pres">
      <dgm:prSet presAssocID="{7C1645BA-D14A-45D9-9227-263DA5174B1F}" presName="sibTrans" presStyleLbl="sibTrans2D1" presStyleIdx="2" presStyleCnt="11"/>
      <dgm:spPr/>
      <dgm:t>
        <a:bodyPr/>
        <a:lstStyle/>
        <a:p>
          <a:endParaRPr lang="zh-TW" altLang="en-US"/>
        </a:p>
      </dgm:t>
    </dgm:pt>
    <dgm:pt modelId="{D505881F-F5AE-490E-B146-DF7C5AE418BE}" type="pres">
      <dgm:prSet presAssocID="{07ADF6C0-7202-4E35-9865-990F761E9761}" presName="child" presStyleLbl="alignAccFollowNode1" presStyleIdx="2" presStyleCnt="11" custScaleX="211255">
        <dgm:presLayoutVars>
          <dgm:chMax val="0"/>
          <dgm:bulletEnabled val="1"/>
        </dgm:presLayoutVars>
      </dgm:prSet>
      <dgm:spPr/>
      <dgm:t>
        <a:bodyPr/>
        <a:lstStyle/>
        <a:p>
          <a:endParaRPr lang="zh-TW" altLang="en-US"/>
        </a:p>
      </dgm:t>
    </dgm:pt>
    <dgm:pt modelId="{F6C67C2D-A5FD-431C-A06D-DD9BD6A5810D}" type="pres">
      <dgm:prSet presAssocID="{A17380C7-6BEC-469F-935C-397A3BA3A2F9}" presName="sibTrans" presStyleLbl="sibTrans2D1" presStyleIdx="3" presStyleCnt="11"/>
      <dgm:spPr/>
      <dgm:t>
        <a:bodyPr/>
        <a:lstStyle/>
        <a:p>
          <a:endParaRPr lang="zh-TW" altLang="en-US"/>
        </a:p>
      </dgm:t>
    </dgm:pt>
    <dgm:pt modelId="{B6F91320-1602-461D-B654-2875A0AC7B64}" type="pres">
      <dgm:prSet presAssocID="{808F68C3-46D9-4CBF-8904-69E317DF3ED9}" presName="child" presStyleLbl="alignAccFollowNode1" presStyleIdx="3" presStyleCnt="11" custScaleX="211255">
        <dgm:presLayoutVars>
          <dgm:chMax val="0"/>
          <dgm:bulletEnabled val="1"/>
        </dgm:presLayoutVars>
      </dgm:prSet>
      <dgm:spPr/>
      <dgm:t>
        <a:bodyPr/>
        <a:lstStyle/>
        <a:p>
          <a:endParaRPr lang="zh-TW" altLang="en-US"/>
        </a:p>
      </dgm:t>
    </dgm:pt>
    <dgm:pt modelId="{81DFFFA0-8E2C-461D-8F5D-BFE4F919B8F4}" type="pres">
      <dgm:prSet presAssocID="{911E4F8A-0C96-4417-9C39-D8864E72400B}" presName="sibTrans" presStyleLbl="sibTrans2D1" presStyleIdx="4" presStyleCnt="11"/>
      <dgm:spPr/>
      <dgm:t>
        <a:bodyPr/>
        <a:lstStyle/>
        <a:p>
          <a:endParaRPr lang="zh-TW" altLang="en-US"/>
        </a:p>
      </dgm:t>
    </dgm:pt>
    <dgm:pt modelId="{A082977A-2E87-4633-84AE-906BEF20781B}" type="pres">
      <dgm:prSet presAssocID="{F5E738FD-E285-4F6D-BCB5-ED59287DC5BB}" presName="child" presStyleLbl="alignAccFollowNode1" presStyleIdx="4" presStyleCnt="11" custScaleX="211255">
        <dgm:presLayoutVars>
          <dgm:chMax val="0"/>
          <dgm:bulletEnabled val="1"/>
        </dgm:presLayoutVars>
      </dgm:prSet>
      <dgm:spPr/>
      <dgm:t>
        <a:bodyPr/>
        <a:lstStyle/>
        <a:p>
          <a:endParaRPr lang="zh-TW" altLang="en-US"/>
        </a:p>
      </dgm:t>
    </dgm:pt>
    <dgm:pt modelId="{77E79995-13FD-4007-99D4-F16005BB65EE}" type="pres">
      <dgm:prSet presAssocID="{E83ECD42-EA02-44AE-85F0-DD0F5418E8ED}" presName="sibTrans" presStyleLbl="sibTrans2D1" presStyleIdx="5" presStyleCnt="11"/>
      <dgm:spPr/>
      <dgm:t>
        <a:bodyPr/>
        <a:lstStyle/>
        <a:p>
          <a:endParaRPr lang="zh-TW" altLang="en-US"/>
        </a:p>
      </dgm:t>
    </dgm:pt>
    <dgm:pt modelId="{6AF360E3-534F-4019-AFE8-865702F89B3D}" type="pres">
      <dgm:prSet presAssocID="{0FC90B0D-B4F1-4CD2-9DA3-DE0FADEFD5B2}" presName="child" presStyleLbl="alignAccFollowNode1" presStyleIdx="5" presStyleCnt="11" custScaleX="211255">
        <dgm:presLayoutVars>
          <dgm:chMax val="0"/>
          <dgm:bulletEnabled val="1"/>
        </dgm:presLayoutVars>
      </dgm:prSet>
      <dgm:spPr/>
      <dgm:t>
        <a:bodyPr/>
        <a:lstStyle/>
        <a:p>
          <a:endParaRPr lang="zh-TW" altLang="en-US"/>
        </a:p>
      </dgm:t>
    </dgm:pt>
    <dgm:pt modelId="{2FD27C31-FE9D-4F32-A010-AEC39444B74E}" type="pres">
      <dgm:prSet presAssocID="{A5B8CAA9-BA42-44CA-AE0B-6422BA30BDE0}" presName="hSp" presStyleCnt="0"/>
      <dgm:spPr/>
      <dgm:t>
        <a:bodyPr/>
        <a:lstStyle/>
        <a:p>
          <a:endParaRPr lang="zh-TW" altLang="en-US"/>
        </a:p>
      </dgm:t>
    </dgm:pt>
    <dgm:pt modelId="{809502B4-CB8C-4149-9236-0A21A1E6C587}" type="pres">
      <dgm:prSet presAssocID="{CAAC02C4-08DF-4280-AB68-05E339BB7DC6}" presName="vertFlow" presStyleCnt="0"/>
      <dgm:spPr/>
      <dgm:t>
        <a:bodyPr/>
        <a:lstStyle/>
        <a:p>
          <a:endParaRPr lang="zh-TW" altLang="en-US"/>
        </a:p>
      </dgm:t>
    </dgm:pt>
    <dgm:pt modelId="{56374E4A-8AC4-4233-9D7E-E438BF812CDD}" type="pres">
      <dgm:prSet presAssocID="{CAAC02C4-08DF-4280-AB68-05E339BB7DC6}" presName="header" presStyleLbl="node1" presStyleIdx="1" presStyleCnt="2" custScaleX="211255"/>
      <dgm:spPr/>
      <dgm:t>
        <a:bodyPr/>
        <a:lstStyle/>
        <a:p>
          <a:endParaRPr lang="zh-TW" altLang="en-US"/>
        </a:p>
      </dgm:t>
    </dgm:pt>
    <dgm:pt modelId="{313B135A-5076-4654-ACD7-87AE80D65BAD}" type="pres">
      <dgm:prSet presAssocID="{A494FCE8-5F42-4FC9-970A-68EB4DDA5F2E}" presName="parTrans" presStyleLbl="sibTrans2D1" presStyleIdx="6" presStyleCnt="11"/>
      <dgm:spPr/>
      <dgm:t>
        <a:bodyPr/>
        <a:lstStyle/>
        <a:p>
          <a:endParaRPr lang="zh-TW" altLang="en-US"/>
        </a:p>
      </dgm:t>
    </dgm:pt>
    <dgm:pt modelId="{AA39C976-340D-482E-8260-2121C3C90952}" type="pres">
      <dgm:prSet presAssocID="{59482BA0-1BDB-4B77-BC19-B85C6231A05F}" presName="child" presStyleLbl="alignAccFollowNode1" presStyleIdx="6" presStyleCnt="11" custScaleX="211255">
        <dgm:presLayoutVars>
          <dgm:chMax val="0"/>
          <dgm:bulletEnabled val="1"/>
        </dgm:presLayoutVars>
      </dgm:prSet>
      <dgm:spPr/>
      <dgm:t>
        <a:bodyPr/>
        <a:lstStyle/>
        <a:p>
          <a:endParaRPr lang="zh-TW" altLang="en-US"/>
        </a:p>
      </dgm:t>
    </dgm:pt>
    <dgm:pt modelId="{89326468-8258-467E-A103-E1217FDFB90C}" type="pres">
      <dgm:prSet presAssocID="{1A19FCC4-F322-45DD-BF89-C65B7F192054}" presName="sibTrans" presStyleLbl="sibTrans2D1" presStyleIdx="7" presStyleCnt="11"/>
      <dgm:spPr/>
      <dgm:t>
        <a:bodyPr/>
        <a:lstStyle/>
        <a:p>
          <a:endParaRPr lang="zh-TW" altLang="en-US"/>
        </a:p>
      </dgm:t>
    </dgm:pt>
    <dgm:pt modelId="{10F33ABA-62F1-441A-8F23-CAB4F751A5D9}" type="pres">
      <dgm:prSet presAssocID="{B17949C2-FC4C-4E10-8B2B-DE2405A1E351}" presName="child" presStyleLbl="alignAccFollowNode1" presStyleIdx="7" presStyleCnt="11" custScaleX="211255">
        <dgm:presLayoutVars>
          <dgm:chMax val="0"/>
          <dgm:bulletEnabled val="1"/>
        </dgm:presLayoutVars>
      </dgm:prSet>
      <dgm:spPr/>
      <dgm:t>
        <a:bodyPr/>
        <a:lstStyle/>
        <a:p>
          <a:endParaRPr lang="zh-TW" altLang="en-US"/>
        </a:p>
      </dgm:t>
    </dgm:pt>
    <dgm:pt modelId="{56D26AF4-C82E-4252-929E-0FDE10CB07C5}" type="pres">
      <dgm:prSet presAssocID="{B44371D6-D679-44C6-B4A7-666EF54BA2CA}" presName="sibTrans" presStyleLbl="sibTrans2D1" presStyleIdx="8" presStyleCnt="11"/>
      <dgm:spPr/>
      <dgm:t>
        <a:bodyPr/>
        <a:lstStyle/>
        <a:p>
          <a:endParaRPr lang="zh-TW" altLang="en-US"/>
        </a:p>
      </dgm:t>
    </dgm:pt>
    <dgm:pt modelId="{740B2AAE-8A08-49E5-8F42-20AA585ADF8F}" type="pres">
      <dgm:prSet presAssocID="{A4D8A877-FD14-4810-8136-849A624527AC}" presName="child" presStyleLbl="alignAccFollowNode1" presStyleIdx="8" presStyleCnt="11" custScaleX="211255" custLinFactNeighborX="584" custLinFactNeighborY="-1612">
        <dgm:presLayoutVars>
          <dgm:chMax val="0"/>
          <dgm:bulletEnabled val="1"/>
        </dgm:presLayoutVars>
      </dgm:prSet>
      <dgm:spPr/>
      <dgm:t>
        <a:bodyPr/>
        <a:lstStyle/>
        <a:p>
          <a:endParaRPr lang="zh-TW" altLang="en-US"/>
        </a:p>
      </dgm:t>
    </dgm:pt>
    <dgm:pt modelId="{60838F9F-45E3-4C4B-BCB7-C59D48C10C49}" type="pres">
      <dgm:prSet presAssocID="{E2BEE3F6-B9CA-4362-AC0D-AA6C7539B43B}" presName="sibTrans" presStyleLbl="sibTrans2D1" presStyleIdx="9" presStyleCnt="11"/>
      <dgm:spPr/>
      <dgm:t>
        <a:bodyPr/>
        <a:lstStyle/>
        <a:p>
          <a:endParaRPr lang="zh-TW" altLang="en-US"/>
        </a:p>
      </dgm:t>
    </dgm:pt>
    <dgm:pt modelId="{F91C9329-8858-49DF-8899-85AD31D9F96C}" type="pres">
      <dgm:prSet presAssocID="{478D8906-2C62-46B7-874F-912F55302FE7}" presName="child" presStyleLbl="alignAccFollowNode1" presStyleIdx="9" presStyleCnt="11" custScaleX="211255" custLinFactNeighborX="584" custLinFactNeighborY="-2047">
        <dgm:presLayoutVars>
          <dgm:chMax val="0"/>
          <dgm:bulletEnabled val="1"/>
        </dgm:presLayoutVars>
      </dgm:prSet>
      <dgm:spPr/>
      <dgm:t>
        <a:bodyPr/>
        <a:lstStyle/>
        <a:p>
          <a:endParaRPr lang="zh-TW" altLang="en-US"/>
        </a:p>
      </dgm:t>
    </dgm:pt>
    <dgm:pt modelId="{4B85971E-1A9F-460E-9B2D-779EEFD9BA83}" type="pres">
      <dgm:prSet presAssocID="{273E6E2A-8140-425B-A6E2-8B54B1945649}" presName="sibTrans" presStyleLbl="sibTrans2D1" presStyleIdx="10" presStyleCnt="11"/>
      <dgm:spPr/>
      <dgm:t>
        <a:bodyPr/>
        <a:lstStyle/>
        <a:p>
          <a:endParaRPr lang="zh-TW" altLang="en-US"/>
        </a:p>
      </dgm:t>
    </dgm:pt>
    <dgm:pt modelId="{E55EF6E9-55E4-473B-888B-E360792D0666}" type="pres">
      <dgm:prSet presAssocID="{1E3F341E-9D26-40CF-96BC-4E43EC33AC9B}" presName="child" presStyleLbl="alignAccFollowNode1" presStyleIdx="10" presStyleCnt="11" custScaleX="211255" custLinFactNeighborX="584" custLinFactNeighborY="-2482">
        <dgm:presLayoutVars>
          <dgm:chMax val="0"/>
          <dgm:bulletEnabled val="1"/>
        </dgm:presLayoutVars>
      </dgm:prSet>
      <dgm:spPr/>
      <dgm:t>
        <a:bodyPr/>
        <a:lstStyle/>
        <a:p>
          <a:endParaRPr lang="zh-TW" altLang="en-US"/>
        </a:p>
      </dgm:t>
    </dgm:pt>
  </dgm:ptLst>
  <dgm:cxnLst>
    <dgm:cxn modelId="{AFFB2039-8919-431D-B998-C6648B59DA41}" srcId="{CAAC02C4-08DF-4280-AB68-05E339BB7DC6}" destId="{1E3F341E-9D26-40CF-96BC-4E43EC33AC9B}" srcOrd="4" destOrd="0" parTransId="{BA77265A-D872-4FA2-95A7-7C19E196533F}" sibTransId="{4FED695C-56E5-4392-963A-D3D86082B0D0}"/>
    <dgm:cxn modelId="{1EFDA6B0-9C83-4744-A19E-33FBA7E69908}" type="presOf" srcId="{A5B8CAA9-BA42-44CA-AE0B-6422BA30BDE0}" destId="{3CF58859-C6C3-40C0-AAA9-409C3080F466}" srcOrd="0" destOrd="0" presId="urn:microsoft.com/office/officeart/2005/8/layout/lProcess1"/>
    <dgm:cxn modelId="{B81F6768-7C75-48B5-A8FB-96ED5F45DA50}" srcId="{CAAC02C4-08DF-4280-AB68-05E339BB7DC6}" destId="{478D8906-2C62-46B7-874F-912F55302FE7}" srcOrd="3" destOrd="0" parTransId="{30125DAE-B2AD-4E3D-8EB2-06C48544FE6F}" sibTransId="{273E6E2A-8140-425B-A6E2-8B54B1945649}"/>
    <dgm:cxn modelId="{1BAEAEE9-4713-49D2-9D44-2ACBD6BA2451}" type="presOf" srcId="{A4D8A877-FD14-4810-8136-849A624527AC}" destId="{740B2AAE-8A08-49E5-8F42-20AA585ADF8F}" srcOrd="0" destOrd="0" presId="urn:microsoft.com/office/officeart/2005/8/layout/lProcess1"/>
    <dgm:cxn modelId="{38C282C2-4410-4F82-A226-E7ABC1444872}" type="presOf" srcId="{0F122E34-4BC6-4554-8D3E-58BA80417EFF}" destId="{0D080365-D6A9-42A9-AF20-3EB3D1D2C8E7}" srcOrd="0" destOrd="0" presId="urn:microsoft.com/office/officeart/2005/8/layout/lProcess1"/>
    <dgm:cxn modelId="{87D89A82-E6F6-4E15-B6E6-3FF923FAD79C}" type="presOf" srcId="{911E4F8A-0C96-4417-9C39-D8864E72400B}" destId="{81DFFFA0-8E2C-461D-8F5D-BFE4F919B8F4}" srcOrd="0" destOrd="0" presId="urn:microsoft.com/office/officeart/2005/8/layout/lProcess1"/>
    <dgm:cxn modelId="{8AEBF932-136B-4C25-952A-F72C386745D9}" srcId="{A5B8CAA9-BA42-44CA-AE0B-6422BA30BDE0}" destId="{55F3D6D1-990D-49E9-BEBC-6D63033234DC}" srcOrd="0" destOrd="0" parTransId="{595623E5-E99D-4A08-AB7C-F306742882E7}" sibTransId="{4A311B8D-D69F-4810-9367-40794747F57C}"/>
    <dgm:cxn modelId="{8BC96C67-61DE-4734-9689-11FB463D4E40}" srcId="{CAAC02C4-08DF-4280-AB68-05E339BB7DC6}" destId="{A4D8A877-FD14-4810-8136-849A624527AC}" srcOrd="2" destOrd="0" parTransId="{957FD39D-403A-4608-9813-BAAE9A823420}" sibTransId="{E2BEE3F6-B9CA-4362-AC0D-AA6C7539B43B}"/>
    <dgm:cxn modelId="{B36C246A-A201-42AE-B179-0582585FD181}" type="presOf" srcId="{1E3F341E-9D26-40CF-96BC-4E43EC33AC9B}" destId="{E55EF6E9-55E4-473B-888B-E360792D0666}" srcOrd="0" destOrd="0" presId="urn:microsoft.com/office/officeart/2005/8/layout/lProcess1"/>
    <dgm:cxn modelId="{1EFF4C13-8C7C-439F-917C-6BBE1778E486}" type="presOf" srcId="{0FC90B0D-B4F1-4CD2-9DA3-DE0FADEFD5B2}" destId="{6AF360E3-534F-4019-AFE8-865702F89B3D}" srcOrd="0" destOrd="0" presId="urn:microsoft.com/office/officeart/2005/8/layout/lProcess1"/>
    <dgm:cxn modelId="{CB1A46B6-7883-43F5-AE5E-254109E4C5F4}" srcId="{A5B8CAA9-BA42-44CA-AE0B-6422BA30BDE0}" destId="{A3523C35-4F5B-4710-B397-162DEC100724}" srcOrd="1" destOrd="0" parTransId="{4A9CD051-DC4A-437E-9291-98B9B48D0A58}" sibTransId="{7C1645BA-D14A-45D9-9227-263DA5174B1F}"/>
    <dgm:cxn modelId="{005AFB03-3484-40DE-BBED-EE8882C43F4C}" type="presOf" srcId="{E2BEE3F6-B9CA-4362-AC0D-AA6C7539B43B}" destId="{60838F9F-45E3-4C4B-BCB7-C59D48C10C49}" srcOrd="0" destOrd="0" presId="urn:microsoft.com/office/officeart/2005/8/layout/lProcess1"/>
    <dgm:cxn modelId="{4288F926-E356-49E8-A2A3-30924EB2312A}" srcId="{0F122E34-4BC6-4554-8D3E-58BA80417EFF}" destId="{A5B8CAA9-BA42-44CA-AE0B-6422BA30BDE0}" srcOrd="0" destOrd="0" parTransId="{052DFEF8-0F40-4EBA-97E6-D7B6026EDF42}" sibTransId="{46B4ADAE-C0AF-40AB-90FC-0B9E9B861F43}"/>
    <dgm:cxn modelId="{0EAD57FE-F4C6-4F15-866E-188D724A0BA7}" type="presOf" srcId="{A17380C7-6BEC-469F-935C-397A3BA3A2F9}" destId="{F6C67C2D-A5FD-431C-A06D-DD9BD6A5810D}" srcOrd="0" destOrd="0" presId="urn:microsoft.com/office/officeart/2005/8/layout/lProcess1"/>
    <dgm:cxn modelId="{E1FB81EF-45BF-413D-B96C-BB554F4B9787}" srcId="{CAAC02C4-08DF-4280-AB68-05E339BB7DC6}" destId="{B17949C2-FC4C-4E10-8B2B-DE2405A1E351}" srcOrd="1" destOrd="0" parTransId="{B4F4140B-A53F-40E3-A2A2-CD0ABAB12B12}" sibTransId="{B44371D6-D679-44C6-B4A7-666EF54BA2CA}"/>
    <dgm:cxn modelId="{3034CF7B-88E8-4331-80B4-F98FA1A6C8C2}" type="presOf" srcId="{7C1645BA-D14A-45D9-9227-263DA5174B1F}" destId="{FD861AAD-CA07-4CB0-B2E0-20017554A04E}" srcOrd="0" destOrd="0" presId="urn:microsoft.com/office/officeart/2005/8/layout/lProcess1"/>
    <dgm:cxn modelId="{B4A9632E-F96F-41AD-8605-435FF3D7E89F}" type="presOf" srcId="{A494FCE8-5F42-4FC9-970A-68EB4DDA5F2E}" destId="{313B135A-5076-4654-ACD7-87AE80D65BAD}" srcOrd="0" destOrd="0" presId="urn:microsoft.com/office/officeart/2005/8/layout/lProcess1"/>
    <dgm:cxn modelId="{73CAB7E8-C8D4-42C2-81CC-E31036177E25}" type="presOf" srcId="{808F68C3-46D9-4CBF-8904-69E317DF3ED9}" destId="{B6F91320-1602-461D-B654-2875A0AC7B64}" srcOrd="0" destOrd="0" presId="urn:microsoft.com/office/officeart/2005/8/layout/lProcess1"/>
    <dgm:cxn modelId="{D6C69410-9D83-473D-9F84-4FF46C5BD19C}" type="presOf" srcId="{F5E738FD-E285-4F6D-BCB5-ED59287DC5BB}" destId="{A082977A-2E87-4633-84AE-906BEF20781B}" srcOrd="0" destOrd="0" presId="urn:microsoft.com/office/officeart/2005/8/layout/lProcess1"/>
    <dgm:cxn modelId="{3D41A8C7-24B4-4BAB-B360-289D8A063ABA}" srcId="{0F122E34-4BC6-4554-8D3E-58BA80417EFF}" destId="{CAAC02C4-08DF-4280-AB68-05E339BB7DC6}" srcOrd="1" destOrd="0" parTransId="{38CDB44E-1134-4C5B-BF3D-038623C66FF3}" sibTransId="{3B54C62C-57B7-442D-9360-2B872C560BF5}"/>
    <dgm:cxn modelId="{0828D00B-55BB-4222-B555-00CECDD7B27B}" type="presOf" srcId="{B44371D6-D679-44C6-B4A7-666EF54BA2CA}" destId="{56D26AF4-C82E-4252-929E-0FDE10CB07C5}" srcOrd="0" destOrd="0" presId="urn:microsoft.com/office/officeart/2005/8/layout/lProcess1"/>
    <dgm:cxn modelId="{8C04E9A5-A719-471E-B825-2D6651DCFCCD}" type="presOf" srcId="{273E6E2A-8140-425B-A6E2-8B54B1945649}" destId="{4B85971E-1A9F-460E-9B2D-779EEFD9BA83}" srcOrd="0" destOrd="0" presId="urn:microsoft.com/office/officeart/2005/8/layout/lProcess1"/>
    <dgm:cxn modelId="{4B5DB66F-DBE9-4D08-A85D-F7950D9EF2F9}" type="presOf" srcId="{1A19FCC4-F322-45DD-BF89-C65B7F192054}" destId="{89326468-8258-467E-A103-E1217FDFB90C}" srcOrd="0" destOrd="0" presId="urn:microsoft.com/office/officeart/2005/8/layout/lProcess1"/>
    <dgm:cxn modelId="{79FC121C-DC55-4D07-AE40-9E6989A523B4}" type="presOf" srcId="{595623E5-E99D-4A08-AB7C-F306742882E7}" destId="{5751D80E-B8F7-4AF1-8058-BE8F87B42329}" srcOrd="0" destOrd="0" presId="urn:microsoft.com/office/officeart/2005/8/layout/lProcess1"/>
    <dgm:cxn modelId="{F47D2647-1D51-4238-AA16-3BF692E7E14A}" type="presOf" srcId="{55F3D6D1-990D-49E9-BEBC-6D63033234DC}" destId="{4884E92B-4F30-4658-8EBD-A72AAA272FEE}" srcOrd="0" destOrd="0" presId="urn:microsoft.com/office/officeart/2005/8/layout/lProcess1"/>
    <dgm:cxn modelId="{B7EED0E4-34C1-4ADF-9A1E-3CFD4C3CC427}" srcId="{A5B8CAA9-BA42-44CA-AE0B-6422BA30BDE0}" destId="{F5E738FD-E285-4F6D-BCB5-ED59287DC5BB}" srcOrd="4" destOrd="0" parTransId="{7C7BE9CC-87AB-4D2B-89CA-AAE8B9346841}" sibTransId="{E83ECD42-EA02-44AE-85F0-DD0F5418E8ED}"/>
    <dgm:cxn modelId="{DBD00FB4-B39A-4C81-A961-3A6404216A1A}" type="presOf" srcId="{CAAC02C4-08DF-4280-AB68-05E339BB7DC6}" destId="{56374E4A-8AC4-4233-9D7E-E438BF812CDD}" srcOrd="0" destOrd="0" presId="urn:microsoft.com/office/officeart/2005/8/layout/lProcess1"/>
    <dgm:cxn modelId="{BF168FFC-6799-4280-9BFA-40E919ACBCF2}" type="presOf" srcId="{B17949C2-FC4C-4E10-8B2B-DE2405A1E351}" destId="{10F33ABA-62F1-441A-8F23-CAB4F751A5D9}" srcOrd="0" destOrd="0" presId="urn:microsoft.com/office/officeart/2005/8/layout/lProcess1"/>
    <dgm:cxn modelId="{00C76DEE-B7D3-477A-A63B-4AA723336815}" type="presOf" srcId="{07ADF6C0-7202-4E35-9865-990F761E9761}" destId="{D505881F-F5AE-490E-B146-DF7C5AE418BE}" srcOrd="0" destOrd="0" presId="urn:microsoft.com/office/officeart/2005/8/layout/lProcess1"/>
    <dgm:cxn modelId="{6353C595-B8FE-4BBA-9693-EB5DBE7034D2}" type="presOf" srcId="{4A311B8D-D69F-4810-9367-40794747F57C}" destId="{D4216310-2038-4F19-AFDD-9EBAA3D46B87}" srcOrd="0" destOrd="0" presId="urn:microsoft.com/office/officeart/2005/8/layout/lProcess1"/>
    <dgm:cxn modelId="{DA4F3A69-86E1-4F0E-B435-AC3CF4634DE3}" srcId="{CAAC02C4-08DF-4280-AB68-05E339BB7DC6}" destId="{59482BA0-1BDB-4B77-BC19-B85C6231A05F}" srcOrd="0" destOrd="0" parTransId="{A494FCE8-5F42-4FC9-970A-68EB4DDA5F2E}" sibTransId="{1A19FCC4-F322-45DD-BF89-C65B7F192054}"/>
    <dgm:cxn modelId="{027DC9F9-D59C-4F3F-A680-F4E2906BD4A0}" srcId="{A5B8CAA9-BA42-44CA-AE0B-6422BA30BDE0}" destId="{808F68C3-46D9-4CBF-8904-69E317DF3ED9}" srcOrd="3" destOrd="0" parTransId="{7AFB9F7C-6FB3-4E69-99D3-A7B1D6D4FA54}" sibTransId="{911E4F8A-0C96-4417-9C39-D8864E72400B}"/>
    <dgm:cxn modelId="{CF86347A-8F6D-4F91-9D6F-E9044A85CE1A}" srcId="{A5B8CAA9-BA42-44CA-AE0B-6422BA30BDE0}" destId="{0FC90B0D-B4F1-4CD2-9DA3-DE0FADEFD5B2}" srcOrd="5" destOrd="0" parTransId="{5B0374A8-799A-47C0-9E56-D2C7BF056A8E}" sibTransId="{C2F0D3C8-2AA4-4115-832C-A04E4295FE15}"/>
    <dgm:cxn modelId="{2F3C02A5-2360-4F81-BC31-FA03BA807A05}" type="presOf" srcId="{59482BA0-1BDB-4B77-BC19-B85C6231A05F}" destId="{AA39C976-340D-482E-8260-2121C3C90952}" srcOrd="0" destOrd="0" presId="urn:microsoft.com/office/officeart/2005/8/layout/lProcess1"/>
    <dgm:cxn modelId="{662A5F13-28BC-4BAA-AA8D-9E7B7DD9A9F1}" type="presOf" srcId="{A3523C35-4F5B-4710-B397-162DEC100724}" destId="{F951A4B8-00F1-4F49-ABFA-7FA976611AC9}" srcOrd="0" destOrd="0" presId="urn:microsoft.com/office/officeart/2005/8/layout/lProcess1"/>
    <dgm:cxn modelId="{F0D702D2-8A03-4AD9-8C8F-3A87BC37B9DC}" type="presOf" srcId="{478D8906-2C62-46B7-874F-912F55302FE7}" destId="{F91C9329-8858-49DF-8899-85AD31D9F96C}" srcOrd="0" destOrd="0" presId="urn:microsoft.com/office/officeart/2005/8/layout/lProcess1"/>
    <dgm:cxn modelId="{13610F0C-8EAC-4EE9-A36F-E86EF63FEBAF}" srcId="{A5B8CAA9-BA42-44CA-AE0B-6422BA30BDE0}" destId="{07ADF6C0-7202-4E35-9865-990F761E9761}" srcOrd="2" destOrd="0" parTransId="{9C783F94-8A2F-4145-8550-F9F3DDC73453}" sibTransId="{A17380C7-6BEC-469F-935C-397A3BA3A2F9}"/>
    <dgm:cxn modelId="{68252C66-ED14-4191-82CE-C73E76E031B7}" type="presOf" srcId="{E83ECD42-EA02-44AE-85F0-DD0F5418E8ED}" destId="{77E79995-13FD-4007-99D4-F16005BB65EE}" srcOrd="0" destOrd="0" presId="urn:microsoft.com/office/officeart/2005/8/layout/lProcess1"/>
    <dgm:cxn modelId="{2C2EDAF5-8009-4744-AEBE-7E4595857EF5}" type="presParOf" srcId="{0D080365-D6A9-42A9-AF20-3EB3D1D2C8E7}" destId="{2CDF7860-BAD3-48B0-924B-7E8E1E0E899E}" srcOrd="0" destOrd="0" presId="urn:microsoft.com/office/officeart/2005/8/layout/lProcess1"/>
    <dgm:cxn modelId="{C5328002-C613-494C-9A0E-9429BF847281}" type="presParOf" srcId="{2CDF7860-BAD3-48B0-924B-7E8E1E0E899E}" destId="{3CF58859-C6C3-40C0-AAA9-409C3080F466}" srcOrd="0" destOrd="0" presId="urn:microsoft.com/office/officeart/2005/8/layout/lProcess1"/>
    <dgm:cxn modelId="{0A6E4399-3D26-4514-A7BF-B0ACF3ED3F6B}" type="presParOf" srcId="{2CDF7860-BAD3-48B0-924B-7E8E1E0E899E}" destId="{5751D80E-B8F7-4AF1-8058-BE8F87B42329}" srcOrd="1" destOrd="0" presId="urn:microsoft.com/office/officeart/2005/8/layout/lProcess1"/>
    <dgm:cxn modelId="{FA25671E-2F36-4C4C-B296-93B7681F3EA3}" type="presParOf" srcId="{2CDF7860-BAD3-48B0-924B-7E8E1E0E899E}" destId="{4884E92B-4F30-4658-8EBD-A72AAA272FEE}" srcOrd="2" destOrd="0" presId="urn:microsoft.com/office/officeart/2005/8/layout/lProcess1"/>
    <dgm:cxn modelId="{838971D2-F601-4ABD-8675-7060FCE7B344}" type="presParOf" srcId="{2CDF7860-BAD3-48B0-924B-7E8E1E0E899E}" destId="{D4216310-2038-4F19-AFDD-9EBAA3D46B87}" srcOrd="3" destOrd="0" presId="urn:microsoft.com/office/officeart/2005/8/layout/lProcess1"/>
    <dgm:cxn modelId="{25A0D835-5174-410B-B5E1-12CFDD1E8F60}" type="presParOf" srcId="{2CDF7860-BAD3-48B0-924B-7E8E1E0E899E}" destId="{F951A4B8-00F1-4F49-ABFA-7FA976611AC9}" srcOrd="4" destOrd="0" presId="urn:microsoft.com/office/officeart/2005/8/layout/lProcess1"/>
    <dgm:cxn modelId="{90986F0F-7C59-47F5-B10B-97859997C457}" type="presParOf" srcId="{2CDF7860-BAD3-48B0-924B-7E8E1E0E899E}" destId="{FD861AAD-CA07-4CB0-B2E0-20017554A04E}" srcOrd="5" destOrd="0" presId="urn:microsoft.com/office/officeart/2005/8/layout/lProcess1"/>
    <dgm:cxn modelId="{E45B9668-D5FA-4B26-B10F-EB3ED7F6D150}" type="presParOf" srcId="{2CDF7860-BAD3-48B0-924B-7E8E1E0E899E}" destId="{D505881F-F5AE-490E-B146-DF7C5AE418BE}" srcOrd="6" destOrd="0" presId="urn:microsoft.com/office/officeart/2005/8/layout/lProcess1"/>
    <dgm:cxn modelId="{7C84F784-BA76-4406-8EA2-1F7314A80CCF}" type="presParOf" srcId="{2CDF7860-BAD3-48B0-924B-7E8E1E0E899E}" destId="{F6C67C2D-A5FD-431C-A06D-DD9BD6A5810D}" srcOrd="7" destOrd="0" presId="urn:microsoft.com/office/officeart/2005/8/layout/lProcess1"/>
    <dgm:cxn modelId="{F43486BB-565A-4337-B14A-D309E3CA7E4A}" type="presParOf" srcId="{2CDF7860-BAD3-48B0-924B-7E8E1E0E899E}" destId="{B6F91320-1602-461D-B654-2875A0AC7B64}" srcOrd="8" destOrd="0" presId="urn:microsoft.com/office/officeart/2005/8/layout/lProcess1"/>
    <dgm:cxn modelId="{EFA794BC-770C-4EF5-B895-4DA759D59AAC}" type="presParOf" srcId="{2CDF7860-BAD3-48B0-924B-7E8E1E0E899E}" destId="{81DFFFA0-8E2C-461D-8F5D-BFE4F919B8F4}" srcOrd="9" destOrd="0" presId="urn:microsoft.com/office/officeart/2005/8/layout/lProcess1"/>
    <dgm:cxn modelId="{52CF7CA2-7DD6-46D0-8541-3051BF62191E}" type="presParOf" srcId="{2CDF7860-BAD3-48B0-924B-7E8E1E0E899E}" destId="{A082977A-2E87-4633-84AE-906BEF20781B}" srcOrd="10" destOrd="0" presId="urn:microsoft.com/office/officeart/2005/8/layout/lProcess1"/>
    <dgm:cxn modelId="{72A00206-B6AE-4C4E-BAB6-3E694AAD1F18}" type="presParOf" srcId="{2CDF7860-BAD3-48B0-924B-7E8E1E0E899E}" destId="{77E79995-13FD-4007-99D4-F16005BB65EE}" srcOrd="11" destOrd="0" presId="urn:microsoft.com/office/officeart/2005/8/layout/lProcess1"/>
    <dgm:cxn modelId="{14F01F48-67DC-47D4-B98B-E0EAA329A516}" type="presParOf" srcId="{2CDF7860-BAD3-48B0-924B-7E8E1E0E899E}" destId="{6AF360E3-534F-4019-AFE8-865702F89B3D}" srcOrd="12" destOrd="0" presId="urn:microsoft.com/office/officeart/2005/8/layout/lProcess1"/>
    <dgm:cxn modelId="{71310C32-AF53-4D46-9E97-6DC0DFEFDC31}" type="presParOf" srcId="{0D080365-D6A9-42A9-AF20-3EB3D1D2C8E7}" destId="{2FD27C31-FE9D-4F32-A010-AEC39444B74E}" srcOrd="1" destOrd="0" presId="urn:microsoft.com/office/officeart/2005/8/layout/lProcess1"/>
    <dgm:cxn modelId="{0993D1C1-4EA6-41FE-9FB5-D07215F1B70F}" type="presParOf" srcId="{0D080365-D6A9-42A9-AF20-3EB3D1D2C8E7}" destId="{809502B4-CB8C-4149-9236-0A21A1E6C587}" srcOrd="2" destOrd="0" presId="urn:microsoft.com/office/officeart/2005/8/layout/lProcess1"/>
    <dgm:cxn modelId="{156867B4-6877-4125-807C-CBD98AF50DA2}" type="presParOf" srcId="{809502B4-CB8C-4149-9236-0A21A1E6C587}" destId="{56374E4A-8AC4-4233-9D7E-E438BF812CDD}" srcOrd="0" destOrd="0" presId="urn:microsoft.com/office/officeart/2005/8/layout/lProcess1"/>
    <dgm:cxn modelId="{699AB22A-51FB-4F15-BB0B-44DD6C15DF5D}" type="presParOf" srcId="{809502B4-CB8C-4149-9236-0A21A1E6C587}" destId="{313B135A-5076-4654-ACD7-87AE80D65BAD}" srcOrd="1" destOrd="0" presId="urn:microsoft.com/office/officeart/2005/8/layout/lProcess1"/>
    <dgm:cxn modelId="{C1FA31F3-024A-42D1-853D-27DE6F70F085}" type="presParOf" srcId="{809502B4-CB8C-4149-9236-0A21A1E6C587}" destId="{AA39C976-340D-482E-8260-2121C3C90952}" srcOrd="2" destOrd="0" presId="urn:microsoft.com/office/officeart/2005/8/layout/lProcess1"/>
    <dgm:cxn modelId="{398EB5B8-9EA2-40FD-828F-DD5530FDE19A}" type="presParOf" srcId="{809502B4-CB8C-4149-9236-0A21A1E6C587}" destId="{89326468-8258-467E-A103-E1217FDFB90C}" srcOrd="3" destOrd="0" presId="urn:microsoft.com/office/officeart/2005/8/layout/lProcess1"/>
    <dgm:cxn modelId="{D8D43381-EE76-4F8E-81ED-86DF73C01891}" type="presParOf" srcId="{809502B4-CB8C-4149-9236-0A21A1E6C587}" destId="{10F33ABA-62F1-441A-8F23-CAB4F751A5D9}" srcOrd="4" destOrd="0" presId="urn:microsoft.com/office/officeart/2005/8/layout/lProcess1"/>
    <dgm:cxn modelId="{D1557107-1471-4783-A678-9DFBECBD178D}" type="presParOf" srcId="{809502B4-CB8C-4149-9236-0A21A1E6C587}" destId="{56D26AF4-C82E-4252-929E-0FDE10CB07C5}" srcOrd="5" destOrd="0" presId="urn:microsoft.com/office/officeart/2005/8/layout/lProcess1"/>
    <dgm:cxn modelId="{690961E5-576E-41F8-B76D-9553CA97B3AD}" type="presParOf" srcId="{809502B4-CB8C-4149-9236-0A21A1E6C587}" destId="{740B2AAE-8A08-49E5-8F42-20AA585ADF8F}" srcOrd="6" destOrd="0" presId="urn:microsoft.com/office/officeart/2005/8/layout/lProcess1"/>
    <dgm:cxn modelId="{BB164898-5FED-4AD2-A324-BA05D2936A86}" type="presParOf" srcId="{809502B4-CB8C-4149-9236-0A21A1E6C587}" destId="{60838F9F-45E3-4C4B-BCB7-C59D48C10C49}" srcOrd="7" destOrd="0" presId="urn:microsoft.com/office/officeart/2005/8/layout/lProcess1"/>
    <dgm:cxn modelId="{C80F5098-301A-4546-AF65-9490978AF3B1}" type="presParOf" srcId="{809502B4-CB8C-4149-9236-0A21A1E6C587}" destId="{F91C9329-8858-49DF-8899-85AD31D9F96C}" srcOrd="8" destOrd="0" presId="urn:microsoft.com/office/officeart/2005/8/layout/lProcess1"/>
    <dgm:cxn modelId="{4A8E1B3E-8D2E-4AB7-8742-9E347C664C74}" type="presParOf" srcId="{809502B4-CB8C-4149-9236-0A21A1E6C587}" destId="{4B85971E-1A9F-460E-9B2D-779EEFD9BA83}" srcOrd="9" destOrd="0" presId="urn:microsoft.com/office/officeart/2005/8/layout/lProcess1"/>
    <dgm:cxn modelId="{DD17660F-BB2A-4CE6-A699-32424D2AA971}" type="presParOf" srcId="{809502B4-CB8C-4149-9236-0A21A1E6C587}" destId="{E55EF6E9-55E4-473B-888B-E360792D0666}"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44B4B-7720-4109-AC33-A872B217487D}" type="doc">
      <dgm:prSet loTypeId="urn:microsoft.com/office/officeart/2005/8/layout/process4" loCatId="process" qsTypeId="urn:microsoft.com/office/officeart/2005/8/quickstyle/3d1" qsCatId="3D" csTypeId="urn:microsoft.com/office/officeart/2005/8/colors/accent0_3" csCatId="mainScheme" phldr="1"/>
      <dgm:spPr/>
    </dgm:pt>
    <dgm:pt modelId="{61C81A33-172B-4752-9F5E-976148078B1A}">
      <dgm:prSet phldrT="[文字]" custT="1"/>
      <dgm:spPr/>
      <dgm:t>
        <a:bodyPr/>
        <a:lstStyle/>
        <a:p>
          <a:r>
            <a:rPr lang="zh-TW" altLang="en-US" sz="1800" b="1" baseline="0" dirty="0" smtClean="0">
              <a:latin typeface="Times New Roman" pitchFamily="18" charset="0"/>
              <a:ea typeface="標楷體" pitchFamily="65" charset="-120"/>
            </a:rPr>
            <a:t>完成「債券資料申報作業」之債券基本資料建檔</a:t>
          </a:r>
          <a:endParaRPr lang="zh-TW" altLang="en-US" sz="1800" b="1" baseline="0" dirty="0">
            <a:latin typeface="Times New Roman" pitchFamily="18" charset="0"/>
            <a:ea typeface="標楷體" pitchFamily="65" charset="-120"/>
          </a:endParaRPr>
        </a:p>
      </dgm:t>
    </dgm:pt>
    <dgm:pt modelId="{FBA8065A-A2D7-4615-AD22-F639763EBD1C}" type="parTrans" cxnId="{3CE33400-1AFF-400C-8EC0-3E43AB241D1B}">
      <dgm:prSet/>
      <dgm:spPr/>
      <dgm:t>
        <a:bodyPr/>
        <a:lstStyle/>
        <a:p>
          <a:endParaRPr lang="zh-TW" altLang="en-US" sz="1800" b="1" baseline="0">
            <a:latin typeface="Times New Roman" pitchFamily="18" charset="0"/>
            <a:ea typeface="標楷體" pitchFamily="65" charset="-120"/>
          </a:endParaRPr>
        </a:p>
      </dgm:t>
    </dgm:pt>
    <dgm:pt modelId="{D3A8DE5A-55D4-4158-BF05-2A5355F3971F}" type="sibTrans" cxnId="{3CE33400-1AFF-400C-8EC0-3E43AB241D1B}">
      <dgm:prSet/>
      <dgm:spPr/>
      <dgm:t>
        <a:bodyPr/>
        <a:lstStyle/>
        <a:p>
          <a:endParaRPr lang="zh-TW" altLang="en-US" sz="1800" b="1" baseline="0">
            <a:latin typeface="Times New Roman" pitchFamily="18" charset="0"/>
            <a:ea typeface="標楷體" pitchFamily="65" charset="-120"/>
          </a:endParaRPr>
        </a:p>
      </dgm:t>
    </dgm:pt>
    <dgm:pt modelId="{7B6B98F3-D807-4710-9156-F6C23C4B88CC}">
      <dgm:prSet phldrT="[文字]" custT="1"/>
      <dgm:spPr/>
      <dgm:t>
        <a:bodyPr/>
        <a:lstStyle/>
        <a:p>
          <a:r>
            <a:rPr lang="zh-TW" altLang="en-US" sz="1800" b="1" baseline="0" dirty="0" smtClean="0">
              <a:latin typeface="Times New Roman" pitchFamily="18" charset="0"/>
              <a:ea typeface="標楷體" pitchFamily="65" charset="-120"/>
            </a:rPr>
            <a:t>若為公司債，需上傳公開說明書及完成公司債交付前公告</a:t>
          </a:r>
          <a:endParaRPr lang="zh-TW" altLang="en-US" sz="1800" b="1" baseline="0" dirty="0">
            <a:latin typeface="Times New Roman" pitchFamily="18" charset="0"/>
            <a:ea typeface="標楷體" pitchFamily="65" charset="-120"/>
          </a:endParaRPr>
        </a:p>
      </dgm:t>
    </dgm:pt>
    <dgm:pt modelId="{3C85B75E-1FCA-46C9-A769-A3962ED3B683}" type="parTrans" cxnId="{2ED0C128-08AB-4777-A47E-50BE6C6EC399}">
      <dgm:prSet/>
      <dgm:spPr/>
      <dgm:t>
        <a:bodyPr/>
        <a:lstStyle/>
        <a:p>
          <a:endParaRPr lang="zh-TW" altLang="en-US" sz="1800" b="1" baseline="0">
            <a:latin typeface="Times New Roman" pitchFamily="18" charset="0"/>
            <a:ea typeface="標楷體" pitchFamily="65" charset="-120"/>
          </a:endParaRPr>
        </a:p>
      </dgm:t>
    </dgm:pt>
    <dgm:pt modelId="{F008CEC2-8367-4E08-B6F4-34DFED0E9475}" type="sibTrans" cxnId="{2ED0C128-08AB-4777-A47E-50BE6C6EC399}">
      <dgm:prSet/>
      <dgm:spPr/>
      <dgm:t>
        <a:bodyPr/>
        <a:lstStyle/>
        <a:p>
          <a:endParaRPr lang="zh-TW" altLang="en-US" sz="1800" b="1" baseline="0">
            <a:latin typeface="Times New Roman" pitchFamily="18" charset="0"/>
            <a:ea typeface="標楷體" pitchFamily="65" charset="-120"/>
          </a:endParaRPr>
        </a:p>
      </dgm:t>
    </dgm:pt>
    <dgm:pt modelId="{6CB11072-5CC4-477F-9A5F-1BF9BCA3D5BF}">
      <dgm:prSet phldrT="[文字]" custT="1"/>
      <dgm:spPr/>
      <dgm:t>
        <a:bodyPr/>
        <a:lstStyle/>
        <a:p>
          <a:pPr>
            <a:lnSpc>
              <a:spcPct val="100000"/>
            </a:lnSpc>
            <a:spcAft>
              <a:spcPts val="0"/>
            </a:spcAft>
          </a:pPr>
          <a:r>
            <a:rPr lang="zh-TW" altLang="en-US" sz="1800" b="1" spc="0" baseline="0" dirty="0" smtClean="0">
              <a:latin typeface="Times New Roman" pitchFamily="18" charset="0"/>
              <a:ea typeface="標楷體" pitchFamily="65" charset="-120"/>
            </a:rPr>
            <a:t>完成「債券網路掛牌申報作業」之「上櫃後補充書件上傳」</a:t>
          </a:r>
          <a:endParaRPr lang="zh-TW" altLang="en-US" sz="1800" b="1" spc="0" baseline="0" dirty="0">
            <a:latin typeface="Times New Roman" pitchFamily="18" charset="0"/>
            <a:ea typeface="標楷體" pitchFamily="65" charset="-120"/>
          </a:endParaRPr>
        </a:p>
      </dgm:t>
    </dgm:pt>
    <dgm:pt modelId="{33D560AF-FD3E-4775-9C53-7EA7B7E8438F}" type="parTrans" cxnId="{6677317B-6F22-41E9-933E-8DECB93F543D}">
      <dgm:prSet/>
      <dgm:spPr/>
      <dgm:t>
        <a:bodyPr/>
        <a:lstStyle/>
        <a:p>
          <a:endParaRPr lang="zh-TW" altLang="en-US" sz="1800" b="1" baseline="0">
            <a:latin typeface="Times New Roman" pitchFamily="18" charset="0"/>
            <a:ea typeface="標楷體" pitchFamily="65" charset="-120"/>
          </a:endParaRPr>
        </a:p>
      </dgm:t>
    </dgm:pt>
    <dgm:pt modelId="{FAE3F9FD-F54C-40CC-BDC5-99E8AE328125}" type="sibTrans" cxnId="{6677317B-6F22-41E9-933E-8DECB93F543D}">
      <dgm:prSet/>
      <dgm:spPr/>
      <dgm:t>
        <a:bodyPr/>
        <a:lstStyle/>
        <a:p>
          <a:endParaRPr lang="zh-TW" altLang="en-US" sz="1800" b="1" baseline="0">
            <a:latin typeface="Times New Roman" pitchFamily="18" charset="0"/>
            <a:ea typeface="標楷體" pitchFamily="65" charset="-120"/>
          </a:endParaRPr>
        </a:p>
      </dgm:t>
    </dgm:pt>
    <dgm:pt modelId="{99B201B7-E065-43B9-AC68-D46610A5F12A}">
      <dgm:prSet phldrT="[文字]" custT="1"/>
      <dgm:spPr/>
      <dgm:t>
        <a:bodyPr/>
        <a:lstStyle/>
        <a:p>
          <a:r>
            <a:rPr lang="zh-TW" altLang="en-US" sz="1800" b="1" baseline="0" dirty="0" smtClean="0">
              <a:latin typeface="Times New Roman" pitchFamily="18" charset="0"/>
              <a:ea typeface="標楷體" pitchFamily="65" charset="-120"/>
            </a:rPr>
            <a:t>接獲櫃買中心通知補輸入債券代碼、簡稱及國際編碼</a:t>
          </a:r>
          <a:endParaRPr lang="zh-TW" altLang="en-US" sz="1800" b="1" baseline="0" dirty="0">
            <a:latin typeface="Times New Roman" pitchFamily="18" charset="0"/>
            <a:ea typeface="標楷體" pitchFamily="65" charset="-120"/>
          </a:endParaRPr>
        </a:p>
      </dgm:t>
    </dgm:pt>
    <dgm:pt modelId="{DCB69EF1-D069-44E4-8DD3-6ED944846A83}" type="parTrans" cxnId="{E493B444-5A53-4BFE-9AEE-B864DFF35EF0}">
      <dgm:prSet/>
      <dgm:spPr/>
      <dgm:t>
        <a:bodyPr/>
        <a:lstStyle/>
        <a:p>
          <a:endParaRPr lang="zh-TW" altLang="en-US" sz="1800" b="1" baseline="0">
            <a:latin typeface="Times New Roman" pitchFamily="18" charset="0"/>
            <a:ea typeface="標楷體" pitchFamily="65" charset="-120"/>
          </a:endParaRPr>
        </a:p>
      </dgm:t>
    </dgm:pt>
    <dgm:pt modelId="{2B03A59A-4520-4B38-B86B-60D339AC6A88}" type="sibTrans" cxnId="{E493B444-5A53-4BFE-9AEE-B864DFF35EF0}">
      <dgm:prSet/>
      <dgm:spPr/>
      <dgm:t>
        <a:bodyPr/>
        <a:lstStyle/>
        <a:p>
          <a:endParaRPr lang="zh-TW" altLang="en-US" sz="1800" b="1" baseline="0">
            <a:latin typeface="Times New Roman" pitchFamily="18" charset="0"/>
            <a:ea typeface="標楷體" pitchFamily="65" charset="-120"/>
          </a:endParaRPr>
        </a:p>
      </dgm:t>
    </dgm:pt>
    <dgm:pt modelId="{4DE25290-CE56-4C1E-87DC-1219FDDF8DAA}">
      <dgm:prSet phldrT="[文字]" custT="1"/>
      <dgm:spPr/>
      <dgm:t>
        <a:bodyPr/>
        <a:lstStyle/>
        <a:p>
          <a:r>
            <a:rPr lang="zh-TW" altLang="en-US" sz="1800" b="1" baseline="0" dirty="0" smtClean="0">
              <a:latin typeface="Times New Roman" pitchFamily="18" charset="0"/>
              <a:ea typeface="標楷體" pitchFamily="65" charset="-120"/>
            </a:rPr>
            <a:t>收到櫃買中心</a:t>
          </a:r>
          <a:r>
            <a:rPr lang="zh-TW" altLang="en-US" sz="1800" b="1" baseline="0" smtClean="0">
              <a:latin typeface="Times New Roman" pitchFamily="18" charset="0"/>
              <a:ea typeface="標楷體" pitchFamily="65" charset="-120"/>
            </a:rPr>
            <a:t>費用表傳真</a:t>
          </a:r>
          <a:endParaRPr lang="zh-TW" altLang="en-US" sz="1800" b="1" baseline="0" dirty="0">
            <a:latin typeface="Times New Roman" pitchFamily="18" charset="0"/>
            <a:ea typeface="標楷體" pitchFamily="65" charset="-120"/>
          </a:endParaRPr>
        </a:p>
      </dgm:t>
    </dgm:pt>
    <dgm:pt modelId="{13E89E47-33D0-48FB-9C0A-0E4C8E4DD1F7}" type="parTrans" cxnId="{1BA58149-AF32-4193-B014-E9CFACC7F899}">
      <dgm:prSet/>
      <dgm:spPr/>
      <dgm:t>
        <a:bodyPr/>
        <a:lstStyle/>
        <a:p>
          <a:endParaRPr lang="zh-TW" altLang="en-US" sz="1800" b="1" baseline="0">
            <a:latin typeface="Times New Roman" pitchFamily="18" charset="0"/>
            <a:ea typeface="標楷體" pitchFamily="65" charset="-120"/>
          </a:endParaRPr>
        </a:p>
      </dgm:t>
    </dgm:pt>
    <dgm:pt modelId="{7CA8A427-8475-408A-9CEC-4CB349468136}" type="sibTrans" cxnId="{1BA58149-AF32-4193-B014-E9CFACC7F899}">
      <dgm:prSet/>
      <dgm:spPr/>
      <dgm:t>
        <a:bodyPr/>
        <a:lstStyle/>
        <a:p>
          <a:endParaRPr lang="zh-TW" altLang="en-US" sz="1800" b="1" baseline="0">
            <a:latin typeface="Times New Roman" pitchFamily="18" charset="0"/>
            <a:ea typeface="標楷體" pitchFamily="65" charset="-120"/>
          </a:endParaRPr>
        </a:p>
      </dgm:t>
    </dgm:pt>
    <dgm:pt modelId="{BB71C12D-F80D-4F8A-95FB-80A52CBD4F75}">
      <dgm:prSet phldrT="[文字]" custT="1"/>
      <dgm:spPr/>
      <dgm:t>
        <a:bodyPr/>
        <a:lstStyle/>
        <a:p>
          <a:r>
            <a:rPr lang="zh-TW" altLang="en-US" sz="1800" b="1" baseline="0" dirty="0" smtClean="0">
              <a:latin typeface="Times New Roman" pitchFamily="18" charset="0"/>
              <a:ea typeface="標楷體" pitchFamily="65" charset="-120"/>
            </a:rPr>
            <a:t>電洽櫃買中心審核 </a:t>
          </a:r>
          <a:r>
            <a:rPr lang="en-US" altLang="zh-TW" sz="1800" b="1" baseline="0" dirty="0" smtClean="0">
              <a:latin typeface="Times New Roman" pitchFamily="18" charset="0"/>
              <a:ea typeface="標楷體" pitchFamily="65" charset="-120"/>
            </a:rPr>
            <a:t>(</a:t>
          </a:r>
          <a:r>
            <a:rPr lang="zh-TW" altLang="en-US" sz="1800" b="1" baseline="0" dirty="0" smtClean="0">
              <a:latin typeface="Times New Roman" pitchFamily="18" charset="0"/>
              <a:ea typeface="標楷體" pitchFamily="65" charset="-120"/>
            </a:rPr>
            <a:t>一般板至少</a:t>
          </a:r>
          <a:r>
            <a:rPr lang="en-US" altLang="zh-TW" sz="1800" b="1" baseline="0" dirty="0" smtClean="0">
              <a:latin typeface="Times New Roman" pitchFamily="18" charset="0"/>
              <a:ea typeface="標楷體" pitchFamily="65" charset="-120"/>
            </a:rPr>
            <a:t>5</a:t>
          </a:r>
          <a:r>
            <a:rPr lang="zh-TW" altLang="en-US" sz="1800" b="1" baseline="0" dirty="0" smtClean="0">
              <a:latin typeface="Times New Roman" pitchFamily="18" charset="0"/>
              <a:ea typeface="標楷體" pitchFamily="65" charset="-120"/>
            </a:rPr>
            <a:t>個營業日</a:t>
          </a:r>
          <a:r>
            <a:rPr lang="en-US" altLang="zh-TW" sz="1800" b="1" baseline="0" dirty="0" smtClean="0">
              <a:latin typeface="Times New Roman" pitchFamily="18" charset="0"/>
              <a:ea typeface="標楷體" pitchFamily="65" charset="-120"/>
            </a:rPr>
            <a:t>,</a:t>
          </a:r>
          <a:r>
            <a:rPr lang="zh-TW" altLang="en-US" sz="1800" b="1" baseline="0" dirty="0" smtClean="0">
              <a:latin typeface="Times New Roman" pitchFamily="18" charset="0"/>
              <a:ea typeface="標楷體" pitchFamily="65" charset="-120"/>
            </a:rPr>
            <a:t>專業板至少</a:t>
          </a:r>
          <a:r>
            <a:rPr lang="en-US" altLang="zh-TW" sz="1800" b="1" baseline="0" dirty="0" smtClean="0">
              <a:latin typeface="Times New Roman" pitchFamily="18" charset="0"/>
              <a:ea typeface="標楷體" pitchFamily="65" charset="-120"/>
            </a:rPr>
            <a:t>4</a:t>
          </a:r>
          <a:r>
            <a:rPr lang="zh-TW" altLang="en-US" sz="1800" b="1" baseline="0" dirty="0" smtClean="0">
              <a:latin typeface="Times New Roman" pitchFamily="18" charset="0"/>
              <a:ea typeface="標楷體" pitchFamily="65" charset="-120"/>
            </a:rPr>
            <a:t>個營業日前通知</a:t>
          </a:r>
          <a:r>
            <a:rPr lang="en-US" altLang="zh-TW" sz="1800" b="1" baseline="0" dirty="0" smtClean="0">
              <a:latin typeface="Times New Roman" pitchFamily="18" charset="0"/>
              <a:ea typeface="標楷體" pitchFamily="65" charset="-120"/>
            </a:rPr>
            <a:t>)</a:t>
          </a:r>
          <a:endParaRPr lang="zh-TW" altLang="en-US" sz="1800" b="1" baseline="0" dirty="0">
            <a:latin typeface="Times New Roman" pitchFamily="18" charset="0"/>
            <a:ea typeface="標楷體" pitchFamily="65" charset="-120"/>
          </a:endParaRPr>
        </a:p>
      </dgm:t>
    </dgm:pt>
    <dgm:pt modelId="{7B7EEAA1-4B0D-4A12-9817-2761DD1BFF71}" type="parTrans" cxnId="{2FDC3E1E-6D62-4714-91AB-600CA744437D}">
      <dgm:prSet/>
      <dgm:spPr/>
      <dgm:t>
        <a:bodyPr/>
        <a:lstStyle/>
        <a:p>
          <a:endParaRPr lang="zh-TW" altLang="en-US" sz="1800" b="1" baseline="0">
            <a:latin typeface="Times New Roman" pitchFamily="18" charset="0"/>
            <a:ea typeface="標楷體" pitchFamily="65" charset="-120"/>
          </a:endParaRPr>
        </a:p>
      </dgm:t>
    </dgm:pt>
    <dgm:pt modelId="{5D40754B-62B4-46A0-B6B1-E283F888327B}" type="sibTrans" cxnId="{2FDC3E1E-6D62-4714-91AB-600CA744437D}">
      <dgm:prSet/>
      <dgm:spPr/>
      <dgm:t>
        <a:bodyPr/>
        <a:lstStyle/>
        <a:p>
          <a:endParaRPr lang="zh-TW" altLang="en-US" sz="1800" b="1" baseline="0">
            <a:latin typeface="Times New Roman" pitchFamily="18" charset="0"/>
            <a:ea typeface="標楷體" pitchFamily="65" charset="-120"/>
          </a:endParaRPr>
        </a:p>
      </dgm:t>
    </dgm:pt>
    <dgm:pt modelId="{21319B41-DA03-49A8-8D9E-B3856926AF94}">
      <dgm:prSet phldrT="[文字]" custT="1"/>
      <dgm:spPr/>
      <dgm:t>
        <a:bodyPr lIns="0" rIns="0"/>
        <a:lstStyle/>
        <a:p>
          <a:pPr>
            <a:spcAft>
              <a:spcPts val="0"/>
            </a:spcAft>
          </a:pPr>
          <a:r>
            <a:rPr lang="zh-TW" altLang="en-US" sz="1700" b="1" spc="-150" baseline="0" dirty="0" smtClean="0">
              <a:latin typeface="Times New Roman" pitchFamily="18" charset="0"/>
              <a:ea typeface="標楷體" pitchFamily="65" charset="-120"/>
            </a:rPr>
            <a:t>完成</a:t>
          </a:r>
          <a:r>
            <a:rPr lang="zh-TW" altLang="en-US" sz="1400" b="1" spc="-150" baseline="0" dirty="0" smtClean="0">
              <a:latin typeface="Times New Roman" pitchFamily="18" charset="0"/>
              <a:ea typeface="標楷體" pitchFamily="65" charset="-120"/>
            </a:rPr>
            <a:t>「</a:t>
          </a:r>
          <a:r>
            <a:rPr lang="zh-TW" altLang="en-US" sz="1700" b="1" spc="-150" baseline="0" dirty="0" smtClean="0">
              <a:latin typeface="Times New Roman" pitchFamily="18" charset="0"/>
              <a:ea typeface="標楷體" pitchFamily="65" charset="-120"/>
            </a:rPr>
            <a:t>債券網路掛牌申報作業</a:t>
          </a:r>
          <a:r>
            <a:rPr lang="zh-TW" altLang="en-US" sz="1400" b="1" spc="-150" baseline="0" dirty="0" smtClean="0">
              <a:latin typeface="Times New Roman" pitchFamily="18" charset="0"/>
              <a:ea typeface="標楷體" pitchFamily="65" charset="-120"/>
            </a:rPr>
            <a:t>」</a:t>
          </a:r>
          <a:r>
            <a:rPr lang="zh-TW" altLang="en-US" sz="1700" b="1" spc="-150" baseline="0" dirty="0" smtClean="0">
              <a:latin typeface="Times New Roman" pitchFamily="18" charset="0"/>
              <a:ea typeface="標楷體" pitchFamily="65" charset="-120"/>
            </a:rPr>
            <a:t>之</a:t>
          </a:r>
          <a:r>
            <a:rPr lang="zh-TW" altLang="en-US" sz="1400" b="1" spc="-150" baseline="0" dirty="0" smtClean="0">
              <a:latin typeface="Times New Roman" pitchFamily="18" charset="0"/>
              <a:ea typeface="標楷體" pitchFamily="65" charset="-120"/>
            </a:rPr>
            <a:t>「</a:t>
          </a:r>
          <a:r>
            <a:rPr lang="zh-TW" altLang="en-US" sz="1700" b="1" spc="-150" baseline="0" dirty="0" smtClean="0">
              <a:latin typeface="Times New Roman" pitchFamily="18" charset="0"/>
              <a:ea typeface="標楷體" pitchFamily="65" charset="-120"/>
            </a:rPr>
            <a:t>上櫃前申請書件上傳</a:t>
          </a:r>
          <a:r>
            <a:rPr lang="zh-TW" altLang="en-US" sz="1400" b="1" spc="-150" baseline="0" dirty="0" smtClean="0">
              <a:latin typeface="Times New Roman" pitchFamily="18" charset="0"/>
              <a:ea typeface="標楷體" pitchFamily="65" charset="-120"/>
            </a:rPr>
            <a:t>」</a:t>
          </a:r>
          <a:r>
            <a:rPr lang="zh-TW" altLang="en-US" sz="1700" b="1" spc="-150" baseline="0" dirty="0" smtClean="0">
              <a:latin typeface="Times New Roman" pitchFamily="18" charset="0"/>
              <a:ea typeface="標楷體" pitchFamily="65" charset="-120"/>
            </a:rPr>
            <a:t>與</a:t>
          </a:r>
          <a:r>
            <a:rPr lang="zh-TW" altLang="en-US" sz="1400" b="1" spc="-150" baseline="0" dirty="0" smtClean="0">
              <a:latin typeface="Times New Roman" pitchFamily="18" charset="0"/>
              <a:ea typeface="標楷體" pitchFamily="65" charset="-120"/>
            </a:rPr>
            <a:t>「</a:t>
          </a:r>
          <a:r>
            <a:rPr lang="zh-TW" altLang="en-US" sz="1700" b="1" spc="-150" baseline="0" dirty="0" smtClean="0">
              <a:latin typeface="Times New Roman" pitchFamily="18" charset="0"/>
              <a:ea typeface="標楷體" pitchFamily="65" charset="-120"/>
            </a:rPr>
            <a:t>上櫃前基本資料建檔</a:t>
          </a:r>
          <a:r>
            <a:rPr lang="zh-TW" altLang="en-US" sz="1400" b="1" spc="-150" baseline="0" dirty="0" smtClean="0">
              <a:latin typeface="Times New Roman" pitchFamily="18" charset="0"/>
              <a:ea typeface="標楷體" pitchFamily="65" charset="-120"/>
            </a:rPr>
            <a:t>」</a:t>
          </a:r>
          <a:endParaRPr lang="zh-TW" altLang="en-US" sz="1700" b="1" spc="-150" baseline="0" dirty="0">
            <a:latin typeface="Times New Roman" pitchFamily="18" charset="0"/>
            <a:ea typeface="標楷體" pitchFamily="65" charset="-120"/>
          </a:endParaRPr>
        </a:p>
      </dgm:t>
    </dgm:pt>
    <dgm:pt modelId="{67D0FE1A-7BEE-49A4-8879-BE9046CD6BD2}" type="parTrans" cxnId="{DDCEDBDF-8DA4-4896-B828-47B657C33697}">
      <dgm:prSet/>
      <dgm:spPr/>
      <dgm:t>
        <a:bodyPr/>
        <a:lstStyle/>
        <a:p>
          <a:endParaRPr lang="zh-TW" altLang="en-US" sz="1800" b="1" baseline="0">
            <a:latin typeface="Times New Roman" pitchFamily="18" charset="0"/>
            <a:ea typeface="標楷體" pitchFamily="65" charset="-120"/>
          </a:endParaRPr>
        </a:p>
      </dgm:t>
    </dgm:pt>
    <dgm:pt modelId="{AE8C45ED-4149-4E9C-9305-F8FD4BC61454}" type="sibTrans" cxnId="{DDCEDBDF-8DA4-4896-B828-47B657C33697}">
      <dgm:prSet/>
      <dgm:spPr/>
      <dgm:t>
        <a:bodyPr/>
        <a:lstStyle/>
        <a:p>
          <a:endParaRPr lang="zh-TW" altLang="en-US" sz="1800" b="1" baseline="0">
            <a:latin typeface="Times New Roman" pitchFamily="18" charset="0"/>
            <a:ea typeface="標楷體" pitchFamily="65" charset="-120"/>
          </a:endParaRPr>
        </a:p>
      </dgm:t>
    </dgm:pt>
    <dgm:pt modelId="{72787AB8-417D-43E4-8017-8745B883AEAE}">
      <dgm:prSet phldrT="[文字]" custT="1"/>
      <dgm:spPr/>
      <dgm:t>
        <a:bodyPr/>
        <a:lstStyle/>
        <a:p>
          <a:r>
            <a:rPr lang="zh-TW" altLang="en-US" sz="1800" b="1" baseline="0" dirty="0" smtClean="0">
              <a:latin typeface="Times New Roman" pitchFamily="18" charset="0"/>
              <a:ea typeface="標楷體" pitchFamily="65" charset="-120"/>
            </a:rPr>
            <a:t>繳交上櫃費  </a:t>
          </a:r>
          <a:r>
            <a:rPr lang="en-US" altLang="zh-TW" sz="1800" b="1" baseline="0" dirty="0" smtClean="0">
              <a:latin typeface="Times New Roman" pitchFamily="18" charset="0"/>
              <a:ea typeface="標楷體" pitchFamily="65" charset="-120"/>
            </a:rPr>
            <a:t>(</a:t>
          </a:r>
          <a:r>
            <a:rPr lang="zh-TW" altLang="en-US" sz="1800" b="1" baseline="0" dirty="0" smtClean="0">
              <a:latin typeface="Times New Roman" pitchFamily="18" charset="0"/>
              <a:ea typeface="標楷體" pitchFamily="65" charset="-120"/>
            </a:rPr>
            <a:t>最遲於掛牌日前繳交</a:t>
          </a:r>
          <a:r>
            <a:rPr lang="en-US" altLang="zh-TW" sz="1800" b="1" baseline="0" dirty="0" smtClean="0">
              <a:latin typeface="Times New Roman" pitchFamily="18" charset="0"/>
              <a:ea typeface="標楷體" pitchFamily="65" charset="-120"/>
            </a:rPr>
            <a:t>) </a:t>
          </a:r>
          <a:r>
            <a:rPr lang="zh-TW" altLang="en-US" sz="1800" b="1" baseline="0" dirty="0" smtClean="0">
              <a:latin typeface="Times New Roman" pitchFamily="18" charset="0"/>
              <a:ea typeface="標楷體" pitchFamily="65" charset="-120"/>
            </a:rPr>
            <a:t>及收到上櫃核准函</a:t>
          </a:r>
          <a:endParaRPr lang="zh-TW" altLang="en-US" sz="1800" b="1" baseline="0" dirty="0">
            <a:latin typeface="Times New Roman" pitchFamily="18" charset="0"/>
            <a:ea typeface="標楷體" pitchFamily="65" charset="-120"/>
          </a:endParaRPr>
        </a:p>
      </dgm:t>
    </dgm:pt>
    <dgm:pt modelId="{AF30D8E9-07E8-4546-8AFB-DAF251BFDD6E}" type="parTrans" cxnId="{2E847F34-218D-4BF7-BFFE-051C6EE6DF90}">
      <dgm:prSet/>
      <dgm:spPr/>
      <dgm:t>
        <a:bodyPr/>
        <a:lstStyle/>
        <a:p>
          <a:endParaRPr lang="zh-TW" altLang="en-US" sz="1800" b="1" baseline="0">
            <a:latin typeface="Times New Roman" pitchFamily="18" charset="0"/>
            <a:ea typeface="標楷體" pitchFamily="65" charset="-120"/>
          </a:endParaRPr>
        </a:p>
      </dgm:t>
    </dgm:pt>
    <dgm:pt modelId="{37E01830-8FF0-44FD-8F0E-D75E9C6D1086}" type="sibTrans" cxnId="{2E847F34-218D-4BF7-BFFE-051C6EE6DF90}">
      <dgm:prSet/>
      <dgm:spPr/>
      <dgm:t>
        <a:bodyPr/>
        <a:lstStyle/>
        <a:p>
          <a:endParaRPr lang="zh-TW" altLang="en-US" sz="1800" b="1" baseline="0">
            <a:latin typeface="Times New Roman" pitchFamily="18" charset="0"/>
            <a:ea typeface="標楷體" pitchFamily="65" charset="-120"/>
          </a:endParaRPr>
        </a:p>
      </dgm:t>
    </dgm:pt>
    <dgm:pt modelId="{9A8106B3-2242-4F8F-9635-DE134E9E33EC}">
      <dgm:prSet phldrT="[文字]" custT="1"/>
      <dgm:spPr/>
      <dgm:t>
        <a:bodyPr/>
        <a:lstStyle/>
        <a:p>
          <a:pPr>
            <a:spcAft>
              <a:spcPts val="0"/>
            </a:spcAft>
          </a:pPr>
          <a:r>
            <a:rPr lang="zh-TW" altLang="en-US" sz="1800" b="1" baseline="0" dirty="0" smtClean="0">
              <a:latin typeface="Times New Roman" pitchFamily="18" charset="0"/>
              <a:ea typeface="標楷體" pitchFamily="65" charset="-120"/>
            </a:rPr>
            <a:t>發布債券上櫃及股票或公司債核准上市</a:t>
          </a:r>
          <a:r>
            <a:rPr lang="en-US" altLang="zh-TW" sz="1800" b="1" baseline="0" dirty="0" smtClean="0">
              <a:latin typeface="Times New Roman" pitchFamily="18" charset="0"/>
              <a:ea typeface="標楷體" pitchFamily="65" charset="-120"/>
            </a:rPr>
            <a:t>(</a:t>
          </a:r>
          <a:r>
            <a:rPr lang="zh-TW" altLang="en-US" sz="1800" b="1" baseline="0" dirty="0" smtClean="0">
              <a:latin typeface="Times New Roman" pitchFamily="18" charset="0"/>
              <a:ea typeface="標楷體" pitchFamily="65" charset="-120"/>
            </a:rPr>
            <a:t>櫃</a:t>
          </a:r>
          <a:r>
            <a:rPr lang="en-US" altLang="zh-TW" sz="1800" b="1" baseline="0" dirty="0" smtClean="0">
              <a:latin typeface="Times New Roman" pitchFamily="18" charset="0"/>
              <a:ea typeface="標楷體" pitchFamily="65" charset="-120"/>
            </a:rPr>
            <a:t>)</a:t>
          </a:r>
          <a:r>
            <a:rPr lang="zh-TW" altLang="en-US" sz="1800" b="1" baseline="0" dirty="0" smtClean="0">
              <a:latin typeface="Times New Roman" pitchFamily="18" charset="0"/>
              <a:ea typeface="標楷體" pitchFamily="65" charset="-120"/>
            </a:rPr>
            <a:t>之公告</a:t>
          </a:r>
          <a:endParaRPr lang="zh-TW" altLang="en-US" sz="1800" b="1" baseline="0" dirty="0">
            <a:latin typeface="Times New Roman" pitchFamily="18" charset="0"/>
            <a:ea typeface="標楷體" pitchFamily="65" charset="-120"/>
          </a:endParaRPr>
        </a:p>
      </dgm:t>
    </dgm:pt>
    <dgm:pt modelId="{2609BD34-BADE-4F16-88AD-854E915BC688}" type="parTrans" cxnId="{3F50DE1E-5346-4F5F-9E11-8D57F297A934}">
      <dgm:prSet/>
      <dgm:spPr/>
      <dgm:t>
        <a:bodyPr/>
        <a:lstStyle/>
        <a:p>
          <a:endParaRPr lang="zh-TW" altLang="en-US" sz="1800" b="1" baseline="0">
            <a:latin typeface="Times New Roman" pitchFamily="18" charset="0"/>
            <a:ea typeface="標楷體" pitchFamily="65" charset="-120"/>
          </a:endParaRPr>
        </a:p>
      </dgm:t>
    </dgm:pt>
    <dgm:pt modelId="{FED3D632-CEAB-445A-8999-EBC80683B374}" type="sibTrans" cxnId="{3F50DE1E-5346-4F5F-9E11-8D57F297A934}">
      <dgm:prSet/>
      <dgm:spPr/>
      <dgm:t>
        <a:bodyPr/>
        <a:lstStyle/>
        <a:p>
          <a:endParaRPr lang="zh-TW" altLang="en-US" sz="1800" b="1" baseline="0">
            <a:latin typeface="Times New Roman" pitchFamily="18" charset="0"/>
            <a:ea typeface="標楷體" pitchFamily="65" charset="-120"/>
          </a:endParaRPr>
        </a:p>
      </dgm:t>
    </dgm:pt>
    <dgm:pt modelId="{4C8B6A0C-C6B5-4B6A-A1DA-32EBFC8D7939}" type="pres">
      <dgm:prSet presAssocID="{55244B4B-7720-4109-AC33-A872B217487D}" presName="Name0" presStyleCnt="0">
        <dgm:presLayoutVars>
          <dgm:dir/>
          <dgm:animLvl val="lvl"/>
          <dgm:resizeHandles val="exact"/>
        </dgm:presLayoutVars>
      </dgm:prSet>
      <dgm:spPr/>
    </dgm:pt>
    <dgm:pt modelId="{EEB8BB3A-717B-4038-8B40-E9FCC1530D66}" type="pres">
      <dgm:prSet presAssocID="{6CB11072-5CC4-477F-9A5F-1BF9BCA3D5BF}" presName="boxAndChildren" presStyleCnt="0"/>
      <dgm:spPr/>
    </dgm:pt>
    <dgm:pt modelId="{75D60938-F918-4B61-B465-707089D00564}" type="pres">
      <dgm:prSet presAssocID="{6CB11072-5CC4-477F-9A5F-1BF9BCA3D5BF}" presName="parentTextBox" presStyleLbl="node1" presStyleIdx="0" presStyleCnt="9"/>
      <dgm:spPr/>
      <dgm:t>
        <a:bodyPr/>
        <a:lstStyle/>
        <a:p>
          <a:endParaRPr lang="zh-TW" altLang="en-US"/>
        </a:p>
      </dgm:t>
    </dgm:pt>
    <dgm:pt modelId="{7FAB5A26-FCC4-434B-B93D-1A5B1CC73217}" type="pres">
      <dgm:prSet presAssocID="{FED3D632-CEAB-445A-8999-EBC80683B374}" presName="sp" presStyleCnt="0"/>
      <dgm:spPr/>
    </dgm:pt>
    <dgm:pt modelId="{5C04F0D7-9EB2-47C4-9CBD-D660B20A5377}" type="pres">
      <dgm:prSet presAssocID="{9A8106B3-2242-4F8F-9635-DE134E9E33EC}" presName="arrowAndChildren" presStyleCnt="0"/>
      <dgm:spPr/>
    </dgm:pt>
    <dgm:pt modelId="{0E08DE81-F39E-42A4-84F5-12167FDC6355}" type="pres">
      <dgm:prSet presAssocID="{9A8106B3-2242-4F8F-9635-DE134E9E33EC}" presName="parentTextArrow" presStyleLbl="node1" presStyleIdx="1" presStyleCnt="9"/>
      <dgm:spPr/>
      <dgm:t>
        <a:bodyPr/>
        <a:lstStyle/>
        <a:p>
          <a:endParaRPr lang="zh-TW" altLang="en-US"/>
        </a:p>
      </dgm:t>
    </dgm:pt>
    <dgm:pt modelId="{01B79C02-7D6E-40C2-B582-4883222E6C92}" type="pres">
      <dgm:prSet presAssocID="{37E01830-8FF0-44FD-8F0E-D75E9C6D1086}" presName="sp" presStyleCnt="0"/>
      <dgm:spPr/>
    </dgm:pt>
    <dgm:pt modelId="{23F8FBEE-1263-43D5-A662-BEFC3D92D8B9}" type="pres">
      <dgm:prSet presAssocID="{72787AB8-417D-43E4-8017-8745B883AEAE}" presName="arrowAndChildren" presStyleCnt="0"/>
      <dgm:spPr/>
    </dgm:pt>
    <dgm:pt modelId="{0907B481-152D-4CD7-9905-606CDD4B589E}" type="pres">
      <dgm:prSet presAssocID="{72787AB8-417D-43E4-8017-8745B883AEAE}" presName="parentTextArrow" presStyleLbl="node1" presStyleIdx="2" presStyleCnt="9"/>
      <dgm:spPr/>
      <dgm:t>
        <a:bodyPr/>
        <a:lstStyle/>
        <a:p>
          <a:endParaRPr lang="zh-TW" altLang="en-US"/>
        </a:p>
      </dgm:t>
    </dgm:pt>
    <dgm:pt modelId="{A421FE2D-40F5-44A6-B2D6-55AFA4414EFC}" type="pres">
      <dgm:prSet presAssocID="{7CA8A427-8475-408A-9CEC-4CB349468136}" presName="sp" presStyleCnt="0"/>
      <dgm:spPr/>
    </dgm:pt>
    <dgm:pt modelId="{45CD5CC6-97FA-4BE6-8138-6B8D6E378C73}" type="pres">
      <dgm:prSet presAssocID="{4DE25290-CE56-4C1E-87DC-1219FDDF8DAA}" presName="arrowAndChildren" presStyleCnt="0"/>
      <dgm:spPr/>
    </dgm:pt>
    <dgm:pt modelId="{617EB299-6808-44E9-9C7B-79D2FCFFBE31}" type="pres">
      <dgm:prSet presAssocID="{4DE25290-CE56-4C1E-87DC-1219FDDF8DAA}" presName="parentTextArrow" presStyleLbl="node1" presStyleIdx="3" presStyleCnt="9"/>
      <dgm:spPr/>
      <dgm:t>
        <a:bodyPr/>
        <a:lstStyle/>
        <a:p>
          <a:endParaRPr lang="zh-TW" altLang="en-US"/>
        </a:p>
      </dgm:t>
    </dgm:pt>
    <dgm:pt modelId="{405C1439-096C-4003-B689-5E375D6786C6}" type="pres">
      <dgm:prSet presAssocID="{2B03A59A-4520-4B38-B86B-60D339AC6A88}" presName="sp" presStyleCnt="0"/>
      <dgm:spPr/>
    </dgm:pt>
    <dgm:pt modelId="{6233B663-B03C-4679-96A8-7A32996CF83F}" type="pres">
      <dgm:prSet presAssocID="{99B201B7-E065-43B9-AC68-D46610A5F12A}" presName="arrowAndChildren" presStyleCnt="0"/>
      <dgm:spPr/>
    </dgm:pt>
    <dgm:pt modelId="{F09DE11F-7479-4CB9-AF32-B6828E005312}" type="pres">
      <dgm:prSet presAssocID="{99B201B7-E065-43B9-AC68-D46610A5F12A}" presName="parentTextArrow" presStyleLbl="node1" presStyleIdx="4" presStyleCnt="9"/>
      <dgm:spPr/>
      <dgm:t>
        <a:bodyPr/>
        <a:lstStyle/>
        <a:p>
          <a:endParaRPr lang="zh-TW" altLang="en-US"/>
        </a:p>
      </dgm:t>
    </dgm:pt>
    <dgm:pt modelId="{4442EF0A-5C54-4370-8A54-24438373A94C}" type="pres">
      <dgm:prSet presAssocID="{5D40754B-62B4-46A0-B6B1-E283F888327B}" presName="sp" presStyleCnt="0"/>
      <dgm:spPr/>
    </dgm:pt>
    <dgm:pt modelId="{63AA715D-DEA8-4CD4-A16E-8129FCCCB6F5}" type="pres">
      <dgm:prSet presAssocID="{BB71C12D-F80D-4F8A-95FB-80A52CBD4F75}" presName="arrowAndChildren" presStyleCnt="0"/>
      <dgm:spPr/>
    </dgm:pt>
    <dgm:pt modelId="{8DCCD6DF-205A-4D40-A4A8-7EA9FAAFCAB6}" type="pres">
      <dgm:prSet presAssocID="{BB71C12D-F80D-4F8A-95FB-80A52CBD4F75}" presName="parentTextArrow" presStyleLbl="node1" presStyleIdx="5" presStyleCnt="9" custScaleY="97054"/>
      <dgm:spPr/>
      <dgm:t>
        <a:bodyPr/>
        <a:lstStyle/>
        <a:p>
          <a:endParaRPr lang="zh-TW" altLang="en-US"/>
        </a:p>
      </dgm:t>
    </dgm:pt>
    <dgm:pt modelId="{1F058935-5A83-409A-96D4-8856CCC3E594}" type="pres">
      <dgm:prSet presAssocID="{AE8C45ED-4149-4E9C-9305-F8FD4BC61454}" presName="sp" presStyleCnt="0"/>
      <dgm:spPr/>
    </dgm:pt>
    <dgm:pt modelId="{D25063DD-C938-44A8-A131-8E9C5BE5D2E0}" type="pres">
      <dgm:prSet presAssocID="{21319B41-DA03-49A8-8D9E-B3856926AF94}" presName="arrowAndChildren" presStyleCnt="0"/>
      <dgm:spPr/>
    </dgm:pt>
    <dgm:pt modelId="{BDE0C7CD-9254-462E-BA0A-6BA90D0744B4}" type="pres">
      <dgm:prSet presAssocID="{21319B41-DA03-49A8-8D9E-B3856926AF94}" presName="parentTextArrow" presStyleLbl="node1" presStyleIdx="6" presStyleCnt="9"/>
      <dgm:spPr/>
      <dgm:t>
        <a:bodyPr/>
        <a:lstStyle/>
        <a:p>
          <a:endParaRPr lang="zh-TW" altLang="en-US"/>
        </a:p>
      </dgm:t>
    </dgm:pt>
    <dgm:pt modelId="{81507652-8EC8-420B-88A4-1F93D8A4CB0F}" type="pres">
      <dgm:prSet presAssocID="{F008CEC2-8367-4E08-B6F4-34DFED0E9475}" presName="sp" presStyleCnt="0"/>
      <dgm:spPr/>
    </dgm:pt>
    <dgm:pt modelId="{557916B9-6ECB-460A-9863-352391DA2A1B}" type="pres">
      <dgm:prSet presAssocID="{7B6B98F3-D807-4710-9156-F6C23C4B88CC}" presName="arrowAndChildren" presStyleCnt="0"/>
      <dgm:spPr/>
    </dgm:pt>
    <dgm:pt modelId="{E760661E-87CD-4F11-9C33-91AAACACCB67}" type="pres">
      <dgm:prSet presAssocID="{7B6B98F3-D807-4710-9156-F6C23C4B88CC}" presName="parentTextArrow" presStyleLbl="node1" presStyleIdx="7" presStyleCnt="9"/>
      <dgm:spPr/>
      <dgm:t>
        <a:bodyPr/>
        <a:lstStyle/>
        <a:p>
          <a:endParaRPr lang="zh-TW" altLang="en-US"/>
        </a:p>
      </dgm:t>
    </dgm:pt>
    <dgm:pt modelId="{DF3B28E6-D8DC-42DE-BFAE-C173CD7A514C}" type="pres">
      <dgm:prSet presAssocID="{D3A8DE5A-55D4-4158-BF05-2A5355F3971F}" presName="sp" presStyleCnt="0"/>
      <dgm:spPr/>
    </dgm:pt>
    <dgm:pt modelId="{A9EA2289-6E2C-4D76-B564-CB0A92406554}" type="pres">
      <dgm:prSet presAssocID="{61C81A33-172B-4752-9F5E-976148078B1A}" presName="arrowAndChildren" presStyleCnt="0"/>
      <dgm:spPr/>
    </dgm:pt>
    <dgm:pt modelId="{9730A75E-EDA8-4CFF-A70A-DECBBFDA3FA6}" type="pres">
      <dgm:prSet presAssocID="{61C81A33-172B-4752-9F5E-976148078B1A}" presName="parentTextArrow" presStyleLbl="node1" presStyleIdx="8" presStyleCnt="9"/>
      <dgm:spPr/>
      <dgm:t>
        <a:bodyPr/>
        <a:lstStyle/>
        <a:p>
          <a:endParaRPr lang="zh-TW" altLang="en-US"/>
        </a:p>
      </dgm:t>
    </dgm:pt>
  </dgm:ptLst>
  <dgm:cxnLst>
    <dgm:cxn modelId="{09CE79BD-2F4E-46E8-B71C-F30357E8B7F9}" type="presOf" srcId="{61C81A33-172B-4752-9F5E-976148078B1A}" destId="{9730A75E-EDA8-4CFF-A70A-DECBBFDA3FA6}" srcOrd="0" destOrd="0" presId="urn:microsoft.com/office/officeart/2005/8/layout/process4"/>
    <dgm:cxn modelId="{DDCEDBDF-8DA4-4896-B828-47B657C33697}" srcId="{55244B4B-7720-4109-AC33-A872B217487D}" destId="{21319B41-DA03-49A8-8D9E-B3856926AF94}" srcOrd="2" destOrd="0" parTransId="{67D0FE1A-7BEE-49A4-8879-BE9046CD6BD2}" sibTransId="{AE8C45ED-4149-4E9C-9305-F8FD4BC61454}"/>
    <dgm:cxn modelId="{3CE33400-1AFF-400C-8EC0-3E43AB241D1B}" srcId="{55244B4B-7720-4109-AC33-A872B217487D}" destId="{61C81A33-172B-4752-9F5E-976148078B1A}" srcOrd="0" destOrd="0" parTransId="{FBA8065A-A2D7-4615-AD22-F639763EBD1C}" sibTransId="{D3A8DE5A-55D4-4158-BF05-2A5355F3971F}"/>
    <dgm:cxn modelId="{70E464F5-A9B4-4552-9800-EFF1671E58D9}" type="presOf" srcId="{99B201B7-E065-43B9-AC68-D46610A5F12A}" destId="{F09DE11F-7479-4CB9-AF32-B6828E005312}" srcOrd="0" destOrd="0" presId="urn:microsoft.com/office/officeart/2005/8/layout/process4"/>
    <dgm:cxn modelId="{A767B538-8CD0-4F89-9FBB-7B417A69057B}" type="presOf" srcId="{21319B41-DA03-49A8-8D9E-B3856926AF94}" destId="{BDE0C7CD-9254-462E-BA0A-6BA90D0744B4}" srcOrd="0" destOrd="0" presId="urn:microsoft.com/office/officeart/2005/8/layout/process4"/>
    <dgm:cxn modelId="{1BA58149-AF32-4193-B014-E9CFACC7F899}" srcId="{55244B4B-7720-4109-AC33-A872B217487D}" destId="{4DE25290-CE56-4C1E-87DC-1219FDDF8DAA}" srcOrd="5" destOrd="0" parTransId="{13E89E47-33D0-48FB-9C0A-0E4C8E4DD1F7}" sibTransId="{7CA8A427-8475-408A-9CEC-4CB349468136}"/>
    <dgm:cxn modelId="{33076BB3-CE4D-4E2E-B760-6CE61435CCFE}" type="presOf" srcId="{72787AB8-417D-43E4-8017-8745B883AEAE}" destId="{0907B481-152D-4CD7-9905-606CDD4B589E}" srcOrd="0" destOrd="0" presId="urn:microsoft.com/office/officeart/2005/8/layout/process4"/>
    <dgm:cxn modelId="{7C2DE4DE-CAA5-4C05-8CC1-DB43640CABD4}" type="presOf" srcId="{4DE25290-CE56-4C1E-87DC-1219FDDF8DAA}" destId="{617EB299-6808-44E9-9C7B-79D2FCFFBE31}" srcOrd="0" destOrd="0" presId="urn:microsoft.com/office/officeart/2005/8/layout/process4"/>
    <dgm:cxn modelId="{E493B444-5A53-4BFE-9AEE-B864DFF35EF0}" srcId="{55244B4B-7720-4109-AC33-A872B217487D}" destId="{99B201B7-E065-43B9-AC68-D46610A5F12A}" srcOrd="4" destOrd="0" parTransId="{DCB69EF1-D069-44E4-8DD3-6ED944846A83}" sibTransId="{2B03A59A-4520-4B38-B86B-60D339AC6A88}"/>
    <dgm:cxn modelId="{9F231ECF-7635-488F-8A4B-1DEA862E5BC7}" type="presOf" srcId="{BB71C12D-F80D-4F8A-95FB-80A52CBD4F75}" destId="{8DCCD6DF-205A-4D40-A4A8-7EA9FAAFCAB6}" srcOrd="0" destOrd="0" presId="urn:microsoft.com/office/officeart/2005/8/layout/process4"/>
    <dgm:cxn modelId="{F9DA8D24-6CA8-4CB4-B1ED-289086F1E2A4}" type="presOf" srcId="{9A8106B3-2242-4F8F-9635-DE134E9E33EC}" destId="{0E08DE81-F39E-42A4-84F5-12167FDC6355}" srcOrd="0" destOrd="0" presId="urn:microsoft.com/office/officeart/2005/8/layout/process4"/>
    <dgm:cxn modelId="{8352A47F-77C0-4B2D-B34E-9838747CDA6B}" type="presOf" srcId="{7B6B98F3-D807-4710-9156-F6C23C4B88CC}" destId="{E760661E-87CD-4F11-9C33-91AAACACCB67}" srcOrd="0" destOrd="0" presId="urn:microsoft.com/office/officeart/2005/8/layout/process4"/>
    <dgm:cxn modelId="{2FDC3E1E-6D62-4714-91AB-600CA744437D}" srcId="{55244B4B-7720-4109-AC33-A872B217487D}" destId="{BB71C12D-F80D-4F8A-95FB-80A52CBD4F75}" srcOrd="3" destOrd="0" parTransId="{7B7EEAA1-4B0D-4A12-9817-2761DD1BFF71}" sibTransId="{5D40754B-62B4-46A0-B6B1-E283F888327B}"/>
    <dgm:cxn modelId="{3F50DE1E-5346-4F5F-9E11-8D57F297A934}" srcId="{55244B4B-7720-4109-AC33-A872B217487D}" destId="{9A8106B3-2242-4F8F-9635-DE134E9E33EC}" srcOrd="7" destOrd="0" parTransId="{2609BD34-BADE-4F16-88AD-854E915BC688}" sibTransId="{FED3D632-CEAB-445A-8999-EBC80683B374}"/>
    <dgm:cxn modelId="{6677317B-6F22-41E9-933E-8DECB93F543D}" srcId="{55244B4B-7720-4109-AC33-A872B217487D}" destId="{6CB11072-5CC4-477F-9A5F-1BF9BCA3D5BF}" srcOrd="8" destOrd="0" parTransId="{33D560AF-FD3E-4775-9C53-7EA7B7E8438F}" sibTransId="{FAE3F9FD-F54C-40CC-BDC5-99E8AE328125}"/>
    <dgm:cxn modelId="{2E847F34-218D-4BF7-BFFE-051C6EE6DF90}" srcId="{55244B4B-7720-4109-AC33-A872B217487D}" destId="{72787AB8-417D-43E4-8017-8745B883AEAE}" srcOrd="6" destOrd="0" parTransId="{AF30D8E9-07E8-4546-8AFB-DAF251BFDD6E}" sibTransId="{37E01830-8FF0-44FD-8F0E-D75E9C6D1086}"/>
    <dgm:cxn modelId="{2ED0C128-08AB-4777-A47E-50BE6C6EC399}" srcId="{55244B4B-7720-4109-AC33-A872B217487D}" destId="{7B6B98F3-D807-4710-9156-F6C23C4B88CC}" srcOrd="1" destOrd="0" parTransId="{3C85B75E-1FCA-46C9-A769-A3962ED3B683}" sibTransId="{F008CEC2-8367-4E08-B6F4-34DFED0E9475}"/>
    <dgm:cxn modelId="{88198BB1-18C7-4F6F-9761-92CC00B47F30}" type="presOf" srcId="{6CB11072-5CC4-477F-9A5F-1BF9BCA3D5BF}" destId="{75D60938-F918-4B61-B465-707089D00564}" srcOrd="0" destOrd="0" presId="urn:microsoft.com/office/officeart/2005/8/layout/process4"/>
    <dgm:cxn modelId="{FF793A1B-2BCF-4E19-971F-2AFFFBD3FB20}" type="presOf" srcId="{55244B4B-7720-4109-AC33-A872B217487D}" destId="{4C8B6A0C-C6B5-4B6A-A1DA-32EBFC8D7939}" srcOrd="0" destOrd="0" presId="urn:microsoft.com/office/officeart/2005/8/layout/process4"/>
    <dgm:cxn modelId="{594006E9-249E-4596-8BCB-3F081530CC9F}" type="presParOf" srcId="{4C8B6A0C-C6B5-4B6A-A1DA-32EBFC8D7939}" destId="{EEB8BB3A-717B-4038-8B40-E9FCC1530D66}" srcOrd="0" destOrd="0" presId="urn:microsoft.com/office/officeart/2005/8/layout/process4"/>
    <dgm:cxn modelId="{8C777448-8C6F-43B3-9778-200AA553549D}" type="presParOf" srcId="{EEB8BB3A-717B-4038-8B40-E9FCC1530D66}" destId="{75D60938-F918-4B61-B465-707089D00564}" srcOrd="0" destOrd="0" presId="urn:microsoft.com/office/officeart/2005/8/layout/process4"/>
    <dgm:cxn modelId="{90B48CED-7391-4ECC-B993-F4E9080F5B5B}" type="presParOf" srcId="{4C8B6A0C-C6B5-4B6A-A1DA-32EBFC8D7939}" destId="{7FAB5A26-FCC4-434B-B93D-1A5B1CC73217}" srcOrd="1" destOrd="0" presId="urn:microsoft.com/office/officeart/2005/8/layout/process4"/>
    <dgm:cxn modelId="{74ACAFC2-F89A-4EAD-9C32-8412FB4C06A3}" type="presParOf" srcId="{4C8B6A0C-C6B5-4B6A-A1DA-32EBFC8D7939}" destId="{5C04F0D7-9EB2-47C4-9CBD-D660B20A5377}" srcOrd="2" destOrd="0" presId="urn:microsoft.com/office/officeart/2005/8/layout/process4"/>
    <dgm:cxn modelId="{2A21A0E1-F8C4-4C34-B319-51A7CA6C7509}" type="presParOf" srcId="{5C04F0D7-9EB2-47C4-9CBD-D660B20A5377}" destId="{0E08DE81-F39E-42A4-84F5-12167FDC6355}" srcOrd="0" destOrd="0" presId="urn:microsoft.com/office/officeart/2005/8/layout/process4"/>
    <dgm:cxn modelId="{E72D3A1F-553C-4D9B-9302-B4B24C6032F3}" type="presParOf" srcId="{4C8B6A0C-C6B5-4B6A-A1DA-32EBFC8D7939}" destId="{01B79C02-7D6E-40C2-B582-4883222E6C92}" srcOrd="3" destOrd="0" presId="urn:microsoft.com/office/officeart/2005/8/layout/process4"/>
    <dgm:cxn modelId="{6AA45B23-2D47-4A41-B454-D260CEFCD62D}" type="presParOf" srcId="{4C8B6A0C-C6B5-4B6A-A1DA-32EBFC8D7939}" destId="{23F8FBEE-1263-43D5-A662-BEFC3D92D8B9}" srcOrd="4" destOrd="0" presId="urn:microsoft.com/office/officeart/2005/8/layout/process4"/>
    <dgm:cxn modelId="{63629AAC-5EB6-4906-A4CD-2DBAE236831D}" type="presParOf" srcId="{23F8FBEE-1263-43D5-A662-BEFC3D92D8B9}" destId="{0907B481-152D-4CD7-9905-606CDD4B589E}" srcOrd="0" destOrd="0" presId="urn:microsoft.com/office/officeart/2005/8/layout/process4"/>
    <dgm:cxn modelId="{8FFE967F-FC34-4E63-8A5B-4B907AC6BA5B}" type="presParOf" srcId="{4C8B6A0C-C6B5-4B6A-A1DA-32EBFC8D7939}" destId="{A421FE2D-40F5-44A6-B2D6-55AFA4414EFC}" srcOrd="5" destOrd="0" presId="urn:microsoft.com/office/officeart/2005/8/layout/process4"/>
    <dgm:cxn modelId="{4E821029-33A9-428E-8F79-B5300A30E0DD}" type="presParOf" srcId="{4C8B6A0C-C6B5-4B6A-A1DA-32EBFC8D7939}" destId="{45CD5CC6-97FA-4BE6-8138-6B8D6E378C73}" srcOrd="6" destOrd="0" presId="urn:microsoft.com/office/officeart/2005/8/layout/process4"/>
    <dgm:cxn modelId="{CCB5BDCB-5651-4B6A-A3C5-D73AF72D4EE7}" type="presParOf" srcId="{45CD5CC6-97FA-4BE6-8138-6B8D6E378C73}" destId="{617EB299-6808-44E9-9C7B-79D2FCFFBE31}" srcOrd="0" destOrd="0" presId="urn:microsoft.com/office/officeart/2005/8/layout/process4"/>
    <dgm:cxn modelId="{F0F986FD-521D-4912-8E25-0554B5DFB610}" type="presParOf" srcId="{4C8B6A0C-C6B5-4B6A-A1DA-32EBFC8D7939}" destId="{405C1439-096C-4003-B689-5E375D6786C6}" srcOrd="7" destOrd="0" presId="urn:microsoft.com/office/officeart/2005/8/layout/process4"/>
    <dgm:cxn modelId="{C4708435-07CA-4243-8DB8-9A021843391A}" type="presParOf" srcId="{4C8B6A0C-C6B5-4B6A-A1DA-32EBFC8D7939}" destId="{6233B663-B03C-4679-96A8-7A32996CF83F}" srcOrd="8" destOrd="0" presId="urn:microsoft.com/office/officeart/2005/8/layout/process4"/>
    <dgm:cxn modelId="{DB084CDD-AE81-40BE-B76C-5FE7463D77A6}" type="presParOf" srcId="{6233B663-B03C-4679-96A8-7A32996CF83F}" destId="{F09DE11F-7479-4CB9-AF32-B6828E005312}" srcOrd="0" destOrd="0" presId="urn:microsoft.com/office/officeart/2005/8/layout/process4"/>
    <dgm:cxn modelId="{8CE2A730-B625-41AF-895A-E694ED4AE9D4}" type="presParOf" srcId="{4C8B6A0C-C6B5-4B6A-A1DA-32EBFC8D7939}" destId="{4442EF0A-5C54-4370-8A54-24438373A94C}" srcOrd="9" destOrd="0" presId="urn:microsoft.com/office/officeart/2005/8/layout/process4"/>
    <dgm:cxn modelId="{535AF673-05C8-4AE2-AD02-E54FACA17DEC}" type="presParOf" srcId="{4C8B6A0C-C6B5-4B6A-A1DA-32EBFC8D7939}" destId="{63AA715D-DEA8-4CD4-A16E-8129FCCCB6F5}" srcOrd="10" destOrd="0" presId="urn:microsoft.com/office/officeart/2005/8/layout/process4"/>
    <dgm:cxn modelId="{87BAD377-14ED-4328-8F43-AA4DD10F7CDF}" type="presParOf" srcId="{63AA715D-DEA8-4CD4-A16E-8129FCCCB6F5}" destId="{8DCCD6DF-205A-4D40-A4A8-7EA9FAAFCAB6}" srcOrd="0" destOrd="0" presId="urn:microsoft.com/office/officeart/2005/8/layout/process4"/>
    <dgm:cxn modelId="{C5661397-D775-4447-8B96-8F6A0277AC3D}" type="presParOf" srcId="{4C8B6A0C-C6B5-4B6A-A1DA-32EBFC8D7939}" destId="{1F058935-5A83-409A-96D4-8856CCC3E594}" srcOrd="11" destOrd="0" presId="urn:microsoft.com/office/officeart/2005/8/layout/process4"/>
    <dgm:cxn modelId="{60CBFB67-546E-401F-A3C9-84CE40BB9813}" type="presParOf" srcId="{4C8B6A0C-C6B5-4B6A-A1DA-32EBFC8D7939}" destId="{D25063DD-C938-44A8-A131-8E9C5BE5D2E0}" srcOrd="12" destOrd="0" presId="urn:microsoft.com/office/officeart/2005/8/layout/process4"/>
    <dgm:cxn modelId="{5F8D98D6-B4B6-464A-A7CC-B456BFA423FE}" type="presParOf" srcId="{D25063DD-C938-44A8-A131-8E9C5BE5D2E0}" destId="{BDE0C7CD-9254-462E-BA0A-6BA90D0744B4}" srcOrd="0" destOrd="0" presId="urn:microsoft.com/office/officeart/2005/8/layout/process4"/>
    <dgm:cxn modelId="{5FAA855C-696B-4A39-9BFE-113671C6AC57}" type="presParOf" srcId="{4C8B6A0C-C6B5-4B6A-A1DA-32EBFC8D7939}" destId="{81507652-8EC8-420B-88A4-1F93D8A4CB0F}" srcOrd="13" destOrd="0" presId="urn:microsoft.com/office/officeart/2005/8/layout/process4"/>
    <dgm:cxn modelId="{D4B3C8B0-134D-4F1F-A142-76B88AA5CD43}" type="presParOf" srcId="{4C8B6A0C-C6B5-4B6A-A1DA-32EBFC8D7939}" destId="{557916B9-6ECB-460A-9863-352391DA2A1B}" srcOrd="14" destOrd="0" presId="urn:microsoft.com/office/officeart/2005/8/layout/process4"/>
    <dgm:cxn modelId="{88BBA264-E819-4615-BCCE-9DF37C12AD77}" type="presParOf" srcId="{557916B9-6ECB-460A-9863-352391DA2A1B}" destId="{E760661E-87CD-4F11-9C33-91AAACACCB67}" srcOrd="0" destOrd="0" presId="urn:microsoft.com/office/officeart/2005/8/layout/process4"/>
    <dgm:cxn modelId="{530B6BEC-3705-4BDD-9BDC-C8198C2E3087}" type="presParOf" srcId="{4C8B6A0C-C6B5-4B6A-A1DA-32EBFC8D7939}" destId="{DF3B28E6-D8DC-42DE-BFAE-C173CD7A514C}" srcOrd="15" destOrd="0" presId="urn:microsoft.com/office/officeart/2005/8/layout/process4"/>
    <dgm:cxn modelId="{3E9637D9-A7D5-467E-ADBC-15D5D3C45BD4}" type="presParOf" srcId="{4C8B6A0C-C6B5-4B6A-A1DA-32EBFC8D7939}" destId="{A9EA2289-6E2C-4D76-B564-CB0A92406554}" srcOrd="16" destOrd="0" presId="urn:microsoft.com/office/officeart/2005/8/layout/process4"/>
    <dgm:cxn modelId="{1122542D-152A-4489-971B-6D13948798FE}" type="presParOf" srcId="{A9EA2289-6E2C-4D76-B564-CB0A92406554}" destId="{9730A75E-EDA8-4CFF-A70A-DECBBFDA3FA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58859-C6C3-40C0-AAA9-409C3080F466}">
      <dsp:nvSpPr>
        <dsp:cNvPr id="0" name=""/>
        <dsp:cNvSpPr/>
      </dsp:nvSpPr>
      <dsp:spPr>
        <a:xfrm>
          <a:off x="104292" y="518"/>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baseline="0" dirty="0" smtClean="0">
              <a:solidFill>
                <a:schemeClr val="tx1"/>
              </a:solidFill>
              <a:latin typeface="Times New Roman" panose="02020603050405020304" pitchFamily="18" charset="0"/>
              <a:ea typeface="標楷體" panose="03000509000000000000" pitchFamily="65" charset="-120"/>
            </a:rPr>
            <a:t>發行人於公開資訊觀測站建立債券發行資料</a:t>
          </a:r>
          <a:endParaRPr lang="zh-TW" altLang="en-US" sz="1600" kern="1200" baseline="0" dirty="0">
            <a:solidFill>
              <a:schemeClr val="tx1"/>
            </a:solidFill>
            <a:latin typeface="Times New Roman" panose="02020603050405020304" pitchFamily="18" charset="0"/>
            <a:ea typeface="標楷體" panose="03000509000000000000" pitchFamily="65" charset="-120"/>
          </a:endParaRPr>
        </a:p>
      </dsp:txBody>
      <dsp:txXfrm>
        <a:off x="117963" y="14189"/>
        <a:ext cx="3916797" cy="439409"/>
      </dsp:txXfrm>
    </dsp:sp>
    <dsp:sp modelId="{5751D80E-B8F7-4AF1-8058-BE8F87B42329}">
      <dsp:nvSpPr>
        <dsp:cNvPr id="0" name=""/>
        <dsp:cNvSpPr/>
      </dsp:nvSpPr>
      <dsp:spPr>
        <a:xfrm rot="5400000">
          <a:off x="2035522" y="508110"/>
          <a:ext cx="81681"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4884E92B-4F30-4658-8EBD-A72AAA272FEE}">
      <dsp:nvSpPr>
        <dsp:cNvPr id="0" name=""/>
        <dsp:cNvSpPr/>
      </dsp:nvSpPr>
      <dsp:spPr>
        <a:xfrm>
          <a:off x="120442" y="630632"/>
          <a:ext cx="3911840"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檢送櫃檯買賣申</a:t>
          </a:r>
          <a:r>
            <a:rPr lang="zh-TW" altLang="en-US" sz="2100" b="1" kern="1200" baseline="0" dirty="0" smtClean="0">
              <a:solidFill>
                <a:srgbClr val="FF0000"/>
              </a:solidFill>
              <a:effectLst/>
              <a:latin typeface="Times New Roman" panose="02020603050405020304" pitchFamily="18" charset="0"/>
              <a:ea typeface="標楷體" panose="03000509000000000000" pitchFamily="65" charset="-120"/>
            </a:rPr>
            <a:t>請</a:t>
          </a:r>
          <a:r>
            <a:rPr lang="zh-TW" altLang="en-US" sz="1800" b="1" kern="1200" baseline="0" dirty="0" smtClean="0">
              <a:solidFill>
                <a:schemeClr val="tx1"/>
              </a:solidFill>
              <a:latin typeface="Times New Roman" panose="02020603050405020304" pitchFamily="18" charset="0"/>
              <a:ea typeface="標楷體" panose="03000509000000000000" pitchFamily="65" charset="-120"/>
            </a:rPr>
            <a:t>書</a:t>
          </a:r>
          <a:endParaRPr lang="zh-TW" altLang="en-US" sz="1800" b="1" kern="1200" baseline="0" dirty="0">
            <a:solidFill>
              <a:schemeClr val="tx1"/>
            </a:solidFill>
            <a:latin typeface="Times New Roman" panose="02020603050405020304" pitchFamily="18" charset="0"/>
            <a:ea typeface="標楷體" panose="03000509000000000000" pitchFamily="65" charset="-120"/>
          </a:endParaRPr>
        </a:p>
      </dsp:txBody>
      <dsp:txXfrm>
        <a:off x="134113" y="644303"/>
        <a:ext cx="3884498" cy="439409"/>
      </dsp:txXfrm>
    </dsp:sp>
    <dsp:sp modelId="{D4216310-2038-4F19-AFDD-9EBAA3D46B87}">
      <dsp:nvSpPr>
        <dsp:cNvPr id="0" name=""/>
        <dsp:cNvSpPr/>
      </dsp:nvSpPr>
      <dsp:spPr>
        <a:xfrm rot="5400000">
          <a:off x="2035522" y="1138224"/>
          <a:ext cx="81681"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951A4B8-00F1-4F49-ABFA-7FA976611AC9}">
      <dsp:nvSpPr>
        <dsp:cNvPr id="0" name=""/>
        <dsp:cNvSpPr/>
      </dsp:nvSpPr>
      <dsp:spPr>
        <a:xfrm>
          <a:off x="104292" y="1260746"/>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本中心檢視書件是否備齊</a:t>
          </a:r>
          <a:endParaRPr lang="zh-TW" altLang="en-US" sz="1800" b="1" kern="1200" baseline="0" dirty="0">
            <a:solidFill>
              <a:schemeClr val="tx1"/>
            </a:solidFill>
            <a:latin typeface="Times New Roman" panose="02020603050405020304" pitchFamily="18" charset="0"/>
            <a:ea typeface="標楷體" panose="03000509000000000000" pitchFamily="65" charset="-120"/>
          </a:endParaRPr>
        </a:p>
      </dsp:txBody>
      <dsp:txXfrm>
        <a:off x="117963" y="1274417"/>
        <a:ext cx="3916797" cy="439409"/>
      </dsp:txXfrm>
    </dsp:sp>
    <dsp:sp modelId="{FD861AAD-CA07-4CB0-B2E0-20017554A04E}">
      <dsp:nvSpPr>
        <dsp:cNvPr id="0" name=""/>
        <dsp:cNvSpPr/>
      </dsp:nvSpPr>
      <dsp:spPr>
        <a:xfrm rot="5400000">
          <a:off x="2035522" y="1768338"/>
          <a:ext cx="81681"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D505881F-F5AE-490E-B146-DF7C5AE418BE}">
      <dsp:nvSpPr>
        <dsp:cNvPr id="0" name=""/>
        <dsp:cNvSpPr/>
      </dsp:nvSpPr>
      <dsp:spPr>
        <a:xfrm>
          <a:off x="104292" y="1890860"/>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發行人辦理上櫃公告並繳交上櫃費用</a:t>
          </a:r>
          <a:endParaRPr lang="en-US" altLang="zh-TW" sz="1800" b="1" kern="1200" baseline="0" dirty="0" smtClean="0">
            <a:solidFill>
              <a:schemeClr val="tx1"/>
            </a:solidFill>
            <a:latin typeface="Times New Roman" panose="02020603050405020304" pitchFamily="18" charset="0"/>
            <a:ea typeface="標楷體" panose="03000509000000000000" pitchFamily="65" charset="-120"/>
          </a:endParaRPr>
        </a:p>
      </dsp:txBody>
      <dsp:txXfrm>
        <a:off x="117963" y="1904531"/>
        <a:ext cx="3916797" cy="439409"/>
      </dsp:txXfrm>
    </dsp:sp>
    <dsp:sp modelId="{F6C67C2D-A5FD-431C-A06D-DD9BD6A5810D}">
      <dsp:nvSpPr>
        <dsp:cNvPr id="0" name=""/>
        <dsp:cNvSpPr/>
      </dsp:nvSpPr>
      <dsp:spPr>
        <a:xfrm rot="5400000">
          <a:off x="2035522" y="2398452"/>
          <a:ext cx="81681"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B6F91320-1602-461D-B654-2875A0AC7B64}">
      <dsp:nvSpPr>
        <dsp:cNvPr id="0" name=""/>
        <dsp:cNvSpPr/>
      </dsp:nvSpPr>
      <dsp:spPr>
        <a:xfrm>
          <a:off x="104292" y="2520974"/>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本中心辦理上櫃公告</a:t>
          </a:r>
          <a:endParaRPr lang="en-US" altLang="zh-TW" sz="1800" b="1" kern="1200" baseline="0" dirty="0" smtClean="0">
            <a:solidFill>
              <a:schemeClr val="tx1"/>
            </a:solidFill>
            <a:latin typeface="Times New Roman" panose="02020603050405020304" pitchFamily="18" charset="0"/>
            <a:ea typeface="標楷體" panose="03000509000000000000" pitchFamily="65" charset="-120"/>
          </a:endParaRPr>
        </a:p>
      </dsp:txBody>
      <dsp:txXfrm>
        <a:off x="117963" y="2534645"/>
        <a:ext cx="3916797" cy="439409"/>
      </dsp:txXfrm>
    </dsp:sp>
    <dsp:sp modelId="{81DFFFA0-8E2C-461D-8F5D-BFE4F919B8F4}">
      <dsp:nvSpPr>
        <dsp:cNvPr id="0" name=""/>
        <dsp:cNvSpPr/>
      </dsp:nvSpPr>
      <dsp:spPr>
        <a:xfrm rot="5400000">
          <a:off x="2035522" y="3028566"/>
          <a:ext cx="81681"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A082977A-2E87-4633-84AE-906BEF20781B}">
      <dsp:nvSpPr>
        <dsp:cNvPr id="0" name=""/>
        <dsp:cNvSpPr/>
      </dsp:nvSpPr>
      <dsp:spPr>
        <a:xfrm>
          <a:off x="104292" y="3151088"/>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債券上櫃</a:t>
          </a:r>
          <a:endParaRPr lang="en-US" altLang="zh-TW" sz="1800" b="1" kern="1200" baseline="0" dirty="0" smtClean="0">
            <a:solidFill>
              <a:schemeClr val="tx1"/>
            </a:solidFill>
            <a:latin typeface="Times New Roman" panose="02020603050405020304" pitchFamily="18" charset="0"/>
            <a:ea typeface="標楷體" panose="03000509000000000000" pitchFamily="65" charset="-120"/>
          </a:endParaRPr>
        </a:p>
      </dsp:txBody>
      <dsp:txXfrm>
        <a:off x="117963" y="3164759"/>
        <a:ext cx="3916797" cy="439409"/>
      </dsp:txXfrm>
    </dsp:sp>
    <dsp:sp modelId="{77E79995-13FD-4007-99D4-F16005BB65EE}">
      <dsp:nvSpPr>
        <dsp:cNvPr id="0" name=""/>
        <dsp:cNvSpPr/>
      </dsp:nvSpPr>
      <dsp:spPr>
        <a:xfrm rot="5400000">
          <a:off x="2035522" y="3658680"/>
          <a:ext cx="81681"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AF360E3-534F-4019-AFE8-865702F89B3D}">
      <dsp:nvSpPr>
        <dsp:cNvPr id="0" name=""/>
        <dsp:cNvSpPr/>
      </dsp:nvSpPr>
      <dsp:spPr>
        <a:xfrm>
          <a:off x="104292" y="3781202"/>
          <a:ext cx="3944139" cy="466751"/>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chilly" dir="t"/>
        </a:scene3d>
        <a:sp3d extrusionH="1700"/>
      </dsp:spPr>
      <dsp:style>
        <a:lnRef idx="1">
          <a:schemeClr val="accent5"/>
        </a:lnRef>
        <a:fillRef idx="3">
          <a:schemeClr val="accent5"/>
        </a:fillRef>
        <a:effectRef idx="2">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baseline="0" dirty="0" smtClean="0">
              <a:solidFill>
                <a:schemeClr val="tx1"/>
              </a:solidFill>
              <a:latin typeface="Times New Roman" panose="02020603050405020304" pitchFamily="18" charset="0"/>
              <a:ea typeface="標楷體" panose="03000509000000000000" pitchFamily="65" charset="-120"/>
            </a:rPr>
            <a:t>本中心將櫃檯買賣契約函報主管機關備查</a:t>
          </a:r>
          <a:endParaRPr lang="en-US" altLang="zh-TW" sz="1600" b="1" kern="1200" baseline="0" dirty="0" smtClean="0">
            <a:solidFill>
              <a:schemeClr val="tx1"/>
            </a:solidFill>
            <a:latin typeface="Times New Roman" panose="02020603050405020304" pitchFamily="18" charset="0"/>
            <a:ea typeface="標楷體" panose="03000509000000000000" pitchFamily="65" charset="-120"/>
          </a:endParaRPr>
        </a:p>
      </dsp:txBody>
      <dsp:txXfrm>
        <a:off x="117963" y="3794873"/>
        <a:ext cx="3916797" cy="439409"/>
      </dsp:txXfrm>
    </dsp:sp>
    <dsp:sp modelId="{56374E4A-8AC4-4233-9D7E-E438BF812CDD}">
      <dsp:nvSpPr>
        <dsp:cNvPr id="0" name=""/>
        <dsp:cNvSpPr/>
      </dsp:nvSpPr>
      <dsp:spPr>
        <a:xfrm>
          <a:off x="4309813" y="518"/>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baseline="0" dirty="0" smtClean="0">
              <a:solidFill>
                <a:schemeClr val="tx1"/>
              </a:solidFill>
              <a:latin typeface="Times New Roman" panose="02020603050405020304" pitchFamily="18" charset="0"/>
              <a:ea typeface="標楷體" panose="03000509000000000000" pitchFamily="65" charset="-120"/>
            </a:rPr>
            <a:t>發行人於公開資訊觀測站建立債券發行資料</a:t>
          </a:r>
          <a:endParaRPr lang="en-US" altLang="zh-TW" sz="1600" kern="1200" baseline="0" dirty="0" smtClean="0">
            <a:solidFill>
              <a:schemeClr val="tx1"/>
            </a:solidFill>
            <a:latin typeface="Times New Roman" panose="02020603050405020304" pitchFamily="18" charset="0"/>
            <a:ea typeface="標楷體" panose="03000509000000000000" pitchFamily="65" charset="-120"/>
          </a:endParaRPr>
        </a:p>
      </dsp:txBody>
      <dsp:txXfrm>
        <a:off x="4323484" y="14189"/>
        <a:ext cx="3916797" cy="439409"/>
      </dsp:txXfrm>
    </dsp:sp>
    <dsp:sp modelId="{313B135A-5076-4654-ACD7-87AE80D65BAD}">
      <dsp:nvSpPr>
        <dsp:cNvPr id="0" name=""/>
        <dsp:cNvSpPr/>
      </dsp:nvSpPr>
      <dsp:spPr>
        <a:xfrm rot="5400000">
          <a:off x="6241042" y="508110"/>
          <a:ext cx="81681"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AA39C976-340D-482E-8260-2121C3C90952}">
      <dsp:nvSpPr>
        <dsp:cNvPr id="0" name=""/>
        <dsp:cNvSpPr/>
      </dsp:nvSpPr>
      <dsp:spPr>
        <a:xfrm>
          <a:off x="4309813" y="630632"/>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檢送櫃檯買賣申</a:t>
          </a:r>
          <a:r>
            <a:rPr lang="zh-TW" altLang="en-US" sz="2100" b="1" kern="1200" baseline="0" dirty="0" smtClean="0">
              <a:solidFill>
                <a:srgbClr val="FF0000"/>
              </a:solidFill>
              <a:effectLst/>
              <a:latin typeface="Times New Roman" panose="02020603050405020304" pitchFamily="18" charset="0"/>
              <a:ea typeface="標楷體" panose="03000509000000000000" pitchFamily="65" charset="-120"/>
            </a:rPr>
            <a:t>報</a:t>
          </a:r>
          <a:r>
            <a:rPr lang="zh-TW" altLang="en-US" sz="1800" b="1" kern="1200" baseline="0" dirty="0" smtClean="0">
              <a:solidFill>
                <a:schemeClr val="tx1"/>
              </a:solidFill>
              <a:latin typeface="Times New Roman" panose="02020603050405020304" pitchFamily="18" charset="0"/>
              <a:ea typeface="標楷體" panose="03000509000000000000" pitchFamily="65" charset="-120"/>
            </a:rPr>
            <a:t>書</a:t>
          </a:r>
          <a:endParaRPr lang="en-US" altLang="zh-TW" sz="1800" kern="1200" baseline="0" dirty="0" smtClean="0">
            <a:solidFill>
              <a:schemeClr val="tx1"/>
            </a:solidFill>
            <a:latin typeface="Times New Roman" panose="02020603050405020304" pitchFamily="18" charset="0"/>
            <a:ea typeface="標楷體" panose="03000509000000000000" pitchFamily="65" charset="-120"/>
          </a:endParaRPr>
        </a:p>
      </dsp:txBody>
      <dsp:txXfrm>
        <a:off x="4323484" y="644303"/>
        <a:ext cx="3916797" cy="439409"/>
      </dsp:txXfrm>
    </dsp:sp>
    <dsp:sp modelId="{89326468-8258-467E-A103-E1217FDFB90C}">
      <dsp:nvSpPr>
        <dsp:cNvPr id="0" name=""/>
        <dsp:cNvSpPr/>
      </dsp:nvSpPr>
      <dsp:spPr>
        <a:xfrm rot="5400000">
          <a:off x="6241042" y="1138224"/>
          <a:ext cx="81681"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0F33ABA-62F1-441A-8F23-CAB4F751A5D9}">
      <dsp:nvSpPr>
        <dsp:cNvPr id="0" name=""/>
        <dsp:cNvSpPr/>
      </dsp:nvSpPr>
      <dsp:spPr>
        <a:xfrm>
          <a:off x="4309813" y="1260746"/>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本中心檢視書件是否備齊</a:t>
          </a:r>
          <a:endParaRPr lang="zh-TW" altLang="en-US" sz="1800" b="1" kern="1200" baseline="0" dirty="0">
            <a:solidFill>
              <a:schemeClr val="tx1"/>
            </a:solidFill>
            <a:latin typeface="Times New Roman" panose="02020603050405020304" pitchFamily="18" charset="0"/>
            <a:ea typeface="標楷體" panose="03000509000000000000" pitchFamily="65" charset="-120"/>
          </a:endParaRPr>
        </a:p>
      </dsp:txBody>
      <dsp:txXfrm>
        <a:off x="4323484" y="1274417"/>
        <a:ext cx="3916797" cy="439409"/>
      </dsp:txXfrm>
    </dsp:sp>
    <dsp:sp modelId="{56D26AF4-C82E-4252-929E-0FDE10CB07C5}">
      <dsp:nvSpPr>
        <dsp:cNvPr id="0" name=""/>
        <dsp:cNvSpPr/>
      </dsp:nvSpPr>
      <dsp:spPr>
        <a:xfrm rot="5340271">
          <a:off x="6247798" y="1767021"/>
          <a:ext cx="79072"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40B2AAE-8A08-49E5-8F42-20AA585ADF8F}">
      <dsp:nvSpPr>
        <dsp:cNvPr id="0" name=""/>
        <dsp:cNvSpPr/>
      </dsp:nvSpPr>
      <dsp:spPr>
        <a:xfrm>
          <a:off x="4320716" y="1888227"/>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發行人辦理上櫃公告並繳交上櫃費用</a:t>
          </a:r>
          <a:endParaRPr lang="en-US" altLang="zh-TW" sz="1800" b="1" kern="1200" baseline="0" dirty="0" smtClean="0">
            <a:solidFill>
              <a:schemeClr val="tx1"/>
            </a:solidFill>
            <a:latin typeface="Times New Roman" panose="02020603050405020304" pitchFamily="18" charset="0"/>
            <a:ea typeface="標楷體" panose="03000509000000000000" pitchFamily="65" charset="-120"/>
          </a:endParaRPr>
        </a:p>
      </dsp:txBody>
      <dsp:txXfrm>
        <a:off x="4334387" y="1901898"/>
        <a:ext cx="3916797" cy="439409"/>
      </dsp:txXfrm>
    </dsp:sp>
    <dsp:sp modelId="{60838F9F-45E3-4C4B-BCB7-C59D48C10C49}">
      <dsp:nvSpPr>
        <dsp:cNvPr id="0" name=""/>
        <dsp:cNvSpPr/>
      </dsp:nvSpPr>
      <dsp:spPr>
        <a:xfrm rot="5400000">
          <a:off x="6252301" y="2395463"/>
          <a:ext cx="80970"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91C9329-8858-49DF-8899-85AD31D9F96C}">
      <dsp:nvSpPr>
        <dsp:cNvPr id="0" name=""/>
        <dsp:cNvSpPr/>
      </dsp:nvSpPr>
      <dsp:spPr>
        <a:xfrm>
          <a:off x="4320716" y="2517630"/>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本中心辦理上櫃公告</a:t>
          </a:r>
          <a:endParaRPr lang="en-US" altLang="zh-TW" sz="1800" b="1" kern="1200" baseline="0" dirty="0" smtClean="0">
            <a:solidFill>
              <a:schemeClr val="tx1"/>
            </a:solidFill>
            <a:latin typeface="Times New Roman" panose="02020603050405020304" pitchFamily="18" charset="0"/>
            <a:ea typeface="標楷體" panose="03000509000000000000" pitchFamily="65" charset="-120"/>
          </a:endParaRPr>
        </a:p>
      </dsp:txBody>
      <dsp:txXfrm>
        <a:off x="4334387" y="2531301"/>
        <a:ext cx="3916797" cy="439409"/>
      </dsp:txXfrm>
    </dsp:sp>
    <dsp:sp modelId="{4B85971E-1A9F-460E-9B2D-779EEFD9BA83}">
      <dsp:nvSpPr>
        <dsp:cNvPr id="0" name=""/>
        <dsp:cNvSpPr/>
      </dsp:nvSpPr>
      <dsp:spPr>
        <a:xfrm rot="5400000">
          <a:off x="6252301" y="3024866"/>
          <a:ext cx="80970" cy="81681"/>
        </a:xfrm>
        <a:prstGeom prst="rightArrow">
          <a:avLst>
            <a:gd name="adj1" fmla="val 66700"/>
            <a:gd name="adj2" fmla="val 50000"/>
          </a:avLst>
        </a:prstGeom>
        <a:solidFill>
          <a:schemeClr val="bg1">
            <a:lumMod val="65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55EF6E9-55E4-473B-888B-E360792D0666}">
      <dsp:nvSpPr>
        <dsp:cNvPr id="0" name=""/>
        <dsp:cNvSpPr/>
      </dsp:nvSpPr>
      <dsp:spPr>
        <a:xfrm>
          <a:off x="4320716" y="3147033"/>
          <a:ext cx="3944139" cy="466751"/>
        </a:xfrm>
        <a:prstGeom prst="roundRect">
          <a:avLst>
            <a:gd name="adj" fmla="val 10000"/>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6">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solidFill>
                <a:schemeClr val="tx1"/>
              </a:solidFill>
              <a:latin typeface="Times New Roman" panose="02020603050405020304" pitchFamily="18" charset="0"/>
              <a:ea typeface="標楷體" panose="03000509000000000000" pitchFamily="65" charset="-120"/>
            </a:rPr>
            <a:t>債券上櫃</a:t>
          </a:r>
          <a:endParaRPr lang="en-US" altLang="zh-TW" sz="1800" b="1" kern="1200" baseline="0" dirty="0" smtClean="0">
            <a:solidFill>
              <a:schemeClr val="tx1"/>
            </a:solidFill>
            <a:latin typeface="Times New Roman" panose="02020603050405020304" pitchFamily="18" charset="0"/>
            <a:ea typeface="標楷體" panose="03000509000000000000" pitchFamily="65" charset="-120"/>
          </a:endParaRPr>
        </a:p>
      </dsp:txBody>
      <dsp:txXfrm>
        <a:off x="4334387" y="3160704"/>
        <a:ext cx="3916797" cy="439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60938-F918-4B61-B465-707089D00564}">
      <dsp:nvSpPr>
        <dsp:cNvPr id="0" name=""/>
        <dsp:cNvSpPr/>
      </dsp:nvSpPr>
      <dsp:spPr>
        <a:xfrm>
          <a:off x="0" y="4921208"/>
          <a:ext cx="7426649" cy="40523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ts val="0"/>
            </a:spcAft>
          </a:pPr>
          <a:r>
            <a:rPr lang="zh-TW" altLang="en-US" sz="1800" b="1" kern="1200" spc="0" baseline="0" dirty="0" smtClean="0">
              <a:latin typeface="Times New Roman" pitchFamily="18" charset="0"/>
              <a:ea typeface="標楷體" pitchFamily="65" charset="-120"/>
            </a:rPr>
            <a:t>完成「債券網路掛牌申報作業」之「上櫃後補充書件上傳」</a:t>
          </a:r>
          <a:endParaRPr lang="zh-TW" altLang="en-US" sz="1800" b="1" kern="1200" spc="0" baseline="0" dirty="0">
            <a:latin typeface="Times New Roman" pitchFamily="18" charset="0"/>
            <a:ea typeface="標楷體" pitchFamily="65" charset="-120"/>
          </a:endParaRPr>
        </a:p>
      </dsp:txBody>
      <dsp:txXfrm>
        <a:off x="0" y="4921208"/>
        <a:ext cx="7426649" cy="405238"/>
      </dsp:txXfrm>
    </dsp:sp>
    <dsp:sp modelId="{0E08DE81-F39E-42A4-84F5-12167FDC6355}">
      <dsp:nvSpPr>
        <dsp:cNvPr id="0" name=""/>
        <dsp:cNvSpPr/>
      </dsp:nvSpPr>
      <dsp:spPr>
        <a:xfrm rot="10800000">
          <a:off x="0" y="4304030"/>
          <a:ext cx="7426649" cy="62325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zh-TW" altLang="en-US" sz="1800" b="1" kern="1200" baseline="0" dirty="0" smtClean="0">
              <a:latin typeface="Times New Roman" pitchFamily="18" charset="0"/>
              <a:ea typeface="標楷體" pitchFamily="65" charset="-120"/>
            </a:rPr>
            <a:t>發布債券上櫃及股票或公司債核准上市</a:t>
          </a:r>
          <a:r>
            <a:rPr lang="en-US" altLang="zh-TW" sz="1800" b="1" kern="1200" baseline="0" dirty="0" smtClean="0">
              <a:latin typeface="Times New Roman" pitchFamily="18" charset="0"/>
              <a:ea typeface="標楷體" pitchFamily="65" charset="-120"/>
            </a:rPr>
            <a:t>(</a:t>
          </a:r>
          <a:r>
            <a:rPr lang="zh-TW" altLang="en-US" sz="1800" b="1" kern="1200" baseline="0" dirty="0" smtClean="0">
              <a:latin typeface="Times New Roman" pitchFamily="18" charset="0"/>
              <a:ea typeface="標楷體" pitchFamily="65" charset="-120"/>
            </a:rPr>
            <a:t>櫃</a:t>
          </a:r>
          <a:r>
            <a:rPr lang="en-US" altLang="zh-TW" sz="1800" b="1" kern="1200" baseline="0" dirty="0" smtClean="0">
              <a:latin typeface="Times New Roman" pitchFamily="18" charset="0"/>
              <a:ea typeface="標楷體" pitchFamily="65" charset="-120"/>
            </a:rPr>
            <a:t>)</a:t>
          </a:r>
          <a:r>
            <a:rPr lang="zh-TW" altLang="en-US" sz="1800" b="1" kern="1200" baseline="0" dirty="0" smtClean="0">
              <a:latin typeface="Times New Roman" pitchFamily="18" charset="0"/>
              <a:ea typeface="標楷體" pitchFamily="65" charset="-120"/>
            </a:rPr>
            <a:t>之公告</a:t>
          </a:r>
          <a:endParaRPr lang="zh-TW" altLang="en-US" sz="1800" b="1" kern="1200" baseline="0" dirty="0">
            <a:latin typeface="Times New Roman" pitchFamily="18" charset="0"/>
            <a:ea typeface="標楷體" pitchFamily="65" charset="-120"/>
          </a:endParaRPr>
        </a:p>
      </dsp:txBody>
      <dsp:txXfrm rot="10800000">
        <a:off x="0" y="4304030"/>
        <a:ext cx="7426649" cy="404973"/>
      </dsp:txXfrm>
    </dsp:sp>
    <dsp:sp modelId="{0907B481-152D-4CD7-9905-606CDD4B589E}">
      <dsp:nvSpPr>
        <dsp:cNvPr id="0" name=""/>
        <dsp:cNvSpPr/>
      </dsp:nvSpPr>
      <dsp:spPr>
        <a:xfrm rot="10800000">
          <a:off x="0" y="3686852"/>
          <a:ext cx="7426649" cy="62325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latin typeface="Times New Roman" pitchFamily="18" charset="0"/>
              <a:ea typeface="標楷體" pitchFamily="65" charset="-120"/>
            </a:rPr>
            <a:t>繳交上櫃費  </a:t>
          </a:r>
          <a:r>
            <a:rPr lang="en-US" altLang="zh-TW" sz="1800" b="1" kern="1200" baseline="0" dirty="0" smtClean="0">
              <a:latin typeface="Times New Roman" pitchFamily="18" charset="0"/>
              <a:ea typeface="標楷體" pitchFamily="65" charset="-120"/>
            </a:rPr>
            <a:t>(</a:t>
          </a:r>
          <a:r>
            <a:rPr lang="zh-TW" altLang="en-US" sz="1800" b="1" kern="1200" baseline="0" dirty="0" smtClean="0">
              <a:latin typeface="Times New Roman" pitchFamily="18" charset="0"/>
              <a:ea typeface="標楷體" pitchFamily="65" charset="-120"/>
            </a:rPr>
            <a:t>最遲於掛牌日前繳交</a:t>
          </a:r>
          <a:r>
            <a:rPr lang="en-US" altLang="zh-TW" sz="1800" b="1" kern="1200" baseline="0" dirty="0" smtClean="0">
              <a:latin typeface="Times New Roman" pitchFamily="18" charset="0"/>
              <a:ea typeface="標楷體" pitchFamily="65" charset="-120"/>
            </a:rPr>
            <a:t>) </a:t>
          </a:r>
          <a:r>
            <a:rPr lang="zh-TW" altLang="en-US" sz="1800" b="1" kern="1200" baseline="0" dirty="0" smtClean="0">
              <a:latin typeface="Times New Roman" pitchFamily="18" charset="0"/>
              <a:ea typeface="標楷體" pitchFamily="65" charset="-120"/>
            </a:rPr>
            <a:t>及收到上櫃核准函</a:t>
          </a:r>
          <a:endParaRPr lang="zh-TW" altLang="en-US" sz="1800" b="1" kern="1200" baseline="0" dirty="0">
            <a:latin typeface="Times New Roman" pitchFamily="18" charset="0"/>
            <a:ea typeface="標楷體" pitchFamily="65" charset="-120"/>
          </a:endParaRPr>
        </a:p>
      </dsp:txBody>
      <dsp:txXfrm rot="10800000">
        <a:off x="0" y="3686852"/>
        <a:ext cx="7426649" cy="404973"/>
      </dsp:txXfrm>
    </dsp:sp>
    <dsp:sp modelId="{617EB299-6808-44E9-9C7B-79D2FCFFBE31}">
      <dsp:nvSpPr>
        <dsp:cNvPr id="0" name=""/>
        <dsp:cNvSpPr/>
      </dsp:nvSpPr>
      <dsp:spPr>
        <a:xfrm rot="10800000">
          <a:off x="0" y="3069674"/>
          <a:ext cx="7426649" cy="62325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latin typeface="Times New Roman" pitchFamily="18" charset="0"/>
              <a:ea typeface="標楷體" pitchFamily="65" charset="-120"/>
            </a:rPr>
            <a:t>收到櫃買中心</a:t>
          </a:r>
          <a:r>
            <a:rPr lang="zh-TW" altLang="en-US" sz="1800" b="1" kern="1200" baseline="0" smtClean="0">
              <a:latin typeface="Times New Roman" pitchFamily="18" charset="0"/>
              <a:ea typeface="標楷體" pitchFamily="65" charset="-120"/>
            </a:rPr>
            <a:t>費用表傳真</a:t>
          </a:r>
          <a:endParaRPr lang="zh-TW" altLang="en-US" sz="1800" b="1" kern="1200" baseline="0" dirty="0">
            <a:latin typeface="Times New Roman" pitchFamily="18" charset="0"/>
            <a:ea typeface="標楷體" pitchFamily="65" charset="-120"/>
          </a:endParaRPr>
        </a:p>
      </dsp:txBody>
      <dsp:txXfrm rot="10800000">
        <a:off x="0" y="3069674"/>
        <a:ext cx="7426649" cy="404973"/>
      </dsp:txXfrm>
    </dsp:sp>
    <dsp:sp modelId="{F09DE11F-7479-4CB9-AF32-B6828E005312}">
      <dsp:nvSpPr>
        <dsp:cNvPr id="0" name=""/>
        <dsp:cNvSpPr/>
      </dsp:nvSpPr>
      <dsp:spPr>
        <a:xfrm rot="10800000">
          <a:off x="0" y="2452496"/>
          <a:ext cx="7426649" cy="62325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latin typeface="Times New Roman" pitchFamily="18" charset="0"/>
              <a:ea typeface="標楷體" pitchFamily="65" charset="-120"/>
            </a:rPr>
            <a:t>接獲櫃買中心通知補輸入債券代碼、簡稱及國際編碼</a:t>
          </a:r>
          <a:endParaRPr lang="zh-TW" altLang="en-US" sz="1800" b="1" kern="1200" baseline="0" dirty="0">
            <a:latin typeface="Times New Roman" pitchFamily="18" charset="0"/>
            <a:ea typeface="標楷體" pitchFamily="65" charset="-120"/>
          </a:endParaRPr>
        </a:p>
      </dsp:txBody>
      <dsp:txXfrm rot="10800000">
        <a:off x="0" y="2452496"/>
        <a:ext cx="7426649" cy="404973"/>
      </dsp:txXfrm>
    </dsp:sp>
    <dsp:sp modelId="{8DCCD6DF-205A-4D40-A4A8-7EA9FAAFCAB6}">
      <dsp:nvSpPr>
        <dsp:cNvPr id="0" name=""/>
        <dsp:cNvSpPr/>
      </dsp:nvSpPr>
      <dsp:spPr>
        <a:xfrm rot="10800000">
          <a:off x="0" y="1853679"/>
          <a:ext cx="7426649" cy="604895"/>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latin typeface="Times New Roman" pitchFamily="18" charset="0"/>
              <a:ea typeface="標楷體" pitchFamily="65" charset="-120"/>
            </a:rPr>
            <a:t>電洽櫃買中心審核 </a:t>
          </a:r>
          <a:r>
            <a:rPr lang="en-US" altLang="zh-TW" sz="1800" b="1" kern="1200" baseline="0" dirty="0" smtClean="0">
              <a:latin typeface="Times New Roman" pitchFamily="18" charset="0"/>
              <a:ea typeface="標楷體" pitchFamily="65" charset="-120"/>
            </a:rPr>
            <a:t>(</a:t>
          </a:r>
          <a:r>
            <a:rPr lang="zh-TW" altLang="en-US" sz="1800" b="1" kern="1200" baseline="0" dirty="0" smtClean="0">
              <a:latin typeface="Times New Roman" pitchFamily="18" charset="0"/>
              <a:ea typeface="標楷體" pitchFamily="65" charset="-120"/>
            </a:rPr>
            <a:t>一般板至少</a:t>
          </a:r>
          <a:r>
            <a:rPr lang="en-US" altLang="zh-TW" sz="1800" b="1" kern="1200" baseline="0" dirty="0" smtClean="0">
              <a:latin typeface="Times New Roman" pitchFamily="18" charset="0"/>
              <a:ea typeface="標楷體" pitchFamily="65" charset="-120"/>
            </a:rPr>
            <a:t>5</a:t>
          </a:r>
          <a:r>
            <a:rPr lang="zh-TW" altLang="en-US" sz="1800" b="1" kern="1200" baseline="0" dirty="0" smtClean="0">
              <a:latin typeface="Times New Roman" pitchFamily="18" charset="0"/>
              <a:ea typeface="標楷體" pitchFamily="65" charset="-120"/>
            </a:rPr>
            <a:t>個營業日</a:t>
          </a:r>
          <a:r>
            <a:rPr lang="en-US" altLang="zh-TW" sz="1800" b="1" kern="1200" baseline="0" dirty="0" smtClean="0">
              <a:latin typeface="Times New Roman" pitchFamily="18" charset="0"/>
              <a:ea typeface="標楷體" pitchFamily="65" charset="-120"/>
            </a:rPr>
            <a:t>,</a:t>
          </a:r>
          <a:r>
            <a:rPr lang="zh-TW" altLang="en-US" sz="1800" b="1" kern="1200" baseline="0" dirty="0" smtClean="0">
              <a:latin typeface="Times New Roman" pitchFamily="18" charset="0"/>
              <a:ea typeface="標楷體" pitchFamily="65" charset="-120"/>
            </a:rPr>
            <a:t>專業板至少</a:t>
          </a:r>
          <a:r>
            <a:rPr lang="en-US" altLang="zh-TW" sz="1800" b="1" kern="1200" baseline="0" dirty="0" smtClean="0">
              <a:latin typeface="Times New Roman" pitchFamily="18" charset="0"/>
              <a:ea typeface="標楷體" pitchFamily="65" charset="-120"/>
            </a:rPr>
            <a:t>4</a:t>
          </a:r>
          <a:r>
            <a:rPr lang="zh-TW" altLang="en-US" sz="1800" b="1" kern="1200" baseline="0" dirty="0" smtClean="0">
              <a:latin typeface="Times New Roman" pitchFamily="18" charset="0"/>
              <a:ea typeface="標楷體" pitchFamily="65" charset="-120"/>
            </a:rPr>
            <a:t>個營業日前通知</a:t>
          </a:r>
          <a:r>
            <a:rPr lang="en-US" altLang="zh-TW" sz="1800" b="1" kern="1200" baseline="0" dirty="0" smtClean="0">
              <a:latin typeface="Times New Roman" pitchFamily="18" charset="0"/>
              <a:ea typeface="標楷體" pitchFamily="65" charset="-120"/>
            </a:rPr>
            <a:t>)</a:t>
          </a:r>
          <a:endParaRPr lang="zh-TW" altLang="en-US" sz="1800" b="1" kern="1200" baseline="0" dirty="0">
            <a:latin typeface="Times New Roman" pitchFamily="18" charset="0"/>
            <a:ea typeface="標楷體" pitchFamily="65" charset="-120"/>
          </a:endParaRPr>
        </a:p>
      </dsp:txBody>
      <dsp:txXfrm rot="10800000">
        <a:off x="0" y="1853679"/>
        <a:ext cx="7426649" cy="393043"/>
      </dsp:txXfrm>
    </dsp:sp>
    <dsp:sp modelId="{BDE0C7CD-9254-462E-BA0A-6BA90D0744B4}">
      <dsp:nvSpPr>
        <dsp:cNvPr id="0" name=""/>
        <dsp:cNvSpPr/>
      </dsp:nvSpPr>
      <dsp:spPr>
        <a:xfrm rot="10800000">
          <a:off x="0" y="1236501"/>
          <a:ext cx="7426649" cy="62325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20904" rIns="0" bIns="120904" numCol="1" spcCol="1270" anchor="ctr" anchorCtr="0">
          <a:noAutofit/>
        </a:bodyPr>
        <a:lstStyle/>
        <a:p>
          <a:pPr lvl="0" algn="ctr" defTabSz="755650">
            <a:lnSpc>
              <a:spcPct val="90000"/>
            </a:lnSpc>
            <a:spcBef>
              <a:spcPct val="0"/>
            </a:spcBef>
            <a:spcAft>
              <a:spcPts val="0"/>
            </a:spcAft>
          </a:pPr>
          <a:r>
            <a:rPr lang="zh-TW" altLang="en-US" sz="1700" b="1" kern="1200" spc="-150" baseline="0" dirty="0" smtClean="0">
              <a:latin typeface="Times New Roman" pitchFamily="18" charset="0"/>
              <a:ea typeface="標楷體" pitchFamily="65" charset="-120"/>
            </a:rPr>
            <a:t>完成</a:t>
          </a:r>
          <a:r>
            <a:rPr lang="zh-TW" altLang="en-US" sz="1400" b="1" kern="1200" spc="-150" baseline="0" dirty="0" smtClean="0">
              <a:latin typeface="Times New Roman" pitchFamily="18" charset="0"/>
              <a:ea typeface="標楷體" pitchFamily="65" charset="-120"/>
            </a:rPr>
            <a:t>「</a:t>
          </a:r>
          <a:r>
            <a:rPr lang="zh-TW" altLang="en-US" sz="1700" b="1" kern="1200" spc="-150" baseline="0" dirty="0" smtClean="0">
              <a:latin typeface="Times New Roman" pitchFamily="18" charset="0"/>
              <a:ea typeface="標楷體" pitchFamily="65" charset="-120"/>
            </a:rPr>
            <a:t>債券網路掛牌申報作業</a:t>
          </a:r>
          <a:r>
            <a:rPr lang="zh-TW" altLang="en-US" sz="1400" b="1" kern="1200" spc="-150" baseline="0" dirty="0" smtClean="0">
              <a:latin typeface="Times New Roman" pitchFamily="18" charset="0"/>
              <a:ea typeface="標楷體" pitchFamily="65" charset="-120"/>
            </a:rPr>
            <a:t>」</a:t>
          </a:r>
          <a:r>
            <a:rPr lang="zh-TW" altLang="en-US" sz="1700" b="1" kern="1200" spc="-150" baseline="0" dirty="0" smtClean="0">
              <a:latin typeface="Times New Roman" pitchFamily="18" charset="0"/>
              <a:ea typeface="標楷體" pitchFamily="65" charset="-120"/>
            </a:rPr>
            <a:t>之</a:t>
          </a:r>
          <a:r>
            <a:rPr lang="zh-TW" altLang="en-US" sz="1400" b="1" kern="1200" spc="-150" baseline="0" dirty="0" smtClean="0">
              <a:latin typeface="Times New Roman" pitchFamily="18" charset="0"/>
              <a:ea typeface="標楷體" pitchFamily="65" charset="-120"/>
            </a:rPr>
            <a:t>「</a:t>
          </a:r>
          <a:r>
            <a:rPr lang="zh-TW" altLang="en-US" sz="1700" b="1" kern="1200" spc="-150" baseline="0" dirty="0" smtClean="0">
              <a:latin typeface="Times New Roman" pitchFamily="18" charset="0"/>
              <a:ea typeface="標楷體" pitchFamily="65" charset="-120"/>
            </a:rPr>
            <a:t>上櫃前申請書件上傳</a:t>
          </a:r>
          <a:r>
            <a:rPr lang="zh-TW" altLang="en-US" sz="1400" b="1" kern="1200" spc="-150" baseline="0" dirty="0" smtClean="0">
              <a:latin typeface="Times New Roman" pitchFamily="18" charset="0"/>
              <a:ea typeface="標楷體" pitchFamily="65" charset="-120"/>
            </a:rPr>
            <a:t>」</a:t>
          </a:r>
          <a:r>
            <a:rPr lang="zh-TW" altLang="en-US" sz="1700" b="1" kern="1200" spc="-150" baseline="0" dirty="0" smtClean="0">
              <a:latin typeface="Times New Roman" pitchFamily="18" charset="0"/>
              <a:ea typeface="標楷體" pitchFamily="65" charset="-120"/>
            </a:rPr>
            <a:t>與</a:t>
          </a:r>
          <a:r>
            <a:rPr lang="zh-TW" altLang="en-US" sz="1400" b="1" kern="1200" spc="-150" baseline="0" dirty="0" smtClean="0">
              <a:latin typeface="Times New Roman" pitchFamily="18" charset="0"/>
              <a:ea typeface="標楷體" pitchFamily="65" charset="-120"/>
            </a:rPr>
            <a:t>「</a:t>
          </a:r>
          <a:r>
            <a:rPr lang="zh-TW" altLang="en-US" sz="1700" b="1" kern="1200" spc="-150" baseline="0" dirty="0" smtClean="0">
              <a:latin typeface="Times New Roman" pitchFamily="18" charset="0"/>
              <a:ea typeface="標楷體" pitchFamily="65" charset="-120"/>
            </a:rPr>
            <a:t>上櫃前基本資料建檔</a:t>
          </a:r>
          <a:r>
            <a:rPr lang="zh-TW" altLang="en-US" sz="1400" b="1" kern="1200" spc="-150" baseline="0" dirty="0" smtClean="0">
              <a:latin typeface="Times New Roman" pitchFamily="18" charset="0"/>
              <a:ea typeface="標楷體" pitchFamily="65" charset="-120"/>
            </a:rPr>
            <a:t>」</a:t>
          </a:r>
          <a:endParaRPr lang="zh-TW" altLang="en-US" sz="1700" b="1" kern="1200" spc="-150" baseline="0" dirty="0">
            <a:latin typeface="Times New Roman" pitchFamily="18" charset="0"/>
            <a:ea typeface="標楷體" pitchFamily="65" charset="-120"/>
          </a:endParaRPr>
        </a:p>
      </dsp:txBody>
      <dsp:txXfrm rot="10800000">
        <a:off x="0" y="1236501"/>
        <a:ext cx="7426649" cy="404973"/>
      </dsp:txXfrm>
    </dsp:sp>
    <dsp:sp modelId="{E760661E-87CD-4F11-9C33-91AAACACCB67}">
      <dsp:nvSpPr>
        <dsp:cNvPr id="0" name=""/>
        <dsp:cNvSpPr/>
      </dsp:nvSpPr>
      <dsp:spPr>
        <a:xfrm rot="10800000">
          <a:off x="0" y="619323"/>
          <a:ext cx="7426649" cy="62325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latin typeface="Times New Roman" pitchFamily="18" charset="0"/>
              <a:ea typeface="標楷體" pitchFamily="65" charset="-120"/>
            </a:rPr>
            <a:t>若為公司債，需上傳公開說明書及完成公司債交付前公告</a:t>
          </a:r>
          <a:endParaRPr lang="zh-TW" altLang="en-US" sz="1800" b="1" kern="1200" baseline="0" dirty="0">
            <a:latin typeface="Times New Roman" pitchFamily="18" charset="0"/>
            <a:ea typeface="標楷體" pitchFamily="65" charset="-120"/>
          </a:endParaRPr>
        </a:p>
      </dsp:txBody>
      <dsp:txXfrm rot="10800000">
        <a:off x="0" y="619323"/>
        <a:ext cx="7426649" cy="404973"/>
      </dsp:txXfrm>
    </dsp:sp>
    <dsp:sp modelId="{9730A75E-EDA8-4CFF-A70A-DECBBFDA3FA6}">
      <dsp:nvSpPr>
        <dsp:cNvPr id="0" name=""/>
        <dsp:cNvSpPr/>
      </dsp:nvSpPr>
      <dsp:spPr>
        <a:xfrm rot="10800000">
          <a:off x="0" y="2145"/>
          <a:ext cx="7426649" cy="623256"/>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TW" altLang="en-US" sz="1800" b="1" kern="1200" baseline="0" dirty="0" smtClean="0">
              <a:latin typeface="Times New Roman" pitchFamily="18" charset="0"/>
              <a:ea typeface="標楷體" pitchFamily="65" charset="-120"/>
            </a:rPr>
            <a:t>完成「債券資料申報作業」之債券基本資料建檔</a:t>
          </a:r>
          <a:endParaRPr lang="zh-TW" altLang="en-US" sz="1800" b="1" kern="1200" baseline="0" dirty="0">
            <a:latin typeface="Times New Roman" pitchFamily="18" charset="0"/>
            <a:ea typeface="標楷體" pitchFamily="65" charset="-120"/>
          </a:endParaRPr>
        </a:p>
      </dsp:txBody>
      <dsp:txXfrm rot="10800000">
        <a:off x="0" y="2145"/>
        <a:ext cx="7426649" cy="40497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smtClean="0"/>
            </a:lvl1pPr>
          </a:lstStyle>
          <a:p>
            <a:pPr>
              <a:defRPr/>
            </a:pPr>
            <a:fld id="{3702B346-2C75-4AF5-B540-03BEEB8516AA}" type="datetimeFigureOut">
              <a:rPr lang="zh-TW" altLang="en-US"/>
              <a:pPr>
                <a:defRPr/>
              </a:pPr>
              <a:t>2016/8/22</a:t>
            </a:fld>
            <a:endParaRPr lang="zh-TW" altLang="en-US"/>
          </a:p>
        </p:txBody>
      </p:sp>
      <p:sp>
        <p:nvSpPr>
          <p:cNvPr id="4" name="頁尾版面配置區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pPr>
              <a:defRPr/>
            </a:pPr>
            <a:endParaRPr lang="zh-TW" altLang="en-US"/>
          </a:p>
        </p:txBody>
      </p:sp>
      <p:sp>
        <p:nvSpPr>
          <p:cNvPr id="5" name="投影片編號版面配置區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smtClean="0"/>
            </a:lvl1pPr>
          </a:lstStyle>
          <a:p>
            <a:pPr>
              <a:defRPr/>
            </a:pPr>
            <a:fld id="{00926496-2C47-4FE6-B7AC-EAC1DF367DE6}" type="slidenum">
              <a:rPr lang="zh-TW" altLang="en-US"/>
              <a:pPr>
                <a:defRPr/>
              </a:pPr>
              <a:t>‹#›</a:t>
            </a:fld>
            <a:endParaRPr lang="zh-TW" altLang="en-US"/>
          </a:p>
        </p:txBody>
      </p:sp>
    </p:spTree>
    <p:extLst>
      <p:ext uri="{BB962C8B-B14F-4D97-AF65-F5344CB8AC3E}">
        <p14:creationId xmlns:p14="http://schemas.microsoft.com/office/powerpoint/2010/main" val="3048232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2945659"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28675" name="Rectangle 3"/>
          <p:cNvSpPr>
            <a:spLocks noGrp="1" noChangeArrowheads="1"/>
          </p:cNvSpPr>
          <p:nvPr>
            <p:ph type="dt" idx="1"/>
          </p:nvPr>
        </p:nvSpPr>
        <p:spPr bwMode="auto">
          <a:xfrm>
            <a:off x="3852017" y="0"/>
            <a:ext cx="2945659"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06357" y="4715908"/>
            <a:ext cx="4984962" cy="4467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8678" name="Rectangle 6"/>
          <p:cNvSpPr>
            <a:spLocks noGrp="1" noChangeArrowheads="1"/>
          </p:cNvSpPr>
          <p:nvPr>
            <p:ph type="ftr" sz="quarter" idx="4"/>
          </p:nvPr>
        </p:nvSpPr>
        <p:spPr bwMode="auto">
          <a:xfrm>
            <a:off x="1" y="9431814"/>
            <a:ext cx="2945659"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28679" name="Rectangle 7"/>
          <p:cNvSpPr>
            <a:spLocks noGrp="1" noChangeArrowheads="1"/>
          </p:cNvSpPr>
          <p:nvPr>
            <p:ph type="sldNum" sz="quarter" idx="5"/>
          </p:nvPr>
        </p:nvSpPr>
        <p:spPr bwMode="auto">
          <a:xfrm>
            <a:off x="3852017" y="9431814"/>
            <a:ext cx="2945659"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9C88002E-FEB1-4CE6-8CA1-92AFD5D0C0FA}" type="slidenum">
              <a:rPr lang="en-US" altLang="zh-TW"/>
              <a:pPr>
                <a:defRPr/>
              </a:pPr>
              <a:t>‹#›</a:t>
            </a:fld>
            <a:endParaRPr lang="en-US" altLang="zh-TW"/>
          </a:p>
        </p:txBody>
      </p:sp>
    </p:spTree>
    <p:extLst>
      <p:ext uri="{BB962C8B-B14F-4D97-AF65-F5344CB8AC3E}">
        <p14:creationId xmlns:p14="http://schemas.microsoft.com/office/powerpoint/2010/main" val="1762578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80" name="投影片編號版面配置區 3"/>
          <p:cNvSpPr txBox="1">
            <a:spLocks noGrp="1"/>
          </p:cNvSpPr>
          <p:nvPr/>
        </p:nvSpPr>
        <p:spPr bwMode="auto">
          <a:xfrm>
            <a:off x="3849689" y="9430219"/>
            <a:ext cx="2946400" cy="496412"/>
          </a:xfrm>
          <a:prstGeom prst="rect">
            <a:avLst/>
          </a:prstGeom>
          <a:noFill/>
          <a:ln w="9525">
            <a:noFill/>
            <a:miter lim="800000"/>
            <a:headEnd/>
            <a:tailEnd/>
          </a:ln>
        </p:spPr>
        <p:txBody>
          <a:bodyPr anchor="b"/>
          <a:lstStyle/>
          <a:p>
            <a:pPr algn="r"/>
            <a:fld id="{BA3A9042-DEDC-4700-9F54-7D073F3148C0}" type="slidenum">
              <a:rPr lang="zh-TW" altLang="en-US" sz="1200"/>
              <a:pPr algn="r"/>
              <a:t>3</a:t>
            </a:fld>
            <a:endParaRPr lang="en-US" altLang="zh-TW" sz="1200"/>
          </a:p>
        </p:txBody>
      </p:sp>
    </p:spTree>
    <p:extLst>
      <p:ext uri="{BB962C8B-B14F-4D97-AF65-F5344CB8AC3E}">
        <p14:creationId xmlns:p14="http://schemas.microsoft.com/office/powerpoint/2010/main" val="286150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32</a:t>
            </a:fld>
            <a:endParaRPr lang="en-US" altLang="zh-TW"/>
          </a:p>
        </p:txBody>
      </p:sp>
    </p:spTree>
    <p:extLst>
      <p:ext uri="{BB962C8B-B14F-4D97-AF65-F5344CB8AC3E}">
        <p14:creationId xmlns:p14="http://schemas.microsoft.com/office/powerpoint/2010/main" val="245895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33</a:t>
            </a:fld>
            <a:endParaRPr lang="en-US" altLang="zh-TW"/>
          </a:p>
        </p:txBody>
      </p:sp>
    </p:spTree>
    <p:extLst>
      <p:ext uri="{BB962C8B-B14F-4D97-AF65-F5344CB8AC3E}">
        <p14:creationId xmlns:p14="http://schemas.microsoft.com/office/powerpoint/2010/main" val="2458959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34</a:t>
            </a:fld>
            <a:endParaRPr lang="en-US" altLang="zh-TW"/>
          </a:p>
        </p:txBody>
      </p:sp>
    </p:spTree>
    <p:extLst>
      <p:ext uri="{BB962C8B-B14F-4D97-AF65-F5344CB8AC3E}">
        <p14:creationId xmlns:p14="http://schemas.microsoft.com/office/powerpoint/2010/main" val="245895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24580" name="投影片編號版面配置區 3"/>
          <p:cNvSpPr txBox="1">
            <a:spLocks noGrp="1"/>
          </p:cNvSpPr>
          <p:nvPr/>
        </p:nvSpPr>
        <p:spPr bwMode="auto">
          <a:xfrm>
            <a:off x="3849689" y="9430219"/>
            <a:ext cx="2946400" cy="496412"/>
          </a:xfrm>
          <a:prstGeom prst="rect">
            <a:avLst/>
          </a:prstGeom>
          <a:noFill/>
          <a:ln w="9525">
            <a:noFill/>
            <a:miter lim="800000"/>
            <a:headEnd/>
            <a:tailEnd/>
          </a:ln>
        </p:spPr>
        <p:txBody>
          <a:bodyPr anchor="b"/>
          <a:lstStyle/>
          <a:p>
            <a:pPr algn="r"/>
            <a:fld id="{BA3A9042-DEDC-4700-9F54-7D073F3148C0}" type="slidenum">
              <a:rPr lang="zh-TW" altLang="en-US" sz="1200"/>
              <a:pPr algn="r"/>
              <a:t>35</a:t>
            </a:fld>
            <a:endParaRPr lang="en-US" altLang="zh-TW" sz="1200"/>
          </a:p>
        </p:txBody>
      </p:sp>
    </p:spTree>
    <p:extLst>
      <p:ext uri="{BB962C8B-B14F-4D97-AF65-F5344CB8AC3E}">
        <p14:creationId xmlns:p14="http://schemas.microsoft.com/office/powerpoint/2010/main" val="427446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C88002E-FEB1-4CE6-8CA1-92AFD5D0C0FA}" type="slidenum">
              <a:rPr lang="en-US" altLang="zh-TW" smtClean="0"/>
              <a:pPr>
                <a:defRPr/>
              </a:pPr>
              <a:t>41</a:t>
            </a:fld>
            <a:endParaRPr lang="en-US" altLang="zh-TW"/>
          </a:p>
        </p:txBody>
      </p:sp>
    </p:spTree>
    <p:extLst>
      <p:ext uri="{BB962C8B-B14F-4D97-AF65-F5344CB8AC3E}">
        <p14:creationId xmlns:p14="http://schemas.microsoft.com/office/powerpoint/2010/main" val="118655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24580" name="投影片編號版面配置區 3"/>
          <p:cNvSpPr txBox="1">
            <a:spLocks noGrp="1"/>
          </p:cNvSpPr>
          <p:nvPr/>
        </p:nvSpPr>
        <p:spPr bwMode="auto">
          <a:xfrm>
            <a:off x="3849689" y="9430219"/>
            <a:ext cx="2946400" cy="496412"/>
          </a:xfrm>
          <a:prstGeom prst="rect">
            <a:avLst/>
          </a:prstGeom>
          <a:noFill/>
          <a:ln w="9525">
            <a:noFill/>
            <a:miter lim="800000"/>
            <a:headEnd/>
            <a:tailEnd/>
          </a:ln>
        </p:spPr>
        <p:txBody>
          <a:bodyPr anchor="b"/>
          <a:lstStyle/>
          <a:p>
            <a:pPr algn="r"/>
            <a:fld id="{BA3A9042-DEDC-4700-9F54-7D073F3148C0}" type="slidenum">
              <a:rPr lang="zh-TW" altLang="en-US" sz="1200"/>
              <a:pPr algn="r"/>
              <a:t>73</a:t>
            </a:fld>
            <a:endParaRPr lang="en-US" altLang="zh-TW" sz="1200"/>
          </a:p>
        </p:txBody>
      </p:sp>
    </p:spTree>
    <p:extLst>
      <p:ext uri="{BB962C8B-B14F-4D97-AF65-F5344CB8AC3E}">
        <p14:creationId xmlns:p14="http://schemas.microsoft.com/office/powerpoint/2010/main" val="427446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270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727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A7F2C9-7E34-484C-93CB-97612BB10E0D}" type="slidenum">
              <a:rPr lang="zh-TW" altLang="en-US" smtClean="0"/>
              <a:pPr/>
              <a:t>4</a:t>
            </a:fld>
            <a:endParaRPr lang="zh-TW" altLang="en-US" smtClean="0"/>
          </a:p>
        </p:txBody>
      </p:sp>
    </p:spTree>
    <p:extLst>
      <p:ext uri="{BB962C8B-B14F-4D97-AF65-F5344CB8AC3E}">
        <p14:creationId xmlns:p14="http://schemas.microsoft.com/office/powerpoint/2010/main" val="264330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24580" name="投影片編號版面配置區 3"/>
          <p:cNvSpPr txBox="1">
            <a:spLocks noGrp="1"/>
          </p:cNvSpPr>
          <p:nvPr/>
        </p:nvSpPr>
        <p:spPr bwMode="auto">
          <a:xfrm>
            <a:off x="3849689" y="9430219"/>
            <a:ext cx="2946400" cy="496412"/>
          </a:xfrm>
          <a:prstGeom prst="rect">
            <a:avLst/>
          </a:prstGeom>
          <a:noFill/>
          <a:ln w="9525">
            <a:noFill/>
            <a:miter lim="800000"/>
            <a:headEnd/>
            <a:tailEnd/>
          </a:ln>
        </p:spPr>
        <p:txBody>
          <a:bodyPr anchor="b"/>
          <a:lstStyle/>
          <a:p>
            <a:pPr algn="r"/>
            <a:fld id="{BA3A9042-DEDC-4700-9F54-7D073F3148C0}" type="slidenum">
              <a:rPr lang="zh-TW" altLang="en-US" sz="1200"/>
              <a:pPr algn="r"/>
              <a:t>6</a:t>
            </a:fld>
            <a:endParaRPr lang="en-US" altLang="zh-TW" sz="1200"/>
          </a:p>
        </p:txBody>
      </p:sp>
    </p:spTree>
    <p:extLst>
      <p:ext uri="{BB962C8B-B14F-4D97-AF65-F5344CB8AC3E}">
        <p14:creationId xmlns:p14="http://schemas.microsoft.com/office/powerpoint/2010/main" val="427446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24580" name="投影片編號版面配置區 3"/>
          <p:cNvSpPr txBox="1">
            <a:spLocks noGrp="1"/>
          </p:cNvSpPr>
          <p:nvPr/>
        </p:nvSpPr>
        <p:spPr bwMode="auto">
          <a:xfrm>
            <a:off x="3849689" y="9430219"/>
            <a:ext cx="2946400" cy="496412"/>
          </a:xfrm>
          <a:prstGeom prst="rect">
            <a:avLst/>
          </a:prstGeom>
          <a:noFill/>
          <a:ln w="9525">
            <a:noFill/>
            <a:miter lim="800000"/>
            <a:headEnd/>
            <a:tailEnd/>
          </a:ln>
        </p:spPr>
        <p:txBody>
          <a:bodyPr anchor="b"/>
          <a:lstStyle/>
          <a:p>
            <a:pPr algn="r"/>
            <a:fld id="{BA3A9042-DEDC-4700-9F54-7D073F3148C0}" type="slidenum">
              <a:rPr lang="zh-TW" altLang="en-US" sz="1200"/>
              <a:pPr algn="r"/>
              <a:t>13</a:t>
            </a:fld>
            <a:endParaRPr lang="en-US" altLang="zh-TW" sz="1200"/>
          </a:p>
        </p:txBody>
      </p:sp>
    </p:spTree>
    <p:extLst>
      <p:ext uri="{BB962C8B-B14F-4D97-AF65-F5344CB8AC3E}">
        <p14:creationId xmlns:p14="http://schemas.microsoft.com/office/powerpoint/2010/main" val="379863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17</a:t>
            </a:fld>
            <a:endParaRPr lang="en-US" altLang="zh-TW"/>
          </a:p>
        </p:txBody>
      </p:sp>
    </p:spTree>
    <p:extLst>
      <p:ext uri="{BB962C8B-B14F-4D97-AF65-F5344CB8AC3E}">
        <p14:creationId xmlns:p14="http://schemas.microsoft.com/office/powerpoint/2010/main" val="245895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C88002E-FEB1-4CE6-8CA1-92AFD5D0C0FA}" type="slidenum">
              <a:rPr lang="en-US" altLang="zh-TW" smtClean="0"/>
              <a:pPr>
                <a:defRPr/>
              </a:pPr>
              <a:t>18</a:t>
            </a:fld>
            <a:endParaRPr lang="en-US" altLang="zh-TW"/>
          </a:p>
        </p:txBody>
      </p:sp>
    </p:spTree>
    <p:extLst>
      <p:ext uri="{BB962C8B-B14F-4D97-AF65-F5344CB8AC3E}">
        <p14:creationId xmlns:p14="http://schemas.microsoft.com/office/powerpoint/2010/main" val="223042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29</a:t>
            </a:fld>
            <a:endParaRPr lang="en-US" altLang="zh-TW"/>
          </a:p>
        </p:txBody>
      </p:sp>
    </p:spTree>
    <p:extLst>
      <p:ext uri="{BB962C8B-B14F-4D97-AF65-F5344CB8AC3E}">
        <p14:creationId xmlns:p14="http://schemas.microsoft.com/office/powerpoint/2010/main" val="245895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30</a:t>
            </a:fld>
            <a:endParaRPr lang="en-US" altLang="zh-TW"/>
          </a:p>
        </p:txBody>
      </p:sp>
    </p:spTree>
    <p:extLst>
      <p:ext uri="{BB962C8B-B14F-4D97-AF65-F5344CB8AC3E}">
        <p14:creationId xmlns:p14="http://schemas.microsoft.com/office/powerpoint/2010/main" val="245895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31</a:t>
            </a:fld>
            <a:endParaRPr lang="en-US" altLang="zh-TW"/>
          </a:p>
        </p:txBody>
      </p:sp>
    </p:spTree>
    <p:extLst>
      <p:ext uri="{BB962C8B-B14F-4D97-AF65-F5344CB8AC3E}">
        <p14:creationId xmlns:p14="http://schemas.microsoft.com/office/powerpoint/2010/main" val="245895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TW" altLang="en-US"/>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TW" altLang="en-US"/>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TW" altLang="en-US"/>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TW" altLang="en-US"/>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TW" altLang="en-US"/>
            </a:p>
          </p:txBody>
        </p:sp>
        <p:sp>
          <p:nvSpPr>
            <p:cNvPr id="8" name="Rectangle 1034"/>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TW" altLang="en-US"/>
            </a:p>
          </p:txBody>
        </p:sp>
        <p:sp>
          <p:nvSpPr>
            <p:cNvPr id="9"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TW" altLang="en-US"/>
            </a:p>
          </p:txBody>
        </p:sp>
      </p:grpSp>
      <p:sp>
        <p:nvSpPr>
          <p:cNvPr id="77836" name="Rectangle 1036"/>
          <p:cNvSpPr>
            <a:spLocks noGrp="1" noChangeArrowheads="1"/>
          </p:cNvSpPr>
          <p:nvPr>
            <p:ph type="ctrTitle"/>
          </p:nvPr>
        </p:nvSpPr>
        <p:spPr>
          <a:xfrm>
            <a:off x="990600" y="1828800"/>
            <a:ext cx="7772400" cy="1143000"/>
          </a:xfrm>
        </p:spPr>
        <p:txBody>
          <a:bodyPr/>
          <a:lstStyle>
            <a:lvl1pPr>
              <a:defRPr/>
            </a:lvl1pPr>
          </a:lstStyle>
          <a:p>
            <a:r>
              <a:rPr lang="zh-TW" altLang="en-US"/>
              <a:t>按一下以編輯母片標題樣式</a:t>
            </a:r>
          </a:p>
        </p:txBody>
      </p:sp>
      <p:sp>
        <p:nvSpPr>
          <p:cNvPr id="77837"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038"/>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r>
              <a:rPr lang="zh-TW" altLang="en-US"/>
              <a:t>財團法人中華民國證券櫃檯買賣中心</a:t>
            </a:r>
            <a:endParaRPr lang="en-US" altLang="zh-TW"/>
          </a:p>
        </p:txBody>
      </p:sp>
      <p:sp>
        <p:nvSpPr>
          <p:cNvPr id="15"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r>
              <a:rPr lang="zh-TW" altLang="en-US"/>
              <a:t>財團法人中華民國證券櫃檯買賣中心</a:t>
            </a:r>
            <a:endParaRPr lang="en-US" altLang="zh-TW"/>
          </a:p>
        </p:txBody>
      </p:sp>
      <p:sp>
        <p:nvSpPr>
          <p:cNvPr id="16" name="Rectangle 1040"/>
          <p:cNvSpPr>
            <a:spLocks noGrp="1" noChangeArrowheads="1"/>
          </p:cNvSpPr>
          <p:nvPr>
            <p:ph type="sldNum" sz="quarter" idx="12"/>
          </p:nvPr>
        </p:nvSpPr>
        <p:spPr>
          <a:xfrm>
            <a:off x="7059488" y="6248400"/>
            <a:ext cx="1905000" cy="457200"/>
          </a:xfrm>
        </p:spPr>
        <p:txBody>
          <a:bodyPr/>
          <a:lstStyle>
            <a:lvl1pPr>
              <a:defRPr sz="1400">
                <a:solidFill>
                  <a:schemeClr val="bg2"/>
                </a:solidFill>
                <a:latin typeface="Times New Roman" panose="02020603050405020304" pitchFamily="18" charset="0"/>
                <a:cs typeface="Times New Roman" panose="02020603050405020304" pitchFamily="18" charset="0"/>
              </a:defRPr>
            </a:lvl1pPr>
          </a:lstStyle>
          <a:p>
            <a:pPr>
              <a:defRPr/>
            </a:pPr>
            <a:fld id="{A9545ADF-9EBC-4DCC-BD66-5B1805821322}" type="slidenum">
              <a:rPr lang="en-US" altLang="zh-TW" smtClean="0"/>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6"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C5B63657-A853-439A-8A56-3C36EA057902}"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8D28996D-60F7-4EF3-80EA-D7F47ED4C5BE}"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617538"/>
            <a:ext cx="1951038" cy="55149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50938" y="617538"/>
            <a:ext cx="5700712" cy="55149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4399FC40-2AF8-4985-BA8A-DE955C792EEF}"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793037" cy="11430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1182688" y="2017713"/>
            <a:ext cx="7772400" cy="4114800"/>
          </a:xfrm>
        </p:spPr>
        <p:txBody>
          <a:bodyPr/>
          <a:lstStyle/>
          <a:p>
            <a:pPr lvl="0"/>
            <a:endParaRPr lang="zh-TW"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755CEC1C-ECFE-481F-BBE3-4C51C30C0487}"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TW" altLang="en-US">
                  <a:solidFill>
                    <a:srgbClr val="000000"/>
                  </a:solidFill>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TW" altLang="en-US">
                  <a:solidFill>
                    <a:srgbClr val="000000"/>
                  </a:solidFill>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TW" altLang="en-US">
                  <a:solidFill>
                    <a:srgbClr val="000000"/>
                  </a:solidFill>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TW" altLang="en-US">
                  <a:solidFill>
                    <a:srgbClr val="000000"/>
                  </a:solidFill>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TW" altLang="en-US">
                <a:solidFill>
                  <a:srgbClr val="000000"/>
                </a:solidFill>
              </a:endParaRPr>
            </a:p>
          </p:txBody>
        </p:sp>
        <p:sp>
          <p:nvSpPr>
            <p:cNvPr id="8" name="Rectangle 1034"/>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TW" altLang="en-US">
                <a:solidFill>
                  <a:srgbClr val="000000"/>
                </a:solidFill>
              </a:endParaRPr>
            </a:p>
          </p:txBody>
        </p:sp>
        <p:sp>
          <p:nvSpPr>
            <p:cNvPr id="9"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TW" altLang="en-US">
                <a:solidFill>
                  <a:srgbClr val="000000"/>
                </a:solidFill>
              </a:endParaRPr>
            </a:p>
          </p:txBody>
        </p:sp>
      </p:grpSp>
      <p:sp>
        <p:nvSpPr>
          <p:cNvPr id="77836" name="Rectangle 1036"/>
          <p:cNvSpPr>
            <a:spLocks noGrp="1" noChangeArrowheads="1"/>
          </p:cNvSpPr>
          <p:nvPr>
            <p:ph type="ctrTitle"/>
          </p:nvPr>
        </p:nvSpPr>
        <p:spPr>
          <a:xfrm>
            <a:off x="990600" y="1828800"/>
            <a:ext cx="7772400" cy="1143000"/>
          </a:xfrm>
        </p:spPr>
        <p:txBody>
          <a:bodyPr/>
          <a:lstStyle>
            <a:lvl1pPr>
              <a:defRPr/>
            </a:lvl1pPr>
          </a:lstStyle>
          <a:p>
            <a:r>
              <a:rPr lang="zh-TW" altLang="en-US"/>
              <a:t>按一下以編輯母片標題樣式</a:t>
            </a:r>
          </a:p>
        </p:txBody>
      </p:sp>
      <p:sp>
        <p:nvSpPr>
          <p:cNvPr id="77837"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038"/>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r>
              <a:rPr lang="zh-TW" altLang="en-US">
                <a:solidFill>
                  <a:srgbClr val="1C1C1C"/>
                </a:solidFill>
              </a:rPr>
              <a:t>財團法人中華民國證券櫃檯買賣中心</a:t>
            </a:r>
            <a:endParaRPr lang="en-US" altLang="zh-TW">
              <a:solidFill>
                <a:srgbClr val="1C1C1C"/>
              </a:solidFill>
            </a:endParaRPr>
          </a:p>
        </p:txBody>
      </p:sp>
      <p:sp>
        <p:nvSpPr>
          <p:cNvPr id="15"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r>
              <a:rPr lang="zh-TW" altLang="en-US">
                <a:solidFill>
                  <a:srgbClr val="1C1C1C"/>
                </a:solidFill>
              </a:rPr>
              <a:t>財團法人中華民國證券櫃檯買賣中心</a:t>
            </a:r>
            <a:endParaRPr lang="en-US" altLang="zh-TW">
              <a:solidFill>
                <a:srgbClr val="1C1C1C"/>
              </a:solidFill>
            </a:endParaRPr>
          </a:p>
        </p:txBody>
      </p:sp>
      <p:sp>
        <p:nvSpPr>
          <p:cNvPr id="16" name="Rectangle 1040"/>
          <p:cNvSpPr>
            <a:spLocks noGrp="1" noChangeArrowheads="1"/>
          </p:cNvSpPr>
          <p:nvPr>
            <p:ph type="sldNum" sz="quarter" idx="12"/>
          </p:nvPr>
        </p:nvSpPr>
        <p:spPr>
          <a:xfrm>
            <a:off x="7059488" y="6248400"/>
            <a:ext cx="1905000" cy="457200"/>
          </a:xfrm>
        </p:spPr>
        <p:txBody>
          <a:bodyPr/>
          <a:lstStyle>
            <a:lvl1pPr>
              <a:defRPr sz="1400">
                <a:solidFill>
                  <a:schemeClr val="bg2"/>
                </a:solidFill>
                <a:latin typeface="Times New Roman" panose="02020603050405020304" pitchFamily="18" charset="0"/>
                <a:cs typeface="Times New Roman" panose="02020603050405020304" pitchFamily="18" charset="0"/>
              </a:defRPr>
            </a:lvl1pPr>
          </a:lstStyle>
          <a:p>
            <a:pPr>
              <a:defRPr/>
            </a:pPr>
            <a:fld id="{A9545ADF-9EBC-4DCC-BD66-5B1805821322}" type="slidenum">
              <a:rPr lang="en-US" altLang="zh-TW" smtClean="0">
                <a:solidFill>
                  <a:srgbClr val="1C1C1C"/>
                </a:solidFill>
              </a:rPr>
              <a:pPr>
                <a:defRPr/>
              </a:pPr>
              <a:t>‹#›</a:t>
            </a:fld>
            <a:endParaRPr lang="en-US" altLang="zh-TW">
              <a:solidFill>
                <a:srgbClr val="1C1C1C"/>
              </a:solidFill>
            </a:endParaRPr>
          </a:p>
        </p:txBody>
      </p:sp>
    </p:spTree>
    <p:extLst>
      <p:ext uri="{BB962C8B-B14F-4D97-AF65-F5344CB8AC3E}">
        <p14:creationId xmlns:p14="http://schemas.microsoft.com/office/powerpoint/2010/main" val="286866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標楷體" pitchFamily="65" charset="-120"/>
                <a:ea typeface="標楷體" pitchFamily="65" charset="-120"/>
              </a:defRPr>
            </a:lvl1pPr>
            <a:lvl2pPr>
              <a:buFontTx/>
              <a:buBlip>
                <a:blip r:embed="rId2"/>
              </a:buBlip>
              <a:defRPr>
                <a:latin typeface="標楷體" pitchFamily="65" charset="-120"/>
                <a:ea typeface="標楷體" pitchFamily="65" charset="-120"/>
              </a:defRPr>
            </a:lvl2pPr>
            <a:lvl3pPr marL="1371600" indent="-457200">
              <a:buFont typeface="Wingdings" pitchFamily="2" charset="2"/>
              <a:buChar char="ü"/>
              <a:defRPr>
                <a:latin typeface="標楷體" pitchFamily="65" charset="-120"/>
                <a:ea typeface="標楷體" pitchFamily="65" charset="-120"/>
              </a:defRPr>
            </a:lvl3pPr>
            <a:lvl4pPr marL="1828800" indent="-457200">
              <a:buClr>
                <a:srgbClr val="C00000"/>
              </a:buClr>
              <a:buFont typeface="Arial" pitchFamily="34" charset="0"/>
              <a:buChar cha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8B89F08-CBC4-4D57-96F9-C749C9F644F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5863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742EC59D-4864-4376-B54E-B6C99325736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944420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BFFC40A-BCFE-4C18-B7D5-531775CE04E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64305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76311C5-4538-4DFE-A829-2560308FF89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8829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0AA3221B-3F53-451D-8862-E3F31C27F41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1876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標楷體" pitchFamily="65" charset="-120"/>
                <a:ea typeface="標楷體" pitchFamily="65" charset="-120"/>
              </a:defRPr>
            </a:lvl1pPr>
            <a:lvl2pPr>
              <a:buFontTx/>
              <a:buBlip>
                <a:blip r:embed="rId2"/>
              </a:buBlip>
              <a:defRPr>
                <a:latin typeface="標楷體" pitchFamily="65" charset="-120"/>
                <a:ea typeface="標楷體" pitchFamily="65" charset="-120"/>
              </a:defRPr>
            </a:lvl2pPr>
            <a:lvl3pPr marL="1371600" indent="-457200">
              <a:buFont typeface="Wingdings" pitchFamily="2" charset="2"/>
              <a:buChar char="ü"/>
              <a:defRPr>
                <a:latin typeface="標楷體" pitchFamily="65" charset="-120"/>
                <a:ea typeface="標楷體" pitchFamily="65" charset="-120"/>
              </a:defRPr>
            </a:lvl3pPr>
            <a:lvl4pPr marL="1828800" indent="-457200">
              <a:buClr>
                <a:srgbClr val="C00000"/>
              </a:buClr>
              <a:buFont typeface="Arial" pitchFamily="34" charset="0"/>
              <a:buChar cha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F8B89F08-CBC4-4D57-96F9-C749C9F644F0}"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29CBC1B9-7193-427E-BB7A-11E4215854D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60042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D7487E70-7840-40EB-B5B8-E275B18D066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27392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F037DA4-5F98-4220-B314-840B3FBABB8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855753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5B63657-A853-439A-8A56-3C36EA05790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0792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D28996D-60F7-4EF3-80EA-D7F47ED4C5B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27799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617538"/>
            <a:ext cx="1951038" cy="55149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50938" y="617538"/>
            <a:ext cx="5700712" cy="55149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399FC40-2AF8-4985-BA8A-DE955C792EE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615430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793037" cy="11430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1182688" y="2017713"/>
            <a:ext cx="7772400" cy="4114800"/>
          </a:xfrm>
        </p:spPr>
        <p:txBody>
          <a:bodyPr/>
          <a:lstStyle/>
          <a:p>
            <a:pPr lvl="0"/>
            <a:endParaRPr lang="zh-TW"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55CEC1C-ECFE-481F-BBE3-4C51C30C048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3286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4"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5" name="Rectangle 13"/>
          <p:cNvSpPr>
            <a:spLocks noGrp="1" noChangeArrowheads="1"/>
          </p:cNvSpPr>
          <p:nvPr>
            <p:ph type="sldNum" sz="quarter" idx="12"/>
          </p:nvPr>
        </p:nvSpPr>
        <p:spPr>
          <a:ln/>
        </p:spPr>
        <p:txBody>
          <a:bodyPr/>
          <a:lstStyle>
            <a:lvl1pPr>
              <a:defRPr/>
            </a:lvl1pPr>
          </a:lstStyle>
          <a:p>
            <a:pPr>
              <a:defRPr/>
            </a:pPr>
            <a:fld id="{742EC59D-4864-4376-B54E-B6C993257369}"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5"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BFFC40A-BCFE-4C18-B7D5-531775CE04EC}"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6"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276311C5-4538-4DFE-A829-2560308FF899}"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8"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9" name="Rectangle 13"/>
          <p:cNvSpPr>
            <a:spLocks noGrp="1" noChangeArrowheads="1"/>
          </p:cNvSpPr>
          <p:nvPr>
            <p:ph type="sldNum" sz="quarter" idx="12"/>
          </p:nvPr>
        </p:nvSpPr>
        <p:spPr>
          <a:ln/>
        </p:spPr>
        <p:txBody>
          <a:bodyPr/>
          <a:lstStyle>
            <a:lvl1pPr>
              <a:defRPr/>
            </a:lvl1pPr>
          </a:lstStyle>
          <a:p>
            <a:pPr>
              <a:defRPr/>
            </a:pPr>
            <a:fld id="{0AA3221B-3F53-451D-8862-E3F31C27F418}"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4"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5" name="Rectangle 13"/>
          <p:cNvSpPr>
            <a:spLocks noGrp="1" noChangeArrowheads="1"/>
          </p:cNvSpPr>
          <p:nvPr>
            <p:ph type="sldNum" sz="quarter" idx="12"/>
          </p:nvPr>
        </p:nvSpPr>
        <p:spPr>
          <a:ln/>
        </p:spPr>
        <p:txBody>
          <a:bodyPr/>
          <a:lstStyle>
            <a:lvl1pPr>
              <a:defRPr/>
            </a:lvl1pPr>
          </a:lstStyle>
          <a:p>
            <a:pPr>
              <a:defRPr/>
            </a:pPr>
            <a:fld id="{29CBC1B9-7193-427E-BB7A-11E4215854D5}"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3"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4" name="Rectangle 13"/>
          <p:cNvSpPr>
            <a:spLocks noGrp="1" noChangeArrowheads="1"/>
          </p:cNvSpPr>
          <p:nvPr>
            <p:ph type="sldNum" sz="quarter" idx="12"/>
          </p:nvPr>
        </p:nvSpPr>
        <p:spPr>
          <a:ln/>
        </p:spPr>
        <p:txBody>
          <a:bodyPr/>
          <a:lstStyle>
            <a:lvl1pPr>
              <a:defRPr/>
            </a:lvl1pPr>
          </a:lstStyle>
          <a:p>
            <a:pPr>
              <a:defRPr/>
            </a:pPr>
            <a:fld id="{D7487E70-7840-40EB-B5B8-E275B18D0662}"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1"/>
          <p:cNvSpPr>
            <a:spLocks noGrp="1" noChangeArrowheads="1"/>
          </p:cNvSpPr>
          <p:nvPr>
            <p:ph type="dt" sz="half" idx="10"/>
          </p:nvPr>
        </p:nvSpPr>
        <p:spPr>
          <a:ln/>
        </p:spPr>
        <p:txBody>
          <a:bodyPr/>
          <a:lstStyle>
            <a:lvl1pPr>
              <a:defRPr/>
            </a:lvl1pPr>
          </a:lstStyle>
          <a:p>
            <a:pPr>
              <a:defRPr/>
            </a:pPr>
            <a:r>
              <a:rPr lang="zh-TW" altLang="en-US"/>
              <a:t>財團法人中華民國證券櫃檯買賣中心</a:t>
            </a:r>
            <a:endParaRPr lang="en-US" altLang="zh-TW" dirty="0"/>
          </a:p>
        </p:txBody>
      </p:sp>
      <p:sp>
        <p:nvSpPr>
          <p:cNvPr id="6" name="Rectangle 12"/>
          <p:cNvSpPr>
            <a:spLocks noGrp="1" noChangeArrowheads="1"/>
          </p:cNvSpPr>
          <p:nvPr>
            <p:ph type="ftr" sz="quarter" idx="11"/>
          </p:nvPr>
        </p:nvSpPr>
        <p:spPr>
          <a:ln/>
        </p:spPr>
        <p:txBody>
          <a:bodyPr/>
          <a:lstStyle>
            <a:lvl1pPr>
              <a:defRPr/>
            </a:lvl1pPr>
          </a:lstStyle>
          <a:p>
            <a:pPr>
              <a:defRPr/>
            </a:pPr>
            <a:r>
              <a:rPr lang="zh-TW" altLang="en-US"/>
              <a:t>財團法人中華民國證券櫃檯買賣中心</a:t>
            </a:r>
            <a:endParaRPr lang="en-US" altLang="zh-TW"/>
          </a:p>
        </p:txBody>
      </p:sp>
      <p:sp>
        <p:nvSpPr>
          <p:cNvPr id="7" name="Rectangle 13"/>
          <p:cNvSpPr>
            <a:spLocks noGrp="1" noChangeArrowheads="1"/>
          </p:cNvSpPr>
          <p:nvPr>
            <p:ph type="sldNum" sz="quarter" idx="12"/>
          </p:nvPr>
        </p:nvSpPr>
        <p:spPr>
          <a:ln/>
        </p:spPr>
        <p:txBody>
          <a:bodyPr/>
          <a:lstStyle>
            <a:lvl1pPr>
              <a:defRPr/>
            </a:lvl1pPr>
          </a:lstStyle>
          <a:p>
            <a:pPr>
              <a:defRPr/>
            </a:pPr>
            <a:fld id="{EF037DA4-5F98-4220-B314-840B3FBABB8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lang="zh-TW" altLang="zh-TW"/>
          </a:p>
        </p:txBody>
      </p:sp>
      <p:sp>
        <p:nvSpPr>
          <p:cNvPr id="7680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zh-TW" altLang="zh-TW"/>
          </a:p>
        </p:txBody>
      </p:sp>
      <p:sp>
        <p:nvSpPr>
          <p:cNvPr id="7680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lang="zh-TW" altLang="zh-TW"/>
          </a:p>
        </p:txBody>
      </p:sp>
      <p:sp>
        <p:nvSpPr>
          <p:cNvPr id="7680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TW" altLang="zh-TW"/>
          </a:p>
        </p:txBody>
      </p:sp>
      <p:sp>
        <p:nvSpPr>
          <p:cNvPr id="7680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zh-TW" altLang="zh-TW"/>
          </a:p>
        </p:txBody>
      </p:sp>
      <p:sp>
        <p:nvSpPr>
          <p:cNvPr id="7680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lang="zh-TW" altLang="zh-TW"/>
          </a:p>
        </p:txBody>
      </p:sp>
      <p:sp>
        <p:nvSpPr>
          <p:cNvPr id="7680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TW" altLang="zh-TW"/>
          </a:p>
        </p:txBody>
      </p:sp>
      <p:sp>
        <p:nvSpPr>
          <p:cNvPr id="5129"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6811" name="Rectangle 11"/>
          <p:cNvSpPr>
            <a:spLocks noGrp="1" noChangeArrowheads="1"/>
          </p:cNvSpPr>
          <p:nvPr>
            <p:ph type="dt" sz="half" idx="2"/>
          </p:nvPr>
        </p:nvSpPr>
        <p:spPr bwMode="auto">
          <a:xfrm>
            <a:off x="0" y="6324600"/>
            <a:ext cx="32146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smtClean="0">
                <a:latin typeface="標楷體" pitchFamily="65" charset="-120"/>
                <a:ea typeface="標楷體" pitchFamily="65" charset="-120"/>
              </a:defRPr>
            </a:lvl1pPr>
          </a:lstStyle>
          <a:p>
            <a:pPr>
              <a:defRPr/>
            </a:pPr>
            <a:r>
              <a:rPr lang="zh-TW" altLang="en-US"/>
              <a:t>財團法人中華民國證券櫃檯買賣中心</a:t>
            </a:r>
            <a:endParaRPr lang="en-US" altLang="zh-TW" dirty="0"/>
          </a:p>
        </p:txBody>
      </p:sp>
      <p:sp>
        <p:nvSpPr>
          <p:cNvPr id="7681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smtClean="0"/>
            </a:lvl1pPr>
          </a:lstStyle>
          <a:p>
            <a:pPr>
              <a:defRPr/>
            </a:pPr>
            <a:r>
              <a:rPr lang="zh-TW" altLang="en-US"/>
              <a:t>財團法人中華民國證券櫃檯買賣中心</a:t>
            </a:r>
            <a:endParaRPr lang="en-US" altLang="zh-TW"/>
          </a:p>
        </p:txBody>
      </p:sp>
      <p:sp>
        <p:nvSpPr>
          <p:cNvPr id="76813" name="Rectangle 13"/>
          <p:cNvSpPr>
            <a:spLocks noGrp="1" noChangeArrowheads="1"/>
          </p:cNvSpPr>
          <p:nvPr>
            <p:ph type="sldNum" sz="quarter" idx="4"/>
          </p:nvPr>
        </p:nvSpPr>
        <p:spPr bwMode="auto">
          <a:xfrm>
            <a:off x="6915472"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imes New Roman" panose="02020603050405020304" pitchFamily="18" charset="0"/>
                <a:cs typeface="Times New Roman" panose="02020603050405020304" pitchFamily="18" charset="0"/>
              </a:defRPr>
            </a:lvl1pPr>
          </a:lstStyle>
          <a:p>
            <a:pPr>
              <a:defRPr/>
            </a:pPr>
            <a:fld id="{227E2582-528F-48DB-9D46-5694FCD79DC2}" type="slidenum">
              <a:rPr lang="en-US" altLang="zh-TW" smtClean="0"/>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91"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lang="zh-TW" altLang="zh-TW">
              <a:solidFill>
                <a:srgbClr val="000000"/>
              </a:solidFill>
            </a:endParaRPr>
          </a:p>
        </p:txBody>
      </p:sp>
      <p:sp>
        <p:nvSpPr>
          <p:cNvPr id="7680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zh-TW" altLang="zh-TW">
              <a:solidFill>
                <a:srgbClr val="000000"/>
              </a:solidFill>
            </a:endParaRPr>
          </a:p>
        </p:txBody>
      </p:sp>
      <p:sp>
        <p:nvSpPr>
          <p:cNvPr id="7680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lang="zh-TW" altLang="zh-TW">
              <a:solidFill>
                <a:srgbClr val="000000"/>
              </a:solidFill>
            </a:endParaRPr>
          </a:p>
        </p:txBody>
      </p:sp>
      <p:sp>
        <p:nvSpPr>
          <p:cNvPr id="7680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TW" altLang="zh-TW">
              <a:solidFill>
                <a:srgbClr val="000000"/>
              </a:solidFill>
            </a:endParaRPr>
          </a:p>
        </p:txBody>
      </p:sp>
      <p:sp>
        <p:nvSpPr>
          <p:cNvPr id="7680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zh-TW" altLang="zh-TW">
              <a:solidFill>
                <a:srgbClr val="000000"/>
              </a:solidFill>
            </a:endParaRPr>
          </a:p>
        </p:txBody>
      </p:sp>
      <p:sp>
        <p:nvSpPr>
          <p:cNvPr id="7680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lang="zh-TW" altLang="zh-TW">
              <a:solidFill>
                <a:srgbClr val="000000"/>
              </a:solidFill>
            </a:endParaRPr>
          </a:p>
        </p:txBody>
      </p:sp>
      <p:sp>
        <p:nvSpPr>
          <p:cNvPr id="7680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TW" altLang="zh-TW">
              <a:solidFill>
                <a:srgbClr val="000000"/>
              </a:solidFill>
            </a:endParaRPr>
          </a:p>
        </p:txBody>
      </p:sp>
      <p:sp>
        <p:nvSpPr>
          <p:cNvPr id="5129"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6811" name="Rectangle 11"/>
          <p:cNvSpPr>
            <a:spLocks noGrp="1" noChangeArrowheads="1"/>
          </p:cNvSpPr>
          <p:nvPr>
            <p:ph type="dt" sz="half" idx="2"/>
          </p:nvPr>
        </p:nvSpPr>
        <p:spPr bwMode="auto">
          <a:xfrm>
            <a:off x="0" y="6324600"/>
            <a:ext cx="32146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smtClean="0">
                <a:latin typeface="標楷體" pitchFamily="65" charset="-120"/>
                <a:ea typeface="標楷體" pitchFamily="65" charset="-120"/>
              </a:defRPr>
            </a:lvl1pPr>
          </a:lstStyle>
          <a:p>
            <a:pPr>
              <a:defRPr/>
            </a:pPr>
            <a:r>
              <a:rPr lang="zh-TW" altLang="en-US">
                <a:solidFill>
                  <a:srgbClr val="000000"/>
                </a:solidFill>
              </a:rPr>
              <a:t>財團法人中華民國證券櫃檯買賣中心</a:t>
            </a:r>
            <a:endParaRPr lang="en-US" altLang="zh-TW" dirty="0">
              <a:solidFill>
                <a:srgbClr val="000000"/>
              </a:solidFill>
            </a:endParaRPr>
          </a:p>
        </p:txBody>
      </p:sp>
      <p:sp>
        <p:nvSpPr>
          <p:cNvPr id="7681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smtClean="0"/>
            </a:lvl1pPr>
          </a:lstStyle>
          <a:p>
            <a:pPr>
              <a:defRPr/>
            </a:pPr>
            <a:r>
              <a:rPr lang="zh-TW" altLang="en-US">
                <a:solidFill>
                  <a:srgbClr val="000000"/>
                </a:solidFill>
              </a:rPr>
              <a:t>財團法人中華民國證券櫃檯買賣中心</a:t>
            </a:r>
            <a:endParaRPr lang="en-US" altLang="zh-TW">
              <a:solidFill>
                <a:srgbClr val="000000"/>
              </a:solidFill>
            </a:endParaRPr>
          </a:p>
        </p:txBody>
      </p:sp>
      <p:sp>
        <p:nvSpPr>
          <p:cNvPr id="76813" name="Rectangle 13"/>
          <p:cNvSpPr>
            <a:spLocks noGrp="1" noChangeArrowheads="1"/>
          </p:cNvSpPr>
          <p:nvPr>
            <p:ph type="sldNum" sz="quarter" idx="4"/>
          </p:nvPr>
        </p:nvSpPr>
        <p:spPr bwMode="auto">
          <a:xfrm>
            <a:off x="6915472"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imes New Roman" panose="02020603050405020304" pitchFamily="18" charset="0"/>
                <a:cs typeface="Times New Roman" panose="02020603050405020304" pitchFamily="18" charset="0"/>
              </a:defRPr>
            </a:lvl1pPr>
          </a:lstStyle>
          <a:p>
            <a:pPr>
              <a:defRPr/>
            </a:pPr>
            <a:fld id="{227E2582-528F-48DB-9D46-5694FCD79DC2}"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4470242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fsc.gov.tw/" TargetMode="External"/><Relationship Id="rId2" Type="http://schemas.openxmlformats.org/officeDocument/2006/relationships/hyperlink" Target="http://www.tpex.org.t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sa.org.t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mops.twse.com.tw/" TargetMode="External"/><Relationship Id="rId4" Type="http://schemas.openxmlformats.org/officeDocument/2006/relationships/hyperlink" Target="http://web2.twsa.org.tw/bo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55576" y="116632"/>
            <a:ext cx="7848872" cy="2880320"/>
          </a:xfrm>
        </p:spPr>
        <p:txBody>
          <a:bodyPr/>
          <a:lstStyle/>
          <a:p>
            <a:pPr algn="ctr" eaLnBrk="1" hangingPunct="1">
              <a:lnSpc>
                <a:spcPct val="120000"/>
              </a:lnSpc>
              <a:spcBef>
                <a:spcPts val="600"/>
              </a:spcBef>
            </a:pPr>
            <a:r>
              <a:rPr lang="zh-TW" altLang="en-US" sz="4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債券發行與</a:t>
            </a:r>
            <a:r>
              <a:rPr lang="zh-TW" altLang="en-US" sz="48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交易</a:t>
            </a:r>
            <a:r>
              <a:rPr lang="zh-TW" altLang="en-US" sz="4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之</a:t>
            </a:r>
            <a:r>
              <a:rPr lang="en-US" altLang="zh-TW" sz="4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4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br>
            <a:r>
              <a:rPr lang="zh-TW" altLang="en-US" sz="4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實務</a:t>
            </a:r>
            <a:r>
              <a:rPr lang="zh-TW" altLang="en-US" sz="48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作業與管理</a:t>
            </a:r>
            <a:r>
              <a:rPr lang="en-US" altLang="zh-TW" sz="48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48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一</a:t>
            </a:r>
            <a:r>
              <a:rPr lang="en-US" altLang="zh-TW" sz="4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a:t>
            </a:r>
            <a:br>
              <a:rPr lang="en-US" altLang="zh-TW" sz="48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br>
            <a:r>
              <a:rPr lang="zh-TW" altLang="en-US"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普通</a:t>
            </a:r>
            <a:r>
              <a:rPr lang="zh-TW" altLang="en-US"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公司債與金融</a:t>
            </a:r>
            <a:r>
              <a:rPr lang="zh-TW" altLang="en-US"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債券</a:t>
            </a:r>
          </a:p>
        </p:txBody>
      </p:sp>
      <p:sp>
        <p:nvSpPr>
          <p:cNvPr id="7172" name="投影片編號版面配置區 4"/>
          <p:cNvSpPr>
            <a:spLocks noGrp="1"/>
          </p:cNvSpPr>
          <p:nvPr>
            <p:ph type="sldNum" sz="quarter" idx="12"/>
          </p:nvPr>
        </p:nvSpPr>
        <p:spPr>
          <a:xfrm>
            <a:off x="6915472" y="6356176"/>
            <a:ext cx="1905000" cy="457200"/>
          </a:xfrm>
          <a:noFill/>
        </p:spPr>
        <p:txBody>
          <a:bodyPr/>
          <a:lstStyle/>
          <a:p>
            <a:fld id="{6E344224-8F56-440E-BF34-6F4B2DFF3D04}" type="slidenum">
              <a:rPr lang="en-US" altLang="zh-TW" smtClean="0">
                <a:latin typeface="Times New Roman" panose="02020603050405020304" pitchFamily="18" charset="0"/>
                <a:cs typeface="Times New Roman" panose="02020603050405020304" pitchFamily="18" charset="0"/>
              </a:rPr>
              <a:pPr/>
              <a:t>1</a:t>
            </a:fld>
            <a:endParaRPr lang="en-US" altLang="zh-TW" dirty="0" smtClean="0">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1403648" y="4113076"/>
            <a:ext cx="6400800" cy="2052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lnSpc>
                <a:spcPct val="150000"/>
              </a:lnSpc>
              <a:defRPr/>
            </a:pPr>
            <a:r>
              <a:rPr lang="zh-TW" altLang="en-US" sz="2800" b="1" kern="0" dirty="0" smtClean="0">
                <a:latin typeface="Times New Roman" panose="02020603050405020304" pitchFamily="18" charset="0"/>
                <a:ea typeface="標楷體" pitchFamily="65" charset="-120"/>
              </a:rPr>
              <a:t>財團法人中華民國證券櫃檯買賣中心</a:t>
            </a:r>
            <a:endParaRPr lang="en-US" altLang="zh-TW" sz="2800" b="1" kern="0" dirty="0" smtClean="0">
              <a:latin typeface="Times New Roman" panose="02020603050405020304" pitchFamily="18" charset="0"/>
              <a:ea typeface="標楷體" pitchFamily="65" charset="-120"/>
            </a:endParaRPr>
          </a:p>
          <a:p>
            <a:pPr algn="ctr">
              <a:lnSpc>
                <a:spcPct val="150000"/>
              </a:lnSpc>
              <a:defRPr/>
            </a:pPr>
            <a:r>
              <a:rPr lang="zh-TW" altLang="en-US" sz="2800" b="1" kern="0" dirty="0" smtClean="0">
                <a:latin typeface="Times New Roman" panose="02020603050405020304" pitchFamily="18" charset="0"/>
                <a:ea typeface="標楷體" pitchFamily="65" charset="-120"/>
              </a:rPr>
              <a:t>債 券 部</a:t>
            </a:r>
            <a:endParaRPr lang="en-US" altLang="zh-TW" sz="2800" b="1" kern="0" dirty="0" smtClean="0">
              <a:latin typeface="Times New Roman" panose="02020603050405020304" pitchFamily="18" charset="0"/>
              <a:ea typeface="標楷體" pitchFamily="65" charset="-120"/>
            </a:endParaRPr>
          </a:p>
          <a:p>
            <a:pPr algn="ctr">
              <a:lnSpc>
                <a:spcPct val="150000"/>
              </a:lnSpc>
              <a:defRPr/>
            </a:pPr>
            <a:r>
              <a:rPr lang="zh-TW" altLang="en-US" sz="2800" b="1" kern="0" dirty="0" smtClean="0">
                <a:latin typeface="Times New Roman" panose="02020603050405020304" pitchFamily="18" charset="0"/>
                <a:ea typeface="標楷體" pitchFamily="65" charset="-120"/>
              </a:rPr>
              <a:t>中華民國</a:t>
            </a:r>
            <a:r>
              <a:rPr lang="en-US" altLang="zh-TW" sz="2800" b="1" kern="0" dirty="0" smtClean="0">
                <a:latin typeface="Times New Roman" panose="02020603050405020304" pitchFamily="18" charset="0"/>
                <a:ea typeface="標楷體" pitchFamily="65" charset="-120"/>
              </a:rPr>
              <a:t>105</a:t>
            </a:r>
            <a:r>
              <a:rPr lang="zh-TW" altLang="en-US" sz="2800" b="1" kern="0" dirty="0" smtClean="0">
                <a:latin typeface="Times New Roman" panose="02020603050405020304" pitchFamily="18" charset="0"/>
                <a:ea typeface="標楷體" pitchFamily="65" charset="-120"/>
              </a:rPr>
              <a:t>年</a:t>
            </a:r>
            <a:r>
              <a:rPr lang="en-US" altLang="zh-TW" sz="2800" b="1" kern="0" dirty="0" smtClean="0">
                <a:latin typeface="Times New Roman" panose="02020603050405020304" pitchFamily="18" charset="0"/>
                <a:ea typeface="標楷體" pitchFamily="65" charset="-120"/>
              </a:rPr>
              <a:t>8</a:t>
            </a:r>
            <a:r>
              <a:rPr lang="zh-TW" altLang="en-US" sz="2800" b="1" kern="0" dirty="0" smtClean="0">
                <a:latin typeface="Times New Roman" panose="02020603050405020304" pitchFamily="18" charset="0"/>
                <a:ea typeface="標楷體" pitchFamily="65" charset="-120"/>
              </a:rPr>
              <a:t>月</a:t>
            </a:r>
          </a:p>
          <a:p>
            <a:pPr algn="ctr">
              <a:lnSpc>
                <a:spcPct val="150000"/>
              </a:lnSpc>
              <a:defRPr/>
            </a:pPr>
            <a:endParaRPr lang="en-US" altLang="zh-TW" sz="3200" b="1" kern="0" dirty="0" smtClean="0">
              <a:latin typeface="Times New Roman" panose="02020603050405020304" pitchFamily="18" charset="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D7487E70-7840-40EB-B5B8-E275B18D0662}" type="slidenum">
              <a:rPr lang="en-US" altLang="zh-TW" smtClean="0"/>
              <a:pPr>
                <a:defRPr/>
              </a:pPr>
              <a:t>10</a:t>
            </a:fld>
            <a:endParaRPr lang="en-US" altLang="zh-TW"/>
          </a:p>
        </p:txBody>
      </p:sp>
      <p:sp>
        <p:nvSpPr>
          <p:cNvPr id="3" name="標題 2"/>
          <p:cNvSpPr>
            <a:spLocks noGrp="1"/>
          </p:cNvSpPr>
          <p:nvPr>
            <p:ph type="title" idx="4294967295"/>
          </p:nvPr>
        </p:nvSpPr>
        <p:spPr>
          <a:xfrm>
            <a:off x="1152000" y="540000"/>
            <a:ext cx="7920000" cy="720000"/>
          </a:xfrm>
        </p:spPr>
        <p:txBody>
          <a:bodyPr lIns="93600" rIns="93600"/>
          <a:lstStyle/>
          <a:p>
            <a:pPr marL="342900" indent="-342900">
              <a:buClr>
                <a:srgbClr val="FFCC00"/>
              </a:buClr>
            </a:pPr>
            <a:r>
              <a:rPr lang="zh-TW" altLang="en-US" sz="3600" b="1" kern="1200" dirty="0">
                <a:solidFill>
                  <a:srgbClr val="0000FF"/>
                </a:solidFill>
                <a:latin typeface="標楷體" pitchFamily="65" charset="-120"/>
                <a:ea typeface="標楷體" pitchFamily="65" charset="-120"/>
              </a:rPr>
              <a:t>三</a:t>
            </a:r>
            <a:r>
              <a:rPr lang="zh-TW" altLang="en-US" sz="3600" b="1" kern="1200" dirty="0" smtClean="0">
                <a:solidFill>
                  <a:srgbClr val="0000FF"/>
                </a:solidFill>
                <a:latin typeface="標楷體" pitchFamily="65" charset="-120"/>
                <a:ea typeface="標楷體" pitchFamily="65" charset="-120"/>
              </a:rPr>
              <a:t>、發行</a:t>
            </a:r>
            <a:r>
              <a:rPr lang="zh-TW" altLang="en-US" sz="3600" b="1" kern="1200" dirty="0">
                <a:solidFill>
                  <a:srgbClr val="0000FF"/>
                </a:solidFill>
                <a:latin typeface="標楷體" pitchFamily="65" charset="-120"/>
                <a:ea typeface="標楷體" pitchFamily="65" charset="-120"/>
              </a:rPr>
              <a:t>條件</a:t>
            </a:r>
            <a:r>
              <a:rPr lang="zh-TW" altLang="zh-TW" sz="3600" b="1" kern="1200" dirty="0" smtClean="0">
                <a:solidFill>
                  <a:srgbClr val="0000FF"/>
                </a:solidFill>
                <a:latin typeface="標楷體" pitchFamily="65" charset="-120"/>
                <a:ea typeface="標楷體" pitchFamily="65" charset="-120"/>
              </a:rPr>
              <a:t>型態</a:t>
            </a:r>
            <a:r>
              <a:rPr lang="zh-TW" altLang="en-US" sz="3600" b="1" kern="1200" dirty="0" smtClean="0">
                <a:solidFill>
                  <a:srgbClr val="0000FF"/>
                </a:solidFill>
                <a:latin typeface="標楷體" pitchFamily="65" charset="-120"/>
                <a:ea typeface="標楷體" pitchFamily="65" charset="-120"/>
              </a:rPr>
              <a:t>－</a:t>
            </a:r>
            <a:r>
              <a:rPr lang="zh-TW" altLang="zh-TW" sz="3600" b="1" kern="1200" dirty="0" smtClean="0">
                <a:solidFill>
                  <a:srgbClr val="0000FF"/>
                </a:solidFill>
                <a:latin typeface="標楷體" pitchFamily="65" charset="-120"/>
                <a:ea typeface="標楷體" pitchFamily="65" charset="-120"/>
              </a:rPr>
              <a:t>普通</a:t>
            </a:r>
            <a:r>
              <a:rPr lang="zh-TW" altLang="zh-TW" sz="3600" b="1" kern="1200" dirty="0">
                <a:solidFill>
                  <a:srgbClr val="0000FF"/>
                </a:solidFill>
                <a:latin typeface="標楷體" pitchFamily="65" charset="-120"/>
                <a:ea typeface="標楷體" pitchFamily="65" charset="-120"/>
              </a:rPr>
              <a:t>公司債</a:t>
            </a:r>
            <a:endParaRPr lang="zh-TW" altLang="en-US" sz="3600" b="1" kern="1200" dirty="0" smtClean="0">
              <a:solidFill>
                <a:srgbClr val="0000FF"/>
              </a:solidFill>
              <a:latin typeface="標楷體" pitchFamily="65" charset="-120"/>
              <a:ea typeface="標楷體" pitchFamily="65" charset="-120"/>
            </a:endParaRPr>
          </a:p>
        </p:txBody>
      </p:sp>
      <p:sp>
        <p:nvSpPr>
          <p:cNvPr id="5" name="Rectangle 6"/>
          <p:cNvSpPr>
            <a:spLocks noChangeArrowheads="1"/>
          </p:cNvSpPr>
          <p:nvPr/>
        </p:nvSpPr>
        <p:spPr bwMode="auto">
          <a:xfrm>
            <a:off x="682774" y="6165304"/>
            <a:ext cx="2809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600" b="1" dirty="0" smtClean="0">
                <a:latin typeface="Times New Roman" pitchFamily="18" charset="0"/>
                <a:ea typeface="標楷體" pitchFamily="65" charset="-120"/>
              </a:rPr>
              <a:t>資料日期：</a:t>
            </a:r>
            <a:r>
              <a:rPr lang="en-US" altLang="zh-TW" sz="1600" b="1" dirty="0" smtClean="0">
                <a:latin typeface="Times New Roman" pitchFamily="18" charset="0"/>
                <a:ea typeface="標楷體" pitchFamily="65" charset="-120"/>
              </a:rPr>
              <a:t>2016</a:t>
            </a:r>
            <a:r>
              <a:rPr lang="zh-TW" altLang="en-US" sz="1600" b="1" dirty="0" smtClean="0">
                <a:latin typeface="Times New Roman" pitchFamily="18" charset="0"/>
                <a:ea typeface="標楷體" pitchFamily="65" charset="-120"/>
              </a:rPr>
              <a:t>年</a:t>
            </a:r>
            <a:r>
              <a:rPr lang="en-US" altLang="zh-TW" sz="1600" b="1" dirty="0" smtClean="0">
                <a:latin typeface="Times New Roman" pitchFamily="18" charset="0"/>
                <a:ea typeface="標楷體" pitchFamily="65" charset="-120"/>
              </a:rPr>
              <a:t>6</a:t>
            </a:r>
            <a:r>
              <a:rPr lang="zh-TW" altLang="en-US" sz="1600" b="1" dirty="0" smtClean="0">
                <a:latin typeface="Times New Roman" pitchFamily="18" charset="0"/>
                <a:ea typeface="標楷體" pitchFamily="65" charset="-120"/>
              </a:rPr>
              <a:t>月</a:t>
            </a:r>
            <a:r>
              <a:rPr lang="en-US" altLang="zh-TW" sz="1600" b="1" dirty="0" smtClean="0">
                <a:latin typeface="Times New Roman" pitchFamily="18" charset="0"/>
                <a:ea typeface="標楷體" pitchFamily="65" charset="-120"/>
              </a:rPr>
              <a:t>30</a:t>
            </a:r>
            <a:r>
              <a:rPr lang="zh-TW" altLang="en-US" sz="1600" b="1" dirty="0" smtClean="0">
                <a:latin typeface="Times New Roman" pitchFamily="18" charset="0"/>
                <a:ea typeface="標楷體" pitchFamily="65" charset="-120"/>
              </a:rPr>
              <a:t>日</a:t>
            </a:r>
            <a:endParaRPr lang="zh-TW" altLang="en-US" sz="1600" b="1" dirty="0">
              <a:latin typeface="Times New Roman" pitchFamily="18" charset="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910130165"/>
              </p:ext>
            </p:extLst>
          </p:nvPr>
        </p:nvGraphicFramePr>
        <p:xfrm>
          <a:off x="755576" y="2291933"/>
          <a:ext cx="7848873" cy="3742123"/>
        </p:xfrm>
        <a:graphic>
          <a:graphicData uri="http://schemas.openxmlformats.org/drawingml/2006/table">
            <a:tbl>
              <a:tblPr/>
              <a:tblGrid>
                <a:gridCol w="1512168"/>
                <a:gridCol w="1512168"/>
                <a:gridCol w="2037086"/>
                <a:gridCol w="2787451"/>
              </a:tblGrid>
              <a:tr h="1353091">
                <a:tc>
                  <a:txBody>
                    <a:bodyPr/>
                    <a:lstStyle/>
                    <a:p>
                      <a:pPr algn="ctr">
                        <a:lnSpc>
                          <a:spcPct val="1000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發行條件</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型態</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0000"/>
                        </a:lnSpc>
                        <a:spcAft>
                          <a:spcPts val="0"/>
                        </a:spcAft>
                      </a:pPr>
                      <a:r>
                        <a:rPr lang="zh-TW" sz="2200" b="1" kern="0" baseline="0" dirty="0">
                          <a:solidFill>
                            <a:schemeClr val="tx1"/>
                          </a:solidFill>
                          <a:latin typeface="Times New Roman" panose="02020603050405020304" pitchFamily="18" charset="0"/>
                          <a:ea typeface="標楷體" panose="03000509000000000000" pitchFamily="65" charset="-120"/>
                          <a:cs typeface="新細明體"/>
                        </a:rPr>
                        <a:t>發行</a:t>
                      </a: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餘額</a:t>
                      </a:r>
                      <a:endParaRPr lang="en-US" altLang="zh-TW" sz="2200" b="1" kern="0" baseline="0" dirty="0" smtClean="0">
                        <a:solidFill>
                          <a:schemeClr val="tx1"/>
                        </a:solidFill>
                        <a:latin typeface="Times New Roman" panose="02020603050405020304" pitchFamily="18" charset="0"/>
                        <a:ea typeface="標楷體" panose="03000509000000000000" pitchFamily="65" charset="-120"/>
                        <a:cs typeface="新細明體"/>
                      </a:endParaRPr>
                    </a:p>
                    <a:p>
                      <a:pPr algn="ctr">
                        <a:lnSpc>
                          <a:spcPct val="110000"/>
                        </a:lnSpc>
                        <a:spcAft>
                          <a:spcPts val="0"/>
                        </a:spcAft>
                      </a:pPr>
                      <a:r>
                        <a:rPr lang="en-US" sz="2200" b="1" kern="0" baseline="0" dirty="0" smtClean="0">
                          <a:solidFill>
                            <a:schemeClr val="tx1"/>
                          </a:solidFill>
                          <a:latin typeface="Times New Roman" panose="02020603050405020304" pitchFamily="18" charset="0"/>
                          <a:ea typeface="標楷體" panose="03000509000000000000" pitchFamily="65" charset="-120"/>
                          <a:cs typeface="Times New Roman"/>
                        </a:rPr>
                        <a:t>(</a:t>
                      </a:r>
                      <a:r>
                        <a:rPr lang="zh-TW" sz="2200" b="1" kern="0" baseline="0" dirty="0">
                          <a:solidFill>
                            <a:schemeClr val="tx1"/>
                          </a:solidFill>
                          <a:latin typeface="Times New Roman" panose="02020603050405020304" pitchFamily="18" charset="0"/>
                          <a:ea typeface="標楷體" panose="03000509000000000000" pitchFamily="65" charset="-120"/>
                          <a:cs typeface="新細明體"/>
                        </a:rPr>
                        <a:t>億元</a:t>
                      </a:r>
                      <a:r>
                        <a:rPr lang="en-US" sz="2200" b="1" kern="0" baseline="0" dirty="0">
                          <a:solidFill>
                            <a:schemeClr val="tx1"/>
                          </a:solidFill>
                          <a:latin typeface="Times New Roman" panose="02020603050405020304" pitchFamily="18" charset="0"/>
                          <a:ea typeface="標楷體" panose="03000509000000000000" pitchFamily="65" charset="-120"/>
                          <a:cs typeface="Times New Roman"/>
                        </a:rPr>
                        <a:t>)</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0000"/>
                        </a:lnSpc>
                        <a:spcAft>
                          <a:spcPts val="0"/>
                        </a:spcAft>
                      </a:pP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發行</a:t>
                      </a:r>
                      <a:r>
                        <a:rPr lang="zh-TW" sz="2200" b="1" kern="0" baseline="0" dirty="0">
                          <a:solidFill>
                            <a:schemeClr val="tx1"/>
                          </a:solidFill>
                          <a:latin typeface="Times New Roman" panose="02020603050405020304" pitchFamily="18" charset="0"/>
                          <a:ea typeface="標楷體" panose="03000509000000000000" pitchFamily="65" charset="-120"/>
                          <a:cs typeface="新細明體"/>
                        </a:rPr>
                        <a:t>餘額佔</a:t>
                      </a: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全部債券</a:t>
                      </a:r>
                      <a:r>
                        <a:rPr lang="zh-TW" altLang="en-US" sz="2200" b="1" kern="0" baseline="0" dirty="0" smtClean="0">
                          <a:solidFill>
                            <a:schemeClr val="tx1"/>
                          </a:solidFill>
                          <a:latin typeface="Times New Roman" panose="02020603050405020304" pitchFamily="18" charset="0"/>
                          <a:ea typeface="標楷體" panose="03000509000000000000" pitchFamily="65" charset="-120"/>
                          <a:cs typeface="新細明體"/>
                        </a:rPr>
                        <a:t>發行</a:t>
                      </a: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餘額</a:t>
                      </a:r>
                      <a:r>
                        <a:rPr lang="zh-TW" sz="2200" b="1" kern="0" baseline="0" dirty="0">
                          <a:solidFill>
                            <a:schemeClr val="tx1"/>
                          </a:solidFill>
                          <a:latin typeface="Times New Roman" panose="02020603050405020304" pitchFamily="18" charset="0"/>
                          <a:ea typeface="標楷體" panose="03000509000000000000" pitchFamily="65" charset="-120"/>
                          <a:cs typeface="新細明體"/>
                        </a:rPr>
                        <a:t>之</a:t>
                      </a: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比率</a:t>
                      </a:r>
                      <a:r>
                        <a:rPr lang="en-US" altLang="zh-TW" sz="2200" b="1" kern="0" baseline="0" dirty="0" smtClean="0">
                          <a:solidFill>
                            <a:schemeClr val="tx1"/>
                          </a:solidFill>
                          <a:latin typeface="Times New Roman" panose="02020603050405020304" pitchFamily="18" charset="0"/>
                          <a:ea typeface="標楷體" panose="03000509000000000000" pitchFamily="65" charset="-120"/>
                          <a:cs typeface="新細明體"/>
                        </a:rPr>
                        <a:t>(%)</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97258">
                <a:tc rowSpan="2">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擔保情形</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有擔保</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a:lnSpc>
                          <a:spcPts val="2500"/>
                        </a:lnSpc>
                        <a:spcAft>
                          <a:spcPts val="0"/>
                        </a:spcAft>
                      </a:pPr>
                      <a:r>
                        <a:rPr lang="en-US" altLang="zh-TW" sz="2200" b="1" kern="100" baseline="0" dirty="0" smtClean="0">
                          <a:solidFill>
                            <a:schemeClr val="tx1"/>
                          </a:solidFill>
                          <a:latin typeface="Times New Roman" panose="02020603050405020304" pitchFamily="18" charset="0"/>
                          <a:ea typeface="標楷體" panose="03000509000000000000" pitchFamily="65" charset="-120"/>
                          <a:cs typeface="Times New Roman"/>
                        </a:rPr>
                        <a:t>3,107.10</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46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altLang="zh-TW" sz="2200" b="1" kern="100" baseline="0" dirty="0" smtClean="0">
                          <a:solidFill>
                            <a:schemeClr val="tx1"/>
                          </a:solidFill>
                          <a:latin typeface="Times New Roman" panose="02020603050405020304" pitchFamily="18" charset="0"/>
                          <a:ea typeface="標楷體" panose="03000509000000000000" pitchFamily="65" charset="-120"/>
                          <a:cs typeface="Times New Roman"/>
                        </a:rPr>
                        <a:t>17.83%</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86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58">
                <a:tc vMerge="1">
                  <a:txBody>
                    <a:bodyPr/>
                    <a:lstStyle/>
                    <a:p>
                      <a:pPr algn="ctr">
                        <a:lnSpc>
                          <a:spcPts val="2500"/>
                        </a:lnSpc>
                        <a:spcAft>
                          <a:spcPts val="0"/>
                        </a:spcAft>
                      </a:pP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無擔保</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altLang="zh-TW" sz="2200" b="1" kern="100" baseline="0" dirty="0" smtClean="0">
                          <a:solidFill>
                            <a:schemeClr val="tx1"/>
                          </a:solidFill>
                          <a:latin typeface="Times New Roman" panose="02020603050405020304" pitchFamily="18" charset="0"/>
                          <a:ea typeface="標楷體" panose="03000509000000000000" pitchFamily="65" charset="-120"/>
                          <a:cs typeface="Times New Roman"/>
                        </a:rPr>
                        <a:t>14,322.70</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46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altLang="zh-TW" sz="2200" b="1" kern="100" baseline="0" dirty="0" smtClean="0">
                          <a:solidFill>
                            <a:srgbClr val="FF0000"/>
                          </a:solidFill>
                          <a:latin typeface="Times New Roman" panose="02020603050405020304" pitchFamily="18" charset="0"/>
                          <a:ea typeface="標楷體" panose="03000509000000000000" pitchFamily="65" charset="-120"/>
                          <a:cs typeface="Times New Roman"/>
                        </a:rPr>
                        <a:t>82.17%</a:t>
                      </a:r>
                      <a:endParaRPr lang="zh-TW" sz="2200" b="1" kern="100" baseline="0" dirty="0">
                        <a:solidFill>
                          <a:srgbClr val="FF0000"/>
                        </a:solidFill>
                        <a:latin typeface="Times New Roman" panose="02020603050405020304" pitchFamily="18" charset="0"/>
                        <a:ea typeface="標楷體" panose="03000509000000000000" pitchFamily="65" charset="-120"/>
                        <a:cs typeface="Times New Roman"/>
                      </a:endParaRPr>
                    </a:p>
                  </a:txBody>
                  <a:tcPr marL="17780" marR="86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58">
                <a:tc rowSpan="2">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計息方式</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固定</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sz="2200" b="1" kern="0" baseline="0" dirty="0" smtClean="0">
                          <a:solidFill>
                            <a:schemeClr val="tx1"/>
                          </a:solidFill>
                          <a:latin typeface="Times New Roman" panose="02020603050405020304" pitchFamily="18" charset="0"/>
                          <a:ea typeface="標楷體" panose="03000509000000000000" pitchFamily="65" charset="-120"/>
                          <a:cs typeface="新細明體"/>
                        </a:rPr>
                        <a:t>1</a:t>
                      </a:r>
                      <a:r>
                        <a:rPr lang="en-US" altLang="zh-TW" sz="2200" b="1" kern="0" baseline="0" dirty="0" smtClean="0">
                          <a:solidFill>
                            <a:schemeClr val="tx1"/>
                          </a:solidFill>
                          <a:latin typeface="Times New Roman" panose="02020603050405020304" pitchFamily="18" charset="0"/>
                          <a:ea typeface="標楷體" panose="03000509000000000000" pitchFamily="65" charset="-120"/>
                          <a:cs typeface="新細明體"/>
                        </a:rPr>
                        <a:t>7</a:t>
                      </a:r>
                      <a:r>
                        <a:rPr lang="en-US" sz="2200" b="1" kern="0" baseline="0" dirty="0" smtClean="0">
                          <a:solidFill>
                            <a:schemeClr val="tx1"/>
                          </a:solidFill>
                          <a:latin typeface="Times New Roman" panose="02020603050405020304" pitchFamily="18" charset="0"/>
                          <a:ea typeface="標楷體" panose="03000509000000000000" pitchFamily="65" charset="-120"/>
                          <a:cs typeface="新細明體"/>
                        </a:rPr>
                        <a:t>,402</a:t>
                      </a:r>
                      <a:r>
                        <a:rPr lang="en-US" altLang="zh-TW" sz="2200" b="1" kern="0" baseline="0" dirty="0" smtClean="0">
                          <a:solidFill>
                            <a:schemeClr val="tx1"/>
                          </a:solidFill>
                          <a:latin typeface="Times New Roman" panose="02020603050405020304" pitchFamily="18" charset="0"/>
                          <a:ea typeface="標楷體" panose="03000509000000000000" pitchFamily="65" charset="-120"/>
                          <a:cs typeface="新細明體"/>
                        </a:rPr>
                        <a:t>.80</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46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sz="2200" b="1" u="none" kern="0" baseline="0" dirty="0" smtClean="0">
                          <a:solidFill>
                            <a:srgbClr val="FF0000"/>
                          </a:solidFill>
                          <a:effectLst/>
                          <a:latin typeface="Times New Roman" panose="02020603050405020304" pitchFamily="18" charset="0"/>
                          <a:ea typeface="標楷體" panose="03000509000000000000" pitchFamily="65" charset="-120"/>
                          <a:cs typeface="新細明體"/>
                        </a:rPr>
                        <a:t>99.</a:t>
                      </a:r>
                      <a:r>
                        <a:rPr lang="en-US" altLang="zh-TW" sz="2200" b="1" u="none" kern="0" baseline="0" dirty="0" smtClean="0">
                          <a:solidFill>
                            <a:srgbClr val="FF0000"/>
                          </a:solidFill>
                          <a:effectLst/>
                          <a:latin typeface="Times New Roman" panose="02020603050405020304" pitchFamily="18" charset="0"/>
                          <a:ea typeface="標楷體" panose="03000509000000000000" pitchFamily="65" charset="-120"/>
                          <a:cs typeface="新細明體"/>
                        </a:rPr>
                        <a:t>85</a:t>
                      </a:r>
                      <a:r>
                        <a:rPr lang="en-US" sz="2200" b="1" u="none" kern="0" baseline="0" dirty="0" smtClean="0">
                          <a:solidFill>
                            <a:srgbClr val="FF0000"/>
                          </a:solidFill>
                          <a:effectLst/>
                          <a:latin typeface="Times New Roman" panose="02020603050405020304" pitchFamily="18" charset="0"/>
                          <a:ea typeface="標楷體" panose="03000509000000000000" pitchFamily="65" charset="-120"/>
                          <a:cs typeface="新細明體"/>
                        </a:rPr>
                        <a:t>%</a:t>
                      </a:r>
                      <a:endParaRPr lang="zh-TW" sz="2200" b="1" u="none" kern="100" baseline="0" dirty="0">
                        <a:solidFill>
                          <a:srgbClr val="FF0000"/>
                        </a:solidFill>
                        <a:effectLst/>
                        <a:latin typeface="Times New Roman" panose="02020603050405020304" pitchFamily="18" charset="0"/>
                        <a:ea typeface="標楷體" panose="03000509000000000000" pitchFamily="65" charset="-120"/>
                        <a:cs typeface="Times New Roman"/>
                      </a:endParaRPr>
                    </a:p>
                  </a:txBody>
                  <a:tcPr marL="17780" marR="86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58">
                <a:tc vMerge="1">
                  <a:txBody>
                    <a:bodyPr/>
                    <a:lstStyle/>
                    <a:p>
                      <a:pPr algn="ctr">
                        <a:lnSpc>
                          <a:spcPts val="2500"/>
                        </a:lnSpc>
                        <a:spcAft>
                          <a:spcPts val="0"/>
                        </a:spcAft>
                      </a:pP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浮動</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tabLst/>
                      </a:pPr>
                      <a:r>
                        <a:rPr lang="en-US" sz="2200" b="1" kern="0" baseline="0" dirty="0" smtClean="0">
                          <a:solidFill>
                            <a:schemeClr val="tx1"/>
                          </a:solidFill>
                          <a:latin typeface="Times New Roman" panose="02020603050405020304" pitchFamily="18" charset="0"/>
                          <a:ea typeface="標楷體" panose="03000509000000000000" pitchFamily="65" charset="-120"/>
                          <a:cs typeface="新細明體"/>
                        </a:rPr>
                        <a:t>27.00</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46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sz="2200" b="1" u="none" kern="0" baseline="0" dirty="0" smtClean="0">
                          <a:solidFill>
                            <a:schemeClr val="tx1"/>
                          </a:solidFill>
                          <a:effectLst/>
                          <a:latin typeface="Times New Roman" panose="02020603050405020304" pitchFamily="18" charset="0"/>
                          <a:ea typeface="標楷體" panose="03000509000000000000" pitchFamily="65" charset="-120"/>
                          <a:cs typeface="新細明體"/>
                        </a:rPr>
                        <a:t>0.15%</a:t>
                      </a:r>
                      <a:endParaRPr lang="zh-TW" sz="2200" b="1" u="none" kern="100" baseline="0" dirty="0">
                        <a:solidFill>
                          <a:schemeClr val="tx1"/>
                        </a:solidFill>
                        <a:effectLst/>
                        <a:latin typeface="Times New Roman" panose="02020603050405020304" pitchFamily="18" charset="0"/>
                        <a:ea typeface="標楷體" panose="03000509000000000000" pitchFamily="65" charset="-120"/>
                        <a:cs typeface="Times New Roman"/>
                      </a:endParaRPr>
                    </a:p>
                  </a:txBody>
                  <a:tcPr marL="17780" marR="86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6352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D7487E70-7840-40EB-B5B8-E275B18D0662}" type="slidenum">
              <a:rPr lang="en-US" altLang="zh-TW" smtClean="0"/>
              <a:pPr>
                <a:defRPr/>
              </a:pPr>
              <a:t>11</a:t>
            </a:fld>
            <a:endParaRPr lang="en-US" altLang="zh-TW"/>
          </a:p>
        </p:txBody>
      </p:sp>
      <p:sp>
        <p:nvSpPr>
          <p:cNvPr id="3" name="標題 2"/>
          <p:cNvSpPr>
            <a:spLocks noGrp="1"/>
          </p:cNvSpPr>
          <p:nvPr>
            <p:ph type="title" idx="4294967295"/>
          </p:nvPr>
        </p:nvSpPr>
        <p:spPr>
          <a:xfrm>
            <a:off x="1152000" y="540000"/>
            <a:ext cx="7920000" cy="720000"/>
          </a:xfrm>
        </p:spPr>
        <p:txBody>
          <a:bodyPr lIns="93600" rIns="93600"/>
          <a:lstStyle/>
          <a:p>
            <a:pPr marL="342900" indent="-342900">
              <a:buClr>
                <a:srgbClr val="FFCC00"/>
              </a:buClr>
            </a:pPr>
            <a:r>
              <a:rPr lang="zh-TW" altLang="en-US" sz="3600" b="1" kern="1200" dirty="0" smtClean="0">
                <a:solidFill>
                  <a:srgbClr val="0000FF"/>
                </a:solidFill>
                <a:latin typeface="標楷體" pitchFamily="65" charset="-120"/>
                <a:ea typeface="標楷體" pitchFamily="65" charset="-120"/>
              </a:rPr>
              <a:t>三、發行條件</a:t>
            </a:r>
            <a:r>
              <a:rPr lang="zh-TW" altLang="zh-TW" sz="3600" b="1" kern="1200" dirty="0" smtClean="0">
                <a:solidFill>
                  <a:srgbClr val="0000FF"/>
                </a:solidFill>
                <a:latin typeface="標楷體" pitchFamily="65" charset="-120"/>
                <a:ea typeface="標楷體" pitchFamily="65" charset="-120"/>
              </a:rPr>
              <a:t>型態</a:t>
            </a:r>
            <a:r>
              <a:rPr lang="zh-TW" altLang="en-US" sz="3600" b="1" kern="1200" dirty="0">
                <a:solidFill>
                  <a:srgbClr val="0000FF"/>
                </a:solidFill>
                <a:latin typeface="標楷體" pitchFamily="65" charset="-120"/>
                <a:ea typeface="標楷體" pitchFamily="65" charset="-120"/>
              </a:rPr>
              <a:t>－金融債券</a:t>
            </a:r>
            <a:endParaRPr lang="zh-TW" altLang="en-US" sz="3600" b="1" kern="1200" dirty="0" smtClean="0">
              <a:solidFill>
                <a:srgbClr val="0000FF"/>
              </a:solidFill>
              <a:latin typeface="標楷體" pitchFamily="65" charset="-120"/>
              <a:ea typeface="標楷體" pitchFamily="65" charset="-120"/>
            </a:endParaRPr>
          </a:p>
        </p:txBody>
      </p:sp>
      <p:sp>
        <p:nvSpPr>
          <p:cNvPr id="5" name="Rectangle 6"/>
          <p:cNvSpPr>
            <a:spLocks noChangeArrowheads="1"/>
          </p:cNvSpPr>
          <p:nvPr/>
        </p:nvSpPr>
        <p:spPr bwMode="auto">
          <a:xfrm>
            <a:off x="682774" y="6165304"/>
            <a:ext cx="2809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600" b="1" dirty="0" smtClean="0">
                <a:latin typeface="Times New Roman" pitchFamily="18" charset="0"/>
                <a:ea typeface="標楷體" pitchFamily="65" charset="-120"/>
              </a:rPr>
              <a:t>資料日期：</a:t>
            </a:r>
            <a:r>
              <a:rPr lang="en-US" altLang="zh-TW" sz="1600" b="1" dirty="0" smtClean="0">
                <a:latin typeface="Times New Roman" pitchFamily="18" charset="0"/>
                <a:ea typeface="標楷體" pitchFamily="65" charset="-120"/>
              </a:rPr>
              <a:t>2016</a:t>
            </a:r>
            <a:r>
              <a:rPr lang="zh-TW" altLang="en-US" sz="1600" b="1" dirty="0" smtClean="0">
                <a:latin typeface="Times New Roman" pitchFamily="18" charset="0"/>
                <a:ea typeface="標楷體" pitchFamily="65" charset="-120"/>
              </a:rPr>
              <a:t>年</a:t>
            </a:r>
            <a:r>
              <a:rPr lang="en-US" altLang="zh-TW" sz="1600" b="1" dirty="0" smtClean="0">
                <a:latin typeface="Times New Roman" pitchFamily="18" charset="0"/>
                <a:ea typeface="標楷體" pitchFamily="65" charset="-120"/>
              </a:rPr>
              <a:t>6</a:t>
            </a:r>
            <a:r>
              <a:rPr lang="zh-TW" altLang="en-US" sz="1600" b="1" dirty="0" smtClean="0">
                <a:latin typeface="Times New Roman" pitchFamily="18" charset="0"/>
                <a:ea typeface="標楷體" pitchFamily="65" charset="-120"/>
              </a:rPr>
              <a:t>月</a:t>
            </a:r>
            <a:r>
              <a:rPr lang="en-US" altLang="zh-TW" sz="1600" b="1" dirty="0" smtClean="0">
                <a:latin typeface="Times New Roman" pitchFamily="18" charset="0"/>
                <a:ea typeface="標楷體" pitchFamily="65" charset="-120"/>
              </a:rPr>
              <a:t>30</a:t>
            </a:r>
            <a:r>
              <a:rPr lang="zh-TW" altLang="en-US" sz="1600" b="1" dirty="0" smtClean="0">
                <a:latin typeface="Times New Roman" pitchFamily="18" charset="0"/>
                <a:ea typeface="標楷體" pitchFamily="65" charset="-120"/>
              </a:rPr>
              <a:t>日</a:t>
            </a:r>
            <a:endParaRPr lang="zh-TW" altLang="en-US" sz="1600" b="1" dirty="0">
              <a:latin typeface="Times New Roman" pitchFamily="18" charset="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905101437"/>
              </p:ext>
            </p:extLst>
          </p:nvPr>
        </p:nvGraphicFramePr>
        <p:xfrm>
          <a:off x="755576" y="2291933"/>
          <a:ext cx="7848873" cy="3742123"/>
        </p:xfrm>
        <a:graphic>
          <a:graphicData uri="http://schemas.openxmlformats.org/drawingml/2006/table">
            <a:tbl>
              <a:tblPr/>
              <a:tblGrid>
                <a:gridCol w="1512168"/>
                <a:gridCol w="1512168"/>
                <a:gridCol w="2037086"/>
                <a:gridCol w="2787451"/>
              </a:tblGrid>
              <a:tr h="1353091">
                <a:tc>
                  <a:txBody>
                    <a:bodyPr/>
                    <a:lstStyle/>
                    <a:p>
                      <a:pPr algn="ctr">
                        <a:lnSpc>
                          <a:spcPct val="1000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發行條件</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型態</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0000"/>
                        </a:lnSpc>
                        <a:spcAft>
                          <a:spcPts val="0"/>
                        </a:spcAft>
                      </a:pPr>
                      <a:r>
                        <a:rPr lang="zh-TW" sz="2200" b="1" kern="0" baseline="0" dirty="0">
                          <a:solidFill>
                            <a:schemeClr val="tx1"/>
                          </a:solidFill>
                          <a:latin typeface="Times New Roman" panose="02020603050405020304" pitchFamily="18" charset="0"/>
                          <a:ea typeface="標楷體" panose="03000509000000000000" pitchFamily="65" charset="-120"/>
                          <a:cs typeface="新細明體"/>
                        </a:rPr>
                        <a:t>發行</a:t>
                      </a: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餘額</a:t>
                      </a:r>
                      <a:endParaRPr lang="en-US" altLang="zh-TW" sz="2200" b="1" kern="0" baseline="0" dirty="0" smtClean="0">
                        <a:solidFill>
                          <a:schemeClr val="tx1"/>
                        </a:solidFill>
                        <a:latin typeface="Times New Roman" panose="02020603050405020304" pitchFamily="18" charset="0"/>
                        <a:ea typeface="標楷體" panose="03000509000000000000" pitchFamily="65" charset="-120"/>
                        <a:cs typeface="新細明體"/>
                      </a:endParaRPr>
                    </a:p>
                    <a:p>
                      <a:pPr algn="ctr">
                        <a:lnSpc>
                          <a:spcPct val="110000"/>
                        </a:lnSpc>
                        <a:spcAft>
                          <a:spcPts val="0"/>
                        </a:spcAft>
                      </a:pPr>
                      <a:r>
                        <a:rPr lang="en-US" sz="2200" b="1" kern="0" baseline="0" dirty="0" smtClean="0">
                          <a:solidFill>
                            <a:schemeClr val="tx1"/>
                          </a:solidFill>
                          <a:latin typeface="Times New Roman" panose="02020603050405020304" pitchFamily="18" charset="0"/>
                          <a:ea typeface="標楷體" panose="03000509000000000000" pitchFamily="65" charset="-120"/>
                          <a:cs typeface="Times New Roman"/>
                        </a:rPr>
                        <a:t>(</a:t>
                      </a:r>
                      <a:r>
                        <a:rPr lang="zh-TW" sz="2200" b="1" kern="0" baseline="0" dirty="0">
                          <a:solidFill>
                            <a:schemeClr val="tx1"/>
                          </a:solidFill>
                          <a:latin typeface="Times New Roman" panose="02020603050405020304" pitchFamily="18" charset="0"/>
                          <a:ea typeface="標楷體" panose="03000509000000000000" pitchFamily="65" charset="-120"/>
                          <a:cs typeface="新細明體"/>
                        </a:rPr>
                        <a:t>億元</a:t>
                      </a:r>
                      <a:r>
                        <a:rPr lang="en-US" sz="2200" b="1" kern="0" baseline="0" dirty="0">
                          <a:solidFill>
                            <a:schemeClr val="tx1"/>
                          </a:solidFill>
                          <a:latin typeface="Times New Roman" panose="02020603050405020304" pitchFamily="18" charset="0"/>
                          <a:ea typeface="標楷體" panose="03000509000000000000" pitchFamily="65" charset="-120"/>
                          <a:cs typeface="Times New Roman"/>
                        </a:rPr>
                        <a:t>)</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0000"/>
                        </a:lnSpc>
                        <a:spcAft>
                          <a:spcPts val="0"/>
                        </a:spcAft>
                      </a:pP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發行</a:t>
                      </a:r>
                      <a:r>
                        <a:rPr lang="zh-TW" sz="2200" b="1" kern="0" baseline="0" dirty="0">
                          <a:solidFill>
                            <a:schemeClr val="tx1"/>
                          </a:solidFill>
                          <a:latin typeface="Times New Roman" panose="02020603050405020304" pitchFamily="18" charset="0"/>
                          <a:ea typeface="標楷體" panose="03000509000000000000" pitchFamily="65" charset="-120"/>
                          <a:cs typeface="新細明體"/>
                        </a:rPr>
                        <a:t>餘額佔</a:t>
                      </a: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全部債券</a:t>
                      </a:r>
                      <a:r>
                        <a:rPr lang="zh-TW" altLang="en-US" sz="2200" b="1" kern="0" baseline="0" dirty="0" smtClean="0">
                          <a:solidFill>
                            <a:schemeClr val="tx1"/>
                          </a:solidFill>
                          <a:latin typeface="Times New Roman" panose="02020603050405020304" pitchFamily="18" charset="0"/>
                          <a:ea typeface="標楷體" panose="03000509000000000000" pitchFamily="65" charset="-120"/>
                          <a:cs typeface="新細明體"/>
                        </a:rPr>
                        <a:t>發行</a:t>
                      </a: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餘額</a:t>
                      </a:r>
                      <a:r>
                        <a:rPr lang="zh-TW" sz="2200" b="1" kern="0" baseline="0" dirty="0">
                          <a:solidFill>
                            <a:schemeClr val="tx1"/>
                          </a:solidFill>
                          <a:latin typeface="Times New Roman" panose="02020603050405020304" pitchFamily="18" charset="0"/>
                          <a:ea typeface="標楷體" panose="03000509000000000000" pitchFamily="65" charset="-120"/>
                          <a:cs typeface="新細明體"/>
                        </a:rPr>
                        <a:t>之</a:t>
                      </a:r>
                      <a:r>
                        <a:rPr lang="zh-TW" sz="2200" b="1" kern="0" baseline="0" dirty="0" smtClean="0">
                          <a:solidFill>
                            <a:schemeClr val="tx1"/>
                          </a:solidFill>
                          <a:latin typeface="Times New Roman" panose="02020603050405020304" pitchFamily="18" charset="0"/>
                          <a:ea typeface="標楷體" panose="03000509000000000000" pitchFamily="65" charset="-120"/>
                          <a:cs typeface="新細明體"/>
                        </a:rPr>
                        <a:t>比率</a:t>
                      </a:r>
                      <a:r>
                        <a:rPr lang="en-US" altLang="zh-TW" sz="2200" b="1" kern="0" baseline="0" dirty="0" smtClean="0">
                          <a:solidFill>
                            <a:schemeClr val="tx1"/>
                          </a:solidFill>
                          <a:latin typeface="Times New Roman" panose="02020603050405020304" pitchFamily="18" charset="0"/>
                          <a:ea typeface="標楷體" panose="03000509000000000000" pitchFamily="65" charset="-120"/>
                          <a:cs typeface="新細明體"/>
                        </a:rPr>
                        <a:t>(%)</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97258">
                <a:tc rowSpan="2">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償債順位</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主順位</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a:lnSpc>
                          <a:spcPts val="2500"/>
                        </a:lnSpc>
                        <a:spcAft>
                          <a:spcPts val="0"/>
                        </a:spcAft>
                      </a:pPr>
                      <a:r>
                        <a:rPr lang="en-US" altLang="zh-TW" sz="2200" b="1" kern="100" baseline="0" dirty="0" smtClean="0">
                          <a:solidFill>
                            <a:schemeClr val="tx1"/>
                          </a:solidFill>
                          <a:latin typeface="Times New Roman" panose="02020603050405020304" pitchFamily="18" charset="0"/>
                          <a:ea typeface="標楷體" panose="03000509000000000000" pitchFamily="65" charset="-120"/>
                          <a:cs typeface="Times New Roman"/>
                        </a:rPr>
                        <a:t>499.00</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46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altLang="zh-TW" sz="2200" b="1" kern="100" baseline="0" dirty="0" smtClean="0">
                          <a:solidFill>
                            <a:schemeClr val="tx1"/>
                          </a:solidFill>
                          <a:latin typeface="Times New Roman" panose="02020603050405020304" pitchFamily="18" charset="0"/>
                          <a:ea typeface="標楷體" panose="03000509000000000000" pitchFamily="65" charset="-120"/>
                          <a:cs typeface="Times New Roman"/>
                        </a:rPr>
                        <a:t>5.13%</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86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58">
                <a:tc vMerge="1">
                  <a:txBody>
                    <a:bodyPr/>
                    <a:lstStyle/>
                    <a:p>
                      <a:pPr algn="ctr">
                        <a:lnSpc>
                          <a:spcPts val="2500"/>
                        </a:lnSpc>
                        <a:spcAft>
                          <a:spcPts val="0"/>
                        </a:spcAft>
                      </a:pP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次順位</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altLang="zh-TW" sz="2200" b="1" kern="100" baseline="0" dirty="0" smtClean="0">
                          <a:solidFill>
                            <a:schemeClr val="tx1"/>
                          </a:solidFill>
                          <a:latin typeface="Times New Roman" panose="02020603050405020304" pitchFamily="18" charset="0"/>
                          <a:ea typeface="標楷體" panose="03000509000000000000" pitchFamily="65" charset="-120"/>
                          <a:cs typeface="Times New Roman"/>
                        </a:rPr>
                        <a:t>9,225.40</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46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altLang="zh-TW" sz="2200" b="1" kern="100" baseline="0" dirty="0" smtClean="0">
                          <a:solidFill>
                            <a:srgbClr val="FF0000"/>
                          </a:solidFill>
                          <a:latin typeface="Times New Roman" panose="02020603050405020304" pitchFamily="18" charset="0"/>
                          <a:ea typeface="標楷體" panose="03000509000000000000" pitchFamily="65" charset="-120"/>
                          <a:cs typeface="Times New Roman"/>
                        </a:rPr>
                        <a:t>94.87%</a:t>
                      </a:r>
                      <a:endParaRPr lang="zh-TW" sz="2200" b="1" kern="100" baseline="0" dirty="0">
                        <a:solidFill>
                          <a:srgbClr val="FF0000"/>
                        </a:solidFill>
                        <a:latin typeface="Times New Roman" panose="02020603050405020304" pitchFamily="18" charset="0"/>
                        <a:ea typeface="標楷體" panose="03000509000000000000" pitchFamily="65" charset="-120"/>
                        <a:cs typeface="Times New Roman"/>
                      </a:endParaRPr>
                    </a:p>
                  </a:txBody>
                  <a:tcPr marL="17780" marR="86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58">
                <a:tc rowSpan="2">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計息方式</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固定</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sz="2200" b="1" kern="0" baseline="0" dirty="0" smtClean="0">
                          <a:solidFill>
                            <a:schemeClr val="tx1"/>
                          </a:solidFill>
                          <a:latin typeface="Times New Roman" panose="02020603050405020304" pitchFamily="18" charset="0"/>
                          <a:ea typeface="標楷體" panose="03000509000000000000" pitchFamily="65" charset="-120"/>
                          <a:cs typeface="新細明體"/>
                        </a:rPr>
                        <a:t>8,541</a:t>
                      </a:r>
                      <a:r>
                        <a:rPr lang="en-US" altLang="zh-TW" sz="2200" b="1" kern="0" baseline="0" dirty="0" smtClean="0">
                          <a:solidFill>
                            <a:schemeClr val="tx1"/>
                          </a:solidFill>
                          <a:latin typeface="Times New Roman" panose="02020603050405020304" pitchFamily="18" charset="0"/>
                          <a:ea typeface="標楷體" panose="03000509000000000000" pitchFamily="65" charset="-120"/>
                          <a:cs typeface="新細明體"/>
                        </a:rPr>
                        <a:t>.56</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46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sz="2200" b="1" u="none" kern="0" baseline="0" dirty="0" smtClean="0">
                          <a:solidFill>
                            <a:srgbClr val="FF0000"/>
                          </a:solidFill>
                          <a:effectLst/>
                          <a:latin typeface="Times New Roman" panose="02020603050405020304" pitchFamily="18" charset="0"/>
                          <a:ea typeface="標楷體" panose="03000509000000000000" pitchFamily="65" charset="-120"/>
                          <a:cs typeface="新細明體"/>
                        </a:rPr>
                        <a:t>87.84%</a:t>
                      </a:r>
                      <a:endParaRPr lang="zh-TW" sz="2200" b="1" u="none" kern="100" baseline="0" dirty="0">
                        <a:solidFill>
                          <a:srgbClr val="FF0000"/>
                        </a:solidFill>
                        <a:effectLst/>
                        <a:latin typeface="Times New Roman" panose="02020603050405020304" pitchFamily="18" charset="0"/>
                        <a:ea typeface="標楷體" panose="03000509000000000000" pitchFamily="65" charset="-120"/>
                        <a:cs typeface="Times New Roman"/>
                      </a:endParaRPr>
                    </a:p>
                  </a:txBody>
                  <a:tcPr marL="17780" marR="86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58">
                <a:tc vMerge="1">
                  <a:txBody>
                    <a:bodyPr/>
                    <a:lstStyle/>
                    <a:p>
                      <a:pPr algn="ctr">
                        <a:lnSpc>
                          <a:spcPts val="2500"/>
                        </a:lnSpc>
                        <a:spcAft>
                          <a:spcPts val="0"/>
                        </a:spcAft>
                      </a:pP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500"/>
                        </a:lnSpc>
                        <a:spcAft>
                          <a:spcPts val="0"/>
                        </a:spcAft>
                      </a:pPr>
                      <a:r>
                        <a:rPr lang="zh-TW" altLang="en-US" sz="2200" b="1" kern="100" baseline="0" dirty="0" smtClean="0">
                          <a:solidFill>
                            <a:schemeClr val="tx1"/>
                          </a:solidFill>
                          <a:latin typeface="Times New Roman" panose="02020603050405020304" pitchFamily="18" charset="0"/>
                          <a:ea typeface="標楷體" panose="03000509000000000000" pitchFamily="65" charset="-120"/>
                          <a:cs typeface="Times New Roman"/>
                        </a:rPr>
                        <a:t>浮動</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tabLst/>
                      </a:pPr>
                      <a:r>
                        <a:rPr lang="en-US" sz="2200" b="1" kern="0" baseline="0" dirty="0" smtClean="0">
                          <a:solidFill>
                            <a:schemeClr val="tx1"/>
                          </a:solidFill>
                          <a:latin typeface="Times New Roman" panose="02020603050405020304" pitchFamily="18" charset="0"/>
                          <a:ea typeface="標楷體" panose="03000509000000000000" pitchFamily="65" charset="-120"/>
                          <a:cs typeface="新細明體"/>
                        </a:rPr>
                        <a:t>1,182.84</a:t>
                      </a:r>
                      <a:endParaRPr lang="zh-TW" sz="2200" b="1" kern="100" baseline="0" dirty="0">
                        <a:solidFill>
                          <a:schemeClr val="tx1"/>
                        </a:solidFill>
                        <a:latin typeface="Times New Roman" panose="02020603050405020304" pitchFamily="18" charset="0"/>
                        <a:ea typeface="標楷體" panose="03000509000000000000" pitchFamily="65" charset="-120"/>
                        <a:cs typeface="Times New Roman"/>
                      </a:endParaRPr>
                    </a:p>
                  </a:txBody>
                  <a:tcPr marL="17780" marR="46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500"/>
                        </a:lnSpc>
                        <a:spcAft>
                          <a:spcPts val="0"/>
                        </a:spcAft>
                      </a:pPr>
                      <a:r>
                        <a:rPr lang="en-US" sz="2200" b="1" u="none" kern="0" baseline="0" dirty="0" smtClean="0">
                          <a:solidFill>
                            <a:schemeClr val="tx1"/>
                          </a:solidFill>
                          <a:effectLst/>
                          <a:latin typeface="Times New Roman" panose="02020603050405020304" pitchFamily="18" charset="0"/>
                          <a:ea typeface="標楷體" panose="03000509000000000000" pitchFamily="65" charset="-120"/>
                          <a:cs typeface="新細明體"/>
                        </a:rPr>
                        <a:t>12.16%</a:t>
                      </a:r>
                      <a:endParaRPr lang="zh-TW" sz="2200" b="1" u="none" kern="100" baseline="0" dirty="0">
                        <a:solidFill>
                          <a:schemeClr val="tx1"/>
                        </a:solidFill>
                        <a:effectLst/>
                        <a:latin typeface="Times New Roman" panose="02020603050405020304" pitchFamily="18" charset="0"/>
                        <a:ea typeface="標楷體" panose="03000509000000000000" pitchFamily="65" charset="-120"/>
                        <a:cs typeface="Times New Roman"/>
                      </a:endParaRPr>
                    </a:p>
                  </a:txBody>
                  <a:tcPr marL="17780" marR="86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294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742EC59D-4864-4376-B54E-B6C993257369}" type="slidenum">
              <a:rPr lang="en-US" altLang="zh-TW" smtClean="0"/>
              <a:pPr>
                <a:defRPr/>
              </a:pPr>
              <a:t>12</a:t>
            </a:fld>
            <a:endParaRPr lang="en-US" altLang="zh-TW" dirty="0"/>
          </a:p>
        </p:txBody>
      </p:sp>
      <p:sp>
        <p:nvSpPr>
          <p:cNvPr id="6" name="標題 2"/>
          <p:cNvSpPr>
            <a:spLocks noGrp="1"/>
          </p:cNvSpPr>
          <p:nvPr>
            <p:ph type="title"/>
          </p:nvPr>
        </p:nvSpPr>
        <p:spPr>
          <a:xfrm>
            <a:off x="1150937" y="540000"/>
            <a:ext cx="7920000" cy="720000"/>
          </a:xfrm>
        </p:spPr>
        <p:txBody>
          <a:bodyPr lIns="93600" rIns="93600"/>
          <a:lstStyle/>
          <a:p>
            <a:r>
              <a:rPr lang="zh-TW" altLang="en-US" sz="3600" b="1" kern="1200" dirty="0" smtClean="0">
                <a:solidFill>
                  <a:srgbClr val="0000FF"/>
                </a:solidFill>
                <a:latin typeface="標楷體" pitchFamily="65" charset="-120"/>
                <a:ea typeface="標楷體" pitchFamily="65" charset="-120"/>
                <a:cs typeface="+mn-cs"/>
              </a:rPr>
              <a:t>四、</a:t>
            </a:r>
            <a:r>
              <a:rPr lang="zh-TW" altLang="zh-TW" sz="3600" b="1" kern="1200" dirty="0" smtClean="0">
                <a:solidFill>
                  <a:srgbClr val="0000FF"/>
                </a:solidFill>
                <a:latin typeface="標楷體" pitchFamily="65" charset="-120"/>
                <a:ea typeface="標楷體" pitchFamily="65" charset="-120"/>
                <a:cs typeface="+mn-cs"/>
              </a:rPr>
              <a:t>普通公司債發行公司</a:t>
            </a:r>
            <a:r>
              <a:rPr lang="zh-TW" altLang="en-US" sz="3600" b="1" kern="1200" dirty="0" smtClean="0">
                <a:solidFill>
                  <a:srgbClr val="0000FF"/>
                </a:solidFill>
                <a:latin typeface="標楷體" pitchFamily="65" charset="-120"/>
                <a:ea typeface="標楷體" pitchFamily="65" charset="-120"/>
                <a:cs typeface="+mn-cs"/>
              </a:rPr>
              <a:t>結構</a:t>
            </a:r>
          </a:p>
        </p:txBody>
      </p:sp>
      <p:sp>
        <p:nvSpPr>
          <p:cNvPr id="7" name="Rectangle 6"/>
          <p:cNvSpPr>
            <a:spLocks noChangeArrowheads="1"/>
          </p:cNvSpPr>
          <p:nvPr/>
        </p:nvSpPr>
        <p:spPr bwMode="auto">
          <a:xfrm>
            <a:off x="1763673" y="6093296"/>
            <a:ext cx="6264711" cy="4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TW" altLang="en-US" sz="2000" b="1" dirty="0">
                <a:latin typeface="Times New Roman" pitchFamily="18" charset="0"/>
                <a:ea typeface="標楷體" pitchFamily="65" charset="-120"/>
              </a:rPr>
              <a:t>依</a:t>
            </a:r>
            <a:r>
              <a:rPr lang="en-US" altLang="zh-TW" sz="2000" b="1" dirty="0" smtClean="0">
                <a:latin typeface="Times New Roman" pitchFamily="18" charset="0"/>
                <a:ea typeface="標楷體" pitchFamily="65" charset="-120"/>
              </a:rPr>
              <a:t>2016</a:t>
            </a:r>
            <a:r>
              <a:rPr lang="zh-TW" altLang="en-US" sz="2000" b="1" dirty="0" smtClean="0">
                <a:latin typeface="Times New Roman" pitchFamily="18" charset="0"/>
                <a:ea typeface="標楷體" pitchFamily="65" charset="-120"/>
              </a:rPr>
              <a:t>年</a:t>
            </a:r>
            <a:r>
              <a:rPr lang="en-US" altLang="zh-TW" sz="2000" b="1" dirty="0" smtClean="0">
                <a:latin typeface="Times New Roman" pitchFamily="18" charset="0"/>
                <a:ea typeface="標楷體" pitchFamily="65" charset="-120"/>
              </a:rPr>
              <a:t>6</a:t>
            </a:r>
            <a:r>
              <a:rPr lang="zh-TW" altLang="en-US" sz="2000" b="1" dirty="0" smtClean="0">
                <a:latin typeface="Times New Roman" pitchFamily="18" charset="0"/>
                <a:ea typeface="標楷體" pitchFamily="65" charset="-120"/>
              </a:rPr>
              <a:t>月</a:t>
            </a:r>
            <a:r>
              <a:rPr lang="en-US" altLang="zh-TW" sz="2000" b="1" dirty="0" smtClean="0">
                <a:latin typeface="Times New Roman" pitchFamily="18" charset="0"/>
                <a:ea typeface="標楷體" pitchFamily="65" charset="-120"/>
              </a:rPr>
              <a:t>30</a:t>
            </a:r>
            <a:r>
              <a:rPr lang="zh-TW" altLang="en-US" sz="2000" b="1" dirty="0" smtClean="0">
                <a:latin typeface="Times New Roman" pitchFamily="18" charset="0"/>
                <a:ea typeface="標楷體" pitchFamily="65" charset="-120"/>
              </a:rPr>
              <a:t>日普通公司債流通餘額統計</a:t>
            </a:r>
            <a:endParaRPr lang="zh-TW" altLang="en-US" sz="2000" b="1" dirty="0">
              <a:latin typeface="Times New Roman" pitchFamily="18" charset="0"/>
              <a:ea typeface="標楷體" pitchFamily="65" charset="-120"/>
            </a:endParaRPr>
          </a:p>
        </p:txBody>
      </p:sp>
      <p:graphicFrame>
        <p:nvGraphicFramePr>
          <p:cNvPr id="8" name="圖表 7"/>
          <p:cNvGraphicFramePr>
            <a:graphicFrameLocks/>
          </p:cNvGraphicFramePr>
          <p:nvPr>
            <p:extLst>
              <p:ext uri="{D42A27DB-BD31-4B8C-83A1-F6EECF244321}">
                <p14:modId xmlns:p14="http://schemas.microsoft.com/office/powerpoint/2010/main" val="61516547"/>
              </p:ext>
            </p:extLst>
          </p:nvPr>
        </p:nvGraphicFramePr>
        <p:xfrm>
          <a:off x="899592" y="2260892"/>
          <a:ext cx="7560840"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948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idx="4294967295"/>
          </p:nvPr>
        </p:nvSpPr>
        <p:spPr bwMode="auto">
          <a:xfrm>
            <a:off x="1116000" y="2016000"/>
            <a:ext cx="6984000" cy="1584000"/>
          </a:xfrm>
          <a:noFill/>
        </p:spPr>
        <p:txBody>
          <a:bodyPr vert="horz" wrap="square" lIns="91440" tIns="45720" rIns="91440" bIns="45720" numCol="1" anchor="t" anchorCtr="0" compatLnSpc="1">
            <a:prstTxWarp prst="textNoShape">
              <a:avLst/>
            </a:prstTxWarp>
            <a:noAutofit/>
          </a:bodyPr>
          <a:lstStyle/>
          <a:p>
            <a:pPr marL="1165225" indent="-1165225" eaLnBrk="1" hangingPunct="1">
              <a:lnSpc>
                <a:spcPct val="114000"/>
              </a:lnSpc>
            </a:pPr>
            <a:r>
              <a:rPr lang="zh-TW" altLang="en-US" b="1" dirty="0">
                <a:solidFill>
                  <a:srgbClr val="967D42"/>
                </a:solidFill>
                <a:latin typeface="標楷體" pitchFamily="65" charset="-120"/>
                <a:ea typeface="標楷體" pitchFamily="65" charset="-120"/>
              </a:rPr>
              <a:t>參</a:t>
            </a:r>
            <a:r>
              <a:rPr lang="zh-TW" altLang="en-US" b="1" dirty="0" smtClean="0">
                <a:solidFill>
                  <a:srgbClr val="967D42"/>
                </a:solidFill>
                <a:effectLst/>
                <a:latin typeface="標楷體" pitchFamily="65" charset="-120"/>
                <a:ea typeface="標楷體" pitchFamily="65" charset="-120"/>
              </a:rPr>
              <a:t>、募集與發行</a:t>
            </a:r>
            <a:r>
              <a:rPr lang="zh-TW" altLang="en-US" b="1" dirty="0" smtClean="0">
                <a:solidFill>
                  <a:srgbClr val="967D42"/>
                </a:solidFill>
                <a:latin typeface="標楷體" pitchFamily="65" charset="-120"/>
                <a:ea typeface="標楷體" pitchFamily="65" charset="-120"/>
              </a:rPr>
              <a:t>普通公司債申報生效新制介紹</a:t>
            </a:r>
          </a:p>
        </p:txBody>
      </p:sp>
      <p:sp>
        <p:nvSpPr>
          <p:cNvPr id="45059" name="Rectangle 38"/>
          <p:cNvSpPr txBox="1">
            <a:spLocks noGrp="1" noChangeArrowheads="1"/>
          </p:cNvSpPr>
          <p:nvPr/>
        </p:nvSpPr>
        <p:spPr bwMode="auto">
          <a:xfrm>
            <a:off x="8435280" y="6309320"/>
            <a:ext cx="457200" cy="476250"/>
          </a:xfrm>
          <a:prstGeom prst="rect">
            <a:avLst/>
          </a:prstGeom>
          <a:noFill/>
          <a:ln>
            <a:miter lim="800000"/>
            <a:headEnd/>
            <a:tailEnd/>
          </a:ln>
        </p:spPr>
        <p:txBody>
          <a:bodyPr anchor="b"/>
          <a:lstStyle/>
          <a:p>
            <a:pPr algn="ctr">
              <a:defRPr/>
            </a:pPr>
            <a:fld id="{BBF8469B-6A15-4A42-83C7-B4D24E349E60}" type="slidenum">
              <a:rPr kumimoji="0" lang="en-US" altLang="zh-TW" sz="1400">
                <a:solidFill>
                  <a:schemeClr val="bg2">
                    <a:lumMod val="25000"/>
                  </a:schemeClr>
                </a:solidFill>
                <a:latin typeface="Times New Roman" panose="02020603050405020304" pitchFamily="18" charset="0"/>
                <a:cs typeface="Times New Roman" panose="02020603050405020304" pitchFamily="18" charset="0"/>
              </a:rPr>
              <a:pPr algn="ctr">
                <a:defRPr/>
              </a:pPr>
              <a:t>13</a:t>
            </a:fld>
            <a:endParaRPr kumimoji="0" lang="en-US" altLang="zh-TW" sz="1400">
              <a:solidFill>
                <a:schemeClr val="bg2">
                  <a:lumMod val="25000"/>
                </a:schemeClr>
              </a:solidFill>
              <a:latin typeface="Times New Roman" panose="02020603050405020304" pitchFamily="18" charset="0"/>
              <a:cs typeface="Times New Roman" panose="02020603050405020304" pitchFamily="18" charset="0"/>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816475" y="3914114"/>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spTree>
    <p:extLst>
      <p:ext uri="{BB962C8B-B14F-4D97-AF65-F5344CB8AC3E}">
        <p14:creationId xmlns:p14="http://schemas.microsoft.com/office/powerpoint/2010/main" val="1364658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1999" y="540000"/>
            <a:ext cx="7920000" cy="720000"/>
          </a:xfrm>
        </p:spPr>
        <p:txBody>
          <a:bodyPr/>
          <a:lstStyle/>
          <a:p>
            <a:r>
              <a:rPr lang="zh-TW" altLang="en-US" sz="3600" b="1" kern="1200" dirty="0" smtClean="0">
                <a:solidFill>
                  <a:srgbClr val="0000FF"/>
                </a:solidFill>
              </a:rPr>
              <a:t>一、相關規章修正</a:t>
            </a:r>
            <a:r>
              <a:rPr lang="en-US" altLang="zh-TW" sz="3600" b="1" kern="1200" dirty="0" smtClean="0">
                <a:solidFill>
                  <a:srgbClr val="0000FF"/>
                </a:solidFill>
              </a:rPr>
              <a:t>(1)</a:t>
            </a:r>
            <a:endParaRPr lang="zh-TW" altLang="en-US" sz="3600" dirty="0">
              <a:solidFill>
                <a:srgbClr val="0000FF"/>
              </a:solidFill>
            </a:endParaRPr>
          </a:p>
        </p:txBody>
      </p:sp>
      <p:sp>
        <p:nvSpPr>
          <p:cNvPr id="3" name="內容版面配置區 2"/>
          <p:cNvSpPr>
            <a:spLocks noGrp="1"/>
          </p:cNvSpPr>
          <p:nvPr>
            <p:ph sz="quarter" idx="1"/>
          </p:nvPr>
        </p:nvSpPr>
        <p:spPr>
          <a:xfrm>
            <a:off x="720000" y="2016000"/>
            <a:ext cx="7920000" cy="4752000"/>
          </a:xfrm>
        </p:spPr>
        <p:txBody>
          <a:bodyPr>
            <a:normAutofit fontScale="92500" lnSpcReduction="10000"/>
          </a:bodyPr>
          <a:lstStyle/>
          <a:p>
            <a:pPr>
              <a:lnSpc>
                <a:spcPct val="110000"/>
              </a:lnSpc>
              <a:spcBef>
                <a:spcPts val="0"/>
              </a:spcBef>
              <a:buSzPct val="80000"/>
            </a:pPr>
            <a:r>
              <a:rPr lang="en-US" altLang="zh-TW" sz="2600" b="1" dirty="0" smtClean="0">
                <a:latin typeface="Times New Roman" panose="02020603050405020304" pitchFamily="18" charset="0"/>
                <a:cs typeface="Times New Roman" panose="02020603050405020304" pitchFamily="18" charset="0"/>
              </a:rPr>
              <a:t>104</a:t>
            </a:r>
            <a:r>
              <a:rPr lang="zh-TW" altLang="en-US" sz="2600" b="1" dirty="0">
                <a:latin typeface="Times New Roman" panose="02020603050405020304" pitchFamily="18" charset="0"/>
                <a:cs typeface="Times New Roman" panose="02020603050405020304" pitchFamily="18" charset="0"/>
              </a:rPr>
              <a:t>年</a:t>
            </a:r>
            <a:r>
              <a:rPr lang="en-US" altLang="zh-TW" sz="2600" b="1" dirty="0">
                <a:latin typeface="Times New Roman" panose="02020603050405020304" pitchFamily="18" charset="0"/>
                <a:cs typeface="Times New Roman" panose="02020603050405020304" pitchFamily="18" charset="0"/>
              </a:rPr>
              <a:t>11</a:t>
            </a:r>
            <a:r>
              <a:rPr lang="zh-TW" altLang="en-US" sz="2600" b="1" dirty="0">
                <a:latin typeface="Times New Roman" panose="02020603050405020304" pitchFamily="18" charset="0"/>
                <a:cs typeface="Times New Roman" panose="02020603050405020304" pitchFamily="18" charset="0"/>
              </a:rPr>
              <a:t>月</a:t>
            </a:r>
            <a:r>
              <a:rPr lang="en-US" altLang="zh-TW" sz="2600" b="1" dirty="0">
                <a:latin typeface="Times New Roman" panose="02020603050405020304" pitchFamily="18" charset="0"/>
                <a:cs typeface="Times New Roman" panose="02020603050405020304" pitchFamily="18" charset="0"/>
              </a:rPr>
              <a:t>12</a:t>
            </a:r>
            <a:r>
              <a:rPr lang="zh-TW" altLang="en-US" sz="2600" b="1" dirty="0">
                <a:latin typeface="Times New Roman" panose="02020603050405020304" pitchFamily="18" charset="0"/>
                <a:cs typeface="Times New Roman" panose="02020603050405020304" pitchFamily="18" charset="0"/>
              </a:rPr>
              <a:t>日金管證發字第</a:t>
            </a:r>
            <a:r>
              <a:rPr lang="en-US" altLang="zh-TW" sz="2600" b="1" dirty="0">
                <a:latin typeface="Times New Roman" panose="02020603050405020304" pitchFamily="18" charset="0"/>
                <a:cs typeface="Times New Roman" panose="02020603050405020304" pitchFamily="18" charset="0"/>
              </a:rPr>
              <a:t>1040044352</a:t>
            </a:r>
            <a:r>
              <a:rPr lang="zh-TW" altLang="en-US" sz="2600" b="1" dirty="0" smtClean="0">
                <a:latin typeface="Times New Roman" panose="02020603050405020304" pitchFamily="18" charset="0"/>
                <a:cs typeface="Times New Roman" panose="02020603050405020304" pitchFamily="18" charset="0"/>
              </a:rPr>
              <a:t>號令</a:t>
            </a:r>
            <a:endParaRPr lang="en-US" altLang="zh-TW" sz="2600" b="1" dirty="0">
              <a:latin typeface="Times New Roman" panose="02020603050405020304" pitchFamily="18" charset="0"/>
              <a:cs typeface="Times New Roman" panose="02020603050405020304" pitchFamily="18" charset="0"/>
            </a:endParaRPr>
          </a:p>
          <a:p>
            <a:pPr marL="358775" lvl="1" indent="0">
              <a:lnSpc>
                <a:spcPct val="110000"/>
              </a:lnSpc>
              <a:spcBef>
                <a:spcPts val="0"/>
              </a:spcBef>
              <a:buNone/>
            </a:pPr>
            <a:r>
              <a:rPr lang="zh-TW" altLang="en-US" sz="2200" dirty="0">
                <a:latin typeface="Times New Roman" panose="02020603050405020304" pitchFamily="18" charset="0"/>
                <a:cs typeface="Times New Roman" panose="02020603050405020304" pitchFamily="18" charset="0"/>
              </a:rPr>
              <a:t>修正「發行人募集與發行有價證券處理準則」部分條文、「發行人募集與發行海外有價證券處理準則」</a:t>
            </a:r>
            <a:r>
              <a:rPr lang="zh-TW" altLang="en-US" sz="2200" dirty="0" smtClean="0">
                <a:latin typeface="Times New Roman" panose="02020603050405020304" pitchFamily="18" charset="0"/>
                <a:cs typeface="Times New Roman" panose="02020603050405020304" pitchFamily="18" charset="0"/>
              </a:rPr>
              <a:t>第</a:t>
            </a:r>
            <a:r>
              <a:rPr lang="en-US" altLang="zh-TW" sz="2200" dirty="0" smtClean="0">
                <a:latin typeface="Times New Roman" panose="02020603050405020304" pitchFamily="18" charset="0"/>
                <a:cs typeface="Times New Roman" panose="02020603050405020304" pitchFamily="18" charset="0"/>
              </a:rPr>
              <a:t>9</a:t>
            </a:r>
            <a:r>
              <a:rPr lang="zh-TW" altLang="en-US" sz="2200" dirty="0" smtClean="0">
                <a:latin typeface="Times New Roman" panose="02020603050405020304" pitchFamily="18" charset="0"/>
                <a:cs typeface="Times New Roman" panose="02020603050405020304" pitchFamily="18" charset="0"/>
              </a:rPr>
              <a:t>條</a:t>
            </a:r>
            <a:r>
              <a:rPr lang="zh-TW" altLang="en-US" sz="2200" dirty="0">
                <a:latin typeface="Times New Roman" panose="02020603050405020304" pitchFamily="18" charset="0"/>
                <a:cs typeface="Times New Roman" panose="02020603050405020304" pitchFamily="18" charset="0"/>
              </a:rPr>
              <a:t>、「外國發行人募集與發行有價證券處理準則」部分條文</a:t>
            </a:r>
            <a:r>
              <a:rPr lang="zh-TW" altLang="en-US" sz="2200" dirty="0" smtClean="0">
                <a:latin typeface="Times New Roman" panose="02020603050405020304" pitchFamily="18" charset="0"/>
                <a:cs typeface="Times New Roman" panose="02020603050405020304" pitchFamily="18" charset="0"/>
              </a:rPr>
              <a:t>及第</a:t>
            </a:r>
            <a:r>
              <a:rPr lang="en-US" altLang="zh-TW" sz="2200" dirty="0" smtClean="0">
                <a:latin typeface="Times New Roman" panose="02020603050405020304" pitchFamily="18" charset="0"/>
                <a:cs typeface="Times New Roman" panose="02020603050405020304" pitchFamily="18" charset="0"/>
              </a:rPr>
              <a:t>43</a:t>
            </a:r>
            <a:r>
              <a:rPr lang="zh-TW" altLang="en-US" sz="2200" dirty="0" smtClean="0">
                <a:latin typeface="Times New Roman" panose="02020603050405020304" pitchFamily="18" charset="0"/>
                <a:cs typeface="Times New Roman" panose="02020603050405020304" pitchFamily="18" charset="0"/>
              </a:rPr>
              <a:t>條附表</a:t>
            </a:r>
            <a:r>
              <a:rPr lang="en-US" altLang="zh-TW" sz="2200" dirty="0" smtClean="0">
                <a:latin typeface="Times New Roman" panose="02020603050405020304" pitchFamily="18" charset="0"/>
                <a:cs typeface="Times New Roman" panose="02020603050405020304" pitchFamily="18" charset="0"/>
              </a:rPr>
              <a:t>17</a:t>
            </a:r>
            <a:r>
              <a:rPr lang="zh-TW" altLang="en-US" sz="2200" dirty="0" smtClean="0">
                <a:latin typeface="Times New Roman" panose="02020603050405020304" pitchFamily="18" charset="0"/>
                <a:cs typeface="Times New Roman" panose="02020603050405020304" pitchFamily="18" charset="0"/>
              </a:rPr>
              <a:t>至附表</a:t>
            </a:r>
            <a:r>
              <a:rPr lang="en-US" altLang="zh-TW" sz="2200" dirty="0" smtClean="0">
                <a:latin typeface="Times New Roman" panose="02020603050405020304" pitchFamily="18" charset="0"/>
                <a:cs typeface="Times New Roman" panose="02020603050405020304" pitchFamily="18" charset="0"/>
              </a:rPr>
              <a:t>19</a:t>
            </a:r>
            <a:r>
              <a:rPr lang="zh-TW" altLang="en-US" sz="2200" dirty="0" smtClean="0">
                <a:latin typeface="Times New Roman" panose="02020603050405020304" pitchFamily="18" charset="0"/>
                <a:cs typeface="Times New Roman" panose="02020603050405020304" pitchFamily="18" charset="0"/>
              </a:rPr>
              <a:t>、第</a:t>
            </a:r>
            <a:r>
              <a:rPr lang="en-US" altLang="zh-TW" sz="2200" dirty="0" smtClean="0">
                <a:latin typeface="Times New Roman" panose="02020603050405020304" pitchFamily="18" charset="0"/>
                <a:cs typeface="Times New Roman" panose="02020603050405020304" pitchFamily="18" charset="0"/>
              </a:rPr>
              <a:t>45</a:t>
            </a:r>
            <a:r>
              <a:rPr lang="zh-TW" altLang="en-US" sz="2200" dirty="0" smtClean="0">
                <a:latin typeface="Times New Roman" panose="02020603050405020304" pitchFamily="18" charset="0"/>
                <a:cs typeface="Times New Roman" panose="02020603050405020304" pitchFamily="18" charset="0"/>
              </a:rPr>
              <a:t>條附表</a:t>
            </a:r>
            <a:r>
              <a:rPr lang="en-US" altLang="zh-TW" sz="2200" dirty="0" smtClean="0">
                <a:latin typeface="Times New Roman" panose="02020603050405020304" pitchFamily="18" charset="0"/>
                <a:cs typeface="Times New Roman" panose="02020603050405020304" pitchFamily="18" charset="0"/>
              </a:rPr>
              <a:t>20</a:t>
            </a:r>
            <a:r>
              <a:rPr lang="zh-TW" altLang="en-US" sz="2200" dirty="0" smtClean="0">
                <a:latin typeface="Times New Roman" panose="02020603050405020304" pitchFamily="18" charset="0"/>
                <a:cs typeface="Times New Roman" panose="02020603050405020304" pitchFamily="18" charset="0"/>
              </a:rPr>
              <a:t>。</a:t>
            </a:r>
            <a:endParaRPr lang="en-US" altLang="zh-TW" sz="2200" dirty="0" smtClean="0">
              <a:latin typeface="Times New Roman" panose="02020603050405020304" pitchFamily="18" charset="0"/>
              <a:cs typeface="Times New Roman" panose="02020603050405020304" pitchFamily="18" charset="0"/>
            </a:endParaRPr>
          </a:p>
          <a:p>
            <a:pPr>
              <a:lnSpc>
                <a:spcPct val="110000"/>
              </a:lnSpc>
              <a:spcBef>
                <a:spcPts val="600"/>
              </a:spcBef>
              <a:buSzPct val="80000"/>
            </a:pPr>
            <a:r>
              <a:rPr lang="en-US" altLang="zh-TW" sz="2600" b="1" dirty="0">
                <a:latin typeface="Times New Roman" panose="02020603050405020304" pitchFamily="18" charset="0"/>
                <a:cs typeface="Times New Roman" panose="02020603050405020304" pitchFamily="18" charset="0"/>
              </a:rPr>
              <a:t>104</a:t>
            </a:r>
            <a:r>
              <a:rPr lang="zh-TW" altLang="en-US" sz="2600" b="1" dirty="0">
                <a:latin typeface="Times New Roman" panose="02020603050405020304" pitchFamily="18" charset="0"/>
                <a:cs typeface="Times New Roman" panose="02020603050405020304" pitchFamily="18" charset="0"/>
              </a:rPr>
              <a:t>年</a:t>
            </a:r>
            <a:r>
              <a:rPr lang="en-US" altLang="zh-TW" sz="2600" b="1" dirty="0">
                <a:latin typeface="Times New Roman" panose="02020603050405020304" pitchFamily="18" charset="0"/>
                <a:cs typeface="Times New Roman" panose="02020603050405020304" pitchFamily="18" charset="0"/>
              </a:rPr>
              <a:t>11</a:t>
            </a:r>
            <a:r>
              <a:rPr lang="zh-TW" altLang="en-US" sz="2600" b="1" dirty="0">
                <a:latin typeface="Times New Roman" panose="02020603050405020304" pitchFamily="18" charset="0"/>
                <a:cs typeface="Times New Roman" panose="02020603050405020304" pitchFamily="18" charset="0"/>
              </a:rPr>
              <a:t>月</a:t>
            </a:r>
            <a:r>
              <a:rPr lang="en-US" altLang="zh-TW" sz="2600" b="1" dirty="0">
                <a:latin typeface="Times New Roman" panose="02020603050405020304" pitchFamily="18" charset="0"/>
                <a:cs typeface="Times New Roman" panose="02020603050405020304" pitchFamily="18" charset="0"/>
              </a:rPr>
              <a:t>12</a:t>
            </a:r>
            <a:r>
              <a:rPr lang="zh-TW" altLang="en-US" sz="2600" b="1" dirty="0">
                <a:latin typeface="Times New Roman" panose="02020603050405020304" pitchFamily="18" charset="0"/>
                <a:cs typeface="Times New Roman" panose="02020603050405020304" pitchFamily="18" charset="0"/>
              </a:rPr>
              <a:t>日金管證券字第</a:t>
            </a:r>
            <a:r>
              <a:rPr lang="en-US" altLang="zh-TW" sz="2600" b="1" dirty="0">
                <a:latin typeface="Times New Roman" panose="02020603050405020304" pitchFamily="18" charset="0"/>
                <a:cs typeface="Times New Roman" panose="02020603050405020304" pitchFamily="18" charset="0"/>
              </a:rPr>
              <a:t>1040044236</a:t>
            </a:r>
            <a:r>
              <a:rPr lang="zh-TW" altLang="en-US" sz="2600" b="1" dirty="0" smtClean="0">
                <a:latin typeface="Times New Roman" panose="02020603050405020304" pitchFamily="18" charset="0"/>
                <a:cs typeface="Times New Roman" panose="02020603050405020304" pitchFamily="18" charset="0"/>
              </a:rPr>
              <a:t>號令</a:t>
            </a:r>
            <a:endParaRPr lang="en-US" altLang="zh-TW" sz="2600" b="1" dirty="0" smtClean="0">
              <a:latin typeface="Times New Roman" panose="02020603050405020304" pitchFamily="18" charset="0"/>
              <a:cs typeface="Times New Roman" panose="02020603050405020304" pitchFamily="18" charset="0"/>
            </a:endParaRPr>
          </a:p>
          <a:p>
            <a:pPr marL="358775" lvl="1" indent="0">
              <a:lnSpc>
                <a:spcPct val="110000"/>
              </a:lnSpc>
              <a:spcBef>
                <a:spcPts val="0"/>
              </a:spcBef>
              <a:buClr>
                <a:schemeClr val="folHlink"/>
              </a:buClr>
              <a:buSzPct val="80000"/>
              <a:buNone/>
            </a:pPr>
            <a:r>
              <a:rPr lang="zh-TW" altLang="en-US" sz="2200" dirty="0">
                <a:latin typeface="Times New Roman" panose="02020603050405020304" pitchFamily="18" charset="0"/>
                <a:cs typeface="Times New Roman" panose="02020603050405020304" pitchFamily="18" charset="0"/>
              </a:rPr>
              <a:t>修正「證券商管理規則」部分條文</a:t>
            </a:r>
            <a:r>
              <a:rPr lang="zh-TW" altLang="en-US" sz="2200" dirty="0" smtClean="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a:p>
            <a:pPr>
              <a:lnSpc>
                <a:spcPct val="110000"/>
              </a:lnSpc>
              <a:spcBef>
                <a:spcPts val="600"/>
              </a:spcBef>
              <a:buSzPct val="80000"/>
            </a:pPr>
            <a:r>
              <a:rPr lang="en-US" altLang="zh-TW" sz="2600" b="1" dirty="0" smtClean="0">
                <a:latin typeface="Times New Roman" panose="02020603050405020304" pitchFamily="18" charset="0"/>
                <a:cs typeface="Times New Roman" panose="02020603050405020304" pitchFamily="18" charset="0"/>
              </a:rPr>
              <a:t>104</a:t>
            </a:r>
            <a:r>
              <a:rPr lang="zh-TW" altLang="en-US" sz="2600" b="1" dirty="0">
                <a:latin typeface="Times New Roman" panose="02020603050405020304" pitchFamily="18" charset="0"/>
                <a:cs typeface="Times New Roman" panose="02020603050405020304" pitchFamily="18" charset="0"/>
              </a:rPr>
              <a:t>年</a:t>
            </a:r>
            <a:r>
              <a:rPr lang="en-US" altLang="zh-TW" sz="2600" b="1" dirty="0">
                <a:latin typeface="Times New Roman" panose="02020603050405020304" pitchFamily="18" charset="0"/>
                <a:cs typeface="Times New Roman" panose="02020603050405020304" pitchFamily="18" charset="0"/>
              </a:rPr>
              <a:t>11</a:t>
            </a:r>
            <a:r>
              <a:rPr lang="zh-TW" altLang="en-US" sz="2600" b="1" dirty="0">
                <a:latin typeface="Times New Roman" panose="02020603050405020304" pitchFamily="18" charset="0"/>
                <a:cs typeface="Times New Roman" panose="02020603050405020304" pitchFamily="18" charset="0"/>
              </a:rPr>
              <a:t>月</a:t>
            </a:r>
            <a:r>
              <a:rPr lang="en-US" altLang="zh-TW" sz="2600" b="1" dirty="0">
                <a:latin typeface="Times New Roman" panose="02020603050405020304" pitchFamily="18" charset="0"/>
                <a:cs typeface="Times New Roman" panose="02020603050405020304" pitchFamily="18" charset="0"/>
              </a:rPr>
              <a:t>16</a:t>
            </a:r>
            <a:r>
              <a:rPr lang="zh-TW" altLang="en-US" sz="2600" b="1" dirty="0">
                <a:latin typeface="Times New Roman" panose="02020603050405020304" pitchFamily="18" charset="0"/>
                <a:cs typeface="Times New Roman" panose="02020603050405020304" pitchFamily="18" charset="0"/>
              </a:rPr>
              <a:t>日金管證發字第</a:t>
            </a:r>
            <a:r>
              <a:rPr lang="en-US" altLang="zh-TW" sz="2600" b="1" dirty="0">
                <a:latin typeface="Times New Roman" panose="02020603050405020304" pitchFamily="18" charset="0"/>
                <a:cs typeface="Times New Roman" panose="02020603050405020304" pitchFamily="18" charset="0"/>
              </a:rPr>
              <a:t>1040044353</a:t>
            </a:r>
            <a:r>
              <a:rPr lang="zh-TW" altLang="en-US" sz="2600" b="1" dirty="0" smtClean="0">
                <a:latin typeface="Times New Roman" panose="02020603050405020304" pitchFamily="18" charset="0"/>
                <a:cs typeface="Times New Roman" panose="02020603050405020304" pitchFamily="18" charset="0"/>
              </a:rPr>
              <a:t>號令</a:t>
            </a:r>
            <a:endParaRPr lang="en-US" altLang="zh-TW" sz="2600" b="1" dirty="0" smtClean="0">
              <a:latin typeface="Times New Roman" panose="02020603050405020304" pitchFamily="18" charset="0"/>
              <a:cs typeface="Times New Roman" panose="02020603050405020304" pitchFamily="18" charset="0"/>
            </a:endParaRPr>
          </a:p>
          <a:p>
            <a:pPr marL="358775" indent="0">
              <a:lnSpc>
                <a:spcPct val="110000"/>
              </a:lnSpc>
              <a:spcBef>
                <a:spcPts val="0"/>
              </a:spcBef>
              <a:buSzPct val="80000"/>
              <a:buNone/>
            </a:pPr>
            <a:r>
              <a:rPr lang="zh-TW" altLang="en-US" sz="2200" dirty="0">
                <a:latin typeface="Times New Roman" panose="02020603050405020304" pitchFamily="18" charset="0"/>
                <a:cs typeface="Times New Roman" panose="02020603050405020304" pitchFamily="18" charset="0"/>
              </a:rPr>
              <a:t>配合</a:t>
            </a:r>
            <a:r>
              <a:rPr lang="en-US" altLang="zh-TW" sz="2200" dirty="0">
                <a:latin typeface="Times New Roman" panose="02020603050405020304" pitchFamily="18" charset="0"/>
                <a:cs typeface="Times New Roman" panose="02020603050405020304" pitchFamily="18" charset="0"/>
              </a:rPr>
              <a:t>104</a:t>
            </a:r>
            <a:r>
              <a:rPr lang="zh-TW" altLang="en-US" sz="2200" dirty="0">
                <a:latin typeface="Times New Roman" panose="02020603050405020304" pitchFamily="18" charset="0"/>
                <a:cs typeface="Times New Roman" panose="02020603050405020304" pitchFamily="18" charset="0"/>
              </a:rPr>
              <a:t>年</a:t>
            </a:r>
            <a:r>
              <a:rPr lang="en-US" altLang="zh-TW" sz="2200" dirty="0">
                <a:latin typeface="Times New Roman" panose="02020603050405020304" pitchFamily="18" charset="0"/>
                <a:cs typeface="Times New Roman" panose="02020603050405020304" pitchFamily="18" charset="0"/>
              </a:rPr>
              <a:t>11</a:t>
            </a:r>
            <a:r>
              <a:rPr lang="zh-TW" altLang="en-US" sz="2200" dirty="0">
                <a:latin typeface="Times New Roman" panose="02020603050405020304" pitchFamily="18" charset="0"/>
                <a:cs typeface="Times New Roman" panose="02020603050405020304" pitchFamily="18" charset="0"/>
              </a:rPr>
              <a:t>月</a:t>
            </a:r>
            <a:r>
              <a:rPr lang="en-US" altLang="zh-TW" sz="2200" dirty="0">
                <a:latin typeface="Times New Roman" panose="02020603050405020304" pitchFamily="18" charset="0"/>
                <a:cs typeface="Times New Roman" panose="02020603050405020304" pitchFamily="18" charset="0"/>
              </a:rPr>
              <a:t>12</a:t>
            </a:r>
            <a:r>
              <a:rPr lang="zh-TW" altLang="en-US" sz="2200" dirty="0">
                <a:latin typeface="Times New Roman" panose="02020603050405020304" pitchFamily="18" charset="0"/>
                <a:cs typeface="Times New Roman" panose="02020603050405020304" pitchFamily="18" charset="0"/>
              </a:rPr>
              <a:t>日金管證發字第</a:t>
            </a:r>
            <a:r>
              <a:rPr lang="en-US" altLang="zh-TW" sz="2200" dirty="0">
                <a:latin typeface="Times New Roman" panose="02020603050405020304" pitchFamily="18" charset="0"/>
                <a:cs typeface="Times New Roman" panose="02020603050405020304" pitchFamily="18" charset="0"/>
              </a:rPr>
              <a:t>1040044352</a:t>
            </a:r>
            <a:r>
              <a:rPr lang="zh-TW" altLang="en-US" sz="2200" dirty="0">
                <a:latin typeface="Times New Roman" panose="02020603050405020304" pitchFamily="18" charset="0"/>
                <a:cs typeface="Times New Roman" panose="02020603050405020304" pitchFamily="18" charset="0"/>
              </a:rPr>
              <a:t>號令</a:t>
            </a:r>
            <a:r>
              <a:rPr lang="zh-TW" altLang="en-US" sz="2200" dirty="0" smtClean="0">
                <a:latin typeface="Times New Roman" panose="02020603050405020304" pitchFamily="18" charset="0"/>
                <a:cs typeface="Times New Roman" panose="02020603050405020304" pitchFamily="18" charset="0"/>
              </a:rPr>
              <a:t>修正「</a:t>
            </a:r>
            <a:r>
              <a:rPr lang="zh-TW" altLang="en-US" sz="2200" dirty="0">
                <a:latin typeface="Times New Roman" panose="02020603050405020304" pitchFamily="18" charset="0"/>
                <a:cs typeface="Times New Roman" panose="02020603050405020304" pitchFamily="18" charset="0"/>
              </a:rPr>
              <a:t>發行人募集與發行有價證券處理準則」部分條文，爰訂定前開處理準則規定之「發行人募集與發行有價證券基本資料表」、「發行人募集與發行有價證券案件檢查表」、「發行普通公司債對外公開銷售承銷商案件檢查表」、「發行人募集與發行有價證券法律事項檢查表」及「募集設立法律事項檢查表」。</a:t>
            </a:r>
            <a:endParaRPr lang="en-US" altLang="zh-TW" sz="2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14</a:t>
            </a:fld>
            <a:endParaRPr lang="en-US" altLang="zh-TW" dirty="0"/>
          </a:p>
        </p:txBody>
      </p:sp>
    </p:spTree>
    <p:extLst>
      <p:ext uri="{BB962C8B-B14F-4D97-AF65-F5344CB8AC3E}">
        <p14:creationId xmlns:p14="http://schemas.microsoft.com/office/powerpoint/2010/main" val="1474930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1999" y="540000"/>
            <a:ext cx="7920000" cy="720000"/>
          </a:xfrm>
        </p:spPr>
        <p:txBody>
          <a:bodyPr/>
          <a:lstStyle/>
          <a:p>
            <a:r>
              <a:rPr lang="zh-TW" altLang="en-US" sz="3600" b="1" kern="1200" dirty="0" smtClean="0">
                <a:solidFill>
                  <a:srgbClr val="0000FF"/>
                </a:solidFill>
              </a:rPr>
              <a:t>一、相關規章修正</a:t>
            </a:r>
            <a:r>
              <a:rPr lang="en-US" altLang="zh-TW" sz="3600" b="1" kern="1200" dirty="0" smtClean="0">
                <a:solidFill>
                  <a:srgbClr val="0000FF"/>
                </a:solidFill>
              </a:rPr>
              <a:t>(2)</a:t>
            </a:r>
            <a:endParaRPr lang="zh-TW" altLang="en-US" sz="3600" dirty="0">
              <a:solidFill>
                <a:srgbClr val="0000FF"/>
              </a:solidFill>
            </a:endParaRPr>
          </a:p>
        </p:txBody>
      </p:sp>
      <p:sp>
        <p:nvSpPr>
          <p:cNvPr id="3" name="內容版面配置區 2"/>
          <p:cNvSpPr>
            <a:spLocks noGrp="1"/>
          </p:cNvSpPr>
          <p:nvPr>
            <p:ph sz="quarter" idx="1"/>
          </p:nvPr>
        </p:nvSpPr>
        <p:spPr>
          <a:xfrm>
            <a:off x="720000" y="2016000"/>
            <a:ext cx="7920000" cy="4752000"/>
          </a:xfrm>
        </p:spPr>
        <p:txBody>
          <a:bodyPr>
            <a:normAutofit/>
          </a:bodyPr>
          <a:lstStyle/>
          <a:p>
            <a:pPr>
              <a:spcBef>
                <a:spcPts val="0"/>
              </a:spcBef>
              <a:buSzPct val="80000"/>
            </a:pPr>
            <a:r>
              <a:rPr lang="en-US" altLang="zh-TW" sz="2400" b="1" dirty="0">
                <a:latin typeface="Times New Roman" panose="02020603050405020304" pitchFamily="18" charset="0"/>
                <a:cs typeface="Times New Roman" panose="02020603050405020304" pitchFamily="18" charset="0"/>
              </a:rPr>
              <a:t>104</a:t>
            </a:r>
            <a:r>
              <a:rPr lang="zh-TW" altLang="en-US" sz="2400" b="1" dirty="0">
                <a:latin typeface="Times New Roman" panose="02020603050405020304" pitchFamily="18" charset="0"/>
                <a:cs typeface="Times New Roman" panose="02020603050405020304" pitchFamily="18" charset="0"/>
              </a:rPr>
              <a:t>年</a:t>
            </a:r>
            <a:r>
              <a:rPr lang="en-US" altLang="zh-TW" sz="2400" b="1" dirty="0">
                <a:latin typeface="Times New Roman" panose="02020603050405020304" pitchFamily="18" charset="0"/>
                <a:cs typeface="Times New Roman" panose="02020603050405020304" pitchFamily="18" charset="0"/>
              </a:rPr>
              <a:t>11</a:t>
            </a:r>
            <a:r>
              <a:rPr lang="zh-TW" altLang="en-US" sz="2400" b="1" dirty="0">
                <a:latin typeface="Times New Roman" panose="02020603050405020304" pitchFamily="18" charset="0"/>
                <a:cs typeface="Times New Roman" panose="02020603050405020304" pitchFamily="18" charset="0"/>
              </a:rPr>
              <a:t>月</a:t>
            </a:r>
            <a:r>
              <a:rPr lang="en-US" altLang="zh-TW" sz="2400" b="1" dirty="0">
                <a:latin typeface="Times New Roman" panose="02020603050405020304" pitchFamily="18" charset="0"/>
                <a:cs typeface="Times New Roman" panose="02020603050405020304" pitchFamily="18" charset="0"/>
              </a:rPr>
              <a:t>16</a:t>
            </a:r>
            <a:r>
              <a:rPr lang="zh-TW" altLang="en-US" sz="2400" b="1" dirty="0">
                <a:latin typeface="Times New Roman" panose="02020603050405020304" pitchFamily="18" charset="0"/>
                <a:cs typeface="Times New Roman" panose="02020603050405020304" pitchFamily="18" charset="0"/>
              </a:rPr>
              <a:t>日金管證發字第</a:t>
            </a:r>
            <a:r>
              <a:rPr lang="en-US" altLang="zh-TW" sz="2400" b="1" dirty="0">
                <a:latin typeface="Times New Roman" panose="02020603050405020304" pitchFamily="18" charset="0"/>
                <a:cs typeface="Times New Roman" panose="02020603050405020304" pitchFamily="18" charset="0"/>
              </a:rPr>
              <a:t>1040045171</a:t>
            </a:r>
            <a:r>
              <a:rPr lang="zh-TW" altLang="en-US" sz="2400" b="1" dirty="0" smtClean="0">
                <a:latin typeface="Times New Roman" panose="02020603050405020304" pitchFamily="18" charset="0"/>
                <a:cs typeface="Times New Roman" panose="02020603050405020304" pitchFamily="18" charset="0"/>
              </a:rPr>
              <a:t>號令</a:t>
            </a:r>
            <a:endParaRPr lang="en-US" altLang="zh-TW" sz="2400" b="1" dirty="0">
              <a:latin typeface="Times New Roman" panose="02020603050405020304" pitchFamily="18" charset="0"/>
              <a:cs typeface="Times New Roman" panose="02020603050405020304" pitchFamily="18" charset="0"/>
            </a:endParaRPr>
          </a:p>
          <a:p>
            <a:pPr marL="358775" lvl="1" indent="0">
              <a:spcBef>
                <a:spcPts val="0"/>
              </a:spcBef>
              <a:buNone/>
            </a:pPr>
            <a:r>
              <a:rPr lang="zh-TW" altLang="en-US" sz="2000" dirty="0">
                <a:latin typeface="Times New Roman" panose="02020603050405020304" pitchFamily="18" charset="0"/>
                <a:cs typeface="Times New Roman" panose="02020603050405020304" pitchFamily="18" charset="0"/>
              </a:rPr>
              <a:t>配合</a:t>
            </a:r>
            <a:r>
              <a:rPr lang="en-US" altLang="zh-TW" sz="2000" dirty="0">
                <a:latin typeface="Times New Roman" panose="02020603050405020304" pitchFamily="18" charset="0"/>
                <a:cs typeface="Times New Roman" panose="02020603050405020304" pitchFamily="18" charset="0"/>
              </a:rPr>
              <a:t>104</a:t>
            </a:r>
            <a:r>
              <a:rPr lang="zh-TW" altLang="en-US" sz="2000" dirty="0">
                <a:latin typeface="Times New Roman" panose="02020603050405020304" pitchFamily="18" charset="0"/>
                <a:cs typeface="Times New Roman" panose="02020603050405020304" pitchFamily="18" charset="0"/>
              </a:rPr>
              <a:t>年</a:t>
            </a:r>
            <a:r>
              <a:rPr lang="en-US" altLang="zh-TW" sz="2000" dirty="0">
                <a:latin typeface="Times New Roman" panose="02020603050405020304" pitchFamily="18" charset="0"/>
                <a:cs typeface="Times New Roman" panose="02020603050405020304" pitchFamily="18" charset="0"/>
              </a:rPr>
              <a:t>11</a:t>
            </a:r>
            <a:r>
              <a:rPr lang="zh-TW" altLang="en-US" sz="2000" dirty="0">
                <a:latin typeface="Times New Roman" panose="02020603050405020304" pitchFamily="18" charset="0"/>
                <a:cs typeface="Times New Roman" panose="02020603050405020304" pitchFamily="18" charset="0"/>
              </a:rPr>
              <a:t>月</a:t>
            </a:r>
            <a:r>
              <a:rPr lang="en-US" altLang="zh-TW" sz="2000" dirty="0">
                <a:latin typeface="Times New Roman" panose="02020603050405020304" pitchFamily="18" charset="0"/>
                <a:cs typeface="Times New Roman" panose="02020603050405020304" pitchFamily="18" charset="0"/>
              </a:rPr>
              <a:t>12</a:t>
            </a:r>
            <a:r>
              <a:rPr lang="zh-TW" altLang="en-US" sz="2000" dirty="0">
                <a:latin typeface="Times New Roman" panose="02020603050405020304" pitchFamily="18" charset="0"/>
                <a:cs typeface="Times New Roman" panose="02020603050405020304" pitchFamily="18" charset="0"/>
              </a:rPr>
              <a:t>日金管證發字第</a:t>
            </a:r>
            <a:r>
              <a:rPr lang="en-US" altLang="zh-TW" sz="2000" dirty="0">
                <a:latin typeface="Times New Roman" panose="02020603050405020304" pitchFamily="18" charset="0"/>
                <a:cs typeface="Times New Roman" panose="02020603050405020304" pitchFamily="18" charset="0"/>
              </a:rPr>
              <a:t>1040044352</a:t>
            </a:r>
            <a:r>
              <a:rPr lang="zh-TW" altLang="en-US" sz="2000" dirty="0">
                <a:latin typeface="Times New Roman" panose="02020603050405020304" pitchFamily="18" charset="0"/>
                <a:cs typeface="Times New Roman" panose="02020603050405020304" pitchFamily="18" charset="0"/>
              </a:rPr>
              <a:t>號令</a:t>
            </a:r>
            <a:r>
              <a:rPr lang="zh-TW" altLang="en-US" sz="2000" dirty="0" smtClean="0">
                <a:latin typeface="Times New Roman" panose="02020603050405020304" pitchFamily="18" charset="0"/>
                <a:cs typeface="Times New Roman" panose="02020603050405020304" pitchFamily="18" charset="0"/>
              </a:rPr>
              <a:t>修正「</a:t>
            </a:r>
            <a:r>
              <a:rPr lang="zh-TW" altLang="en-US" sz="2000" dirty="0">
                <a:latin typeface="Times New Roman" panose="02020603050405020304" pitchFamily="18" charset="0"/>
                <a:cs typeface="Times New Roman" panose="02020603050405020304" pitchFamily="18" charset="0"/>
              </a:rPr>
              <a:t>外國發行人募集與發行有價證券處理準則」部分條文及相關附表，爰修正前開處理準則規定之「外國發行人募集與發行有價證券基本資料表」、「律師法律意見書及檢查表」及「外國發行人申報案件檢查表」</a:t>
            </a:r>
            <a:r>
              <a:rPr lang="zh-TW" altLang="en-US"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spcBef>
                <a:spcPts val="600"/>
              </a:spcBef>
              <a:buSzPct val="80000"/>
            </a:pPr>
            <a:r>
              <a:rPr lang="en-US" altLang="zh-TW" sz="2400" b="1" dirty="0">
                <a:latin typeface="Times New Roman" panose="02020603050405020304" pitchFamily="18" charset="0"/>
                <a:cs typeface="Times New Roman" panose="02020603050405020304" pitchFamily="18" charset="0"/>
              </a:rPr>
              <a:t>104</a:t>
            </a:r>
            <a:r>
              <a:rPr lang="zh-TW" altLang="en-US" sz="2400" b="1" dirty="0">
                <a:latin typeface="Times New Roman" panose="02020603050405020304" pitchFamily="18" charset="0"/>
                <a:cs typeface="Times New Roman" panose="02020603050405020304" pitchFamily="18" charset="0"/>
              </a:rPr>
              <a:t>年</a:t>
            </a:r>
            <a:r>
              <a:rPr lang="en-US" altLang="zh-TW" sz="2400" b="1" dirty="0">
                <a:latin typeface="Times New Roman" panose="02020603050405020304" pitchFamily="18" charset="0"/>
                <a:cs typeface="Times New Roman" panose="02020603050405020304" pitchFamily="18" charset="0"/>
              </a:rPr>
              <a:t>11</a:t>
            </a:r>
            <a:r>
              <a:rPr lang="zh-TW" altLang="en-US" sz="2400" b="1" dirty="0">
                <a:latin typeface="Times New Roman" panose="02020603050405020304" pitchFamily="18" charset="0"/>
                <a:cs typeface="Times New Roman" panose="02020603050405020304" pitchFamily="18" charset="0"/>
              </a:rPr>
              <a:t>月</a:t>
            </a:r>
            <a:r>
              <a:rPr lang="en-US" altLang="zh-TW" sz="2400" b="1" dirty="0">
                <a:latin typeface="Times New Roman" panose="02020603050405020304" pitchFamily="18" charset="0"/>
                <a:cs typeface="Times New Roman" panose="02020603050405020304" pitchFamily="18" charset="0"/>
              </a:rPr>
              <a:t>16</a:t>
            </a:r>
            <a:r>
              <a:rPr lang="zh-TW" altLang="en-US" sz="2400" b="1" dirty="0">
                <a:latin typeface="Times New Roman" panose="02020603050405020304" pitchFamily="18" charset="0"/>
                <a:cs typeface="Times New Roman" panose="02020603050405020304" pitchFamily="18" charset="0"/>
              </a:rPr>
              <a:t>日金管證發字第</a:t>
            </a:r>
            <a:r>
              <a:rPr lang="en-US" altLang="zh-TW" sz="2400" b="1" dirty="0">
                <a:latin typeface="Times New Roman" panose="02020603050405020304" pitchFamily="18" charset="0"/>
                <a:cs typeface="Times New Roman" panose="02020603050405020304" pitchFamily="18" charset="0"/>
              </a:rPr>
              <a:t>10400451711</a:t>
            </a:r>
            <a:r>
              <a:rPr lang="zh-TW" altLang="en-US" sz="2400" b="1" dirty="0" smtClean="0">
                <a:latin typeface="Times New Roman" panose="02020603050405020304" pitchFamily="18" charset="0"/>
                <a:cs typeface="Times New Roman" panose="02020603050405020304" pitchFamily="18" charset="0"/>
              </a:rPr>
              <a:t>號令</a:t>
            </a:r>
            <a:endParaRPr lang="en-US" altLang="zh-TW" sz="2400" b="1" dirty="0" smtClean="0">
              <a:latin typeface="Times New Roman" panose="02020603050405020304" pitchFamily="18" charset="0"/>
              <a:cs typeface="Times New Roman" panose="02020603050405020304" pitchFamily="18" charset="0"/>
            </a:endParaRPr>
          </a:p>
          <a:p>
            <a:pPr marL="358775" indent="0">
              <a:spcBef>
                <a:spcPts val="0"/>
              </a:spcBef>
              <a:buSzPct val="80000"/>
              <a:buNone/>
            </a:pPr>
            <a:r>
              <a:rPr lang="zh-TW" altLang="en-US" sz="2000" dirty="0">
                <a:latin typeface="Times New Roman" panose="02020603050405020304" pitchFamily="18" charset="0"/>
                <a:cs typeface="Times New Roman" panose="02020603050405020304" pitchFamily="18" charset="0"/>
              </a:rPr>
              <a:t>配合</a:t>
            </a:r>
            <a:r>
              <a:rPr lang="en-US" altLang="zh-TW" sz="2000" dirty="0">
                <a:latin typeface="Times New Roman" panose="02020603050405020304" pitchFamily="18" charset="0"/>
                <a:cs typeface="Times New Roman" panose="02020603050405020304" pitchFamily="18" charset="0"/>
              </a:rPr>
              <a:t>104</a:t>
            </a:r>
            <a:r>
              <a:rPr lang="zh-TW" altLang="en-US" sz="2000" dirty="0">
                <a:latin typeface="Times New Roman" panose="02020603050405020304" pitchFamily="18" charset="0"/>
                <a:cs typeface="Times New Roman" panose="02020603050405020304" pitchFamily="18" charset="0"/>
              </a:rPr>
              <a:t>年</a:t>
            </a:r>
            <a:r>
              <a:rPr lang="en-US" altLang="zh-TW" sz="2000" dirty="0">
                <a:latin typeface="Times New Roman" panose="02020603050405020304" pitchFamily="18" charset="0"/>
                <a:cs typeface="Times New Roman" panose="02020603050405020304" pitchFamily="18" charset="0"/>
              </a:rPr>
              <a:t>11</a:t>
            </a:r>
            <a:r>
              <a:rPr lang="zh-TW" altLang="en-US" sz="2000" dirty="0">
                <a:latin typeface="Times New Roman" panose="02020603050405020304" pitchFamily="18" charset="0"/>
                <a:cs typeface="Times New Roman" panose="02020603050405020304" pitchFamily="18" charset="0"/>
              </a:rPr>
              <a:t>月</a:t>
            </a:r>
            <a:r>
              <a:rPr lang="en-US" altLang="zh-TW" sz="2000" dirty="0">
                <a:latin typeface="Times New Roman" panose="02020603050405020304" pitchFamily="18" charset="0"/>
                <a:cs typeface="Times New Roman" panose="02020603050405020304" pitchFamily="18" charset="0"/>
              </a:rPr>
              <a:t>12</a:t>
            </a:r>
            <a:r>
              <a:rPr lang="zh-TW" altLang="en-US" sz="2000" dirty="0">
                <a:latin typeface="Times New Roman" panose="02020603050405020304" pitchFamily="18" charset="0"/>
                <a:cs typeface="Times New Roman" panose="02020603050405020304" pitchFamily="18" charset="0"/>
              </a:rPr>
              <a:t>日金管證發字第</a:t>
            </a:r>
            <a:r>
              <a:rPr lang="en-US" altLang="zh-TW" sz="2000" dirty="0">
                <a:latin typeface="Times New Roman" panose="02020603050405020304" pitchFamily="18" charset="0"/>
                <a:cs typeface="Times New Roman" panose="02020603050405020304" pitchFamily="18" charset="0"/>
              </a:rPr>
              <a:t>1040044352</a:t>
            </a:r>
            <a:r>
              <a:rPr lang="zh-TW" altLang="en-US" sz="2000" dirty="0">
                <a:latin typeface="Times New Roman" panose="02020603050405020304" pitchFamily="18" charset="0"/>
                <a:cs typeface="Times New Roman" panose="02020603050405020304" pitchFamily="18" charset="0"/>
              </a:rPr>
              <a:t>號令</a:t>
            </a:r>
            <a:r>
              <a:rPr lang="zh-TW" altLang="en-US" sz="2000" dirty="0" smtClean="0">
                <a:latin typeface="Times New Roman" panose="02020603050405020304" pitchFamily="18" charset="0"/>
                <a:cs typeface="Times New Roman" panose="02020603050405020304" pitchFamily="18" charset="0"/>
              </a:rPr>
              <a:t>修正「</a:t>
            </a:r>
            <a:r>
              <a:rPr lang="zh-TW" altLang="en-US" sz="2000" dirty="0">
                <a:latin typeface="Times New Roman" panose="02020603050405020304" pitchFamily="18" charset="0"/>
                <a:cs typeface="Times New Roman" panose="02020603050405020304" pitchFamily="18" charset="0"/>
              </a:rPr>
              <a:t>外國發行人募集與發行有價證券處理準則」部分條文及相關附表，爰訂定前開處理準則規定之「承銷商總結意見</a:t>
            </a:r>
            <a:r>
              <a:rPr lang="zh-TW" altLang="en-US" sz="2000" dirty="0" smtClean="0">
                <a:latin typeface="Times New Roman" panose="02020603050405020304" pitchFamily="18" charset="0"/>
                <a:cs typeface="Times New Roman" panose="02020603050405020304" pitchFamily="18" charset="0"/>
              </a:rPr>
              <a:t>」。</a:t>
            </a:r>
            <a:endParaRPr lang="en-US" altLang="zh-TW" sz="20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15</a:t>
            </a:fld>
            <a:endParaRPr lang="en-US" altLang="zh-TW" dirty="0"/>
          </a:p>
        </p:txBody>
      </p:sp>
    </p:spTree>
    <p:extLst>
      <p:ext uri="{BB962C8B-B14F-4D97-AF65-F5344CB8AC3E}">
        <p14:creationId xmlns:p14="http://schemas.microsoft.com/office/powerpoint/2010/main" val="252523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1999" y="540000"/>
            <a:ext cx="7920000" cy="720000"/>
          </a:xfrm>
        </p:spPr>
        <p:txBody>
          <a:bodyPr/>
          <a:lstStyle/>
          <a:p>
            <a:r>
              <a:rPr lang="zh-TW" altLang="en-US" sz="3600" b="1" kern="1200" dirty="0" smtClean="0">
                <a:solidFill>
                  <a:srgbClr val="0000FF"/>
                </a:solidFill>
              </a:rPr>
              <a:t>一、相關規章修正</a:t>
            </a:r>
            <a:r>
              <a:rPr lang="en-US" altLang="zh-TW" sz="3600" b="1" kern="1200" dirty="0" smtClean="0">
                <a:solidFill>
                  <a:srgbClr val="0000FF"/>
                </a:solidFill>
              </a:rPr>
              <a:t>(3)</a:t>
            </a:r>
            <a:endParaRPr lang="zh-TW" altLang="en-US" sz="3600" dirty="0">
              <a:solidFill>
                <a:srgbClr val="0000FF"/>
              </a:solidFill>
            </a:endParaRPr>
          </a:p>
        </p:txBody>
      </p:sp>
      <p:sp>
        <p:nvSpPr>
          <p:cNvPr id="3" name="內容版面配置區 2"/>
          <p:cNvSpPr>
            <a:spLocks noGrp="1"/>
          </p:cNvSpPr>
          <p:nvPr>
            <p:ph sz="quarter" idx="1"/>
          </p:nvPr>
        </p:nvSpPr>
        <p:spPr>
          <a:xfrm>
            <a:off x="720000" y="2016000"/>
            <a:ext cx="7920000" cy="4752000"/>
          </a:xfrm>
        </p:spPr>
        <p:txBody>
          <a:bodyPr>
            <a:normAutofit fontScale="92500" lnSpcReduction="10000"/>
          </a:bodyPr>
          <a:lstStyle/>
          <a:p>
            <a:pPr>
              <a:lnSpc>
                <a:spcPct val="110000"/>
              </a:lnSpc>
              <a:spcBef>
                <a:spcPts val="0"/>
              </a:spcBef>
              <a:buSzPct val="80000"/>
            </a:pPr>
            <a:r>
              <a:rPr lang="en-US" altLang="zh-TW" sz="2600" b="1" dirty="0">
                <a:latin typeface="Times New Roman" panose="02020603050405020304" pitchFamily="18" charset="0"/>
                <a:cs typeface="Times New Roman" panose="02020603050405020304" pitchFamily="18" charset="0"/>
              </a:rPr>
              <a:t>104</a:t>
            </a:r>
            <a:r>
              <a:rPr lang="zh-TW" altLang="en-US" sz="2600" b="1" dirty="0">
                <a:latin typeface="Times New Roman" panose="02020603050405020304" pitchFamily="18" charset="0"/>
                <a:cs typeface="Times New Roman" panose="02020603050405020304" pitchFamily="18" charset="0"/>
              </a:rPr>
              <a:t>年</a:t>
            </a:r>
            <a:r>
              <a:rPr lang="en-US" altLang="zh-TW" sz="2600" b="1" dirty="0">
                <a:latin typeface="Times New Roman" panose="02020603050405020304" pitchFamily="18" charset="0"/>
                <a:cs typeface="Times New Roman" panose="02020603050405020304" pitchFamily="18" charset="0"/>
              </a:rPr>
              <a:t>11</a:t>
            </a:r>
            <a:r>
              <a:rPr lang="zh-TW" altLang="en-US" sz="2600" b="1" dirty="0">
                <a:latin typeface="Times New Roman" panose="02020603050405020304" pitchFamily="18" charset="0"/>
                <a:cs typeface="Times New Roman" panose="02020603050405020304" pitchFamily="18" charset="0"/>
              </a:rPr>
              <a:t>月</a:t>
            </a:r>
            <a:r>
              <a:rPr lang="en-US" altLang="zh-TW" sz="2600" b="1" dirty="0">
                <a:latin typeface="Times New Roman" panose="02020603050405020304" pitchFamily="18" charset="0"/>
                <a:cs typeface="Times New Roman" panose="02020603050405020304" pitchFamily="18" charset="0"/>
              </a:rPr>
              <a:t>16</a:t>
            </a:r>
            <a:r>
              <a:rPr lang="zh-TW" altLang="en-US" sz="2600" b="1" dirty="0">
                <a:latin typeface="Times New Roman" panose="02020603050405020304" pitchFamily="18" charset="0"/>
                <a:cs typeface="Times New Roman" panose="02020603050405020304" pitchFamily="18" charset="0"/>
              </a:rPr>
              <a:t>日證櫃債字第</a:t>
            </a:r>
            <a:r>
              <a:rPr lang="en-US" altLang="zh-TW" sz="2600" b="1" dirty="0">
                <a:latin typeface="Times New Roman" panose="02020603050405020304" pitchFamily="18" charset="0"/>
                <a:cs typeface="Times New Roman" panose="02020603050405020304" pitchFamily="18" charset="0"/>
              </a:rPr>
              <a:t>10400305341</a:t>
            </a:r>
            <a:r>
              <a:rPr lang="zh-TW" altLang="en-US" sz="2600" b="1" dirty="0">
                <a:latin typeface="Times New Roman" panose="02020603050405020304" pitchFamily="18" charset="0"/>
                <a:cs typeface="Times New Roman" panose="02020603050405020304" pitchFamily="18" charset="0"/>
              </a:rPr>
              <a:t>號</a:t>
            </a:r>
            <a:r>
              <a:rPr lang="zh-TW" altLang="en-US" sz="2600" b="1" dirty="0" smtClean="0">
                <a:latin typeface="Times New Roman" panose="02020603050405020304" pitchFamily="18" charset="0"/>
                <a:cs typeface="Times New Roman" panose="02020603050405020304" pitchFamily="18" charset="0"/>
              </a:rPr>
              <a:t>公告</a:t>
            </a:r>
            <a:endParaRPr lang="en-US" altLang="zh-TW" sz="2600" b="1" dirty="0">
              <a:latin typeface="Times New Roman" panose="02020603050405020304" pitchFamily="18" charset="0"/>
              <a:cs typeface="Times New Roman" panose="02020603050405020304" pitchFamily="18" charset="0"/>
            </a:endParaRPr>
          </a:p>
          <a:p>
            <a:pPr marL="358775" lvl="1" indent="0">
              <a:lnSpc>
                <a:spcPct val="110000"/>
              </a:lnSpc>
              <a:spcBef>
                <a:spcPts val="0"/>
              </a:spcBef>
              <a:buNone/>
            </a:pPr>
            <a:r>
              <a:rPr lang="zh-TW" altLang="en-US" sz="2200" dirty="0">
                <a:latin typeface="Times New Roman" panose="02020603050405020304" pitchFamily="18" charset="0"/>
                <a:cs typeface="Times New Roman" panose="02020603050405020304" pitchFamily="18" charset="0"/>
              </a:rPr>
              <a:t>修正本中心「受託辦理本國及外國發行人募集與發行有價證券申報案件規定」、「外幣計價國際債券管理規則」、「外國有價證券櫃檯買賣審查準則」、「證券商營業處所買賣有價證券審查準則」及「審查有價證券上櫃作業程序」之部分條文及相關債券櫃檯買賣申請書。</a:t>
            </a:r>
            <a:endParaRPr lang="en-US" altLang="zh-TW" sz="2200" dirty="0" smtClean="0">
              <a:latin typeface="Times New Roman" panose="02020603050405020304" pitchFamily="18" charset="0"/>
              <a:cs typeface="Times New Roman" panose="02020603050405020304" pitchFamily="18" charset="0"/>
            </a:endParaRPr>
          </a:p>
          <a:p>
            <a:pPr>
              <a:lnSpc>
                <a:spcPct val="110000"/>
              </a:lnSpc>
              <a:spcBef>
                <a:spcPts val="600"/>
              </a:spcBef>
              <a:buSzPct val="80000"/>
            </a:pPr>
            <a:r>
              <a:rPr lang="en-US" altLang="zh-TW" sz="2600" b="1" dirty="0">
                <a:latin typeface="Times New Roman" panose="02020603050405020304" pitchFamily="18" charset="0"/>
                <a:cs typeface="Times New Roman" panose="02020603050405020304" pitchFamily="18" charset="0"/>
              </a:rPr>
              <a:t>105</a:t>
            </a:r>
            <a:r>
              <a:rPr lang="zh-TW" altLang="en-US" sz="2600" b="1" dirty="0">
                <a:latin typeface="Times New Roman" panose="02020603050405020304" pitchFamily="18" charset="0"/>
                <a:cs typeface="Times New Roman" panose="02020603050405020304" pitchFamily="18" charset="0"/>
              </a:rPr>
              <a:t>年</a:t>
            </a:r>
            <a:r>
              <a:rPr lang="en-US" altLang="zh-TW" sz="2600" b="1" dirty="0">
                <a:latin typeface="Times New Roman" panose="02020603050405020304" pitchFamily="18" charset="0"/>
                <a:cs typeface="Times New Roman" panose="02020603050405020304" pitchFamily="18" charset="0"/>
              </a:rPr>
              <a:t>3</a:t>
            </a:r>
            <a:r>
              <a:rPr lang="zh-TW" altLang="en-US" sz="2600" b="1" dirty="0">
                <a:latin typeface="Times New Roman" panose="02020603050405020304" pitchFamily="18" charset="0"/>
                <a:cs typeface="Times New Roman" panose="02020603050405020304" pitchFamily="18" charset="0"/>
              </a:rPr>
              <a:t>月</a:t>
            </a:r>
            <a:r>
              <a:rPr lang="en-US" altLang="zh-TW" sz="2600" b="1" dirty="0">
                <a:latin typeface="Times New Roman" panose="02020603050405020304" pitchFamily="18" charset="0"/>
                <a:cs typeface="Times New Roman" panose="02020603050405020304" pitchFamily="18" charset="0"/>
              </a:rPr>
              <a:t>3</a:t>
            </a:r>
            <a:r>
              <a:rPr lang="zh-TW" altLang="en-US" sz="2600" b="1" dirty="0">
                <a:latin typeface="Times New Roman" panose="02020603050405020304" pitchFamily="18" charset="0"/>
                <a:cs typeface="Times New Roman" panose="02020603050405020304" pitchFamily="18" charset="0"/>
              </a:rPr>
              <a:t>日證櫃審字第</a:t>
            </a:r>
            <a:r>
              <a:rPr lang="en-US" altLang="zh-TW" sz="2600" b="1" dirty="0">
                <a:latin typeface="Times New Roman" panose="02020603050405020304" pitchFamily="18" charset="0"/>
                <a:cs typeface="Times New Roman" panose="02020603050405020304" pitchFamily="18" charset="0"/>
              </a:rPr>
              <a:t>10501003051</a:t>
            </a:r>
            <a:r>
              <a:rPr lang="zh-TW" altLang="en-US" sz="2600" b="1" dirty="0">
                <a:latin typeface="Times New Roman" panose="02020603050405020304" pitchFamily="18" charset="0"/>
                <a:cs typeface="Times New Roman" panose="02020603050405020304" pitchFamily="18" charset="0"/>
              </a:rPr>
              <a:t>號</a:t>
            </a:r>
            <a:r>
              <a:rPr lang="zh-TW" altLang="en-US" sz="2600" b="1" dirty="0" smtClean="0">
                <a:latin typeface="Times New Roman" panose="02020603050405020304" pitchFamily="18" charset="0"/>
                <a:cs typeface="Times New Roman" panose="02020603050405020304" pitchFamily="18" charset="0"/>
              </a:rPr>
              <a:t>公告</a:t>
            </a:r>
            <a:endParaRPr lang="en-US" altLang="zh-TW" sz="2600" b="1" dirty="0" smtClean="0">
              <a:latin typeface="Times New Roman" panose="02020603050405020304" pitchFamily="18" charset="0"/>
              <a:cs typeface="Times New Roman" panose="02020603050405020304" pitchFamily="18" charset="0"/>
            </a:endParaRPr>
          </a:p>
          <a:p>
            <a:pPr marL="358775" lvl="1" indent="0">
              <a:lnSpc>
                <a:spcPct val="110000"/>
              </a:lnSpc>
              <a:spcBef>
                <a:spcPts val="0"/>
              </a:spcBef>
              <a:buClr>
                <a:schemeClr val="folHlink"/>
              </a:buClr>
              <a:buSzPct val="80000"/>
              <a:buNone/>
            </a:pPr>
            <a:r>
              <a:rPr lang="zh-TW" altLang="en-US" sz="2200" dirty="0" smtClean="0">
                <a:latin typeface="Times New Roman" panose="02020603050405020304" pitchFamily="18" charset="0"/>
                <a:cs typeface="Times New Roman" panose="02020603050405020304" pitchFamily="18" charset="0"/>
              </a:rPr>
              <a:t>為落實承銷商詢價圈購配售對象之檢核暨強化詢價圈購人誠實聲明義務，採</a:t>
            </a:r>
            <a:r>
              <a:rPr lang="zh-TW" altLang="en-US" sz="2200" dirty="0">
                <a:latin typeface="Times New Roman" panose="02020603050405020304" pitchFamily="18" charset="0"/>
                <a:cs typeface="Times New Roman" panose="02020603050405020304" pitchFamily="18" charset="0"/>
              </a:rPr>
              <a:t>詢價圈購辦理承銷者，申請公司應將承銷商出具「承銷商應對出具不實聲明事項之圈購人收取違約金」之承諾書納入申報案件之必要書件，並應將前揭承諾書揭露於公開說明書中</a:t>
            </a:r>
            <a:r>
              <a:rPr lang="zh-TW" altLang="en-US" sz="2200" dirty="0" smtClean="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a:p>
            <a:pPr>
              <a:lnSpc>
                <a:spcPct val="110000"/>
              </a:lnSpc>
              <a:spcBef>
                <a:spcPts val="600"/>
              </a:spcBef>
              <a:buSzPct val="80000"/>
            </a:pPr>
            <a:r>
              <a:rPr lang="en-US" altLang="zh-TW" sz="2600" b="1" dirty="0">
                <a:latin typeface="Times New Roman" panose="02020603050405020304" pitchFamily="18" charset="0"/>
                <a:cs typeface="Times New Roman" panose="02020603050405020304" pitchFamily="18" charset="0"/>
              </a:rPr>
              <a:t>105</a:t>
            </a:r>
            <a:r>
              <a:rPr lang="zh-TW" altLang="en-US" sz="2600" b="1" dirty="0">
                <a:latin typeface="Times New Roman" panose="02020603050405020304" pitchFamily="18" charset="0"/>
                <a:cs typeface="Times New Roman" panose="02020603050405020304" pitchFamily="18" charset="0"/>
              </a:rPr>
              <a:t>年</a:t>
            </a:r>
            <a:r>
              <a:rPr lang="en-US" altLang="zh-TW" sz="2600" b="1" dirty="0">
                <a:latin typeface="Times New Roman" panose="02020603050405020304" pitchFamily="18" charset="0"/>
                <a:cs typeface="Times New Roman" panose="02020603050405020304" pitchFamily="18" charset="0"/>
              </a:rPr>
              <a:t>3</a:t>
            </a:r>
            <a:r>
              <a:rPr lang="zh-TW" altLang="en-US" sz="2600" b="1" dirty="0">
                <a:latin typeface="Times New Roman" panose="02020603050405020304" pitchFamily="18" charset="0"/>
                <a:cs typeface="Times New Roman" panose="02020603050405020304" pitchFamily="18" charset="0"/>
              </a:rPr>
              <a:t>月</a:t>
            </a:r>
            <a:r>
              <a:rPr lang="en-US" altLang="zh-TW" sz="2600" b="1" dirty="0">
                <a:latin typeface="Times New Roman" panose="02020603050405020304" pitchFamily="18" charset="0"/>
                <a:cs typeface="Times New Roman" panose="02020603050405020304" pitchFamily="18" charset="0"/>
              </a:rPr>
              <a:t>9</a:t>
            </a:r>
            <a:r>
              <a:rPr lang="zh-TW" altLang="en-US" sz="2600" b="1" dirty="0">
                <a:latin typeface="Times New Roman" panose="02020603050405020304" pitchFamily="18" charset="0"/>
                <a:cs typeface="Times New Roman" panose="02020603050405020304" pitchFamily="18" charset="0"/>
              </a:rPr>
              <a:t>日證櫃審字第</a:t>
            </a:r>
            <a:r>
              <a:rPr lang="en-US" altLang="zh-TW" sz="2600" b="1" dirty="0">
                <a:latin typeface="Times New Roman" panose="02020603050405020304" pitchFamily="18" charset="0"/>
                <a:cs typeface="Times New Roman" panose="02020603050405020304" pitchFamily="18" charset="0"/>
              </a:rPr>
              <a:t>10500045661</a:t>
            </a:r>
            <a:r>
              <a:rPr lang="zh-TW" altLang="en-US" sz="2600" b="1" dirty="0">
                <a:latin typeface="Times New Roman" panose="02020603050405020304" pitchFamily="18" charset="0"/>
                <a:cs typeface="Times New Roman" panose="02020603050405020304" pitchFamily="18" charset="0"/>
              </a:rPr>
              <a:t>號</a:t>
            </a:r>
            <a:r>
              <a:rPr lang="zh-TW" altLang="en-US" sz="2600" b="1" dirty="0" smtClean="0">
                <a:latin typeface="Times New Roman" panose="02020603050405020304" pitchFamily="18" charset="0"/>
                <a:cs typeface="Times New Roman" panose="02020603050405020304" pitchFamily="18" charset="0"/>
              </a:rPr>
              <a:t>公告</a:t>
            </a:r>
            <a:endParaRPr lang="en-US" altLang="zh-TW" sz="2600" b="1" dirty="0" smtClean="0">
              <a:latin typeface="Times New Roman" panose="02020603050405020304" pitchFamily="18" charset="0"/>
              <a:cs typeface="Times New Roman" panose="02020603050405020304" pitchFamily="18" charset="0"/>
            </a:endParaRPr>
          </a:p>
          <a:p>
            <a:pPr marL="358775" indent="0">
              <a:lnSpc>
                <a:spcPct val="110000"/>
              </a:lnSpc>
              <a:spcBef>
                <a:spcPts val="0"/>
              </a:spcBef>
              <a:buSzPct val="80000"/>
              <a:buNone/>
            </a:pPr>
            <a:r>
              <a:rPr lang="zh-TW" altLang="en-US" sz="2200" dirty="0">
                <a:latin typeface="Times New Roman" panose="02020603050405020304" pitchFamily="18" charset="0"/>
                <a:cs typeface="Times New Roman" panose="02020603050405020304" pitchFamily="18" charset="0"/>
              </a:rPr>
              <a:t>修正本中心「就證券商之評估報告、總結意見或相關資料缺失處理辦法」部分條文。</a:t>
            </a:r>
            <a:endParaRPr lang="en-US" altLang="zh-TW" sz="2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16</a:t>
            </a:fld>
            <a:endParaRPr lang="en-US" altLang="zh-TW" dirty="0"/>
          </a:p>
        </p:txBody>
      </p:sp>
    </p:spTree>
    <p:extLst>
      <p:ext uri="{BB962C8B-B14F-4D97-AF65-F5344CB8AC3E}">
        <p14:creationId xmlns:p14="http://schemas.microsoft.com/office/powerpoint/2010/main" val="324830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288000"/>
            <a:ext cx="7920000" cy="1260000"/>
          </a:xfrm>
        </p:spPr>
        <p:txBody>
          <a:bodyPr>
            <a:noAutofit/>
          </a:bodyPr>
          <a:lstStyle/>
          <a:p>
            <a:pPr marL="892175" indent="-892175"/>
            <a:r>
              <a:rPr lang="zh-TW" altLang="en-US" sz="3600" b="1" dirty="0" smtClean="0">
                <a:solidFill>
                  <a:srgbClr val="0000FF"/>
                </a:solidFill>
              </a:rPr>
              <a:t>二、本中心受託辦理普通公司債申報生效案件相關規定</a:t>
            </a:r>
            <a:endParaRPr lang="zh-TW" altLang="en-US" sz="3600" b="1" dirty="0">
              <a:solidFill>
                <a:srgbClr val="0000FF"/>
              </a:solidFill>
            </a:endParaRPr>
          </a:p>
        </p:txBody>
      </p:sp>
      <p:sp>
        <p:nvSpPr>
          <p:cNvPr id="3" name="內容版面配置區 2"/>
          <p:cNvSpPr>
            <a:spLocks noGrp="1"/>
          </p:cNvSpPr>
          <p:nvPr>
            <p:ph sz="quarter" idx="1"/>
          </p:nvPr>
        </p:nvSpPr>
        <p:spPr>
          <a:xfrm>
            <a:off x="611560" y="1700808"/>
            <a:ext cx="7920000" cy="4752000"/>
          </a:xfrm>
        </p:spPr>
        <p:txBody>
          <a:bodyPr>
            <a:noAutofit/>
          </a:bodyPr>
          <a:lstStyle/>
          <a:p>
            <a:pPr>
              <a:spcBef>
                <a:spcPts val="600"/>
              </a:spcBef>
              <a:buSzPct val="80000"/>
            </a:pPr>
            <a:r>
              <a:rPr lang="zh-TW" altLang="en-US" sz="2400" b="1" dirty="0" smtClean="0">
                <a:latin typeface="Times New Roman" panose="02020603050405020304" pitchFamily="18" charset="0"/>
              </a:rPr>
              <a:t>受託依據</a:t>
            </a:r>
            <a:r>
              <a:rPr lang="zh-TW" altLang="en-US" sz="2000" b="1" dirty="0" smtClean="0">
                <a:latin typeface="Times New Roman" panose="02020603050405020304" pitchFamily="18" charset="0"/>
              </a:rPr>
              <a:t>（</a:t>
            </a:r>
            <a:r>
              <a:rPr lang="en-US" altLang="zh-TW" sz="2000" b="1" dirty="0" smtClean="0">
                <a:latin typeface="Times New Roman" panose="02020603050405020304" pitchFamily="18" charset="0"/>
              </a:rPr>
              <a:t>104</a:t>
            </a:r>
            <a:r>
              <a:rPr lang="zh-TW" altLang="en-US" sz="2000" b="1" dirty="0">
                <a:latin typeface="Times New Roman" panose="02020603050405020304" pitchFamily="18" charset="0"/>
              </a:rPr>
              <a:t>年</a:t>
            </a:r>
            <a:r>
              <a:rPr lang="en-US" altLang="zh-TW" sz="2000" b="1" dirty="0">
                <a:latin typeface="Times New Roman" panose="02020603050405020304" pitchFamily="18" charset="0"/>
              </a:rPr>
              <a:t>11</a:t>
            </a:r>
            <a:r>
              <a:rPr lang="zh-TW" altLang="en-US" sz="2000" b="1" dirty="0">
                <a:latin typeface="Times New Roman" panose="02020603050405020304" pitchFamily="18" charset="0"/>
              </a:rPr>
              <a:t>月</a:t>
            </a:r>
            <a:r>
              <a:rPr lang="en-US" altLang="zh-TW" sz="2000" b="1" dirty="0">
                <a:latin typeface="Times New Roman" panose="02020603050405020304" pitchFamily="18" charset="0"/>
              </a:rPr>
              <a:t>16</a:t>
            </a:r>
            <a:r>
              <a:rPr lang="zh-TW" altLang="en-US" sz="2000" b="1" dirty="0">
                <a:latin typeface="Times New Roman" panose="02020603050405020304" pitchFamily="18" charset="0"/>
              </a:rPr>
              <a:t>日金管證發字第</a:t>
            </a:r>
            <a:r>
              <a:rPr lang="en-US" altLang="zh-TW" sz="2000" b="1" dirty="0">
                <a:latin typeface="Times New Roman" panose="02020603050405020304" pitchFamily="18" charset="0"/>
              </a:rPr>
              <a:t>10400443526</a:t>
            </a:r>
            <a:r>
              <a:rPr lang="zh-TW" altLang="en-US" sz="2000" b="1" dirty="0">
                <a:latin typeface="Times New Roman" panose="02020603050405020304" pitchFamily="18" charset="0"/>
              </a:rPr>
              <a:t>號</a:t>
            </a:r>
            <a:r>
              <a:rPr lang="zh-TW" altLang="en-US" sz="2000" b="1" dirty="0" smtClean="0">
                <a:latin typeface="Times New Roman" panose="02020603050405020304" pitchFamily="18" charset="0"/>
              </a:rPr>
              <a:t>公告）</a:t>
            </a:r>
            <a:endParaRPr lang="en-US" altLang="zh-TW" sz="2000" b="1" dirty="0" smtClean="0">
              <a:latin typeface="Times New Roman" panose="02020603050405020304" pitchFamily="18" charset="0"/>
            </a:endParaRPr>
          </a:p>
          <a:p>
            <a:pPr marL="396000" lvl="1" indent="0">
              <a:lnSpc>
                <a:spcPct val="110000"/>
              </a:lnSpc>
              <a:spcBef>
                <a:spcPts val="300"/>
              </a:spcBef>
              <a:buClr>
                <a:srgbClr val="000000"/>
              </a:buClr>
              <a:buSzPct val="100000"/>
              <a:buNone/>
            </a:pPr>
            <a:r>
              <a:rPr lang="zh-TW" altLang="en-US" sz="2000" dirty="0" smtClean="0">
                <a:latin typeface="Times New Roman" panose="02020603050405020304" pitchFamily="18" charset="0"/>
              </a:rPr>
              <a:t>發行人</a:t>
            </a:r>
            <a:r>
              <a:rPr lang="zh-TW" altLang="en-US" sz="2000" dirty="0">
                <a:latin typeface="Times New Roman" panose="02020603050405020304" pitchFamily="18" charset="0"/>
              </a:rPr>
              <a:t>募集與發行有價證券處理</a:t>
            </a:r>
            <a:r>
              <a:rPr lang="zh-TW" altLang="en-US" sz="2000" dirty="0" smtClean="0">
                <a:latin typeface="Times New Roman" panose="02020603050405020304" pitchFamily="18" charset="0"/>
              </a:rPr>
              <a:t>準則第</a:t>
            </a:r>
            <a:r>
              <a:rPr lang="en-US" altLang="zh-TW" sz="2000" dirty="0" smtClean="0">
                <a:latin typeface="Times New Roman" panose="02020603050405020304" pitchFamily="18" charset="0"/>
              </a:rPr>
              <a:t>11</a:t>
            </a:r>
            <a:r>
              <a:rPr lang="zh-TW" altLang="en-US" sz="2000" dirty="0" smtClean="0">
                <a:latin typeface="Times New Roman" panose="02020603050405020304" pitchFamily="18" charset="0"/>
              </a:rPr>
              <a:t>條之</a:t>
            </a:r>
            <a:r>
              <a:rPr lang="en-US" altLang="zh-TW" sz="2000" dirty="0" smtClean="0">
                <a:latin typeface="Times New Roman" panose="02020603050405020304" pitchFamily="18" charset="0"/>
              </a:rPr>
              <a:t>1</a:t>
            </a:r>
            <a:r>
              <a:rPr lang="en-US" altLang="zh-TW" sz="2000" dirty="0" smtClean="0">
                <a:latin typeface="Times New Roman" panose="02020603050405020304" pitchFamily="18" charset="0"/>
                <a:ea typeface="新細明體" panose="02020500000000000000" pitchFamily="18" charset="-120"/>
              </a:rPr>
              <a:t>、</a:t>
            </a:r>
            <a:r>
              <a:rPr lang="zh-TW" altLang="en-US" sz="2000" dirty="0" smtClean="0">
                <a:latin typeface="Times New Roman" panose="02020603050405020304" pitchFamily="18" charset="0"/>
              </a:rPr>
              <a:t>外國</a:t>
            </a:r>
            <a:r>
              <a:rPr lang="zh-TW" altLang="en-US" sz="2000" dirty="0">
                <a:latin typeface="Times New Roman" panose="02020603050405020304" pitchFamily="18" charset="0"/>
              </a:rPr>
              <a:t>發行人募集與發行有價證券處理</a:t>
            </a:r>
            <a:r>
              <a:rPr lang="zh-TW" altLang="en-US" sz="2000" dirty="0" smtClean="0">
                <a:latin typeface="Times New Roman" panose="02020603050405020304" pitchFamily="18" charset="0"/>
              </a:rPr>
              <a:t>準則第</a:t>
            </a:r>
            <a:r>
              <a:rPr lang="en-US" altLang="zh-TW" sz="2000" dirty="0" smtClean="0">
                <a:latin typeface="Times New Roman" panose="02020603050405020304" pitchFamily="18" charset="0"/>
              </a:rPr>
              <a:t>9</a:t>
            </a:r>
            <a:r>
              <a:rPr lang="zh-TW" altLang="en-US" sz="2000" dirty="0" smtClean="0">
                <a:latin typeface="Times New Roman" panose="02020603050405020304" pitchFamily="18" charset="0"/>
              </a:rPr>
              <a:t>條之</a:t>
            </a:r>
            <a:r>
              <a:rPr lang="en-US" altLang="zh-TW" sz="2000" dirty="0" smtClean="0">
                <a:latin typeface="Times New Roman" panose="02020603050405020304" pitchFamily="18" charset="0"/>
              </a:rPr>
              <a:t>1</a:t>
            </a:r>
            <a:r>
              <a:rPr lang="en-US" altLang="zh-TW" sz="2000" dirty="0">
                <a:latin typeface="Times New Roman" panose="02020603050405020304" pitchFamily="18" charset="0"/>
                <a:ea typeface="新細明體" panose="02020500000000000000" pitchFamily="18" charset="-120"/>
              </a:rPr>
              <a:t> </a:t>
            </a:r>
            <a:r>
              <a:rPr lang="en-US" altLang="zh-TW" sz="2000" dirty="0" smtClean="0">
                <a:latin typeface="Times New Roman" panose="02020603050405020304" pitchFamily="18" charset="0"/>
                <a:ea typeface="新細明體" panose="02020500000000000000" pitchFamily="18" charset="-120"/>
              </a:rPr>
              <a:t>、</a:t>
            </a:r>
            <a:r>
              <a:rPr lang="zh-TW" altLang="en-US" sz="2000" dirty="0" smtClean="0">
                <a:latin typeface="Times New Roman" panose="02020603050405020304" pitchFamily="18" charset="0"/>
              </a:rPr>
              <a:t>行政</a:t>
            </a:r>
            <a:r>
              <a:rPr lang="zh-TW" altLang="en-US" sz="2000" dirty="0">
                <a:latin typeface="Times New Roman" panose="02020603050405020304" pitchFamily="18" charset="0"/>
              </a:rPr>
              <a:t>程序法第</a:t>
            </a:r>
            <a:r>
              <a:rPr lang="en-US" altLang="zh-TW" sz="2000" dirty="0">
                <a:latin typeface="Times New Roman" panose="02020603050405020304" pitchFamily="18" charset="0"/>
              </a:rPr>
              <a:t>16</a:t>
            </a:r>
            <a:r>
              <a:rPr lang="zh-TW" altLang="en-US" sz="2000" dirty="0">
                <a:latin typeface="Times New Roman" panose="02020603050405020304" pitchFamily="18" charset="0"/>
              </a:rPr>
              <a:t>條</a:t>
            </a:r>
            <a:r>
              <a:rPr lang="zh-TW" altLang="en-US" sz="2000" dirty="0" smtClean="0">
                <a:latin typeface="Times New Roman" panose="02020603050405020304" pitchFamily="18" charset="0"/>
              </a:rPr>
              <a:t>。</a:t>
            </a:r>
            <a:endParaRPr lang="en-US" altLang="zh-TW" sz="2000" dirty="0">
              <a:latin typeface="Times New Roman" panose="02020603050405020304" pitchFamily="18" charset="0"/>
            </a:endParaRPr>
          </a:p>
          <a:p>
            <a:pPr>
              <a:lnSpc>
                <a:spcPct val="110000"/>
              </a:lnSpc>
              <a:spcBef>
                <a:spcPts val="600"/>
              </a:spcBef>
              <a:buSzPct val="80000"/>
            </a:pPr>
            <a:r>
              <a:rPr lang="zh-TW" altLang="en-US" sz="2400" b="1" dirty="0" smtClean="0">
                <a:latin typeface="Times New Roman" panose="02020603050405020304" pitchFamily="18" charset="0"/>
              </a:rPr>
              <a:t>受託事項</a:t>
            </a:r>
            <a:r>
              <a:rPr lang="en-US" altLang="zh-TW" sz="2400" b="1" dirty="0" smtClean="0">
                <a:latin typeface="Times New Roman" panose="02020603050405020304" pitchFamily="18" charset="0"/>
              </a:rPr>
              <a:t/>
            </a:r>
            <a:br>
              <a:rPr lang="en-US" altLang="zh-TW" sz="2400" b="1" dirty="0" smtClean="0">
                <a:latin typeface="Times New Roman" panose="02020603050405020304" pitchFamily="18" charset="0"/>
              </a:rPr>
            </a:br>
            <a:r>
              <a:rPr lang="zh-TW" altLang="en-US" sz="2000" dirty="0" smtClean="0">
                <a:latin typeface="Times New Roman" panose="02020603050405020304" pitchFamily="18" charset="0"/>
              </a:rPr>
              <a:t>發行人</a:t>
            </a:r>
            <a:r>
              <a:rPr lang="zh-TW" altLang="en-US" sz="2000" dirty="0">
                <a:latin typeface="Times New Roman" panose="02020603050405020304" pitchFamily="18" charset="0"/>
              </a:rPr>
              <a:t>及外國發行人申報發行普通</a:t>
            </a:r>
            <a:r>
              <a:rPr lang="zh-TW" altLang="en-US" sz="2000" dirty="0" smtClean="0">
                <a:latin typeface="Times New Roman" panose="02020603050405020304" pitchFamily="18" charset="0"/>
              </a:rPr>
              <a:t>公司債案件</a:t>
            </a:r>
            <a:r>
              <a:rPr lang="zh-TW" altLang="en-US" sz="2000" dirty="0">
                <a:latin typeface="Times New Roman" panose="02020603050405020304" pitchFamily="18" charset="0"/>
              </a:rPr>
              <a:t>，以及前開案件申報生效之撤銷、廢止或變更等事項</a:t>
            </a:r>
            <a:r>
              <a:rPr lang="zh-TW" altLang="en-US" sz="2000" dirty="0" smtClean="0">
                <a:latin typeface="Times New Roman" panose="02020603050405020304" pitchFamily="18" charset="0"/>
              </a:rPr>
              <a:t>。 </a:t>
            </a:r>
            <a:endParaRPr lang="en-US" altLang="zh-TW" sz="2000" dirty="0">
              <a:latin typeface="Times New Roman" panose="02020603050405020304" pitchFamily="18" charset="0"/>
            </a:endParaRPr>
          </a:p>
          <a:p>
            <a:pPr>
              <a:lnSpc>
                <a:spcPct val="110000"/>
              </a:lnSpc>
              <a:spcBef>
                <a:spcPts val="600"/>
              </a:spcBef>
              <a:buSzPct val="80000"/>
            </a:pPr>
            <a:r>
              <a:rPr lang="zh-TW" altLang="en-US" sz="2400" b="1" dirty="0" smtClean="0">
                <a:latin typeface="Times New Roman" panose="02020603050405020304" pitchFamily="18" charset="0"/>
              </a:rPr>
              <a:t>受託開始日</a:t>
            </a:r>
            <a:r>
              <a:rPr lang="en-US" altLang="zh-TW" sz="2400" b="1" dirty="0" smtClean="0">
                <a:latin typeface="Times New Roman" panose="02020603050405020304" pitchFamily="18" charset="0"/>
              </a:rPr>
              <a:t/>
            </a:r>
            <a:br>
              <a:rPr lang="en-US" altLang="zh-TW" sz="2400" b="1" dirty="0" smtClean="0">
                <a:latin typeface="Times New Roman" panose="02020603050405020304" pitchFamily="18" charset="0"/>
              </a:rPr>
            </a:br>
            <a:r>
              <a:rPr lang="en-US" altLang="zh-TW" sz="2000" dirty="0" smtClean="0">
                <a:latin typeface="Times New Roman" panose="02020603050405020304" pitchFamily="18" charset="0"/>
              </a:rPr>
              <a:t>104</a:t>
            </a:r>
            <a:r>
              <a:rPr lang="zh-TW" altLang="en-US" sz="2000" dirty="0" smtClean="0">
                <a:latin typeface="Times New Roman" panose="02020603050405020304" pitchFamily="18" charset="0"/>
              </a:rPr>
              <a:t>年</a:t>
            </a:r>
            <a:r>
              <a:rPr lang="en-US" altLang="zh-TW" sz="2000" dirty="0" smtClean="0">
                <a:latin typeface="Times New Roman" panose="02020603050405020304" pitchFamily="18" charset="0"/>
              </a:rPr>
              <a:t>11</a:t>
            </a:r>
            <a:r>
              <a:rPr lang="zh-TW" altLang="en-US" sz="2000" dirty="0" smtClean="0">
                <a:latin typeface="Times New Roman" panose="02020603050405020304" pitchFamily="18" charset="0"/>
              </a:rPr>
              <a:t>月</a:t>
            </a:r>
            <a:r>
              <a:rPr lang="en-US" altLang="zh-TW" sz="2000" dirty="0" smtClean="0">
                <a:latin typeface="Times New Roman" panose="02020603050405020304" pitchFamily="18" charset="0"/>
              </a:rPr>
              <a:t>16</a:t>
            </a:r>
            <a:r>
              <a:rPr lang="zh-TW" altLang="en-US" sz="2000" dirty="0" smtClean="0">
                <a:latin typeface="Times New Roman" panose="02020603050405020304" pitchFamily="18" charset="0"/>
              </a:rPr>
              <a:t>日。</a:t>
            </a:r>
          </a:p>
          <a:p>
            <a:pPr>
              <a:lnSpc>
                <a:spcPct val="110000"/>
              </a:lnSpc>
              <a:spcBef>
                <a:spcPts val="600"/>
              </a:spcBef>
              <a:buSzPct val="80000"/>
            </a:pPr>
            <a:r>
              <a:rPr lang="zh-TW" altLang="en-US" sz="2400" b="1" dirty="0" smtClean="0">
                <a:latin typeface="Times New Roman" panose="02020603050405020304" pitchFamily="18" charset="0"/>
              </a:rPr>
              <a:t>發行人申報方式</a:t>
            </a:r>
            <a:r>
              <a:rPr lang="en-US" altLang="zh-TW" sz="2400" b="1" dirty="0" smtClean="0">
                <a:latin typeface="Times New Roman" panose="02020603050405020304" pitchFamily="18" charset="0"/>
              </a:rPr>
              <a:t/>
            </a:r>
            <a:br>
              <a:rPr lang="en-US" altLang="zh-TW" sz="2400" b="1" dirty="0" smtClean="0">
                <a:latin typeface="Times New Roman" panose="02020603050405020304" pitchFamily="18" charset="0"/>
              </a:rPr>
            </a:br>
            <a:r>
              <a:rPr lang="zh-TW" altLang="en-US" sz="2000" dirty="0" smtClean="0">
                <a:latin typeface="Times New Roman" panose="02020603050405020304" pitchFamily="18" charset="0"/>
              </a:rPr>
              <a:t>書面申報</a:t>
            </a:r>
            <a:r>
              <a:rPr lang="zh-TW" altLang="en-US" sz="2000" dirty="0" smtClean="0">
                <a:latin typeface="Times New Roman" panose="02020603050405020304" pitchFamily="18" charset="0"/>
              </a:rPr>
              <a:t>。</a:t>
            </a:r>
            <a:endParaRPr lang="en-US" altLang="zh-TW" sz="2000" dirty="0" smtClean="0">
              <a:latin typeface="Times New Roman" panose="02020603050405020304" pitchFamily="18" charset="0"/>
            </a:endParaRPr>
          </a:p>
          <a:p>
            <a:pPr>
              <a:lnSpc>
                <a:spcPct val="110000"/>
              </a:lnSpc>
              <a:spcBef>
                <a:spcPts val="600"/>
              </a:spcBef>
              <a:buSzPct val="80000"/>
            </a:pPr>
            <a:r>
              <a:rPr lang="zh-TW" altLang="en-US" sz="2400" b="1" dirty="0" smtClean="0">
                <a:latin typeface="Times New Roman" panose="02020603050405020304" pitchFamily="18" charset="0"/>
              </a:rPr>
              <a:t>審查依據</a:t>
            </a:r>
            <a:endParaRPr lang="en-US" altLang="zh-TW" sz="2400" b="1" dirty="0">
              <a:latin typeface="Times New Roman" panose="02020603050405020304" pitchFamily="18" charset="0"/>
            </a:endParaRPr>
          </a:p>
          <a:p>
            <a:pPr marL="396000" lvl="1" indent="0">
              <a:lnSpc>
                <a:spcPct val="110000"/>
              </a:lnSpc>
              <a:spcBef>
                <a:spcPts val="300"/>
              </a:spcBef>
              <a:buClr>
                <a:srgbClr val="000000"/>
              </a:buClr>
              <a:buSzPct val="100000"/>
              <a:buNone/>
            </a:pPr>
            <a:r>
              <a:rPr lang="zh-TW" altLang="en-US" sz="2000" dirty="0" smtClean="0">
                <a:latin typeface="Times New Roman" panose="02020603050405020304" pitchFamily="18" charset="0"/>
              </a:rPr>
              <a:t>發行人</a:t>
            </a:r>
            <a:r>
              <a:rPr lang="zh-TW" altLang="en-US" sz="2000" dirty="0">
                <a:latin typeface="Times New Roman" panose="02020603050405020304" pitchFamily="18" charset="0"/>
              </a:rPr>
              <a:t>募集與發行有價證券處理</a:t>
            </a:r>
            <a:r>
              <a:rPr lang="zh-TW" altLang="en-US" sz="2000" dirty="0">
                <a:latin typeface="Times New Roman" panose="02020603050405020304" pitchFamily="18" charset="0"/>
              </a:rPr>
              <a:t>準則、外國</a:t>
            </a:r>
            <a:r>
              <a:rPr lang="zh-TW" altLang="en-US" sz="2000" dirty="0">
                <a:latin typeface="Times New Roman" panose="02020603050405020304" pitchFamily="18" charset="0"/>
              </a:rPr>
              <a:t>發行人募集與發行有價證券處理準則</a:t>
            </a:r>
            <a:endParaRPr lang="en-US" altLang="zh-TW" sz="2000" dirty="0">
              <a:latin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17</a:t>
            </a:fld>
            <a:endParaRPr lang="en-US" altLang="zh-TW" dirty="0"/>
          </a:p>
        </p:txBody>
      </p:sp>
    </p:spTree>
    <p:extLst>
      <p:ext uri="{BB962C8B-B14F-4D97-AF65-F5344CB8AC3E}">
        <p14:creationId xmlns:p14="http://schemas.microsoft.com/office/powerpoint/2010/main" val="83900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1999" y="540000"/>
            <a:ext cx="7920000" cy="720000"/>
          </a:xfrm>
        </p:spPr>
        <p:txBody>
          <a:bodyPr>
            <a:noAutofit/>
          </a:bodyPr>
          <a:lstStyle/>
          <a:p>
            <a:pPr marL="342900" indent="-342900"/>
            <a:r>
              <a:rPr lang="zh-TW" altLang="en-US" sz="3600" b="1" kern="1200" dirty="0" smtClean="0">
                <a:solidFill>
                  <a:srgbClr val="0000FF"/>
                </a:solidFill>
              </a:rPr>
              <a:t>三、</a:t>
            </a:r>
            <a:r>
              <a:rPr lang="zh-TW" altLang="zh-TW" sz="3600" b="1" kern="1200" dirty="0" smtClean="0">
                <a:solidFill>
                  <a:srgbClr val="0000FF"/>
                </a:solidFill>
              </a:rPr>
              <a:t>普通公司債</a:t>
            </a:r>
            <a:r>
              <a:rPr lang="zh-TW" altLang="en-US" sz="3600" b="1" kern="1200" dirty="0">
                <a:solidFill>
                  <a:srgbClr val="0000FF"/>
                </a:solidFill>
              </a:rPr>
              <a:t>申報生效</a:t>
            </a:r>
            <a:r>
              <a:rPr lang="zh-TW" altLang="en-US" sz="3600" b="1" kern="1200" dirty="0" smtClean="0">
                <a:solidFill>
                  <a:srgbClr val="0000FF"/>
                </a:solidFill>
              </a:rPr>
              <a:t>新制重點</a:t>
            </a:r>
            <a:r>
              <a:rPr lang="en-US" altLang="zh-TW" sz="3600" b="1" kern="1200" dirty="0" smtClean="0">
                <a:solidFill>
                  <a:srgbClr val="0000FF"/>
                </a:solidFill>
              </a:rPr>
              <a:t>(1)</a:t>
            </a:r>
            <a:endParaRPr lang="zh-TW" altLang="en-US" sz="3600" b="1" kern="1200" dirty="0">
              <a:solidFill>
                <a:srgbClr val="0000FF"/>
              </a:solidFill>
            </a:endParaRPr>
          </a:p>
        </p:txBody>
      </p:sp>
      <p:sp>
        <p:nvSpPr>
          <p:cNvPr id="3" name="內容版面配置區 2"/>
          <p:cNvSpPr>
            <a:spLocks noGrp="1"/>
          </p:cNvSpPr>
          <p:nvPr>
            <p:ph sz="quarter" idx="1"/>
          </p:nvPr>
        </p:nvSpPr>
        <p:spPr>
          <a:xfrm>
            <a:off x="720000" y="2016000"/>
            <a:ext cx="7920000" cy="4752000"/>
          </a:xfrm>
        </p:spPr>
        <p:txBody>
          <a:bodyPr>
            <a:normAutofit/>
          </a:bodyPr>
          <a:lstStyle/>
          <a:p>
            <a:pPr>
              <a:spcBef>
                <a:spcPts val="600"/>
              </a:spcBef>
              <a:buSzPct val="80000"/>
            </a:pPr>
            <a:r>
              <a:rPr lang="zh-TW" altLang="en-US" sz="2400" dirty="0">
                <a:latin typeface="Times New Roman" panose="02020603050405020304" pitchFamily="18" charset="0"/>
                <a:cs typeface="Times New Roman" panose="02020603050405020304" pitchFamily="18" charset="0"/>
              </a:rPr>
              <a:t>金管會行政委託本中心辦理國內外發行人募集與發行普通公司債之申報生效案件。</a:t>
            </a:r>
            <a:endParaRPr lang="en-US" altLang="zh-TW" sz="2400" dirty="0">
              <a:latin typeface="Times New Roman" panose="02020603050405020304" pitchFamily="18" charset="0"/>
              <a:cs typeface="Times New Roman" panose="02020603050405020304" pitchFamily="18" charset="0"/>
            </a:endParaRPr>
          </a:p>
          <a:p>
            <a:pPr>
              <a:spcBef>
                <a:spcPts val="600"/>
              </a:spcBef>
              <a:buSzPct val="80000"/>
            </a:pPr>
            <a:r>
              <a:rPr lang="zh-TW" altLang="en-US" sz="2400" dirty="0">
                <a:latin typeface="Times New Roman" panose="02020603050405020304" pitchFamily="18" charset="0"/>
                <a:cs typeface="Times New Roman" panose="02020603050405020304" pitchFamily="18" charset="0"/>
              </a:rPr>
              <a:t>募集與發行普通公司債之申報生效期間由</a:t>
            </a:r>
            <a:r>
              <a:rPr lang="en-US" altLang="zh-TW" sz="2400" dirty="0">
                <a:latin typeface="Times New Roman" panose="02020603050405020304" pitchFamily="18" charset="0"/>
                <a:cs typeface="Times New Roman" panose="02020603050405020304" pitchFamily="18" charset="0"/>
              </a:rPr>
              <a:t>7</a:t>
            </a:r>
            <a:r>
              <a:rPr lang="zh-TW" altLang="en-US" sz="2400" dirty="0">
                <a:latin typeface="Times New Roman" panose="02020603050405020304" pitchFamily="18" charset="0"/>
                <a:cs typeface="Times New Roman" panose="02020603050405020304" pitchFamily="18" charset="0"/>
              </a:rPr>
              <a:t>個營業日縮短為</a:t>
            </a:r>
            <a:r>
              <a:rPr lang="en-US" altLang="zh-TW" sz="2400" dirty="0">
                <a:latin typeface="Times New Roman" panose="02020603050405020304" pitchFamily="18" charset="0"/>
                <a:cs typeface="Times New Roman" panose="02020603050405020304" pitchFamily="18" charset="0"/>
              </a:rPr>
              <a:t>3</a:t>
            </a:r>
            <a:r>
              <a:rPr lang="zh-TW" altLang="en-US" sz="2400" dirty="0">
                <a:latin typeface="Times New Roman" panose="02020603050405020304" pitchFamily="18" charset="0"/>
                <a:cs typeface="Times New Roman" panose="02020603050405020304" pitchFamily="18" charset="0"/>
              </a:rPr>
              <a:t>個營業日（金融控股、票券金融、信用卡及保險等事業之申報生效期間仍為</a:t>
            </a:r>
            <a:r>
              <a:rPr lang="en-US" altLang="zh-TW" sz="2400" dirty="0">
                <a:latin typeface="Times New Roman" panose="02020603050405020304" pitchFamily="18" charset="0"/>
                <a:cs typeface="Times New Roman" panose="02020603050405020304" pitchFamily="18" charset="0"/>
              </a:rPr>
              <a:t>12</a:t>
            </a:r>
            <a:r>
              <a:rPr lang="zh-TW" altLang="en-US" sz="2400" dirty="0">
                <a:latin typeface="Times New Roman" panose="02020603050405020304" pitchFamily="18" charset="0"/>
                <a:cs typeface="Times New Roman" panose="02020603050405020304" pitchFamily="18" charset="0"/>
              </a:rPr>
              <a:t>個營業日）。</a:t>
            </a:r>
            <a:endParaRPr lang="en-US" altLang="zh-TW" sz="2400" dirty="0">
              <a:latin typeface="Times New Roman" panose="02020603050405020304" pitchFamily="18" charset="0"/>
              <a:cs typeface="Times New Roman" panose="02020603050405020304" pitchFamily="18" charset="0"/>
            </a:endParaRPr>
          </a:p>
          <a:p>
            <a:pPr>
              <a:spcBef>
                <a:spcPts val="600"/>
              </a:spcBef>
              <a:buSzPct val="80000"/>
            </a:pPr>
            <a:r>
              <a:rPr lang="zh-TW" altLang="en-US" sz="2400" dirty="0" smtClean="0"/>
              <a:t>普通</a:t>
            </a:r>
            <a:r>
              <a:rPr lang="zh-TW" altLang="en-US" sz="2400" dirty="0"/>
              <a:t>公司債應委託承銷商對外公開承銷。</a:t>
            </a:r>
            <a:endParaRPr lang="en-US" altLang="zh-TW" sz="2400" dirty="0"/>
          </a:p>
          <a:p>
            <a:pPr>
              <a:spcBef>
                <a:spcPts val="600"/>
              </a:spcBef>
              <a:buSzPct val="80000"/>
            </a:pPr>
            <a:r>
              <a:rPr lang="zh-TW" altLang="en-US" sz="2400" dirty="0" smtClean="0">
                <a:latin typeface="Times New Roman" panose="02020603050405020304" pitchFamily="18" charset="0"/>
                <a:cs typeface="Times New Roman" panose="02020603050405020304" pitchFamily="18" charset="0"/>
              </a:rPr>
              <a:t>公開</a:t>
            </a:r>
            <a:r>
              <a:rPr lang="zh-TW" altLang="en-US" sz="2400" dirty="0">
                <a:latin typeface="Times New Roman" panose="02020603050405020304" pitchFamily="18" charset="0"/>
                <a:cs typeface="Times New Roman" panose="02020603050405020304" pitchFamily="18" charset="0"/>
              </a:rPr>
              <a:t>發行之普通公司債</a:t>
            </a:r>
            <a:r>
              <a:rPr lang="zh-TW" altLang="en-US" sz="2400" dirty="0" smtClean="0">
                <a:latin typeface="Times New Roman" panose="02020603050405020304" pitchFamily="18" charset="0"/>
                <a:cs typeface="Times New Roman" panose="02020603050405020304" pitchFamily="18" charset="0"/>
              </a:rPr>
              <a:t>均應申請</a:t>
            </a:r>
            <a:r>
              <a:rPr lang="zh-TW" altLang="en-US" sz="2400" dirty="0">
                <a:latin typeface="Times New Roman" panose="02020603050405020304" pitchFamily="18" charset="0"/>
                <a:cs typeface="Times New Roman" panose="02020603050405020304" pitchFamily="18" charset="0"/>
              </a:rPr>
              <a:t>櫃檯買賣。</a:t>
            </a:r>
            <a:endParaRPr lang="en-US" altLang="zh-TW" sz="2400" dirty="0">
              <a:latin typeface="Times New Roman" panose="02020603050405020304" pitchFamily="18" charset="0"/>
              <a:cs typeface="Times New Roman" panose="02020603050405020304" pitchFamily="18" charset="0"/>
            </a:endParaRPr>
          </a:p>
          <a:p>
            <a:pPr>
              <a:spcBef>
                <a:spcPts val="600"/>
              </a:spcBef>
              <a:buSzPct val="80000"/>
            </a:pPr>
            <a:r>
              <a:rPr lang="zh-TW" altLang="en-US" sz="2400" dirty="0" smtClean="0">
                <a:latin typeface="Times New Roman" panose="02020603050405020304" pitchFamily="18" charset="0"/>
                <a:cs typeface="Times New Roman" panose="02020603050405020304" pitchFamily="18" charset="0"/>
              </a:rPr>
              <a:t>發行人向</a:t>
            </a:r>
            <a:r>
              <a:rPr lang="zh-TW" altLang="en-US" sz="2400" dirty="0">
                <a:latin typeface="Times New Roman" panose="02020603050405020304" pitchFamily="18" charset="0"/>
                <a:cs typeface="Times New Roman" panose="02020603050405020304" pitchFamily="18" charset="0"/>
              </a:rPr>
              <a:t>本中心</a:t>
            </a:r>
            <a:r>
              <a:rPr lang="zh-TW" altLang="en-US" sz="2400" dirty="0" smtClean="0">
                <a:latin typeface="Times New Roman" panose="02020603050405020304" pitchFamily="18" charset="0"/>
                <a:cs typeface="Times New Roman" panose="02020603050405020304" pitchFamily="18" charset="0"/>
              </a:rPr>
              <a:t>申報募集與發行</a:t>
            </a:r>
            <a:r>
              <a:rPr lang="zh-TW" altLang="en-US" sz="2400" dirty="0">
                <a:latin typeface="Times New Roman" panose="02020603050405020304" pitchFamily="18" charset="0"/>
                <a:cs typeface="Times New Roman" panose="02020603050405020304" pitchFamily="18" charset="0"/>
              </a:rPr>
              <a:t>普通</a:t>
            </a:r>
            <a:r>
              <a:rPr lang="zh-TW" altLang="en-US" sz="2400" dirty="0" smtClean="0">
                <a:latin typeface="Times New Roman" panose="02020603050405020304" pitchFamily="18" charset="0"/>
                <a:cs typeface="Times New Roman" panose="02020603050405020304" pitchFamily="18" charset="0"/>
              </a:rPr>
              <a:t>公司債得同日併</a:t>
            </a:r>
            <a:r>
              <a:rPr lang="zh-TW" altLang="en-US" sz="2400" dirty="0">
                <a:latin typeface="Times New Roman" panose="02020603050405020304" pitchFamily="18" charset="0"/>
                <a:cs typeface="Times New Roman" panose="02020603050405020304" pitchFamily="18" charset="0"/>
              </a:rPr>
              <a:t>案</a:t>
            </a:r>
            <a:r>
              <a:rPr lang="zh-TW" altLang="en-US" sz="2400" dirty="0" smtClean="0">
                <a:latin typeface="Times New Roman" panose="02020603050405020304" pitchFamily="18" charset="0"/>
                <a:cs typeface="Times New Roman" panose="02020603050405020304" pitchFamily="18" charset="0"/>
              </a:rPr>
              <a:t>申請該公司債</a:t>
            </a:r>
            <a:r>
              <a:rPr lang="zh-TW" altLang="en-US" sz="2400" dirty="0">
                <a:latin typeface="Times New Roman" panose="02020603050405020304" pitchFamily="18" charset="0"/>
                <a:cs typeface="Times New Roman" panose="02020603050405020304" pitchFamily="18" charset="0"/>
              </a:rPr>
              <a:t>櫃檯買賣。</a:t>
            </a:r>
            <a:endParaRPr lang="en-US" altLang="zh-TW" sz="2400" dirty="0">
              <a:latin typeface="Times New Roman" panose="02020603050405020304" pitchFamily="18" charset="0"/>
              <a:cs typeface="Times New Roman" panose="02020603050405020304" pitchFamily="18" charset="0"/>
            </a:endParaRPr>
          </a:p>
          <a:p>
            <a:pPr>
              <a:spcBef>
                <a:spcPts val="600"/>
              </a:spcBef>
              <a:buSzPct val="80000"/>
            </a:pPr>
            <a:r>
              <a:rPr lang="zh-TW" altLang="en-US" sz="2400" dirty="0" smtClean="0">
                <a:latin typeface="Times New Roman" panose="02020603050405020304" pitchFamily="18" charset="0"/>
                <a:cs typeface="Times New Roman" panose="02020603050405020304" pitchFamily="18" charset="0"/>
              </a:rPr>
              <a:t>普通</a:t>
            </a:r>
            <a:r>
              <a:rPr lang="zh-TW" altLang="en-US" sz="2400" dirty="0">
                <a:latin typeface="Times New Roman" panose="02020603050405020304" pitchFamily="18" charset="0"/>
                <a:cs typeface="Times New Roman" panose="02020603050405020304" pitchFamily="18" charset="0"/>
              </a:rPr>
              <a:t>公司債應於申報生效日後</a:t>
            </a:r>
            <a:r>
              <a:rPr lang="en-US" altLang="zh-TW" sz="2400" dirty="0">
                <a:latin typeface="Times New Roman" panose="02020603050405020304" pitchFamily="18" charset="0"/>
                <a:cs typeface="Times New Roman" panose="02020603050405020304" pitchFamily="18" charset="0"/>
              </a:rPr>
              <a:t>7</a:t>
            </a:r>
            <a:r>
              <a:rPr lang="zh-TW" altLang="en-US" sz="2400" dirty="0">
                <a:latin typeface="Times New Roman" panose="02020603050405020304" pitchFamily="18" charset="0"/>
                <a:cs typeface="Times New Roman" panose="02020603050405020304" pitchFamily="18" charset="0"/>
              </a:rPr>
              <a:t>個營業日內</a:t>
            </a:r>
            <a:r>
              <a:rPr lang="zh-TW" altLang="en-US" sz="2400" dirty="0" smtClean="0">
                <a:latin typeface="Times New Roman" panose="02020603050405020304" pitchFamily="18" charset="0"/>
                <a:cs typeface="Times New Roman" panose="02020603050405020304" pitchFamily="18" charset="0"/>
              </a:rPr>
              <a:t>完成募集與發行並開始</a:t>
            </a:r>
            <a:r>
              <a:rPr lang="zh-TW" altLang="en-US" sz="2400" dirty="0">
                <a:latin typeface="Times New Roman" panose="02020603050405020304" pitchFamily="18" charset="0"/>
                <a:cs typeface="Times New Roman" panose="02020603050405020304" pitchFamily="18" charset="0"/>
              </a:rPr>
              <a:t>櫃檯買賣。</a:t>
            </a: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18</a:t>
            </a:fld>
            <a:endParaRPr lang="en-US" altLang="zh-TW"/>
          </a:p>
        </p:txBody>
      </p:sp>
    </p:spTree>
    <p:extLst>
      <p:ext uri="{BB962C8B-B14F-4D97-AF65-F5344CB8AC3E}">
        <p14:creationId xmlns:p14="http://schemas.microsoft.com/office/powerpoint/2010/main" val="69934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1999" y="540000"/>
            <a:ext cx="7920000" cy="720000"/>
          </a:xfrm>
        </p:spPr>
        <p:txBody>
          <a:bodyPr/>
          <a:lstStyle/>
          <a:p>
            <a:r>
              <a:rPr lang="zh-TW" altLang="en-US" sz="3600" b="1" kern="1200" dirty="0" smtClean="0">
                <a:solidFill>
                  <a:srgbClr val="0000FF"/>
                </a:solidFill>
              </a:rPr>
              <a:t>三、</a:t>
            </a:r>
            <a:r>
              <a:rPr lang="zh-TW" altLang="zh-TW" sz="3600" b="1" kern="1200" dirty="0">
                <a:solidFill>
                  <a:srgbClr val="0000FF"/>
                </a:solidFill>
              </a:rPr>
              <a:t>普通公司債</a:t>
            </a:r>
            <a:r>
              <a:rPr lang="zh-TW" altLang="en-US" sz="3600" b="1" kern="1200" dirty="0">
                <a:solidFill>
                  <a:srgbClr val="0000FF"/>
                </a:solidFill>
              </a:rPr>
              <a:t>申報生效</a:t>
            </a:r>
            <a:r>
              <a:rPr lang="zh-TW" altLang="en-US" sz="3600" b="1" kern="1200" dirty="0" smtClean="0">
                <a:solidFill>
                  <a:srgbClr val="0000FF"/>
                </a:solidFill>
              </a:rPr>
              <a:t>新制重點</a:t>
            </a:r>
            <a:r>
              <a:rPr lang="en-US" altLang="zh-TW" sz="3600" b="1" kern="1200" dirty="0" smtClean="0">
                <a:solidFill>
                  <a:srgbClr val="0000FF"/>
                </a:solidFill>
              </a:rPr>
              <a:t>(</a:t>
            </a:r>
            <a:r>
              <a:rPr lang="en-US" altLang="zh-TW" sz="3600" b="1" kern="1200" dirty="0">
                <a:solidFill>
                  <a:srgbClr val="0000FF"/>
                </a:solidFill>
              </a:rPr>
              <a:t>2</a:t>
            </a:r>
            <a:r>
              <a:rPr lang="en-US" altLang="zh-TW" sz="3600" b="1" kern="1200" dirty="0" smtClean="0">
                <a:solidFill>
                  <a:srgbClr val="0000FF"/>
                </a:solidFill>
              </a:rPr>
              <a:t>)</a:t>
            </a:r>
            <a:endParaRPr lang="zh-TW" altLang="en-US" sz="3600" b="1" dirty="0">
              <a:solidFill>
                <a:srgbClr val="0000FF"/>
              </a:solidFill>
            </a:endParaRPr>
          </a:p>
        </p:txBody>
      </p:sp>
      <p:graphicFrame>
        <p:nvGraphicFramePr>
          <p:cNvPr id="6" name="內容版面配置區 4"/>
          <p:cNvGraphicFramePr>
            <a:graphicFrameLocks noGrp="1"/>
          </p:cNvGraphicFramePr>
          <p:nvPr>
            <p:ph idx="1"/>
            <p:extLst>
              <p:ext uri="{D42A27DB-BD31-4B8C-83A1-F6EECF244321}">
                <p14:modId xmlns:p14="http://schemas.microsoft.com/office/powerpoint/2010/main" val="1196341931"/>
              </p:ext>
            </p:extLst>
          </p:nvPr>
        </p:nvGraphicFramePr>
        <p:xfrm>
          <a:off x="107506" y="1830067"/>
          <a:ext cx="8928990" cy="4938225"/>
        </p:xfrm>
        <a:graphic>
          <a:graphicData uri="http://schemas.openxmlformats.org/drawingml/2006/table">
            <a:tbl>
              <a:tblPr firstRow="1" bandRow="1">
                <a:tableStyleId>{21E4AEA4-8DFA-4A89-87EB-49C32662AFE0}</a:tableStyleId>
              </a:tblPr>
              <a:tblGrid>
                <a:gridCol w="1234054"/>
                <a:gridCol w="1862288"/>
                <a:gridCol w="97573"/>
                <a:gridCol w="1486603"/>
                <a:gridCol w="135016"/>
                <a:gridCol w="1665184"/>
                <a:gridCol w="1224136"/>
                <a:gridCol w="1224136"/>
              </a:tblGrid>
              <a:tr h="274840">
                <a:tc>
                  <a:txBody>
                    <a:bodyPr/>
                    <a:lstStyle/>
                    <a:p>
                      <a:pPr algn="l"/>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gridSpan="3">
                  <a:txBody>
                    <a:bodyPr/>
                    <a:lstStyle/>
                    <a:p>
                      <a:pPr algn="ctr"/>
                      <a:r>
                        <a:rPr lang="zh-TW" altLang="en-US" sz="1250" baseline="0" dirty="0" smtClean="0">
                          <a:solidFill>
                            <a:schemeClr val="tx1"/>
                          </a:solidFill>
                          <a:latin typeface="Times New Roman" panose="02020603050405020304" pitchFamily="18" charset="0"/>
                          <a:ea typeface="標楷體" panose="03000509000000000000" pitchFamily="65" charset="-120"/>
                        </a:rPr>
                        <a:t>本國發行人</a:t>
                      </a:r>
                      <a:endParaRPr lang="zh-TW" altLang="en-US" sz="1250" baseline="0" dirty="0">
                        <a:solidFill>
                          <a:schemeClr val="tx1"/>
                        </a:solidFill>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hMerge="1">
                  <a:txBody>
                    <a:bodyPr/>
                    <a:lstStyle/>
                    <a:p>
                      <a:endParaRPr lang="zh-TW" altLang="en-US"/>
                    </a:p>
                  </a:txBody>
                  <a:tcPr/>
                </a:tc>
                <a:tc hMerge="1">
                  <a:txBody>
                    <a:bodyPr/>
                    <a:lstStyle/>
                    <a:p>
                      <a:endParaRPr lang="zh-TW" altLang="en-US"/>
                    </a:p>
                  </a:txBody>
                  <a:tcPr/>
                </a:tc>
                <a:tc gridSpan="3">
                  <a:txBody>
                    <a:bodyPr/>
                    <a:lstStyle/>
                    <a:p>
                      <a:pPr algn="ctr"/>
                      <a:r>
                        <a:rPr lang="zh-TW" altLang="en-US" sz="1250" baseline="0" dirty="0" smtClean="0">
                          <a:solidFill>
                            <a:schemeClr val="tx1"/>
                          </a:solidFill>
                          <a:latin typeface="Times New Roman" panose="02020603050405020304" pitchFamily="18" charset="0"/>
                          <a:ea typeface="標楷體" panose="03000509000000000000" pitchFamily="65" charset="-120"/>
                        </a:rPr>
                        <a:t>外國發行人</a:t>
                      </a:r>
                      <a:endParaRPr lang="zh-TW" altLang="en-US" sz="1250" baseline="0" dirty="0">
                        <a:solidFill>
                          <a:schemeClr val="tx1"/>
                        </a:solidFill>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hMerge="1">
                  <a:txBody>
                    <a:bodyPr/>
                    <a:lstStyle/>
                    <a:p>
                      <a:pPr algn="ctr"/>
                      <a:endParaRPr lang="zh-TW" altLang="en-US" sz="1250" baseline="0" dirty="0">
                        <a:solidFill>
                          <a:schemeClr val="tx1"/>
                        </a:solidFill>
                        <a:latin typeface="Times New Roman" panose="02020603050405020304" pitchFamily="18" charset="0"/>
                        <a:ea typeface="標楷體" panose="03000509000000000000" pitchFamily="65" charset="-12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hMerge="1">
                  <a:txBody>
                    <a:bodyPr/>
                    <a:lstStyle/>
                    <a:p>
                      <a:endParaRPr lang="zh-TW" altLang="en-US"/>
                    </a:p>
                  </a:txBody>
                  <a:tcPr/>
                </a:tc>
                <a:tc>
                  <a:txBody>
                    <a:bodyPr/>
                    <a:lstStyle/>
                    <a:p>
                      <a:pPr algn="ctr"/>
                      <a:r>
                        <a:rPr lang="zh-TW" altLang="en-US" sz="1250" baseline="0" dirty="0" smtClean="0">
                          <a:solidFill>
                            <a:schemeClr val="tx1"/>
                          </a:solidFill>
                          <a:latin typeface="Times New Roman" panose="02020603050405020304" pitchFamily="18" charset="0"/>
                          <a:ea typeface="標楷體" panose="03000509000000000000" pitchFamily="65" charset="-120"/>
                        </a:rPr>
                        <a:t>陸企發行人</a:t>
                      </a:r>
                      <a:endParaRPr lang="zh-TW" altLang="en-US" sz="1250" baseline="0" dirty="0">
                        <a:solidFill>
                          <a:schemeClr val="tx1"/>
                        </a:solidFill>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r>
              <a:tr h="274840">
                <a:tc>
                  <a:txBody>
                    <a:bodyPr/>
                    <a:lstStyle/>
                    <a:p>
                      <a:pPr algn="ctr"/>
                      <a:r>
                        <a:rPr lang="zh-TW" altLang="en-US" sz="1250" b="1" baseline="0" dirty="0" smtClean="0">
                          <a:latin typeface="Times New Roman" panose="02020603050405020304" pitchFamily="18" charset="0"/>
                          <a:ea typeface="標楷體" panose="03000509000000000000" pitchFamily="65" charset="-120"/>
                        </a:rPr>
                        <a:t>項目</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zh-TW" altLang="en-US" sz="1250" b="1" baseline="0" dirty="0" smtClean="0">
                          <a:latin typeface="Times New Roman" panose="02020603050405020304" pitchFamily="18" charset="0"/>
                          <a:ea typeface="標楷體" panose="03000509000000000000" pitchFamily="65" charset="-120"/>
                        </a:rPr>
                        <a:t>一般板</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2">
                  <a:txBody>
                    <a:bodyPr/>
                    <a:lstStyle/>
                    <a:p>
                      <a:pPr algn="ctr"/>
                      <a:r>
                        <a:rPr lang="zh-TW" altLang="en-US" sz="1250" b="1" baseline="0" dirty="0" smtClean="0">
                          <a:latin typeface="Times New Roman" panose="02020603050405020304" pitchFamily="18" charset="0"/>
                          <a:ea typeface="標楷體" panose="03000509000000000000" pitchFamily="65" charset="-120"/>
                        </a:rPr>
                        <a:t>專業板</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pPr algn="ctr"/>
                      <a:endParaRPr lang="zh-TW" altLang="en-US" sz="1250" b="1" baseline="0" dirty="0">
                        <a:latin typeface="Times New Roman" panose="02020603050405020304" pitchFamily="18" charset="0"/>
                        <a:ea typeface="標楷體" panose="03000509000000000000" pitchFamily="65" charset="-120"/>
                      </a:endParaRPr>
                    </a:p>
                  </a:txBody>
                  <a:tcPr marL="21600" marR="216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2">
                  <a:txBody>
                    <a:bodyPr/>
                    <a:lstStyle/>
                    <a:p>
                      <a:pPr algn="ctr"/>
                      <a:r>
                        <a:rPr lang="zh-TW" altLang="en-US" sz="1250" b="1" baseline="0" dirty="0" smtClean="0">
                          <a:latin typeface="Times New Roman" panose="02020603050405020304" pitchFamily="18" charset="0"/>
                          <a:ea typeface="標楷體" panose="03000509000000000000" pitchFamily="65" charset="-120"/>
                        </a:rPr>
                        <a:t>一般板</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pPr algn="ctr"/>
                      <a:endParaRPr lang="zh-TW" altLang="en-US" sz="1250" b="1" baseline="0" dirty="0">
                        <a:latin typeface="Times New Roman" panose="02020603050405020304" pitchFamily="18" charset="0"/>
                        <a:ea typeface="標楷體" panose="03000509000000000000" pitchFamily="65" charset="-12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zh-TW" altLang="en-US" sz="1250" b="1" baseline="0" dirty="0" smtClean="0">
                          <a:latin typeface="Times New Roman" panose="02020603050405020304" pitchFamily="18" charset="0"/>
                          <a:ea typeface="標楷體" panose="03000509000000000000" pitchFamily="65" charset="-120"/>
                        </a:rPr>
                        <a:t>專業板</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zh-TW" altLang="en-US" sz="1250" b="1" baseline="0" dirty="0" smtClean="0">
                          <a:latin typeface="Times New Roman" panose="02020603050405020304" pitchFamily="18" charset="0"/>
                          <a:ea typeface="標楷體" panose="03000509000000000000" pitchFamily="65" charset="-120"/>
                        </a:rPr>
                        <a:t>專業板</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74840">
                <a:tc>
                  <a:txBody>
                    <a:bodyPr/>
                    <a:lstStyle/>
                    <a:p>
                      <a:pPr algn="ctr"/>
                      <a:r>
                        <a:rPr lang="zh-TW" altLang="en-US" sz="1250" b="1" baseline="0" dirty="0" smtClean="0">
                          <a:latin typeface="Times New Roman" panose="02020603050405020304" pitchFamily="18" charset="0"/>
                          <a:ea typeface="標楷體" panose="03000509000000000000" pitchFamily="65" charset="-120"/>
                        </a:rPr>
                        <a:t>行政委託</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zh-TW" altLang="en-US" sz="1250" baseline="0" dirty="0" smtClean="0">
                          <a:latin typeface="Times New Roman" panose="02020603050405020304" pitchFamily="18" charset="0"/>
                          <a:ea typeface="標楷體" panose="03000509000000000000" pitchFamily="65" charset="-120"/>
                        </a:rPr>
                        <a:t>普通公司債</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en-US" altLang="zh-TW" sz="1250" baseline="0" dirty="0" smtClean="0">
                          <a:latin typeface="Times New Roman" panose="02020603050405020304" pitchFamily="18" charset="0"/>
                          <a:ea typeface="標楷體" panose="03000509000000000000" pitchFamily="65" charset="-120"/>
                        </a:rPr>
                        <a:t>NA</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50" baseline="0" dirty="0" smtClean="0">
                          <a:latin typeface="Times New Roman" panose="02020603050405020304" pitchFamily="18" charset="0"/>
                          <a:ea typeface="標楷體" panose="03000509000000000000" pitchFamily="65" charset="-120"/>
                        </a:rPr>
                        <a:t>NA</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zh-TW" altLang="en-US" sz="1250" b="1" baseline="0" dirty="0" smtClean="0">
                          <a:latin typeface="Times New Roman" panose="02020603050405020304" pitchFamily="18" charset="0"/>
                          <a:ea typeface="標楷體" panose="03000509000000000000" pitchFamily="65" charset="-120"/>
                        </a:rPr>
                        <a:t>申報生效期間</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TW" sz="1250" baseline="0" dirty="0" smtClean="0">
                          <a:latin typeface="Times New Roman" panose="02020603050405020304" pitchFamily="18" charset="0"/>
                          <a:ea typeface="標楷體" panose="03000509000000000000" pitchFamily="65" charset="-120"/>
                        </a:rPr>
                        <a:t>3</a:t>
                      </a:r>
                      <a:r>
                        <a:rPr lang="zh-TW" altLang="en-US" sz="1250" baseline="0" dirty="0" smtClean="0">
                          <a:latin typeface="Times New Roman" panose="02020603050405020304" pitchFamily="18" charset="0"/>
                          <a:ea typeface="標楷體" panose="03000509000000000000" pitchFamily="65" charset="-120"/>
                        </a:rPr>
                        <a:t>個營業日</a:t>
                      </a:r>
                      <a:endParaRPr lang="en-US" altLang="zh-TW" sz="1250" baseline="0" dirty="0" smtClean="0">
                        <a:latin typeface="Times New Roman" panose="02020603050405020304" pitchFamily="18" charset="0"/>
                        <a:ea typeface="標楷體" panose="03000509000000000000" pitchFamily="65" charset="-120"/>
                      </a:endParaRPr>
                    </a:p>
                    <a:p>
                      <a:pPr algn="ctr"/>
                      <a:r>
                        <a:rPr lang="en-US" altLang="zh-TW" sz="1250" baseline="0" dirty="0" smtClean="0">
                          <a:latin typeface="Times New Roman" panose="02020603050405020304" pitchFamily="18" charset="0"/>
                          <a:ea typeface="標楷體" panose="03000509000000000000" pitchFamily="65" charset="-120"/>
                        </a:rPr>
                        <a:t>(</a:t>
                      </a:r>
                      <a:r>
                        <a:rPr lang="zh-TW" altLang="en-US" sz="1250" baseline="0" dirty="0" smtClean="0">
                          <a:latin typeface="Times New Roman" panose="02020603050405020304" pitchFamily="18" charset="0"/>
                          <a:ea typeface="標楷體" panose="03000509000000000000" pitchFamily="65" charset="-120"/>
                        </a:rPr>
                        <a:t>金控、票券金融及信用卡等事業為</a:t>
                      </a:r>
                      <a:r>
                        <a:rPr lang="en-US" altLang="zh-TW" sz="1250" baseline="0" dirty="0" smtClean="0">
                          <a:latin typeface="Times New Roman" panose="02020603050405020304" pitchFamily="18" charset="0"/>
                          <a:ea typeface="標楷體" panose="03000509000000000000" pitchFamily="65" charset="-120"/>
                        </a:rPr>
                        <a:t>12</a:t>
                      </a:r>
                      <a:r>
                        <a:rPr lang="zh-TW" altLang="en-US" sz="1250" baseline="0" dirty="0" smtClean="0">
                          <a:latin typeface="Times New Roman" panose="02020603050405020304" pitchFamily="18" charset="0"/>
                          <a:ea typeface="標楷體" panose="03000509000000000000" pitchFamily="65" charset="-120"/>
                        </a:rPr>
                        <a:t>個營業日</a:t>
                      </a:r>
                      <a:r>
                        <a:rPr lang="en-US" altLang="zh-TW" sz="1250" baseline="0" dirty="0" smtClean="0">
                          <a:latin typeface="Times New Roman" panose="02020603050405020304" pitchFamily="18" charset="0"/>
                          <a:ea typeface="標楷體" panose="03000509000000000000" pitchFamily="65" charset="-120"/>
                        </a:rPr>
                        <a:t>)</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250" baseline="0" dirty="0" smtClean="0">
                          <a:latin typeface="Times New Roman" panose="02020603050405020304" pitchFamily="18" charset="0"/>
                          <a:ea typeface="標楷體" panose="03000509000000000000" pitchFamily="65" charset="-120"/>
                        </a:rPr>
                        <a:t>3</a:t>
                      </a:r>
                      <a:r>
                        <a:rPr lang="zh-TW" altLang="en-US" sz="1250" baseline="0" dirty="0" smtClean="0">
                          <a:latin typeface="Times New Roman" panose="02020603050405020304" pitchFamily="18" charset="0"/>
                          <a:ea typeface="標楷體" panose="03000509000000000000" pitchFamily="65" charset="-120"/>
                        </a:rPr>
                        <a:t>個營業日</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1250" baseline="0" dirty="0">
                        <a:latin typeface="Times New Roman" panose="02020603050405020304" pitchFamily="18" charset="0"/>
                        <a:ea typeface="標楷體" panose="03000509000000000000" pitchFamily="65"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50" baseline="0" dirty="0" smtClean="0">
                          <a:latin typeface="Times New Roman" panose="02020603050405020304" pitchFamily="18" charset="0"/>
                          <a:ea typeface="標楷體" panose="03000509000000000000" pitchFamily="65" charset="-120"/>
                        </a:rPr>
                        <a:t>NA</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50" baseline="0" dirty="0" smtClean="0">
                          <a:latin typeface="Times New Roman" panose="02020603050405020304" pitchFamily="18" charset="0"/>
                          <a:ea typeface="標楷體" panose="03000509000000000000" pitchFamily="65" charset="-120"/>
                        </a:rPr>
                        <a:t>NA</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205">
                <a:tc>
                  <a:txBody>
                    <a:bodyPr/>
                    <a:lstStyle/>
                    <a:p>
                      <a:pPr algn="ctr"/>
                      <a:r>
                        <a:rPr lang="zh-TW" altLang="en-US" sz="1250" b="1" baseline="0" dirty="0" smtClean="0">
                          <a:latin typeface="Times New Roman" panose="02020603050405020304" pitchFamily="18" charset="0"/>
                          <a:ea typeface="標楷體" panose="03000509000000000000" pitchFamily="65" charset="-120"/>
                        </a:rPr>
                        <a:t>募集方式</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a:r>
                        <a:rPr lang="zh-TW" altLang="en-US" sz="1250" baseline="0" dirty="0" smtClean="0">
                          <a:latin typeface="Times New Roman" panose="02020603050405020304" pitchFamily="18" charset="0"/>
                          <a:ea typeface="標楷體" panose="03000509000000000000" pitchFamily="65" charset="-120"/>
                        </a:rPr>
                        <a:t>應委託承銷商對外公開銷售</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9511">
                <a:tc>
                  <a:txBody>
                    <a:bodyPr/>
                    <a:lstStyle/>
                    <a:p>
                      <a:pPr algn="ctr"/>
                      <a:r>
                        <a:rPr lang="zh-TW" altLang="en-US" sz="1250" b="1" baseline="0" dirty="0" smtClean="0">
                          <a:latin typeface="Times New Roman" panose="02020603050405020304" pitchFamily="18" charset="0"/>
                          <a:ea typeface="標楷體" panose="03000509000000000000" pitchFamily="65" charset="-120"/>
                        </a:rPr>
                        <a:t>簡化退回評估條件及上櫃同意函</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TW" altLang="en-US" sz="1250" baseline="0" dirty="0" smtClean="0">
                          <a:latin typeface="Times New Roman" panose="02020603050405020304" pitchFamily="18" charset="0"/>
                          <a:ea typeface="標楷體" panose="03000509000000000000" pitchFamily="65" charset="-120"/>
                        </a:rPr>
                        <a:t>免評估募發準則第</a:t>
                      </a:r>
                      <a:r>
                        <a:rPr lang="en-US" altLang="zh-TW" sz="1250" baseline="0" dirty="0" smtClean="0">
                          <a:latin typeface="Times New Roman" panose="02020603050405020304" pitchFamily="18" charset="0"/>
                          <a:ea typeface="標楷體" panose="03000509000000000000" pitchFamily="65" charset="-120"/>
                        </a:rPr>
                        <a:t>8</a:t>
                      </a:r>
                      <a:r>
                        <a:rPr lang="zh-TW" altLang="en-US" sz="1250" baseline="0" dirty="0" smtClean="0">
                          <a:latin typeface="Times New Roman" panose="02020603050405020304" pitchFamily="18" charset="0"/>
                          <a:ea typeface="標楷體" panose="03000509000000000000" pitchFamily="65" charset="-120"/>
                        </a:rPr>
                        <a:t>條第</a:t>
                      </a:r>
                      <a:r>
                        <a:rPr lang="en-US" altLang="zh-TW" sz="1250" baseline="0" dirty="0" smtClean="0">
                          <a:latin typeface="Times New Roman" panose="02020603050405020304" pitchFamily="18" charset="0"/>
                          <a:ea typeface="標楷體" panose="03000509000000000000" pitchFamily="65" charset="-120"/>
                        </a:rPr>
                        <a:t>1</a:t>
                      </a:r>
                      <a:r>
                        <a:rPr lang="zh-TW" altLang="en-US" sz="1250" baseline="0" dirty="0" smtClean="0">
                          <a:latin typeface="Times New Roman" panose="02020603050405020304" pitchFamily="18" charset="0"/>
                          <a:ea typeface="標楷體" panose="03000509000000000000" pitchFamily="65" charset="-120"/>
                        </a:rPr>
                        <a:t>項</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zh-TW" altLang="en-US" sz="1250" baseline="0" dirty="0">
                        <a:latin typeface="Times New Roman" panose="02020603050405020304" pitchFamily="18" charset="0"/>
                        <a:ea typeface="標楷體" panose="03000509000000000000" pitchFamily="65" charset="-120"/>
                      </a:endParaRPr>
                    </a:p>
                  </a:txBody>
                  <a:tcPr/>
                </a:tc>
                <a:tc>
                  <a:txBody>
                    <a:bodyPr/>
                    <a:lstStyle/>
                    <a:p>
                      <a:pPr algn="l"/>
                      <a:r>
                        <a:rPr lang="zh-TW" altLang="en-US" sz="1250" baseline="0" dirty="0" smtClean="0">
                          <a:latin typeface="Times New Roman" panose="02020603050405020304" pitchFamily="18" charset="0"/>
                          <a:ea typeface="標楷體" panose="03000509000000000000" pitchFamily="65" charset="-120"/>
                        </a:rPr>
                        <a:t>免評估募發準則第</a:t>
                      </a:r>
                      <a:r>
                        <a:rPr lang="en-US" altLang="zh-TW" sz="1250" baseline="0" dirty="0" smtClean="0">
                          <a:latin typeface="Times New Roman" panose="02020603050405020304" pitchFamily="18" charset="0"/>
                          <a:ea typeface="標楷體" panose="03000509000000000000" pitchFamily="65" charset="-120"/>
                        </a:rPr>
                        <a:t>8</a:t>
                      </a:r>
                      <a:r>
                        <a:rPr lang="zh-TW" altLang="en-US" sz="1250" baseline="0" dirty="0" smtClean="0">
                          <a:latin typeface="Times New Roman" panose="02020603050405020304" pitchFamily="18" charset="0"/>
                          <a:ea typeface="標楷體" panose="03000509000000000000" pitchFamily="65" charset="-120"/>
                        </a:rPr>
                        <a:t>條第</a:t>
                      </a:r>
                      <a:r>
                        <a:rPr lang="en-US" altLang="zh-TW" sz="1250" baseline="0" dirty="0" smtClean="0">
                          <a:latin typeface="Times New Roman" panose="02020603050405020304" pitchFamily="18" charset="0"/>
                          <a:ea typeface="標楷體" panose="03000509000000000000" pitchFamily="65" charset="-120"/>
                        </a:rPr>
                        <a:t>1</a:t>
                      </a:r>
                      <a:r>
                        <a:rPr lang="zh-TW" altLang="en-US" sz="1250" baseline="0" dirty="0" smtClean="0">
                          <a:latin typeface="Times New Roman" panose="02020603050405020304" pitchFamily="18" charset="0"/>
                          <a:ea typeface="標楷體" panose="03000509000000000000" pitchFamily="65" charset="-120"/>
                        </a:rPr>
                        <a:t>項</a:t>
                      </a:r>
                      <a:r>
                        <a:rPr lang="en-US" altLang="zh-TW" sz="1250" baseline="0" dirty="0" smtClean="0">
                          <a:latin typeface="Times New Roman" panose="02020603050405020304" pitchFamily="18" charset="0"/>
                          <a:ea typeface="標楷體" panose="03000509000000000000" pitchFamily="65" charset="-120"/>
                        </a:rPr>
                        <a:t>(</a:t>
                      </a:r>
                      <a:r>
                        <a:rPr lang="zh-TW" altLang="en-US" sz="1250" baseline="0" dirty="0" smtClean="0">
                          <a:latin typeface="Times New Roman" panose="02020603050405020304" pitchFamily="18" charset="0"/>
                          <a:ea typeface="標楷體" panose="03000509000000000000" pitchFamily="65" charset="-120"/>
                        </a:rPr>
                        <a:t>原免</a:t>
                      </a:r>
                      <a:r>
                        <a:rPr lang="en-US" altLang="zh-TW" sz="1250" baseline="0" dirty="0" smtClean="0">
                          <a:latin typeface="Times New Roman" panose="02020603050405020304" pitchFamily="18" charset="0"/>
                          <a:ea typeface="標楷體" panose="03000509000000000000" pitchFamily="65" charset="-120"/>
                        </a:rPr>
                        <a:t>)</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50" baseline="0" dirty="0" smtClean="0">
                          <a:latin typeface="Times New Roman" panose="02020603050405020304" pitchFamily="18" charset="0"/>
                          <a:ea typeface="標楷體" panose="03000509000000000000" pitchFamily="65" charset="-120"/>
                        </a:rPr>
                        <a:t>免評估外募發準則第</a:t>
                      </a:r>
                      <a:r>
                        <a:rPr lang="en-US" altLang="zh-TW" sz="1250" baseline="0" dirty="0" smtClean="0">
                          <a:latin typeface="Times New Roman" panose="02020603050405020304" pitchFamily="18" charset="0"/>
                          <a:ea typeface="標楷體" panose="03000509000000000000" pitchFamily="65" charset="-120"/>
                        </a:rPr>
                        <a:t>8</a:t>
                      </a:r>
                      <a:r>
                        <a:rPr lang="zh-TW" altLang="en-US" sz="1250" baseline="0" dirty="0" smtClean="0">
                          <a:latin typeface="Times New Roman" panose="02020603050405020304" pitchFamily="18" charset="0"/>
                          <a:ea typeface="標楷體" panose="03000509000000000000" pitchFamily="65" charset="-120"/>
                        </a:rPr>
                        <a:t>條第</a:t>
                      </a:r>
                      <a:r>
                        <a:rPr lang="en-US" altLang="zh-TW" sz="1250" baseline="0" dirty="0" smtClean="0">
                          <a:latin typeface="Times New Roman" panose="02020603050405020304" pitchFamily="18" charset="0"/>
                          <a:ea typeface="標楷體" panose="03000509000000000000" pitchFamily="65" charset="-120"/>
                        </a:rPr>
                        <a:t>1</a:t>
                      </a:r>
                      <a:r>
                        <a:rPr lang="zh-TW" altLang="en-US" sz="1250" baseline="0" dirty="0" smtClean="0">
                          <a:latin typeface="Times New Roman" panose="02020603050405020304" pitchFamily="18" charset="0"/>
                          <a:ea typeface="標楷體" panose="03000509000000000000" pitchFamily="65" charset="-120"/>
                        </a:rPr>
                        <a:t>項、免上櫃同意函</a:t>
                      </a: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50" baseline="0" dirty="0" smtClean="0">
                        <a:latin typeface="Times New Roman" panose="02020603050405020304" pitchFamily="18" charset="0"/>
                        <a:ea typeface="標楷體" panose="03000509000000000000" pitchFamily="65" charset="-12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50" baseline="0" dirty="0" smtClean="0">
                          <a:latin typeface="Times New Roman" panose="02020603050405020304" pitchFamily="18" charset="0"/>
                          <a:ea typeface="標楷體" panose="03000509000000000000" pitchFamily="65" charset="-120"/>
                        </a:rPr>
                        <a:t>NA</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250" baseline="0" dirty="0" smtClean="0">
                          <a:latin typeface="Times New Roman" panose="02020603050405020304" pitchFamily="18" charset="0"/>
                          <a:ea typeface="標楷體" panose="03000509000000000000" pitchFamily="65" charset="-120"/>
                        </a:rPr>
                        <a:t>NA</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680">
                <a:tc>
                  <a:txBody>
                    <a:bodyPr/>
                    <a:lstStyle/>
                    <a:p>
                      <a:pPr algn="ctr"/>
                      <a:r>
                        <a:rPr lang="zh-TW" altLang="en-US" sz="1250" b="1" baseline="0" dirty="0" smtClean="0">
                          <a:latin typeface="Times New Roman" panose="02020603050405020304" pitchFamily="18" charset="0"/>
                          <a:ea typeface="標楷體" panose="03000509000000000000" pitchFamily="65" charset="-120"/>
                        </a:rPr>
                        <a:t>公開說明書</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26000" marR="0" indent="-174625" algn="just" defTabSz="914400" rtl="0" eaLnBrk="1" fontAlgn="auto" latinLnBrk="0" hangingPunct="1">
                        <a:lnSpc>
                          <a:spcPct val="100000"/>
                        </a:lnSpc>
                        <a:spcBef>
                          <a:spcPts val="0"/>
                        </a:spcBef>
                        <a:spcAft>
                          <a:spcPts val="0"/>
                        </a:spcAft>
                        <a:buClrTx/>
                        <a:buSzTx/>
                        <a:buFontTx/>
                        <a:buNone/>
                        <a:tabLst/>
                        <a:defRPr/>
                      </a:pPr>
                      <a:r>
                        <a:rPr kumimoji="0" lang="en-US" altLang="zh-TW" sz="1250" kern="1200" baseline="0" dirty="0" smtClean="0">
                          <a:solidFill>
                            <a:schemeClr val="dk1"/>
                          </a:solidFill>
                          <a:latin typeface="Times New Roman" panose="02020603050405020304" pitchFamily="18" charset="0"/>
                          <a:ea typeface="標楷體" panose="03000509000000000000" pitchFamily="65" charset="-120"/>
                          <a:cs typeface="+mn-cs"/>
                        </a:rPr>
                        <a:t>1.</a:t>
                      </a:r>
                      <a:r>
                        <a:rPr kumimoji="0" lang="zh-TW" altLang="en-US" sz="1250" kern="1200" baseline="0" dirty="0" smtClean="0">
                          <a:solidFill>
                            <a:schemeClr val="dk1"/>
                          </a:solidFill>
                          <a:latin typeface="Times New Roman" panose="02020603050405020304" pitchFamily="18" charset="0"/>
                          <a:ea typeface="標楷體" panose="03000509000000000000" pitchFamily="65" charset="-120"/>
                          <a:cs typeface="+mn-cs"/>
                        </a:rPr>
                        <a:t>公說書應行記載事項準則第</a:t>
                      </a:r>
                      <a:r>
                        <a:rPr kumimoji="0" lang="en-US" altLang="zh-TW" sz="1250" kern="1200" baseline="0" dirty="0" smtClean="0">
                          <a:solidFill>
                            <a:schemeClr val="dk1"/>
                          </a:solidFill>
                          <a:latin typeface="Times New Roman" panose="02020603050405020304" pitchFamily="18" charset="0"/>
                          <a:ea typeface="標楷體" panose="03000509000000000000" pitchFamily="65" charset="-120"/>
                          <a:cs typeface="+mn-cs"/>
                        </a:rPr>
                        <a:t>3</a:t>
                      </a:r>
                      <a:r>
                        <a:rPr kumimoji="0" lang="zh-TW" altLang="en-US" sz="1250" kern="1200" baseline="0" dirty="0" smtClean="0">
                          <a:solidFill>
                            <a:schemeClr val="dk1"/>
                          </a:solidFill>
                          <a:latin typeface="Times New Roman" panose="02020603050405020304" pitchFamily="18" charset="0"/>
                          <a:ea typeface="標楷體" panose="03000509000000000000" pitchFamily="65" charset="-120"/>
                          <a:cs typeface="+mn-cs"/>
                        </a:rPr>
                        <a:t>條至第</a:t>
                      </a:r>
                      <a:r>
                        <a:rPr kumimoji="0" lang="en-US" altLang="zh-TW" sz="1250" kern="1200" baseline="0" dirty="0" smtClean="0">
                          <a:solidFill>
                            <a:schemeClr val="dk1"/>
                          </a:solidFill>
                          <a:latin typeface="Times New Roman" panose="02020603050405020304" pitchFamily="18" charset="0"/>
                          <a:ea typeface="標楷體" panose="03000509000000000000" pitchFamily="65" charset="-120"/>
                          <a:cs typeface="+mn-cs"/>
                        </a:rPr>
                        <a:t>5</a:t>
                      </a:r>
                      <a:r>
                        <a:rPr kumimoji="0" lang="zh-TW" altLang="en-US" sz="1250" kern="1200" baseline="0" dirty="0" smtClean="0">
                          <a:solidFill>
                            <a:schemeClr val="dk1"/>
                          </a:solidFill>
                          <a:latin typeface="Times New Roman" panose="02020603050405020304" pitchFamily="18" charset="0"/>
                          <a:ea typeface="標楷體" panose="03000509000000000000" pitchFamily="65" charset="-120"/>
                          <a:cs typeface="+mn-cs"/>
                        </a:rPr>
                        <a:t>條之規定於封面、封裏及封底記載</a:t>
                      </a:r>
                    </a:p>
                    <a:p>
                      <a:pPr marL="126000" indent="-174625" algn="just"/>
                      <a:r>
                        <a:rPr kumimoji="0" lang="en-US" altLang="zh-TW" sz="1250" baseline="0" dirty="0" smtClean="0">
                          <a:latin typeface="Times New Roman" panose="02020603050405020304" pitchFamily="18" charset="0"/>
                          <a:ea typeface="標楷體" panose="03000509000000000000" pitchFamily="65" charset="-120"/>
                        </a:rPr>
                        <a:t>2.</a:t>
                      </a:r>
                      <a:r>
                        <a:rPr kumimoji="0" lang="zh-TW" altLang="en-US" sz="1250" baseline="0" dirty="0" smtClean="0">
                          <a:latin typeface="Times New Roman" panose="02020603050405020304" pitchFamily="18" charset="0"/>
                          <a:ea typeface="標楷體" panose="03000509000000000000" pitchFamily="65" charset="-120"/>
                        </a:rPr>
                        <a:t>載明發行人基本資料、發行辦法及資金用途等事項</a:t>
                      </a:r>
                      <a:endParaRPr kumimoji="0" lang="en-US" altLang="zh-TW" sz="1250" baseline="0" dirty="0" smtClean="0">
                        <a:latin typeface="Times New Roman" panose="02020603050405020304" pitchFamily="18" charset="0"/>
                        <a:ea typeface="標楷體" panose="03000509000000000000" pitchFamily="65" charset="-120"/>
                      </a:endParaRPr>
                    </a:p>
                    <a:p>
                      <a:pPr marL="126000" indent="-174625" algn="just"/>
                      <a:r>
                        <a:rPr kumimoji="0" lang="en-US" altLang="zh-TW" sz="1250" kern="1200" baseline="0" dirty="0" smtClean="0">
                          <a:solidFill>
                            <a:schemeClr val="dk1"/>
                          </a:solidFill>
                          <a:latin typeface="Times New Roman" panose="02020603050405020304" pitchFamily="18" charset="0"/>
                          <a:ea typeface="標楷體" panose="03000509000000000000" pitchFamily="65" charset="-120"/>
                          <a:cs typeface="+mn-cs"/>
                        </a:rPr>
                        <a:t>3.</a:t>
                      </a:r>
                      <a:r>
                        <a:rPr kumimoji="0" lang="zh-TW" altLang="en-US" sz="1250" kern="1200" baseline="0" dirty="0" smtClean="0">
                          <a:solidFill>
                            <a:schemeClr val="dk1"/>
                          </a:solidFill>
                          <a:latin typeface="Times New Roman" panose="02020603050405020304" pitchFamily="18" charset="0"/>
                          <a:ea typeface="標楷體" panose="03000509000000000000" pitchFamily="65" charset="-120"/>
                          <a:cs typeface="+mn-cs"/>
                        </a:rPr>
                        <a:t>揭露</a:t>
                      </a:r>
                      <a:r>
                        <a:rPr lang="zh-TW" altLang="en-US" sz="1250" kern="1200" baseline="0" dirty="0" smtClean="0">
                          <a:solidFill>
                            <a:schemeClr val="dk1"/>
                          </a:solidFill>
                          <a:latin typeface="Times New Roman" panose="02020603050405020304" pitchFamily="18" charset="0"/>
                          <a:ea typeface="標楷體" panose="03000509000000000000" pitchFamily="65" charset="-120"/>
                          <a:cs typeface="+mn-cs"/>
                        </a:rPr>
                        <a:t>證券承銷商總結意見及承銷商出具之不</a:t>
                      </a:r>
                      <a:r>
                        <a:rPr lang="zh-TW" altLang="en-US" sz="1250" kern="1200" baseline="0" dirty="0" smtClean="0">
                          <a:solidFill>
                            <a:schemeClr val="tx1"/>
                          </a:solidFill>
                          <a:latin typeface="Times New Roman" panose="02020603050405020304" pitchFamily="18" charset="0"/>
                          <a:ea typeface="標楷體" panose="03000509000000000000" pitchFamily="65" charset="-120"/>
                          <a:cs typeface="+mn-cs"/>
                        </a:rPr>
                        <a:t>收取退佣之聲明書</a:t>
                      </a:r>
                      <a:endParaRPr kumimoji="0" lang="en-US" altLang="zh-TW" sz="1250" baseline="0" dirty="0" smtClean="0">
                        <a:solidFill>
                          <a:schemeClr val="tx1"/>
                        </a:solidFill>
                        <a:latin typeface="Times New Roman" panose="02020603050405020304" pitchFamily="18" charset="0"/>
                        <a:ea typeface="標楷體" panose="03000509000000000000" pitchFamily="65" charset="-120"/>
                      </a:endParaRPr>
                    </a:p>
                    <a:p>
                      <a:pPr marL="126000" indent="-174625" algn="just"/>
                      <a:r>
                        <a:rPr lang="en-US" altLang="zh-TW" sz="1250" b="1" kern="1200" baseline="0" dirty="0" smtClean="0">
                          <a:solidFill>
                            <a:srgbClr val="0000FF"/>
                          </a:solidFill>
                          <a:latin typeface="Times New Roman" panose="02020603050405020304" pitchFamily="18" charset="0"/>
                          <a:ea typeface="標楷體" panose="03000509000000000000" pitchFamily="65" charset="-120"/>
                          <a:cs typeface="+mn-cs"/>
                        </a:rPr>
                        <a:t>4.</a:t>
                      </a:r>
                      <a:r>
                        <a:rPr lang="zh-TW" altLang="en-US" sz="1250" b="1" kern="1200" baseline="0" dirty="0" smtClean="0">
                          <a:solidFill>
                            <a:srgbClr val="0000FF"/>
                          </a:solidFill>
                          <a:latin typeface="Times New Roman" panose="02020603050405020304" pitchFamily="18" charset="0"/>
                          <a:ea typeface="標楷體" panose="03000509000000000000" pitchFamily="65" charset="-120"/>
                          <a:cs typeface="+mn-cs"/>
                        </a:rPr>
                        <a:t>最近三年度及最近期簡明資產負債表及綜合損益表</a:t>
                      </a:r>
                      <a:endParaRPr lang="en-US" altLang="zh-TW" sz="1250" b="1" kern="1200" baseline="0" dirty="0" smtClean="0">
                        <a:solidFill>
                          <a:srgbClr val="0000FF"/>
                        </a:solidFill>
                        <a:latin typeface="Times New Roman" panose="02020603050405020304" pitchFamily="18" charset="0"/>
                        <a:ea typeface="標楷體" panose="03000509000000000000" pitchFamily="65" charset="-120"/>
                        <a:cs typeface="+mn-cs"/>
                      </a:endParaRPr>
                    </a:p>
                    <a:p>
                      <a:pPr marL="126000" indent="-174625" algn="just"/>
                      <a:r>
                        <a:rPr lang="en-US" altLang="zh-TW" sz="1250" b="1" kern="1200" baseline="0" dirty="0" smtClean="0">
                          <a:solidFill>
                            <a:srgbClr val="0000FF"/>
                          </a:solidFill>
                          <a:latin typeface="Times New Roman" panose="02020603050405020304" pitchFamily="18" charset="0"/>
                          <a:ea typeface="標楷體" panose="03000509000000000000" pitchFamily="65" charset="-120"/>
                          <a:cs typeface="+mn-cs"/>
                        </a:rPr>
                        <a:t>5.</a:t>
                      </a:r>
                      <a:r>
                        <a:rPr lang="zh-TW" altLang="en-US" sz="1250" b="1" kern="1200" baseline="0" dirty="0" smtClean="0">
                          <a:solidFill>
                            <a:srgbClr val="0000FF"/>
                          </a:solidFill>
                          <a:latin typeface="Times New Roman" panose="02020603050405020304" pitchFamily="18" charset="0"/>
                          <a:ea typeface="標楷體" panose="03000509000000000000" pitchFamily="65" charset="-120"/>
                          <a:cs typeface="+mn-cs"/>
                        </a:rPr>
                        <a:t>債信有關之風險事項等</a:t>
                      </a: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26000" marR="0" indent="-174625" algn="just" defTabSz="914400" rtl="0" eaLnBrk="1" fontAlgn="auto" latinLnBrk="0" hangingPunct="1">
                        <a:lnSpc>
                          <a:spcPct val="100000"/>
                        </a:lnSpc>
                        <a:spcBef>
                          <a:spcPts val="0"/>
                        </a:spcBef>
                        <a:spcAft>
                          <a:spcPts val="0"/>
                        </a:spcAft>
                        <a:buClrTx/>
                        <a:buSzTx/>
                        <a:buFontTx/>
                        <a:buNone/>
                        <a:tabLst/>
                        <a:defRPr/>
                      </a:pPr>
                      <a:endParaRPr lang="en-US" altLang="zh-TW" sz="1250" kern="1200" baseline="0" dirty="0" smtClean="0">
                        <a:solidFill>
                          <a:schemeClr val="dk1"/>
                        </a:solidFill>
                        <a:latin typeface="Times New Roman" panose="02020603050405020304" pitchFamily="18" charset="0"/>
                        <a:ea typeface="標楷體" panose="03000509000000000000" pitchFamily="65" charset="-120"/>
                        <a:cs typeface="+mn-cs"/>
                      </a:endParaRPr>
                    </a:p>
                  </a:txBody>
                  <a:tcPr/>
                </a:tc>
                <a:tc>
                  <a:txBody>
                    <a:bodyPr/>
                    <a:lstStyle/>
                    <a:p>
                      <a:pPr marL="126000" marR="0" indent="-174625" algn="just" defTabSz="914400" rtl="0" eaLnBrk="1" fontAlgn="auto" latinLnBrk="0" hangingPunct="1">
                        <a:lnSpc>
                          <a:spcPct val="100000"/>
                        </a:lnSpc>
                        <a:spcBef>
                          <a:spcPts val="0"/>
                        </a:spcBef>
                        <a:spcAft>
                          <a:spcPts val="0"/>
                        </a:spcAft>
                        <a:buClrTx/>
                        <a:buSzTx/>
                        <a:buFontTx/>
                        <a:buNone/>
                        <a:tabLst/>
                        <a:defRPr/>
                      </a:pPr>
                      <a:r>
                        <a:rPr kumimoji="0" lang="en-US" altLang="zh-TW" sz="1250" kern="1200" baseline="0" dirty="0" smtClean="0">
                          <a:solidFill>
                            <a:schemeClr val="dk1"/>
                          </a:solidFill>
                          <a:latin typeface="Times New Roman" panose="02020603050405020304" pitchFamily="18" charset="0"/>
                          <a:ea typeface="標楷體" panose="03000509000000000000" pitchFamily="65" charset="-120"/>
                          <a:cs typeface="+mn-cs"/>
                        </a:rPr>
                        <a:t>1.</a:t>
                      </a:r>
                      <a:r>
                        <a:rPr kumimoji="0" lang="zh-TW" altLang="en-US" sz="1250" kern="1200" baseline="0" dirty="0" smtClean="0">
                          <a:solidFill>
                            <a:schemeClr val="dk1"/>
                          </a:solidFill>
                          <a:latin typeface="Times New Roman" panose="02020603050405020304" pitchFamily="18" charset="0"/>
                          <a:ea typeface="標楷體" panose="03000509000000000000" pitchFamily="65" charset="-120"/>
                          <a:cs typeface="+mn-cs"/>
                        </a:rPr>
                        <a:t>公說書應行記載事項準則第</a:t>
                      </a:r>
                      <a:r>
                        <a:rPr kumimoji="0" lang="en-US" altLang="zh-TW" sz="1250" kern="1200" baseline="0" dirty="0" smtClean="0">
                          <a:solidFill>
                            <a:schemeClr val="dk1"/>
                          </a:solidFill>
                          <a:latin typeface="Times New Roman" panose="02020603050405020304" pitchFamily="18" charset="0"/>
                          <a:ea typeface="標楷體" panose="03000509000000000000" pitchFamily="65" charset="-120"/>
                          <a:cs typeface="+mn-cs"/>
                        </a:rPr>
                        <a:t>3</a:t>
                      </a:r>
                      <a:r>
                        <a:rPr kumimoji="0" lang="zh-TW" altLang="en-US" sz="1250" kern="1200" baseline="0" dirty="0" smtClean="0">
                          <a:solidFill>
                            <a:schemeClr val="dk1"/>
                          </a:solidFill>
                          <a:latin typeface="Times New Roman" panose="02020603050405020304" pitchFamily="18" charset="0"/>
                          <a:ea typeface="標楷體" panose="03000509000000000000" pitchFamily="65" charset="-120"/>
                          <a:cs typeface="+mn-cs"/>
                        </a:rPr>
                        <a:t>條至第</a:t>
                      </a:r>
                      <a:r>
                        <a:rPr kumimoji="0" lang="en-US" altLang="zh-TW" sz="1250" kern="1200" baseline="0" dirty="0" smtClean="0">
                          <a:solidFill>
                            <a:schemeClr val="dk1"/>
                          </a:solidFill>
                          <a:latin typeface="Times New Roman" panose="02020603050405020304" pitchFamily="18" charset="0"/>
                          <a:ea typeface="標楷體" panose="03000509000000000000" pitchFamily="65" charset="-120"/>
                          <a:cs typeface="+mn-cs"/>
                        </a:rPr>
                        <a:t>5</a:t>
                      </a:r>
                      <a:r>
                        <a:rPr kumimoji="0" lang="zh-TW" altLang="en-US" sz="1250" kern="1200" baseline="0" dirty="0" smtClean="0">
                          <a:solidFill>
                            <a:schemeClr val="dk1"/>
                          </a:solidFill>
                          <a:latin typeface="Times New Roman" panose="02020603050405020304" pitchFamily="18" charset="0"/>
                          <a:ea typeface="標楷體" panose="03000509000000000000" pitchFamily="65" charset="-120"/>
                          <a:cs typeface="+mn-cs"/>
                        </a:rPr>
                        <a:t>條之規定於封面、封裏及封底記載</a:t>
                      </a:r>
                      <a:endParaRPr kumimoji="0" lang="en-US" altLang="zh-TW" sz="1250" baseline="0" dirty="0" smtClean="0">
                        <a:latin typeface="Times New Roman" panose="02020603050405020304" pitchFamily="18" charset="0"/>
                        <a:ea typeface="標楷體" panose="03000509000000000000" pitchFamily="65" charset="-120"/>
                      </a:endParaRPr>
                    </a:p>
                    <a:p>
                      <a:pPr marL="126000" indent="-174625" algn="just"/>
                      <a:r>
                        <a:rPr kumimoji="0" lang="en-US" altLang="zh-TW" sz="1250" baseline="0" dirty="0" smtClean="0">
                          <a:latin typeface="Times New Roman" panose="02020603050405020304" pitchFamily="18" charset="0"/>
                          <a:ea typeface="標楷體" panose="03000509000000000000" pitchFamily="65" charset="-120"/>
                        </a:rPr>
                        <a:t>2.</a:t>
                      </a:r>
                      <a:r>
                        <a:rPr kumimoji="0" lang="zh-TW" altLang="en-US" sz="1250" baseline="0" dirty="0" smtClean="0">
                          <a:latin typeface="Times New Roman" panose="02020603050405020304" pitchFamily="18" charset="0"/>
                          <a:ea typeface="標楷體" panose="03000509000000000000" pitchFamily="65" charset="-120"/>
                        </a:rPr>
                        <a:t>載明發行人基本資料、發行辦法及資金用途等事項</a:t>
                      </a:r>
                      <a:endParaRPr kumimoji="0" lang="en-US" altLang="zh-TW" sz="1250" baseline="0" dirty="0" smtClean="0">
                        <a:latin typeface="Times New Roman" panose="02020603050405020304" pitchFamily="18" charset="0"/>
                        <a:ea typeface="標楷體" panose="03000509000000000000" pitchFamily="65" charset="-120"/>
                      </a:endParaRPr>
                    </a:p>
                    <a:p>
                      <a:pPr marL="126000" indent="-174625" algn="just"/>
                      <a:r>
                        <a:rPr kumimoji="0" lang="en-US" altLang="zh-TW" sz="1250" kern="1200" baseline="0" dirty="0" smtClean="0">
                          <a:solidFill>
                            <a:schemeClr val="dk1"/>
                          </a:solidFill>
                          <a:latin typeface="Times New Roman" panose="02020603050405020304" pitchFamily="18" charset="0"/>
                          <a:ea typeface="標楷體" panose="03000509000000000000" pitchFamily="65" charset="-120"/>
                          <a:cs typeface="+mn-cs"/>
                        </a:rPr>
                        <a:t>3.</a:t>
                      </a:r>
                      <a:r>
                        <a:rPr kumimoji="0" lang="zh-TW" altLang="en-US" sz="1250" kern="1200" baseline="0" dirty="0" smtClean="0">
                          <a:solidFill>
                            <a:schemeClr val="tx1"/>
                          </a:solidFill>
                          <a:latin typeface="Times New Roman" panose="02020603050405020304" pitchFamily="18" charset="0"/>
                          <a:ea typeface="標楷體" panose="03000509000000000000" pitchFamily="65" charset="-120"/>
                          <a:cs typeface="+mn-cs"/>
                        </a:rPr>
                        <a:t>揭露</a:t>
                      </a:r>
                      <a:r>
                        <a:rPr lang="zh-TW" altLang="en-US" sz="1250" kern="1200" baseline="0" dirty="0" smtClean="0">
                          <a:solidFill>
                            <a:schemeClr val="tx1"/>
                          </a:solidFill>
                          <a:latin typeface="Times New Roman" panose="02020603050405020304" pitchFamily="18" charset="0"/>
                          <a:ea typeface="標楷體" panose="03000509000000000000" pitchFamily="65" charset="-120"/>
                          <a:cs typeface="+mn-cs"/>
                        </a:rPr>
                        <a:t>證券承銷商總結意見及承銷商出具之不收取退佣之</a:t>
                      </a:r>
                      <a:r>
                        <a:rPr lang="zh-TW" altLang="en-US" sz="1250" kern="1200" baseline="0" dirty="0" smtClean="0">
                          <a:solidFill>
                            <a:schemeClr val="dk1"/>
                          </a:solidFill>
                          <a:latin typeface="Times New Roman" panose="02020603050405020304" pitchFamily="18" charset="0"/>
                          <a:ea typeface="標楷體" panose="03000509000000000000" pitchFamily="65" charset="-120"/>
                          <a:cs typeface="+mn-cs"/>
                        </a:rPr>
                        <a:t>聲明書</a:t>
                      </a:r>
                      <a:endParaRPr lang="en-US" altLang="zh-TW" sz="1250" kern="1200" baseline="0" dirty="0" smtClean="0">
                        <a:solidFill>
                          <a:schemeClr val="dk1"/>
                        </a:solidFill>
                        <a:latin typeface="Times New Roman" panose="02020603050405020304" pitchFamily="18" charset="0"/>
                        <a:ea typeface="標楷體" panose="03000509000000000000" pitchFamily="65" charset="-120"/>
                        <a:cs typeface="+mn-cs"/>
                      </a:endParaRP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26000" indent="-174625" algn="just"/>
                      <a:r>
                        <a:rPr lang="en-US" altLang="zh-TW" sz="1250" baseline="0" dirty="0" smtClean="0">
                          <a:solidFill>
                            <a:schemeClr val="tx1"/>
                          </a:solidFill>
                          <a:latin typeface="Times New Roman" panose="02020603050405020304" pitchFamily="18" charset="0"/>
                          <a:ea typeface="標楷體" panose="03000509000000000000" pitchFamily="65" charset="-120"/>
                        </a:rPr>
                        <a:t>1.</a:t>
                      </a:r>
                      <a:r>
                        <a:rPr lang="zh-TW" altLang="en-US" sz="1250" baseline="0" dirty="0" smtClean="0">
                          <a:solidFill>
                            <a:schemeClr val="tx1"/>
                          </a:solidFill>
                          <a:latin typeface="Times New Roman" panose="02020603050405020304" pitchFamily="18" charset="0"/>
                          <a:ea typeface="標楷體" panose="03000509000000000000" pitchFamily="65" charset="-120"/>
                        </a:rPr>
                        <a:t>比照本國人一般板規定</a:t>
                      </a:r>
                      <a:r>
                        <a:rPr lang="zh-TW" altLang="en-US" sz="1250" kern="1200" baseline="0" dirty="0" smtClean="0">
                          <a:solidFill>
                            <a:schemeClr val="tx1"/>
                          </a:solidFill>
                          <a:latin typeface="Times New Roman" panose="02020603050405020304" pitchFamily="18" charset="0"/>
                          <a:ea typeface="標楷體" panose="03000509000000000000" pitchFamily="65" charset="-120"/>
                          <a:cs typeface="+mn-cs"/>
                        </a:rPr>
                        <a:t>並記載外募發第</a:t>
                      </a:r>
                      <a:r>
                        <a:rPr kumimoji="0" lang="en-US" altLang="zh-TW" sz="1250" baseline="0" dirty="0" smtClean="0">
                          <a:solidFill>
                            <a:schemeClr val="tx1"/>
                          </a:solidFill>
                          <a:latin typeface="Times New Roman" panose="02020603050405020304" pitchFamily="18" charset="0"/>
                          <a:ea typeface="標楷體" panose="03000509000000000000" pitchFamily="65" charset="-120"/>
                          <a:cs typeface="Arial" panose="020B0604020202020204" pitchFamily="34" charset="0"/>
                        </a:rPr>
                        <a:t>50</a:t>
                      </a:r>
                      <a:r>
                        <a:rPr kumimoji="0" lang="zh-TW" altLang="en-US" sz="1250" baseline="0" dirty="0" smtClean="0">
                          <a:solidFill>
                            <a:schemeClr val="tx1"/>
                          </a:solidFill>
                          <a:latin typeface="Times New Roman" panose="02020603050405020304" pitchFamily="18" charset="0"/>
                          <a:ea typeface="標楷體" panose="03000509000000000000" pitchFamily="65" charset="-120"/>
                          <a:cs typeface="Arial" panose="020B0604020202020204" pitchFamily="34" charset="0"/>
                        </a:rPr>
                        <a:t>條第</a:t>
                      </a:r>
                      <a:r>
                        <a:rPr kumimoji="0" lang="en-US" altLang="zh-TW" sz="1250" baseline="0" dirty="0" smtClean="0">
                          <a:solidFill>
                            <a:schemeClr val="tx1"/>
                          </a:solidFill>
                          <a:latin typeface="Times New Roman" panose="02020603050405020304" pitchFamily="18" charset="0"/>
                          <a:ea typeface="標楷體" panose="03000509000000000000" pitchFamily="65" charset="-120"/>
                          <a:cs typeface="Arial" panose="020B0604020202020204" pitchFamily="34" charset="0"/>
                        </a:rPr>
                        <a:t>2</a:t>
                      </a:r>
                      <a:r>
                        <a:rPr kumimoji="0" lang="zh-TW" altLang="en-US" sz="1250" baseline="0" dirty="0" smtClean="0">
                          <a:solidFill>
                            <a:schemeClr val="tx1"/>
                          </a:solidFill>
                          <a:latin typeface="Times New Roman" panose="02020603050405020304" pitchFamily="18" charset="0"/>
                          <a:ea typeface="標楷體" panose="03000509000000000000" pitchFamily="65" charset="-120"/>
                          <a:cs typeface="Arial" panose="020B0604020202020204" pitchFamily="34" charset="0"/>
                        </a:rPr>
                        <a:t>項規定</a:t>
                      </a:r>
                      <a:r>
                        <a:rPr lang="zh-TW" altLang="en-US" sz="1250" kern="1200" baseline="0" dirty="0" smtClean="0">
                          <a:solidFill>
                            <a:schemeClr val="tx1"/>
                          </a:solidFill>
                          <a:latin typeface="Times New Roman" panose="02020603050405020304" pitchFamily="18" charset="0"/>
                          <a:ea typeface="標楷體" panose="03000509000000000000" pitchFamily="65" charset="-120"/>
                          <a:cs typeface="+mn-cs"/>
                        </a:rPr>
                        <a:t>應記載事項</a:t>
                      </a:r>
                      <a:endParaRPr lang="en-US" altLang="zh-TW" sz="1250" kern="1200" baseline="0" dirty="0" smtClean="0">
                        <a:solidFill>
                          <a:schemeClr val="tx1"/>
                        </a:solidFill>
                        <a:latin typeface="Times New Roman" panose="02020603050405020304" pitchFamily="18" charset="0"/>
                        <a:ea typeface="標楷體" panose="03000509000000000000" pitchFamily="65" charset="-120"/>
                        <a:cs typeface="+mn-cs"/>
                      </a:endParaRPr>
                    </a:p>
                    <a:p>
                      <a:pPr marL="126000" indent="-174625" algn="just"/>
                      <a:r>
                        <a:rPr lang="en-US" altLang="zh-TW" sz="1250" baseline="0" dirty="0" smtClean="0">
                          <a:solidFill>
                            <a:schemeClr val="tx1"/>
                          </a:solidFill>
                          <a:latin typeface="Times New Roman" panose="02020603050405020304" pitchFamily="18" charset="0"/>
                          <a:ea typeface="標楷體" panose="03000509000000000000" pitchFamily="65" charset="-120"/>
                        </a:rPr>
                        <a:t>2.</a:t>
                      </a:r>
                      <a:r>
                        <a:rPr lang="zh-TW" altLang="en-US" sz="1250" baseline="0" dirty="0" smtClean="0">
                          <a:solidFill>
                            <a:schemeClr val="tx1"/>
                          </a:solidFill>
                          <a:latin typeface="Times New Roman" panose="02020603050405020304" pitchFamily="18" charset="0"/>
                          <a:ea typeface="標楷體" panose="03000509000000000000" pitchFamily="65" charset="-120"/>
                        </a:rPr>
                        <a:t>第二上市</a:t>
                      </a:r>
                      <a:r>
                        <a:rPr lang="en-US" altLang="zh-TW" sz="1250" baseline="0" dirty="0" smtClean="0">
                          <a:solidFill>
                            <a:schemeClr val="tx1"/>
                          </a:solidFill>
                          <a:latin typeface="Times New Roman" panose="02020603050405020304" pitchFamily="18" charset="0"/>
                          <a:ea typeface="標楷體" panose="03000509000000000000" pitchFamily="65" charset="-120"/>
                        </a:rPr>
                        <a:t>(</a:t>
                      </a:r>
                      <a:r>
                        <a:rPr lang="zh-TW" altLang="en-US" sz="1250" baseline="0" dirty="0" smtClean="0">
                          <a:solidFill>
                            <a:schemeClr val="tx1"/>
                          </a:solidFill>
                          <a:latin typeface="Times New Roman" panose="02020603050405020304" pitchFamily="18" charset="0"/>
                          <a:ea typeface="標楷體" panose="03000509000000000000" pitchFamily="65" charset="-120"/>
                        </a:rPr>
                        <a:t>櫃</a:t>
                      </a:r>
                      <a:r>
                        <a:rPr lang="en-US" altLang="zh-TW" sz="1250" baseline="0" dirty="0" smtClean="0">
                          <a:solidFill>
                            <a:schemeClr val="tx1"/>
                          </a:solidFill>
                          <a:latin typeface="Times New Roman" panose="02020603050405020304" pitchFamily="18" charset="0"/>
                          <a:ea typeface="標楷體" panose="03000509000000000000" pitchFamily="65" charset="-120"/>
                        </a:rPr>
                        <a:t>)</a:t>
                      </a:r>
                      <a:r>
                        <a:rPr lang="zh-TW" altLang="en-US" sz="1250" baseline="0" dirty="0" smtClean="0">
                          <a:solidFill>
                            <a:schemeClr val="tx1"/>
                          </a:solidFill>
                          <a:latin typeface="Times New Roman" panose="02020603050405020304" pitchFamily="18" charset="0"/>
                          <a:ea typeface="標楷體" panose="03000509000000000000" pitchFamily="65" charset="-120"/>
                        </a:rPr>
                        <a:t>公司及符合金管會所訂條件者另應檢附依註冊地及上市地國法規規定編製之英文公開說明書</a:t>
                      </a:r>
                      <a:endParaRPr lang="en-US" altLang="zh-TW" sz="1250" baseline="0" dirty="0" smtClean="0">
                        <a:solidFill>
                          <a:schemeClr val="tx1"/>
                        </a:solidFill>
                        <a:latin typeface="Times New Roman" panose="02020603050405020304" pitchFamily="18" charset="0"/>
                        <a:ea typeface="標楷體" panose="03000509000000000000" pitchFamily="65" charset="-120"/>
                      </a:endParaRP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26000" indent="-174625" algn="just"/>
                      <a:endParaRPr lang="en-US" altLang="zh-TW" sz="1250" baseline="0" dirty="0" smtClean="0">
                        <a:solidFill>
                          <a:schemeClr val="tx1"/>
                        </a:solidFill>
                        <a:latin typeface="Times New Roman" panose="02020603050405020304" pitchFamily="18" charset="0"/>
                        <a:ea typeface="標楷體" panose="03000509000000000000" pitchFamily="65" charset="-12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kumimoji="0" lang="zh-TW" altLang="en-US" sz="1250" b="0" baseline="0" dirty="0" smtClean="0">
                          <a:solidFill>
                            <a:schemeClr val="tx1"/>
                          </a:solidFill>
                          <a:latin typeface="Times New Roman" panose="02020603050405020304" pitchFamily="18" charset="0"/>
                          <a:ea typeface="標楷體" panose="03000509000000000000" pitchFamily="65" charset="-120"/>
                        </a:rPr>
                        <a:t>國際金融市場慣例編製</a:t>
                      </a:r>
                      <a:endParaRPr lang="zh-TW" altLang="en-US" sz="1250" b="0" baseline="0" dirty="0">
                        <a:solidFill>
                          <a:schemeClr val="tx1"/>
                        </a:solidFill>
                        <a:latin typeface="Times New Roman" panose="02020603050405020304" pitchFamily="18" charset="0"/>
                        <a:ea typeface="標楷體" panose="03000509000000000000" pitchFamily="65" charset="-120"/>
                      </a:endParaRP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zh-TW" altLang="en-US" sz="1250" b="0" baseline="0" dirty="0" smtClean="0">
                          <a:solidFill>
                            <a:schemeClr val="tx1"/>
                          </a:solidFill>
                          <a:latin typeface="Times New Roman" panose="02020603050405020304" pitchFamily="18" charset="0"/>
                          <a:ea typeface="標楷體" panose="03000509000000000000" pitchFamily="65" charset="-120"/>
                        </a:rPr>
                        <a:t>國際金融市場慣例編製</a:t>
                      </a:r>
                      <a:endParaRPr lang="zh-TW" altLang="en-US" sz="1250" b="0" baseline="0" dirty="0" smtClean="0">
                        <a:solidFill>
                          <a:schemeClr val="tx1"/>
                        </a:solidFill>
                        <a:latin typeface="Times New Roman" panose="02020603050405020304" pitchFamily="18" charset="0"/>
                        <a:ea typeface="標楷體" panose="03000509000000000000" pitchFamily="65" charset="-120"/>
                      </a:endParaRPr>
                    </a:p>
                    <a:p>
                      <a:pPr algn="just"/>
                      <a:endParaRPr lang="zh-TW" altLang="en-US" sz="1250" b="0" baseline="0" dirty="0">
                        <a:solidFill>
                          <a:schemeClr val="tx1"/>
                        </a:solidFill>
                        <a:latin typeface="Times New Roman" panose="02020603050405020304" pitchFamily="18" charset="0"/>
                        <a:ea typeface="標楷體" panose="03000509000000000000" pitchFamily="65" charset="-120"/>
                      </a:endParaRP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zh-TW" altLang="en-US" sz="1250" b="1" baseline="0" dirty="0" smtClean="0">
                          <a:latin typeface="Times New Roman" panose="02020603050405020304" pitchFamily="18" charset="0"/>
                          <a:ea typeface="標楷體" panose="03000509000000000000" pitchFamily="65" charset="-120"/>
                        </a:rPr>
                        <a:t>發行期限</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zh-TW" altLang="en-US" sz="1250" baseline="0" dirty="0" smtClean="0">
                          <a:latin typeface="Times New Roman" panose="02020603050405020304" pitchFamily="18" charset="0"/>
                          <a:ea typeface="標楷體" panose="03000509000000000000" pitchFamily="65" charset="-120"/>
                        </a:rPr>
                        <a:t>申報生效日後</a:t>
                      </a:r>
                      <a:r>
                        <a:rPr lang="en-US" altLang="zh-TW" sz="1250" baseline="0" dirty="0" smtClean="0">
                          <a:latin typeface="Times New Roman" panose="02020603050405020304" pitchFamily="18" charset="0"/>
                          <a:ea typeface="標楷體" panose="03000509000000000000" pitchFamily="65" charset="-120"/>
                        </a:rPr>
                        <a:t>7</a:t>
                      </a:r>
                      <a:r>
                        <a:rPr lang="zh-TW" altLang="en-US" sz="1250" baseline="0" dirty="0" smtClean="0">
                          <a:latin typeface="Times New Roman" panose="02020603050405020304" pitchFamily="18" charset="0"/>
                          <a:ea typeface="標楷體" panose="03000509000000000000" pitchFamily="65" charset="-120"/>
                        </a:rPr>
                        <a:t>個營業日內</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50" baseline="0" dirty="0" smtClean="0">
                          <a:latin typeface="Times New Roman" panose="02020603050405020304" pitchFamily="18" charset="0"/>
                          <a:ea typeface="標楷體" panose="03000509000000000000" pitchFamily="65" charset="-120"/>
                        </a:rPr>
                        <a:t>NA</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50" baseline="0" dirty="0" smtClean="0">
                          <a:latin typeface="Times New Roman" panose="02020603050405020304" pitchFamily="18" charset="0"/>
                          <a:ea typeface="標楷體" panose="03000509000000000000" pitchFamily="65" charset="-120"/>
                        </a:rPr>
                        <a:t>取得上櫃同意函</a:t>
                      </a:r>
                      <a:r>
                        <a:rPr lang="en-US" altLang="zh-TW" sz="1250" baseline="0" dirty="0" smtClean="0">
                          <a:latin typeface="Times New Roman" panose="02020603050405020304" pitchFamily="18" charset="0"/>
                          <a:ea typeface="標楷體" panose="03000509000000000000" pitchFamily="65" charset="-120"/>
                        </a:rPr>
                        <a:t>30</a:t>
                      </a:r>
                      <a:r>
                        <a:rPr lang="zh-TW" altLang="en-US" sz="1250" baseline="0" dirty="0" smtClean="0">
                          <a:latin typeface="Times New Roman" panose="02020603050405020304" pitchFamily="18" charset="0"/>
                          <a:ea typeface="標楷體" panose="03000509000000000000" pitchFamily="65" charset="-120"/>
                        </a:rPr>
                        <a:t>日內</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1720">
                <a:tc>
                  <a:txBody>
                    <a:bodyPr/>
                    <a:lstStyle/>
                    <a:p>
                      <a:pPr algn="ctr"/>
                      <a:r>
                        <a:rPr lang="zh-TW" altLang="en-US" sz="1250" b="1" baseline="0" dirty="0" smtClean="0">
                          <a:latin typeface="Times New Roman" panose="02020603050405020304" pitchFamily="18" charset="0"/>
                          <a:ea typeface="標楷體" panose="03000509000000000000" pitchFamily="65" charset="-120"/>
                        </a:rPr>
                        <a:t>申請掛牌期限</a:t>
                      </a:r>
                      <a:endParaRPr lang="zh-TW" altLang="en-US" sz="1250" b="1" baseline="0" dirty="0">
                        <a:latin typeface="Times New Roman" panose="02020603050405020304" pitchFamily="18" charset="0"/>
                        <a:ea typeface="標楷體" panose="03000509000000000000" pitchFamily="65" charset="-120"/>
                      </a:endParaRPr>
                    </a:p>
                  </a:txBody>
                  <a:tcPr marL="36000" marR="36000" marT="21600" marB="21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TW" altLang="en-US" sz="1250" baseline="0" dirty="0" smtClean="0">
                          <a:latin typeface="Times New Roman" panose="02020603050405020304" pitchFamily="18" charset="0"/>
                          <a:ea typeface="標楷體" panose="03000509000000000000" pitchFamily="65" charset="-120"/>
                        </a:rPr>
                        <a:t>開始櫃檯買賣日前</a:t>
                      </a:r>
                      <a:r>
                        <a:rPr lang="en-US" altLang="zh-TW" sz="1250" baseline="0" dirty="0" smtClean="0">
                          <a:latin typeface="Times New Roman" panose="02020603050405020304" pitchFamily="18" charset="0"/>
                          <a:ea typeface="標楷體" panose="03000509000000000000" pitchFamily="65" charset="-120"/>
                        </a:rPr>
                        <a:t>5</a:t>
                      </a:r>
                      <a:r>
                        <a:rPr lang="zh-TW" altLang="en-US" sz="1250" baseline="0" dirty="0" smtClean="0">
                          <a:latin typeface="Times New Roman" panose="02020603050405020304" pitchFamily="18" charset="0"/>
                          <a:ea typeface="標楷體" panose="03000509000000000000" pitchFamily="65" charset="-120"/>
                        </a:rPr>
                        <a:t>個營業日前</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50" baseline="0" dirty="0" smtClean="0">
                          <a:latin typeface="Times New Roman" panose="02020603050405020304" pitchFamily="18" charset="0"/>
                          <a:ea typeface="標楷體" panose="03000509000000000000" pitchFamily="65" charset="-120"/>
                        </a:rPr>
                        <a:t>開始櫃檯買賣日前</a:t>
                      </a:r>
                      <a:r>
                        <a:rPr lang="en-US" altLang="zh-TW" sz="1250" baseline="0" dirty="0" smtClean="0">
                          <a:latin typeface="Times New Roman" panose="02020603050405020304" pitchFamily="18" charset="0"/>
                          <a:ea typeface="標楷體" panose="03000509000000000000" pitchFamily="65" charset="-120"/>
                        </a:rPr>
                        <a:t>4</a:t>
                      </a:r>
                      <a:r>
                        <a:rPr lang="zh-TW" altLang="en-US" sz="1250" baseline="0" dirty="0" smtClean="0">
                          <a:latin typeface="Times New Roman" panose="02020603050405020304" pitchFamily="18" charset="0"/>
                          <a:ea typeface="標楷體" panose="03000509000000000000" pitchFamily="65" charset="-120"/>
                        </a:rPr>
                        <a:t>個營業日前</a:t>
                      </a: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l"/>
                      <a:r>
                        <a:rPr lang="zh-TW" altLang="en-US" sz="1250" baseline="0" dirty="0" smtClean="0">
                          <a:latin typeface="Times New Roman" panose="02020603050405020304" pitchFamily="18" charset="0"/>
                          <a:ea typeface="標楷體" panose="03000509000000000000" pitchFamily="65" charset="-120"/>
                        </a:rPr>
                        <a:t>開始櫃檯買賣日前</a:t>
                      </a:r>
                      <a:r>
                        <a:rPr lang="en-US" altLang="zh-TW" sz="1250" baseline="0" dirty="0" smtClean="0">
                          <a:latin typeface="Times New Roman" panose="02020603050405020304" pitchFamily="18" charset="0"/>
                          <a:ea typeface="標楷體" panose="03000509000000000000" pitchFamily="65" charset="-120"/>
                        </a:rPr>
                        <a:t>4</a:t>
                      </a:r>
                      <a:r>
                        <a:rPr lang="zh-TW" altLang="en-US" sz="1250" baseline="0" dirty="0" smtClean="0">
                          <a:latin typeface="Times New Roman" panose="02020603050405020304" pitchFamily="18" charset="0"/>
                          <a:ea typeface="標楷體" panose="03000509000000000000" pitchFamily="65" charset="-120"/>
                        </a:rPr>
                        <a:t>個營業日前</a:t>
                      </a:r>
                      <a:endParaRPr lang="zh-TW" altLang="en-US" sz="1250" baseline="0" dirty="0">
                        <a:latin typeface="Times New Roman" panose="02020603050405020304" pitchFamily="18" charset="0"/>
                        <a:ea typeface="標楷體" panose="03000509000000000000" pitchFamily="65" charset="-120"/>
                      </a:endParaRP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50" baseline="0" dirty="0" smtClean="0">
                          <a:latin typeface="Times New Roman" panose="02020603050405020304" pitchFamily="18" charset="0"/>
                          <a:ea typeface="標楷體" panose="03000509000000000000" pitchFamily="65" charset="-120"/>
                        </a:rPr>
                        <a:t>開始櫃檯買賣日前</a:t>
                      </a:r>
                      <a:r>
                        <a:rPr lang="en-US" altLang="zh-TW" sz="1250" baseline="0" dirty="0" smtClean="0">
                          <a:latin typeface="Times New Roman" panose="02020603050405020304" pitchFamily="18" charset="0"/>
                          <a:ea typeface="標楷體" panose="03000509000000000000" pitchFamily="65" charset="-120"/>
                        </a:rPr>
                        <a:t>4</a:t>
                      </a:r>
                      <a:r>
                        <a:rPr lang="zh-TW" altLang="en-US" sz="1250" baseline="0" dirty="0" smtClean="0">
                          <a:latin typeface="Times New Roman" panose="02020603050405020304" pitchFamily="18" charset="0"/>
                          <a:ea typeface="標楷體" panose="03000509000000000000" pitchFamily="65" charset="-120"/>
                        </a:rPr>
                        <a:t>個營業日前</a:t>
                      </a: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50" baseline="0" dirty="0" smtClean="0">
                          <a:latin typeface="Times New Roman" panose="02020603050405020304" pitchFamily="18" charset="0"/>
                          <a:ea typeface="標楷體" panose="03000509000000000000" pitchFamily="65" charset="-120"/>
                        </a:rPr>
                        <a:t>開始櫃檯買賣日前</a:t>
                      </a:r>
                      <a:r>
                        <a:rPr lang="en-US" altLang="zh-TW" sz="1250" baseline="0" dirty="0" smtClean="0">
                          <a:latin typeface="Times New Roman" panose="02020603050405020304" pitchFamily="18" charset="0"/>
                          <a:ea typeface="標楷體" panose="03000509000000000000" pitchFamily="65" charset="-120"/>
                        </a:rPr>
                        <a:t>4</a:t>
                      </a:r>
                      <a:r>
                        <a:rPr lang="zh-TW" altLang="en-US" sz="1250" baseline="0" dirty="0" smtClean="0">
                          <a:latin typeface="Times New Roman" panose="02020603050405020304" pitchFamily="18" charset="0"/>
                          <a:ea typeface="標楷體" panose="03000509000000000000" pitchFamily="65" charset="-120"/>
                        </a:rPr>
                        <a:t>個營業日前</a:t>
                      </a:r>
                    </a:p>
                  </a:txBody>
                  <a:tcPr marL="36000" marR="36000" marT="21600" marB="216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矩形 6"/>
          <p:cNvSpPr/>
          <p:nvPr/>
        </p:nvSpPr>
        <p:spPr bwMode="auto">
          <a:xfrm>
            <a:off x="1331640" y="1823052"/>
            <a:ext cx="5256584" cy="49752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2099791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576" y="332656"/>
            <a:ext cx="7200000" cy="1152000"/>
          </a:xfrm>
        </p:spPr>
        <p:txBody>
          <a:bodyPr/>
          <a:lstStyle/>
          <a:p>
            <a:pPr algn="ctr"/>
            <a:r>
              <a:rPr lang="zh-TW" altLang="en-US" sz="4800" b="1" dirty="0" smtClean="0">
                <a:solidFill>
                  <a:srgbClr val="0000FF"/>
                </a:solidFill>
              </a:rPr>
              <a:t>簡報大綱</a:t>
            </a:r>
          </a:p>
        </p:txBody>
      </p:sp>
      <p:sp>
        <p:nvSpPr>
          <p:cNvPr id="136195" name="Rectangle 3"/>
          <p:cNvSpPr>
            <a:spLocks noGrp="1" noChangeArrowheads="1"/>
          </p:cNvSpPr>
          <p:nvPr>
            <p:ph idx="1"/>
          </p:nvPr>
        </p:nvSpPr>
        <p:spPr>
          <a:xfrm>
            <a:off x="1331640" y="2060848"/>
            <a:ext cx="6840760" cy="4464496"/>
          </a:xfrm>
        </p:spPr>
        <p:txBody>
          <a:bodyPr rtlCol="0">
            <a:normAutofit/>
          </a:bodyPr>
          <a:lstStyle/>
          <a:p>
            <a:pPr marL="514350" lvl="1" indent="-514350" fontAlgn="auto">
              <a:lnSpc>
                <a:spcPct val="130000"/>
              </a:lnSpc>
              <a:spcBef>
                <a:spcPts val="0"/>
              </a:spcBef>
              <a:spcAft>
                <a:spcPts val="600"/>
              </a:spcAft>
              <a:buClr>
                <a:schemeClr val="tx1"/>
              </a:buClr>
              <a:buNone/>
              <a:defRPr/>
            </a:pPr>
            <a:r>
              <a:rPr lang="zh-TW" altLang="en-US" sz="3200" b="1" dirty="0" smtClean="0"/>
              <a:t>壹、臺灣債券市場概況</a:t>
            </a:r>
            <a:endParaRPr lang="en-US" altLang="zh-TW" sz="3200" b="1" dirty="0" smtClean="0"/>
          </a:p>
          <a:p>
            <a:pPr marL="828000" lvl="1" indent="-903288" fontAlgn="auto">
              <a:lnSpc>
                <a:spcPct val="130000"/>
              </a:lnSpc>
              <a:spcBef>
                <a:spcPts val="0"/>
              </a:spcBef>
              <a:spcAft>
                <a:spcPts val="600"/>
              </a:spcAft>
              <a:buClr>
                <a:schemeClr val="tx1"/>
              </a:buClr>
              <a:buNone/>
              <a:defRPr/>
            </a:pPr>
            <a:r>
              <a:rPr lang="zh-TW" altLang="en-US" sz="3200" b="1" dirty="0" smtClean="0"/>
              <a:t>貳、普通</a:t>
            </a:r>
            <a:r>
              <a:rPr lang="zh-TW" altLang="en-US" sz="3200" b="1" dirty="0"/>
              <a:t>公司債及金融債券</a:t>
            </a:r>
            <a:r>
              <a:rPr lang="zh-TW" altLang="en-US" sz="3200" b="1" dirty="0" smtClean="0"/>
              <a:t>發行概</a:t>
            </a:r>
            <a:r>
              <a:rPr lang="zh-TW" altLang="en-US" sz="3200" b="1" dirty="0"/>
              <a:t>況</a:t>
            </a:r>
            <a:endParaRPr lang="en-US" altLang="zh-TW" sz="3200" b="1" dirty="0" smtClean="0"/>
          </a:p>
          <a:p>
            <a:pPr marL="827088" lvl="1" indent="-903288" defTabSz="903288" fontAlgn="auto">
              <a:lnSpc>
                <a:spcPct val="130000"/>
              </a:lnSpc>
              <a:spcBef>
                <a:spcPts val="0"/>
              </a:spcBef>
              <a:spcAft>
                <a:spcPts val="600"/>
              </a:spcAft>
              <a:buClr>
                <a:schemeClr val="tx1"/>
              </a:buClr>
              <a:buNone/>
              <a:defRPr/>
            </a:pPr>
            <a:r>
              <a:rPr lang="zh-TW" altLang="en-US" sz="3200" b="1" dirty="0"/>
              <a:t>參</a:t>
            </a:r>
            <a:r>
              <a:rPr lang="zh-TW" altLang="en-US" sz="3200" b="1" dirty="0" smtClean="0"/>
              <a:t>、募集與發行普通</a:t>
            </a:r>
            <a:r>
              <a:rPr lang="zh-TW" altLang="en-US" sz="3200" b="1" dirty="0"/>
              <a:t>公司債申報生效新制</a:t>
            </a:r>
            <a:r>
              <a:rPr lang="zh-TW" altLang="en-US" sz="3200" b="1" dirty="0" smtClean="0"/>
              <a:t>介紹</a:t>
            </a:r>
            <a:endParaRPr lang="en-US" altLang="zh-TW" sz="3200" b="1" dirty="0"/>
          </a:p>
          <a:p>
            <a:pPr marL="827088" lvl="1" indent="-903288" defTabSz="903288" fontAlgn="auto">
              <a:lnSpc>
                <a:spcPct val="130000"/>
              </a:lnSpc>
              <a:spcBef>
                <a:spcPts val="0"/>
              </a:spcBef>
              <a:spcAft>
                <a:spcPts val="600"/>
              </a:spcAft>
              <a:buClr>
                <a:schemeClr val="tx1"/>
              </a:buClr>
              <a:buNone/>
              <a:defRPr/>
            </a:pPr>
            <a:r>
              <a:rPr lang="zh-TW" altLang="en-US" sz="3200" b="1" dirty="0"/>
              <a:t>肆、普通</a:t>
            </a:r>
            <a:r>
              <a:rPr lang="zh-TW" altLang="en-US" sz="3200" b="1" dirty="0" smtClean="0"/>
              <a:t>公司債及金融債券上櫃作業</a:t>
            </a:r>
            <a:endParaRPr lang="en-US" altLang="zh-TW" sz="3200" b="1" dirty="0" smtClean="0"/>
          </a:p>
          <a:p>
            <a:pPr marL="827088" lvl="1" indent="-903288" defTabSz="903288" fontAlgn="auto">
              <a:lnSpc>
                <a:spcPct val="130000"/>
              </a:lnSpc>
              <a:spcBef>
                <a:spcPts val="0"/>
              </a:spcBef>
              <a:spcAft>
                <a:spcPts val="600"/>
              </a:spcAft>
              <a:buClr>
                <a:schemeClr val="tx1"/>
              </a:buClr>
              <a:buNone/>
              <a:defRPr/>
            </a:pPr>
            <a:r>
              <a:rPr lang="zh-TW" altLang="en-US" sz="3200" b="1" dirty="0" smtClean="0"/>
              <a:t>伍、</a:t>
            </a:r>
            <a:r>
              <a:rPr lang="zh-TW" altLang="en-US" sz="3200" b="1" dirty="0"/>
              <a:t>普通公司債及金融</a:t>
            </a:r>
            <a:r>
              <a:rPr lang="zh-TW" altLang="en-US" sz="3200" b="1" dirty="0" smtClean="0"/>
              <a:t>債券交易制度</a:t>
            </a:r>
            <a:endParaRPr lang="en-US" altLang="zh-TW" sz="3200" b="1" dirty="0" smtClean="0"/>
          </a:p>
        </p:txBody>
      </p:sp>
      <p:sp>
        <p:nvSpPr>
          <p:cNvPr id="16388" name="投影片編號版面配置區 5"/>
          <p:cNvSpPr>
            <a:spLocks noGrp="1"/>
          </p:cNvSpPr>
          <p:nvPr>
            <p:ph type="sldNum" sz="quarter" idx="12"/>
          </p:nvPr>
        </p:nvSpPr>
        <p:spPr/>
        <p:txBody>
          <a:bodyPr/>
          <a:lstStyle/>
          <a:p>
            <a:pPr>
              <a:defRPr/>
            </a:pPr>
            <a:fld id="{5AD578E3-FFA0-4D0B-B8F0-30C5BC5CCD3E}" type="slidenum">
              <a:rPr lang="en-US" altLang="zh-TW"/>
              <a:pPr>
                <a:defRPr/>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720000" y="2016000"/>
            <a:ext cx="7920000" cy="4752000"/>
          </a:xfrm>
        </p:spPr>
        <p:txBody>
          <a:bodyPr>
            <a:normAutofit fontScale="92500" lnSpcReduction="10000"/>
          </a:bodyPr>
          <a:lstStyle/>
          <a:p>
            <a:pPr algn="just">
              <a:lnSpc>
                <a:spcPct val="120000"/>
              </a:lnSpc>
              <a:spcBef>
                <a:spcPts val="600"/>
              </a:spcBef>
              <a:buSzPct val="80000"/>
            </a:pPr>
            <a:r>
              <a:rPr lang="zh-TW" altLang="en-US" sz="2600" b="1" dirty="0" smtClean="0">
                <a:latin typeface="Times New Roman" pitchFamily="18" charset="0"/>
                <a:cs typeface="Times New Roman" pitchFamily="18" charset="0"/>
              </a:rPr>
              <a:t>普通</a:t>
            </a:r>
            <a:r>
              <a:rPr lang="zh-TW" altLang="en-US" sz="2600" b="1" dirty="0">
                <a:latin typeface="Times New Roman" pitchFamily="18" charset="0"/>
                <a:cs typeface="Times New Roman" pitchFamily="18" charset="0"/>
              </a:rPr>
              <a:t>公司債申報生效與櫃檯</a:t>
            </a:r>
            <a:r>
              <a:rPr lang="zh-TW" altLang="en-US" sz="2600" b="1" dirty="0" smtClean="0">
                <a:latin typeface="Times New Roman" pitchFamily="18" charset="0"/>
                <a:cs typeface="Times New Roman" pitchFamily="18" charset="0"/>
              </a:rPr>
              <a:t>買賣可併</a:t>
            </a:r>
            <a:r>
              <a:rPr lang="zh-TW" altLang="en-US" sz="2600" b="1" dirty="0">
                <a:latin typeface="Times New Roman" pitchFamily="18" charset="0"/>
                <a:cs typeface="Times New Roman" pitchFamily="18" charset="0"/>
              </a:rPr>
              <a:t>案申請或分案</a:t>
            </a:r>
            <a:r>
              <a:rPr lang="zh-TW" altLang="en-US" sz="2600" b="1" dirty="0" smtClean="0">
                <a:latin typeface="Times New Roman" pitchFamily="18" charset="0"/>
                <a:cs typeface="Times New Roman" pitchFamily="18" charset="0"/>
              </a:rPr>
              <a:t>申請</a:t>
            </a:r>
            <a:endParaRPr lang="en-US" altLang="zh-TW" sz="2600" b="1" dirty="0">
              <a:latin typeface="Times New Roman" pitchFamily="18" charset="0"/>
              <a:cs typeface="Times New Roman" pitchFamily="18" charset="0"/>
            </a:endParaRPr>
          </a:p>
          <a:p>
            <a:pPr marL="684000" lvl="1" indent="-288000" algn="just">
              <a:lnSpc>
                <a:spcPct val="120000"/>
              </a:lnSpc>
              <a:spcBef>
                <a:spcPts val="600"/>
              </a:spcBef>
              <a:buClrTx/>
              <a:buSzPct val="100000"/>
              <a:buFont typeface="Wingdings" pitchFamily="2" charset="2"/>
              <a:buChar char="ü"/>
            </a:pPr>
            <a:r>
              <a:rPr lang="zh-TW" altLang="en-US" sz="2200" b="1" dirty="0" smtClean="0">
                <a:latin typeface="Times New Roman" pitchFamily="18" charset="0"/>
                <a:cs typeface="Times New Roman" pitchFamily="18" charset="0"/>
              </a:rPr>
              <a:t>併</a:t>
            </a:r>
            <a:r>
              <a:rPr lang="zh-TW" altLang="en-US" sz="2200" b="1" dirty="0">
                <a:latin typeface="Times New Roman" pitchFamily="18" charset="0"/>
                <a:cs typeface="Times New Roman" pitchFamily="18" charset="0"/>
              </a:rPr>
              <a:t>案</a:t>
            </a:r>
            <a:r>
              <a:rPr lang="zh-TW" altLang="en-US" sz="2200" b="1" dirty="0" smtClean="0">
                <a:latin typeface="Times New Roman" pitchFamily="18" charset="0"/>
                <a:cs typeface="Times New Roman" pitchFamily="18" charset="0"/>
              </a:rPr>
              <a:t>申請：</a:t>
            </a:r>
            <a:r>
              <a:rPr lang="zh-TW" altLang="en-US" sz="2200" dirty="0" smtClean="0">
                <a:latin typeface="Times New Roman" pitchFamily="18" charset="0"/>
                <a:cs typeface="Times New Roman" pitchFamily="18" charset="0"/>
              </a:rPr>
              <a:t>同日完成募集與發行普通公司債申報書件之檢送及該公司債網路掛牌之申報作業。</a:t>
            </a:r>
            <a:endParaRPr lang="en-US" altLang="zh-TW" sz="2200" dirty="0" smtClean="0">
              <a:latin typeface="Times New Roman" pitchFamily="18" charset="0"/>
              <a:cs typeface="Times New Roman" pitchFamily="18" charset="0"/>
            </a:endParaRPr>
          </a:p>
          <a:p>
            <a:pPr marL="982663" lvl="2" indent="-250825" algn="just">
              <a:lnSpc>
                <a:spcPct val="120000"/>
              </a:lnSpc>
              <a:spcBef>
                <a:spcPts val="300"/>
              </a:spcBef>
              <a:buClrTx/>
              <a:buSzPct val="80000"/>
              <a:buFont typeface="Wingdings" pitchFamily="2" charset="2"/>
              <a:buChar char="l"/>
            </a:pPr>
            <a:r>
              <a:rPr lang="zh-TW" altLang="en-US" sz="1900" u="sng" dirty="0" smtClean="0">
                <a:latin typeface="Times New Roman" pitchFamily="18" charset="0"/>
                <a:cs typeface="Times New Roman" pitchFamily="18" charset="0"/>
              </a:rPr>
              <a:t>專業板</a:t>
            </a:r>
            <a:r>
              <a:rPr lang="zh-TW" altLang="en-US" sz="1900" dirty="0" smtClean="0">
                <a:latin typeface="Times New Roman" pitchFamily="18" charset="0"/>
                <a:cs typeface="Times New Roman" pitchFamily="18" charset="0"/>
              </a:rPr>
              <a:t>：約定開始櫃檯買賣日期最快得為申報生效日後第</a:t>
            </a:r>
            <a:r>
              <a:rPr lang="en-US" altLang="zh-TW" sz="1900" dirty="0" smtClean="0">
                <a:latin typeface="Times New Roman" pitchFamily="18" charset="0"/>
                <a:cs typeface="Times New Roman" pitchFamily="18" charset="0"/>
              </a:rPr>
              <a:t>1</a:t>
            </a:r>
            <a:r>
              <a:rPr lang="zh-TW" altLang="en-US" sz="1900" dirty="0" smtClean="0">
                <a:latin typeface="Times New Roman" pitchFamily="18" charset="0"/>
                <a:cs typeface="Times New Roman" pitchFamily="18" charset="0"/>
              </a:rPr>
              <a:t>個營業日，最遲不得逾申報生效日後</a:t>
            </a:r>
            <a:r>
              <a:rPr lang="en-US" altLang="zh-TW" sz="1900" dirty="0" smtClean="0">
                <a:latin typeface="Times New Roman" pitchFamily="18" charset="0"/>
                <a:cs typeface="Times New Roman" pitchFamily="18" charset="0"/>
              </a:rPr>
              <a:t>7</a:t>
            </a:r>
            <a:r>
              <a:rPr lang="zh-TW" altLang="en-US" sz="1900" dirty="0" smtClean="0">
                <a:latin typeface="Times New Roman" pitchFamily="18" charset="0"/>
                <a:cs typeface="Times New Roman" pitchFamily="18" charset="0"/>
              </a:rPr>
              <a:t>個營業日。</a:t>
            </a:r>
            <a:endParaRPr lang="en-US" altLang="zh-TW" sz="1900" dirty="0" smtClean="0">
              <a:latin typeface="Times New Roman" pitchFamily="18" charset="0"/>
              <a:cs typeface="Times New Roman" pitchFamily="18" charset="0"/>
            </a:endParaRPr>
          </a:p>
          <a:p>
            <a:pPr marL="982663" lvl="2" indent="-250825" algn="just">
              <a:lnSpc>
                <a:spcPct val="120000"/>
              </a:lnSpc>
              <a:spcBef>
                <a:spcPts val="300"/>
              </a:spcBef>
              <a:buClrTx/>
              <a:buSzPct val="80000"/>
              <a:buFont typeface="Wingdings" pitchFamily="2" charset="2"/>
              <a:buChar char="l"/>
            </a:pPr>
            <a:r>
              <a:rPr lang="zh-TW" altLang="en-US" sz="1900" u="sng" dirty="0" smtClean="0">
                <a:latin typeface="Times New Roman" pitchFamily="18" charset="0"/>
                <a:cs typeface="Times New Roman" pitchFamily="18" charset="0"/>
              </a:rPr>
              <a:t>一般板</a:t>
            </a:r>
            <a:r>
              <a:rPr lang="zh-TW" altLang="en-US" sz="1900" dirty="0" smtClean="0">
                <a:latin typeface="Times New Roman" pitchFamily="18" charset="0"/>
                <a:cs typeface="Times New Roman" pitchFamily="18" charset="0"/>
              </a:rPr>
              <a:t>：約定開始櫃檯買賣日期最快得為申報生效日後第</a:t>
            </a:r>
            <a:r>
              <a:rPr lang="en-US" altLang="zh-TW" sz="1900" dirty="0" smtClean="0">
                <a:latin typeface="Times New Roman" pitchFamily="18" charset="0"/>
                <a:cs typeface="Times New Roman" pitchFamily="18" charset="0"/>
              </a:rPr>
              <a:t>2</a:t>
            </a:r>
            <a:r>
              <a:rPr lang="zh-TW" altLang="en-US" sz="1900" dirty="0" smtClean="0">
                <a:latin typeface="Times New Roman" pitchFamily="18" charset="0"/>
                <a:cs typeface="Times New Roman" pitchFamily="18" charset="0"/>
              </a:rPr>
              <a:t>個營業日，最遲不得逾申報生效日後</a:t>
            </a:r>
            <a:r>
              <a:rPr lang="en-US" altLang="zh-TW" sz="1900" dirty="0" smtClean="0">
                <a:latin typeface="Times New Roman" pitchFamily="18" charset="0"/>
                <a:cs typeface="Times New Roman" pitchFamily="18" charset="0"/>
              </a:rPr>
              <a:t>7</a:t>
            </a:r>
            <a:r>
              <a:rPr lang="zh-TW" altLang="en-US" sz="1900" dirty="0" smtClean="0">
                <a:latin typeface="Times New Roman" pitchFamily="18" charset="0"/>
                <a:cs typeface="Times New Roman" pitchFamily="18" charset="0"/>
              </a:rPr>
              <a:t>個營業日。 </a:t>
            </a:r>
            <a:endParaRPr lang="en-US" altLang="zh-TW" sz="1900" dirty="0" smtClean="0">
              <a:latin typeface="Times New Roman" pitchFamily="18" charset="0"/>
              <a:cs typeface="Times New Roman" pitchFamily="18" charset="0"/>
            </a:endParaRPr>
          </a:p>
          <a:p>
            <a:pPr marL="684000" lvl="1" indent="-288000" algn="just">
              <a:lnSpc>
                <a:spcPct val="120000"/>
              </a:lnSpc>
              <a:spcBef>
                <a:spcPts val="600"/>
              </a:spcBef>
              <a:buClrTx/>
              <a:buSzPct val="100000"/>
              <a:buFont typeface="Wingdings" pitchFamily="2" charset="2"/>
              <a:buChar char="ü"/>
            </a:pPr>
            <a:r>
              <a:rPr lang="zh-TW" altLang="en-US" sz="2200" b="1" dirty="0" smtClean="0">
                <a:latin typeface="Times New Roman" pitchFamily="18" charset="0"/>
                <a:cs typeface="Times New Roman" pitchFamily="18" charset="0"/>
              </a:rPr>
              <a:t>分案申請：</a:t>
            </a:r>
            <a:r>
              <a:rPr lang="zh-TW" altLang="en-US" sz="2200" dirty="0" smtClean="0">
                <a:latin typeface="Times New Roman" pitchFamily="18" charset="0"/>
                <a:cs typeface="Times New Roman" pitchFamily="18" charset="0"/>
              </a:rPr>
              <a:t>先檢送募集與發行普通公司債之申報書件，俟取得申報生效函後，再辦理該公司債網路掛牌之申報作業。</a:t>
            </a:r>
            <a:endParaRPr lang="en-US" altLang="zh-TW" sz="2200" dirty="0">
              <a:latin typeface="Times New Roman" pitchFamily="18" charset="0"/>
              <a:cs typeface="Times New Roman" pitchFamily="18" charset="0"/>
            </a:endParaRPr>
          </a:p>
          <a:p>
            <a:pPr marL="982663" lvl="2" indent="-250825" algn="just">
              <a:lnSpc>
                <a:spcPct val="120000"/>
              </a:lnSpc>
              <a:spcBef>
                <a:spcPts val="300"/>
              </a:spcBef>
              <a:buClrTx/>
              <a:buSzPct val="80000"/>
              <a:buFont typeface="Wingdings" pitchFamily="2" charset="2"/>
              <a:buChar char="l"/>
            </a:pPr>
            <a:r>
              <a:rPr lang="zh-TW" altLang="en-US" sz="1900" u="sng" dirty="0" smtClean="0">
                <a:latin typeface="Times New Roman" pitchFamily="18" charset="0"/>
                <a:cs typeface="Times New Roman" pitchFamily="18" charset="0"/>
              </a:rPr>
              <a:t>專業</a:t>
            </a:r>
            <a:r>
              <a:rPr lang="zh-TW" altLang="en-US" sz="1900" u="sng" dirty="0">
                <a:latin typeface="Times New Roman" pitchFamily="18" charset="0"/>
                <a:cs typeface="Times New Roman" pitchFamily="18" charset="0"/>
              </a:rPr>
              <a:t>板</a:t>
            </a:r>
            <a:r>
              <a:rPr lang="zh-TW" altLang="en-US" sz="1900" dirty="0" smtClean="0">
                <a:latin typeface="Times New Roman" pitchFamily="18" charset="0"/>
                <a:cs typeface="Times New Roman" pitchFamily="18" charset="0"/>
              </a:rPr>
              <a:t>：應於開始櫃檯買賣日前</a:t>
            </a:r>
            <a:r>
              <a:rPr lang="en-US" altLang="zh-TW" sz="1900" dirty="0" smtClean="0">
                <a:latin typeface="Times New Roman" pitchFamily="18" charset="0"/>
                <a:cs typeface="Times New Roman" pitchFamily="18" charset="0"/>
              </a:rPr>
              <a:t>4</a:t>
            </a:r>
            <a:r>
              <a:rPr lang="zh-TW" altLang="en-US" sz="1900" dirty="0" smtClean="0">
                <a:latin typeface="Times New Roman" pitchFamily="18" charset="0"/>
                <a:cs typeface="Times New Roman" pitchFamily="18" charset="0"/>
              </a:rPr>
              <a:t>個營業日前完成網路掛牌之申報，亦即最遲應於申報</a:t>
            </a:r>
            <a:r>
              <a:rPr lang="zh-TW" altLang="en-US" sz="1900" dirty="0">
                <a:latin typeface="Times New Roman" pitchFamily="18" charset="0"/>
                <a:cs typeface="Times New Roman" pitchFamily="18" charset="0"/>
              </a:rPr>
              <a:t>生效日後</a:t>
            </a:r>
            <a:r>
              <a:rPr lang="zh-TW" altLang="en-US" sz="1900" dirty="0" smtClean="0">
                <a:latin typeface="Times New Roman" pitchFamily="18" charset="0"/>
                <a:cs typeface="Times New Roman" pitchFamily="18" charset="0"/>
              </a:rPr>
              <a:t>第</a:t>
            </a:r>
            <a:r>
              <a:rPr lang="en-US" altLang="zh-TW" sz="1900" dirty="0" smtClean="0">
                <a:latin typeface="Times New Roman" pitchFamily="18" charset="0"/>
                <a:cs typeface="Times New Roman" pitchFamily="18" charset="0"/>
              </a:rPr>
              <a:t>3</a:t>
            </a:r>
            <a:r>
              <a:rPr lang="zh-TW" altLang="en-US" sz="1900" dirty="0" smtClean="0">
                <a:latin typeface="Times New Roman" pitchFamily="18" charset="0"/>
                <a:cs typeface="Times New Roman" pitchFamily="18" charset="0"/>
              </a:rPr>
              <a:t>個</a:t>
            </a:r>
            <a:r>
              <a:rPr lang="zh-TW" altLang="en-US" sz="1900" dirty="0">
                <a:latin typeface="Times New Roman" pitchFamily="18" charset="0"/>
                <a:cs typeface="Times New Roman" pitchFamily="18" charset="0"/>
              </a:rPr>
              <a:t>營業</a:t>
            </a:r>
            <a:r>
              <a:rPr lang="zh-TW" altLang="en-US" sz="1900" dirty="0" smtClean="0">
                <a:latin typeface="Times New Roman" pitchFamily="18" charset="0"/>
                <a:cs typeface="Times New Roman" pitchFamily="18" charset="0"/>
              </a:rPr>
              <a:t>日完成網路掛牌之申報。</a:t>
            </a:r>
            <a:endParaRPr lang="en-US" altLang="zh-TW" sz="1900" dirty="0">
              <a:latin typeface="Times New Roman" pitchFamily="18" charset="0"/>
              <a:cs typeface="Times New Roman" pitchFamily="18" charset="0"/>
            </a:endParaRPr>
          </a:p>
          <a:p>
            <a:pPr marL="982663" lvl="2" indent="-250825" algn="just">
              <a:lnSpc>
                <a:spcPct val="120000"/>
              </a:lnSpc>
              <a:spcBef>
                <a:spcPts val="300"/>
              </a:spcBef>
              <a:buClrTx/>
              <a:buSzPct val="80000"/>
              <a:buFont typeface="Wingdings" pitchFamily="2" charset="2"/>
              <a:buChar char="l"/>
            </a:pPr>
            <a:r>
              <a:rPr lang="zh-TW" altLang="en-US" sz="1900" u="sng" dirty="0">
                <a:latin typeface="Times New Roman" pitchFamily="18" charset="0"/>
                <a:cs typeface="Times New Roman" pitchFamily="18" charset="0"/>
              </a:rPr>
              <a:t>一般板</a:t>
            </a:r>
            <a:r>
              <a:rPr lang="zh-TW" altLang="en-US" sz="1900" dirty="0" smtClean="0">
                <a:latin typeface="Times New Roman" pitchFamily="18" charset="0"/>
                <a:cs typeface="Times New Roman" pitchFamily="18" charset="0"/>
              </a:rPr>
              <a:t>：應於開始櫃檯買賣日前</a:t>
            </a:r>
            <a:r>
              <a:rPr lang="en-US" altLang="zh-TW" sz="1900" dirty="0" smtClean="0">
                <a:latin typeface="Times New Roman" pitchFamily="18" charset="0"/>
                <a:cs typeface="Times New Roman" pitchFamily="18" charset="0"/>
              </a:rPr>
              <a:t>5</a:t>
            </a:r>
            <a:r>
              <a:rPr lang="zh-TW" altLang="en-US" sz="1900" dirty="0" smtClean="0">
                <a:latin typeface="Times New Roman" pitchFamily="18" charset="0"/>
                <a:cs typeface="Times New Roman" pitchFamily="18" charset="0"/>
              </a:rPr>
              <a:t>個營業日前完成網路掛牌之申報，亦即最遲應於申報生效日後第</a:t>
            </a:r>
            <a:r>
              <a:rPr lang="en-US" altLang="zh-TW" sz="1900" dirty="0" smtClean="0">
                <a:latin typeface="Times New Roman" pitchFamily="18" charset="0"/>
                <a:cs typeface="Times New Roman" pitchFamily="18" charset="0"/>
              </a:rPr>
              <a:t>2</a:t>
            </a:r>
            <a:r>
              <a:rPr lang="zh-TW" altLang="en-US" sz="1900" dirty="0" smtClean="0">
                <a:latin typeface="Times New Roman" pitchFamily="18" charset="0"/>
                <a:cs typeface="Times New Roman" pitchFamily="18" charset="0"/>
              </a:rPr>
              <a:t>個營業日辦理網路掛牌之申報。 </a:t>
            </a:r>
            <a:endParaRPr lang="en-US" altLang="zh-TW" sz="1900" dirty="0">
              <a:latin typeface="Times New Roman" pitchFamily="18" charset="0"/>
              <a:cs typeface="Times New Roman" pitchFamily="18" charset="0"/>
            </a:endParaRPr>
          </a:p>
        </p:txBody>
      </p:sp>
      <p:sp>
        <p:nvSpPr>
          <p:cNvPr id="2" name="標題 1"/>
          <p:cNvSpPr>
            <a:spLocks noGrp="1"/>
          </p:cNvSpPr>
          <p:nvPr>
            <p:ph type="title"/>
          </p:nvPr>
        </p:nvSpPr>
        <p:spPr>
          <a:xfrm>
            <a:off x="1150938" y="540000"/>
            <a:ext cx="7920000" cy="720000"/>
          </a:xfrm>
        </p:spPr>
        <p:txBody>
          <a:bodyPr>
            <a:noAutofit/>
          </a:bodyPr>
          <a:lstStyle/>
          <a:p>
            <a:pPr marL="1077913" indent="-1077913"/>
            <a:r>
              <a:rPr lang="zh-TW" altLang="en-US" sz="3600" b="1" dirty="0" smtClean="0">
                <a:solidFill>
                  <a:srgbClr val="0000FF"/>
                </a:solidFill>
              </a:rPr>
              <a:t>四、</a:t>
            </a:r>
            <a:r>
              <a:rPr lang="zh-TW" altLang="en-US" sz="3600" b="1" dirty="0">
                <a:solidFill>
                  <a:srgbClr val="0000FF"/>
                </a:solidFill>
              </a:rPr>
              <a:t>普通公司債發行與</a:t>
            </a:r>
            <a:r>
              <a:rPr lang="zh-TW" altLang="en-US" sz="3600" b="1" dirty="0" smtClean="0">
                <a:solidFill>
                  <a:srgbClr val="0000FF"/>
                </a:solidFill>
              </a:rPr>
              <a:t>上櫃流程</a:t>
            </a:r>
            <a:r>
              <a:rPr lang="en-US" altLang="zh-TW" sz="3600" b="1" dirty="0" smtClean="0">
                <a:solidFill>
                  <a:srgbClr val="0000FF"/>
                </a:solidFill>
              </a:rPr>
              <a:t>(1)</a:t>
            </a:r>
            <a:endParaRPr lang="zh-TW" altLang="en-US" sz="3600" b="1" dirty="0">
              <a:solidFill>
                <a:srgbClr val="0000FF"/>
              </a:solidFill>
            </a:endParaRPr>
          </a:p>
        </p:txBody>
      </p:sp>
      <p:sp>
        <p:nvSpPr>
          <p:cNvPr id="4" name="投影片編號版面配置區 3"/>
          <p:cNvSpPr>
            <a:spLocks noGrp="1"/>
          </p:cNvSpPr>
          <p:nvPr>
            <p:ph type="sldNum" sz="quarter" idx="12"/>
          </p:nvPr>
        </p:nvSpPr>
        <p:spPr>
          <a:xfrm>
            <a:off x="6915472" y="6309320"/>
            <a:ext cx="1905000" cy="457200"/>
          </a:xfrm>
        </p:spPr>
        <p:txBody>
          <a:bodyPr/>
          <a:lstStyle/>
          <a:p>
            <a:pPr>
              <a:defRPr/>
            </a:pPr>
            <a:fld id="{DA843CCF-395D-4592-A44F-E0B2C97BB9F6}" type="slidenum">
              <a:rPr lang="en-US" altLang="zh-TW" smtClean="0"/>
              <a:pPr>
                <a:defRPr/>
              </a:pPr>
              <a:t>20</a:t>
            </a:fld>
            <a:endParaRPr lang="en-US" altLang="zh-TW" dirty="0"/>
          </a:p>
        </p:txBody>
      </p:sp>
    </p:spTree>
    <p:extLst>
      <p:ext uri="{BB962C8B-B14F-4D97-AF65-F5344CB8AC3E}">
        <p14:creationId xmlns:p14="http://schemas.microsoft.com/office/powerpoint/2010/main" val="370998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288000"/>
            <a:ext cx="7920000" cy="1260000"/>
          </a:xfrm>
        </p:spPr>
        <p:txBody>
          <a:bodyPr>
            <a:noAutofit/>
          </a:bodyPr>
          <a:lstStyle/>
          <a:p>
            <a:pPr marL="892175" indent="-892175">
              <a:spcBef>
                <a:spcPts val="0"/>
              </a:spcBef>
            </a:pPr>
            <a:r>
              <a:rPr lang="zh-TW" altLang="en-US" sz="3600" b="1" dirty="0" smtClean="0">
                <a:solidFill>
                  <a:srgbClr val="0000FF"/>
                </a:solidFill>
              </a:rPr>
              <a:t>四、普通公司債發行與上櫃流程</a:t>
            </a:r>
            <a:r>
              <a:rPr lang="en-US" altLang="zh-TW" sz="3600" b="1" dirty="0" smtClean="0">
                <a:solidFill>
                  <a:srgbClr val="0000FF"/>
                </a:solidFill>
              </a:rPr>
              <a:t>(2)</a:t>
            </a:r>
            <a:br>
              <a:rPr lang="en-US" altLang="zh-TW" sz="3600" b="1" dirty="0" smtClean="0">
                <a:solidFill>
                  <a:srgbClr val="0000FF"/>
                </a:solidFill>
              </a:rPr>
            </a:br>
            <a:r>
              <a:rPr lang="zh-TW" altLang="en-US" sz="3600" b="1" dirty="0" smtClean="0">
                <a:solidFill>
                  <a:srgbClr val="0000FF"/>
                </a:solidFill>
              </a:rPr>
              <a:t>專業板併案申請</a:t>
            </a:r>
            <a:endParaRPr lang="zh-TW" altLang="en-US" sz="2800" b="1" dirty="0">
              <a:solidFill>
                <a:srgbClr val="0000FF"/>
              </a:solidFill>
            </a:endParaRPr>
          </a:p>
        </p:txBody>
      </p:sp>
      <p:sp>
        <p:nvSpPr>
          <p:cNvPr id="4" name="投影片編號版面配置區 3"/>
          <p:cNvSpPr>
            <a:spLocks noGrp="1"/>
          </p:cNvSpPr>
          <p:nvPr>
            <p:ph type="sldNum" sz="quarter" idx="12"/>
          </p:nvPr>
        </p:nvSpPr>
        <p:spPr>
          <a:xfrm>
            <a:off x="6915472" y="6309320"/>
            <a:ext cx="1905000" cy="457200"/>
          </a:xfrm>
        </p:spPr>
        <p:txBody>
          <a:bodyPr/>
          <a:lstStyle/>
          <a:p>
            <a:pPr>
              <a:defRPr/>
            </a:pPr>
            <a:fld id="{DA843CCF-395D-4592-A44F-E0B2C97BB9F6}" type="slidenum">
              <a:rPr lang="en-US" altLang="zh-TW" smtClean="0">
                <a:solidFill>
                  <a:srgbClr val="000000"/>
                </a:solidFill>
              </a:rPr>
              <a:pPr>
                <a:defRPr/>
              </a:pPr>
              <a:t>21</a:t>
            </a:fld>
            <a:endParaRPr lang="en-US" altLang="zh-TW" dirty="0">
              <a:solidFill>
                <a:srgbClr val="000000"/>
              </a:solidFill>
            </a:endParaRPr>
          </a:p>
        </p:txBody>
      </p:sp>
      <p:cxnSp>
        <p:nvCxnSpPr>
          <p:cNvPr id="8" name="直線單箭頭接點 7"/>
          <p:cNvCxnSpPr/>
          <p:nvPr/>
        </p:nvCxnSpPr>
        <p:spPr>
          <a:xfrm>
            <a:off x="364093" y="2522488"/>
            <a:ext cx="8604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36"/>
          <p:cNvSpPr>
            <a:spLocks noChangeArrowheads="1"/>
          </p:cNvSpPr>
          <p:nvPr/>
        </p:nvSpPr>
        <p:spPr bwMode="auto">
          <a:xfrm>
            <a:off x="384682" y="2657109"/>
            <a:ext cx="324000" cy="1054630"/>
          </a:xfrm>
          <a:prstGeom prst="rect">
            <a:avLst/>
          </a:prstGeom>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a:solidFill>
              <a:srgbClr val="99CC00"/>
            </a:solidFill>
            <a:miter lim="800000"/>
            <a:headEnd/>
            <a:tailEnd/>
          </a:ln>
        </p:spPr>
        <p:txBody>
          <a:bodyPr wrap="square" lIns="84992" tIns="72000" rIns="84992" bIns="72000" anchor="ctr">
            <a:spAutoFit/>
          </a:bodyPr>
          <a:lstStyle/>
          <a:p>
            <a:pPr algn="ctr" eaLnBrk="0" fontAlgn="auto" hangingPunct="0">
              <a:spcBef>
                <a:spcPts val="0"/>
              </a:spcBef>
              <a:spcAft>
                <a:spcPts val="0"/>
              </a:spcAft>
            </a:pPr>
            <a:r>
              <a:rPr kumimoji="0" lang="zh-TW" altLang="en-US" sz="1477" b="1" dirty="0">
                <a:solidFill>
                  <a:prstClr val="black"/>
                </a:solidFill>
                <a:latin typeface="Times New Roman" panose="02020603050405020304" pitchFamily="18" charset="0"/>
                <a:ea typeface="標楷體" pitchFamily="65" charset="-120"/>
              </a:rPr>
              <a:t>櫃買中心</a:t>
            </a:r>
          </a:p>
        </p:txBody>
      </p:sp>
      <p:sp>
        <p:nvSpPr>
          <p:cNvPr id="11" name="Rectangle 36"/>
          <p:cNvSpPr>
            <a:spLocks noChangeArrowheads="1"/>
          </p:cNvSpPr>
          <p:nvPr/>
        </p:nvSpPr>
        <p:spPr bwMode="auto">
          <a:xfrm>
            <a:off x="4763314" y="2613937"/>
            <a:ext cx="2073251"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網站</a:t>
            </a:r>
            <a:r>
              <a:rPr kumimoji="0" lang="zh-TW" altLang="en-US" sz="1300" dirty="0">
                <a:solidFill>
                  <a:prstClr val="black"/>
                </a:solidFill>
                <a:latin typeface="Times New Roman" panose="02020603050405020304" pitchFamily="18" charset="0"/>
                <a:ea typeface="標楷體" pitchFamily="65" charset="-120"/>
              </a:rPr>
              <a:t>揭示申報生效資訊。</a:t>
            </a:r>
            <a:endParaRPr kumimoji="0" lang="en-US" altLang="zh-TW" sz="1300" dirty="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發申報</a:t>
            </a:r>
            <a:r>
              <a:rPr kumimoji="0" lang="zh-TW" altLang="en-US" sz="1300" dirty="0">
                <a:solidFill>
                  <a:prstClr val="black"/>
                </a:solidFill>
                <a:latin typeface="Times New Roman" panose="02020603050405020304" pitchFamily="18" charset="0"/>
                <a:ea typeface="標楷體" pitchFamily="65" charset="-120"/>
              </a:rPr>
              <a:t>生效函。</a:t>
            </a:r>
            <a:endParaRPr kumimoji="0" lang="en-US" altLang="zh-TW" sz="1300" dirty="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辦理</a:t>
            </a:r>
            <a:r>
              <a:rPr kumimoji="0" lang="zh-TW" altLang="en-US" sz="1300" dirty="0">
                <a:solidFill>
                  <a:prstClr val="black"/>
                </a:solidFill>
                <a:latin typeface="Times New Roman" panose="02020603050405020304" pitchFamily="18" charset="0"/>
                <a:ea typeface="標楷體" pitchFamily="65" charset="-120"/>
              </a:rPr>
              <a:t>債券</a:t>
            </a:r>
            <a:r>
              <a:rPr kumimoji="0" lang="zh-TW" altLang="en-US" sz="1300" dirty="0" smtClean="0">
                <a:solidFill>
                  <a:prstClr val="black"/>
                </a:solidFill>
                <a:latin typeface="Times New Roman" panose="02020603050405020304" pitchFamily="18" charset="0"/>
                <a:ea typeface="標楷體" pitchFamily="65" charset="-120"/>
              </a:rPr>
              <a:t>上櫃</a:t>
            </a:r>
            <a:r>
              <a:rPr kumimoji="0" lang="zh-TW" altLang="en-US" sz="1300" dirty="0">
                <a:solidFill>
                  <a:prstClr val="black"/>
                </a:solidFill>
                <a:latin typeface="Times New Roman" panose="02020603050405020304" pitchFamily="18" charset="0"/>
                <a:ea typeface="標楷體" pitchFamily="65" charset="-120"/>
              </a:rPr>
              <a:t>審查作業</a:t>
            </a:r>
            <a:r>
              <a:rPr kumimoji="0" lang="zh-TW" altLang="en-US" sz="1300" dirty="0" smtClean="0">
                <a:solidFill>
                  <a:prstClr val="black"/>
                </a:solidFill>
                <a:latin typeface="Times New Roman" panose="02020603050405020304" pitchFamily="18" charset="0"/>
                <a:ea typeface="標楷體" pitchFamily="65" charset="-120"/>
              </a:rPr>
              <a:t>。</a:t>
            </a:r>
            <a:endParaRPr kumimoji="0" lang="en-US" altLang="zh-TW" sz="1300" dirty="0" smtClean="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發債券</a:t>
            </a:r>
            <a:r>
              <a:rPr kumimoji="0" lang="zh-TW" altLang="en-US" sz="1300" dirty="0">
                <a:solidFill>
                  <a:prstClr val="black"/>
                </a:solidFill>
                <a:latin typeface="Times New Roman" panose="02020603050405020304" pitchFamily="18" charset="0"/>
                <a:ea typeface="標楷體" pitchFamily="65" charset="-120"/>
              </a:rPr>
              <a:t>上櫃公告與核准函。</a:t>
            </a:r>
            <a:endParaRPr kumimoji="0" lang="en-US" altLang="zh-TW" sz="1300" dirty="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通知發行人辦理上櫃公告</a:t>
            </a:r>
            <a:r>
              <a:rPr kumimoji="0" lang="zh-TW" altLang="en-US" sz="1300" dirty="0" smtClean="0">
                <a:solidFill>
                  <a:prstClr val="black"/>
                </a:solidFill>
                <a:latin typeface="Times New Roman" panose="02020603050405020304" pitchFamily="18" charset="0"/>
                <a:ea typeface="標楷體" pitchFamily="65" charset="-120"/>
              </a:rPr>
              <a:t>。</a:t>
            </a:r>
            <a:endParaRPr kumimoji="0" lang="en-US" altLang="zh-TW" sz="1300" dirty="0">
              <a:solidFill>
                <a:prstClr val="black"/>
              </a:solidFill>
              <a:latin typeface="Times New Roman" panose="02020603050405020304" pitchFamily="18" charset="0"/>
              <a:ea typeface="標楷體" pitchFamily="65" charset="-120"/>
            </a:endParaRPr>
          </a:p>
        </p:txBody>
      </p:sp>
      <p:sp>
        <p:nvSpPr>
          <p:cNvPr id="12" name="Rectangle 36"/>
          <p:cNvSpPr>
            <a:spLocks noChangeArrowheads="1"/>
          </p:cNvSpPr>
          <p:nvPr/>
        </p:nvSpPr>
        <p:spPr bwMode="auto">
          <a:xfrm>
            <a:off x="809212" y="3850282"/>
            <a:ext cx="1072977" cy="1044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向櫃</a:t>
            </a:r>
            <a:r>
              <a:rPr kumimoji="0" lang="zh-TW" altLang="en-US" sz="1300" dirty="0" smtClean="0">
                <a:solidFill>
                  <a:prstClr val="black"/>
                </a:solidFill>
                <a:latin typeface="Times New Roman" panose="02020603050405020304" pitchFamily="18" charset="0"/>
                <a:ea typeface="標楷體" pitchFamily="65" charset="-120"/>
              </a:rPr>
              <a:t>買</a:t>
            </a:r>
            <a:r>
              <a:rPr kumimoji="0" lang="zh-TW" altLang="en-US" sz="1300" dirty="0">
                <a:solidFill>
                  <a:prstClr val="black"/>
                </a:solidFill>
                <a:latin typeface="Times New Roman" panose="02020603050405020304" pitchFamily="18" charset="0"/>
                <a:ea typeface="標楷體" pitchFamily="65" charset="-120"/>
              </a:rPr>
              <a:t>中心</a:t>
            </a:r>
            <a:r>
              <a:rPr kumimoji="0" lang="zh-TW" altLang="en-US" sz="1300" dirty="0" smtClean="0">
                <a:solidFill>
                  <a:prstClr val="black"/>
                </a:solidFill>
                <a:latin typeface="Times New Roman" panose="02020603050405020304" pitchFamily="18" charset="0"/>
                <a:ea typeface="標楷體" pitchFamily="65" charset="-120"/>
              </a:rPr>
              <a:t>申報</a:t>
            </a:r>
            <a:r>
              <a:rPr kumimoji="0" lang="zh-TW" altLang="en-US" sz="1300" dirty="0">
                <a:solidFill>
                  <a:prstClr val="black"/>
                </a:solidFill>
                <a:latin typeface="Times New Roman" panose="02020603050405020304" pitchFamily="18" charset="0"/>
                <a:ea typeface="標楷體" pitchFamily="65" charset="-120"/>
              </a:rPr>
              <a:t>普通公司債</a:t>
            </a:r>
            <a:r>
              <a:rPr kumimoji="0" lang="zh-TW" altLang="en-US" sz="1300" dirty="0" smtClean="0">
                <a:solidFill>
                  <a:prstClr val="black"/>
                </a:solidFill>
                <a:latin typeface="Times New Roman" panose="02020603050405020304" pitchFamily="18" charset="0"/>
                <a:ea typeface="標楷體" pitchFamily="65" charset="-120"/>
              </a:rPr>
              <a:t>募集發行與櫃檯買賣。</a:t>
            </a:r>
            <a:endParaRPr kumimoji="0" lang="zh-TW" altLang="en-US" sz="1300" dirty="0">
              <a:solidFill>
                <a:prstClr val="black"/>
              </a:solidFill>
              <a:latin typeface="Times New Roman" panose="02020603050405020304" pitchFamily="18" charset="0"/>
              <a:ea typeface="標楷體" pitchFamily="65" charset="-120"/>
            </a:endParaRPr>
          </a:p>
        </p:txBody>
      </p:sp>
      <p:cxnSp>
        <p:nvCxnSpPr>
          <p:cNvPr id="13" name="直線接點 12"/>
          <p:cNvCxnSpPr/>
          <p:nvPr/>
        </p:nvCxnSpPr>
        <p:spPr bwMode="auto">
          <a:xfrm>
            <a:off x="8078620" y="2451772"/>
            <a:ext cx="0" cy="162000"/>
          </a:xfrm>
          <a:prstGeom prst="line">
            <a:avLst/>
          </a:prstGeom>
          <a:ln w="19050">
            <a:solidFill>
              <a:srgbClr val="FF0000"/>
            </a:solidFill>
            <a:headEnd type="none" w="sm" len="sm"/>
            <a:tailEnd type="none" w="sm" len="sm"/>
          </a:ln>
          <a:effectLst>
            <a:outerShdw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sp>
        <p:nvSpPr>
          <p:cNvPr id="14" name="文字方塊 32"/>
          <p:cNvSpPr txBox="1">
            <a:spLocks noChangeArrowheads="1"/>
          </p:cNvSpPr>
          <p:nvPr/>
        </p:nvSpPr>
        <p:spPr bwMode="auto">
          <a:xfrm>
            <a:off x="4240508" y="2181772"/>
            <a:ext cx="531750" cy="252000"/>
          </a:xfrm>
          <a:prstGeom prst="rect">
            <a:avLst/>
          </a:prstGeom>
          <a:no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a:solidFill>
                  <a:srgbClr val="FF0000"/>
                </a:solidFill>
                <a:latin typeface="Times New Roman" panose="02020603050405020304" pitchFamily="18" charset="0"/>
                <a:ea typeface="標楷體" pitchFamily="65" charset="-120"/>
              </a:rPr>
              <a:t>T+2</a:t>
            </a:r>
            <a:endParaRPr kumimoji="0" lang="zh-TW" altLang="en-US" sz="1300" b="1" dirty="0">
              <a:solidFill>
                <a:srgbClr val="FF0000"/>
              </a:solidFill>
              <a:latin typeface="Times New Roman" panose="02020603050405020304" pitchFamily="18" charset="0"/>
              <a:ea typeface="標楷體" pitchFamily="65" charset="-120"/>
            </a:endParaRPr>
          </a:p>
        </p:txBody>
      </p:sp>
      <p:sp>
        <p:nvSpPr>
          <p:cNvPr id="15" name="文字方塊 32"/>
          <p:cNvSpPr txBox="1">
            <a:spLocks noChangeArrowheads="1"/>
          </p:cNvSpPr>
          <p:nvPr/>
        </p:nvSpPr>
        <p:spPr bwMode="auto">
          <a:xfrm>
            <a:off x="7884480" y="2171393"/>
            <a:ext cx="1008000" cy="272758"/>
          </a:xfrm>
          <a:prstGeom prst="rect">
            <a:avLst/>
          </a:prstGeom>
          <a:solidFill>
            <a:schemeClr val="accent1">
              <a:lumMod val="20000"/>
              <a:lumOff val="80000"/>
            </a:schemeClr>
          </a:solid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smtClean="0">
                <a:solidFill>
                  <a:srgbClr val="FF0000"/>
                </a:solidFill>
                <a:latin typeface="Times New Roman" panose="02020603050405020304" pitchFamily="18" charset="0"/>
                <a:ea typeface="標楷體" pitchFamily="65" charset="-120"/>
              </a:rPr>
              <a:t>T+4</a:t>
            </a:r>
            <a:r>
              <a:rPr kumimoji="0" lang="zh-TW" altLang="en-US" sz="1300" b="1" dirty="0" smtClean="0">
                <a:solidFill>
                  <a:srgbClr val="FF0000"/>
                </a:solidFill>
                <a:latin typeface="Times New Roman" panose="02020603050405020304" pitchFamily="18" charset="0"/>
                <a:ea typeface="標楷體" pitchFamily="65" charset="-120"/>
              </a:rPr>
              <a:t> </a:t>
            </a:r>
            <a:r>
              <a:rPr kumimoji="0" lang="en-US" altLang="zh-TW" sz="1300" b="1" dirty="0" smtClean="0">
                <a:solidFill>
                  <a:srgbClr val="FF0000"/>
                </a:solidFill>
                <a:latin typeface="Times New Roman" panose="02020603050405020304" pitchFamily="18" charset="0"/>
                <a:ea typeface="標楷體" pitchFamily="65" charset="-120"/>
              </a:rPr>
              <a:t>~</a:t>
            </a:r>
            <a:r>
              <a:rPr kumimoji="0" lang="zh-TW" altLang="en-US" sz="1300" b="1" dirty="0" smtClean="0">
                <a:solidFill>
                  <a:srgbClr val="FF0000"/>
                </a:solidFill>
                <a:latin typeface="Times New Roman" panose="02020603050405020304" pitchFamily="18" charset="0"/>
                <a:ea typeface="標楷體" pitchFamily="65" charset="-120"/>
              </a:rPr>
              <a:t> </a:t>
            </a:r>
            <a:r>
              <a:rPr kumimoji="0" lang="en-US" altLang="zh-TW" sz="1300" b="1" dirty="0" smtClean="0">
                <a:solidFill>
                  <a:srgbClr val="FF0000"/>
                </a:solidFill>
                <a:latin typeface="Times New Roman" panose="02020603050405020304" pitchFamily="18" charset="0"/>
                <a:ea typeface="標楷體" pitchFamily="65" charset="-120"/>
              </a:rPr>
              <a:t>T+10</a:t>
            </a:r>
            <a:endParaRPr kumimoji="0" lang="zh-TW" altLang="en-US" sz="1300" b="1" dirty="0">
              <a:solidFill>
                <a:srgbClr val="FF0000"/>
              </a:solidFill>
              <a:latin typeface="Times New Roman" panose="02020603050405020304" pitchFamily="18" charset="0"/>
              <a:ea typeface="標楷體" pitchFamily="65" charset="-120"/>
            </a:endParaRPr>
          </a:p>
        </p:txBody>
      </p:sp>
      <p:sp>
        <p:nvSpPr>
          <p:cNvPr id="16" name="文字方塊 32"/>
          <p:cNvSpPr txBox="1">
            <a:spLocks noChangeArrowheads="1"/>
          </p:cNvSpPr>
          <p:nvPr/>
        </p:nvSpPr>
        <p:spPr bwMode="auto">
          <a:xfrm>
            <a:off x="1636009" y="2181772"/>
            <a:ext cx="260809" cy="252000"/>
          </a:xfrm>
          <a:prstGeom prst="rect">
            <a:avLst/>
          </a:prstGeom>
          <a:no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a:solidFill>
                  <a:srgbClr val="FF0000"/>
                </a:solidFill>
                <a:latin typeface="Times New Roman" panose="02020603050405020304" pitchFamily="18" charset="0"/>
                <a:ea typeface="標楷體" pitchFamily="65" charset="-120"/>
              </a:rPr>
              <a:t>T</a:t>
            </a:r>
            <a:endParaRPr kumimoji="0" lang="zh-TW" altLang="en-US" sz="1300" b="1" dirty="0">
              <a:solidFill>
                <a:srgbClr val="FF0000"/>
              </a:solidFill>
              <a:latin typeface="Times New Roman" panose="02020603050405020304" pitchFamily="18" charset="0"/>
              <a:ea typeface="標楷體" pitchFamily="65" charset="-120"/>
            </a:endParaRPr>
          </a:p>
        </p:txBody>
      </p:sp>
      <p:sp>
        <p:nvSpPr>
          <p:cNvPr id="17" name="文字方塊 32"/>
          <p:cNvSpPr txBox="1">
            <a:spLocks noChangeArrowheads="1"/>
          </p:cNvSpPr>
          <p:nvPr/>
        </p:nvSpPr>
        <p:spPr bwMode="auto">
          <a:xfrm>
            <a:off x="2477098" y="2181772"/>
            <a:ext cx="531750" cy="252000"/>
          </a:xfrm>
          <a:prstGeom prst="rect">
            <a:avLst/>
          </a:prstGeom>
          <a:no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a:solidFill>
                  <a:srgbClr val="FF0000"/>
                </a:solidFill>
                <a:latin typeface="Times New Roman" panose="02020603050405020304" pitchFamily="18" charset="0"/>
                <a:ea typeface="標楷體" pitchFamily="65" charset="-120"/>
              </a:rPr>
              <a:t>T+1</a:t>
            </a:r>
            <a:endParaRPr kumimoji="0" lang="zh-TW" altLang="en-US" sz="1300" b="1" dirty="0">
              <a:solidFill>
                <a:srgbClr val="FF0000"/>
              </a:solidFill>
              <a:latin typeface="Times New Roman" panose="02020603050405020304" pitchFamily="18" charset="0"/>
              <a:ea typeface="標楷體" pitchFamily="65" charset="-120"/>
            </a:endParaRPr>
          </a:p>
        </p:txBody>
      </p:sp>
      <p:sp>
        <p:nvSpPr>
          <p:cNvPr id="18" name="Rectangle 36"/>
          <p:cNvSpPr>
            <a:spLocks noChangeArrowheads="1"/>
          </p:cNvSpPr>
          <p:nvPr/>
        </p:nvSpPr>
        <p:spPr bwMode="auto">
          <a:xfrm>
            <a:off x="384650" y="3976600"/>
            <a:ext cx="324000" cy="827324"/>
          </a:xfrm>
          <a:prstGeom prst="rect">
            <a:avLst/>
          </a:prstGeom>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a:solidFill>
              <a:srgbClr val="99CC00"/>
            </a:solidFill>
            <a:miter lim="800000"/>
            <a:headEnd/>
            <a:tailEnd/>
          </a:ln>
        </p:spPr>
        <p:txBody>
          <a:bodyPr wrap="square" lIns="84992" tIns="72000" rIns="84992" bIns="72000" anchor="ctr">
            <a:spAutoFit/>
          </a:bodyPr>
          <a:lstStyle/>
          <a:p>
            <a:pPr algn="ctr" eaLnBrk="0" fontAlgn="auto" hangingPunct="0">
              <a:spcBef>
                <a:spcPts val="0"/>
              </a:spcBef>
              <a:spcAft>
                <a:spcPts val="0"/>
              </a:spcAft>
            </a:pPr>
            <a:r>
              <a:rPr kumimoji="0" lang="zh-TW" altLang="en-US" sz="1477" b="1" dirty="0">
                <a:solidFill>
                  <a:prstClr val="black"/>
                </a:solidFill>
                <a:latin typeface="Times New Roman" panose="02020603050405020304" pitchFamily="18" charset="0"/>
                <a:ea typeface="標楷體" pitchFamily="65" charset="-120"/>
              </a:rPr>
              <a:t>發行人</a:t>
            </a:r>
          </a:p>
        </p:txBody>
      </p:sp>
      <p:sp>
        <p:nvSpPr>
          <p:cNvPr id="19" name="Rectangle 36"/>
          <p:cNvSpPr>
            <a:spLocks noChangeArrowheads="1"/>
          </p:cNvSpPr>
          <p:nvPr/>
        </p:nvSpPr>
        <p:spPr bwMode="auto">
          <a:xfrm>
            <a:off x="1983057" y="2608448"/>
            <a:ext cx="872922"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辦理申報生效審查作業</a:t>
            </a:r>
            <a:r>
              <a:rPr kumimoji="0" lang="zh-TW" altLang="en-US" sz="1300" dirty="0" smtClean="0">
                <a:solidFill>
                  <a:prstClr val="black"/>
                </a:solidFill>
                <a:latin typeface="Times New Roman" panose="02020603050405020304" pitchFamily="18" charset="0"/>
                <a:ea typeface="標楷體" pitchFamily="65" charset="-120"/>
              </a:rPr>
              <a:t>。</a:t>
            </a:r>
            <a:endParaRPr kumimoji="0" lang="en-US" altLang="zh-TW" sz="1300" dirty="0" smtClean="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辦理債券代碼</a:t>
            </a:r>
            <a:r>
              <a:rPr kumimoji="0" lang="zh-TW" altLang="en-US" sz="1300" dirty="0">
                <a:solidFill>
                  <a:prstClr val="black"/>
                </a:solidFill>
                <a:latin typeface="Times New Roman" panose="02020603050405020304" pitchFamily="18" charset="0"/>
                <a:ea typeface="標楷體" pitchFamily="65" charset="-120"/>
              </a:rPr>
              <a:t>申請作業</a:t>
            </a:r>
            <a:r>
              <a:rPr kumimoji="0" lang="zh-TW" altLang="en-US" sz="1300" dirty="0" smtClean="0">
                <a:solidFill>
                  <a:prstClr val="black"/>
                </a:solidFill>
                <a:latin typeface="Times New Roman" panose="02020603050405020304" pitchFamily="18" charset="0"/>
                <a:ea typeface="標楷體" pitchFamily="65" charset="-120"/>
              </a:rPr>
              <a:t>。</a:t>
            </a:r>
            <a:endParaRPr kumimoji="0" lang="zh-TW" altLang="en-US" sz="1300" dirty="0">
              <a:solidFill>
                <a:prstClr val="black"/>
              </a:solidFill>
              <a:latin typeface="Times New Roman" panose="02020603050405020304" pitchFamily="18" charset="0"/>
              <a:ea typeface="標楷體" pitchFamily="65" charset="-120"/>
            </a:endParaRPr>
          </a:p>
        </p:txBody>
      </p:sp>
      <p:sp>
        <p:nvSpPr>
          <p:cNvPr id="20" name="Rectangle 36"/>
          <p:cNvSpPr>
            <a:spLocks noChangeArrowheads="1"/>
          </p:cNvSpPr>
          <p:nvPr/>
        </p:nvSpPr>
        <p:spPr bwMode="auto">
          <a:xfrm>
            <a:off x="3355210" y="3852809"/>
            <a:ext cx="1273032" cy="1044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於</a:t>
            </a:r>
            <a:r>
              <a:rPr kumimoji="0" lang="zh-TW" altLang="en-US" sz="1300" dirty="0">
                <a:solidFill>
                  <a:prstClr val="black"/>
                </a:solidFill>
                <a:latin typeface="Times New Roman" panose="02020603050405020304" pitchFamily="18" charset="0"/>
                <a:ea typeface="標楷體" pitchFamily="65" charset="-120"/>
              </a:rPr>
              <a:t>公開資訊觀測站完成代碼、簡稱與國際編碼等基本資料建檔。</a:t>
            </a:r>
          </a:p>
        </p:txBody>
      </p:sp>
      <p:sp>
        <p:nvSpPr>
          <p:cNvPr id="21" name="Rectangle 36"/>
          <p:cNvSpPr>
            <a:spLocks noChangeArrowheads="1"/>
          </p:cNvSpPr>
          <p:nvPr/>
        </p:nvSpPr>
        <p:spPr bwMode="auto">
          <a:xfrm>
            <a:off x="2955101" y="2608448"/>
            <a:ext cx="1673141"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完成申報生效審查作業並核定生效函。</a:t>
            </a:r>
            <a:endParaRPr kumimoji="0" lang="en-US" altLang="zh-TW" sz="1300" dirty="0" smtClean="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通知</a:t>
            </a:r>
            <a:r>
              <a:rPr kumimoji="0" lang="zh-TW" altLang="en-US" sz="1300" dirty="0">
                <a:solidFill>
                  <a:prstClr val="black"/>
                </a:solidFill>
                <a:latin typeface="Times New Roman" panose="02020603050405020304" pitchFamily="18" charset="0"/>
                <a:ea typeface="標楷體" pitchFamily="65" charset="-120"/>
              </a:rPr>
              <a:t>發行人繳交上櫃費。</a:t>
            </a:r>
            <a:endParaRPr kumimoji="0" lang="en-US" altLang="zh-TW" sz="1300" dirty="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將債券代碼</a:t>
            </a:r>
            <a:r>
              <a:rPr kumimoji="0" lang="zh-TW" altLang="en-US" sz="1300" dirty="0">
                <a:solidFill>
                  <a:prstClr val="black"/>
                </a:solidFill>
                <a:latin typeface="Times New Roman" panose="02020603050405020304" pitchFamily="18" charset="0"/>
                <a:ea typeface="標楷體" pitchFamily="65" charset="-120"/>
              </a:rPr>
              <a:t>與簡稱通知集</a:t>
            </a:r>
            <a:r>
              <a:rPr kumimoji="0" lang="zh-TW" altLang="en-US" sz="1300" dirty="0" smtClean="0">
                <a:solidFill>
                  <a:prstClr val="black"/>
                </a:solidFill>
                <a:latin typeface="Times New Roman" panose="02020603050405020304" pitchFamily="18" charset="0"/>
                <a:ea typeface="標楷體" pitchFamily="65" charset="-120"/>
              </a:rPr>
              <a:t>保</a:t>
            </a:r>
            <a:r>
              <a:rPr kumimoji="0" lang="zh-TW" altLang="en-US" sz="1300" dirty="0">
                <a:solidFill>
                  <a:prstClr val="black"/>
                </a:solidFill>
                <a:latin typeface="Times New Roman" panose="02020603050405020304" pitchFamily="18" charset="0"/>
                <a:ea typeface="標楷體" pitchFamily="65" charset="-120"/>
              </a:rPr>
              <a:t>結算所</a:t>
            </a:r>
            <a:r>
              <a:rPr kumimoji="0" lang="zh-TW" altLang="en-US" sz="1300" dirty="0" smtClean="0">
                <a:solidFill>
                  <a:prstClr val="black"/>
                </a:solidFill>
                <a:latin typeface="Times New Roman" panose="02020603050405020304" pitchFamily="18" charset="0"/>
                <a:ea typeface="標楷體" pitchFamily="65" charset="-120"/>
              </a:rPr>
              <a:t>。</a:t>
            </a:r>
            <a:endParaRPr kumimoji="0" lang="en-US" altLang="zh-TW" sz="1300" dirty="0">
              <a:solidFill>
                <a:prstClr val="black"/>
              </a:solidFill>
              <a:latin typeface="Times New Roman" panose="02020603050405020304" pitchFamily="18" charset="0"/>
              <a:ea typeface="標楷體" pitchFamily="65" charset="-120"/>
            </a:endParaRPr>
          </a:p>
        </p:txBody>
      </p:sp>
      <p:sp>
        <p:nvSpPr>
          <p:cNvPr id="22" name="Rectangle 36"/>
          <p:cNvSpPr>
            <a:spLocks noChangeArrowheads="1"/>
          </p:cNvSpPr>
          <p:nvPr/>
        </p:nvSpPr>
        <p:spPr bwMode="auto">
          <a:xfrm>
            <a:off x="5358440" y="3854280"/>
            <a:ext cx="1473086" cy="1044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辦理債券</a:t>
            </a:r>
            <a:r>
              <a:rPr kumimoji="0" lang="zh-TW" altLang="en-US" sz="1300" dirty="0">
                <a:solidFill>
                  <a:prstClr val="black"/>
                </a:solidFill>
                <a:latin typeface="Times New Roman" panose="02020603050405020304" pitchFamily="18" charset="0"/>
                <a:ea typeface="標楷體" pitchFamily="65" charset="-120"/>
              </a:rPr>
              <a:t>上櫃</a:t>
            </a:r>
            <a:r>
              <a:rPr kumimoji="0" lang="zh-TW" altLang="en-US" sz="1300" dirty="0" smtClean="0">
                <a:solidFill>
                  <a:prstClr val="black"/>
                </a:solidFill>
                <a:latin typeface="Times New Roman" panose="02020603050405020304" pitchFamily="18" charset="0"/>
                <a:ea typeface="標楷體" pitchFamily="65" charset="-120"/>
              </a:rPr>
              <a:t>公告及有價證券</a:t>
            </a:r>
            <a:r>
              <a:rPr kumimoji="0" lang="zh-TW" altLang="en-US" sz="1300" dirty="0">
                <a:solidFill>
                  <a:prstClr val="black"/>
                </a:solidFill>
                <a:latin typeface="Times New Roman" panose="02020603050405020304" pitchFamily="18" charset="0"/>
                <a:ea typeface="標楷體" pitchFamily="65" charset="-120"/>
              </a:rPr>
              <a:t>交付前公告。</a:t>
            </a:r>
            <a:endParaRPr kumimoji="0" lang="en-US" altLang="zh-TW" sz="1300" dirty="0">
              <a:solidFill>
                <a:prstClr val="black"/>
              </a:solidFill>
              <a:latin typeface="Times New Roman" panose="02020603050405020304" pitchFamily="18" charset="0"/>
              <a:ea typeface="標楷體" panose="03000509000000000000"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anose="03000509000000000000" pitchFamily="65" charset="-120"/>
              </a:rPr>
              <a:t>提供公開說明書</a:t>
            </a:r>
            <a:r>
              <a:rPr kumimoji="0" lang="zh-TW" altLang="en-US" sz="1300" dirty="0" smtClean="0">
                <a:solidFill>
                  <a:prstClr val="black"/>
                </a:solidFill>
                <a:latin typeface="Times New Roman" panose="02020603050405020304" pitchFamily="18" charset="0"/>
                <a:ea typeface="標楷體" panose="03000509000000000000" pitchFamily="65" charset="-120"/>
              </a:rPr>
              <a:t>定</a:t>
            </a:r>
            <a:r>
              <a:rPr kumimoji="0" lang="zh-TW" altLang="en-US" sz="1300" dirty="0">
                <a:solidFill>
                  <a:prstClr val="black"/>
                </a:solidFill>
                <a:latin typeface="Times New Roman" panose="02020603050405020304" pitchFamily="18" charset="0"/>
                <a:ea typeface="標楷體" panose="03000509000000000000" pitchFamily="65" charset="-120"/>
              </a:rPr>
              <a:t>本</a:t>
            </a:r>
            <a:r>
              <a:rPr kumimoji="0" lang="zh-TW" altLang="en-US" sz="1300" dirty="0" smtClean="0">
                <a:solidFill>
                  <a:prstClr val="black"/>
                </a:solidFill>
                <a:latin typeface="Times New Roman" panose="02020603050405020304" pitchFamily="18" charset="0"/>
                <a:ea typeface="標楷體" panose="03000509000000000000" pitchFamily="65" charset="-120"/>
              </a:rPr>
              <a:t>證明</a:t>
            </a:r>
            <a:r>
              <a:rPr kumimoji="0" lang="zh-TW" altLang="en-US" sz="1300" dirty="0">
                <a:solidFill>
                  <a:prstClr val="black"/>
                </a:solidFill>
                <a:latin typeface="Times New Roman" panose="02020603050405020304" pitchFamily="18" charset="0"/>
                <a:ea typeface="標楷體" panose="03000509000000000000" pitchFamily="65" charset="-120"/>
              </a:rPr>
              <a:t>文件</a:t>
            </a:r>
            <a:r>
              <a:rPr kumimoji="0" lang="zh-TW" altLang="en-US" sz="1300" dirty="0" smtClean="0">
                <a:solidFill>
                  <a:prstClr val="black"/>
                </a:solidFill>
                <a:latin typeface="Times New Roman" panose="02020603050405020304" pitchFamily="18" charset="0"/>
                <a:ea typeface="標楷體" panose="03000509000000000000" pitchFamily="65" charset="-120"/>
              </a:rPr>
              <a:t>。</a:t>
            </a:r>
            <a:endParaRPr kumimoji="0" lang="zh-TW" altLang="en-US" sz="1300" dirty="0">
              <a:solidFill>
                <a:prstClr val="black"/>
              </a:solidFill>
              <a:latin typeface="Times New Roman" panose="02020603050405020304" pitchFamily="18" charset="0"/>
              <a:ea typeface="標楷體" panose="03000509000000000000" pitchFamily="65" charset="-120"/>
            </a:endParaRPr>
          </a:p>
        </p:txBody>
      </p:sp>
      <p:sp>
        <p:nvSpPr>
          <p:cNvPr id="23" name="Rectangle 36"/>
          <p:cNvSpPr>
            <a:spLocks noChangeArrowheads="1"/>
          </p:cNvSpPr>
          <p:nvPr/>
        </p:nvSpPr>
        <p:spPr bwMode="auto">
          <a:xfrm>
            <a:off x="7472270" y="3850282"/>
            <a:ext cx="1273032" cy="1044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申報上櫃</a:t>
            </a:r>
            <a:r>
              <a:rPr kumimoji="0" lang="zh-TW" altLang="en-US" sz="1300" dirty="0" smtClean="0">
                <a:solidFill>
                  <a:prstClr val="black"/>
                </a:solidFill>
                <a:latin typeface="Times New Roman" panose="02020603050405020304" pitchFamily="18" charset="0"/>
                <a:ea typeface="標楷體" pitchFamily="65" charset="-120"/>
              </a:rPr>
              <a:t>後補充書</a:t>
            </a:r>
            <a:r>
              <a:rPr kumimoji="0" lang="zh-TW" altLang="en-US" sz="1300" dirty="0">
                <a:solidFill>
                  <a:prstClr val="black"/>
                </a:solidFill>
                <a:latin typeface="Times New Roman" panose="02020603050405020304" pitchFamily="18" charset="0"/>
                <a:ea typeface="標楷體" pitchFamily="65" charset="-120"/>
              </a:rPr>
              <a:t>件</a:t>
            </a:r>
            <a:r>
              <a:rPr kumimoji="0" lang="zh-TW" altLang="en-US" sz="1300" dirty="0" smtClean="0">
                <a:solidFill>
                  <a:prstClr val="black"/>
                </a:solidFill>
                <a:latin typeface="Times New Roman" panose="02020603050405020304" pitchFamily="18" charset="0"/>
                <a:ea typeface="標楷體" pitchFamily="65" charset="-120"/>
              </a:rPr>
              <a:t>。</a:t>
            </a:r>
            <a:r>
              <a:rPr kumimoji="0" lang="en-US" altLang="zh-TW" sz="1300" dirty="0" smtClean="0">
                <a:solidFill>
                  <a:prstClr val="black"/>
                </a:solidFill>
                <a:latin typeface="Times New Roman" panose="02020603050405020304" pitchFamily="18" charset="0"/>
                <a:ea typeface="標楷體" panose="03000509000000000000" pitchFamily="65" charset="-120"/>
              </a:rPr>
              <a:t/>
            </a:r>
            <a:br>
              <a:rPr kumimoji="0" lang="en-US" altLang="zh-TW" sz="1300" dirty="0" smtClean="0">
                <a:solidFill>
                  <a:prstClr val="black"/>
                </a:solidFill>
                <a:latin typeface="Times New Roman" panose="02020603050405020304" pitchFamily="18" charset="0"/>
                <a:ea typeface="標楷體" panose="03000509000000000000" pitchFamily="65" charset="-120"/>
              </a:rPr>
            </a:br>
            <a:r>
              <a:rPr kumimoji="0" lang="en-US" altLang="zh-TW" sz="1300" dirty="0" smtClean="0">
                <a:solidFill>
                  <a:prstClr val="black"/>
                </a:solidFill>
                <a:latin typeface="Times New Roman" panose="02020603050405020304" pitchFamily="18" charset="0"/>
                <a:ea typeface="標楷體" panose="03000509000000000000" pitchFamily="65" charset="-120"/>
              </a:rPr>
              <a:t>(</a:t>
            </a:r>
            <a:r>
              <a:rPr kumimoji="0" lang="zh-TW" altLang="en-US" sz="1300" dirty="0">
                <a:solidFill>
                  <a:prstClr val="black"/>
                </a:solidFill>
                <a:latin typeface="Times New Roman" panose="02020603050405020304" pitchFamily="18" charset="0"/>
                <a:ea typeface="標楷體" panose="03000509000000000000" pitchFamily="65" charset="-120"/>
              </a:rPr>
              <a:t>募集完成、無實體登錄及公告等證明</a:t>
            </a:r>
            <a:r>
              <a:rPr kumimoji="0" lang="zh-TW" altLang="en-US" sz="1300" dirty="0" smtClean="0">
                <a:solidFill>
                  <a:prstClr val="black"/>
                </a:solidFill>
                <a:latin typeface="Times New Roman" panose="02020603050405020304" pitchFamily="18" charset="0"/>
                <a:ea typeface="標楷體" panose="03000509000000000000" pitchFamily="65" charset="-120"/>
              </a:rPr>
              <a:t>文件</a:t>
            </a:r>
            <a:r>
              <a:rPr kumimoji="0" lang="en-US" altLang="zh-TW" sz="1300" dirty="0" smtClean="0">
                <a:solidFill>
                  <a:prstClr val="black"/>
                </a:solidFill>
                <a:latin typeface="Times New Roman" panose="02020603050405020304" pitchFamily="18" charset="0"/>
                <a:ea typeface="標楷體" panose="03000509000000000000" pitchFamily="65" charset="-120"/>
              </a:rPr>
              <a:t>)</a:t>
            </a:r>
            <a:endParaRPr kumimoji="0" lang="zh-TW" altLang="en-US" sz="1300" dirty="0">
              <a:solidFill>
                <a:prstClr val="black"/>
              </a:solidFill>
              <a:latin typeface="Times New Roman" panose="02020603050405020304" pitchFamily="18" charset="0"/>
              <a:ea typeface="標楷體" pitchFamily="65" charset="-120"/>
            </a:endParaRPr>
          </a:p>
        </p:txBody>
      </p:sp>
      <p:sp>
        <p:nvSpPr>
          <p:cNvPr id="24" name="Rectangle 36"/>
          <p:cNvSpPr>
            <a:spLocks noChangeArrowheads="1"/>
          </p:cNvSpPr>
          <p:nvPr/>
        </p:nvSpPr>
        <p:spPr bwMode="auto">
          <a:xfrm>
            <a:off x="8275603" y="2608448"/>
            <a:ext cx="472813"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審核</a:t>
            </a:r>
            <a:r>
              <a:rPr kumimoji="0" lang="zh-TW" altLang="en-US" sz="1300" dirty="0">
                <a:solidFill>
                  <a:prstClr val="black"/>
                </a:solidFill>
                <a:latin typeface="Times New Roman" panose="02020603050405020304" pitchFamily="18" charset="0"/>
                <a:ea typeface="標楷體" pitchFamily="65" charset="-120"/>
              </a:rPr>
              <a:t>上櫃後補充書件</a:t>
            </a:r>
            <a:r>
              <a:rPr kumimoji="0" lang="zh-TW" altLang="en-US" sz="1300" dirty="0" smtClean="0">
                <a:solidFill>
                  <a:prstClr val="black"/>
                </a:solidFill>
                <a:latin typeface="Times New Roman" panose="02020603050405020304" pitchFamily="18" charset="0"/>
                <a:ea typeface="標楷體" pitchFamily="65" charset="-120"/>
              </a:rPr>
              <a:t>。</a:t>
            </a:r>
            <a:endParaRPr kumimoji="0" lang="zh-TW" altLang="en-US" sz="1300" dirty="0">
              <a:solidFill>
                <a:prstClr val="black"/>
              </a:solidFill>
              <a:latin typeface="Times New Roman" panose="02020603050405020304" pitchFamily="18" charset="0"/>
              <a:ea typeface="標楷體" pitchFamily="65" charset="-120"/>
            </a:endParaRPr>
          </a:p>
        </p:txBody>
      </p:sp>
      <p:sp>
        <p:nvSpPr>
          <p:cNvPr id="25" name="Rectangle 36"/>
          <p:cNvSpPr>
            <a:spLocks noChangeArrowheads="1"/>
          </p:cNvSpPr>
          <p:nvPr/>
        </p:nvSpPr>
        <p:spPr bwMode="auto">
          <a:xfrm>
            <a:off x="389537" y="5065257"/>
            <a:ext cx="324000" cy="672721"/>
          </a:xfrm>
          <a:prstGeom prst="rect">
            <a:avLst/>
          </a:prstGeom>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a:solidFill>
              <a:srgbClr val="99CC00"/>
            </a:solidFill>
            <a:miter lim="800000"/>
            <a:headEnd/>
            <a:tailEnd/>
          </a:ln>
        </p:spPr>
        <p:txBody>
          <a:bodyPr wrap="square" lIns="84992" tIns="108000" rIns="84992" bIns="108000" anchor="ctr">
            <a:spAutoFit/>
          </a:bodyPr>
          <a:lstStyle/>
          <a:p>
            <a:pPr algn="ctr" eaLnBrk="0" fontAlgn="auto" hangingPunct="0">
              <a:spcBef>
                <a:spcPts val="0"/>
              </a:spcBef>
              <a:spcAft>
                <a:spcPts val="0"/>
              </a:spcAft>
            </a:pPr>
            <a:r>
              <a:rPr kumimoji="0" lang="zh-TW" altLang="en-US" sz="1477" b="1" dirty="0" smtClean="0">
                <a:solidFill>
                  <a:prstClr val="black"/>
                </a:solidFill>
                <a:latin typeface="Times New Roman" panose="02020603050405020304" pitchFamily="18" charset="0"/>
                <a:ea typeface="標楷體" pitchFamily="65" charset="-120"/>
              </a:rPr>
              <a:t>集保</a:t>
            </a:r>
            <a:endParaRPr kumimoji="0" lang="zh-TW" altLang="en-US" sz="1477" b="1" dirty="0">
              <a:solidFill>
                <a:prstClr val="black"/>
              </a:solidFill>
              <a:latin typeface="Times New Roman" panose="02020603050405020304" pitchFamily="18" charset="0"/>
              <a:ea typeface="標楷體" pitchFamily="65" charset="-120"/>
            </a:endParaRPr>
          </a:p>
        </p:txBody>
      </p:sp>
      <p:sp>
        <p:nvSpPr>
          <p:cNvPr id="26" name="Rectangle 36"/>
          <p:cNvSpPr>
            <a:spLocks noChangeArrowheads="1"/>
          </p:cNvSpPr>
          <p:nvPr/>
        </p:nvSpPr>
        <p:spPr bwMode="auto">
          <a:xfrm>
            <a:off x="384650" y="5938394"/>
            <a:ext cx="324000" cy="827324"/>
          </a:xfrm>
          <a:prstGeom prst="rect">
            <a:avLst/>
          </a:prstGeom>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a:solidFill>
              <a:srgbClr val="99CC00"/>
            </a:solidFill>
            <a:miter lim="800000"/>
            <a:headEnd/>
            <a:tailEnd/>
          </a:ln>
        </p:spPr>
        <p:txBody>
          <a:bodyPr wrap="square" lIns="84992" tIns="72000" rIns="84992" bIns="72000" anchor="ctr">
            <a:spAutoFit/>
          </a:bodyPr>
          <a:lstStyle/>
          <a:p>
            <a:pPr algn="ctr" eaLnBrk="0" fontAlgn="auto" hangingPunct="0">
              <a:spcBef>
                <a:spcPts val="0"/>
              </a:spcBef>
              <a:spcAft>
                <a:spcPts val="0"/>
              </a:spcAft>
            </a:pPr>
            <a:r>
              <a:rPr kumimoji="0" lang="zh-TW" altLang="en-US" sz="1477" b="1" dirty="0">
                <a:solidFill>
                  <a:prstClr val="black"/>
                </a:solidFill>
                <a:latin typeface="Times New Roman" panose="02020603050405020304" pitchFamily="18" charset="0"/>
                <a:ea typeface="標楷體" pitchFamily="65" charset="-120"/>
              </a:rPr>
              <a:t>承銷商</a:t>
            </a:r>
          </a:p>
        </p:txBody>
      </p:sp>
      <p:sp>
        <p:nvSpPr>
          <p:cNvPr id="27" name="Rectangle 36"/>
          <p:cNvSpPr>
            <a:spLocks noChangeArrowheads="1"/>
          </p:cNvSpPr>
          <p:nvPr/>
        </p:nvSpPr>
        <p:spPr bwMode="auto">
          <a:xfrm>
            <a:off x="743819" y="2608448"/>
            <a:ext cx="1152999"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收到發行人檢送之普通公司債</a:t>
            </a:r>
            <a:r>
              <a:rPr kumimoji="0" lang="zh-TW" altLang="en-US" sz="1300" dirty="0">
                <a:solidFill>
                  <a:prstClr val="black"/>
                </a:solidFill>
                <a:latin typeface="Times New Roman" panose="02020603050405020304" pitchFamily="18" charset="0"/>
                <a:ea typeface="標楷體" pitchFamily="65" charset="-120"/>
              </a:rPr>
              <a:t>募集發行與櫃檯</a:t>
            </a:r>
            <a:r>
              <a:rPr kumimoji="0" lang="zh-TW" altLang="en-US" sz="1300" dirty="0" smtClean="0">
                <a:solidFill>
                  <a:prstClr val="black"/>
                </a:solidFill>
                <a:latin typeface="Times New Roman" panose="02020603050405020304" pitchFamily="18" charset="0"/>
                <a:ea typeface="標楷體" pitchFamily="65" charset="-120"/>
              </a:rPr>
              <a:t>買賣申報書</a:t>
            </a:r>
            <a:r>
              <a:rPr kumimoji="0" lang="zh-TW" altLang="en-US" sz="1300" dirty="0">
                <a:solidFill>
                  <a:prstClr val="black"/>
                </a:solidFill>
                <a:latin typeface="Times New Roman" panose="02020603050405020304" pitchFamily="18" charset="0"/>
                <a:ea typeface="標楷體" pitchFamily="65" charset="-120"/>
              </a:rPr>
              <a:t>件。</a:t>
            </a:r>
          </a:p>
        </p:txBody>
      </p:sp>
      <p:cxnSp>
        <p:nvCxnSpPr>
          <p:cNvPr id="28" name="直線單箭頭接點 27"/>
          <p:cNvCxnSpPr/>
          <p:nvPr/>
        </p:nvCxnSpPr>
        <p:spPr>
          <a:xfrm>
            <a:off x="364093" y="3832584"/>
            <a:ext cx="8604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364093" y="4931350"/>
            <a:ext cx="8604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323528" y="5866386"/>
            <a:ext cx="8604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6"/>
          <p:cNvSpPr>
            <a:spLocks noChangeArrowheads="1"/>
          </p:cNvSpPr>
          <p:nvPr/>
        </p:nvSpPr>
        <p:spPr bwMode="auto">
          <a:xfrm>
            <a:off x="1079409" y="5909930"/>
            <a:ext cx="828295" cy="936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向證券商公會報備承銷商契約。</a:t>
            </a:r>
          </a:p>
        </p:txBody>
      </p:sp>
      <p:sp>
        <p:nvSpPr>
          <p:cNvPr id="32" name="Rectangle 36"/>
          <p:cNvSpPr>
            <a:spLocks noChangeArrowheads="1"/>
          </p:cNvSpPr>
          <p:nvPr/>
        </p:nvSpPr>
        <p:spPr bwMode="auto">
          <a:xfrm>
            <a:off x="5971134" y="5909930"/>
            <a:ext cx="868049" cy="936000"/>
          </a:xfrm>
          <a:prstGeom prst="rect">
            <a:avLst/>
          </a:prstGeom>
          <a:noFill/>
          <a:ln w="9525">
            <a:noFill/>
            <a:miter lim="800000"/>
            <a:headEnd/>
            <a:tailEnd/>
          </a:ln>
        </p:spPr>
        <p:txBody>
          <a:bodyPr vert="eaVert" wrap="square" lIns="36000" tIns="36000" rIns="36000" bIns="0">
            <a:spAutoFit/>
          </a:bodyPr>
          <a:lstStyle/>
          <a:p>
            <a:pPr marL="162000" indent="-162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以電子公告方式發布承銷公告。</a:t>
            </a:r>
          </a:p>
        </p:txBody>
      </p:sp>
      <p:sp>
        <p:nvSpPr>
          <p:cNvPr id="33" name="Rectangle 36"/>
          <p:cNvSpPr>
            <a:spLocks noChangeArrowheads="1"/>
          </p:cNvSpPr>
          <p:nvPr/>
        </p:nvSpPr>
        <p:spPr bwMode="auto">
          <a:xfrm>
            <a:off x="8275651" y="4952397"/>
            <a:ext cx="472813" cy="900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完成登錄作業。</a:t>
            </a:r>
          </a:p>
        </p:txBody>
      </p:sp>
      <p:sp>
        <p:nvSpPr>
          <p:cNvPr id="34" name="Rectangle 36"/>
          <p:cNvSpPr>
            <a:spLocks noChangeArrowheads="1"/>
          </p:cNvSpPr>
          <p:nvPr/>
        </p:nvSpPr>
        <p:spPr bwMode="auto">
          <a:xfrm>
            <a:off x="3796103" y="4950645"/>
            <a:ext cx="828295" cy="900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取得櫃</a:t>
            </a:r>
            <a:r>
              <a:rPr kumimoji="0" lang="zh-TW" altLang="en-US" sz="1300" dirty="0" smtClean="0">
                <a:solidFill>
                  <a:prstClr val="black"/>
                </a:solidFill>
                <a:latin typeface="Times New Roman" panose="02020603050405020304" pitchFamily="18" charset="0"/>
                <a:ea typeface="標楷體" pitchFamily="65" charset="-120"/>
              </a:rPr>
              <a:t>買中心提供</a:t>
            </a:r>
            <a:r>
              <a:rPr kumimoji="0" lang="zh-TW" altLang="en-US" sz="1300" dirty="0">
                <a:solidFill>
                  <a:prstClr val="black"/>
                </a:solidFill>
                <a:latin typeface="Times New Roman" panose="02020603050405020304" pitchFamily="18" charset="0"/>
                <a:ea typeface="標楷體" pitchFamily="65" charset="-120"/>
              </a:rPr>
              <a:t>之</a:t>
            </a:r>
            <a:r>
              <a:rPr kumimoji="0" lang="zh-TW" altLang="en-US" sz="1300" dirty="0" smtClean="0">
                <a:solidFill>
                  <a:prstClr val="black"/>
                </a:solidFill>
                <a:latin typeface="Times New Roman" panose="02020603050405020304" pitchFamily="18" charset="0"/>
                <a:ea typeface="標楷體" pitchFamily="65" charset="-120"/>
              </a:rPr>
              <a:t>債券代碼</a:t>
            </a:r>
            <a:r>
              <a:rPr kumimoji="0" lang="zh-TW" altLang="en-US" sz="1300" dirty="0">
                <a:solidFill>
                  <a:prstClr val="black"/>
                </a:solidFill>
                <a:latin typeface="Times New Roman" panose="02020603050405020304" pitchFamily="18" charset="0"/>
                <a:ea typeface="標楷體" pitchFamily="65" charset="-120"/>
              </a:rPr>
              <a:t>與簡稱。</a:t>
            </a:r>
          </a:p>
        </p:txBody>
      </p:sp>
      <p:sp>
        <p:nvSpPr>
          <p:cNvPr id="35" name="Rectangle 36"/>
          <p:cNvSpPr>
            <a:spLocks noChangeArrowheads="1"/>
          </p:cNvSpPr>
          <p:nvPr/>
        </p:nvSpPr>
        <p:spPr bwMode="auto">
          <a:xfrm>
            <a:off x="5766934" y="4952054"/>
            <a:ext cx="1072977" cy="900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完成債券基本資料與還本付息資料建檔。</a:t>
            </a:r>
          </a:p>
        </p:txBody>
      </p:sp>
      <p:cxnSp>
        <p:nvCxnSpPr>
          <p:cNvPr id="38" name="直線接點 37"/>
          <p:cNvCxnSpPr/>
          <p:nvPr/>
        </p:nvCxnSpPr>
        <p:spPr bwMode="auto">
          <a:xfrm>
            <a:off x="4506381" y="2451772"/>
            <a:ext cx="0" cy="162000"/>
          </a:xfrm>
          <a:prstGeom prst="line">
            <a:avLst/>
          </a:prstGeom>
          <a:ln w="19050">
            <a:solidFill>
              <a:srgbClr val="FF0000"/>
            </a:solidFill>
            <a:headEnd type="none" w="sm" len="sm"/>
            <a:tailEnd type="none" w="sm" len="sm"/>
          </a:ln>
          <a:effectLst>
            <a:outerShdw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39" name="直線接點 38"/>
          <p:cNvCxnSpPr/>
          <p:nvPr/>
        </p:nvCxnSpPr>
        <p:spPr bwMode="auto">
          <a:xfrm>
            <a:off x="2742971" y="2451772"/>
            <a:ext cx="0" cy="162000"/>
          </a:xfrm>
          <a:prstGeom prst="line">
            <a:avLst/>
          </a:prstGeom>
          <a:ln w="19050">
            <a:solidFill>
              <a:srgbClr val="FF0000"/>
            </a:solidFill>
            <a:headEnd type="none" w="sm" len="sm"/>
            <a:tailEnd type="none" w="sm" len="sm"/>
          </a:ln>
          <a:effectLst>
            <a:outerShdw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40" name="直線接點 39"/>
          <p:cNvCxnSpPr/>
          <p:nvPr/>
        </p:nvCxnSpPr>
        <p:spPr bwMode="auto">
          <a:xfrm>
            <a:off x="1773931" y="2453085"/>
            <a:ext cx="0" cy="162000"/>
          </a:xfrm>
          <a:prstGeom prst="line">
            <a:avLst/>
          </a:prstGeom>
          <a:ln w="19050">
            <a:solidFill>
              <a:srgbClr val="FF0000"/>
            </a:solidFill>
            <a:headEnd type="none" w="sm" len="sm"/>
            <a:tailEnd type="none" w="sm" len="sm"/>
          </a:ln>
          <a:effectLst>
            <a:outerShdw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sp>
        <p:nvSpPr>
          <p:cNvPr id="43" name="文字方塊 32"/>
          <p:cNvSpPr txBox="1">
            <a:spLocks noChangeArrowheads="1"/>
          </p:cNvSpPr>
          <p:nvPr/>
        </p:nvSpPr>
        <p:spPr bwMode="auto">
          <a:xfrm>
            <a:off x="6403732" y="2181772"/>
            <a:ext cx="568915" cy="252000"/>
          </a:xfrm>
          <a:prstGeom prst="rect">
            <a:avLst/>
          </a:prstGeom>
          <a:solidFill>
            <a:schemeClr val="accent1">
              <a:lumMod val="20000"/>
              <a:lumOff val="80000"/>
            </a:schemeClr>
          </a:solid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a:solidFill>
                  <a:srgbClr val="FF0000"/>
                </a:solidFill>
                <a:latin typeface="Times New Roman" panose="02020603050405020304" pitchFamily="18" charset="0"/>
                <a:ea typeface="標楷體" pitchFamily="65" charset="-120"/>
              </a:rPr>
              <a:t>T+3</a:t>
            </a:r>
            <a:endParaRPr kumimoji="0" lang="zh-TW" altLang="en-US" sz="1300" b="1" dirty="0">
              <a:solidFill>
                <a:srgbClr val="FF0000"/>
              </a:solidFill>
              <a:latin typeface="Times New Roman" panose="02020603050405020304" pitchFamily="18" charset="0"/>
              <a:ea typeface="標楷體" pitchFamily="65" charset="-120"/>
            </a:endParaRPr>
          </a:p>
        </p:txBody>
      </p:sp>
      <p:cxnSp>
        <p:nvCxnSpPr>
          <p:cNvPr id="44" name="直線接點 43"/>
          <p:cNvCxnSpPr/>
          <p:nvPr/>
        </p:nvCxnSpPr>
        <p:spPr bwMode="auto">
          <a:xfrm>
            <a:off x="6681517" y="2451772"/>
            <a:ext cx="0" cy="162000"/>
          </a:xfrm>
          <a:prstGeom prst="line">
            <a:avLst/>
          </a:prstGeom>
          <a:ln w="19050">
            <a:solidFill>
              <a:srgbClr val="FF0000"/>
            </a:solidFill>
            <a:headEnd type="none" w="sm" len="sm"/>
            <a:tailEnd type="none" w="sm" len="sm"/>
          </a:ln>
          <a:effectLst>
            <a:outerShdw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sp>
        <p:nvSpPr>
          <p:cNvPr id="36" name="矩形 35"/>
          <p:cNvSpPr/>
          <p:nvPr/>
        </p:nvSpPr>
        <p:spPr>
          <a:xfrm>
            <a:off x="7873586" y="1838132"/>
            <a:ext cx="1008000" cy="306000"/>
          </a:xfrm>
          <a:prstGeom prst="rect">
            <a:avLst/>
          </a:prstGeom>
          <a:ln w="12700"/>
        </p:spPr>
        <p:style>
          <a:lnRef idx="1">
            <a:schemeClr val="accent2"/>
          </a:lnRef>
          <a:fillRef idx="2">
            <a:schemeClr val="accent2"/>
          </a:fillRef>
          <a:effectRef idx="1">
            <a:schemeClr val="accent2"/>
          </a:effectRef>
          <a:fontRef idx="minor">
            <a:schemeClr val="dk1"/>
          </a:fontRef>
        </p:style>
        <p:txBody>
          <a:bodyPr lIns="0" rIns="0" rtlCol="0" anchor="ctr"/>
          <a:lstStyle/>
          <a:p>
            <a:pPr algn="ctr" fontAlgn="auto">
              <a:spcBef>
                <a:spcPts val="0"/>
              </a:spcBef>
              <a:spcAft>
                <a:spcPts val="0"/>
              </a:spcAft>
            </a:pPr>
            <a:r>
              <a:rPr kumimoji="0" lang="zh-TW" altLang="en-US" sz="1250" b="1" dirty="0" smtClean="0">
                <a:solidFill>
                  <a:srgbClr val="FF0000"/>
                </a:solidFill>
                <a:latin typeface="Times New Roman" panose="02020603050405020304" pitchFamily="18" charset="0"/>
                <a:ea typeface="標楷體" panose="03000509000000000000" pitchFamily="65" charset="-120"/>
              </a:rPr>
              <a:t>發行暨上櫃</a:t>
            </a:r>
            <a:r>
              <a:rPr kumimoji="0" lang="zh-TW" altLang="en-US" sz="1250" b="1" dirty="0">
                <a:solidFill>
                  <a:srgbClr val="FF0000"/>
                </a:solidFill>
                <a:latin typeface="Times New Roman" panose="02020603050405020304" pitchFamily="18" charset="0"/>
                <a:ea typeface="標楷體" panose="03000509000000000000" pitchFamily="65" charset="-120"/>
              </a:rPr>
              <a:t>日</a:t>
            </a:r>
          </a:p>
        </p:txBody>
      </p:sp>
      <p:sp>
        <p:nvSpPr>
          <p:cNvPr id="37" name="矩形 36"/>
          <p:cNvSpPr/>
          <p:nvPr/>
        </p:nvSpPr>
        <p:spPr>
          <a:xfrm>
            <a:off x="6232408" y="1838132"/>
            <a:ext cx="931880" cy="306000"/>
          </a:xfrm>
          <a:prstGeom prst="rect">
            <a:avLst/>
          </a:prstGeom>
          <a:ln w="12700"/>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fontAlgn="auto">
              <a:spcBef>
                <a:spcPts val="0"/>
              </a:spcBef>
              <a:spcAft>
                <a:spcPts val="0"/>
              </a:spcAft>
            </a:pPr>
            <a:r>
              <a:rPr kumimoji="0" lang="zh-TW" altLang="en-US" sz="1250" b="1" dirty="0">
                <a:solidFill>
                  <a:srgbClr val="FF0000"/>
                </a:solidFill>
                <a:latin typeface="Times New Roman" panose="02020603050405020304" pitchFamily="18" charset="0"/>
                <a:ea typeface="標楷體" panose="03000509000000000000" pitchFamily="65" charset="-120"/>
              </a:rPr>
              <a:t>申報生效日</a:t>
            </a:r>
          </a:p>
        </p:txBody>
      </p:sp>
      <p:cxnSp>
        <p:nvCxnSpPr>
          <p:cNvPr id="5" name="直線單箭頭接點 4"/>
          <p:cNvCxnSpPr>
            <a:stCxn id="37" idx="3"/>
            <a:endCxn id="36" idx="1"/>
          </p:cNvCxnSpPr>
          <p:nvPr/>
        </p:nvCxnSpPr>
        <p:spPr bwMode="auto">
          <a:xfrm>
            <a:off x="7164288" y="1991132"/>
            <a:ext cx="709298" cy="0"/>
          </a:xfrm>
          <a:prstGeom prst="straightConnector1">
            <a:avLst/>
          </a:prstGeom>
          <a:solidFill>
            <a:schemeClr val="accent1"/>
          </a:solidFill>
          <a:ln w="19050" cap="flat" cmpd="sng" algn="ctr">
            <a:solidFill>
              <a:srgbClr val="FF0000"/>
            </a:solidFill>
            <a:prstDash val="solid"/>
            <a:miter lim="800000"/>
            <a:headEnd type="arrow"/>
            <a:tailEnd type="arrow"/>
          </a:ln>
          <a:effectLst/>
        </p:spPr>
      </p:cxnSp>
      <p:sp>
        <p:nvSpPr>
          <p:cNvPr id="7" name="圓角矩形圖說文字 6"/>
          <p:cNvSpPr/>
          <p:nvPr/>
        </p:nvSpPr>
        <p:spPr bwMode="auto">
          <a:xfrm>
            <a:off x="6948264" y="1323190"/>
            <a:ext cx="1836000" cy="468000"/>
          </a:xfrm>
          <a:prstGeom prst="wedgeRoundRectCallout">
            <a:avLst>
              <a:gd name="adj1" fmla="val -17744"/>
              <a:gd name="adj2" fmla="val 87088"/>
              <a:gd name="adj3" fmla="val 16667"/>
            </a:avLst>
          </a:prstGeom>
          <a:solidFill>
            <a:srgbClr val="FFFFCC"/>
          </a:solidFill>
          <a:ln w="19050" cap="flat" cmpd="sng" algn="ctr">
            <a:solidFill>
              <a:srgbClr val="FF0000"/>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300" b="1" i="0" u="none" strike="noStrike" cap="none" normalizeH="0" dirty="0" smtClean="0">
                <a:ln>
                  <a:noFill/>
                </a:ln>
                <a:solidFill>
                  <a:srgbClr val="FF0000"/>
                </a:solidFill>
                <a:effectLst/>
                <a:latin typeface="Times New Roman" pitchFamily="18" charset="0"/>
                <a:ea typeface="標楷體" panose="03000509000000000000" pitchFamily="65" charset="-120"/>
              </a:rPr>
              <a:t>發行暨上櫃日不得逾申報生效日後</a:t>
            </a:r>
            <a:r>
              <a:rPr kumimoji="1" lang="en-US" altLang="zh-TW" sz="1300" b="1" i="0" u="none" strike="noStrike" cap="none" normalizeH="0" dirty="0" smtClean="0">
                <a:ln>
                  <a:noFill/>
                </a:ln>
                <a:solidFill>
                  <a:srgbClr val="FF0000"/>
                </a:solidFill>
                <a:effectLst/>
                <a:latin typeface="Times New Roman" pitchFamily="18" charset="0"/>
                <a:ea typeface="標楷體" panose="03000509000000000000" pitchFamily="65" charset="-120"/>
              </a:rPr>
              <a:t>7</a:t>
            </a:r>
            <a:r>
              <a:rPr kumimoji="1" lang="zh-TW" altLang="en-US" sz="1300" b="1" i="0" u="none" strike="noStrike" cap="none" normalizeH="0" dirty="0" smtClean="0">
                <a:ln>
                  <a:noFill/>
                </a:ln>
                <a:solidFill>
                  <a:srgbClr val="FF0000"/>
                </a:solidFill>
                <a:effectLst/>
                <a:latin typeface="Times New Roman" pitchFamily="18" charset="0"/>
                <a:ea typeface="標楷體" panose="03000509000000000000" pitchFamily="65" charset="-120"/>
              </a:rPr>
              <a:t>個營業日</a:t>
            </a:r>
          </a:p>
        </p:txBody>
      </p:sp>
      <p:sp>
        <p:nvSpPr>
          <p:cNvPr id="42" name="綵帶 (弧形向上) 41"/>
          <p:cNvSpPr/>
          <p:nvPr/>
        </p:nvSpPr>
        <p:spPr bwMode="auto">
          <a:xfrm>
            <a:off x="3563888" y="1772816"/>
            <a:ext cx="1872000" cy="432000"/>
          </a:xfrm>
          <a:prstGeom prst="ellipseRibbon2">
            <a:avLst>
              <a:gd name="adj1" fmla="val 25000"/>
              <a:gd name="adj2" fmla="val 70642"/>
              <a:gd name="adj3" fmla="val 12500"/>
            </a:avLst>
          </a:prstGeom>
          <a:gradFill flip="none" rotWithShape="1">
            <a:gsLst>
              <a:gs pos="0">
                <a:srgbClr val="5E9EFF"/>
              </a:gs>
              <a:gs pos="39999">
                <a:srgbClr val="85C2FF"/>
              </a:gs>
              <a:gs pos="70000">
                <a:srgbClr val="C4D6EB"/>
              </a:gs>
              <a:gs pos="100000">
                <a:srgbClr val="FFEBFA"/>
              </a:gs>
            </a:gsLst>
            <a:lin ang="5400000" scaled="1"/>
            <a:tileRect/>
          </a:gradFill>
          <a:ln w="9525" cap="flat" cmpd="sng" algn="ctr">
            <a:solidFill>
              <a:schemeClr val="tx1"/>
            </a:solidFill>
            <a:prstDash val="solid"/>
            <a:miter lim="800000"/>
            <a:headEnd type="none" w="med" len="med"/>
            <a:tailEnd type="none" w="med" len="med"/>
          </a:ln>
          <a:effectLst/>
        </p:spPr>
        <p:txBody>
          <a:bodyPr vert="horz" wrap="none" lIns="72000" tIns="0" rIns="72000" bIns="18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sz="1600" b="1" dirty="0" smtClean="0">
                <a:latin typeface="Times New Roman" panose="02020603050405020304" pitchFamily="18" charset="0"/>
                <a:ea typeface="標楷體" panose="03000509000000000000" pitchFamily="65" charset="-120"/>
              </a:rPr>
              <a:t>以</a:t>
            </a:r>
            <a:r>
              <a:rPr lang="en-US" altLang="zh-TW" sz="1600" b="1" dirty="0" smtClean="0">
                <a:latin typeface="Times New Roman" panose="02020603050405020304" pitchFamily="18" charset="0"/>
                <a:ea typeface="標楷體" panose="03000509000000000000" pitchFamily="65" charset="-120"/>
              </a:rPr>
              <a:t>3</a:t>
            </a:r>
            <a:r>
              <a:rPr lang="zh-TW" altLang="en-US" sz="1600" b="1" dirty="0" smtClean="0">
                <a:latin typeface="Times New Roman" panose="02020603050405020304" pitchFamily="18" charset="0"/>
                <a:ea typeface="標楷體" panose="03000509000000000000" pitchFamily="65" charset="-120"/>
              </a:rPr>
              <a:t>日制為例</a:t>
            </a:r>
            <a:endParaRPr kumimoji="1" lang="zh-TW" altLang="en-US" sz="1600" b="1" u="none" strike="noStrike" cap="none" normalizeH="0" dirty="0" smtClean="0">
              <a:ln>
                <a:noFill/>
              </a:ln>
              <a:solidFill>
                <a:schemeClr val="tx1"/>
              </a:solidFill>
              <a:effectLst/>
              <a:latin typeface="Times New Roman" panose="02020603050405020304" pitchFamily="18" charset="0"/>
              <a:ea typeface="標楷體" panose="03000509000000000000" pitchFamily="65" charset="-120"/>
            </a:endParaRPr>
          </a:p>
        </p:txBody>
      </p:sp>
      <p:sp>
        <p:nvSpPr>
          <p:cNvPr id="41" name="矩形 40"/>
          <p:cNvSpPr/>
          <p:nvPr/>
        </p:nvSpPr>
        <p:spPr>
          <a:xfrm>
            <a:off x="1403728" y="1826856"/>
            <a:ext cx="720000" cy="306000"/>
          </a:xfrm>
          <a:prstGeom prst="rect">
            <a:avLst/>
          </a:prstGeom>
          <a:ln w="12700"/>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fontAlgn="auto">
              <a:spcBef>
                <a:spcPts val="0"/>
              </a:spcBef>
              <a:spcAft>
                <a:spcPts val="0"/>
              </a:spcAft>
            </a:pPr>
            <a:r>
              <a:rPr kumimoji="0" lang="zh-TW" altLang="en-US" sz="1250" b="1" dirty="0" smtClean="0">
                <a:solidFill>
                  <a:srgbClr val="FF0000"/>
                </a:solidFill>
                <a:latin typeface="Times New Roman" panose="02020603050405020304" pitchFamily="18" charset="0"/>
                <a:ea typeface="標楷體" panose="03000509000000000000" pitchFamily="65" charset="-120"/>
              </a:rPr>
              <a:t>送件日</a:t>
            </a:r>
            <a:endParaRPr kumimoji="0" lang="zh-TW" altLang="en-US" sz="1250" b="1"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71531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8" y="288000"/>
            <a:ext cx="7920000" cy="1260000"/>
          </a:xfrm>
        </p:spPr>
        <p:txBody>
          <a:bodyPr>
            <a:noAutofit/>
          </a:bodyPr>
          <a:lstStyle/>
          <a:p>
            <a:pPr marL="892175" indent="-892175">
              <a:spcBef>
                <a:spcPts val="0"/>
              </a:spcBef>
            </a:pPr>
            <a:r>
              <a:rPr lang="zh-TW" altLang="en-US" sz="3600" b="1" dirty="0" smtClean="0">
                <a:solidFill>
                  <a:srgbClr val="0000FF"/>
                </a:solidFill>
              </a:rPr>
              <a:t>四、普通公司債發行與上櫃流程</a:t>
            </a:r>
            <a:r>
              <a:rPr lang="en-US" altLang="zh-TW" sz="3600" b="1" dirty="0" smtClean="0">
                <a:solidFill>
                  <a:srgbClr val="0000FF"/>
                </a:solidFill>
              </a:rPr>
              <a:t>(3)</a:t>
            </a:r>
            <a:br>
              <a:rPr lang="en-US" altLang="zh-TW" sz="3600" b="1" dirty="0" smtClean="0">
                <a:solidFill>
                  <a:srgbClr val="0000FF"/>
                </a:solidFill>
              </a:rPr>
            </a:br>
            <a:r>
              <a:rPr lang="zh-TW" altLang="en-US" sz="3600" b="1" dirty="0" smtClean="0">
                <a:solidFill>
                  <a:srgbClr val="0000FF"/>
                </a:solidFill>
              </a:rPr>
              <a:t>一般板併案申請</a:t>
            </a:r>
            <a:endParaRPr lang="zh-TW" altLang="en-US" sz="3600" b="1" dirty="0">
              <a:solidFill>
                <a:srgbClr val="0000FF"/>
              </a:solidFill>
            </a:endParaRPr>
          </a:p>
        </p:txBody>
      </p:sp>
      <p:sp>
        <p:nvSpPr>
          <p:cNvPr id="4" name="投影片編號版面配置區 3"/>
          <p:cNvSpPr>
            <a:spLocks noGrp="1"/>
          </p:cNvSpPr>
          <p:nvPr>
            <p:ph type="sldNum" sz="quarter" idx="12"/>
          </p:nvPr>
        </p:nvSpPr>
        <p:spPr>
          <a:xfrm>
            <a:off x="6915472" y="6309320"/>
            <a:ext cx="1905000" cy="457200"/>
          </a:xfrm>
        </p:spPr>
        <p:txBody>
          <a:bodyPr/>
          <a:lstStyle/>
          <a:p>
            <a:pPr>
              <a:defRPr/>
            </a:pPr>
            <a:fld id="{DA843CCF-395D-4592-A44F-E0B2C97BB9F6}" type="slidenum">
              <a:rPr lang="en-US" altLang="zh-TW" smtClean="0">
                <a:solidFill>
                  <a:srgbClr val="000000"/>
                </a:solidFill>
              </a:rPr>
              <a:pPr>
                <a:defRPr/>
              </a:pPr>
              <a:t>22</a:t>
            </a:fld>
            <a:endParaRPr lang="en-US" altLang="zh-TW" dirty="0">
              <a:solidFill>
                <a:srgbClr val="000000"/>
              </a:solidFill>
            </a:endParaRPr>
          </a:p>
        </p:txBody>
      </p:sp>
      <p:cxnSp>
        <p:nvCxnSpPr>
          <p:cNvPr id="8" name="直線單箭頭接點 7"/>
          <p:cNvCxnSpPr/>
          <p:nvPr/>
        </p:nvCxnSpPr>
        <p:spPr>
          <a:xfrm>
            <a:off x="364093" y="2522488"/>
            <a:ext cx="8604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36"/>
          <p:cNvSpPr>
            <a:spLocks noChangeArrowheads="1"/>
          </p:cNvSpPr>
          <p:nvPr/>
        </p:nvSpPr>
        <p:spPr bwMode="auto">
          <a:xfrm>
            <a:off x="384682" y="2657109"/>
            <a:ext cx="324000" cy="1054630"/>
          </a:xfrm>
          <a:prstGeom prst="rect">
            <a:avLst/>
          </a:prstGeom>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a:solidFill>
              <a:srgbClr val="99CC00"/>
            </a:solidFill>
            <a:miter lim="800000"/>
            <a:headEnd/>
            <a:tailEnd/>
          </a:ln>
        </p:spPr>
        <p:txBody>
          <a:bodyPr wrap="square" lIns="84992" tIns="72000" rIns="84992" bIns="72000" anchor="ctr">
            <a:spAutoFit/>
          </a:bodyPr>
          <a:lstStyle/>
          <a:p>
            <a:pPr algn="ctr" eaLnBrk="0" fontAlgn="auto" hangingPunct="0">
              <a:spcBef>
                <a:spcPts val="0"/>
              </a:spcBef>
              <a:spcAft>
                <a:spcPts val="0"/>
              </a:spcAft>
            </a:pPr>
            <a:r>
              <a:rPr kumimoji="0" lang="zh-TW" altLang="en-US" sz="1477" b="1" dirty="0">
                <a:solidFill>
                  <a:prstClr val="black"/>
                </a:solidFill>
                <a:latin typeface="Times New Roman" panose="02020603050405020304" pitchFamily="18" charset="0"/>
                <a:ea typeface="標楷體" pitchFamily="65" charset="-120"/>
              </a:rPr>
              <a:t>櫃買中心</a:t>
            </a:r>
          </a:p>
        </p:txBody>
      </p:sp>
      <p:sp>
        <p:nvSpPr>
          <p:cNvPr id="11" name="Rectangle 36"/>
          <p:cNvSpPr>
            <a:spLocks noChangeArrowheads="1"/>
          </p:cNvSpPr>
          <p:nvPr/>
        </p:nvSpPr>
        <p:spPr bwMode="auto">
          <a:xfrm>
            <a:off x="4716016" y="2613937"/>
            <a:ext cx="1273032"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網站</a:t>
            </a:r>
            <a:r>
              <a:rPr kumimoji="0" lang="zh-TW" altLang="en-US" sz="1300" dirty="0">
                <a:solidFill>
                  <a:prstClr val="black"/>
                </a:solidFill>
                <a:latin typeface="Times New Roman" panose="02020603050405020304" pitchFamily="18" charset="0"/>
                <a:ea typeface="標楷體" pitchFamily="65" charset="-120"/>
              </a:rPr>
              <a:t>揭示申報生效資訊。</a:t>
            </a:r>
            <a:endParaRPr kumimoji="0" lang="en-US" altLang="zh-TW" sz="1300" dirty="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發</a:t>
            </a:r>
            <a:r>
              <a:rPr kumimoji="0" lang="zh-TW" altLang="en-US" sz="1300" dirty="0" smtClean="0">
                <a:solidFill>
                  <a:prstClr val="black"/>
                </a:solidFill>
                <a:latin typeface="Times New Roman" panose="02020603050405020304" pitchFamily="18" charset="0"/>
                <a:ea typeface="標楷體" pitchFamily="65" charset="-120"/>
              </a:rPr>
              <a:t>申報</a:t>
            </a:r>
            <a:r>
              <a:rPr kumimoji="0" lang="zh-TW" altLang="en-US" sz="1300" dirty="0">
                <a:solidFill>
                  <a:prstClr val="black"/>
                </a:solidFill>
                <a:latin typeface="Times New Roman" panose="02020603050405020304" pitchFamily="18" charset="0"/>
                <a:ea typeface="標楷體" pitchFamily="65" charset="-120"/>
              </a:rPr>
              <a:t>生效函。</a:t>
            </a:r>
            <a:endParaRPr kumimoji="0" lang="en-US" altLang="zh-TW" sz="1300" dirty="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辦理債券上櫃審查作業。</a:t>
            </a:r>
            <a:endParaRPr kumimoji="0" lang="en-US" altLang="zh-TW" sz="1300" dirty="0">
              <a:solidFill>
                <a:prstClr val="black"/>
              </a:solidFill>
              <a:latin typeface="Times New Roman" panose="02020603050405020304" pitchFamily="18" charset="0"/>
              <a:ea typeface="標楷體" pitchFamily="65" charset="-120"/>
            </a:endParaRPr>
          </a:p>
        </p:txBody>
      </p:sp>
      <p:sp>
        <p:nvSpPr>
          <p:cNvPr id="12" name="Rectangle 36"/>
          <p:cNvSpPr>
            <a:spLocks noChangeArrowheads="1"/>
          </p:cNvSpPr>
          <p:nvPr/>
        </p:nvSpPr>
        <p:spPr bwMode="auto">
          <a:xfrm>
            <a:off x="809212" y="3850282"/>
            <a:ext cx="1072977" cy="1044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向櫃</a:t>
            </a:r>
            <a:r>
              <a:rPr kumimoji="0" lang="zh-TW" altLang="en-US" sz="1300" dirty="0" smtClean="0">
                <a:solidFill>
                  <a:prstClr val="black"/>
                </a:solidFill>
                <a:latin typeface="Times New Roman" panose="02020603050405020304" pitchFamily="18" charset="0"/>
                <a:ea typeface="標楷體" pitchFamily="65" charset="-120"/>
              </a:rPr>
              <a:t>買</a:t>
            </a:r>
            <a:r>
              <a:rPr kumimoji="0" lang="zh-TW" altLang="en-US" sz="1300" dirty="0">
                <a:solidFill>
                  <a:prstClr val="black"/>
                </a:solidFill>
                <a:latin typeface="Times New Roman" panose="02020603050405020304" pitchFamily="18" charset="0"/>
                <a:ea typeface="標楷體" pitchFamily="65" charset="-120"/>
              </a:rPr>
              <a:t>中心</a:t>
            </a:r>
            <a:r>
              <a:rPr kumimoji="0" lang="zh-TW" altLang="en-US" sz="1300" dirty="0" smtClean="0">
                <a:solidFill>
                  <a:prstClr val="black"/>
                </a:solidFill>
                <a:latin typeface="Times New Roman" panose="02020603050405020304" pitchFamily="18" charset="0"/>
                <a:ea typeface="標楷體" pitchFamily="65" charset="-120"/>
              </a:rPr>
              <a:t>申報</a:t>
            </a:r>
            <a:r>
              <a:rPr kumimoji="0" lang="zh-TW" altLang="en-US" sz="1300" dirty="0">
                <a:solidFill>
                  <a:prstClr val="black"/>
                </a:solidFill>
                <a:latin typeface="Times New Roman" panose="02020603050405020304" pitchFamily="18" charset="0"/>
                <a:ea typeface="標楷體" pitchFamily="65" charset="-120"/>
              </a:rPr>
              <a:t>普通公司債</a:t>
            </a:r>
            <a:r>
              <a:rPr kumimoji="0" lang="zh-TW" altLang="en-US" sz="1300" dirty="0" smtClean="0">
                <a:solidFill>
                  <a:prstClr val="black"/>
                </a:solidFill>
                <a:latin typeface="Times New Roman" panose="02020603050405020304" pitchFamily="18" charset="0"/>
                <a:ea typeface="標楷體" pitchFamily="65" charset="-120"/>
              </a:rPr>
              <a:t>募集發行與櫃檯買賣。</a:t>
            </a:r>
            <a:endParaRPr kumimoji="0" lang="zh-TW" altLang="en-US" sz="1300" dirty="0">
              <a:solidFill>
                <a:prstClr val="black"/>
              </a:solidFill>
              <a:latin typeface="Times New Roman" panose="02020603050405020304" pitchFamily="18" charset="0"/>
              <a:ea typeface="標楷體" pitchFamily="65" charset="-120"/>
            </a:endParaRPr>
          </a:p>
        </p:txBody>
      </p:sp>
      <p:cxnSp>
        <p:nvCxnSpPr>
          <p:cNvPr id="13" name="直線接點 12"/>
          <p:cNvCxnSpPr/>
          <p:nvPr/>
        </p:nvCxnSpPr>
        <p:spPr bwMode="auto">
          <a:xfrm>
            <a:off x="8078620" y="2451772"/>
            <a:ext cx="0" cy="162000"/>
          </a:xfrm>
          <a:prstGeom prst="line">
            <a:avLst/>
          </a:prstGeom>
          <a:ln w="19050">
            <a:solidFill>
              <a:srgbClr val="FF0000"/>
            </a:solidFill>
            <a:headEnd type="none" w="sm" len="sm"/>
            <a:tailEnd type="none" w="sm" len="sm"/>
          </a:ln>
          <a:effectLst>
            <a:outerShdw blurRad="127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sp>
        <p:nvSpPr>
          <p:cNvPr id="14" name="文字方塊 32"/>
          <p:cNvSpPr txBox="1">
            <a:spLocks noChangeArrowheads="1"/>
          </p:cNvSpPr>
          <p:nvPr/>
        </p:nvSpPr>
        <p:spPr bwMode="auto">
          <a:xfrm>
            <a:off x="4240508" y="2181772"/>
            <a:ext cx="531750" cy="252000"/>
          </a:xfrm>
          <a:prstGeom prst="rect">
            <a:avLst/>
          </a:prstGeom>
          <a:no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a:solidFill>
                  <a:srgbClr val="FF0000"/>
                </a:solidFill>
                <a:latin typeface="Times New Roman" panose="02020603050405020304" pitchFamily="18" charset="0"/>
                <a:ea typeface="標楷體" pitchFamily="65" charset="-120"/>
              </a:rPr>
              <a:t>T+2</a:t>
            </a:r>
            <a:endParaRPr kumimoji="0" lang="zh-TW" altLang="en-US" sz="1300" b="1" dirty="0">
              <a:solidFill>
                <a:srgbClr val="FF0000"/>
              </a:solidFill>
              <a:latin typeface="Times New Roman" panose="02020603050405020304" pitchFamily="18" charset="0"/>
              <a:ea typeface="標楷體" pitchFamily="65" charset="-120"/>
            </a:endParaRPr>
          </a:p>
        </p:txBody>
      </p:sp>
      <p:sp>
        <p:nvSpPr>
          <p:cNvPr id="15" name="文字方塊 32"/>
          <p:cNvSpPr txBox="1">
            <a:spLocks noChangeArrowheads="1"/>
          </p:cNvSpPr>
          <p:nvPr/>
        </p:nvSpPr>
        <p:spPr bwMode="auto">
          <a:xfrm>
            <a:off x="7884480" y="2181772"/>
            <a:ext cx="1008000" cy="252000"/>
          </a:xfrm>
          <a:prstGeom prst="rect">
            <a:avLst/>
          </a:prstGeom>
          <a:solidFill>
            <a:schemeClr val="accent1">
              <a:lumMod val="20000"/>
              <a:lumOff val="80000"/>
            </a:schemeClr>
          </a:solid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smtClean="0">
                <a:solidFill>
                  <a:srgbClr val="FF0000"/>
                </a:solidFill>
                <a:latin typeface="Times New Roman" panose="02020603050405020304" pitchFamily="18" charset="0"/>
                <a:ea typeface="標楷體" pitchFamily="65" charset="-120"/>
              </a:rPr>
              <a:t>T+5</a:t>
            </a:r>
            <a:r>
              <a:rPr kumimoji="0" lang="zh-TW" altLang="en-US" sz="1300" b="1" dirty="0" smtClean="0">
                <a:solidFill>
                  <a:srgbClr val="FF0000"/>
                </a:solidFill>
                <a:latin typeface="Times New Roman" panose="02020603050405020304" pitchFamily="18" charset="0"/>
                <a:ea typeface="標楷體" pitchFamily="65" charset="-120"/>
              </a:rPr>
              <a:t> </a:t>
            </a:r>
            <a:r>
              <a:rPr kumimoji="0" lang="en-US" altLang="zh-TW" sz="1300" b="1" dirty="0" smtClean="0">
                <a:solidFill>
                  <a:srgbClr val="FF0000"/>
                </a:solidFill>
                <a:latin typeface="Times New Roman" panose="02020603050405020304" pitchFamily="18" charset="0"/>
                <a:ea typeface="標楷體" pitchFamily="65" charset="-120"/>
              </a:rPr>
              <a:t>~</a:t>
            </a:r>
            <a:r>
              <a:rPr kumimoji="0" lang="zh-TW" altLang="en-US" sz="1300" b="1" dirty="0" smtClean="0">
                <a:solidFill>
                  <a:srgbClr val="FF0000"/>
                </a:solidFill>
                <a:latin typeface="Times New Roman" panose="02020603050405020304" pitchFamily="18" charset="0"/>
                <a:ea typeface="標楷體" pitchFamily="65" charset="-120"/>
              </a:rPr>
              <a:t> </a:t>
            </a:r>
            <a:r>
              <a:rPr kumimoji="0" lang="en-US" altLang="zh-TW" sz="1300" b="1" dirty="0" smtClean="0">
                <a:solidFill>
                  <a:srgbClr val="FF0000"/>
                </a:solidFill>
                <a:latin typeface="Times New Roman" panose="02020603050405020304" pitchFamily="18" charset="0"/>
                <a:ea typeface="標楷體" pitchFamily="65" charset="-120"/>
              </a:rPr>
              <a:t>T+10</a:t>
            </a:r>
            <a:endParaRPr kumimoji="0" lang="zh-TW" altLang="en-US" sz="1300" b="1" dirty="0">
              <a:solidFill>
                <a:srgbClr val="FF0000"/>
              </a:solidFill>
              <a:latin typeface="Times New Roman" panose="02020603050405020304" pitchFamily="18" charset="0"/>
              <a:ea typeface="標楷體" pitchFamily="65" charset="-120"/>
            </a:endParaRPr>
          </a:p>
        </p:txBody>
      </p:sp>
      <p:sp>
        <p:nvSpPr>
          <p:cNvPr id="16" name="文字方塊 32"/>
          <p:cNvSpPr txBox="1">
            <a:spLocks noChangeArrowheads="1"/>
          </p:cNvSpPr>
          <p:nvPr/>
        </p:nvSpPr>
        <p:spPr bwMode="auto">
          <a:xfrm>
            <a:off x="1636009" y="2181772"/>
            <a:ext cx="260809" cy="252000"/>
          </a:xfrm>
          <a:prstGeom prst="rect">
            <a:avLst/>
          </a:prstGeom>
          <a:no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a:solidFill>
                  <a:srgbClr val="FF0000"/>
                </a:solidFill>
                <a:latin typeface="Times New Roman" panose="02020603050405020304" pitchFamily="18" charset="0"/>
                <a:ea typeface="標楷體" pitchFamily="65" charset="-120"/>
              </a:rPr>
              <a:t>T</a:t>
            </a:r>
            <a:endParaRPr kumimoji="0" lang="zh-TW" altLang="en-US" sz="1300" b="1" dirty="0">
              <a:solidFill>
                <a:srgbClr val="FF0000"/>
              </a:solidFill>
              <a:latin typeface="Times New Roman" panose="02020603050405020304" pitchFamily="18" charset="0"/>
              <a:ea typeface="標楷體" pitchFamily="65" charset="-120"/>
            </a:endParaRPr>
          </a:p>
        </p:txBody>
      </p:sp>
      <p:sp>
        <p:nvSpPr>
          <p:cNvPr id="17" name="文字方塊 32"/>
          <p:cNvSpPr txBox="1">
            <a:spLocks noChangeArrowheads="1"/>
          </p:cNvSpPr>
          <p:nvPr/>
        </p:nvSpPr>
        <p:spPr bwMode="auto">
          <a:xfrm>
            <a:off x="2477098" y="2181772"/>
            <a:ext cx="531750" cy="252000"/>
          </a:xfrm>
          <a:prstGeom prst="rect">
            <a:avLst/>
          </a:prstGeom>
          <a:no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a:solidFill>
                  <a:srgbClr val="FF0000"/>
                </a:solidFill>
                <a:latin typeface="Times New Roman" panose="02020603050405020304" pitchFamily="18" charset="0"/>
                <a:ea typeface="標楷體" pitchFamily="65" charset="-120"/>
              </a:rPr>
              <a:t>T+1</a:t>
            </a:r>
            <a:endParaRPr kumimoji="0" lang="zh-TW" altLang="en-US" sz="1300" b="1" dirty="0">
              <a:solidFill>
                <a:srgbClr val="FF0000"/>
              </a:solidFill>
              <a:latin typeface="Times New Roman" panose="02020603050405020304" pitchFamily="18" charset="0"/>
              <a:ea typeface="標楷體" pitchFamily="65" charset="-120"/>
            </a:endParaRPr>
          </a:p>
        </p:txBody>
      </p:sp>
      <p:sp>
        <p:nvSpPr>
          <p:cNvPr id="18" name="Rectangle 36"/>
          <p:cNvSpPr>
            <a:spLocks noChangeArrowheads="1"/>
          </p:cNvSpPr>
          <p:nvPr/>
        </p:nvSpPr>
        <p:spPr bwMode="auto">
          <a:xfrm>
            <a:off x="384650" y="3976600"/>
            <a:ext cx="324000" cy="827324"/>
          </a:xfrm>
          <a:prstGeom prst="rect">
            <a:avLst/>
          </a:prstGeom>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a:solidFill>
              <a:srgbClr val="99CC00"/>
            </a:solidFill>
            <a:miter lim="800000"/>
            <a:headEnd/>
            <a:tailEnd/>
          </a:ln>
        </p:spPr>
        <p:txBody>
          <a:bodyPr wrap="square" lIns="84992" tIns="72000" rIns="84992" bIns="72000" anchor="ctr">
            <a:spAutoFit/>
          </a:bodyPr>
          <a:lstStyle/>
          <a:p>
            <a:pPr algn="ctr" eaLnBrk="0" fontAlgn="auto" hangingPunct="0">
              <a:spcBef>
                <a:spcPts val="0"/>
              </a:spcBef>
              <a:spcAft>
                <a:spcPts val="0"/>
              </a:spcAft>
            </a:pPr>
            <a:r>
              <a:rPr kumimoji="0" lang="zh-TW" altLang="en-US" sz="1477" b="1" dirty="0">
                <a:solidFill>
                  <a:prstClr val="black"/>
                </a:solidFill>
                <a:latin typeface="Times New Roman" panose="02020603050405020304" pitchFamily="18" charset="0"/>
                <a:ea typeface="標楷體" pitchFamily="65" charset="-120"/>
              </a:rPr>
              <a:t>發行人</a:t>
            </a:r>
          </a:p>
        </p:txBody>
      </p:sp>
      <p:sp>
        <p:nvSpPr>
          <p:cNvPr id="19" name="Rectangle 36"/>
          <p:cNvSpPr>
            <a:spLocks noChangeArrowheads="1"/>
          </p:cNvSpPr>
          <p:nvPr/>
        </p:nvSpPr>
        <p:spPr bwMode="auto">
          <a:xfrm>
            <a:off x="1983057" y="2608448"/>
            <a:ext cx="872922"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辦理申報生效審查作業</a:t>
            </a:r>
            <a:r>
              <a:rPr kumimoji="0" lang="zh-TW" altLang="en-US" sz="1300" dirty="0" smtClean="0">
                <a:solidFill>
                  <a:prstClr val="black"/>
                </a:solidFill>
                <a:latin typeface="Times New Roman" panose="02020603050405020304" pitchFamily="18" charset="0"/>
                <a:ea typeface="標楷體" pitchFamily="65" charset="-120"/>
              </a:rPr>
              <a:t>。</a:t>
            </a:r>
            <a:endParaRPr kumimoji="0" lang="en-US" altLang="zh-TW" sz="1300" dirty="0" smtClean="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辦理債券代碼</a:t>
            </a:r>
            <a:r>
              <a:rPr kumimoji="0" lang="zh-TW" altLang="en-US" sz="1300" dirty="0">
                <a:solidFill>
                  <a:prstClr val="black"/>
                </a:solidFill>
                <a:latin typeface="Times New Roman" panose="02020603050405020304" pitchFamily="18" charset="0"/>
                <a:ea typeface="標楷體" pitchFamily="65" charset="-120"/>
              </a:rPr>
              <a:t>申請作業</a:t>
            </a:r>
            <a:r>
              <a:rPr kumimoji="0" lang="zh-TW" altLang="en-US" sz="1300" dirty="0" smtClean="0">
                <a:solidFill>
                  <a:prstClr val="black"/>
                </a:solidFill>
                <a:latin typeface="Times New Roman" panose="02020603050405020304" pitchFamily="18" charset="0"/>
                <a:ea typeface="標楷體" pitchFamily="65" charset="-120"/>
              </a:rPr>
              <a:t>。</a:t>
            </a:r>
            <a:endParaRPr kumimoji="0" lang="zh-TW" altLang="en-US" sz="1300" dirty="0">
              <a:solidFill>
                <a:prstClr val="black"/>
              </a:solidFill>
              <a:latin typeface="Times New Roman" panose="02020603050405020304" pitchFamily="18" charset="0"/>
              <a:ea typeface="標楷體" pitchFamily="65" charset="-120"/>
            </a:endParaRPr>
          </a:p>
        </p:txBody>
      </p:sp>
      <p:sp>
        <p:nvSpPr>
          <p:cNvPr id="20" name="Rectangle 36"/>
          <p:cNvSpPr>
            <a:spLocks noChangeArrowheads="1"/>
          </p:cNvSpPr>
          <p:nvPr/>
        </p:nvSpPr>
        <p:spPr bwMode="auto">
          <a:xfrm>
            <a:off x="3355210" y="3852809"/>
            <a:ext cx="1273032" cy="1044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於</a:t>
            </a:r>
            <a:r>
              <a:rPr kumimoji="0" lang="zh-TW" altLang="en-US" sz="1300" dirty="0">
                <a:solidFill>
                  <a:prstClr val="black"/>
                </a:solidFill>
                <a:latin typeface="Times New Roman" panose="02020603050405020304" pitchFamily="18" charset="0"/>
                <a:ea typeface="標楷體" pitchFamily="65" charset="-120"/>
              </a:rPr>
              <a:t>公開資訊觀測站完成代碼、簡稱與國際編碼等基本資料建檔。</a:t>
            </a:r>
          </a:p>
        </p:txBody>
      </p:sp>
      <p:sp>
        <p:nvSpPr>
          <p:cNvPr id="21" name="Rectangle 36"/>
          <p:cNvSpPr>
            <a:spLocks noChangeArrowheads="1"/>
          </p:cNvSpPr>
          <p:nvPr/>
        </p:nvSpPr>
        <p:spPr bwMode="auto">
          <a:xfrm>
            <a:off x="2955101" y="2608448"/>
            <a:ext cx="1673141"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完成申報生效審查作業並核定生效函。</a:t>
            </a:r>
            <a:endParaRPr kumimoji="0" lang="en-US" altLang="zh-TW" sz="1300" dirty="0" smtClean="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通知</a:t>
            </a:r>
            <a:r>
              <a:rPr kumimoji="0" lang="zh-TW" altLang="en-US" sz="1300" dirty="0">
                <a:solidFill>
                  <a:prstClr val="black"/>
                </a:solidFill>
                <a:latin typeface="Times New Roman" panose="02020603050405020304" pitchFamily="18" charset="0"/>
                <a:ea typeface="標楷體" pitchFamily="65" charset="-120"/>
              </a:rPr>
              <a:t>發行人繳交上櫃費。</a:t>
            </a:r>
            <a:endParaRPr kumimoji="0" lang="en-US" altLang="zh-TW" sz="1300" dirty="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將債券代碼</a:t>
            </a:r>
            <a:r>
              <a:rPr kumimoji="0" lang="zh-TW" altLang="en-US" sz="1300" dirty="0">
                <a:solidFill>
                  <a:prstClr val="black"/>
                </a:solidFill>
                <a:latin typeface="Times New Roman" panose="02020603050405020304" pitchFamily="18" charset="0"/>
                <a:ea typeface="標楷體" pitchFamily="65" charset="-120"/>
              </a:rPr>
              <a:t>與簡稱通知集</a:t>
            </a:r>
            <a:r>
              <a:rPr kumimoji="0" lang="zh-TW" altLang="en-US" sz="1300" dirty="0" smtClean="0">
                <a:solidFill>
                  <a:prstClr val="black"/>
                </a:solidFill>
                <a:latin typeface="Times New Roman" panose="02020603050405020304" pitchFamily="18" charset="0"/>
                <a:ea typeface="標楷體" pitchFamily="65" charset="-120"/>
              </a:rPr>
              <a:t>保</a:t>
            </a:r>
            <a:r>
              <a:rPr kumimoji="0" lang="zh-TW" altLang="en-US" sz="1300" dirty="0">
                <a:solidFill>
                  <a:prstClr val="black"/>
                </a:solidFill>
                <a:latin typeface="Times New Roman" panose="02020603050405020304" pitchFamily="18" charset="0"/>
                <a:ea typeface="標楷體" pitchFamily="65" charset="-120"/>
              </a:rPr>
              <a:t>結算所</a:t>
            </a:r>
            <a:r>
              <a:rPr kumimoji="0" lang="zh-TW" altLang="en-US" sz="1300" dirty="0" smtClean="0">
                <a:solidFill>
                  <a:prstClr val="black"/>
                </a:solidFill>
                <a:latin typeface="Times New Roman" panose="02020603050405020304" pitchFamily="18" charset="0"/>
                <a:ea typeface="標楷體" pitchFamily="65" charset="-120"/>
              </a:rPr>
              <a:t>。</a:t>
            </a:r>
            <a:endParaRPr kumimoji="0" lang="en-US" altLang="zh-TW" sz="1300" dirty="0">
              <a:solidFill>
                <a:prstClr val="black"/>
              </a:solidFill>
              <a:latin typeface="Times New Roman" panose="02020603050405020304" pitchFamily="18" charset="0"/>
              <a:ea typeface="標楷體" pitchFamily="65" charset="-120"/>
            </a:endParaRPr>
          </a:p>
        </p:txBody>
      </p:sp>
      <p:sp>
        <p:nvSpPr>
          <p:cNvPr id="22" name="Rectangle 36"/>
          <p:cNvSpPr>
            <a:spLocks noChangeArrowheads="1"/>
          </p:cNvSpPr>
          <p:nvPr/>
        </p:nvSpPr>
        <p:spPr bwMode="auto">
          <a:xfrm>
            <a:off x="5906659" y="3854280"/>
            <a:ext cx="1473086" cy="1044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辦理債券</a:t>
            </a:r>
            <a:r>
              <a:rPr kumimoji="0" lang="zh-TW" altLang="en-US" sz="1300" dirty="0">
                <a:solidFill>
                  <a:prstClr val="black"/>
                </a:solidFill>
                <a:latin typeface="Times New Roman" panose="02020603050405020304" pitchFamily="18" charset="0"/>
                <a:ea typeface="標楷體" pitchFamily="65" charset="-120"/>
              </a:rPr>
              <a:t>上櫃</a:t>
            </a:r>
            <a:r>
              <a:rPr kumimoji="0" lang="zh-TW" altLang="en-US" sz="1300" dirty="0" smtClean="0">
                <a:solidFill>
                  <a:prstClr val="black"/>
                </a:solidFill>
                <a:latin typeface="Times New Roman" panose="02020603050405020304" pitchFamily="18" charset="0"/>
                <a:ea typeface="標楷體" pitchFamily="65" charset="-120"/>
              </a:rPr>
              <a:t>公告及有價證券</a:t>
            </a:r>
            <a:r>
              <a:rPr kumimoji="0" lang="zh-TW" altLang="en-US" sz="1300" dirty="0">
                <a:solidFill>
                  <a:prstClr val="black"/>
                </a:solidFill>
                <a:latin typeface="Times New Roman" panose="02020603050405020304" pitchFamily="18" charset="0"/>
                <a:ea typeface="標楷體" pitchFamily="65" charset="-120"/>
              </a:rPr>
              <a:t>交付前公告。</a:t>
            </a:r>
            <a:endParaRPr kumimoji="0" lang="en-US" altLang="zh-TW" sz="1300" dirty="0">
              <a:solidFill>
                <a:prstClr val="black"/>
              </a:solidFill>
              <a:latin typeface="Times New Roman" panose="02020603050405020304" pitchFamily="18" charset="0"/>
              <a:ea typeface="標楷體" panose="03000509000000000000"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anose="03000509000000000000" pitchFamily="65" charset="-120"/>
              </a:rPr>
              <a:t>提供公開說明書</a:t>
            </a:r>
            <a:r>
              <a:rPr kumimoji="0" lang="zh-TW" altLang="en-US" sz="1300" dirty="0" smtClean="0">
                <a:solidFill>
                  <a:prstClr val="black"/>
                </a:solidFill>
                <a:latin typeface="Times New Roman" panose="02020603050405020304" pitchFamily="18" charset="0"/>
                <a:ea typeface="標楷體" panose="03000509000000000000" pitchFamily="65" charset="-120"/>
              </a:rPr>
              <a:t>定</a:t>
            </a:r>
            <a:r>
              <a:rPr kumimoji="0" lang="zh-TW" altLang="en-US" sz="1300" dirty="0">
                <a:solidFill>
                  <a:prstClr val="black"/>
                </a:solidFill>
                <a:latin typeface="Times New Roman" panose="02020603050405020304" pitchFamily="18" charset="0"/>
                <a:ea typeface="標楷體" panose="03000509000000000000" pitchFamily="65" charset="-120"/>
              </a:rPr>
              <a:t>本</a:t>
            </a:r>
            <a:r>
              <a:rPr kumimoji="0" lang="zh-TW" altLang="en-US" sz="1300" dirty="0" smtClean="0">
                <a:solidFill>
                  <a:prstClr val="black"/>
                </a:solidFill>
                <a:latin typeface="Times New Roman" panose="02020603050405020304" pitchFamily="18" charset="0"/>
                <a:ea typeface="標楷體" panose="03000509000000000000" pitchFamily="65" charset="-120"/>
              </a:rPr>
              <a:t>證明</a:t>
            </a:r>
            <a:r>
              <a:rPr kumimoji="0" lang="zh-TW" altLang="en-US" sz="1300" dirty="0">
                <a:solidFill>
                  <a:prstClr val="black"/>
                </a:solidFill>
                <a:latin typeface="Times New Roman" panose="02020603050405020304" pitchFamily="18" charset="0"/>
                <a:ea typeface="標楷體" panose="03000509000000000000" pitchFamily="65" charset="-120"/>
              </a:rPr>
              <a:t>文件</a:t>
            </a:r>
            <a:r>
              <a:rPr kumimoji="0" lang="zh-TW" altLang="en-US" sz="1300" dirty="0" smtClean="0">
                <a:solidFill>
                  <a:prstClr val="black"/>
                </a:solidFill>
                <a:latin typeface="Times New Roman" panose="02020603050405020304" pitchFamily="18" charset="0"/>
                <a:ea typeface="標楷體" panose="03000509000000000000" pitchFamily="65" charset="-120"/>
              </a:rPr>
              <a:t>。</a:t>
            </a:r>
            <a:endParaRPr kumimoji="0" lang="zh-TW" altLang="en-US" sz="1300" dirty="0">
              <a:solidFill>
                <a:prstClr val="black"/>
              </a:solidFill>
              <a:latin typeface="Times New Roman" panose="02020603050405020304" pitchFamily="18" charset="0"/>
              <a:ea typeface="標楷體" panose="03000509000000000000" pitchFamily="65" charset="-120"/>
            </a:endParaRPr>
          </a:p>
        </p:txBody>
      </p:sp>
      <p:sp>
        <p:nvSpPr>
          <p:cNvPr id="23" name="Rectangle 36"/>
          <p:cNvSpPr>
            <a:spLocks noChangeArrowheads="1"/>
          </p:cNvSpPr>
          <p:nvPr/>
        </p:nvSpPr>
        <p:spPr bwMode="auto">
          <a:xfrm>
            <a:off x="7474441" y="3850282"/>
            <a:ext cx="1273032" cy="1044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申報上櫃</a:t>
            </a:r>
            <a:r>
              <a:rPr kumimoji="0" lang="zh-TW" altLang="en-US" sz="1300" dirty="0" smtClean="0">
                <a:solidFill>
                  <a:prstClr val="black"/>
                </a:solidFill>
                <a:latin typeface="Times New Roman" panose="02020603050405020304" pitchFamily="18" charset="0"/>
                <a:ea typeface="標楷體" pitchFamily="65" charset="-120"/>
              </a:rPr>
              <a:t>後補充書</a:t>
            </a:r>
            <a:r>
              <a:rPr kumimoji="0" lang="zh-TW" altLang="en-US" sz="1300" dirty="0">
                <a:solidFill>
                  <a:prstClr val="black"/>
                </a:solidFill>
                <a:latin typeface="Times New Roman" panose="02020603050405020304" pitchFamily="18" charset="0"/>
                <a:ea typeface="標楷體" pitchFamily="65" charset="-120"/>
              </a:rPr>
              <a:t>件</a:t>
            </a:r>
            <a:r>
              <a:rPr kumimoji="0" lang="zh-TW" altLang="en-US" sz="1300" dirty="0" smtClean="0">
                <a:solidFill>
                  <a:prstClr val="black"/>
                </a:solidFill>
                <a:latin typeface="Times New Roman" panose="02020603050405020304" pitchFamily="18" charset="0"/>
                <a:ea typeface="標楷體" pitchFamily="65" charset="-120"/>
              </a:rPr>
              <a:t>。</a:t>
            </a:r>
            <a:r>
              <a:rPr kumimoji="0" lang="en-US" altLang="zh-TW" sz="1300" dirty="0" smtClean="0">
                <a:solidFill>
                  <a:prstClr val="black"/>
                </a:solidFill>
                <a:latin typeface="Times New Roman" panose="02020603050405020304" pitchFamily="18" charset="0"/>
                <a:ea typeface="標楷體" panose="03000509000000000000" pitchFamily="65" charset="-120"/>
              </a:rPr>
              <a:t/>
            </a:r>
            <a:br>
              <a:rPr kumimoji="0" lang="en-US" altLang="zh-TW" sz="1300" dirty="0" smtClean="0">
                <a:solidFill>
                  <a:prstClr val="black"/>
                </a:solidFill>
                <a:latin typeface="Times New Roman" panose="02020603050405020304" pitchFamily="18" charset="0"/>
                <a:ea typeface="標楷體" panose="03000509000000000000" pitchFamily="65" charset="-120"/>
              </a:rPr>
            </a:br>
            <a:r>
              <a:rPr kumimoji="0" lang="en-US" altLang="zh-TW" sz="1300" dirty="0" smtClean="0">
                <a:solidFill>
                  <a:prstClr val="black"/>
                </a:solidFill>
                <a:latin typeface="Times New Roman" panose="02020603050405020304" pitchFamily="18" charset="0"/>
                <a:ea typeface="標楷體" panose="03000509000000000000" pitchFamily="65" charset="-120"/>
              </a:rPr>
              <a:t>(</a:t>
            </a:r>
            <a:r>
              <a:rPr kumimoji="0" lang="zh-TW" altLang="en-US" sz="1300" dirty="0">
                <a:solidFill>
                  <a:prstClr val="black"/>
                </a:solidFill>
                <a:latin typeface="Times New Roman" panose="02020603050405020304" pitchFamily="18" charset="0"/>
                <a:ea typeface="標楷體" panose="03000509000000000000" pitchFamily="65" charset="-120"/>
              </a:rPr>
              <a:t>募集完成、無實體登錄及公告等證明</a:t>
            </a:r>
            <a:r>
              <a:rPr kumimoji="0" lang="zh-TW" altLang="en-US" sz="1300" dirty="0" smtClean="0">
                <a:solidFill>
                  <a:prstClr val="black"/>
                </a:solidFill>
                <a:latin typeface="Times New Roman" panose="02020603050405020304" pitchFamily="18" charset="0"/>
                <a:ea typeface="標楷體" panose="03000509000000000000" pitchFamily="65" charset="-120"/>
              </a:rPr>
              <a:t>文件</a:t>
            </a:r>
            <a:r>
              <a:rPr kumimoji="0" lang="en-US" altLang="zh-TW" sz="1300" dirty="0" smtClean="0">
                <a:solidFill>
                  <a:prstClr val="black"/>
                </a:solidFill>
                <a:latin typeface="Times New Roman" panose="02020603050405020304" pitchFamily="18" charset="0"/>
                <a:ea typeface="標楷體" panose="03000509000000000000" pitchFamily="65" charset="-120"/>
              </a:rPr>
              <a:t>)</a:t>
            </a:r>
            <a:endParaRPr kumimoji="0" lang="zh-TW" altLang="en-US" sz="1300" dirty="0">
              <a:solidFill>
                <a:prstClr val="black"/>
              </a:solidFill>
              <a:latin typeface="Times New Roman" panose="02020603050405020304" pitchFamily="18" charset="0"/>
              <a:ea typeface="標楷體" pitchFamily="65" charset="-120"/>
            </a:endParaRPr>
          </a:p>
        </p:txBody>
      </p:sp>
      <p:sp>
        <p:nvSpPr>
          <p:cNvPr id="24" name="Rectangle 36"/>
          <p:cNvSpPr>
            <a:spLocks noChangeArrowheads="1"/>
          </p:cNvSpPr>
          <p:nvPr/>
        </p:nvSpPr>
        <p:spPr bwMode="auto">
          <a:xfrm>
            <a:off x="8275603" y="2608448"/>
            <a:ext cx="472813"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審核</a:t>
            </a:r>
            <a:r>
              <a:rPr kumimoji="0" lang="zh-TW" altLang="en-US" sz="1300" dirty="0">
                <a:solidFill>
                  <a:prstClr val="black"/>
                </a:solidFill>
                <a:latin typeface="Times New Roman" panose="02020603050405020304" pitchFamily="18" charset="0"/>
                <a:ea typeface="標楷體" pitchFamily="65" charset="-120"/>
              </a:rPr>
              <a:t>上櫃後補充書件</a:t>
            </a:r>
            <a:r>
              <a:rPr kumimoji="0" lang="zh-TW" altLang="en-US" sz="1300" dirty="0" smtClean="0">
                <a:solidFill>
                  <a:prstClr val="black"/>
                </a:solidFill>
                <a:latin typeface="Times New Roman" panose="02020603050405020304" pitchFamily="18" charset="0"/>
                <a:ea typeface="標楷體" pitchFamily="65" charset="-120"/>
              </a:rPr>
              <a:t>。</a:t>
            </a:r>
            <a:endParaRPr kumimoji="0" lang="zh-TW" altLang="en-US" sz="1300" dirty="0">
              <a:solidFill>
                <a:prstClr val="black"/>
              </a:solidFill>
              <a:latin typeface="Times New Roman" panose="02020603050405020304" pitchFamily="18" charset="0"/>
              <a:ea typeface="標楷體" pitchFamily="65" charset="-120"/>
            </a:endParaRPr>
          </a:p>
        </p:txBody>
      </p:sp>
      <p:sp>
        <p:nvSpPr>
          <p:cNvPr id="25" name="Rectangle 36"/>
          <p:cNvSpPr>
            <a:spLocks noChangeArrowheads="1"/>
          </p:cNvSpPr>
          <p:nvPr/>
        </p:nvSpPr>
        <p:spPr bwMode="auto">
          <a:xfrm>
            <a:off x="389537" y="5065361"/>
            <a:ext cx="324000" cy="672721"/>
          </a:xfrm>
          <a:prstGeom prst="rect">
            <a:avLst/>
          </a:prstGeom>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a:solidFill>
              <a:srgbClr val="99CC00"/>
            </a:solidFill>
            <a:miter lim="800000"/>
            <a:headEnd/>
            <a:tailEnd/>
          </a:ln>
        </p:spPr>
        <p:txBody>
          <a:bodyPr wrap="square" lIns="84992" tIns="108000" rIns="84992" bIns="108000" anchor="ctr">
            <a:spAutoFit/>
          </a:bodyPr>
          <a:lstStyle/>
          <a:p>
            <a:pPr algn="ctr" eaLnBrk="0" fontAlgn="auto" hangingPunct="0">
              <a:spcBef>
                <a:spcPts val="0"/>
              </a:spcBef>
              <a:spcAft>
                <a:spcPts val="0"/>
              </a:spcAft>
            </a:pPr>
            <a:r>
              <a:rPr kumimoji="0" lang="zh-TW" altLang="en-US" sz="1477" b="1" dirty="0" smtClean="0">
                <a:solidFill>
                  <a:prstClr val="black"/>
                </a:solidFill>
                <a:latin typeface="Times New Roman" panose="02020603050405020304" pitchFamily="18" charset="0"/>
                <a:ea typeface="標楷體" pitchFamily="65" charset="-120"/>
              </a:rPr>
              <a:t>集保</a:t>
            </a:r>
            <a:endParaRPr kumimoji="0" lang="zh-TW" altLang="en-US" sz="1477" b="1" dirty="0">
              <a:solidFill>
                <a:prstClr val="black"/>
              </a:solidFill>
              <a:latin typeface="Times New Roman" panose="02020603050405020304" pitchFamily="18" charset="0"/>
              <a:ea typeface="標楷體" pitchFamily="65" charset="-120"/>
            </a:endParaRPr>
          </a:p>
        </p:txBody>
      </p:sp>
      <p:sp>
        <p:nvSpPr>
          <p:cNvPr id="26" name="Rectangle 36"/>
          <p:cNvSpPr>
            <a:spLocks noChangeArrowheads="1"/>
          </p:cNvSpPr>
          <p:nvPr/>
        </p:nvSpPr>
        <p:spPr bwMode="auto">
          <a:xfrm>
            <a:off x="384650" y="5946702"/>
            <a:ext cx="324000" cy="827324"/>
          </a:xfrm>
          <a:prstGeom prst="rect">
            <a:avLst/>
          </a:prstGeom>
          <a:gradFill>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a:solidFill>
              <a:srgbClr val="99CC00"/>
            </a:solidFill>
            <a:miter lim="800000"/>
            <a:headEnd/>
            <a:tailEnd/>
          </a:ln>
        </p:spPr>
        <p:txBody>
          <a:bodyPr wrap="square" lIns="84992" tIns="72000" rIns="84992" bIns="72000" anchor="ctr">
            <a:spAutoFit/>
          </a:bodyPr>
          <a:lstStyle/>
          <a:p>
            <a:pPr algn="ctr" eaLnBrk="0" fontAlgn="auto" hangingPunct="0">
              <a:spcBef>
                <a:spcPts val="0"/>
              </a:spcBef>
              <a:spcAft>
                <a:spcPts val="0"/>
              </a:spcAft>
            </a:pPr>
            <a:r>
              <a:rPr kumimoji="0" lang="zh-TW" altLang="en-US" sz="1477" b="1" dirty="0">
                <a:solidFill>
                  <a:prstClr val="black"/>
                </a:solidFill>
                <a:latin typeface="Times New Roman" panose="02020603050405020304" pitchFamily="18" charset="0"/>
                <a:ea typeface="標楷體" pitchFamily="65" charset="-120"/>
              </a:rPr>
              <a:t>承銷商</a:t>
            </a:r>
          </a:p>
        </p:txBody>
      </p:sp>
      <p:sp>
        <p:nvSpPr>
          <p:cNvPr id="27" name="Rectangle 36"/>
          <p:cNvSpPr>
            <a:spLocks noChangeArrowheads="1"/>
          </p:cNvSpPr>
          <p:nvPr/>
        </p:nvSpPr>
        <p:spPr bwMode="auto">
          <a:xfrm>
            <a:off x="743819" y="2608448"/>
            <a:ext cx="1152999"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收到發行人檢送之普通公司債</a:t>
            </a:r>
            <a:r>
              <a:rPr kumimoji="0" lang="zh-TW" altLang="en-US" sz="1300" dirty="0">
                <a:solidFill>
                  <a:prstClr val="black"/>
                </a:solidFill>
                <a:latin typeface="Times New Roman" panose="02020603050405020304" pitchFamily="18" charset="0"/>
                <a:ea typeface="標楷體" pitchFamily="65" charset="-120"/>
              </a:rPr>
              <a:t>募集發行與櫃檯</a:t>
            </a:r>
            <a:r>
              <a:rPr kumimoji="0" lang="zh-TW" altLang="en-US" sz="1300" dirty="0" smtClean="0">
                <a:solidFill>
                  <a:prstClr val="black"/>
                </a:solidFill>
                <a:latin typeface="Times New Roman" panose="02020603050405020304" pitchFamily="18" charset="0"/>
                <a:ea typeface="標楷體" pitchFamily="65" charset="-120"/>
              </a:rPr>
              <a:t>買賣申報書</a:t>
            </a:r>
            <a:r>
              <a:rPr kumimoji="0" lang="zh-TW" altLang="en-US" sz="1300" dirty="0">
                <a:solidFill>
                  <a:prstClr val="black"/>
                </a:solidFill>
                <a:latin typeface="Times New Roman" panose="02020603050405020304" pitchFamily="18" charset="0"/>
                <a:ea typeface="標楷體" pitchFamily="65" charset="-120"/>
              </a:rPr>
              <a:t>件。</a:t>
            </a:r>
          </a:p>
        </p:txBody>
      </p:sp>
      <p:cxnSp>
        <p:nvCxnSpPr>
          <p:cNvPr id="28" name="直線單箭頭接點 27"/>
          <p:cNvCxnSpPr/>
          <p:nvPr/>
        </p:nvCxnSpPr>
        <p:spPr>
          <a:xfrm>
            <a:off x="364093" y="3832584"/>
            <a:ext cx="8604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364093" y="4931454"/>
            <a:ext cx="8604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323528" y="5870580"/>
            <a:ext cx="8604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6"/>
          <p:cNvSpPr>
            <a:spLocks noChangeArrowheads="1"/>
          </p:cNvSpPr>
          <p:nvPr/>
        </p:nvSpPr>
        <p:spPr bwMode="auto">
          <a:xfrm>
            <a:off x="1079409" y="5910034"/>
            <a:ext cx="828295" cy="936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向證券商公會報備承銷商契約。</a:t>
            </a:r>
          </a:p>
        </p:txBody>
      </p:sp>
      <p:sp>
        <p:nvSpPr>
          <p:cNvPr id="32" name="Rectangle 36"/>
          <p:cNvSpPr>
            <a:spLocks noChangeArrowheads="1"/>
          </p:cNvSpPr>
          <p:nvPr/>
        </p:nvSpPr>
        <p:spPr bwMode="auto">
          <a:xfrm>
            <a:off x="5395620" y="5910034"/>
            <a:ext cx="672867" cy="936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洽日報刊登</a:t>
            </a:r>
            <a:r>
              <a:rPr kumimoji="0" lang="zh-TW" altLang="en-US" sz="1300" dirty="0" smtClean="0">
                <a:solidFill>
                  <a:prstClr val="black"/>
                </a:solidFill>
                <a:latin typeface="Times New Roman" panose="02020603050405020304" pitchFamily="18" charset="0"/>
                <a:ea typeface="標楷體" pitchFamily="65" charset="-120"/>
              </a:rPr>
              <a:t>承銷</a:t>
            </a:r>
            <a:r>
              <a:rPr kumimoji="0" lang="zh-TW" altLang="en-US" sz="1300" dirty="0">
                <a:solidFill>
                  <a:prstClr val="black"/>
                </a:solidFill>
                <a:latin typeface="Times New Roman" panose="02020603050405020304" pitchFamily="18" charset="0"/>
                <a:ea typeface="標楷體" pitchFamily="65" charset="-120"/>
              </a:rPr>
              <a:t>公告</a:t>
            </a:r>
            <a:r>
              <a:rPr kumimoji="0" lang="zh-TW" altLang="en-US" sz="1300" dirty="0" smtClean="0">
                <a:solidFill>
                  <a:prstClr val="black"/>
                </a:solidFill>
                <a:latin typeface="Times New Roman" panose="02020603050405020304" pitchFamily="18" charset="0"/>
                <a:ea typeface="標楷體" pitchFamily="65" charset="-120"/>
              </a:rPr>
              <a:t>。</a:t>
            </a:r>
            <a:endParaRPr kumimoji="0" lang="zh-TW" altLang="en-US" sz="1300" dirty="0">
              <a:solidFill>
                <a:prstClr val="black"/>
              </a:solidFill>
              <a:latin typeface="Times New Roman" panose="02020603050405020304" pitchFamily="18" charset="0"/>
              <a:ea typeface="標楷體" pitchFamily="65" charset="-120"/>
            </a:endParaRPr>
          </a:p>
        </p:txBody>
      </p:sp>
      <p:sp>
        <p:nvSpPr>
          <p:cNvPr id="33" name="Rectangle 36"/>
          <p:cNvSpPr>
            <a:spLocks noChangeArrowheads="1"/>
          </p:cNvSpPr>
          <p:nvPr/>
        </p:nvSpPr>
        <p:spPr bwMode="auto">
          <a:xfrm>
            <a:off x="8275651" y="4952501"/>
            <a:ext cx="472813" cy="900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完成登錄作業。</a:t>
            </a:r>
          </a:p>
        </p:txBody>
      </p:sp>
      <p:sp>
        <p:nvSpPr>
          <p:cNvPr id="34" name="Rectangle 36"/>
          <p:cNvSpPr>
            <a:spLocks noChangeArrowheads="1"/>
          </p:cNvSpPr>
          <p:nvPr/>
        </p:nvSpPr>
        <p:spPr bwMode="auto">
          <a:xfrm>
            <a:off x="3796103" y="4950749"/>
            <a:ext cx="828295" cy="900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取得櫃</a:t>
            </a:r>
            <a:r>
              <a:rPr kumimoji="0" lang="zh-TW" altLang="en-US" sz="1300" dirty="0" smtClean="0">
                <a:solidFill>
                  <a:prstClr val="black"/>
                </a:solidFill>
                <a:latin typeface="Times New Roman" panose="02020603050405020304" pitchFamily="18" charset="0"/>
                <a:ea typeface="標楷體" pitchFamily="65" charset="-120"/>
              </a:rPr>
              <a:t>買中心提供</a:t>
            </a:r>
            <a:r>
              <a:rPr kumimoji="0" lang="zh-TW" altLang="en-US" sz="1300" dirty="0">
                <a:solidFill>
                  <a:prstClr val="black"/>
                </a:solidFill>
                <a:latin typeface="Times New Roman" panose="02020603050405020304" pitchFamily="18" charset="0"/>
                <a:ea typeface="標楷體" pitchFamily="65" charset="-120"/>
              </a:rPr>
              <a:t>之</a:t>
            </a:r>
            <a:r>
              <a:rPr kumimoji="0" lang="zh-TW" altLang="en-US" sz="1300" dirty="0" smtClean="0">
                <a:solidFill>
                  <a:prstClr val="black"/>
                </a:solidFill>
                <a:latin typeface="Times New Roman" panose="02020603050405020304" pitchFamily="18" charset="0"/>
                <a:ea typeface="標楷體" pitchFamily="65" charset="-120"/>
              </a:rPr>
              <a:t>債券代碼</a:t>
            </a:r>
            <a:r>
              <a:rPr kumimoji="0" lang="zh-TW" altLang="en-US" sz="1300" dirty="0">
                <a:solidFill>
                  <a:prstClr val="black"/>
                </a:solidFill>
                <a:latin typeface="Times New Roman" panose="02020603050405020304" pitchFamily="18" charset="0"/>
                <a:ea typeface="標楷體" pitchFamily="65" charset="-120"/>
              </a:rPr>
              <a:t>與簡稱。</a:t>
            </a:r>
          </a:p>
        </p:txBody>
      </p:sp>
      <p:sp>
        <p:nvSpPr>
          <p:cNvPr id="35" name="Rectangle 36"/>
          <p:cNvSpPr>
            <a:spLocks noChangeArrowheads="1"/>
          </p:cNvSpPr>
          <p:nvPr/>
        </p:nvSpPr>
        <p:spPr bwMode="auto">
          <a:xfrm>
            <a:off x="6310273" y="4952158"/>
            <a:ext cx="1072977" cy="900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完成債券基本資料與還本付息資料建檔。</a:t>
            </a:r>
          </a:p>
        </p:txBody>
      </p:sp>
      <p:cxnSp>
        <p:nvCxnSpPr>
          <p:cNvPr id="38" name="直線接點 37"/>
          <p:cNvCxnSpPr/>
          <p:nvPr/>
        </p:nvCxnSpPr>
        <p:spPr bwMode="auto">
          <a:xfrm>
            <a:off x="4506381" y="2451772"/>
            <a:ext cx="0" cy="162000"/>
          </a:xfrm>
          <a:prstGeom prst="line">
            <a:avLst/>
          </a:prstGeom>
          <a:ln w="19050">
            <a:solidFill>
              <a:srgbClr val="FF0000"/>
            </a:solidFill>
            <a:headEnd type="none" w="sm" len="sm"/>
            <a:tailEnd type="none" w="sm" len="sm"/>
          </a:ln>
          <a:effectLst>
            <a:outerShdw blurRad="127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39" name="直線接點 38"/>
          <p:cNvCxnSpPr/>
          <p:nvPr/>
        </p:nvCxnSpPr>
        <p:spPr bwMode="auto">
          <a:xfrm>
            <a:off x="2742971" y="2451772"/>
            <a:ext cx="0" cy="162000"/>
          </a:xfrm>
          <a:prstGeom prst="line">
            <a:avLst/>
          </a:prstGeom>
          <a:ln w="19050">
            <a:solidFill>
              <a:srgbClr val="FF0000"/>
            </a:solidFill>
            <a:headEnd type="none" w="sm" len="sm"/>
            <a:tailEnd type="none" w="sm" len="sm"/>
          </a:ln>
          <a:effectLst>
            <a:outerShdw blurRad="127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40" name="直線接點 39"/>
          <p:cNvCxnSpPr/>
          <p:nvPr/>
        </p:nvCxnSpPr>
        <p:spPr bwMode="auto">
          <a:xfrm>
            <a:off x="1773931" y="2453085"/>
            <a:ext cx="0" cy="162000"/>
          </a:xfrm>
          <a:prstGeom prst="line">
            <a:avLst/>
          </a:prstGeom>
          <a:ln w="19050">
            <a:solidFill>
              <a:srgbClr val="FF0000"/>
            </a:solidFill>
            <a:headEnd type="none" w="sm" len="sm"/>
            <a:tailEnd type="none" w="sm" len="sm"/>
          </a:ln>
          <a:effectLst>
            <a:outerShdw blurRad="127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cxnSp>
        <p:nvCxnSpPr>
          <p:cNvPr id="41" name="直線接點 40"/>
          <p:cNvCxnSpPr/>
          <p:nvPr/>
        </p:nvCxnSpPr>
        <p:spPr bwMode="auto">
          <a:xfrm>
            <a:off x="7269724" y="2451772"/>
            <a:ext cx="0" cy="162000"/>
          </a:xfrm>
          <a:prstGeom prst="line">
            <a:avLst/>
          </a:prstGeom>
          <a:ln w="19050">
            <a:solidFill>
              <a:srgbClr val="FF0000"/>
            </a:solidFill>
            <a:headEnd type="none" w="sm" len="sm"/>
            <a:tailEnd type="none" w="sm" len="sm"/>
          </a:ln>
          <a:effectLst>
            <a:outerShdw blurRad="127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sp>
        <p:nvSpPr>
          <p:cNvPr id="42" name="Rectangle 36"/>
          <p:cNvSpPr>
            <a:spLocks noChangeArrowheads="1"/>
          </p:cNvSpPr>
          <p:nvPr/>
        </p:nvSpPr>
        <p:spPr bwMode="auto">
          <a:xfrm>
            <a:off x="6507462" y="2608448"/>
            <a:ext cx="872922" cy="1188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發債券上櫃公告與核准函。</a:t>
            </a:r>
            <a:endParaRPr kumimoji="0" lang="en-US" altLang="zh-TW" sz="1300" dirty="0" smtClean="0">
              <a:solidFill>
                <a:prstClr val="black"/>
              </a:solidFill>
              <a:latin typeface="Times New Roman" panose="02020603050405020304" pitchFamily="18" charset="0"/>
              <a:ea typeface="標楷體" pitchFamily="65" charset="-120"/>
            </a:endParaRPr>
          </a:p>
          <a:p>
            <a:pPr marL="126000" indent="-126000" eaLnBrk="0" fontAlgn="auto" hangingPunct="0">
              <a:spcBef>
                <a:spcPts val="0"/>
              </a:spcBef>
              <a:spcAft>
                <a:spcPts val="0"/>
              </a:spcAft>
              <a:buFont typeface="Wingdings" panose="05000000000000000000" pitchFamily="2" charset="2"/>
              <a:buChar char="n"/>
            </a:pPr>
            <a:r>
              <a:rPr kumimoji="0" lang="zh-TW" altLang="en-US" sz="1300" dirty="0" smtClean="0">
                <a:solidFill>
                  <a:prstClr val="black"/>
                </a:solidFill>
                <a:latin typeface="Times New Roman" panose="02020603050405020304" pitchFamily="18" charset="0"/>
                <a:ea typeface="標楷體" pitchFamily="65" charset="-120"/>
              </a:rPr>
              <a:t>通知發行人辦理上櫃公告。</a:t>
            </a:r>
            <a:endParaRPr kumimoji="0" lang="zh-TW" altLang="en-US" sz="1300" dirty="0">
              <a:solidFill>
                <a:prstClr val="black"/>
              </a:solidFill>
              <a:latin typeface="Times New Roman" panose="02020603050405020304" pitchFamily="18" charset="0"/>
              <a:ea typeface="標楷體" pitchFamily="65" charset="-120"/>
            </a:endParaRPr>
          </a:p>
        </p:txBody>
      </p:sp>
      <p:sp>
        <p:nvSpPr>
          <p:cNvPr id="43" name="文字方塊 32"/>
          <p:cNvSpPr txBox="1">
            <a:spLocks noChangeArrowheads="1"/>
          </p:cNvSpPr>
          <p:nvPr/>
        </p:nvSpPr>
        <p:spPr bwMode="auto">
          <a:xfrm>
            <a:off x="5582361" y="2181772"/>
            <a:ext cx="568915" cy="252000"/>
          </a:xfrm>
          <a:prstGeom prst="rect">
            <a:avLst/>
          </a:prstGeom>
          <a:solidFill>
            <a:schemeClr val="accent1">
              <a:lumMod val="20000"/>
              <a:lumOff val="80000"/>
            </a:schemeClr>
          </a:solid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a:solidFill>
                  <a:srgbClr val="FF0000"/>
                </a:solidFill>
                <a:latin typeface="Times New Roman" panose="02020603050405020304" pitchFamily="18" charset="0"/>
                <a:ea typeface="標楷體" pitchFamily="65" charset="-120"/>
              </a:rPr>
              <a:t>T+3</a:t>
            </a:r>
            <a:endParaRPr kumimoji="0" lang="zh-TW" altLang="en-US" sz="1300" b="1" dirty="0">
              <a:solidFill>
                <a:srgbClr val="FF0000"/>
              </a:solidFill>
              <a:latin typeface="Times New Roman" panose="02020603050405020304" pitchFamily="18" charset="0"/>
              <a:ea typeface="標楷體" pitchFamily="65" charset="-120"/>
            </a:endParaRPr>
          </a:p>
        </p:txBody>
      </p:sp>
      <p:cxnSp>
        <p:nvCxnSpPr>
          <p:cNvPr id="44" name="直線接點 43"/>
          <p:cNvCxnSpPr/>
          <p:nvPr/>
        </p:nvCxnSpPr>
        <p:spPr bwMode="auto">
          <a:xfrm>
            <a:off x="5875912" y="2451772"/>
            <a:ext cx="0" cy="162000"/>
          </a:xfrm>
          <a:prstGeom prst="line">
            <a:avLst/>
          </a:prstGeom>
          <a:ln w="19050">
            <a:solidFill>
              <a:srgbClr val="FF0000"/>
            </a:solidFill>
            <a:headEnd type="none" w="sm" len="sm"/>
            <a:tailEnd type="none" w="sm" len="sm"/>
          </a:ln>
          <a:effectLst>
            <a:outerShdw blurRad="127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sp>
        <p:nvSpPr>
          <p:cNvPr id="45" name="文字方塊 32"/>
          <p:cNvSpPr txBox="1">
            <a:spLocks noChangeArrowheads="1"/>
          </p:cNvSpPr>
          <p:nvPr/>
        </p:nvSpPr>
        <p:spPr bwMode="auto">
          <a:xfrm>
            <a:off x="6992578" y="2181772"/>
            <a:ext cx="531750" cy="252000"/>
          </a:xfrm>
          <a:prstGeom prst="rect">
            <a:avLst/>
          </a:prstGeom>
          <a:noFill/>
          <a:ln w="9525">
            <a:noFill/>
            <a:miter lim="800000"/>
            <a:headEnd/>
            <a:tailEnd/>
          </a:ln>
        </p:spPr>
        <p:txBody>
          <a:bodyPr wrap="square" lIns="0" tIns="36000" rIns="0" bIns="36000" anchor="ctr">
            <a:spAutoFit/>
          </a:bodyPr>
          <a:lstStyle/>
          <a:p>
            <a:pPr algn="ctr" eaLnBrk="0" fontAlgn="auto" hangingPunct="0">
              <a:spcBef>
                <a:spcPts val="0"/>
              </a:spcBef>
              <a:spcAft>
                <a:spcPts val="0"/>
              </a:spcAft>
            </a:pPr>
            <a:r>
              <a:rPr kumimoji="0" lang="en-US" altLang="zh-TW" sz="1300" b="1" dirty="0" smtClean="0">
                <a:solidFill>
                  <a:srgbClr val="FF0000"/>
                </a:solidFill>
                <a:latin typeface="Times New Roman" panose="02020603050405020304" pitchFamily="18" charset="0"/>
                <a:ea typeface="標楷體" pitchFamily="65" charset="-120"/>
              </a:rPr>
              <a:t>T+4</a:t>
            </a:r>
            <a:endParaRPr kumimoji="0" lang="zh-TW" altLang="en-US" sz="1300" b="1" dirty="0">
              <a:solidFill>
                <a:srgbClr val="FF0000"/>
              </a:solidFill>
              <a:latin typeface="Times New Roman" panose="02020603050405020304" pitchFamily="18" charset="0"/>
              <a:ea typeface="標楷體" pitchFamily="65" charset="-120"/>
            </a:endParaRPr>
          </a:p>
        </p:txBody>
      </p:sp>
      <p:sp>
        <p:nvSpPr>
          <p:cNvPr id="46" name="Rectangle 36"/>
          <p:cNvSpPr>
            <a:spLocks noChangeArrowheads="1"/>
          </p:cNvSpPr>
          <p:nvPr/>
        </p:nvSpPr>
        <p:spPr bwMode="auto">
          <a:xfrm>
            <a:off x="6552017" y="5910034"/>
            <a:ext cx="828295" cy="936000"/>
          </a:xfrm>
          <a:prstGeom prst="rect">
            <a:avLst/>
          </a:prstGeom>
          <a:noFill/>
          <a:ln w="9525">
            <a:noFill/>
            <a:miter lim="800000"/>
            <a:headEnd/>
            <a:tailEnd/>
          </a:ln>
        </p:spPr>
        <p:txBody>
          <a:bodyPr vert="eaVert" wrap="square" lIns="36000" tIns="36000" rIns="36000" bIns="0">
            <a:spAutoFit/>
          </a:bodyPr>
          <a:lstStyle/>
          <a:p>
            <a:pPr marL="126000" indent="-126000" eaLnBrk="0" fontAlgn="auto" hangingPunct="0">
              <a:spcBef>
                <a:spcPts val="0"/>
              </a:spcBef>
              <a:spcAft>
                <a:spcPts val="0"/>
              </a:spcAft>
              <a:buFont typeface="Wingdings" panose="05000000000000000000" pitchFamily="2" charset="2"/>
              <a:buChar char="n"/>
            </a:pPr>
            <a:r>
              <a:rPr kumimoji="0" lang="zh-TW" altLang="en-US" sz="1300" dirty="0">
                <a:solidFill>
                  <a:prstClr val="black"/>
                </a:solidFill>
                <a:latin typeface="Times New Roman" panose="02020603050405020304" pitchFamily="18" charset="0"/>
                <a:ea typeface="標楷體" pitchFamily="65" charset="-120"/>
              </a:rPr>
              <a:t>發布承銷公告</a:t>
            </a:r>
            <a:r>
              <a:rPr kumimoji="0" lang="zh-TW" altLang="en-US" sz="1300" dirty="0" smtClean="0">
                <a:solidFill>
                  <a:prstClr val="black"/>
                </a:solidFill>
                <a:latin typeface="Times New Roman" panose="02020603050405020304" pitchFamily="18" charset="0"/>
                <a:ea typeface="標楷體" pitchFamily="65" charset="-120"/>
              </a:rPr>
              <a:t>。</a:t>
            </a:r>
            <a:endParaRPr kumimoji="0" lang="zh-TW" altLang="en-US" sz="1300" dirty="0">
              <a:solidFill>
                <a:prstClr val="black"/>
              </a:solidFill>
              <a:latin typeface="Times New Roman" panose="02020603050405020304" pitchFamily="18" charset="0"/>
              <a:ea typeface="標楷體" pitchFamily="65" charset="-120"/>
            </a:endParaRPr>
          </a:p>
        </p:txBody>
      </p:sp>
      <p:sp>
        <p:nvSpPr>
          <p:cNvPr id="36" name="矩形 35"/>
          <p:cNvSpPr/>
          <p:nvPr/>
        </p:nvSpPr>
        <p:spPr>
          <a:xfrm>
            <a:off x="7873586" y="1838132"/>
            <a:ext cx="1008000" cy="306000"/>
          </a:xfrm>
          <a:prstGeom prst="rect">
            <a:avLst/>
          </a:prstGeom>
          <a:ln w="12700"/>
        </p:spPr>
        <p:style>
          <a:lnRef idx="1">
            <a:schemeClr val="accent2"/>
          </a:lnRef>
          <a:fillRef idx="2">
            <a:schemeClr val="accent2"/>
          </a:fillRef>
          <a:effectRef idx="1">
            <a:schemeClr val="accent2"/>
          </a:effectRef>
          <a:fontRef idx="minor">
            <a:schemeClr val="dk1"/>
          </a:fontRef>
        </p:style>
        <p:txBody>
          <a:bodyPr lIns="0" rIns="0" rtlCol="0" anchor="ctr"/>
          <a:lstStyle/>
          <a:p>
            <a:pPr algn="ctr" fontAlgn="auto">
              <a:spcBef>
                <a:spcPts val="0"/>
              </a:spcBef>
              <a:spcAft>
                <a:spcPts val="0"/>
              </a:spcAft>
            </a:pPr>
            <a:r>
              <a:rPr kumimoji="0" lang="zh-TW" altLang="en-US" sz="1250" b="1" dirty="0" smtClean="0">
                <a:solidFill>
                  <a:srgbClr val="FF0000"/>
                </a:solidFill>
                <a:latin typeface="Times New Roman" panose="02020603050405020304" pitchFamily="18" charset="0"/>
                <a:ea typeface="標楷體" panose="03000509000000000000" pitchFamily="65" charset="-120"/>
              </a:rPr>
              <a:t>發行暨上櫃日</a:t>
            </a:r>
            <a:endParaRPr kumimoji="0" lang="zh-TW" altLang="en-US" sz="1250" b="1" dirty="0">
              <a:solidFill>
                <a:srgbClr val="FF0000"/>
              </a:solidFill>
              <a:latin typeface="Times New Roman" panose="02020603050405020304" pitchFamily="18" charset="0"/>
              <a:ea typeface="標楷體" panose="03000509000000000000" pitchFamily="65" charset="-120"/>
            </a:endParaRPr>
          </a:p>
        </p:txBody>
      </p:sp>
      <p:sp>
        <p:nvSpPr>
          <p:cNvPr id="37" name="矩形 36"/>
          <p:cNvSpPr/>
          <p:nvPr/>
        </p:nvSpPr>
        <p:spPr>
          <a:xfrm>
            <a:off x="5467628" y="1838132"/>
            <a:ext cx="931880" cy="306000"/>
          </a:xfrm>
          <a:prstGeom prst="rect">
            <a:avLst/>
          </a:prstGeom>
          <a:ln w="12700"/>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fontAlgn="auto">
              <a:spcBef>
                <a:spcPts val="0"/>
              </a:spcBef>
              <a:spcAft>
                <a:spcPts val="0"/>
              </a:spcAft>
            </a:pPr>
            <a:r>
              <a:rPr kumimoji="0" lang="zh-TW" altLang="en-US" sz="1250" b="1" dirty="0">
                <a:solidFill>
                  <a:srgbClr val="FF0000"/>
                </a:solidFill>
                <a:latin typeface="Times New Roman" panose="02020603050405020304" pitchFamily="18" charset="0"/>
                <a:ea typeface="標楷體" panose="03000509000000000000" pitchFamily="65" charset="-120"/>
              </a:rPr>
              <a:t>申報生效日</a:t>
            </a:r>
          </a:p>
        </p:txBody>
      </p:sp>
      <p:cxnSp>
        <p:nvCxnSpPr>
          <p:cNvPr id="47" name="直線單箭頭接點 46"/>
          <p:cNvCxnSpPr>
            <a:stCxn id="37" idx="3"/>
            <a:endCxn id="36" idx="1"/>
          </p:cNvCxnSpPr>
          <p:nvPr/>
        </p:nvCxnSpPr>
        <p:spPr bwMode="auto">
          <a:xfrm>
            <a:off x="6399508" y="1991132"/>
            <a:ext cx="1474078" cy="0"/>
          </a:xfrm>
          <a:prstGeom prst="straightConnector1">
            <a:avLst/>
          </a:prstGeom>
          <a:solidFill>
            <a:schemeClr val="accent1"/>
          </a:solidFill>
          <a:ln w="19050" cap="flat" cmpd="sng" algn="ctr">
            <a:solidFill>
              <a:srgbClr val="FF0000"/>
            </a:solidFill>
            <a:prstDash val="solid"/>
            <a:miter lim="800000"/>
            <a:headEnd type="arrow"/>
            <a:tailEnd type="arrow"/>
          </a:ln>
          <a:effectLst/>
        </p:spPr>
      </p:cxnSp>
      <p:sp>
        <p:nvSpPr>
          <p:cNvPr id="48" name="圓角矩形圖說文字 47"/>
          <p:cNvSpPr/>
          <p:nvPr/>
        </p:nvSpPr>
        <p:spPr bwMode="auto">
          <a:xfrm>
            <a:off x="6948264" y="1323190"/>
            <a:ext cx="1836000" cy="468000"/>
          </a:xfrm>
          <a:prstGeom prst="wedgeRoundRectCallout">
            <a:avLst>
              <a:gd name="adj1" fmla="val -42646"/>
              <a:gd name="adj2" fmla="val 87088"/>
              <a:gd name="adj3" fmla="val 16667"/>
            </a:avLst>
          </a:prstGeom>
          <a:solidFill>
            <a:srgbClr val="FFFFCC"/>
          </a:solidFill>
          <a:ln w="19050" cap="flat" cmpd="sng" algn="ctr">
            <a:solidFill>
              <a:srgbClr val="FF0000"/>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300" b="1" i="0" u="none" strike="noStrike" cap="none" normalizeH="0" dirty="0" smtClean="0">
                <a:ln>
                  <a:noFill/>
                </a:ln>
                <a:solidFill>
                  <a:srgbClr val="FF0000"/>
                </a:solidFill>
                <a:effectLst/>
                <a:latin typeface="Times New Roman" pitchFamily="18" charset="0"/>
                <a:ea typeface="標楷體" panose="03000509000000000000" pitchFamily="65" charset="-120"/>
              </a:rPr>
              <a:t>發行</a:t>
            </a:r>
            <a:r>
              <a:rPr kumimoji="1" lang="zh-TW" altLang="en-US" sz="1300" b="1" i="0" u="none" strike="noStrike" cap="none" normalizeH="0" baseline="0" dirty="0" smtClean="0">
                <a:ln>
                  <a:noFill/>
                </a:ln>
                <a:solidFill>
                  <a:srgbClr val="FF0000"/>
                </a:solidFill>
                <a:effectLst/>
                <a:latin typeface="Times New Roman" pitchFamily="18" charset="0"/>
                <a:ea typeface="標楷體" panose="03000509000000000000" pitchFamily="65" charset="-120"/>
              </a:rPr>
              <a:t>暨上櫃日不得逾申報生效日後</a:t>
            </a:r>
            <a:r>
              <a:rPr kumimoji="1" lang="en-US" altLang="zh-TW" sz="1300" b="1" i="0" u="none" strike="noStrike" cap="none" normalizeH="0" baseline="0" dirty="0" smtClean="0">
                <a:ln>
                  <a:noFill/>
                </a:ln>
                <a:solidFill>
                  <a:srgbClr val="FF0000"/>
                </a:solidFill>
                <a:effectLst/>
                <a:latin typeface="Times New Roman" pitchFamily="18" charset="0"/>
                <a:ea typeface="標楷體" panose="03000509000000000000" pitchFamily="65" charset="-120"/>
              </a:rPr>
              <a:t>7</a:t>
            </a:r>
            <a:r>
              <a:rPr kumimoji="1" lang="zh-TW" altLang="en-US" sz="1300" b="1" i="0" u="none" strike="noStrike" cap="none" normalizeH="0" baseline="0" dirty="0" smtClean="0">
                <a:ln>
                  <a:noFill/>
                </a:ln>
                <a:solidFill>
                  <a:srgbClr val="FF0000"/>
                </a:solidFill>
                <a:effectLst/>
                <a:latin typeface="Times New Roman" pitchFamily="18" charset="0"/>
                <a:ea typeface="標楷體" panose="03000509000000000000" pitchFamily="65" charset="-120"/>
              </a:rPr>
              <a:t>個營業日</a:t>
            </a:r>
          </a:p>
        </p:txBody>
      </p:sp>
      <p:sp>
        <p:nvSpPr>
          <p:cNvPr id="51" name="綵帶 (弧形向上) 50"/>
          <p:cNvSpPr/>
          <p:nvPr/>
        </p:nvSpPr>
        <p:spPr bwMode="auto">
          <a:xfrm>
            <a:off x="3563888" y="1772816"/>
            <a:ext cx="1872000" cy="432000"/>
          </a:xfrm>
          <a:prstGeom prst="ellipseRibbon2">
            <a:avLst>
              <a:gd name="adj1" fmla="val 25000"/>
              <a:gd name="adj2" fmla="val 70642"/>
              <a:gd name="adj3" fmla="val 12500"/>
            </a:avLst>
          </a:prstGeom>
          <a:gradFill flip="none" rotWithShape="1">
            <a:gsLst>
              <a:gs pos="0">
                <a:srgbClr val="5E9EFF"/>
              </a:gs>
              <a:gs pos="39999">
                <a:srgbClr val="85C2FF"/>
              </a:gs>
              <a:gs pos="70000">
                <a:srgbClr val="C4D6EB"/>
              </a:gs>
              <a:gs pos="100000">
                <a:srgbClr val="FFEBFA"/>
              </a:gs>
            </a:gsLst>
            <a:lin ang="5400000" scaled="1"/>
            <a:tileRect/>
          </a:gradFill>
          <a:ln w="9525" cap="flat" cmpd="sng" algn="ctr">
            <a:solidFill>
              <a:schemeClr val="tx1"/>
            </a:solidFill>
            <a:prstDash val="solid"/>
            <a:miter lim="800000"/>
            <a:headEnd type="none" w="med" len="med"/>
            <a:tailEnd type="none" w="med" len="med"/>
          </a:ln>
          <a:effectLst/>
        </p:spPr>
        <p:txBody>
          <a:bodyPr vert="horz" wrap="none" lIns="72000" tIns="0" rIns="72000" bIns="18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sz="1600" b="1" dirty="0" smtClean="0">
                <a:latin typeface="Times New Roman" panose="02020603050405020304" pitchFamily="18" charset="0"/>
                <a:ea typeface="標楷體" panose="03000509000000000000" pitchFamily="65" charset="-120"/>
              </a:rPr>
              <a:t>以</a:t>
            </a:r>
            <a:r>
              <a:rPr lang="en-US" altLang="zh-TW" sz="1600" b="1" dirty="0" smtClean="0">
                <a:latin typeface="Times New Roman" panose="02020603050405020304" pitchFamily="18" charset="0"/>
                <a:ea typeface="標楷體" panose="03000509000000000000" pitchFamily="65" charset="-120"/>
              </a:rPr>
              <a:t>3</a:t>
            </a:r>
            <a:r>
              <a:rPr lang="zh-TW" altLang="en-US" sz="1600" b="1" dirty="0" smtClean="0">
                <a:latin typeface="Times New Roman" panose="02020603050405020304" pitchFamily="18" charset="0"/>
                <a:ea typeface="標楷體" panose="03000509000000000000" pitchFamily="65" charset="-120"/>
              </a:rPr>
              <a:t>日制為例</a:t>
            </a:r>
            <a:endParaRPr kumimoji="1" lang="zh-TW" altLang="en-US" sz="1600" b="1" u="none" strike="noStrike" cap="none" normalizeH="0" dirty="0" smtClean="0">
              <a:ln>
                <a:noFill/>
              </a:ln>
              <a:solidFill>
                <a:schemeClr val="tx1"/>
              </a:solidFill>
              <a:effectLst/>
              <a:latin typeface="Times New Roman" panose="02020603050405020304" pitchFamily="18" charset="0"/>
              <a:ea typeface="標楷體" panose="03000509000000000000" pitchFamily="65" charset="-120"/>
            </a:endParaRPr>
          </a:p>
        </p:txBody>
      </p:sp>
      <p:sp>
        <p:nvSpPr>
          <p:cNvPr id="49" name="矩形 48"/>
          <p:cNvSpPr/>
          <p:nvPr/>
        </p:nvSpPr>
        <p:spPr>
          <a:xfrm>
            <a:off x="1403728" y="1826856"/>
            <a:ext cx="720000" cy="306000"/>
          </a:xfrm>
          <a:prstGeom prst="rect">
            <a:avLst/>
          </a:prstGeom>
          <a:ln w="12700"/>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fontAlgn="auto">
              <a:spcBef>
                <a:spcPts val="0"/>
              </a:spcBef>
              <a:spcAft>
                <a:spcPts val="0"/>
              </a:spcAft>
            </a:pPr>
            <a:r>
              <a:rPr kumimoji="0" lang="zh-TW" altLang="en-US" sz="1250" b="1" dirty="0" smtClean="0">
                <a:solidFill>
                  <a:srgbClr val="FF0000"/>
                </a:solidFill>
                <a:latin typeface="Times New Roman" panose="02020603050405020304" pitchFamily="18" charset="0"/>
                <a:ea typeface="標楷體" panose="03000509000000000000" pitchFamily="65" charset="-120"/>
              </a:rPr>
              <a:t>送件日</a:t>
            </a:r>
            <a:endParaRPr kumimoji="0" lang="zh-TW" altLang="en-US" sz="1250" b="1"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05682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直線接點 109"/>
          <p:cNvCxnSpPr/>
          <p:nvPr/>
        </p:nvCxnSpPr>
        <p:spPr bwMode="auto">
          <a:xfrm>
            <a:off x="3622248" y="5049368"/>
            <a:ext cx="0" cy="1692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cxnSp>
        <p:nvCxnSpPr>
          <p:cNvPr id="101" name="直線接點 100"/>
          <p:cNvCxnSpPr/>
          <p:nvPr/>
        </p:nvCxnSpPr>
        <p:spPr bwMode="auto">
          <a:xfrm>
            <a:off x="1736392" y="5049312"/>
            <a:ext cx="0" cy="1692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sp>
        <p:nvSpPr>
          <p:cNvPr id="113" name="弧形箭號 (下彎) 112"/>
          <p:cNvSpPr/>
          <p:nvPr/>
        </p:nvSpPr>
        <p:spPr bwMode="auto">
          <a:xfrm>
            <a:off x="3636488" y="5539506"/>
            <a:ext cx="3240000" cy="198000"/>
          </a:xfrm>
          <a:prstGeom prst="curvedDownArrow">
            <a:avLst/>
          </a:prstGeom>
          <a:solidFill>
            <a:srgbClr val="FFFF00"/>
          </a:solidFill>
          <a:ln w="9525" cap="flat" cmpd="sng" algn="ctr">
            <a:solidFill>
              <a:schemeClr val="tx1"/>
            </a:solidFill>
            <a:prstDash val="solid"/>
            <a:miter lim="800000"/>
            <a:headEnd type="none" w="med" len="med"/>
            <a:tailEnd type="none" w="med" len="med"/>
          </a:ln>
          <a:effectLst/>
          <a:scene3d>
            <a:camera prst="orthographicFront">
              <a:rot lat="0" lon="0" rev="0"/>
            </a:camera>
            <a:lightRig rig="threePt" dir="t"/>
          </a:scene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9" name="文字方塊 32"/>
          <p:cNvSpPr txBox="1">
            <a:spLocks noChangeArrowheads="1"/>
          </p:cNvSpPr>
          <p:nvPr/>
        </p:nvSpPr>
        <p:spPr bwMode="auto">
          <a:xfrm>
            <a:off x="7948056" y="5781768"/>
            <a:ext cx="540000" cy="216000"/>
          </a:xfrm>
          <a:prstGeom prst="rect">
            <a:avLst/>
          </a:prstGeom>
          <a:solidFill>
            <a:srgbClr val="FFFF99"/>
          </a:solid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T+10</a:t>
            </a:r>
            <a:endPar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endParaRPr>
          </a:p>
        </p:txBody>
      </p:sp>
      <p:sp>
        <p:nvSpPr>
          <p:cNvPr id="118" name="弧形箭號 (下彎) 117"/>
          <p:cNvSpPr/>
          <p:nvPr/>
        </p:nvSpPr>
        <p:spPr bwMode="auto">
          <a:xfrm>
            <a:off x="4283968" y="5550822"/>
            <a:ext cx="3240000" cy="198000"/>
          </a:xfrm>
          <a:prstGeom prst="curvedDownArrow">
            <a:avLst/>
          </a:prstGeom>
          <a:solidFill>
            <a:srgbClr val="009900"/>
          </a:solidFill>
          <a:ln w="9525" cap="flat" cmpd="sng" algn="ctr">
            <a:solidFill>
              <a:schemeClr val="tx1"/>
            </a:solidFill>
            <a:prstDash val="solid"/>
            <a:miter lim="800000"/>
            <a:headEnd type="none" w="med" len="med"/>
            <a:tailEnd type="none" w="med" len="med"/>
          </a:ln>
          <a:effectLst/>
          <a:scene3d>
            <a:camera prst="orthographicFront">
              <a:rot lat="0" lon="0" rev="0"/>
            </a:camera>
            <a:lightRig rig="threePt" dir="t"/>
          </a:scene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41" name="弧形箭號 (下彎) 140"/>
          <p:cNvSpPr/>
          <p:nvPr/>
        </p:nvSpPr>
        <p:spPr bwMode="auto">
          <a:xfrm>
            <a:off x="4993162" y="5549970"/>
            <a:ext cx="3240000" cy="198000"/>
          </a:xfrm>
          <a:prstGeom prst="curvedDownArrow">
            <a:avLst/>
          </a:prstGeom>
          <a:solidFill>
            <a:srgbClr val="7030A0"/>
          </a:solidFill>
          <a:ln w="9525" cap="flat" cmpd="sng" algn="ctr">
            <a:solidFill>
              <a:schemeClr val="tx1"/>
            </a:solidFill>
            <a:prstDash val="solid"/>
            <a:miter lim="800000"/>
            <a:headEnd type="none" w="med" len="med"/>
            <a:tailEnd type="none" w="med" len="med"/>
          </a:ln>
          <a:effectLst/>
          <a:scene3d>
            <a:camera prst="orthographicFront">
              <a:rot lat="0" lon="0" rev="0"/>
            </a:camera>
            <a:lightRig rig="threePt" dir="t"/>
          </a:scene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3" name="弧形箭號 (下彎) 2"/>
          <p:cNvSpPr/>
          <p:nvPr/>
        </p:nvSpPr>
        <p:spPr bwMode="auto">
          <a:xfrm>
            <a:off x="3625314" y="2775228"/>
            <a:ext cx="2638800" cy="198000"/>
          </a:xfrm>
          <a:prstGeom prst="curvedDownArrow">
            <a:avLst/>
          </a:prstGeom>
          <a:solidFill>
            <a:srgbClr val="FFFF00"/>
          </a:solidFill>
          <a:ln w="9525" cap="flat" cmpd="sng" algn="ctr">
            <a:solidFill>
              <a:schemeClr val="tx1"/>
            </a:solidFill>
            <a:prstDash val="solid"/>
            <a:miter lim="800000"/>
            <a:headEnd type="none" w="med" len="med"/>
            <a:tailEnd type="none" w="med" len="med"/>
          </a:ln>
          <a:effectLst/>
          <a:scene3d>
            <a:camera prst="orthographicFront">
              <a:rot lat="0" lon="0" rev="0"/>
            </a:camera>
            <a:lightRig rig="threePt" dir="t"/>
          </a:scene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30" name="文字方塊 32"/>
          <p:cNvSpPr txBox="1">
            <a:spLocks noChangeArrowheads="1"/>
          </p:cNvSpPr>
          <p:nvPr/>
        </p:nvSpPr>
        <p:spPr bwMode="auto">
          <a:xfrm>
            <a:off x="7945490" y="3011078"/>
            <a:ext cx="540000" cy="215444"/>
          </a:xfrm>
          <a:prstGeom prst="rect">
            <a:avLst/>
          </a:prstGeom>
          <a:solidFill>
            <a:srgbClr val="FFFF99"/>
          </a:solid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T+10</a:t>
            </a:r>
            <a:endPar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endParaRPr>
          </a:p>
        </p:txBody>
      </p:sp>
      <p:sp>
        <p:nvSpPr>
          <p:cNvPr id="5" name="弧形箭號 (下彎) 4"/>
          <p:cNvSpPr/>
          <p:nvPr/>
        </p:nvSpPr>
        <p:spPr bwMode="auto">
          <a:xfrm>
            <a:off x="4262914" y="2775228"/>
            <a:ext cx="2638800" cy="198000"/>
          </a:xfrm>
          <a:prstGeom prst="curvedDownArrow">
            <a:avLst/>
          </a:prstGeom>
          <a:solidFill>
            <a:srgbClr val="009900"/>
          </a:solidFill>
          <a:ln w="9525" cap="flat" cmpd="sng" algn="ctr">
            <a:solidFill>
              <a:schemeClr val="tx1"/>
            </a:solidFill>
            <a:prstDash val="solid"/>
            <a:miter lim="800000"/>
            <a:headEnd type="none" w="med" len="med"/>
            <a:tailEnd type="none" w="med" len="med"/>
          </a:ln>
          <a:effectLst/>
          <a:scene3d>
            <a:camera prst="orthographicFront">
              <a:rot lat="0" lon="0" rev="0"/>
            </a:camera>
            <a:lightRig rig="threePt" dir="t"/>
          </a:scene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6" name="弧形箭號 (下彎) 5"/>
          <p:cNvSpPr/>
          <p:nvPr/>
        </p:nvSpPr>
        <p:spPr bwMode="auto">
          <a:xfrm>
            <a:off x="4954208" y="2775228"/>
            <a:ext cx="2638800" cy="198000"/>
          </a:xfrm>
          <a:prstGeom prst="curvedDownArrow">
            <a:avLst/>
          </a:prstGeom>
          <a:solidFill>
            <a:srgbClr val="0000FF"/>
          </a:solidFill>
          <a:ln w="9525" cap="flat" cmpd="sng" algn="ctr">
            <a:solidFill>
              <a:schemeClr val="tx1"/>
            </a:solidFill>
            <a:prstDash val="solid"/>
            <a:miter lim="800000"/>
            <a:headEnd type="none" w="med" len="med"/>
            <a:tailEnd type="none" w="med" len="med"/>
          </a:ln>
          <a:effectLst/>
          <a:scene3d>
            <a:camera prst="orthographicFront">
              <a:rot lat="0" lon="0" rev="0"/>
            </a:camera>
            <a:lightRig rig="threePt" dir="t"/>
          </a:scene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cxnSp>
        <p:nvCxnSpPr>
          <p:cNvPr id="128" name="直線接點 127"/>
          <p:cNvCxnSpPr/>
          <p:nvPr/>
        </p:nvCxnSpPr>
        <p:spPr bwMode="auto">
          <a:xfrm>
            <a:off x="8236284" y="3230874"/>
            <a:ext cx="0" cy="2556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cxnSp>
        <p:nvCxnSpPr>
          <p:cNvPr id="142" name="直線接點 141"/>
          <p:cNvCxnSpPr>
            <a:stCxn id="138" idx="2"/>
          </p:cNvCxnSpPr>
          <p:nvPr/>
        </p:nvCxnSpPr>
        <p:spPr bwMode="auto">
          <a:xfrm>
            <a:off x="3610734" y="2659644"/>
            <a:ext cx="0" cy="1188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sp>
        <p:nvSpPr>
          <p:cNvPr id="72" name="文字方塊 32"/>
          <p:cNvSpPr txBox="1">
            <a:spLocks noChangeArrowheads="1"/>
          </p:cNvSpPr>
          <p:nvPr/>
        </p:nvSpPr>
        <p:spPr bwMode="auto">
          <a:xfrm>
            <a:off x="4730140" y="5779826"/>
            <a:ext cx="504000" cy="216000"/>
          </a:xfrm>
          <a:prstGeom prst="rect">
            <a:avLst/>
          </a:prstGeom>
          <a:solidFill>
            <a:schemeClr val="bg1"/>
          </a:solid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T+5</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2" name="標題 1"/>
          <p:cNvSpPr>
            <a:spLocks noGrp="1"/>
          </p:cNvSpPr>
          <p:nvPr>
            <p:ph type="title"/>
          </p:nvPr>
        </p:nvSpPr>
        <p:spPr>
          <a:xfrm>
            <a:off x="1150938" y="288000"/>
            <a:ext cx="7920000" cy="1260000"/>
          </a:xfrm>
        </p:spPr>
        <p:txBody>
          <a:bodyPr>
            <a:noAutofit/>
          </a:bodyPr>
          <a:lstStyle/>
          <a:p>
            <a:pPr marL="892175" indent="-892175">
              <a:spcBef>
                <a:spcPts val="0"/>
              </a:spcBef>
            </a:pPr>
            <a:r>
              <a:rPr lang="zh-TW" altLang="en-US" sz="3600" b="1" dirty="0" smtClean="0">
                <a:solidFill>
                  <a:srgbClr val="0000FF"/>
                </a:solidFill>
              </a:rPr>
              <a:t>四、普通公司債發行與上櫃流程</a:t>
            </a:r>
            <a:r>
              <a:rPr lang="en-US" altLang="zh-TW" sz="3600" b="1" dirty="0" smtClean="0">
                <a:solidFill>
                  <a:srgbClr val="0000FF"/>
                </a:solidFill>
              </a:rPr>
              <a:t>(4)</a:t>
            </a:r>
            <a:br>
              <a:rPr lang="en-US" altLang="zh-TW" sz="3600" b="1" dirty="0" smtClean="0">
                <a:solidFill>
                  <a:srgbClr val="0000FF"/>
                </a:solidFill>
              </a:rPr>
            </a:br>
            <a:r>
              <a:rPr lang="zh-TW" altLang="en-US" sz="3600" b="1" dirty="0" smtClean="0">
                <a:solidFill>
                  <a:srgbClr val="0000FF"/>
                </a:solidFill>
              </a:rPr>
              <a:t>專業板及一般板分案申請</a:t>
            </a:r>
            <a:endParaRPr lang="zh-TW" altLang="en-US" sz="3600" b="1" dirty="0">
              <a:solidFill>
                <a:srgbClr val="0000FF"/>
              </a:solidFill>
            </a:endParaRPr>
          </a:p>
        </p:txBody>
      </p:sp>
      <p:sp>
        <p:nvSpPr>
          <p:cNvPr id="4" name="投影片編號版面配置區 3"/>
          <p:cNvSpPr>
            <a:spLocks noGrp="1"/>
          </p:cNvSpPr>
          <p:nvPr>
            <p:ph type="sldNum" sz="quarter" idx="12"/>
          </p:nvPr>
        </p:nvSpPr>
        <p:spPr>
          <a:xfrm>
            <a:off x="6915472" y="6309320"/>
            <a:ext cx="1905000" cy="457200"/>
          </a:xfrm>
        </p:spPr>
        <p:txBody>
          <a:bodyPr/>
          <a:lstStyle/>
          <a:p>
            <a:pPr>
              <a:defRPr/>
            </a:pPr>
            <a:fld id="{DA843CCF-395D-4592-A44F-E0B2C97BB9F6}" type="slidenum">
              <a:rPr lang="en-US" altLang="zh-TW" smtClean="0">
                <a:solidFill>
                  <a:srgbClr val="000000"/>
                </a:solidFill>
              </a:rPr>
              <a:pPr>
                <a:defRPr/>
              </a:pPr>
              <a:t>23</a:t>
            </a:fld>
            <a:endParaRPr lang="en-US" altLang="zh-TW" dirty="0">
              <a:solidFill>
                <a:srgbClr val="000000"/>
              </a:solidFill>
            </a:endParaRPr>
          </a:p>
        </p:txBody>
      </p:sp>
      <p:sp>
        <p:nvSpPr>
          <p:cNvPr id="126" name="Rectangle 36"/>
          <p:cNvSpPr>
            <a:spLocks noChangeArrowheads="1"/>
          </p:cNvSpPr>
          <p:nvPr/>
        </p:nvSpPr>
        <p:spPr bwMode="auto">
          <a:xfrm>
            <a:off x="467584" y="2941016"/>
            <a:ext cx="360000" cy="1008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cap="flat" cmpd="sng" algn="ctr">
            <a:solidFill>
              <a:srgbClr val="99CC00"/>
            </a:solidFill>
            <a:prstDash val="solid"/>
            <a:headEnd/>
            <a:tailEnd/>
          </a:ln>
          <a:effectLst>
            <a:outerShdw blurRad="40000" dist="20000" dir="5400000" rotWithShape="0">
              <a:srgbClr val="000000">
                <a:alpha val="38000"/>
              </a:srgbClr>
            </a:outerShdw>
          </a:effectLst>
        </p:spPr>
        <p:txBody>
          <a:bodyPr wrap="square" lIns="36000" tIns="72000" rIns="36000" bIns="7200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TW" altLang="en-US" sz="1846" b="1" i="0" u="none" strike="noStrike" kern="0" cap="none" spc="0" normalizeH="0" noProof="0" dirty="0" smtClean="0">
                <a:ln>
                  <a:noFill/>
                </a:ln>
                <a:solidFill>
                  <a:prstClr val="black"/>
                </a:solidFill>
                <a:effectLst/>
                <a:uLnTx/>
                <a:uFillTx/>
                <a:latin typeface="Times New Roman" panose="02020603050405020304" pitchFamily="18" charset="0"/>
                <a:ea typeface="標楷體" panose="03000509000000000000" pitchFamily="65" charset="-120"/>
                <a:cs typeface="+mn-cs"/>
              </a:rPr>
              <a:t>專業板</a:t>
            </a:r>
          </a:p>
        </p:txBody>
      </p:sp>
      <p:sp>
        <p:nvSpPr>
          <p:cNvPr id="138" name="矩形 137"/>
          <p:cNvSpPr/>
          <p:nvPr/>
        </p:nvSpPr>
        <p:spPr>
          <a:xfrm>
            <a:off x="3214734" y="2371644"/>
            <a:ext cx="792000" cy="288000"/>
          </a:xfrm>
          <a:prstGeom prst="rect">
            <a:avLst/>
          </a:prstGeom>
          <a:solidFill>
            <a:srgbClr val="FFFF99"/>
          </a:solidFill>
          <a:ln w="12700" cap="flat" cmpd="sng" algn="ctr">
            <a:solidFill>
              <a:srgbClr val="FFFF00"/>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申報生效日</a:t>
            </a:r>
          </a:p>
        </p:txBody>
      </p:sp>
      <p:sp>
        <p:nvSpPr>
          <p:cNvPr id="137" name="矩形 136"/>
          <p:cNvSpPr/>
          <p:nvPr/>
        </p:nvSpPr>
        <p:spPr>
          <a:xfrm>
            <a:off x="7751238" y="2328141"/>
            <a:ext cx="936000" cy="396000"/>
          </a:xfrm>
          <a:prstGeom prst="rect">
            <a:avLst/>
          </a:prstGeom>
          <a:solidFill>
            <a:srgbClr val="FFFF99"/>
          </a:solidFill>
          <a:ln w="12700" cap="flat" cmpd="sng" algn="ctr">
            <a:solidFill>
              <a:srgbClr val="FFFF00"/>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發行暨上櫃</a:t>
            </a:r>
            <a:r>
              <a:rPr kumimoji="0" lang="en-US" altLang="zh-TW"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
            </a:r>
            <a:br>
              <a:rPr kumimoji="0" lang="en-US" altLang="zh-TW"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br>
            <a:r>
              <a:rPr kumimoji="0" lang="zh-TW" altLang="en-US"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最後期限</a:t>
            </a:r>
          </a:p>
        </p:txBody>
      </p:sp>
      <p:cxnSp>
        <p:nvCxnSpPr>
          <p:cNvPr id="107" name="直線接點 106"/>
          <p:cNvCxnSpPr>
            <a:stCxn id="106" idx="2"/>
          </p:cNvCxnSpPr>
          <p:nvPr/>
        </p:nvCxnSpPr>
        <p:spPr bwMode="auto">
          <a:xfrm>
            <a:off x="1727728" y="2659645"/>
            <a:ext cx="0" cy="1188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sp>
        <p:nvSpPr>
          <p:cNvPr id="106" name="矩形 105"/>
          <p:cNvSpPr/>
          <p:nvPr/>
        </p:nvSpPr>
        <p:spPr>
          <a:xfrm>
            <a:off x="1331728" y="2371645"/>
            <a:ext cx="792000" cy="288000"/>
          </a:xfrm>
          <a:prstGeom prst="rect">
            <a:avLst/>
          </a:prstGeom>
          <a:solidFill>
            <a:srgbClr val="FFFF99"/>
          </a:solidFill>
          <a:ln w="12700" cap="flat" cmpd="sng" algn="ctr">
            <a:solidFill>
              <a:srgbClr val="FFFF00"/>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送件日</a:t>
            </a:r>
          </a:p>
        </p:txBody>
      </p:sp>
      <p:sp>
        <p:nvSpPr>
          <p:cNvPr id="134" name="Rectangle 36"/>
          <p:cNvSpPr>
            <a:spLocks noChangeArrowheads="1"/>
          </p:cNvSpPr>
          <p:nvPr/>
        </p:nvSpPr>
        <p:spPr bwMode="auto">
          <a:xfrm>
            <a:off x="6877997" y="3825184"/>
            <a:ext cx="646331" cy="1260000"/>
          </a:xfrm>
          <a:prstGeom prst="rect">
            <a:avLst/>
          </a:prstGeom>
          <a:noFill/>
          <a:ln w="9525">
            <a:noFill/>
            <a:miter lim="800000"/>
            <a:headEnd/>
            <a:tailEnd/>
          </a:ln>
        </p:spPr>
        <p:txBody>
          <a:bodyPr vert="eaVert" wrap="square" lIns="0" tIns="108000" rIns="0" bIns="108000">
            <a:spAutoFit/>
          </a:bodyPr>
          <a:lstStyle/>
          <a:p>
            <a:pPr marL="162000" marR="0" lvl="0" indent="-162000" defTabSz="914400" eaLnBrk="0" fontAlgn="auto" latinLnBrk="0" hangingPunct="0">
              <a:lnSpc>
                <a:spcPct val="100000"/>
              </a:lnSpc>
              <a:spcBef>
                <a:spcPts val="0"/>
              </a:spcBef>
              <a:spcAft>
                <a:spcPts val="0"/>
              </a:spcAft>
              <a:buClrTx/>
              <a:buSzTx/>
              <a:buFont typeface="Wingdings" panose="05000000000000000000" pitchFamily="2" charset="2"/>
              <a:buChar char="n"/>
              <a:tabLst/>
              <a:defRPr/>
            </a:pPr>
            <a:r>
              <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募集發行並開始櫃檯買賣。</a:t>
            </a:r>
          </a:p>
        </p:txBody>
      </p:sp>
      <p:sp>
        <p:nvSpPr>
          <p:cNvPr id="156" name="Rectangle 36"/>
          <p:cNvSpPr>
            <a:spLocks noChangeArrowheads="1"/>
          </p:cNvSpPr>
          <p:nvPr/>
        </p:nvSpPr>
        <p:spPr bwMode="auto">
          <a:xfrm>
            <a:off x="4381817" y="3825184"/>
            <a:ext cx="646331" cy="1260000"/>
          </a:xfrm>
          <a:prstGeom prst="rect">
            <a:avLst/>
          </a:prstGeom>
          <a:noFill/>
          <a:ln w="9525">
            <a:noFill/>
            <a:miter lim="800000"/>
            <a:headEnd/>
            <a:tailEnd/>
          </a:ln>
        </p:spPr>
        <p:txBody>
          <a:bodyPr vert="eaVert" wrap="square" lIns="0" tIns="108000" rIns="0" bIns="108000">
            <a:spAutoFit/>
          </a:bodyPr>
          <a:lstStyle/>
          <a:p>
            <a:pPr marL="162000" marR="0" lvl="0" indent="-162000" defTabSz="914400" eaLnBrk="0" fontAlgn="auto" latinLnBrk="0" hangingPunct="0">
              <a:lnSpc>
                <a:spcPct val="100000"/>
              </a:lnSpc>
              <a:spcBef>
                <a:spcPts val="0"/>
              </a:spcBef>
              <a:spcAft>
                <a:spcPts val="0"/>
              </a:spcAft>
              <a:buClrTx/>
              <a:buSzTx/>
              <a:buFont typeface="Wingdings" panose="05000000000000000000" pitchFamily="2" charset="2"/>
              <a:buChar char="n"/>
              <a:tabLst/>
              <a:defRPr/>
            </a:pPr>
            <a:r>
              <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發行人申請</a:t>
            </a:r>
            <a:r>
              <a:rPr kumimoji="0" lang="en-US" altLang="zh-TW"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a:t>
            </a:r>
            <a:r>
              <a:rPr kumimoji="0" lang="zh-TW" altLang="en-US" sz="1400" b="1" kern="0" dirty="0" smtClean="0">
                <a:solidFill>
                  <a:srgbClr val="FF0000"/>
                </a:solidFill>
                <a:latin typeface="Times New Roman" panose="02020603050405020304" pitchFamily="18" charset="0"/>
                <a:ea typeface="標楷體" panose="03000509000000000000" pitchFamily="65" charset="-120"/>
              </a:rPr>
              <a:t>報</a:t>
            </a:r>
            <a:r>
              <a:rPr kumimoji="0" lang="en-US" altLang="zh-TW" sz="1400" b="1" kern="0" dirty="0" smtClean="0">
                <a:solidFill>
                  <a:srgbClr val="FF0000"/>
                </a:solidFill>
                <a:latin typeface="Times New Roman" panose="02020603050405020304" pitchFamily="18" charset="0"/>
                <a:ea typeface="標楷體" panose="03000509000000000000" pitchFamily="65" charset="-120"/>
              </a:rPr>
              <a:t>)</a:t>
            </a:r>
            <a:r>
              <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公司債櫃檯買賣。</a:t>
            </a:r>
          </a:p>
        </p:txBody>
      </p:sp>
      <p:sp>
        <p:nvSpPr>
          <p:cNvPr id="182" name="左-右雙向箭號 181"/>
          <p:cNvSpPr/>
          <p:nvPr/>
        </p:nvSpPr>
        <p:spPr>
          <a:xfrm>
            <a:off x="3635896" y="3419138"/>
            <a:ext cx="1962000" cy="360000"/>
          </a:xfrm>
          <a:prstGeom prst="leftRightArrow">
            <a:avLst>
              <a:gd name="adj1" fmla="val 68143"/>
              <a:gd name="adj2" fmla="val 5000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cs typeface="+mn-cs"/>
              </a:rPr>
              <a:t>申請櫃檯買賣</a:t>
            </a:r>
          </a:p>
        </p:txBody>
      </p:sp>
      <p:sp>
        <p:nvSpPr>
          <p:cNvPr id="127" name="Rectangle 36"/>
          <p:cNvSpPr>
            <a:spLocks noChangeArrowheads="1"/>
          </p:cNvSpPr>
          <p:nvPr/>
        </p:nvSpPr>
        <p:spPr bwMode="auto">
          <a:xfrm>
            <a:off x="2835244" y="3825184"/>
            <a:ext cx="861774" cy="1260000"/>
          </a:xfrm>
          <a:prstGeom prst="rect">
            <a:avLst/>
          </a:prstGeom>
          <a:noFill/>
          <a:ln w="9525">
            <a:noFill/>
            <a:miter lim="800000"/>
            <a:headEnd/>
            <a:tailEnd/>
          </a:ln>
        </p:spPr>
        <p:txBody>
          <a:bodyPr vert="eaVert" wrap="square" lIns="0" tIns="108000" rIns="0" bIns="108000">
            <a:spAutoFit/>
          </a:bodyPr>
          <a:lstStyle/>
          <a:p>
            <a:pPr marL="162000" marR="0" lvl="0" indent="-162000" defTabSz="914400" eaLnBrk="0" fontAlgn="auto" latinLnBrk="0" hangingPunct="0">
              <a:lnSpc>
                <a:spcPct val="100000"/>
              </a:lnSpc>
              <a:spcBef>
                <a:spcPts val="0"/>
              </a:spcBef>
              <a:spcAft>
                <a:spcPts val="0"/>
              </a:spcAft>
              <a:buClrTx/>
              <a:buSzTx/>
              <a:buFont typeface="Wingdings" panose="05000000000000000000" pitchFamily="2" charset="2"/>
              <a:buChar char="n"/>
              <a:tabLst/>
              <a:defRPr/>
            </a:pPr>
            <a:r>
              <a:rPr kumimoji="0" lang="zh-TW" altLang="en-US" sz="1400" b="1" kern="0" dirty="0">
                <a:solidFill>
                  <a:srgbClr val="FF0000"/>
                </a:solidFill>
                <a:latin typeface="Times New Roman" panose="02020603050405020304" pitchFamily="18" charset="0"/>
                <a:ea typeface="標楷體" panose="03000509000000000000" pitchFamily="65" charset="-120"/>
              </a:rPr>
              <a:t>櫃買中心</a:t>
            </a:r>
            <a:r>
              <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發布申報生效資訊及公文。</a:t>
            </a:r>
            <a:endParaRPr kumimoji="0" lang="en-US" altLang="zh-TW"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endParaRPr>
          </a:p>
        </p:txBody>
      </p:sp>
      <p:sp>
        <p:nvSpPr>
          <p:cNvPr id="135" name="Rectangle 36"/>
          <p:cNvSpPr>
            <a:spLocks noChangeArrowheads="1"/>
          </p:cNvSpPr>
          <p:nvPr/>
        </p:nvSpPr>
        <p:spPr bwMode="auto">
          <a:xfrm>
            <a:off x="952150" y="3825184"/>
            <a:ext cx="861774" cy="1260000"/>
          </a:xfrm>
          <a:prstGeom prst="rect">
            <a:avLst/>
          </a:prstGeom>
          <a:noFill/>
          <a:ln w="9525">
            <a:noFill/>
            <a:miter lim="800000"/>
            <a:headEnd/>
            <a:tailEnd/>
          </a:ln>
        </p:spPr>
        <p:txBody>
          <a:bodyPr vert="eaVert" wrap="square" lIns="0" tIns="108000" rIns="0" bIns="108000">
            <a:spAutoFit/>
          </a:bodyPr>
          <a:lstStyle/>
          <a:p>
            <a:pPr marL="162000" marR="0" lvl="0" indent="-162000" defTabSz="914400" eaLnBrk="0" fontAlgn="auto" latinLnBrk="0" hangingPunct="0">
              <a:lnSpc>
                <a:spcPct val="100000"/>
              </a:lnSpc>
              <a:spcBef>
                <a:spcPts val="0"/>
              </a:spcBef>
              <a:spcAft>
                <a:spcPts val="0"/>
              </a:spcAft>
              <a:buClrTx/>
              <a:buSzTx/>
              <a:buFont typeface="Wingdings" panose="05000000000000000000" pitchFamily="2" charset="2"/>
              <a:buChar char="n"/>
              <a:tabLst/>
              <a:defRPr/>
            </a:pPr>
            <a:r>
              <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發行人檢送發行普通公司債申報書</a:t>
            </a:r>
            <a:r>
              <a:rPr kumimoji="0" lang="zh-TW" altLang="en-US" sz="1400" b="1" kern="0" dirty="0">
                <a:solidFill>
                  <a:srgbClr val="FF0000"/>
                </a:solidFill>
                <a:latin typeface="Times New Roman" panose="02020603050405020304" pitchFamily="18" charset="0"/>
                <a:ea typeface="標楷體" panose="03000509000000000000" pitchFamily="65" charset="-120"/>
              </a:rPr>
              <a:t>件</a:t>
            </a:r>
            <a:r>
              <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a:t>
            </a:r>
          </a:p>
        </p:txBody>
      </p:sp>
      <p:cxnSp>
        <p:nvCxnSpPr>
          <p:cNvPr id="57" name="直線單箭頭接點 56"/>
          <p:cNvCxnSpPr/>
          <p:nvPr/>
        </p:nvCxnSpPr>
        <p:spPr>
          <a:xfrm>
            <a:off x="1187624" y="6109211"/>
            <a:ext cx="7560000" cy="0"/>
          </a:xfrm>
          <a:prstGeom prst="straightConnector1">
            <a:avLst/>
          </a:prstGeom>
          <a:noFill/>
          <a:ln w="19050" cap="flat" cmpd="sng" algn="ctr">
            <a:solidFill>
              <a:schemeClr val="tx1"/>
            </a:solidFill>
            <a:prstDash val="solid"/>
            <a:tailEnd type="arrow"/>
          </a:ln>
          <a:effectLst/>
        </p:spPr>
      </p:cxnSp>
      <p:sp>
        <p:nvSpPr>
          <p:cNvPr id="58" name="文字方塊 32"/>
          <p:cNvSpPr txBox="1">
            <a:spLocks noChangeArrowheads="1"/>
          </p:cNvSpPr>
          <p:nvPr/>
        </p:nvSpPr>
        <p:spPr bwMode="auto">
          <a:xfrm>
            <a:off x="2737797" y="5780685"/>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T+2</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60" name="文字方塊 32"/>
          <p:cNvSpPr txBox="1">
            <a:spLocks noChangeArrowheads="1"/>
          </p:cNvSpPr>
          <p:nvPr/>
        </p:nvSpPr>
        <p:spPr bwMode="auto">
          <a:xfrm>
            <a:off x="2100611" y="578176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T+1</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cxnSp>
        <p:nvCxnSpPr>
          <p:cNvPr id="61" name="直線接點 60"/>
          <p:cNvCxnSpPr/>
          <p:nvPr/>
        </p:nvCxnSpPr>
        <p:spPr bwMode="auto">
          <a:xfrm>
            <a:off x="2986984" y="6023270"/>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62" name="直線接點 61"/>
          <p:cNvCxnSpPr/>
          <p:nvPr/>
        </p:nvCxnSpPr>
        <p:spPr bwMode="auto">
          <a:xfrm>
            <a:off x="2349798" y="6023270"/>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sp>
        <p:nvSpPr>
          <p:cNvPr id="63" name="文字方塊 32"/>
          <p:cNvSpPr txBox="1">
            <a:spLocks noChangeArrowheads="1"/>
          </p:cNvSpPr>
          <p:nvPr/>
        </p:nvSpPr>
        <p:spPr bwMode="auto">
          <a:xfrm>
            <a:off x="3357910" y="5780446"/>
            <a:ext cx="504000" cy="226800"/>
          </a:xfrm>
          <a:prstGeom prst="rect">
            <a:avLst/>
          </a:prstGeom>
          <a:solidFill>
            <a:srgbClr val="FFFF99"/>
          </a:solid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T+3</a:t>
            </a:r>
            <a:endPar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endParaRPr>
          </a:p>
        </p:txBody>
      </p:sp>
      <p:cxnSp>
        <p:nvCxnSpPr>
          <p:cNvPr id="64" name="直線接點 63"/>
          <p:cNvCxnSpPr/>
          <p:nvPr/>
        </p:nvCxnSpPr>
        <p:spPr bwMode="auto">
          <a:xfrm>
            <a:off x="4283128" y="6023270"/>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65" name="直線接點 64"/>
          <p:cNvCxnSpPr/>
          <p:nvPr/>
        </p:nvCxnSpPr>
        <p:spPr bwMode="auto">
          <a:xfrm>
            <a:off x="5612770" y="6023270"/>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67" name="直線接點 66"/>
          <p:cNvCxnSpPr/>
          <p:nvPr/>
        </p:nvCxnSpPr>
        <p:spPr bwMode="auto">
          <a:xfrm flipH="1">
            <a:off x="6222890" y="6023270"/>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68" name="直線接點 67"/>
          <p:cNvCxnSpPr/>
          <p:nvPr/>
        </p:nvCxnSpPr>
        <p:spPr bwMode="auto">
          <a:xfrm>
            <a:off x="6860421" y="6023270"/>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69" name="直線接點 68"/>
          <p:cNvCxnSpPr/>
          <p:nvPr/>
        </p:nvCxnSpPr>
        <p:spPr bwMode="auto">
          <a:xfrm>
            <a:off x="7535735" y="6023270"/>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sp>
        <p:nvSpPr>
          <p:cNvPr id="70" name="文字方塊 32"/>
          <p:cNvSpPr txBox="1">
            <a:spLocks noChangeArrowheads="1"/>
          </p:cNvSpPr>
          <p:nvPr/>
        </p:nvSpPr>
        <p:spPr bwMode="auto">
          <a:xfrm>
            <a:off x="4028594" y="5782041"/>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T+4</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71" name="文字方塊 32"/>
          <p:cNvSpPr txBox="1">
            <a:spLocks noChangeArrowheads="1"/>
          </p:cNvSpPr>
          <p:nvPr/>
        </p:nvSpPr>
        <p:spPr bwMode="auto">
          <a:xfrm>
            <a:off x="5364144" y="578176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T+6</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73" name="文字方塊 32"/>
          <p:cNvSpPr txBox="1">
            <a:spLocks noChangeArrowheads="1"/>
          </p:cNvSpPr>
          <p:nvPr/>
        </p:nvSpPr>
        <p:spPr bwMode="auto">
          <a:xfrm>
            <a:off x="5978718" y="578176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T+7</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74" name="文字方塊 32"/>
          <p:cNvSpPr txBox="1">
            <a:spLocks noChangeArrowheads="1"/>
          </p:cNvSpPr>
          <p:nvPr/>
        </p:nvSpPr>
        <p:spPr bwMode="auto">
          <a:xfrm>
            <a:off x="6601324" y="578176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T+8</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75" name="文字方塊 32"/>
          <p:cNvSpPr txBox="1">
            <a:spLocks noChangeArrowheads="1"/>
          </p:cNvSpPr>
          <p:nvPr/>
        </p:nvSpPr>
        <p:spPr bwMode="auto">
          <a:xfrm>
            <a:off x="7279000" y="578176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T+9</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77" name="文字方塊 32"/>
          <p:cNvSpPr txBox="1">
            <a:spLocks noChangeArrowheads="1"/>
          </p:cNvSpPr>
          <p:nvPr/>
        </p:nvSpPr>
        <p:spPr bwMode="auto">
          <a:xfrm>
            <a:off x="1485702" y="5781768"/>
            <a:ext cx="504000" cy="226800"/>
          </a:xfrm>
          <a:prstGeom prst="rect">
            <a:avLst/>
          </a:prstGeom>
          <a:solidFill>
            <a:srgbClr val="FFFF99"/>
          </a:solid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T</a:t>
            </a:r>
            <a:endPar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endParaRPr>
          </a:p>
        </p:txBody>
      </p:sp>
      <p:cxnSp>
        <p:nvCxnSpPr>
          <p:cNvPr id="124" name="直線單箭頭接點 123"/>
          <p:cNvCxnSpPr/>
          <p:nvPr/>
        </p:nvCxnSpPr>
        <p:spPr>
          <a:xfrm>
            <a:off x="1188464" y="3352103"/>
            <a:ext cx="7560000" cy="0"/>
          </a:xfrm>
          <a:prstGeom prst="straightConnector1">
            <a:avLst/>
          </a:prstGeom>
          <a:noFill/>
          <a:ln w="19050" cap="flat" cmpd="sng" algn="ctr">
            <a:solidFill>
              <a:schemeClr val="tx1"/>
            </a:solidFill>
            <a:prstDash val="solid"/>
            <a:tailEnd type="arrow"/>
          </a:ln>
          <a:effectLst/>
        </p:spPr>
      </p:cxnSp>
      <p:sp>
        <p:nvSpPr>
          <p:cNvPr id="129" name="文字方塊 32"/>
          <p:cNvSpPr txBox="1">
            <a:spLocks noChangeArrowheads="1"/>
          </p:cNvSpPr>
          <p:nvPr/>
        </p:nvSpPr>
        <p:spPr bwMode="auto">
          <a:xfrm>
            <a:off x="2738637" y="3012691"/>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T+2</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132" name="文字方塊 32"/>
          <p:cNvSpPr txBox="1">
            <a:spLocks noChangeArrowheads="1"/>
          </p:cNvSpPr>
          <p:nvPr/>
        </p:nvSpPr>
        <p:spPr bwMode="auto">
          <a:xfrm>
            <a:off x="2101451" y="301107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T+1</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cxnSp>
        <p:nvCxnSpPr>
          <p:cNvPr id="139" name="直線接點 138"/>
          <p:cNvCxnSpPr/>
          <p:nvPr/>
        </p:nvCxnSpPr>
        <p:spPr bwMode="auto">
          <a:xfrm>
            <a:off x="2987824" y="3266162"/>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140" name="直線接點 139"/>
          <p:cNvCxnSpPr/>
          <p:nvPr/>
        </p:nvCxnSpPr>
        <p:spPr bwMode="auto">
          <a:xfrm>
            <a:off x="2350638" y="3266162"/>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sp>
        <p:nvSpPr>
          <p:cNvPr id="143" name="文字方塊 32"/>
          <p:cNvSpPr txBox="1">
            <a:spLocks noChangeArrowheads="1"/>
          </p:cNvSpPr>
          <p:nvPr/>
        </p:nvSpPr>
        <p:spPr bwMode="auto">
          <a:xfrm>
            <a:off x="3358750" y="3012452"/>
            <a:ext cx="504000" cy="226800"/>
          </a:xfrm>
          <a:prstGeom prst="rect">
            <a:avLst/>
          </a:prstGeom>
          <a:solidFill>
            <a:srgbClr val="FFFF99"/>
          </a:solid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T+3</a:t>
            </a:r>
            <a:endPar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endParaRPr>
          </a:p>
        </p:txBody>
      </p:sp>
      <p:cxnSp>
        <p:nvCxnSpPr>
          <p:cNvPr id="144" name="直線接點 143"/>
          <p:cNvCxnSpPr/>
          <p:nvPr/>
        </p:nvCxnSpPr>
        <p:spPr bwMode="auto">
          <a:xfrm>
            <a:off x="4283968" y="3266162"/>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145" name="直線接點 144"/>
          <p:cNvCxnSpPr/>
          <p:nvPr/>
        </p:nvCxnSpPr>
        <p:spPr bwMode="auto">
          <a:xfrm>
            <a:off x="4964642" y="3266162"/>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147" name="直線接點 146"/>
          <p:cNvCxnSpPr/>
          <p:nvPr/>
        </p:nvCxnSpPr>
        <p:spPr bwMode="auto">
          <a:xfrm flipH="1">
            <a:off x="6223730" y="3266162"/>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148" name="直線接點 147"/>
          <p:cNvCxnSpPr/>
          <p:nvPr/>
        </p:nvCxnSpPr>
        <p:spPr bwMode="auto">
          <a:xfrm>
            <a:off x="6861261" y="3266162"/>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149" name="直線接點 148"/>
          <p:cNvCxnSpPr/>
          <p:nvPr/>
        </p:nvCxnSpPr>
        <p:spPr bwMode="auto">
          <a:xfrm>
            <a:off x="7536575" y="3266162"/>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sp>
        <p:nvSpPr>
          <p:cNvPr id="150" name="文字方塊 32"/>
          <p:cNvSpPr txBox="1">
            <a:spLocks noChangeArrowheads="1"/>
          </p:cNvSpPr>
          <p:nvPr/>
        </p:nvSpPr>
        <p:spPr bwMode="auto">
          <a:xfrm>
            <a:off x="4035342" y="301107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T+4</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151" name="文字方塊 32"/>
          <p:cNvSpPr txBox="1">
            <a:spLocks noChangeArrowheads="1"/>
          </p:cNvSpPr>
          <p:nvPr/>
        </p:nvSpPr>
        <p:spPr bwMode="auto">
          <a:xfrm>
            <a:off x="4716016" y="301107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T+5</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152" name="文字方塊 32"/>
          <p:cNvSpPr txBox="1">
            <a:spLocks noChangeArrowheads="1"/>
          </p:cNvSpPr>
          <p:nvPr/>
        </p:nvSpPr>
        <p:spPr bwMode="auto">
          <a:xfrm>
            <a:off x="5364088" y="3015614"/>
            <a:ext cx="504000" cy="216000"/>
          </a:xfrm>
          <a:prstGeom prst="rect">
            <a:avLst/>
          </a:prstGeom>
          <a:solidFill>
            <a:schemeClr val="bg1"/>
          </a:solid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T+6</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153" name="文字方塊 32"/>
          <p:cNvSpPr txBox="1">
            <a:spLocks noChangeArrowheads="1"/>
          </p:cNvSpPr>
          <p:nvPr/>
        </p:nvSpPr>
        <p:spPr bwMode="auto">
          <a:xfrm>
            <a:off x="5979558" y="301107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T+7</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154" name="文字方塊 32"/>
          <p:cNvSpPr txBox="1">
            <a:spLocks noChangeArrowheads="1"/>
          </p:cNvSpPr>
          <p:nvPr/>
        </p:nvSpPr>
        <p:spPr bwMode="auto">
          <a:xfrm>
            <a:off x="6602164" y="301107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T+8</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155" name="文字方塊 32"/>
          <p:cNvSpPr txBox="1">
            <a:spLocks noChangeArrowheads="1"/>
          </p:cNvSpPr>
          <p:nvPr/>
        </p:nvSpPr>
        <p:spPr bwMode="auto">
          <a:xfrm>
            <a:off x="7279840" y="3011078"/>
            <a:ext cx="504000" cy="216000"/>
          </a:xfrm>
          <a:prstGeom prst="rect">
            <a:avLst/>
          </a:prstGeom>
          <a:no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rPr>
              <a:t>T+9</a:t>
            </a:r>
            <a:endPar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endParaRPr>
          </a:p>
        </p:txBody>
      </p:sp>
      <p:sp>
        <p:nvSpPr>
          <p:cNvPr id="131" name="文字方塊 32"/>
          <p:cNvSpPr txBox="1">
            <a:spLocks noChangeArrowheads="1"/>
          </p:cNvSpPr>
          <p:nvPr/>
        </p:nvSpPr>
        <p:spPr bwMode="auto">
          <a:xfrm>
            <a:off x="1486542" y="3011078"/>
            <a:ext cx="504000" cy="226800"/>
          </a:xfrm>
          <a:prstGeom prst="rect">
            <a:avLst/>
          </a:prstGeom>
          <a:solidFill>
            <a:srgbClr val="FFFF99"/>
          </a:solidFill>
          <a:ln w="9525">
            <a:noFill/>
            <a:miter lim="800000"/>
            <a:headEnd/>
            <a:tailEnd/>
          </a:ln>
        </p:spPr>
        <p:txBody>
          <a:bodyPr wrap="square" lIns="0" tIns="0" rIns="0" bIns="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rPr>
              <a:t>T</a:t>
            </a:r>
            <a:endParaRPr kumimoji="0" lang="zh-TW" altLang="en-US" sz="14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endParaRPr>
          </a:p>
        </p:txBody>
      </p:sp>
      <p:sp>
        <p:nvSpPr>
          <p:cNvPr id="121" name="向右箭號 120"/>
          <p:cNvSpPr/>
          <p:nvPr/>
        </p:nvSpPr>
        <p:spPr bwMode="auto">
          <a:xfrm>
            <a:off x="5724128" y="4268076"/>
            <a:ext cx="432000" cy="360000"/>
          </a:xfrm>
          <a:prstGeom prst="stripedRightArrow">
            <a:avLst/>
          </a:prstGeom>
          <a:solidFill>
            <a:srgbClr val="FFFF9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22" name="向右箭號 121"/>
          <p:cNvSpPr/>
          <p:nvPr/>
        </p:nvSpPr>
        <p:spPr bwMode="auto">
          <a:xfrm>
            <a:off x="3851920" y="4268076"/>
            <a:ext cx="432000" cy="360000"/>
          </a:xfrm>
          <a:prstGeom prst="stripedRightArrow">
            <a:avLst/>
          </a:prstGeom>
          <a:solidFill>
            <a:srgbClr val="FFFF9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23" name="向右箭號 122"/>
          <p:cNvSpPr/>
          <p:nvPr/>
        </p:nvSpPr>
        <p:spPr bwMode="auto">
          <a:xfrm>
            <a:off x="2267744" y="4268076"/>
            <a:ext cx="432000" cy="360000"/>
          </a:xfrm>
          <a:prstGeom prst="stripedRightArrow">
            <a:avLst/>
          </a:prstGeom>
          <a:solidFill>
            <a:srgbClr val="FFFF9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cxnSp>
        <p:nvCxnSpPr>
          <p:cNvPr id="92" name="直線接點 91"/>
          <p:cNvCxnSpPr/>
          <p:nvPr/>
        </p:nvCxnSpPr>
        <p:spPr bwMode="auto">
          <a:xfrm>
            <a:off x="4982276" y="6032254"/>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cxnSp>
        <p:nvCxnSpPr>
          <p:cNvPr id="93" name="直線接點 92"/>
          <p:cNvCxnSpPr/>
          <p:nvPr/>
        </p:nvCxnSpPr>
        <p:spPr bwMode="auto">
          <a:xfrm>
            <a:off x="5616000" y="3268398"/>
            <a:ext cx="0" cy="180000"/>
          </a:xfrm>
          <a:prstGeom prst="line">
            <a:avLst/>
          </a:prstGeom>
          <a:noFill/>
          <a:ln w="19050" cap="flat" cmpd="sng" algn="ctr">
            <a:solidFill>
              <a:schemeClr val="tx1"/>
            </a:solidFill>
            <a:prstDash val="solid"/>
            <a:headEnd type="none" w="sm" len="sm"/>
            <a:tailEnd type="none" w="sm" len="sm"/>
          </a:ln>
          <a:effectLst>
            <a:outerShdw dist="20000" dir="5400000" rotWithShape="0">
              <a:srgbClr val="000000">
                <a:alpha val="38000"/>
              </a:srgbClr>
            </a:outerShdw>
          </a:effectLst>
        </p:spPr>
      </p:cxnSp>
      <p:sp>
        <p:nvSpPr>
          <p:cNvPr id="102" name="Rectangle 36"/>
          <p:cNvSpPr>
            <a:spLocks noChangeArrowheads="1"/>
          </p:cNvSpPr>
          <p:nvPr/>
        </p:nvSpPr>
        <p:spPr bwMode="auto">
          <a:xfrm>
            <a:off x="467544" y="5594426"/>
            <a:ext cx="360000" cy="1008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2700" cap="flat" cmpd="sng" algn="ctr">
            <a:solidFill>
              <a:srgbClr val="99CC00"/>
            </a:solidFill>
            <a:prstDash val="solid"/>
            <a:headEnd/>
            <a:tailEnd/>
          </a:ln>
          <a:effectLst>
            <a:outerShdw blurRad="40000" dist="20000" dir="5400000" rotWithShape="0">
              <a:srgbClr val="000000">
                <a:alpha val="38000"/>
              </a:srgbClr>
            </a:outerShdw>
          </a:effectLst>
        </p:spPr>
        <p:txBody>
          <a:bodyPr wrap="square" lIns="36000" tIns="72000" rIns="36000" bIns="7200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TW" altLang="en-US" sz="1846" b="1" i="0" u="none" strike="noStrike" kern="0" cap="none" spc="0" normalizeH="0" noProof="0" dirty="0" smtClean="0">
                <a:ln>
                  <a:noFill/>
                </a:ln>
                <a:solidFill>
                  <a:prstClr val="black"/>
                </a:solidFill>
                <a:effectLst/>
                <a:uLnTx/>
                <a:uFillTx/>
                <a:latin typeface="Times New Roman" panose="02020603050405020304" pitchFamily="18" charset="0"/>
                <a:ea typeface="標楷體" panose="03000509000000000000" pitchFamily="65" charset="-120"/>
                <a:cs typeface="+mn-cs"/>
              </a:rPr>
              <a:t>一般板</a:t>
            </a:r>
          </a:p>
        </p:txBody>
      </p:sp>
      <p:cxnSp>
        <p:nvCxnSpPr>
          <p:cNvPr id="104" name="直線接點 103"/>
          <p:cNvCxnSpPr/>
          <p:nvPr/>
        </p:nvCxnSpPr>
        <p:spPr bwMode="auto">
          <a:xfrm>
            <a:off x="8236284" y="2742570"/>
            <a:ext cx="0" cy="252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sp>
        <p:nvSpPr>
          <p:cNvPr id="7" name="弧形箭號 (下彎) 6"/>
          <p:cNvSpPr/>
          <p:nvPr/>
        </p:nvSpPr>
        <p:spPr bwMode="auto">
          <a:xfrm>
            <a:off x="5605522" y="2775228"/>
            <a:ext cx="2628000" cy="198000"/>
          </a:xfrm>
          <a:prstGeom prst="curvedDownArrow">
            <a:avLst/>
          </a:prstGeom>
          <a:solidFill>
            <a:srgbClr val="7030A0"/>
          </a:solidFill>
          <a:ln w="9525" cap="flat" cmpd="sng" algn="ctr">
            <a:solidFill>
              <a:schemeClr val="tx1"/>
            </a:solidFill>
            <a:prstDash val="solid"/>
            <a:miter lim="800000"/>
            <a:headEnd type="none" w="med" len="med"/>
            <a:tailEnd type="none" w="med" len="med"/>
          </a:ln>
          <a:effectLst/>
          <a:scene3d>
            <a:camera prst="orthographicFront">
              <a:rot lat="0" lon="0" rev="0"/>
            </a:camera>
            <a:lightRig rig="threePt" dir="t"/>
          </a:scene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cxnSp>
        <p:nvCxnSpPr>
          <p:cNvPr id="108" name="直線接點 107"/>
          <p:cNvCxnSpPr/>
          <p:nvPr/>
        </p:nvCxnSpPr>
        <p:spPr bwMode="auto">
          <a:xfrm>
            <a:off x="8248036" y="6003392"/>
            <a:ext cx="0" cy="756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sp>
        <p:nvSpPr>
          <p:cNvPr id="19" name="綵帶 (弧形向上) 18"/>
          <p:cNvSpPr/>
          <p:nvPr/>
        </p:nvSpPr>
        <p:spPr bwMode="auto">
          <a:xfrm>
            <a:off x="3636104" y="1772816"/>
            <a:ext cx="1872000" cy="432000"/>
          </a:xfrm>
          <a:prstGeom prst="ellipseRibbon2">
            <a:avLst>
              <a:gd name="adj1" fmla="val 25000"/>
              <a:gd name="adj2" fmla="val 70642"/>
              <a:gd name="adj3" fmla="val 12500"/>
            </a:avLst>
          </a:prstGeom>
          <a:gradFill flip="none" rotWithShape="1">
            <a:gsLst>
              <a:gs pos="0">
                <a:srgbClr val="5E9EFF"/>
              </a:gs>
              <a:gs pos="39999">
                <a:srgbClr val="85C2FF"/>
              </a:gs>
              <a:gs pos="70000">
                <a:srgbClr val="C4D6EB"/>
              </a:gs>
              <a:gs pos="100000">
                <a:srgbClr val="FFEBFA"/>
              </a:gs>
            </a:gsLst>
            <a:lin ang="5400000" scaled="1"/>
            <a:tileRect/>
          </a:gradFill>
          <a:ln w="9525" cap="flat" cmpd="sng" algn="ctr">
            <a:solidFill>
              <a:schemeClr val="tx1"/>
            </a:solidFill>
            <a:prstDash val="solid"/>
            <a:miter lim="800000"/>
            <a:headEnd type="none" w="med" len="med"/>
            <a:tailEnd type="none" w="med" len="med"/>
          </a:ln>
          <a:effectLst/>
        </p:spPr>
        <p:txBody>
          <a:bodyPr vert="horz" wrap="none" lIns="72000" tIns="0" rIns="72000" bIns="18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sz="1600" b="1" dirty="0" smtClean="0">
                <a:latin typeface="Times New Roman" panose="02020603050405020304" pitchFamily="18" charset="0"/>
                <a:ea typeface="標楷體" panose="03000509000000000000" pitchFamily="65" charset="-120"/>
              </a:rPr>
              <a:t>以</a:t>
            </a:r>
            <a:r>
              <a:rPr lang="en-US" altLang="zh-TW" sz="1600" b="1" dirty="0" smtClean="0">
                <a:latin typeface="Times New Roman" panose="02020603050405020304" pitchFamily="18" charset="0"/>
                <a:ea typeface="標楷體" panose="03000509000000000000" pitchFamily="65" charset="-120"/>
              </a:rPr>
              <a:t>3</a:t>
            </a:r>
            <a:r>
              <a:rPr lang="zh-TW" altLang="en-US" sz="1600" b="1" dirty="0" smtClean="0">
                <a:latin typeface="Times New Roman" panose="02020603050405020304" pitchFamily="18" charset="0"/>
                <a:ea typeface="標楷體" panose="03000509000000000000" pitchFamily="65" charset="-120"/>
              </a:rPr>
              <a:t>日制為例</a:t>
            </a:r>
            <a:endParaRPr kumimoji="1" lang="zh-TW" altLang="en-US" sz="1600" b="1" u="none" strike="noStrike" cap="none" normalizeH="0" dirty="0" smtClean="0">
              <a:ln>
                <a:noFill/>
              </a:ln>
              <a:solidFill>
                <a:schemeClr val="tx1"/>
              </a:solidFill>
              <a:effectLst/>
              <a:latin typeface="Times New Roman" panose="02020603050405020304" pitchFamily="18" charset="0"/>
              <a:ea typeface="標楷體" panose="03000509000000000000" pitchFamily="65" charset="-120"/>
            </a:endParaRPr>
          </a:p>
        </p:txBody>
      </p:sp>
      <p:cxnSp>
        <p:nvCxnSpPr>
          <p:cNvPr id="160" name="直線接點 159"/>
          <p:cNvCxnSpPr/>
          <p:nvPr/>
        </p:nvCxnSpPr>
        <p:spPr bwMode="auto">
          <a:xfrm>
            <a:off x="6222890" y="3254226"/>
            <a:ext cx="0" cy="720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sp>
        <p:nvSpPr>
          <p:cNvPr id="183" name="左-右雙向箭號 182"/>
          <p:cNvSpPr/>
          <p:nvPr/>
        </p:nvSpPr>
        <p:spPr>
          <a:xfrm>
            <a:off x="6240884" y="3419146"/>
            <a:ext cx="1974344" cy="360000"/>
          </a:xfrm>
          <a:prstGeom prst="leftRightArrow">
            <a:avLst>
              <a:gd name="adj1" fmla="val 74191"/>
              <a:gd name="adj2" fmla="val 5000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cs typeface="+mn-cs"/>
              </a:rPr>
              <a:t>發行暨上櫃日</a:t>
            </a:r>
          </a:p>
        </p:txBody>
      </p:sp>
      <p:grpSp>
        <p:nvGrpSpPr>
          <p:cNvPr id="96" name="群組 95"/>
          <p:cNvGrpSpPr/>
          <p:nvPr/>
        </p:nvGrpSpPr>
        <p:grpSpPr>
          <a:xfrm>
            <a:off x="5108826" y="2314716"/>
            <a:ext cx="1008000" cy="1655180"/>
            <a:chOff x="4478220" y="4303982"/>
            <a:chExt cx="1008000" cy="1655180"/>
          </a:xfrm>
        </p:grpSpPr>
        <p:cxnSp>
          <p:nvCxnSpPr>
            <p:cNvPr id="97" name="直線接點 96"/>
            <p:cNvCxnSpPr/>
            <p:nvPr/>
          </p:nvCxnSpPr>
          <p:spPr bwMode="auto">
            <a:xfrm>
              <a:off x="4983315" y="4699162"/>
              <a:ext cx="0" cy="1260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sp>
          <p:nvSpPr>
            <p:cNvPr id="98" name="矩形 97"/>
            <p:cNvSpPr/>
            <p:nvPr/>
          </p:nvSpPr>
          <p:spPr>
            <a:xfrm>
              <a:off x="4478220" y="4303982"/>
              <a:ext cx="1008000" cy="396000"/>
            </a:xfrm>
            <a:prstGeom prst="rect">
              <a:avLst/>
            </a:prstGeom>
            <a:solidFill>
              <a:srgbClr val="CCCCFF"/>
            </a:solidFill>
            <a:ln w="12700" cap="flat" cmpd="sng" algn="ctr">
              <a:solidFill>
                <a:srgbClr val="9966FF"/>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申請</a:t>
              </a:r>
              <a:r>
                <a:rPr kumimoji="0" lang="en-US" altLang="zh-TW"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a:t>
              </a:r>
              <a:r>
                <a:rPr kumimoji="0" lang="zh-TW" altLang="en-US"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申報債券上櫃最後期限</a:t>
              </a:r>
            </a:p>
          </p:txBody>
        </p:sp>
        <p:sp>
          <p:nvSpPr>
            <p:cNvPr id="99" name="矩形 98"/>
            <p:cNvSpPr/>
            <p:nvPr/>
          </p:nvSpPr>
          <p:spPr bwMode="auto">
            <a:xfrm>
              <a:off x="4737788" y="4977184"/>
              <a:ext cx="504000" cy="226800"/>
            </a:xfrm>
            <a:prstGeom prst="rect">
              <a:avLst/>
            </a:prstGeom>
            <a:solidFill>
              <a:srgbClr val="CCCCFF"/>
            </a:solidFill>
            <a:ln w="12700" cap="flat" cmpd="sng" algn="ctr">
              <a:solidFill>
                <a:srgbClr val="9966FF"/>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T+6</a:t>
              </a:r>
              <a:endParaRPr kumimoji="1" lang="zh-TW" altLang="en-US" sz="1400" b="1" i="0" u="none" strike="noStrike" cap="none" normalizeH="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cxnSp>
        <p:nvCxnSpPr>
          <p:cNvPr id="159" name="直線接點 158"/>
          <p:cNvCxnSpPr/>
          <p:nvPr/>
        </p:nvCxnSpPr>
        <p:spPr bwMode="auto">
          <a:xfrm>
            <a:off x="6861600" y="6007720"/>
            <a:ext cx="0" cy="756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sp>
        <p:nvSpPr>
          <p:cNvPr id="84" name="左-右雙向箭號 83"/>
          <p:cNvSpPr/>
          <p:nvPr/>
        </p:nvSpPr>
        <p:spPr>
          <a:xfrm>
            <a:off x="6876256" y="6193872"/>
            <a:ext cx="1339200" cy="360000"/>
          </a:xfrm>
          <a:prstGeom prst="leftRightArrow">
            <a:avLst>
              <a:gd name="adj1" fmla="val 74191"/>
              <a:gd name="adj2" fmla="val 5000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cs typeface="+mn-cs"/>
              </a:rPr>
              <a:t>發行暨上櫃日</a:t>
            </a:r>
          </a:p>
        </p:txBody>
      </p:sp>
      <p:sp>
        <p:nvSpPr>
          <p:cNvPr id="82" name="左-右雙向箭號 81"/>
          <p:cNvSpPr/>
          <p:nvPr/>
        </p:nvSpPr>
        <p:spPr>
          <a:xfrm>
            <a:off x="3635896" y="6193864"/>
            <a:ext cx="1324800" cy="360000"/>
          </a:xfrm>
          <a:prstGeom prst="leftRightArrow">
            <a:avLst>
              <a:gd name="adj1" fmla="val 68143"/>
              <a:gd name="adj2" fmla="val 50000"/>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noProof="0" dirty="0" smtClean="0">
                <a:ln>
                  <a:noFill/>
                </a:ln>
                <a:effectLst/>
                <a:uLnTx/>
                <a:uFillTx/>
                <a:latin typeface="Times New Roman" panose="02020603050405020304" pitchFamily="18" charset="0"/>
                <a:ea typeface="標楷體" panose="03000509000000000000" pitchFamily="65" charset="-120"/>
                <a:cs typeface="+mn-cs"/>
              </a:rPr>
              <a:t>申請櫃檯買賣</a:t>
            </a:r>
          </a:p>
        </p:txBody>
      </p:sp>
      <p:grpSp>
        <p:nvGrpSpPr>
          <p:cNvPr id="12" name="群組 11"/>
          <p:cNvGrpSpPr/>
          <p:nvPr/>
        </p:nvGrpSpPr>
        <p:grpSpPr>
          <a:xfrm>
            <a:off x="4478220" y="5061906"/>
            <a:ext cx="1008000" cy="1678538"/>
            <a:chOff x="4478220" y="4280624"/>
            <a:chExt cx="1008000" cy="1678538"/>
          </a:xfrm>
        </p:grpSpPr>
        <p:cxnSp>
          <p:nvCxnSpPr>
            <p:cNvPr id="66" name="直線接點 65"/>
            <p:cNvCxnSpPr/>
            <p:nvPr/>
          </p:nvCxnSpPr>
          <p:spPr bwMode="auto">
            <a:xfrm>
              <a:off x="4983315" y="4699162"/>
              <a:ext cx="0" cy="1260000"/>
            </a:xfrm>
            <a:prstGeom prst="line">
              <a:avLst/>
            </a:prstGeom>
            <a:noFill/>
            <a:ln w="22225" cap="flat" cmpd="sng" algn="ctr">
              <a:solidFill>
                <a:srgbClr val="FF0000"/>
              </a:solidFill>
              <a:prstDash val="solid"/>
              <a:headEnd type="none" w="sm" len="sm"/>
              <a:tailEnd type="none" w="sm" len="sm"/>
            </a:ln>
            <a:effectLst>
              <a:outerShdw dist="20000" dir="5400000" rotWithShape="0">
                <a:srgbClr val="000000">
                  <a:alpha val="38000"/>
                </a:srgbClr>
              </a:outerShdw>
            </a:effectLst>
          </p:spPr>
        </p:cxnSp>
        <p:sp>
          <p:nvSpPr>
            <p:cNvPr id="11" name="矩形 10"/>
            <p:cNvSpPr/>
            <p:nvPr/>
          </p:nvSpPr>
          <p:spPr bwMode="auto">
            <a:xfrm>
              <a:off x="4737788" y="4977184"/>
              <a:ext cx="504000" cy="226800"/>
            </a:xfrm>
            <a:prstGeom prst="rect">
              <a:avLst/>
            </a:prstGeom>
            <a:solidFill>
              <a:srgbClr val="CCCCFF"/>
            </a:solidFill>
            <a:ln w="12700" cap="flat" cmpd="sng" algn="ctr">
              <a:solidFill>
                <a:srgbClr val="9966FF"/>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T+5</a:t>
              </a:r>
              <a:endParaRPr kumimoji="1" lang="zh-TW" altLang="en-US" sz="1400" b="1" i="0" u="none" strike="noStrike" cap="none" normalizeH="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6" name="矩形 75"/>
            <p:cNvSpPr/>
            <p:nvPr/>
          </p:nvSpPr>
          <p:spPr>
            <a:xfrm>
              <a:off x="4478220" y="4280624"/>
              <a:ext cx="1008000" cy="396000"/>
            </a:xfrm>
            <a:prstGeom prst="rect">
              <a:avLst/>
            </a:prstGeom>
            <a:solidFill>
              <a:srgbClr val="CCCCFF"/>
            </a:solidFill>
            <a:ln w="12700" cap="flat" cmpd="sng" algn="ctr">
              <a:solidFill>
                <a:srgbClr val="9966FF"/>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申請</a:t>
              </a:r>
              <a:r>
                <a:rPr kumimoji="0" lang="en-US" altLang="zh-TW"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a:t>
              </a:r>
              <a:r>
                <a:rPr kumimoji="0" lang="zh-TW" altLang="en-US" sz="1200" b="1" i="0" u="none" strike="noStrike" kern="0" cap="none" spc="0" normalizeH="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rPr>
                <a:t>申報債券上櫃最後期限</a:t>
              </a:r>
            </a:p>
          </p:txBody>
        </p:sp>
      </p:grpSp>
    </p:spTree>
    <p:extLst>
      <p:ext uri="{BB962C8B-B14F-4D97-AF65-F5344CB8AC3E}">
        <p14:creationId xmlns:p14="http://schemas.microsoft.com/office/powerpoint/2010/main" val="211685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pPr marL="892175" indent="-892175"/>
            <a:r>
              <a:rPr lang="zh-TW" altLang="en-US" sz="3600" b="1" dirty="0">
                <a:solidFill>
                  <a:srgbClr val="0000FF"/>
                </a:solidFill>
              </a:rPr>
              <a:t>五</a:t>
            </a:r>
            <a:r>
              <a:rPr lang="zh-TW" altLang="en-US" sz="3600" b="1" dirty="0" smtClean="0">
                <a:solidFill>
                  <a:srgbClr val="0000FF"/>
                </a:solidFill>
              </a:rPr>
              <a:t>、其他應注意事項</a:t>
            </a:r>
            <a:r>
              <a:rPr lang="en-US" altLang="zh-TW" sz="3600" b="1" dirty="0" smtClean="0">
                <a:solidFill>
                  <a:srgbClr val="0000FF"/>
                </a:solidFill>
              </a:rPr>
              <a:t>(1)</a:t>
            </a:r>
            <a:endParaRPr lang="zh-TW" altLang="en-US" sz="3600" b="1" dirty="0">
              <a:solidFill>
                <a:srgbClr val="0000FF"/>
              </a:solidFill>
            </a:endParaRPr>
          </a:p>
        </p:txBody>
      </p:sp>
      <p:sp>
        <p:nvSpPr>
          <p:cNvPr id="3" name="內容版面配置區 2"/>
          <p:cNvSpPr>
            <a:spLocks noGrp="1"/>
          </p:cNvSpPr>
          <p:nvPr>
            <p:ph sz="quarter" idx="1"/>
          </p:nvPr>
        </p:nvSpPr>
        <p:spPr>
          <a:xfrm>
            <a:off x="720000" y="2016000"/>
            <a:ext cx="7920000" cy="4752000"/>
          </a:xfrm>
        </p:spPr>
        <p:txBody>
          <a:bodyPr>
            <a:noAutofit/>
          </a:bodyPr>
          <a:lstStyle/>
          <a:p>
            <a:pPr lvl="0" algn="just">
              <a:spcBef>
                <a:spcPts val="600"/>
              </a:spcBef>
              <a:buSzPct val="80000"/>
            </a:pPr>
            <a:r>
              <a:rPr lang="zh-TW" altLang="en-US" sz="2400" dirty="0" smtClean="0">
                <a:latin typeface="Times New Roman" panose="02020603050405020304" pitchFamily="18" charset="0"/>
              </a:rPr>
              <a:t>證券商申報募集與發行普通公司債案件非屬本中心受託範圍，發行人應洽金管會證期局辦理。</a:t>
            </a:r>
            <a:endParaRPr lang="en-US" altLang="zh-TW" sz="2400" dirty="0" smtClean="0">
              <a:latin typeface="Times New Roman" panose="02020603050405020304" pitchFamily="18" charset="0"/>
            </a:endParaRPr>
          </a:p>
          <a:p>
            <a:pPr algn="just">
              <a:spcBef>
                <a:spcPts val="600"/>
              </a:spcBef>
              <a:buSzPct val="80000"/>
            </a:pPr>
            <a:r>
              <a:rPr lang="zh-TW" altLang="en-US" sz="2400" dirty="0" smtClean="0">
                <a:latin typeface="Times New Roman" panose="02020603050405020304" pitchFamily="18" charset="0"/>
              </a:rPr>
              <a:t>國內金融控股、票券金融、信用卡及保險等事業募集與發行普通公司債之申報生效期間為</a:t>
            </a:r>
            <a:r>
              <a:rPr lang="en-US" altLang="zh-TW" sz="2400" b="1" u="sng" dirty="0" smtClean="0">
                <a:solidFill>
                  <a:srgbClr val="FF0000"/>
                </a:solidFill>
                <a:latin typeface="Times New Roman" panose="02020603050405020304" pitchFamily="18" charset="0"/>
              </a:rPr>
              <a:t>12</a:t>
            </a:r>
            <a:r>
              <a:rPr lang="zh-TW" altLang="en-US" sz="2400" b="1" u="sng" dirty="0" smtClean="0">
                <a:solidFill>
                  <a:srgbClr val="FF0000"/>
                </a:solidFill>
                <a:latin typeface="Times New Roman" panose="02020603050405020304" pitchFamily="18" charset="0"/>
              </a:rPr>
              <a:t>個營業日</a:t>
            </a:r>
            <a:r>
              <a:rPr lang="zh-TW" altLang="en-US" sz="2400" dirty="0" smtClean="0">
                <a:latin typeface="Times New Roman" panose="02020603050405020304" pitchFamily="18" charset="0"/>
              </a:rPr>
              <a:t>。</a:t>
            </a:r>
            <a:endParaRPr lang="en-US" altLang="zh-TW" sz="2400" dirty="0" smtClean="0">
              <a:latin typeface="Times New Roman" panose="02020603050405020304" pitchFamily="18" charset="0"/>
            </a:endParaRPr>
          </a:p>
          <a:p>
            <a:pPr marL="342900" lvl="1" indent="-342900" algn="just">
              <a:spcBef>
                <a:spcPts val="600"/>
              </a:spcBef>
              <a:buClr>
                <a:schemeClr val="folHlink"/>
              </a:buClr>
              <a:buSzPct val="80000"/>
              <a:buFont typeface="Wingdings" pitchFamily="2" charset="2"/>
              <a:buChar char="n"/>
            </a:pPr>
            <a:r>
              <a:rPr lang="zh-TW" altLang="en-US" sz="2400" dirty="0" smtClean="0">
                <a:latin typeface="Times New Roman" panose="02020603050405020304" pitchFamily="18" charset="0"/>
              </a:rPr>
              <a:t>申報書件相關表單可自本中心網站或金管會網站下載。</a:t>
            </a:r>
            <a:r>
              <a:rPr lang="zh-TW" altLang="en-US" sz="2400" dirty="0" smtClean="0"/>
              <a:t>自</a:t>
            </a:r>
            <a:r>
              <a:rPr lang="zh-TW" altLang="en-US" sz="2400" dirty="0" smtClean="0">
                <a:latin typeface="Times New Roman" panose="02020603050405020304" pitchFamily="18" charset="0"/>
              </a:rPr>
              <a:t>金管會網站下載者，請將受文者或</a:t>
            </a:r>
            <a:r>
              <a:rPr lang="zh-TW" altLang="zh-TW" sz="2400" dirty="0" smtClean="0"/>
              <a:t>受理申報單位</a:t>
            </a:r>
            <a:r>
              <a:rPr lang="zh-TW" altLang="en-US" sz="2400" dirty="0" smtClean="0"/>
              <a:t>調整</a:t>
            </a:r>
            <a:r>
              <a:rPr lang="zh-TW" altLang="zh-TW" sz="2400" dirty="0" smtClean="0"/>
              <a:t>為「財團法人中華民國證券櫃檯買賣中心」</a:t>
            </a:r>
            <a:r>
              <a:rPr lang="zh-TW" altLang="en-US" sz="2400" dirty="0" smtClean="0"/>
              <a:t>。</a:t>
            </a:r>
            <a:endParaRPr lang="en-US" altLang="zh-TW" sz="2400" dirty="0" smtClean="0">
              <a:latin typeface="Times New Roman" panose="02020603050405020304" pitchFamily="18" charset="0"/>
            </a:endParaRPr>
          </a:p>
          <a:p>
            <a:pPr lvl="0" algn="just">
              <a:spcBef>
                <a:spcPts val="600"/>
              </a:spcBef>
              <a:buSzPct val="80000"/>
            </a:pPr>
            <a:r>
              <a:rPr lang="zh-TW" altLang="en-US" sz="2400" dirty="0" smtClean="0">
                <a:latin typeface="Times New Roman" panose="02020603050405020304" pitchFamily="18" charset="0"/>
              </a:rPr>
              <a:t>募集與發行普通公司債之申請書件請於</a:t>
            </a:r>
            <a:r>
              <a:rPr lang="zh-TW" altLang="en-US" sz="2400" b="1" u="sng" dirty="0" smtClean="0">
                <a:solidFill>
                  <a:srgbClr val="FF0000"/>
                </a:solidFill>
                <a:latin typeface="Times New Roman" panose="02020603050405020304" pitchFamily="18" charset="0"/>
              </a:rPr>
              <a:t>營業日下午</a:t>
            </a:r>
            <a:r>
              <a:rPr lang="en-US" altLang="zh-TW" sz="2400" b="1" u="sng" dirty="0" smtClean="0">
                <a:solidFill>
                  <a:srgbClr val="FF0000"/>
                </a:solidFill>
                <a:latin typeface="Times New Roman" panose="02020603050405020304" pitchFamily="18" charset="0"/>
              </a:rPr>
              <a:t>5</a:t>
            </a:r>
            <a:r>
              <a:rPr lang="zh-TW" altLang="en-US" sz="2400" b="1" u="sng" dirty="0" smtClean="0">
                <a:solidFill>
                  <a:srgbClr val="FF0000"/>
                </a:solidFill>
                <a:latin typeface="Times New Roman" panose="02020603050405020304" pitchFamily="18" charset="0"/>
              </a:rPr>
              <a:t>時</a:t>
            </a:r>
            <a:r>
              <a:rPr lang="zh-TW" altLang="en-US" sz="2400" dirty="0" smtClean="0">
                <a:latin typeface="Times New Roman" panose="02020603050405020304" pitchFamily="18" charset="0"/>
              </a:rPr>
              <a:t>前送達本中心</a:t>
            </a:r>
            <a:r>
              <a:rPr lang="en-US" altLang="zh-TW" sz="2400" dirty="0" smtClean="0">
                <a:latin typeface="Times New Roman" panose="02020603050405020304" pitchFamily="18" charset="0"/>
              </a:rPr>
              <a:t>16</a:t>
            </a:r>
            <a:r>
              <a:rPr lang="zh-TW" altLang="en-US" sz="2400" dirty="0" smtClean="0">
                <a:latin typeface="Times New Roman" panose="02020603050405020304" pitchFamily="18" charset="0"/>
              </a:rPr>
              <a:t>樓收件處，並於送件前先來電通知。</a:t>
            </a:r>
            <a:endParaRPr lang="en-US" altLang="zh-TW" sz="2400" dirty="0" smtClean="0">
              <a:latin typeface="Times New Roman" panose="02020603050405020304" pitchFamily="18" charset="0"/>
            </a:endParaRPr>
          </a:p>
          <a:p>
            <a:pPr lvl="0" algn="just">
              <a:spcBef>
                <a:spcPts val="600"/>
              </a:spcBef>
              <a:buSzPct val="80000"/>
            </a:pPr>
            <a:r>
              <a:rPr lang="zh-TW" altLang="zh-TW" sz="2400" dirty="0" smtClean="0">
                <a:latin typeface="Times New Roman" panose="02020603050405020304" pitchFamily="18" charset="0"/>
              </a:rPr>
              <a:t>書</a:t>
            </a:r>
            <a:r>
              <a:rPr lang="zh-TW" altLang="zh-TW" sz="2400" dirty="0">
                <a:latin typeface="Times New Roman" panose="02020603050405020304" pitchFamily="18" charset="0"/>
              </a:rPr>
              <a:t>件不完備或應記載事項不充分自行</a:t>
            </a:r>
            <a:r>
              <a:rPr lang="zh-TW" altLang="en-US" sz="2400" dirty="0">
                <a:latin typeface="Times New Roman" panose="02020603050405020304" pitchFamily="18" charset="0"/>
              </a:rPr>
              <a:t>完成</a:t>
            </a:r>
            <a:r>
              <a:rPr lang="zh-TW" altLang="zh-TW" sz="2400" dirty="0">
                <a:latin typeface="Times New Roman" panose="02020603050405020304" pitchFamily="18" charset="0"/>
              </a:rPr>
              <a:t>補正者</a:t>
            </a:r>
            <a:r>
              <a:rPr lang="zh-TW" altLang="en-US" sz="2400" dirty="0">
                <a:latin typeface="Times New Roman" panose="02020603050405020304" pitchFamily="18" charset="0"/>
              </a:rPr>
              <a:t>，</a:t>
            </a:r>
            <a:r>
              <a:rPr lang="zh-TW" altLang="zh-TW" sz="2400" dirty="0">
                <a:latin typeface="Times New Roman" panose="02020603050405020304" pitchFamily="18" charset="0"/>
              </a:rPr>
              <a:t>自補正日起</a:t>
            </a:r>
            <a:r>
              <a:rPr lang="zh-TW" altLang="en-US" sz="2400" dirty="0">
                <a:latin typeface="Times New Roman" panose="02020603050405020304" pitchFamily="18" charset="0"/>
              </a:rPr>
              <a:t>從新起算申報生效日期</a:t>
            </a:r>
            <a:r>
              <a:rPr lang="zh-TW" altLang="en-US" sz="2400" dirty="0" smtClean="0">
                <a:latin typeface="Times New Roman" panose="02020603050405020304" pitchFamily="18" charset="0"/>
              </a:rPr>
              <a:t>。</a:t>
            </a:r>
            <a:endParaRPr lang="zh-TW" altLang="en-US" sz="2400" dirty="0">
              <a:latin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24</a:t>
            </a:fld>
            <a:endParaRPr lang="en-US" altLang="zh-TW"/>
          </a:p>
        </p:txBody>
      </p:sp>
    </p:spTree>
    <p:extLst>
      <p:ext uri="{BB962C8B-B14F-4D97-AF65-F5344CB8AC3E}">
        <p14:creationId xmlns:p14="http://schemas.microsoft.com/office/powerpoint/2010/main" val="95047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pPr marL="892175" indent="-892175"/>
            <a:r>
              <a:rPr lang="zh-TW" altLang="en-US" sz="3600" b="1" dirty="0">
                <a:solidFill>
                  <a:srgbClr val="0000FF"/>
                </a:solidFill>
              </a:rPr>
              <a:t>五</a:t>
            </a:r>
            <a:r>
              <a:rPr lang="zh-TW" altLang="en-US" sz="3600" b="1" dirty="0" smtClean="0">
                <a:solidFill>
                  <a:srgbClr val="0000FF"/>
                </a:solidFill>
              </a:rPr>
              <a:t>、其他應注意事項</a:t>
            </a:r>
            <a:r>
              <a:rPr lang="en-US" altLang="zh-TW" sz="3600" b="1" dirty="0" smtClean="0">
                <a:solidFill>
                  <a:srgbClr val="0000FF"/>
                </a:solidFill>
              </a:rPr>
              <a:t>(2)</a:t>
            </a:r>
            <a:endParaRPr lang="zh-TW" altLang="en-US" sz="3600" b="1" dirty="0">
              <a:solidFill>
                <a:srgbClr val="0000FF"/>
              </a:solidFill>
            </a:endParaRPr>
          </a:p>
        </p:txBody>
      </p:sp>
      <p:sp>
        <p:nvSpPr>
          <p:cNvPr id="3" name="內容版面配置區 2"/>
          <p:cNvSpPr>
            <a:spLocks noGrp="1"/>
          </p:cNvSpPr>
          <p:nvPr>
            <p:ph sz="quarter" idx="1"/>
          </p:nvPr>
        </p:nvSpPr>
        <p:spPr>
          <a:xfrm>
            <a:off x="720000" y="2016000"/>
            <a:ext cx="7920000" cy="4752000"/>
          </a:xfrm>
        </p:spPr>
        <p:txBody>
          <a:bodyPr>
            <a:noAutofit/>
          </a:bodyPr>
          <a:lstStyle/>
          <a:p>
            <a:pPr lvl="0" algn="just">
              <a:spcBef>
                <a:spcPts val="600"/>
              </a:spcBef>
              <a:buSzPct val="80000"/>
            </a:pPr>
            <a:r>
              <a:rPr lang="zh-TW" altLang="zh-TW" sz="2400" dirty="0" smtClean="0"/>
              <a:t>變更發行條件或票面利率</a:t>
            </a:r>
            <a:r>
              <a:rPr lang="zh-TW" altLang="en-US" sz="2400" dirty="0" smtClean="0"/>
              <a:t>者</a:t>
            </a:r>
            <a:r>
              <a:rPr lang="zh-TW" altLang="zh-TW" sz="2400" dirty="0" smtClean="0"/>
              <a:t>，</a:t>
            </a:r>
            <a:r>
              <a:rPr lang="zh-TW" altLang="en-US" sz="2400" dirty="0" smtClean="0">
                <a:latin typeface="Times New Roman" panose="02020603050405020304" pitchFamily="18" charset="0"/>
              </a:rPr>
              <a:t>國內發行人</a:t>
            </a:r>
            <a:r>
              <a:rPr lang="zh-TW" altLang="zh-TW" sz="2400" dirty="0" smtClean="0"/>
              <a:t>於</a:t>
            </a:r>
            <a:r>
              <a:rPr lang="zh-TW" altLang="zh-TW" sz="2400" dirty="0" smtClean="0">
                <a:latin typeface="Times New Roman" panose="02020603050405020304" pitchFamily="18" charset="0"/>
              </a:rPr>
              <a:t>申報生效日前</a:t>
            </a:r>
            <a:r>
              <a:rPr lang="en-US" altLang="zh-TW" sz="2400" dirty="0" smtClean="0">
                <a:latin typeface="Times New Roman" panose="02020603050405020304" pitchFamily="18" charset="0"/>
              </a:rPr>
              <a:t>1</a:t>
            </a:r>
            <a:r>
              <a:rPr lang="zh-TW" altLang="zh-TW" sz="2400" dirty="0" smtClean="0">
                <a:latin typeface="Times New Roman" panose="02020603050405020304" pitchFamily="18" charset="0"/>
              </a:rPr>
              <a:t>營業日上</a:t>
            </a:r>
            <a:r>
              <a:rPr lang="zh-TW" altLang="en-US" sz="2400" dirty="0" smtClean="0">
                <a:latin typeface="Times New Roman" panose="02020603050405020304" pitchFamily="18" charset="0"/>
              </a:rPr>
              <a:t>午</a:t>
            </a:r>
            <a:r>
              <a:rPr lang="en-US" altLang="zh-TW" sz="2400" dirty="0" smtClean="0">
                <a:latin typeface="Times New Roman" panose="02020603050405020304" pitchFamily="18" charset="0"/>
              </a:rPr>
              <a:t>10</a:t>
            </a:r>
            <a:r>
              <a:rPr lang="zh-TW" altLang="en-US" sz="2400" dirty="0" smtClean="0">
                <a:latin typeface="Times New Roman" panose="02020603050405020304" pitchFamily="18" charset="0"/>
              </a:rPr>
              <a:t>時</a:t>
            </a:r>
            <a:r>
              <a:rPr lang="zh-TW" altLang="zh-TW" sz="2400" dirty="0" smtClean="0">
                <a:latin typeface="Times New Roman" panose="02020603050405020304" pitchFamily="18" charset="0"/>
              </a:rPr>
              <a:t>前</a:t>
            </a:r>
            <a:r>
              <a:rPr lang="zh-TW" altLang="zh-TW" sz="2400" dirty="0" smtClean="0"/>
              <a:t>檢齊修正後相關資料向本中心申報，仍依原申報生效期間生效。</a:t>
            </a:r>
            <a:r>
              <a:rPr lang="zh-TW" altLang="zh-TW" sz="2400" dirty="0" smtClean="0">
                <a:latin typeface="Times New Roman" panose="02020603050405020304" pitchFamily="18" charset="0"/>
              </a:rPr>
              <a:t>外國</a:t>
            </a:r>
            <a:r>
              <a:rPr lang="zh-TW" altLang="en-US" sz="2400" dirty="0" smtClean="0">
                <a:latin typeface="Times New Roman" panose="02020603050405020304" pitchFamily="18" charset="0"/>
              </a:rPr>
              <a:t>發行</a:t>
            </a:r>
            <a:r>
              <a:rPr lang="zh-TW" altLang="zh-TW" sz="2400" dirty="0" smtClean="0">
                <a:latin typeface="Times New Roman" panose="02020603050405020304" pitchFamily="18" charset="0"/>
              </a:rPr>
              <a:t>人則</a:t>
            </a:r>
            <a:r>
              <a:rPr lang="zh-TW" altLang="en-US" sz="2400" dirty="0" smtClean="0">
                <a:latin typeface="Times New Roman" panose="02020603050405020304" pitchFamily="18" charset="0"/>
              </a:rPr>
              <a:t>自補正日起，</a:t>
            </a:r>
            <a:r>
              <a:rPr lang="zh-TW" altLang="zh-TW" sz="2400" dirty="0" smtClean="0">
                <a:latin typeface="Times New Roman" panose="02020603050405020304" pitchFamily="18" charset="0"/>
              </a:rPr>
              <a:t>重新起算申報生效日</a:t>
            </a:r>
            <a:r>
              <a:rPr lang="zh-TW" altLang="en-US" sz="2400" dirty="0" smtClean="0">
                <a:latin typeface="Times New Roman" panose="02020603050405020304" pitchFamily="18" charset="0"/>
              </a:rPr>
              <a:t>。</a:t>
            </a:r>
            <a:endParaRPr lang="en-US" altLang="zh-TW" sz="2400" dirty="0" smtClean="0">
              <a:latin typeface="Times New Roman" panose="02020603050405020304" pitchFamily="18" charset="0"/>
            </a:endParaRPr>
          </a:p>
          <a:p>
            <a:pPr lvl="0" algn="just">
              <a:spcBef>
                <a:spcPts val="600"/>
              </a:spcBef>
              <a:buSzPct val="80000"/>
            </a:pPr>
            <a:r>
              <a:rPr lang="zh-TW" altLang="en-US" sz="2400" dirty="0" smtClean="0">
                <a:latin typeface="Times New Roman" panose="02020603050405020304" pitchFamily="18" charset="0"/>
              </a:rPr>
              <a:t>經停止</a:t>
            </a:r>
            <a:r>
              <a:rPr lang="zh-TW" altLang="en-US" sz="2400" dirty="0">
                <a:latin typeface="Times New Roman" panose="02020603050405020304" pitchFamily="18" charset="0"/>
              </a:rPr>
              <a:t>申報生效者，發行人得自停止申報生效函送達日</a:t>
            </a:r>
            <a:r>
              <a:rPr lang="zh-TW" altLang="en-US" sz="2400" dirty="0" smtClean="0">
                <a:latin typeface="Times New Roman" panose="02020603050405020304" pitchFamily="18" charset="0"/>
              </a:rPr>
              <a:t>起提出</a:t>
            </a:r>
            <a:r>
              <a:rPr lang="zh-TW" altLang="en-US" sz="2400" dirty="0">
                <a:latin typeface="Times New Roman" panose="02020603050405020304" pitchFamily="18" charset="0"/>
              </a:rPr>
              <a:t>補正，申請解除停止申報生效，本</a:t>
            </a:r>
            <a:r>
              <a:rPr lang="zh-TW" altLang="en-US" sz="2400" dirty="0" smtClean="0">
                <a:latin typeface="Times New Roman" panose="02020603050405020304" pitchFamily="18" charset="0"/>
              </a:rPr>
              <a:t>中心於</a:t>
            </a:r>
            <a:r>
              <a:rPr lang="zh-TW" altLang="en-US" sz="2400" dirty="0">
                <a:latin typeface="Times New Roman" panose="02020603050405020304" pitchFamily="18" charset="0"/>
              </a:rPr>
              <a:t>收到補正書件日重新起算申報生效日。發行人若未於停止申報生效函送達日起</a:t>
            </a:r>
            <a:r>
              <a:rPr lang="zh-TW" altLang="en-US" sz="2400" b="1" u="sng" dirty="0">
                <a:solidFill>
                  <a:srgbClr val="FF0000"/>
                </a:solidFill>
                <a:latin typeface="Times New Roman" panose="02020603050405020304" pitchFamily="18" charset="0"/>
              </a:rPr>
              <a:t>屆滿</a:t>
            </a:r>
            <a:r>
              <a:rPr lang="en-US" altLang="zh-TW" sz="2400" b="1" u="sng" dirty="0">
                <a:solidFill>
                  <a:srgbClr val="FF0000"/>
                </a:solidFill>
                <a:latin typeface="Times New Roman" panose="02020603050405020304" pitchFamily="18" charset="0"/>
              </a:rPr>
              <a:t>12</a:t>
            </a:r>
            <a:r>
              <a:rPr lang="zh-TW" altLang="en-US" sz="2400" b="1" u="sng" dirty="0">
                <a:solidFill>
                  <a:srgbClr val="FF0000"/>
                </a:solidFill>
                <a:latin typeface="Times New Roman" panose="02020603050405020304" pitchFamily="18" charset="0"/>
              </a:rPr>
              <a:t>個營業</a:t>
            </a:r>
            <a:r>
              <a:rPr lang="zh-TW" altLang="en-US" sz="2400" b="1" u="sng" dirty="0" smtClean="0">
                <a:solidFill>
                  <a:srgbClr val="FF0000"/>
                </a:solidFill>
                <a:latin typeface="Times New Roman" panose="02020603050405020304" pitchFamily="18" charset="0"/>
              </a:rPr>
              <a:t>日</a:t>
            </a:r>
            <a:r>
              <a:rPr lang="zh-TW" altLang="en-US" sz="2400" dirty="0" smtClean="0">
                <a:latin typeface="Times New Roman" panose="02020603050405020304" pitchFamily="18" charset="0"/>
              </a:rPr>
              <a:t>申請</a:t>
            </a:r>
            <a:r>
              <a:rPr lang="zh-TW" altLang="en-US" sz="2400" dirty="0">
                <a:latin typeface="Times New Roman" panose="02020603050405020304" pitchFamily="18" charset="0"/>
              </a:rPr>
              <a:t>解除停止申報生效，或雖提出解除申請而仍有原停止申報生效之原因者，本中心得退回其案件。</a:t>
            </a:r>
            <a:endParaRPr lang="en-US" altLang="zh-TW" sz="2400" dirty="0" smtClean="0">
              <a:latin typeface="Times New Roman" panose="02020603050405020304" pitchFamily="18" charset="0"/>
            </a:endParaRPr>
          </a:p>
          <a:p>
            <a:pPr algn="just">
              <a:spcBef>
                <a:spcPts val="600"/>
              </a:spcBef>
              <a:buSzPct val="80000"/>
            </a:pPr>
            <a:r>
              <a:rPr lang="zh-TW" altLang="en-US" sz="2400" dirty="0">
                <a:latin typeface="Times New Roman" panose="02020603050405020304" pitchFamily="18" charset="0"/>
              </a:rPr>
              <a:t>募集與發行普通公司債案件經申報生效後，應於</a:t>
            </a:r>
            <a:r>
              <a:rPr lang="en-US" altLang="zh-TW" sz="2400" b="1" u="sng" dirty="0">
                <a:solidFill>
                  <a:srgbClr val="FF0000"/>
                </a:solidFill>
                <a:latin typeface="Times New Roman" panose="02020603050405020304" pitchFamily="18" charset="0"/>
              </a:rPr>
              <a:t>7</a:t>
            </a:r>
            <a:r>
              <a:rPr lang="zh-TW" altLang="en-US" sz="2400" b="1" u="sng" dirty="0">
                <a:solidFill>
                  <a:srgbClr val="FF0000"/>
                </a:solidFill>
                <a:latin typeface="Times New Roman" panose="02020603050405020304" pitchFamily="18" charset="0"/>
              </a:rPr>
              <a:t>個營業日內</a:t>
            </a:r>
            <a:r>
              <a:rPr lang="zh-TW" altLang="en-US" sz="2400" dirty="0">
                <a:latin typeface="Times New Roman" panose="02020603050405020304" pitchFamily="18" charset="0"/>
              </a:rPr>
              <a:t>完成募集與發行並開始櫃檯買賣，</a:t>
            </a:r>
            <a:r>
              <a:rPr lang="zh-TW" altLang="en-US" sz="2400" b="1" u="sng" dirty="0">
                <a:solidFill>
                  <a:srgbClr val="FF0000"/>
                </a:solidFill>
                <a:latin typeface="Times New Roman" panose="02020603050405020304" pitchFamily="18" charset="0"/>
              </a:rPr>
              <a:t>無延長機制</a:t>
            </a:r>
            <a:r>
              <a:rPr lang="zh-TW" altLang="en-US" sz="2400" dirty="0" smtClean="0">
                <a:latin typeface="Times New Roman" panose="02020603050405020304" pitchFamily="18" charset="0"/>
              </a:rPr>
              <a:t>。</a:t>
            </a:r>
            <a:endParaRPr lang="en-US" altLang="zh-TW" sz="2400" dirty="0">
              <a:latin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25</a:t>
            </a:fld>
            <a:endParaRPr lang="en-US" altLang="zh-TW"/>
          </a:p>
        </p:txBody>
      </p:sp>
    </p:spTree>
    <p:extLst>
      <p:ext uri="{BB962C8B-B14F-4D97-AF65-F5344CB8AC3E}">
        <p14:creationId xmlns:p14="http://schemas.microsoft.com/office/powerpoint/2010/main" val="95047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pPr marL="892175" indent="-892175"/>
            <a:r>
              <a:rPr lang="zh-TW" altLang="en-US" sz="3600" b="1" dirty="0">
                <a:solidFill>
                  <a:srgbClr val="0000FF"/>
                </a:solidFill>
              </a:rPr>
              <a:t>五</a:t>
            </a:r>
            <a:r>
              <a:rPr lang="zh-TW" altLang="en-US" sz="3600" b="1" dirty="0" smtClean="0">
                <a:solidFill>
                  <a:srgbClr val="0000FF"/>
                </a:solidFill>
              </a:rPr>
              <a:t>、其他應注意事項</a:t>
            </a:r>
            <a:r>
              <a:rPr lang="en-US" altLang="zh-TW" sz="3600" b="1" dirty="0" smtClean="0">
                <a:solidFill>
                  <a:srgbClr val="0000FF"/>
                </a:solidFill>
              </a:rPr>
              <a:t>(3)</a:t>
            </a:r>
            <a:endParaRPr lang="zh-TW" altLang="en-US" sz="3600" b="1" dirty="0">
              <a:solidFill>
                <a:srgbClr val="0000FF"/>
              </a:solidFill>
            </a:endParaRPr>
          </a:p>
        </p:txBody>
      </p:sp>
      <p:sp>
        <p:nvSpPr>
          <p:cNvPr id="3" name="內容版面配置區 2"/>
          <p:cNvSpPr>
            <a:spLocks noGrp="1"/>
          </p:cNvSpPr>
          <p:nvPr>
            <p:ph sz="quarter" idx="1"/>
          </p:nvPr>
        </p:nvSpPr>
        <p:spPr>
          <a:xfrm>
            <a:off x="900472" y="1287456"/>
            <a:ext cx="7920000" cy="4752000"/>
          </a:xfrm>
        </p:spPr>
        <p:txBody>
          <a:bodyPr>
            <a:noAutofit/>
          </a:bodyPr>
          <a:lstStyle/>
          <a:p>
            <a:pPr algn="just">
              <a:spcBef>
                <a:spcPts val="0"/>
              </a:spcBef>
              <a:buSzPct val="80000"/>
            </a:pPr>
            <a:r>
              <a:rPr lang="zh-TW" altLang="en-US" sz="2400" dirty="0" smtClean="0">
                <a:latin typeface="Times New Roman" pitchFamily="18" charset="0"/>
              </a:rPr>
              <a:t>公開說明書編製應注意事項</a:t>
            </a:r>
            <a:endParaRPr lang="en-US" altLang="zh-TW" sz="2400" dirty="0" smtClean="0">
              <a:latin typeface="Times New Roman" pitchFamily="18" charset="0"/>
            </a:endParaRPr>
          </a:p>
          <a:p>
            <a:pPr marL="684000" indent="-288000" algn="just">
              <a:spcBef>
                <a:spcPts val="300"/>
              </a:spcBef>
              <a:buClrTx/>
              <a:buSzPct val="100000"/>
              <a:buFont typeface="Wingdings" pitchFamily="2" charset="2"/>
              <a:buChar char="ü"/>
            </a:pPr>
            <a:r>
              <a:rPr lang="zh-TW" altLang="en-US" sz="2000" dirty="0" smtClean="0">
                <a:latin typeface="Times New Roman" pitchFamily="18" charset="0"/>
              </a:rPr>
              <a:t>銷售對象僅限本中心國際債券管理規則所定之專業投資人者，所檢具之公開說明書編製內容，應依「公司募集發行有價證券公開說明書應行記載事項準則」第</a:t>
            </a:r>
            <a:r>
              <a:rPr lang="en-US" altLang="zh-TW" sz="2000" dirty="0" smtClean="0">
                <a:latin typeface="Times New Roman" pitchFamily="18" charset="0"/>
              </a:rPr>
              <a:t>6</a:t>
            </a:r>
            <a:r>
              <a:rPr lang="zh-TW" altLang="en-US" sz="2000" dirty="0" smtClean="0">
                <a:latin typeface="Times New Roman" pitchFamily="18" charset="0"/>
              </a:rPr>
              <a:t>條第</a:t>
            </a:r>
            <a:r>
              <a:rPr lang="en-US" altLang="zh-TW" sz="2000" dirty="0" smtClean="0">
                <a:latin typeface="Times New Roman" pitchFamily="18" charset="0"/>
              </a:rPr>
              <a:t>3</a:t>
            </a:r>
            <a:r>
              <a:rPr lang="zh-TW" altLang="en-US" sz="2000" dirty="0" smtClean="0">
                <a:latin typeface="Times New Roman" pitchFamily="18" charset="0"/>
              </a:rPr>
              <a:t>項規定辦理。銷售對象非限於本中心國際債券管理規則所定之專業投資人者，所檢具之公開說明書除依前開規定編製外，並應載明與債信有關之風險事項、最近</a:t>
            </a:r>
            <a:r>
              <a:rPr lang="en-US" altLang="zh-TW" sz="2000" dirty="0" smtClean="0">
                <a:latin typeface="Times New Roman" pitchFamily="18" charset="0"/>
              </a:rPr>
              <a:t>3</a:t>
            </a:r>
            <a:r>
              <a:rPr lang="zh-TW" altLang="en-US" sz="2000" dirty="0" smtClean="0">
                <a:latin typeface="Times New Roman" pitchFamily="18" charset="0"/>
              </a:rPr>
              <a:t>年度及最近期簡明資產負債表及綜合損益表。</a:t>
            </a:r>
            <a:endParaRPr lang="en-US" altLang="zh-TW" sz="2000" dirty="0" smtClean="0">
              <a:latin typeface="Times New Roman" pitchFamily="18" charset="0"/>
            </a:endParaRPr>
          </a:p>
          <a:p>
            <a:pPr marL="684000" lvl="0" indent="-288000" algn="just">
              <a:spcBef>
                <a:spcPts val="300"/>
              </a:spcBef>
              <a:buClrTx/>
              <a:buSzPct val="100000"/>
              <a:buFont typeface="Wingdings" pitchFamily="2" charset="2"/>
              <a:buChar char="ü"/>
            </a:pPr>
            <a:r>
              <a:rPr lang="zh-TW" altLang="en-US" sz="2000" dirty="0">
                <a:latin typeface="Times New Roman" pitchFamily="18" charset="0"/>
              </a:rPr>
              <a:t>公開說明書「資金用途」之編製內容，</a:t>
            </a:r>
            <a:r>
              <a:rPr lang="zh-TW" altLang="en-US" sz="2000" dirty="0" smtClean="0">
                <a:latin typeface="Times New Roman" pitchFamily="18" charset="0"/>
              </a:rPr>
              <a:t>請參照「</a:t>
            </a:r>
            <a:r>
              <a:rPr lang="zh-TW" altLang="zh-TW" sz="2000" dirty="0">
                <a:latin typeface="Times New Roman" pitchFamily="18" charset="0"/>
              </a:rPr>
              <a:t>公司募集發行有價證券公開說明書應行記載事項準則</a:t>
            </a:r>
            <a:r>
              <a:rPr lang="zh-TW" altLang="en-US" sz="2000" dirty="0">
                <a:latin typeface="Times New Roman" pitchFamily="18" charset="0"/>
              </a:rPr>
              <a:t>」第</a:t>
            </a:r>
            <a:r>
              <a:rPr lang="en-US" altLang="zh-TW" sz="2000" dirty="0">
                <a:latin typeface="Times New Roman" pitchFamily="18" charset="0"/>
              </a:rPr>
              <a:t>24</a:t>
            </a:r>
            <a:r>
              <a:rPr lang="zh-TW" altLang="en-US" sz="2000" dirty="0" smtClean="0">
                <a:latin typeface="Times New Roman" pitchFamily="18" charset="0"/>
              </a:rPr>
              <a:t>條有關與</a:t>
            </a:r>
            <a:r>
              <a:rPr lang="zh-TW" altLang="en-US" sz="2000" dirty="0">
                <a:latin typeface="Times New Roman" pitchFamily="18" charset="0"/>
              </a:rPr>
              <a:t>公司債</a:t>
            </a:r>
            <a:r>
              <a:rPr lang="zh-TW" altLang="en-US" sz="2000" dirty="0" smtClean="0">
                <a:latin typeface="Times New Roman" pitchFamily="18" charset="0"/>
              </a:rPr>
              <a:t>發行相關之項目（包含</a:t>
            </a:r>
            <a:r>
              <a:rPr lang="zh-TW" altLang="en-US" sz="2000" dirty="0">
                <a:latin typeface="Times New Roman" pitchFamily="18" charset="0"/>
              </a:rPr>
              <a:t>第</a:t>
            </a:r>
            <a:r>
              <a:rPr lang="en-US" altLang="zh-TW" sz="2000" dirty="0">
                <a:latin typeface="Times New Roman" pitchFamily="18" charset="0"/>
              </a:rPr>
              <a:t>1</a:t>
            </a:r>
            <a:r>
              <a:rPr lang="zh-TW" altLang="en-US" sz="2000" dirty="0">
                <a:latin typeface="Times New Roman" pitchFamily="18" charset="0"/>
              </a:rPr>
              <a:t>、</a:t>
            </a:r>
            <a:r>
              <a:rPr lang="en-US" altLang="zh-TW" sz="2000" dirty="0">
                <a:latin typeface="Times New Roman" pitchFamily="18" charset="0"/>
              </a:rPr>
              <a:t>2</a:t>
            </a:r>
            <a:r>
              <a:rPr lang="zh-TW" altLang="en-US" sz="2000" dirty="0">
                <a:latin typeface="Times New Roman" pitchFamily="18" charset="0"/>
              </a:rPr>
              <a:t>、</a:t>
            </a:r>
            <a:r>
              <a:rPr lang="en-US" altLang="zh-TW" sz="2000" dirty="0">
                <a:latin typeface="Times New Roman" pitchFamily="18" charset="0"/>
              </a:rPr>
              <a:t>8</a:t>
            </a:r>
            <a:r>
              <a:rPr lang="zh-TW" altLang="en-US" sz="2000" dirty="0">
                <a:latin typeface="Times New Roman" pitchFamily="18" charset="0"/>
              </a:rPr>
              <a:t>、</a:t>
            </a:r>
            <a:r>
              <a:rPr lang="en-US" altLang="zh-TW" sz="2000" dirty="0">
                <a:latin typeface="Times New Roman" pitchFamily="18" charset="0"/>
              </a:rPr>
              <a:t>9</a:t>
            </a:r>
            <a:r>
              <a:rPr lang="zh-TW" altLang="en-US" sz="2000" dirty="0">
                <a:latin typeface="Times New Roman" pitchFamily="18" charset="0"/>
              </a:rPr>
              <a:t>、</a:t>
            </a:r>
            <a:r>
              <a:rPr lang="en-US" altLang="zh-TW" sz="2000" dirty="0">
                <a:latin typeface="Times New Roman" pitchFamily="18" charset="0"/>
              </a:rPr>
              <a:t>10</a:t>
            </a:r>
            <a:r>
              <a:rPr lang="zh-TW" altLang="en-US" sz="2000" dirty="0">
                <a:latin typeface="Times New Roman" pitchFamily="18" charset="0"/>
              </a:rPr>
              <a:t>款等相關事項）</a:t>
            </a:r>
            <a:r>
              <a:rPr lang="zh-TW" altLang="en-US" sz="2000" dirty="0" smtClean="0">
                <a:latin typeface="Times New Roman" pitchFamily="18" charset="0"/>
              </a:rPr>
              <a:t>。</a:t>
            </a:r>
            <a:endParaRPr lang="en-US" altLang="zh-TW" sz="2000" dirty="0" smtClean="0">
              <a:latin typeface="Times New Roman" pitchFamily="18" charset="0"/>
            </a:endParaRPr>
          </a:p>
          <a:p>
            <a:pPr marL="684000" lvl="0" indent="-288000" algn="just">
              <a:spcBef>
                <a:spcPts val="300"/>
              </a:spcBef>
              <a:buClrTx/>
              <a:buSzPct val="100000"/>
              <a:buFont typeface="Wingdings" pitchFamily="2" charset="2"/>
              <a:buChar char="ü"/>
            </a:pPr>
            <a:r>
              <a:rPr lang="zh-TW" altLang="en-US" sz="2000" u="sng" dirty="0" smtClean="0">
                <a:solidFill>
                  <a:srgbClr val="FF0000"/>
                </a:solidFill>
                <a:latin typeface="Times New Roman" pitchFamily="18" charset="0"/>
              </a:rPr>
              <a:t>公開說明書摘要</a:t>
            </a:r>
            <a:r>
              <a:rPr lang="en-US" altLang="zh-TW" sz="2000" u="sng" dirty="0" smtClean="0">
                <a:solidFill>
                  <a:srgbClr val="FF0000"/>
                </a:solidFill>
                <a:latin typeface="Times New Roman" pitchFamily="18" charset="0"/>
              </a:rPr>
              <a:t>(</a:t>
            </a:r>
            <a:r>
              <a:rPr lang="zh-TW" altLang="en-US" sz="2000" u="sng" dirty="0" smtClean="0">
                <a:solidFill>
                  <a:srgbClr val="FF0000"/>
                </a:solidFill>
                <a:latin typeface="Times New Roman" pitchFamily="18" charset="0"/>
              </a:rPr>
              <a:t>含發行人基本資料</a:t>
            </a:r>
            <a:r>
              <a:rPr lang="en-US" altLang="zh-TW" sz="2000" u="sng" dirty="0" smtClean="0">
                <a:solidFill>
                  <a:srgbClr val="FF0000"/>
                </a:solidFill>
                <a:latin typeface="Times New Roman" pitchFamily="18" charset="0"/>
              </a:rPr>
              <a:t>)</a:t>
            </a:r>
            <a:r>
              <a:rPr lang="zh-TW" altLang="en-US" sz="2000" u="sng" dirty="0" smtClean="0">
                <a:solidFill>
                  <a:srgbClr val="FF0000"/>
                </a:solidFill>
                <a:latin typeface="Times New Roman" pitchFamily="18" charset="0"/>
              </a:rPr>
              <a:t>請依照主管機關所規定之標</a:t>
            </a:r>
            <a:r>
              <a:rPr lang="zh-TW" altLang="en-US" sz="2000" u="sng" dirty="0">
                <a:solidFill>
                  <a:srgbClr val="FF0000"/>
                </a:solidFill>
                <a:latin typeface="Times New Roman" pitchFamily="18" charset="0"/>
              </a:rPr>
              <a:t>準</a:t>
            </a:r>
            <a:r>
              <a:rPr lang="zh-TW" altLang="en-US" sz="2000" u="sng" dirty="0" smtClean="0">
                <a:solidFill>
                  <a:srgbClr val="FF0000"/>
                </a:solidFill>
                <a:latin typeface="Times New Roman" pitchFamily="18" charset="0"/>
              </a:rPr>
              <a:t>格式填報，毋漏列應記載事項。</a:t>
            </a:r>
            <a:r>
              <a:rPr lang="en-US" altLang="zh-TW" sz="2000" u="sng" dirty="0" smtClean="0">
                <a:solidFill>
                  <a:srgbClr val="FF0000"/>
                </a:solidFill>
                <a:latin typeface="Times New Roman" pitchFamily="18" charset="0"/>
              </a:rPr>
              <a:t>(</a:t>
            </a:r>
            <a:r>
              <a:rPr lang="zh-TW" altLang="en-US" sz="2000" u="sng" dirty="0" smtClean="0">
                <a:solidFill>
                  <a:srgbClr val="FF0000"/>
                </a:solidFill>
                <a:latin typeface="Times New Roman" pitchFamily="18" charset="0"/>
              </a:rPr>
              <a:t>依據公司募集發行有價證券公開說明書應行記載事項準則第七條</a:t>
            </a:r>
            <a:r>
              <a:rPr lang="zh-TW" altLang="en-US" sz="2000" u="sng" dirty="0" smtClean="0">
                <a:solidFill>
                  <a:srgbClr val="FF0000"/>
                </a:solidFill>
                <a:latin typeface="Times New Roman" pitchFamily="18" charset="0"/>
              </a:rPr>
              <a:t>之規定</a:t>
            </a:r>
            <a:r>
              <a:rPr lang="en-US" altLang="zh-TW" sz="2000" u="sng" dirty="0" smtClean="0">
                <a:solidFill>
                  <a:srgbClr val="FF0000"/>
                </a:solidFill>
                <a:latin typeface="Times New Roman" pitchFamily="18" charset="0"/>
              </a:rPr>
              <a:t>)</a:t>
            </a:r>
            <a:endParaRPr lang="en-US" altLang="zh-TW" sz="2000" u="sng" dirty="0" smtClean="0">
              <a:solidFill>
                <a:srgbClr val="FF0000"/>
              </a:solidFill>
              <a:latin typeface="Times New Roman" pitchFamily="18" charset="0"/>
            </a:endParaRPr>
          </a:p>
          <a:p>
            <a:pPr lvl="0" algn="just">
              <a:spcBef>
                <a:spcPts val="600"/>
              </a:spcBef>
              <a:buSzPct val="80000"/>
            </a:pPr>
            <a:r>
              <a:rPr lang="zh-TW" altLang="en-US" sz="2400" dirty="0" smtClean="0">
                <a:latin typeface="Times New Roman" pitchFamily="18" charset="0"/>
              </a:rPr>
              <a:t>申報</a:t>
            </a:r>
            <a:r>
              <a:rPr lang="zh-TW" altLang="en-US" sz="2400" dirty="0">
                <a:latin typeface="Times New Roman" pitchFamily="18" charset="0"/>
              </a:rPr>
              <a:t>生效後，可洽本中心承辦人協助開啟公開資訊觀測站募資計劃申報之權限。</a:t>
            </a:r>
            <a:endParaRPr lang="en-US" altLang="zh-TW" sz="2400" dirty="0">
              <a:latin typeface="Times New Roman" panose="02020603050405020304" pitchFamily="18" charset="0"/>
            </a:endParaRPr>
          </a:p>
          <a:p>
            <a:pPr lvl="0" algn="just">
              <a:spcBef>
                <a:spcPts val="600"/>
              </a:spcBef>
              <a:buSzPct val="80000"/>
            </a:pPr>
            <a:r>
              <a:rPr lang="zh-TW" altLang="en-US" sz="2400" dirty="0">
                <a:latin typeface="Times New Roman" panose="02020603050405020304" pitchFamily="18" charset="0"/>
              </a:rPr>
              <a:t>其他相關事項</a:t>
            </a:r>
            <a:r>
              <a:rPr lang="zh-TW" altLang="en-US" sz="2400" dirty="0" smtClean="0">
                <a:latin typeface="Times New Roman" panose="02020603050405020304" pitchFamily="18" charset="0"/>
              </a:rPr>
              <a:t>。</a:t>
            </a:r>
            <a:endParaRPr lang="en-US" altLang="zh-TW" sz="2000" dirty="0" smtClean="0">
              <a:latin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26</a:t>
            </a:fld>
            <a:endParaRPr lang="en-US" altLang="zh-TW"/>
          </a:p>
        </p:txBody>
      </p:sp>
    </p:spTree>
    <p:extLst>
      <p:ext uri="{BB962C8B-B14F-4D97-AF65-F5344CB8AC3E}">
        <p14:creationId xmlns:p14="http://schemas.microsoft.com/office/powerpoint/2010/main" val="95047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9" y="617538"/>
            <a:ext cx="5764534" cy="1143000"/>
          </a:xfrm>
        </p:spPr>
        <p:txBody>
          <a:bodyPr/>
          <a:lstStyle/>
          <a:p>
            <a:pPr marL="892175" indent="-892175"/>
            <a:r>
              <a:rPr lang="zh-TW" altLang="en-US" sz="3600" b="1" dirty="0">
                <a:solidFill>
                  <a:srgbClr val="0000FF"/>
                </a:solidFill>
                <a:latin typeface="標楷體" panose="03000509000000000000" pitchFamily="65" charset="-120"/>
                <a:ea typeface="標楷體" panose="03000509000000000000" pitchFamily="65" charset="-120"/>
              </a:rPr>
              <a:t>五、其他應注意事項</a:t>
            </a:r>
            <a:r>
              <a:rPr lang="en-US" altLang="zh-TW" sz="3600" b="1" dirty="0" smtClean="0">
                <a:solidFill>
                  <a:srgbClr val="0000FF"/>
                </a:solidFill>
                <a:latin typeface="標楷體" panose="03000509000000000000" pitchFamily="65" charset="-120"/>
                <a:ea typeface="標楷體" panose="03000509000000000000" pitchFamily="65" charset="-120"/>
              </a:rPr>
              <a:t>(4)</a:t>
            </a:r>
            <a:endParaRPr lang="zh-TW" altLang="en-US" sz="3600" b="1" dirty="0">
              <a:solidFill>
                <a:srgbClr val="0000FF"/>
              </a:solidFill>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742EC59D-4864-4376-B54E-B6C993257369}" type="slidenum">
              <a:rPr lang="en-US" altLang="zh-TW" smtClean="0"/>
              <a:pPr>
                <a:defRPr/>
              </a:pPr>
              <a:t>27</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3581849255"/>
              </p:ext>
            </p:extLst>
          </p:nvPr>
        </p:nvGraphicFramePr>
        <p:xfrm>
          <a:off x="755576" y="2332546"/>
          <a:ext cx="7848872" cy="3904765"/>
        </p:xfrm>
        <a:graphic>
          <a:graphicData uri="http://schemas.openxmlformats.org/drawingml/2006/table">
            <a:tbl>
              <a:tblPr firstRow="1" bandRow="1">
                <a:tableStyleId>{5C22544A-7EE6-4342-B048-85BDC9FD1C3A}</a:tableStyleId>
              </a:tblPr>
              <a:tblGrid>
                <a:gridCol w="792088"/>
                <a:gridCol w="3096743"/>
                <a:gridCol w="3960041"/>
              </a:tblGrid>
              <a:tr h="563973">
                <a:tc>
                  <a:txBody>
                    <a:bodyPr/>
                    <a:lstStyle/>
                    <a:p>
                      <a:pPr algn="ctr"/>
                      <a:r>
                        <a:rPr lang="zh-TW" altLang="en-US" dirty="0" smtClean="0">
                          <a:solidFill>
                            <a:schemeClr val="tx1"/>
                          </a:solidFill>
                          <a:latin typeface="標楷體" panose="03000509000000000000" pitchFamily="65" charset="-120"/>
                          <a:ea typeface="標楷體" panose="03000509000000000000" pitchFamily="65" charset="-120"/>
                        </a:rPr>
                        <a:t>類別</a:t>
                      </a: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zh-TW" sz="1800" kern="100" dirty="0" smtClean="0">
                          <a:solidFill>
                            <a:schemeClr val="tx1"/>
                          </a:solidFill>
                          <a:effectLst/>
                          <a:latin typeface="標楷體" panose="03000509000000000000" pitchFamily="65" charset="-120"/>
                          <a:ea typeface="標楷體" panose="03000509000000000000" pitchFamily="65" charset="-120"/>
                        </a:rPr>
                        <a:t>申報書類型</a:t>
                      </a:r>
                      <a:endParaRPr lang="zh-TW" altLang="en-US"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kern="100" dirty="0" smtClean="0">
                          <a:solidFill>
                            <a:schemeClr val="tx1"/>
                          </a:solidFill>
                          <a:effectLst/>
                          <a:latin typeface="標楷體" panose="03000509000000000000" pitchFamily="65" charset="-120"/>
                          <a:ea typeface="標楷體" panose="03000509000000000000" pitchFamily="65" charset="-120"/>
                        </a:rPr>
                        <a:t>應檢送之「其他必要之書件」</a:t>
                      </a:r>
                      <a:endParaRPr lang="zh-TW" altLang="zh-TW" sz="18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6206">
                <a:tc rowSpan="3">
                  <a:txBody>
                    <a:bodyPr/>
                    <a:lstStyle/>
                    <a:p>
                      <a:pPr algn="ctr"/>
                      <a:r>
                        <a:rPr lang="zh-TW" altLang="en-US" dirty="0" smtClean="0">
                          <a:latin typeface="標楷體" panose="03000509000000000000" pitchFamily="65" charset="-120"/>
                          <a:ea typeface="標楷體" panose="03000509000000000000" pitchFamily="65" charset="-120"/>
                        </a:rPr>
                        <a:t>本國發行人</a:t>
                      </a:r>
                      <a:endParaRPr lang="zh-TW" altLang="en-US"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00" dirty="0" smtClean="0">
                          <a:solidFill>
                            <a:schemeClr val="tx1"/>
                          </a:solidFill>
                          <a:effectLst/>
                          <a:latin typeface="標楷體" panose="03000509000000000000" pitchFamily="65" charset="-120"/>
                          <a:ea typeface="標楷體" panose="03000509000000000000" pitchFamily="65" charset="-120"/>
                        </a:rPr>
                        <a:t>發行普通公司債申報書</a:t>
                      </a:r>
                      <a:endParaRPr lang="zh-TW" altLang="zh-TW" sz="18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標楷體" panose="03000509000000000000" pitchFamily="65" charset="-120"/>
                          <a:ea typeface="標楷體" panose="03000509000000000000" pitchFamily="65" charset="-120"/>
                        </a:rPr>
                        <a:t>ㄧ、</a:t>
                      </a:r>
                      <a:r>
                        <a:rPr lang="zh-TW" altLang="zh-TW" sz="1800" b="1" kern="100" dirty="0" smtClean="0">
                          <a:solidFill>
                            <a:srgbClr val="C00000"/>
                          </a:solidFill>
                          <a:effectLst/>
                          <a:latin typeface="標楷體" panose="03000509000000000000" pitchFamily="65" charset="-120"/>
                          <a:ea typeface="標楷體" panose="03000509000000000000" pitchFamily="65" charset="-120"/>
                        </a:rPr>
                        <a:t>未違反「發行人募集與發行有價證券處理準則」第五條規定之聲明書</a:t>
                      </a:r>
                      <a:r>
                        <a:rPr lang="en-US" altLang="zh-TW" sz="1800" b="1" kern="100" dirty="0" smtClean="0">
                          <a:solidFill>
                            <a:srgbClr val="C00000"/>
                          </a:solidFill>
                          <a:effectLst/>
                          <a:latin typeface="標楷體" panose="03000509000000000000" pitchFamily="65" charset="-120"/>
                          <a:ea typeface="標楷體" panose="03000509000000000000" pitchFamily="65" charset="-120"/>
                        </a:rPr>
                        <a:t>(</a:t>
                      </a:r>
                      <a:r>
                        <a:rPr lang="zh-TW" altLang="en-US" sz="1800" b="1" kern="100" dirty="0" smtClean="0">
                          <a:solidFill>
                            <a:srgbClr val="C00000"/>
                          </a:solidFill>
                          <a:effectLst/>
                          <a:latin typeface="標楷體" panose="03000509000000000000" pitchFamily="65" charset="-120"/>
                          <a:ea typeface="標楷體" panose="03000509000000000000" pitchFamily="65" charset="-120"/>
                        </a:rPr>
                        <a:t>格式</a:t>
                      </a:r>
                      <a:r>
                        <a:rPr lang="zh-TW" altLang="zh-TW" sz="1800" b="1" kern="100" dirty="0" smtClean="0">
                          <a:solidFill>
                            <a:srgbClr val="C00000"/>
                          </a:solidFill>
                          <a:effectLst/>
                          <a:latin typeface="標楷體" panose="03000509000000000000" pitchFamily="65" charset="-120"/>
                          <a:ea typeface="標楷體" panose="03000509000000000000" pitchFamily="65" charset="-120"/>
                        </a:rPr>
                        <a:t>如后</a:t>
                      </a:r>
                      <a:r>
                        <a:rPr lang="en-US" altLang="zh-TW" sz="1800" b="1" kern="100" dirty="0" smtClean="0">
                          <a:solidFill>
                            <a:srgbClr val="C00000"/>
                          </a:solidFill>
                          <a:effectLst/>
                          <a:latin typeface="標楷體" panose="03000509000000000000" pitchFamily="65" charset="-120"/>
                          <a:ea typeface="標楷體" panose="03000509000000000000" pitchFamily="65" charset="-12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8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en-US" dirty="0" smtClean="0">
                          <a:latin typeface="標楷體" panose="03000509000000000000" pitchFamily="65" charset="-120"/>
                          <a:ea typeface="標楷體" panose="03000509000000000000" pitchFamily="65" charset="-120"/>
                        </a:rPr>
                        <a:t>二、</a:t>
                      </a:r>
                      <a:r>
                        <a:rPr lang="zh-TW" altLang="zh-TW" dirty="0" smtClean="0">
                          <a:latin typeface="標楷體" panose="03000509000000000000" pitchFamily="65" charset="-120"/>
                          <a:ea typeface="標楷體" panose="03000509000000000000" pitchFamily="65" charset="-120"/>
                        </a:rPr>
                        <a:t>「承銷商應對出具不實聲明事項之圈購人收取違約金」之承諾書</a:t>
                      </a:r>
                      <a:r>
                        <a:rPr lang="en-US" altLang="zh-TW" b="0" dirty="0" smtClean="0">
                          <a:solidFill>
                            <a:schemeClr val="tx1"/>
                          </a:solidFill>
                          <a:latin typeface="標楷體" panose="03000509000000000000" pitchFamily="65" charset="-120"/>
                          <a:ea typeface="標楷體" panose="03000509000000000000" pitchFamily="65" charset="-120"/>
                        </a:rPr>
                        <a:t>(</a:t>
                      </a:r>
                      <a:r>
                        <a:rPr lang="zh-TW" altLang="zh-TW" b="0" dirty="0" smtClean="0">
                          <a:solidFill>
                            <a:schemeClr val="tx1"/>
                          </a:solidFill>
                          <a:latin typeface="標楷體" panose="03000509000000000000" pitchFamily="65" charset="-120"/>
                          <a:ea typeface="標楷體" panose="03000509000000000000" pitchFamily="65" charset="-120"/>
                        </a:rPr>
                        <a:t>採詢價圈購辦理承銷者</a:t>
                      </a:r>
                      <a:r>
                        <a:rPr lang="en-US" altLang="zh-TW" b="0" dirty="0" smtClean="0">
                          <a:solidFill>
                            <a:schemeClr val="tx1"/>
                          </a:solidFill>
                          <a:latin typeface="標楷體" panose="03000509000000000000" pitchFamily="65" charset="-120"/>
                          <a:ea typeface="標楷體" panose="03000509000000000000" pitchFamily="65" charset="-120"/>
                        </a:rPr>
                        <a:t>)</a:t>
                      </a:r>
                      <a:endParaRPr lang="zh-TW" altLang="en-US" b="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589">
                <a:tc vMerge="1">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00" dirty="0" smtClean="0">
                          <a:solidFill>
                            <a:schemeClr val="tx1"/>
                          </a:solidFill>
                          <a:effectLst/>
                          <a:latin typeface="標楷體" panose="03000509000000000000" pitchFamily="65" charset="-120"/>
                          <a:ea typeface="標楷體" panose="03000509000000000000" pitchFamily="65" charset="-120"/>
                        </a:rPr>
                        <a:t>發行普通公司債總括申報書</a:t>
                      </a:r>
                      <a:endParaRPr lang="zh-TW" altLang="zh-TW" sz="18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r>
              <a:tr h="1043997">
                <a:tc vMerge="1">
                  <a:txBody>
                    <a:bodyPr/>
                    <a:lstStyle/>
                    <a:p>
                      <a:endParaRPr lang="zh-TW" altLang="en-US" dirty="0"/>
                    </a:p>
                  </a:txBody>
                  <a:tcPr/>
                </a:tc>
                <a:tc>
                  <a:txBody>
                    <a:bodyPr/>
                    <a:lstStyle/>
                    <a:p>
                      <a:r>
                        <a:rPr lang="zh-TW" altLang="zh-TW" sz="1800" kern="100" dirty="0" smtClean="0">
                          <a:solidFill>
                            <a:schemeClr val="tx1"/>
                          </a:solidFill>
                          <a:effectLst/>
                          <a:latin typeface="標楷體" panose="03000509000000000000" pitchFamily="65" charset="-120"/>
                          <a:ea typeface="標楷體" panose="03000509000000000000" pitchFamily="65" charset="-120"/>
                        </a:rPr>
                        <a:t>發行普通公司債總括申報</a:t>
                      </a:r>
                      <a:r>
                        <a:rPr lang="zh-TW" altLang="en-US" sz="1800" kern="100" dirty="0" smtClean="0">
                          <a:solidFill>
                            <a:schemeClr val="tx1"/>
                          </a:solidFill>
                          <a:effectLst/>
                          <a:latin typeface="標楷體" panose="03000509000000000000" pitchFamily="65" charset="-120"/>
                          <a:ea typeface="標楷體" panose="03000509000000000000" pitchFamily="65" charset="-120"/>
                        </a:rPr>
                        <a:t>追補書</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dirty="0" smtClean="0">
                          <a:latin typeface="標楷體" panose="03000509000000000000" pitchFamily="65" charset="-120"/>
                          <a:ea typeface="標楷體" panose="03000509000000000000" pitchFamily="65" charset="-120"/>
                        </a:rPr>
                        <a:t>「承銷商應對出具不實聲明事項之圈購人收取違約金」之承諾書</a:t>
                      </a:r>
                      <a:r>
                        <a:rPr lang="en-US" altLang="zh-TW" b="0" dirty="0" smtClean="0">
                          <a:solidFill>
                            <a:schemeClr val="tx1"/>
                          </a:solidFill>
                          <a:latin typeface="標楷體" panose="03000509000000000000" pitchFamily="65" charset="-120"/>
                          <a:ea typeface="標楷體" panose="03000509000000000000" pitchFamily="65" charset="-120"/>
                        </a:rPr>
                        <a:t>(</a:t>
                      </a:r>
                      <a:r>
                        <a:rPr lang="zh-TW" altLang="zh-TW" b="0" dirty="0" smtClean="0">
                          <a:solidFill>
                            <a:schemeClr val="tx1"/>
                          </a:solidFill>
                          <a:latin typeface="標楷體" panose="03000509000000000000" pitchFamily="65" charset="-120"/>
                          <a:ea typeface="標楷體" panose="03000509000000000000" pitchFamily="65" charset="-120"/>
                        </a:rPr>
                        <a:t>採詢價圈購辦理承銷者</a:t>
                      </a:r>
                      <a:r>
                        <a:rPr lang="en-US" altLang="zh-TW" b="0" dirty="0" smtClean="0">
                          <a:solidFill>
                            <a:schemeClr val="tx1"/>
                          </a:solidFill>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矩形 4"/>
          <p:cNvSpPr/>
          <p:nvPr/>
        </p:nvSpPr>
        <p:spPr>
          <a:xfrm>
            <a:off x="1099220" y="1815709"/>
            <a:ext cx="6768752" cy="461665"/>
          </a:xfrm>
          <a:prstGeom prst="rect">
            <a:avLst/>
          </a:prstGeom>
        </p:spPr>
        <p:txBody>
          <a:bodyPr wrap="square">
            <a:spAutoFit/>
          </a:bodyPr>
          <a:lstStyle/>
          <a:p>
            <a:r>
              <a:rPr lang="zh-TW" altLang="en-US" b="1" dirty="0">
                <a:latin typeface="標楷體" pitchFamily="65" charset="-120"/>
                <a:ea typeface="標楷體" pitchFamily="65" charset="-120"/>
              </a:rPr>
              <a:t>普通公司債</a:t>
            </a:r>
            <a:r>
              <a:rPr lang="zh-TW" altLang="en-US" b="1" dirty="0" smtClean="0">
                <a:latin typeface="標楷體" pitchFamily="65" charset="-120"/>
                <a:ea typeface="標楷體" pitchFamily="65" charset="-120"/>
              </a:rPr>
              <a:t>申報書應</a:t>
            </a:r>
            <a:r>
              <a:rPr lang="zh-TW" altLang="en-US" b="1" dirty="0">
                <a:latin typeface="標楷體" pitchFamily="65" charset="-120"/>
                <a:ea typeface="標楷體" pitchFamily="65" charset="-120"/>
              </a:rPr>
              <a:t>檢</a:t>
            </a:r>
            <a:r>
              <a:rPr lang="zh-TW" altLang="en-US" b="1" dirty="0" smtClean="0">
                <a:latin typeface="標楷體" pitchFamily="65" charset="-120"/>
                <a:ea typeface="標楷體" pitchFamily="65" charset="-120"/>
              </a:rPr>
              <a:t>送之其他</a:t>
            </a:r>
            <a:r>
              <a:rPr lang="zh-TW" altLang="en-US" b="1" dirty="0">
                <a:latin typeface="標楷體" pitchFamily="65" charset="-120"/>
                <a:ea typeface="標楷體" pitchFamily="65" charset="-120"/>
              </a:rPr>
              <a:t>必要書</a:t>
            </a:r>
            <a:r>
              <a:rPr lang="zh-TW" altLang="en-US" b="1" dirty="0" smtClean="0">
                <a:latin typeface="標楷體" pitchFamily="65" charset="-120"/>
                <a:ea typeface="標楷體" pitchFamily="65" charset="-120"/>
              </a:rPr>
              <a:t>件</a:t>
            </a:r>
            <a:endParaRPr lang="zh-TW" altLang="en-US" dirty="0"/>
          </a:p>
        </p:txBody>
      </p:sp>
    </p:spTree>
    <p:extLst>
      <p:ext uri="{BB962C8B-B14F-4D97-AF65-F5344CB8AC3E}">
        <p14:creationId xmlns:p14="http://schemas.microsoft.com/office/powerpoint/2010/main" val="4047810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pPr marL="892175" indent="-892175"/>
            <a:r>
              <a:rPr lang="zh-TW" altLang="en-US" sz="3600" b="1" dirty="0">
                <a:solidFill>
                  <a:srgbClr val="0000FF"/>
                </a:solidFill>
              </a:rPr>
              <a:t>六、相關文件</a:t>
            </a:r>
            <a:r>
              <a:rPr lang="zh-TW" altLang="en-US" sz="3600" b="1" dirty="0" smtClean="0">
                <a:solidFill>
                  <a:srgbClr val="0000FF"/>
                </a:solidFill>
              </a:rPr>
              <a:t>下載</a:t>
            </a:r>
            <a:endParaRPr lang="zh-TW" altLang="en-US" sz="3600" b="1" dirty="0">
              <a:solidFill>
                <a:srgbClr val="0000FF"/>
              </a:solidFill>
            </a:endParaRPr>
          </a:p>
        </p:txBody>
      </p:sp>
      <p:sp>
        <p:nvSpPr>
          <p:cNvPr id="3" name="內容版面配置區 2"/>
          <p:cNvSpPr>
            <a:spLocks noGrp="1"/>
          </p:cNvSpPr>
          <p:nvPr>
            <p:ph sz="quarter" idx="1"/>
          </p:nvPr>
        </p:nvSpPr>
        <p:spPr>
          <a:xfrm>
            <a:off x="720000" y="2016000"/>
            <a:ext cx="7920000" cy="4752000"/>
          </a:xfrm>
        </p:spPr>
        <p:txBody>
          <a:bodyPr>
            <a:noAutofit/>
          </a:bodyPr>
          <a:lstStyle/>
          <a:p>
            <a:pPr algn="just">
              <a:spcBef>
                <a:spcPts val="600"/>
              </a:spcBef>
              <a:buSzPct val="80000"/>
            </a:pPr>
            <a:r>
              <a:rPr lang="zh-TW" altLang="zh-TW" sz="2400" dirty="0">
                <a:latin typeface="Times New Roman" panose="02020603050405020304" pitchFamily="18" charset="0"/>
              </a:rPr>
              <a:t>本中心</a:t>
            </a:r>
            <a:r>
              <a:rPr lang="zh-TW" altLang="en-US" sz="2400" dirty="0">
                <a:latin typeface="Times New Roman" panose="02020603050405020304" pitchFamily="18" charset="0"/>
              </a:rPr>
              <a:t>網站</a:t>
            </a:r>
            <a:r>
              <a:rPr lang="zh-TW" altLang="zh-TW" sz="2400" dirty="0" smtClean="0">
                <a:latin typeface="Times New Roman" panose="02020603050405020304" pitchFamily="18" charset="0"/>
              </a:rPr>
              <a:t>首頁</a:t>
            </a:r>
            <a:r>
              <a:rPr lang="zh-TW" altLang="en-US" sz="2400" dirty="0" smtClean="0">
                <a:latin typeface="Times New Roman" panose="02020603050405020304" pitchFamily="18" charset="0"/>
              </a:rPr>
              <a:t>（</a:t>
            </a:r>
            <a:r>
              <a:rPr lang="en-US" altLang="zh-TW" sz="2400" dirty="0">
                <a:latin typeface="Times New Roman" panose="02020603050405020304" pitchFamily="18" charset="0"/>
                <a:hlinkClick r:id="rId2"/>
              </a:rPr>
              <a:t>http://</a:t>
            </a:r>
            <a:r>
              <a:rPr lang="en-US" altLang="zh-TW" sz="2400" dirty="0" smtClean="0">
                <a:latin typeface="Times New Roman" panose="02020603050405020304" pitchFamily="18" charset="0"/>
                <a:hlinkClick r:id="rId2"/>
              </a:rPr>
              <a:t>www.tpex.org.tw</a:t>
            </a:r>
            <a:r>
              <a:rPr lang="zh-TW" altLang="en-US" sz="2400" dirty="0" smtClean="0">
                <a:latin typeface="Times New Roman" panose="02020603050405020304" pitchFamily="18" charset="0"/>
              </a:rPr>
              <a:t>）</a:t>
            </a:r>
            <a:r>
              <a:rPr lang="en-US" altLang="zh-TW" sz="2400" dirty="0" smtClean="0">
                <a:latin typeface="Times New Roman" panose="02020603050405020304" pitchFamily="18" charset="0"/>
              </a:rPr>
              <a:t>&gt; </a:t>
            </a:r>
            <a:r>
              <a:rPr lang="en-US" altLang="zh-TW" sz="2400" dirty="0" err="1" smtClean="0">
                <a:latin typeface="Times New Roman" panose="02020603050405020304" pitchFamily="18" charset="0"/>
              </a:rPr>
              <a:t>公發及募</a:t>
            </a:r>
            <a:r>
              <a:rPr lang="zh-TW" altLang="en-US" sz="2400" dirty="0" smtClean="0">
                <a:latin typeface="Times New Roman" panose="02020603050405020304" pitchFamily="18" charset="0"/>
              </a:rPr>
              <a:t>資 </a:t>
            </a:r>
            <a:r>
              <a:rPr lang="en-US" altLang="zh-TW" sz="2400" dirty="0" smtClean="0">
                <a:latin typeface="Times New Roman" panose="02020603050405020304" pitchFamily="18" charset="0"/>
              </a:rPr>
              <a:t>&gt; </a:t>
            </a:r>
            <a:r>
              <a:rPr lang="en-US" altLang="zh-TW" sz="2400" dirty="0" err="1" smtClean="0">
                <a:latin typeface="Times New Roman" panose="02020603050405020304" pitchFamily="18" charset="0"/>
              </a:rPr>
              <a:t>申報案件</a:t>
            </a:r>
            <a:r>
              <a:rPr lang="en-US" altLang="zh-TW" sz="2400" dirty="0" smtClean="0">
                <a:latin typeface="Times New Roman" panose="02020603050405020304" pitchFamily="18" charset="0"/>
              </a:rPr>
              <a:t> &gt; </a:t>
            </a:r>
            <a:r>
              <a:rPr lang="en-US" altLang="zh-TW" sz="2400" dirty="0" err="1" smtClean="0">
                <a:latin typeface="Times New Roman" panose="02020603050405020304" pitchFamily="18" charset="0"/>
              </a:rPr>
              <a:t>申報案件表格下載</a:t>
            </a:r>
            <a:r>
              <a:rPr lang="zh-TW" altLang="en-US" sz="2400" dirty="0">
                <a:latin typeface="Times New Roman" panose="02020603050405020304" pitchFamily="18" charset="0"/>
              </a:rPr>
              <a:t>。</a:t>
            </a:r>
            <a:endParaRPr lang="en-US" altLang="zh-TW" sz="2400" b="1" dirty="0">
              <a:solidFill>
                <a:srgbClr val="0000FF"/>
              </a:solidFill>
              <a:latin typeface="Times New Roman" panose="02020603050405020304" pitchFamily="18" charset="0"/>
            </a:endParaRPr>
          </a:p>
          <a:p>
            <a:pPr algn="just">
              <a:spcBef>
                <a:spcPts val="1200"/>
              </a:spcBef>
              <a:buSzPct val="80000"/>
            </a:pPr>
            <a:r>
              <a:rPr lang="zh-TW" altLang="en-US" sz="2400" dirty="0" smtClean="0">
                <a:latin typeface="Times New Roman" panose="02020603050405020304" pitchFamily="18" charset="0"/>
              </a:rPr>
              <a:t>金</a:t>
            </a:r>
            <a:r>
              <a:rPr lang="zh-TW" altLang="en-US" sz="2400" dirty="0">
                <a:latin typeface="Times New Roman" panose="02020603050405020304" pitchFamily="18" charset="0"/>
              </a:rPr>
              <a:t>管會網站</a:t>
            </a:r>
            <a:r>
              <a:rPr lang="zh-TW" altLang="en-US" sz="2400" dirty="0" smtClean="0">
                <a:latin typeface="Times New Roman" panose="02020603050405020304" pitchFamily="18" charset="0"/>
              </a:rPr>
              <a:t>首頁</a:t>
            </a:r>
            <a:r>
              <a:rPr lang="zh-TW" altLang="en-US" sz="2400" dirty="0">
                <a:latin typeface="Times New Roman" panose="02020603050405020304" pitchFamily="18" charset="0"/>
              </a:rPr>
              <a:t>（</a:t>
            </a:r>
            <a:r>
              <a:rPr lang="en-US" altLang="zh-TW" sz="2400" dirty="0">
                <a:latin typeface="Times New Roman" panose="02020603050405020304" pitchFamily="18" charset="0"/>
                <a:hlinkClick r:id="rId3"/>
              </a:rPr>
              <a:t>http://www.fsc.gov.tw</a:t>
            </a:r>
            <a:r>
              <a:rPr lang="zh-TW" altLang="en-US" sz="2400" dirty="0">
                <a:latin typeface="Times New Roman" panose="02020603050405020304" pitchFamily="18" charset="0"/>
              </a:rPr>
              <a:t>）</a:t>
            </a:r>
            <a:r>
              <a:rPr lang="en-US" altLang="zh-TW" sz="2400" dirty="0" smtClean="0">
                <a:latin typeface="Times New Roman" panose="02020603050405020304" pitchFamily="18" charset="0"/>
              </a:rPr>
              <a:t>&gt; </a:t>
            </a:r>
            <a:r>
              <a:rPr lang="zh-TW" altLang="en-US" sz="2400" dirty="0">
                <a:latin typeface="Times New Roman" panose="02020603050405020304" pitchFamily="18" charset="0"/>
              </a:rPr>
              <a:t>證期局 </a:t>
            </a:r>
            <a:r>
              <a:rPr lang="en-US" altLang="zh-TW" sz="2400" dirty="0">
                <a:latin typeface="Times New Roman" panose="02020603050405020304" pitchFamily="18" charset="0"/>
              </a:rPr>
              <a:t>&gt; </a:t>
            </a:r>
            <a:r>
              <a:rPr lang="zh-TW" altLang="en-US" sz="2400" dirty="0">
                <a:latin typeface="Times New Roman" panose="02020603050405020304" pitchFamily="18" charset="0"/>
              </a:rPr>
              <a:t>便民服務 </a:t>
            </a:r>
            <a:r>
              <a:rPr lang="en-US" altLang="zh-TW" sz="2400" dirty="0">
                <a:latin typeface="Times New Roman" panose="02020603050405020304" pitchFamily="18" charset="0"/>
              </a:rPr>
              <a:t>&gt; </a:t>
            </a:r>
            <a:r>
              <a:rPr lang="zh-TW" altLang="en-US" sz="2400" dirty="0">
                <a:latin typeface="Times New Roman" panose="02020603050405020304" pitchFamily="18" charset="0"/>
              </a:rPr>
              <a:t>申辦案件 </a:t>
            </a:r>
            <a:r>
              <a:rPr lang="en-US" altLang="zh-TW" sz="2400" dirty="0">
                <a:latin typeface="Times New Roman" panose="02020603050405020304" pitchFamily="18" charset="0"/>
              </a:rPr>
              <a:t>&gt; </a:t>
            </a:r>
            <a:r>
              <a:rPr lang="zh-TW" altLang="en-US" sz="2400" dirty="0">
                <a:latin typeface="Times New Roman" panose="02020603050405020304" pitchFamily="18" charset="0"/>
              </a:rPr>
              <a:t>申報</a:t>
            </a:r>
            <a:r>
              <a:rPr lang="en-US" altLang="zh-TW" sz="2400" dirty="0">
                <a:latin typeface="Times New Roman" panose="02020603050405020304" pitchFamily="18" charset="0"/>
              </a:rPr>
              <a:t>(</a:t>
            </a:r>
            <a:r>
              <a:rPr lang="zh-TW" altLang="en-US" sz="2400" dirty="0">
                <a:latin typeface="Times New Roman" panose="02020603050405020304" pitchFamily="18" charset="0"/>
              </a:rPr>
              <a:t>請</a:t>
            </a:r>
            <a:r>
              <a:rPr lang="en-US" altLang="zh-TW" sz="2400" dirty="0">
                <a:latin typeface="Times New Roman" panose="02020603050405020304" pitchFamily="18" charset="0"/>
              </a:rPr>
              <a:t>)</a:t>
            </a:r>
            <a:r>
              <a:rPr lang="zh-TW" altLang="en-US" sz="2400" dirty="0">
                <a:latin typeface="Times New Roman" panose="02020603050405020304" pitchFamily="18" charset="0"/>
              </a:rPr>
              <a:t>案件表格</a:t>
            </a:r>
            <a:r>
              <a:rPr lang="zh-TW" altLang="en-US" sz="2400" dirty="0" smtClean="0">
                <a:latin typeface="Times New Roman" panose="02020603050405020304" pitchFamily="18" charset="0"/>
              </a:rPr>
              <a:t>下載。</a:t>
            </a:r>
            <a:endParaRPr lang="en-US" altLang="zh-TW" sz="2400" dirty="0">
              <a:latin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28</a:t>
            </a:fld>
            <a:endParaRPr lang="en-US" altLang="zh-TW"/>
          </a:p>
        </p:txBody>
      </p:sp>
    </p:spTree>
    <p:extLst>
      <p:ext uri="{BB962C8B-B14F-4D97-AF65-F5344CB8AC3E}">
        <p14:creationId xmlns:p14="http://schemas.microsoft.com/office/powerpoint/2010/main" val="57417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noAutofit/>
          </a:bodyPr>
          <a:lstStyle/>
          <a:p>
            <a:pPr marL="892175" indent="-892175"/>
            <a:r>
              <a:rPr lang="zh-TW" altLang="en-US" sz="3600" b="1" dirty="0" smtClean="0">
                <a:solidFill>
                  <a:srgbClr val="0000FF"/>
                </a:solidFill>
              </a:rPr>
              <a:t>七、資訊</a:t>
            </a:r>
            <a:r>
              <a:rPr lang="zh-TW" altLang="en-US" sz="3600" b="1" dirty="0">
                <a:solidFill>
                  <a:srgbClr val="0000FF"/>
                </a:solidFill>
              </a:rPr>
              <a:t>揭露</a:t>
            </a:r>
            <a:r>
              <a:rPr lang="en-US" altLang="zh-TW" sz="3600" b="1" dirty="0">
                <a:solidFill>
                  <a:srgbClr val="0000FF"/>
                </a:solidFill>
              </a:rPr>
              <a:t>(1)</a:t>
            </a:r>
            <a:endParaRPr lang="zh-TW" altLang="en-US" sz="3600" b="1" dirty="0">
              <a:solidFill>
                <a:srgbClr val="0000FF"/>
              </a:solidFill>
            </a:endParaRPr>
          </a:p>
        </p:txBody>
      </p:sp>
      <p:sp>
        <p:nvSpPr>
          <p:cNvPr id="3" name="內容版面配置區 2"/>
          <p:cNvSpPr>
            <a:spLocks noGrp="1"/>
          </p:cNvSpPr>
          <p:nvPr>
            <p:ph sz="quarter" idx="1"/>
          </p:nvPr>
        </p:nvSpPr>
        <p:spPr>
          <a:xfrm>
            <a:off x="720000" y="2016000"/>
            <a:ext cx="7920000" cy="4752000"/>
          </a:xfrm>
        </p:spPr>
        <p:txBody>
          <a:bodyPr>
            <a:noAutofit/>
          </a:bodyPr>
          <a:lstStyle/>
          <a:p>
            <a:pPr>
              <a:spcBef>
                <a:spcPts val="0"/>
              </a:spcBef>
              <a:buSzPct val="80000"/>
            </a:pPr>
            <a:r>
              <a:rPr lang="zh-TW" altLang="en-US" sz="2400" b="1" dirty="0" smtClean="0">
                <a:latin typeface="Times New Roman" panose="02020603050405020304" pitchFamily="18" charset="0"/>
                <a:cs typeface="Times New Roman" pitchFamily="18" charset="0"/>
              </a:rPr>
              <a:t>申報</a:t>
            </a:r>
            <a:r>
              <a:rPr lang="zh-TW" altLang="en-US" sz="2400" b="1" dirty="0">
                <a:latin typeface="Times New Roman" panose="02020603050405020304" pitchFamily="18" charset="0"/>
                <a:cs typeface="Times New Roman" pitchFamily="18" charset="0"/>
              </a:rPr>
              <a:t>案件</a:t>
            </a:r>
            <a:r>
              <a:rPr lang="zh-TW" altLang="en-US" sz="2400" b="1" dirty="0" smtClean="0">
                <a:latin typeface="Times New Roman" panose="02020603050405020304" pitchFamily="18" charset="0"/>
                <a:cs typeface="Times New Roman" pitchFamily="18" charset="0"/>
              </a:rPr>
              <a:t>查詢</a:t>
            </a:r>
            <a:endParaRPr lang="en-US" altLang="zh-TW" sz="2200" dirty="0" smtClean="0">
              <a:latin typeface="Times New Roman" panose="02020603050405020304" pitchFamily="18" charset="0"/>
              <a:cs typeface="Times New Roman" pitchFamily="18" charset="0"/>
            </a:endParaRPr>
          </a:p>
          <a:p>
            <a:pPr marL="684000" indent="-288000" algn="just">
              <a:spcBef>
                <a:spcPts val="0"/>
              </a:spcBef>
              <a:buClrTx/>
              <a:buSzPct val="100000"/>
              <a:buFont typeface="Wingdings" pitchFamily="2" charset="2"/>
              <a:buChar char="ü"/>
            </a:pPr>
            <a:r>
              <a:rPr lang="zh-TW" altLang="en-US" sz="2000" dirty="0" smtClean="0">
                <a:latin typeface="Times New Roman" panose="02020603050405020304" pitchFamily="18" charset="0"/>
                <a:cs typeface="Times New Roman" pitchFamily="18" charset="0"/>
              </a:rPr>
              <a:t>本</a:t>
            </a:r>
            <a:r>
              <a:rPr lang="zh-TW" altLang="en-US" sz="2000" dirty="0">
                <a:latin typeface="Times New Roman" panose="02020603050405020304" pitchFamily="18" charset="0"/>
                <a:cs typeface="Times New Roman" pitchFamily="18" charset="0"/>
              </a:rPr>
              <a:t>中心</a:t>
            </a:r>
            <a:r>
              <a:rPr lang="zh-TW" altLang="en-US" sz="2000" dirty="0" smtClean="0">
                <a:latin typeface="Times New Roman" panose="02020603050405020304" pitchFamily="18" charset="0"/>
                <a:cs typeface="Times New Roman" pitchFamily="18" charset="0"/>
              </a:rPr>
              <a:t>網站首頁 </a:t>
            </a:r>
            <a:r>
              <a:rPr lang="en-US" altLang="zh-TW" sz="2000" dirty="0" smtClean="0">
                <a:latin typeface="Times New Roman" panose="02020603050405020304" pitchFamily="18" charset="0"/>
                <a:cs typeface="Times New Roman" pitchFamily="18" charset="0"/>
              </a:rPr>
              <a:t>&gt;</a:t>
            </a:r>
            <a:r>
              <a:rPr lang="zh-TW" altLang="en-US" sz="2000" dirty="0" smtClean="0">
                <a:latin typeface="Times New Roman" panose="02020603050405020304" pitchFamily="18" charset="0"/>
                <a:cs typeface="Times New Roman" pitchFamily="18" charset="0"/>
              </a:rPr>
              <a:t> 公發及募資</a:t>
            </a:r>
            <a:endParaRPr lang="en-US" altLang="zh-TW" sz="2000" dirty="0" smtClean="0">
              <a:latin typeface="Times New Roman" panose="02020603050405020304" pitchFamily="18" charset="0"/>
              <a:cs typeface="Times New Roman" pitchFamily="18" charset="0"/>
            </a:endParaRPr>
          </a:p>
          <a:p>
            <a:pPr marL="972000" lvl="2" indent="-269875">
              <a:spcBef>
                <a:spcPts val="0"/>
              </a:spcBef>
              <a:buClr>
                <a:srgbClr val="000000"/>
              </a:buClr>
              <a:buSzPct val="100000"/>
              <a:buFont typeface="Wingdings" panose="05000000000000000000" pitchFamily="2" charset="2"/>
              <a:buChar char="l"/>
            </a:pPr>
            <a:r>
              <a:rPr lang="zh-TW" altLang="en-US" sz="1800" dirty="0" smtClean="0">
                <a:latin typeface="Times New Roman" panose="02020603050405020304" pitchFamily="18" charset="0"/>
                <a:cs typeface="Times New Roman" pitchFamily="18" charset="0"/>
              </a:rPr>
              <a:t>當日生效案件 </a:t>
            </a:r>
            <a:r>
              <a:rPr lang="en-US" altLang="zh-TW" sz="1800" dirty="0" smtClean="0">
                <a:latin typeface="Times New Roman" panose="02020603050405020304" pitchFamily="18" charset="0"/>
                <a:cs typeface="Times New Roman" pitchFamily="18" charset="0"/>
              </a:rPr>
              <a:t>&gt; </a:t>
            </a:r>
            <a:r>
              <a:rPr lang="zh-TW" altLang="en-US" sz="1800" dirty="0" smtClean="0">
                <a:latin typeface="Times New Roman" panose="02020603050405020304" pitchFamily="18" charset="0"/>
                <a:cs typeface="Times New Roman" pitchFamily="18" charset="0"/>
              </a:rPr>
              <a:t>普通公司債。</a:t>
            </a:r>
          </a:p>
          <a:p>
            <a:pPr marL="972000" lvl="2" indent="-269875" algn="just">
              <a:spcBef>
                <a:spcPts val="0"/>
              </a:spcBef>
              <a:buClr>
                <a:srgbClr val="000000"/>
              </a:buClr>
              <a:buSzPct val="100000"/>
              <a:buFont typeface="Wingdings" panose="05000000000000000000" pitchFamily="2" charset="2"/>
              <a:buChar char="l"/>
            </a:pPr>
            <a:r>
              <a:rPr lang="zh-TW" altLang="en-US" sz="1800" dirty="0" smtClean="0">
                <a:latin typeface="Times New Roman" panose="02020603050405020304" pitchFamily="18" charset="0"/>
                <a:cs typeface="Times New Roman" pitchFamily="18" charset="0"/>
              </a:rPr>
              <a:t>市場公告</a:t>
            </a:r>
            <a:r>
              <a:rPr lang="zh-TW" altLang="en-US" sz="1800" dirty="0">
                <a:latin typeface="Times New Roman" panose="02020603050405020304" pitchFamily="18" charset="0"/>
                <a:cs typeface="Times New Roman" pitchFamily="18" charset="0"/>
              </a:rPr>
              <a:t>訊息：自行補正、停止申報生效、解除停止申報生效、退回案件、廢止申報生效、自行撤件等公告</a:t>
            </a:r>
            <a:r>
              <a:rPr lang="zh-TW" altLang="en-US" sz="1800" dirty="0" smtClean="0">
                <a:latin typeface="Times New Roman" panose="02020603050405020304" pitchFamily="18" charset="0"/>
                <a:cs typeface="Times New Roman" pitchFamily="18" charset="0"/>
              </a:rPr>
              <a:t>。</a:t>
            </a:r>
            <a:endParaRPr lang="zh-TW" altLang="en-US" sz="1800" dirty="0">
              <a:latin typeface="Times New Roman" panose="02020603050405020304" pitchFamily="18" charset="0"/>
              <a:cs typeface="Times New Roman" pitchFamily="18" charset="0"/>
            </a:endParaRPr>
          </a:p>
          <a:p>
            <a:pPr marL="972000" lvl="2" indent="-269875">
              <a:spcBef>
                <a:spcPts val="0"/>
              </a:spcBef>
              <a:buClr>
                <a:srgbClr val="000000"/>
              </a:buClr>
              <a:buSzPct val="100000"/>
              <a:buFont typeface="Wingdings" panose="05000000000000000000" pitchFamily="2" charset="2"/>
              <a:buChar char="l"/>
            </a:pPr>
            <a:r>
              <a:rPr lang="zh-TW" altLang="en-US" sz="1800" dirty="0">
                <a:latin typeface="Times New Roman" panose="02020603050405020304" pitchFamily="18" charset="0"/>
                <a:cs typeface="Times New Roman" pitchFamily="18" charset="0"/>
              </a:rPr>
              <a:t>受理申報案件</a:t>
            </a:r>
            <a:r>
              <a:rPr lang="zh-TW" altLang="en-US" sz="1800" dirty="0" smtClean="0">
                <a:latin typeface="Times New Roman" panose="02020603050405020304" pitchFamily="18" charset="0"/>
                <a:cs typeface="Times New Roman" pitchFamily="18" charset="0"/>
              </a:rPr>
              <a:t>情形 </a:t>
            </a:r>
            <a:r>
              <a:rPr lang="en-US" altLang="zh-TW" sz="1800" dirty="0">
                <a:latin typeface="Times New Roman" panose="02020603050405020304" pitchFamily="18" charset="0"/>
                <a:cs typeface="Times New Roman" pitchFamily="18" charset="0"/>
              </a:rPr>
              <a:t>&gt; </a:t>
            </a:r>
            <a:r>
              <a:rPr lang="zh-TW" altLang="en-US" sz="1800" dirty="0">
                <a:latin typeface="Times New Roman" panose="02020603050405020304" pitchFamily="18" charset="0"/>
                <a:cs typeface="Times New Roman" pitchFamily="18" charset="0"/>
              </a:rPr>
              <a:t>普通</a:t>
            </a:r>
            <a:r>
              <a:rPr lang="zh-TW" altLang="en-US" sz="1800" dirty="0" smtClean="0">
                <a:latin typeface="Times New Roman" panose="02020603050405020304" pitchFamily="18" charset="0"/>
                <a:cs typeface="Times New Roman" pitchFamily="18" charset="0"/>
              </a:rPr>
              <a:t>公司債。</a:t>
            </a:r>
            <a:endParaRPr lang="zh-TW" altLang="en-US" sz="1800" dirty="0">
              <a:latin typeface="Times New Roman" panose="02020603050405020304" pitchFamily="18" charset="0"/>
              <a:cs typeface="Times New Roman" pitchFamily="18" charset="0"/>
            </a:endParaRPr>
          </a:p>
          <a:p>
            <a:pPr marL="684000" lvl="1" indent="-288000" algn="just">
              <a:spcBef>
                <a:spcPts val="200"/>
              </a:spcBef>
              <a:buClr>
                <a:srgbClr val="000000"/>
              </a:buClr>
              <a:buSzPct val="100000"/>
              <a:buFont typeface="Wingdings" panose="05000000000000000000" pitchFamily="2" charset="2"/>
              <a:buChar char="ü"/>
            </a:pPr>
            <a:r>
              <a:rPr lang="zh-TW" altLang="en-US" sz="2000" dirty="0" smtClean="0">
                <a:latin typeface="Times New Roman" panose="02020603050405020304" pitchFamily="18" charset="0"/>
                <a:cs typeface="Times New Roman" pitchFamily="18" charset="0"/>
              </a:rPr>
              <a:t>金</a:t>
            </a:r>
            <a:r>
              <a:rPr lang="zh-TW" altLang="en-US" sz="2000" dirty="0">
                <a:latin typeface="Times New Roman" panose="02020603050405020304" pitchFamily="18" charset="0"/>
                <a:cs typeface="Times New Roman" pitchFamily="18" charset="0"/>
              </a:rPr>
              <a:t>管</a:t>
            </a:r>
            <a:r>
              <a:rPr lang="zh-TW" altLang="en-US" sz="2000" dirty="0" smtClean="0">
                <a:latin typeface="Times New Roman" panose="02020603050405020304" pitchFamily="18" charset="0"/>
                <a:cs typeface="Times New Roman" pitchFamily="18" charset="0"/>
              </a:rPr>
              <a:t>會網站首頁 </a:t>
            </a:r>
            <a:r>
              <a:rPr lang="en-US" altLang="zh-TW" sz="2000" dirty="0" smtClean="0">
                <a:latin typeface="Times New Roman" panose="02020603050405020304" pitchFamily="18" charset="0"/>
                <a:cs typeface="Times New Roman" pitchFamily="18" charset="0"/>
              </a:rPr>
              <a:t>&gt;</a:t>
            </a:r>
            <a:r>
              <a:rPr lang="zh-TW" altLang="en-US" sz="2000" dirty="0" smtClean="0">
                <a:latin typeface="Times New Roman" panose="02020603050405020304" pitchFamily="18" charset="0"/>
                <a:cs typeface="Times New Roman" pitchFamily="18" charset="0"/>
              </a:rPr>
              <a:t> 證</a:t>
            </a:r>
            <a:r>
              <a:rPr lang="zh-TW" altLang="en-US" sz="2000" dirty="0">
                <a:latin typeface="Times New Roman" panose="02020603050405020304" pitchFamily="18" charset="0"/>
                <a:cs typeface="Times New Roman" pitchFamily="18" charset="0"/>
              </a:rPr>
              <a:t>期</a:t>
            </a:r>
            <a:r>
              <a:rPr lang="zh-TW" altLang="en-US" sz="2000" dirty="0" smtClean="0">
                <a:latin typeface="Times New Roman" panose="02020603050405020304" pitchFamily="18" charset="0"/>
                <a:cs typeface="Times New Roman" pitchFamily="18" charset="0"/>
              </a:rPr>
              <a:t>局 </a:t>
            </a:r>
            <a:r>
              <a:rPr lang="en-US" altLang="zh-TW" sz="2000" dirty="0" smtClean="0">
                <a:latin typeface="Times New Roman" panose="02020603050405020304" pitchFamily="18" charset="0"/>
                <a:cs typeface="Times New Roman" pitchFamily="18" charset="0"/>
              </a:rPr>
              <a:t>&gt;</a:t>
            </a:r>
            <a:r>
              <a:rPr lang="zh-TW" altLang="en-US" sz="2000" dirty="0" smtClean="0">
                <a:latin typeface="Times New Roman" panose="02020603050405020304" pitchFamily="18" charset="0"/>
                <a:cs typeface="Times New Roman" pitchFamily="18" charset="0"/>
              </a:rPr>
              <a:t> 便民服務 </a:t>
            </a:r>
            <a:r>
              <a:rPr lang="en-US" altLang="zh-TW" sz="2000" dirty="0" smtClean="0">
                <a:latin typeface="Times New Roman" panose="02020603050405020304" pitchFamily="18" charset="0"/>
                <a:cs typeface="Times New Roman" pitchFamily="18" charset="0"/>
              </a:rPr>
              <a:t>&gt; </a:t>
            </a:r>
            <a:r>
              <a:rPr lang="zh-TW" altLang="en-US" sz="2000" dirty="0" smtClean="0">
                <a:latin typeface="Times New Roman" panose="02020603050405020304" pitchFamily="18" charset="0"/>
                <a:cs typeface="Times New Roman" pitchFamily="18" charset="0"/>
              </a:rPr>
              <a:t>申辦案件</a:t>
            </a:r>
            <a:r>
              <a:rPr lang="en-US" altLang="zh-TW" sz="2000" dirty="0" smtClean="0">
                <a:latin typeface="Times New Roman" panose="02020603050405020304" pitchFamily="18" charset="0"/>
                <a:cs typeface="Times New Roman" pitchFamily="18" charset="0"/>
              </a:rPr>
              <a:t> &gt; </a:t>
            </a:r>
            <a:r>
              <a:rPr lang="zh-TW" altLang="en-US" sz="2000" dirty="0" smtClean="0">
                <a:latin typeface="Times New Roman" panose="02020603050405020304" pitchFamily="18" charset="0"/>
                <a:cs typeface="Times New Roman" pitchFamily="18" charset="0"/>
              </a:rPr>
              <a:t>受理申報（請）案件查詢</a:t>
            </a:r>
            <a:r>
              <a:rPr lang="en-US" altLang="zh-TW" sz="2000" dirty="0" smtClean="0">
                <a:latin typeface="Times New Roman" panose="02020603050405020304" pitchFamily="18" charset="0"/>
                <a:cs typeface="Times New Roman" pitchFamily="18" charset="0"/>
              </a:rPr>
              <a:t> </a:t>
            </a:r>
            <a:r>
              <a:rPr lang="en-US" altLang="zh-TW" sz="2000" dirty="0">
                <a:latin typeface="Times New Roman" panose="02020603050405020304" pitchFamily="18" charset="0"/>
                <a:cs typeface="Times New Roman" pitchFamily="18" charset="0"/>
              </a:rPr>
              <a:t>&gt; </a:t>
            </a:r>
            <a:r>
              <a:rPr lang="en-US" altLang="zh-TW" sz="2000" dirty="0" smtClean="0">
                <a:latin typeface="Times New Roman" panose="02020603050405020304" pitchFamily="18" charset="0"/>
                <a:cs typeface="Times New Roman" pitchFamily="18" charset="0"/>
              </a:rPr>
              <a:t>C</a:t>
            </a:r>
            <a:r>
              <a:rPr lang="en-US" altLang="zh-TW" sz="2000" dirty="0">
                <a:latin typeface="Times New Roman" panose="02020603050405020304" pitchFamily="18" charset="0"/>
                <a:cs typeface="Times New Roman" pitchFamily="18" charset="0"/>
              </a:rPr>
              <a:t>.</a:t>
            </a:r>
            <a:r>
              <a:rPr lang="zh-TW" altLang="en-US" sz="2000" dirty="0">
                <a:latin typeface="Times New Roman" panose="02020603050405020304" pitchFamily="18" charset="0"/>
                <a:cs typeface="Times New Roman" pitchFamily="18" charset="0"/>
              </a:rPr>
              <a:t>委託證券櫃檯買賣中心受理發行人及外國發行人（登錄興櫃及第一上櫃）申報首次公開發行 </a:t>
            </a:r>
            <a:r>
              <a:rPr lang="zh-TW" altLang="en-US" sz="2000" dirty="0" smtClean="0">
                <a:latin typeface="Times New Roman" panose="02020603050405020304" pitchFamily="18" charset="0"/>
                <a:cs typeface="Times New Roman" pitchFamily="18" charset="0"/>
              </a:rPr>
              <a:t>、</a:t>
            </a:r>
            <a:r>
              <a:rPr lang="zh-TW" altLang="en-US" sz="2000" dirty="0">
                <a:latin typeface="Times New Roman" panose="02020603050405020304" pitchFamily="18" charset="0"/>
                <a:cs typeface="Times New Roman" pitchFamily="18" charset="0"/>
              </a:rPr>
              <a:t>初次上櫃前現金增資及發行普通公司債</a:t>
            </a:r>
            <a:r>
              <a:rPr lang="zh-TW" altLang="en-US" sz="2000" dirty="0" smtClean="0">
                <a:latin typeface="Times New Roman" panose="02020603050405020304" pitchFamily="18" charset="0"/>
                <a:cs typeface="Times New Roman" pitchFamily="18" charset="0"/>
              </a:rPr>
              <a:t>案件。</a:t>
            </a:r>
            <a:endParaRPr lang="en-US" altLang="zh-TW" sz="2000" dirty="0" smtClean="0">
              <a:latin typeface="Times New Roman" panose="02020603050405020304" pitchFamily="18" charset="0"/>
              <a:cs typeface="Times New Roman" pitchFamily="18" charset="0"/>
            </a:endParaRPr>
          </a:p>
          <a:p>
            <a:pPr>
              <a:spcBef>
                <a:spcPts val="600"/>
              </a:spcBef>
              <a:buSzPct val="80000"/>
            </a:pPr>
            <a:r>
              <a:rPr lang="zh-TW" altLang="en-US" sz="2400" b="1" dirty="0">
                <a:latin typeface="Times New Roman" panose="02020603050405020304" pitchFamily="18" charset="0"/>
                <a:cs typeface="Times New Roman" pitchFamily="18" charset="0"/>
              </a:rPr>
              <a:t>專業板普通公司債承銷</a:t>
            </a:r>
            <a:r>
              <a:rPr lang="zh-TW" altLang="en-US" sz="2400" b="1" dirty="0" smtClean="0">
                <a:latin typeface="Times New Roman" panose="02020603050405020304" pitchFamily="18" charset="0"/>
                <a:cs typeface="Times New Roman" pitchFamily="18" charset="0"/>
              </a:rPr>
              <a:t>公告查詢</a:t>
            </a:r>
            <a:endParaRPr lang="en-US" altLang="zh-TW" sz="2400" dirty="0" smtClean="0">
              <a:latin typeface="Times New Roman" panose="02020603050405020304" pitchFamily="18" charset="0"/>
              <a:cs typeface="Times New Roman" pitchFamily="18" charset="0"/>
            </a:endParaRPr>
          </a:p>
          <a:p>
            <a:pPr marL="684000" lvl="1" indent="-288000">
              <a:spcBef>
                <a:spcPts val="0"/>
              </a:spcBef>
              <a:buClr>
                <a:srgbClr val="000000"/>
              </a:buClr>
              <a:buSzPct val="100000"/>
              <a:buFont typeface="Wingdings" panose="05000000000000000000" pitchFamily="2" charset="2"/>
              <a:buChar char="ü"/>
            </a:pPr>
            <a:r>
              <a:rPr lang="zh-TW" altLang="en-US" sz="2000" dirty="0">
                <a:latin typeface="Times New Roman" panose="02020603050405020304" pitchFamily="18" charset="0"/>
                <a:cs typeface="Times New Roman" pitchFamily="18" charset="0"/>
              </a:rPr>
              <a:t>證券商業同業公會</a:t>
            </a:r>
            <a:r>
              <a:rPr lang="zh-TW" altLang="en-US" sz="2000" dirty="0" smtClean="0">
                <a:latin typeface="Times New Roman" panose="02020603050405020304" pitchFamily="18" charset="0"/>
                <a:cs typeface="Times New Roman" pitchFamily="18" charset="0"/>
              </a:rPr>
              <a:t>網站首頁（</a:t>
            </a:r>
            <a:r>
              <a:rPr lang="en-US" altLang="zh-TW" sz="2000" dirty="0">
                <a:latin typeface="Times New Roman" panose="02020603050405020304" pitchFamily="18" charset="0"/>
                <a:cs typeface="Times New Roman" pitchFamily="18" charset="0"/>
                <a:hlinkClick r:id="rId3"/>
              </a:rPr>
              <a:t>http://</a:t>
            </a:r>
            <a:r>
              <a:rPr lang="en-US" altLang="zh-TW" sz="2000" dirty="0" smtClean="0">
                <a:latin typeface="Times New Roman" panose="02020603050405020304" pitchFamily="18" charset="0"/>
                <a:cs typeface="Times New Roman" pitchFamily="18" charset="0"/>
                <a:hlinkClick r:id="rId3"/>
              </a:rPr>
              <a:t>www.csa.org.tw</a:t>
            </a:r>
            <a:r>
              <a:rPr lang="zh-TW" altLang="en-US" sz="2000" dirty="0" smtClean="0">
                <a:latin typeface="Times New Roman" panose="02020603050405020304" pitchFamily="18" charset="0"/>
                <a:cs typeface="Times New Roman" pitchFamily="18" charset="0"/>
              </a:rPr>
              <a:t>）</a:t>
            </a:r>
            <a:r>
              <a:rPr lang="en-US" altLang="zh-TW" sz="2000" dirty="0" smtClean="0">
                <a:latin typeface="Times New Roman" panose="02020603050405020304" pitchFamily="18" charset="0"/>
                <a:cs typeface="Times New Roman" pitchFamily="18" charset="0"/>
              </a:rPr>
              <a:t>&gt;</a:t>
            </a:r>
            <a:r>
              <a:rPr lang="zh-TW" altLang="en-US" sz="2000" dirty="0">
                <a:latin typeface="Times New Roman" panose="02020603050405020304" pitchFamily="18" charset="0"/>
                <a:cs typeface="Times New Roman" pitchFamily="18" charset="0"/>
              </a:rPr>
              <a:t> </a:t>
            </a:r>
            <a:r>
              <a:rPr lang="zh-TW" altLang="zh-TW" sz="2000" dirty="0" smtClean="0">
                <a:latin typeface="Times New Roman" panose="02020603050405020304" pitchFamily="18" charset="0"/>
                <a:cs typeface="Times New Roman" pitchFamily="18" charset="0"/>
              </a:rPr>
              <a:t>承銷公告</a:t>
            </a:r>
            <a:r>
              <a:rPr lang="en-US" altLang="zh-TW" sz="2000" dirty="0" smtClean="0">
                <a:latin typeface="Times New Roman" panose="02020603050405020304" pitchFamily="18" charset="0"/>
                <a:cs typeface="Times New Roman" pitchFamily="18" charset="0"/>
              </a:rPr>
              <a:t> &gt; </a:t>
            </a:r>
            <a:r>
              <a:rPr lang="zh-TW" altLang="en-US" sz="2000" dirty="0" smtClean="0">
                <a:latin typeface="Times New Roman" panose="02020603050405020304" pitchFamily="18" charset="0"/>
                <a:cs typeface="Times New Roman" pitchFamily="18" charset="0"/>
              </a:rPr>
              <a:t>限</a:t>
            </a:r>
            <a:r>
              <a:rPr lang="zh-TW" altLang="en-US" sz="2000" dirty="0">
                <a:latin typeface="Times New Roman" panose="02020603050405020304" pitchFamily="18" charset="0"/>
                <a:cs typeface="Times New Roman" pitchFamily="18" charset="0"/>
              </a:rPr>
              <a:t>專業投資人投資債券</a:t>
            </a:r>
            <a:r>
              <a:rPr lang="zh-TW" altLang="en-US" sz="2000" dirty="0" smtClean="0">
                <a:latin typeface="Times New Roman" panose="02020603050405020304" pitchFamily="18" charset="0"/>
                <a:cs typeface="Times New Roman" pitchFamily="18" charset="0"/>
              </a:rPr>
              <a:t>承銷（或</a:t>
            </a:r>
            <a:r>
              <a:rPr lang="en-US" altLang="zh-TW" sz="2000" u="sng" dirty="0" smtClean="0">
                <a:solidFill>
                  <a:srgbClr val="FF0000"/>
                </a:solidFill>
                <a:latin typeface="Times New Roman" panose="02020603050405020304" pitchFamily="18" charset="0"/>
                <a:cs typeface="Times New Roman" pitchFamily="18" charset="0"/>
                <a:hlinkClick r:id="rId4"/>
              </a:rPr>
              <a:t>http://web2.twsa.org.tw/bond</a:t>
            </a:r>
            <a:r>
              <a:rPr lang="zh-TW" altLang="en-US" sz="2000" dirty="0" smtClean="0">
                <a:latin typeface="Times New Roman" panose="02020603050405020304" pitchFamily="18" charset="0"/>
                <a:cs typeface="Times New Roman" pitchFamily="18" charset="0"/>
              </a:rPr>
              <a:t>）</a:t>
            </a:r>
            <a:endParaRPr lang="en-US" altLang="zh-TW" sz="2000" dirty="0">
              <a:latin typeface="Times New Roman" panose="02020603050405020304" pitchFamily="18" charset="0"/>
              <a:cs typeface="Times New Roman" pitchFamily="18" charset="0"/>
            </a:endParaRPr>
          </a:p>
          <a:p>
            <a:pPr marL="684000" lvl="1" indent="-288000">
              <a:spcBef>
                <a:spcPts val="0"/>
              </a:spcBef>
              <a:buClr>
                <a:srgbClr val="000000"/>
              </a:buClr>
              <a:buSzPct val="100000"/>
              <a:buFont typeface="Wingdings" panose="05000000000000000000" pitchFamily="2" charset="2"/>
              <a:buChar char="ü"/>
            </a:pPr>
            <a:r>
              <a:rPr lang="zh-TW" altLang="en-US" sz="2000" dirty="0">
                <a:latin typeface="Times New Roman" panose="02020603050405020304" pitchFamily="18" charset="0"/>
                <a:cs typeface="Times New Roman" pitchFamily="18" charset="0"/>
              </a:rPr>
              <a:t>公開資訊</a:t>
            </a:r>
            <a:r>
              <a:rPr lang="zh-TW" altLang="en-US" sz="2000" dirty="0" smtClean="0">
                <a:latin typeface="Times New Roman" panose="02020603050405020304" pitchFamily="18" charset="0"/>
                <a:cs typeface="Times New Roman" pitchFamily="18" charset="0"/>
              </a:rPr>
              <a:t>觀測站首頁（</a:t>
            </a:r>
            <a:r>
              <a:rPr lang="en-US" altLang="zh-TW" sz="2000" dirty="0">
                <a:latin typeface="Times New Roman" panose="02020603050405020304" pitchFamily="18" charset="0"/>
                <a:cs typeface="Times New Roman" pitchFamily="18" charset="0"/>
                <a:hlinkClick r:id="rId5"/>
              </a:rPr>
              <a:t>http://</a:t>
            </a:r>
            <a:r>
              <a:rPr lang="en-US" altLang="zh-TW" sz="2000" dirty="0" smtClean="0">
                <a:latin typeface="Times New Roman" panose="02020603050405020304" pitchFamily="18" charset="0"/>
                <a:cs typeface="Times New Roman" pitchFamily="18" charset="0"/>
                <a:hlinkClick r:id="rId5"/>
              </a:rPr>
              <a:t>mops.twse.com.tw</a:t>
            </a:r>
            <a:r>
              <a:rPr lang="zh-TW" altLang="en-US" sz="2000" dirty="0" smtClean="0">
                <a:latin typeface="Times New Roman" panose="02020603050405020304" pitchFamily="18" charset="0"/>
                <a:cs typeface="Times New Roman" pitchFamily="18" charset="0"/>
              </a:rPr>
              <a:t>）</a:t>
            </a:r>
            <a:r>
              <a:rPr lang="en-US" altLang="zh-TW" sz="2000" dirty="0" smtClean="0">
                <a:latin typeface="Times New Roman" panose="02020603050405020304" pitchFamily="18" charset="0"/>
                <a:cs typeface="Times New Roman" pitchFamily="18" charset="0"/>
              </a:rPr>
              <a:t>&gt; </a:t>
            </a:r>
            <a:r>
              <a:rPr lang="zh-TW" altLang="en-US" sz="2000" dirty="0" smtClean="0">
                <a:latin typeface="Times New Roman" panose="02020603050405020304" pitchFamily="18" charset="0"/>
                <a:cs typeface="Times New Roman" pitchFamily="18" charset="0"/>
              </a:rPr>
              <a:t>債券 </a:t>
            </a:r>
            <a:r>
              <a:rPr lang="en-US" altLang="zh-TW" sz="2000" dirty="0" smtClean="0">
                <a:latin typeface="Times New Roman" panose="02020603050405020304" pitchFamily="18" charset="0"/>
                <a:cs typeface="Times New Roman" pitchFamily="18" charset="0"/>
              </a:rPr>
              <a:t>&gt; </a:t>
            </a:r>
            <a:r>
              <a:rPr lang="zh-TW" altLang="en-US" sz="2000" dirty="0" smtClean="0">
                <a:latin typeface="Times New Roman" panose="02020603050405020304" pitchFamily="18" charset="0"/>
                <a:cs typeface="Times New Roman" pitchFamily="18" charset="0"/>
              </a:rPr>
              <a:t>公告 </a:t>
            </a:r>
            <a:r>
              <a:rPr lang="en-US" altLang="zh-TW" sz="2000" dirty="0" smtClean="0">
                <a:latin typeface="Times New Roman" panose="02020603050405020304" pitchFamily="18" charset="0"/>
                <a:cs typeface="Times New Roman" pitchFamily="18" charset="0"/>
              </a:rPr>
              <a:t>&gt; </a:t>
            </a:r>
            <a:r>
              <a:rPr lang="zh-TW" altLang="en-US" sz="2000" dirty="0" smtClean="0">
                <a:latin typeface="Times New Roman" panose="02020603050405020304" pitchFamily="18" charset="0"/>
                <a:cs typeface="Times New Roman" pitchFamily="18" charset="0"/>
              </a:rPr>
              <a:t>普通</a:t>
            </a:r>
            <a:r>
              <a:rPr lang="zh-TW" altLang="en-US" sz="2000" dirty="0">
                <a:latin typeface="Times New Roman" panose="02020603050405020304" pitchFamily="18" charset="0"/>
                <a:cs typeface="Times New Roman" pitchFamily="18" charset="0"/>
              </a:rPr>
              <a:t>公司債承銷公告</a:t>
            </a:r>
            <a:r>
              <a:rPr lang="en-US" altLang="zh-TW" sz="2000" dirty="0">
                <a:latin typeface="Times New Roman" panose="02020603050405020304" pitchFamily="18" charset="0"/>
                <a:cs typeface="Times New Roman" pitchFamily="18" charset="0"/>
              </a:rPr>
              <a:t>(</a:t>
            </a:r>
            <a:r>
              <a:rPr lang="zh-TW" altLang="en-US" sz="2000" dirty="0">
                <a:latin typeface="Times New Roman" panose="02020603050405020304" pitchFamily="18" charset="0"/>
                <a:cs typeface="Times New Roman" pitchFamily="18" charset="0"/>
              </a:rPr>
              <a:t>僅限銷售予專業投資人</a:t>
            </a:r>
            <a:r>
              <a:rPr lang="en-US" altLang="zh-TW" sz="2000" dirty="0" smtClean="0">
                <a:latin typeface="Times New Roman" panose="02020603050405020304" pitchFamily="18" charset="0"/>
                <a:cs typeface="Times New Roman" pitchFamily="18" charset="0"/>
              </a:rPr>
              <a:t>)</a:t>
            </a:r>
            <a:r>
              <a:rPr lang="zh-TW" altLang="en-US" sz="2000" dirty="0" smtClean="0">
                <a:latin typeface="Times New Roman" panose="02020603050405020304" pitchFamily="18" charset="0"/>
                <a:cs typeface="Times New Roman" pitchFamily="18" charset="0"/>
              </a:rPr>
              <a:t> 。</a:t>
            </a:r>
            <a:endParaRPr lang="en-US" altLang="zh-TW" sz="2000" dirty="0" smtClean="0">
              <a:latin typeface="Times New Roman" panose="02020603050405020304"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29</a:t>
            </a:fld>
            <a:endParaRPr lang="en-US" altLang="zh-TW" dirty="0"/>
          </a:p>
        </p:txBody>
      </p:sp>
    </p:spTree>
    <p:extLst>
      <p:ext uri="{BB962C8B-B14F-4D97-AF65-F5344CB8AC3E}">
        <p14:creationId xmlns:p14="http://schemas.microsoft.com/office/powerpoint/2010/main" val="260899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idx="4294967295"/>
          </p:nvPr>
        </p:nvSpPr>
        <p:spPr bwMode="auto">
          <a:xfrm>
            <a:off x="827584" y="2268000"/>
            <a:ext cx="7560840" cy="900000"/>
          </a:xfrm>
          <a:noFill/>
        </p:spPr>
        <p:txBody>
          <a:bodyPr vert="horz" wrap="square" lIns="91440" tIns="45720" rIns="91440" bIns="45720" numCol="1" anchor="t" anchorCtr="0" compatLnSpc="1">
            <a:prstTxWarp prst="textNoShape">
              <a:avLst/>
            </a:prstTxWarp>
            <a:normAutofit/>
          </a:bodyPr>
          <a:lstStyle/>
          <a:p>
            <a:pPr marL="982663" indent="-982663" algn="ctr" eaLnBrk="1" hangingPunct="1">
              <a:lnSpc>
                <a:spcPts val="4500"/>
              </a:lnSpc>
            </a:pPr>
            <a:r>
              <a:rPr lang="zh-TW" altLang="en-US" b="1" dirty="0" smtClean="0">
                <a:solidFill>
                  <a:srgbClr val="967D42"/>
                </a:solidFill>
                <a:effectLst/>
                <a:latin typeface="標楷體" pitchFamily="65" charset="-120"/>
                <a:ea typeface="標楷體" pitchFamily="65" charset="-120"/>
              </a:rPr>
              <a:t>壹、臺灣債券市場概況</a:t>
            </a:r>
          </a:p>
        </p:txBody>
      </p:sp>
      <p:sp>
        <p:nvSpPr>
          <p:cNvPr id="45059" name="Rectangle 38"/>
          <p:cNvSpPr txBox="1">
            <a:spLocks noGrp="1" noChangeArrowheads="1"/>
          </p:cNvSpPr>
          <p:nvPr/>
        </p:nvSpPr>
        <p:spPr bwMode="auto">
          <a:xfrm>
            <a:off x="8460432"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400">
                <a:solidFill>
                  <a:schemeClr val="bg2">
                    <a:lumMod val="25000"/>
                  </a:schemeClr>
                </a:solidFill>
                <a:latin typeface="Times New Roman" panose="02020603050405020304" pitchFamily="18" charset="0"/>
                <a:cs typeface="Times New Roman" panose="02020603050405020304" pitchFamily="18" charset="0"/>
              </a:rPr>
              <a:pPr algn="ctr">
                <a:defRPr/>
              </a:pPr>
              <a:t>3</a:t>
            </a:fld>
            <a:endParaRPr kumimoji="0" lang="en-US" altLang="zh-TW" sz="1400">
              <a:solidFill>
                <a:schemeClr val="bg2">
                  <a:lumMod val="25000"/>
                </a:schemeClr>
              </a:solidFill>
              <a:latin typeface="Times New Roman" panose="02020603050405020304" pitchFamily="18" charset="0"/>
              <a:cs typeface="Times New Roman" panose="02020603050405020304" pitchFamily="18" charset="0"/>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961503" y="3542664"/>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94187"/>
            <a:ext cx="3500438"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86" y="2061376"/>
            <a:ext cx="8164378"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1152000" y="540000"/>
            <a:ext cx="7920000" cy="720000"/>
          </a:xfrm>
        </p:spPr>
        <p:txBody>
          <a:bodyPr>
            <a:noAutofit/>
          </a:bodyPr>
          <a:lstStyle/>
          <a:p>
            <a:pPr marL="892175" indent="-892175"/>
            <a:r>
              <a:rPr lang="zh-TW" altLang="en-US" sz="3600" b="1" dirty="0" smtClean="0">
                <a:solidFill>
                  <a:srgbClr val="0000FF"/>
                </a:solidFill>
              </a:rPr>
              <a:t>七、資訊</a:t>
            </a:r>
            <a:r>
              <a:rPr lang="zh-TW" altLang="en-US" sz="3600" b="1" dirty="0">
                <a:solidFill>
                  <a:srgbClr val="0000FF"/>
                </a:solidFill>
              </a:rPr>
              <a:t>揭露</a:t>
            </a:r>
            <a:r>
              <a:rPr lang="en-US" altLang="zh-TW" sz="3600" b="1" dirty="0" smtClean="0">
                <a:solidFill>
                  <a:srgbClr val="0000FF"/>
                </a:solidFill>
              </a:rPr>
              <a:t>(</a:t>
            </a:r>
            <a:r>
              <a:rPr lang="en-US" altLang="zh-TW" sz="3600" b="1" dirty="0">
                <a:solidFill>
                  <a:srgbClr val="0000FF"/>
                </a:solidFill>
              </a:rPr>
              <a:t>2</a:t>
            </a:r>
            <a:r>
              <a:rPr lang="en-US" altLang="zh-TW" sz="3600" b="1" dirty="0" smtClean="0">
                <a:solidFill>
                  <a:srgbClr val="0000FF"/>
                </a:solidFill>
              </a:rPr>
              <a:t>)</a:t>
            </a:r>
            <a:endParaRPr lang="zh-TW" altLang="en-US" sz="3600" b="1" dirty="0">
              <a:solidFill>
                <a:srgbClr val="0000FF"/>
              </a:solidFill>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30</a:t>
            </a:fld>
            <a:endParaRPr lang="en-US" altLang="zh-TW" dirty="0"/>
          </a:p>
        </p:txBody>
      </p:sp>
      <p:sp>
        <p:nvSpPr>
          <p:cNvPr id="3" name="矩形 2"/>
          <p:cNvSpPr/>
          <p:nvPr/>
        </p:nvSpPr>
        <p:spPr bwMode="auto">
          <a:xfrm>
            <a:off x="584086" y="6309320"/>
            <a:ext cx="1779912" cy="432056"/>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nvGrpSpPr>
          <p:cNvPr id="29" name="群組 28"/>
          <p:cNvGrpSpPr/>
          <p:nvPr/>
        </p:nvGrpSpPr>
        <p:grpSpPr>
          <a:xfrm>
            <a:off x="1474042" y="3188266"/>
            <a:ext cx="7346430" cy="3168000"/>
            <a:chOff x="1474042" y="3188266"/>
            <a:chExt cx="7346430" cy="3168000"/>
          </a:xfrm>
        </p:grpSpPr>
        <p:pic>
          <p:nvPicPr>
            <p:cNvPr id="45059" name="Picture 3"/>
            <p:cNvPicPr>
              <a:picLocks noChangeAspect="1" noChangeArrowheads="1"/>
            </p:cNvPicPr>
            <p:nvPr/>
          </p:nvPicPr>
          <p:blipFill>
            <a:blip r:embed="rId4" cstate="print"/>
            <a:srcRect/>
            <a:stretch>
              <a:fillRect/>
            </a:stretch>
          </p:blipFill>
          <p:spPr bwMode="auto">
            <a:xfrm>
              <a:off x="2464423" y="3188266"/>
              <a:ext cx="6356049" cy="3168000"/>
            </a:xfrm>
            <a:prstGeom prst="rect">
              <a:avLst/>
            </a:prstGeom>
            <a:noFill/>
            <a:ln w="76200" cmpd="thickThin">
              <a:solidFill>
                <a:srgbClr val="FF0000"/>
              </a:solidFill>
              <a:miter lim="800000"/>
              <a:headEnd/>
              <a:tailEnd/>
            </a:ln>
          </p:spPr>
        </p:pic>
        <p:cxnSp>
          <p:nvCxnSpPr>
            <p:cNvPr id="9" name="直線單箭頭接點 8"/>
            <p:cNvCxnSpPr>
              <a:stCxn id="3" idx="0"/>
            </p:cNvCxnSpPr>
            <p:nvPr/>
          </p:nvCxnSpPr>
          <p:spPr bwMode="auto">
            <a:xfrm flipV="1">
              <a:off x="1474042" y="4869160"/>
              <a:ext cx="936000" cy="1440160"/>
            </a:xfrm>
            <a:prstGeom prst="straightConnector1">
              <a:avLst/>
            </a:prstGeom>
            <a:solidFill>
              <a:schemeClr val="accent1"/>
            </a:solidFill>
            <a:ln w="31750" cap="flat" cmpd="sng" algn="ctr">
              <a:solidFill>
                <a:srgbClr val="FF0000"/>
              </a:solidFill>
              <a:prstDash val="solid"/>
              <a:miter lim="800000"/>
              <a:headEnd type="none" w="med" len="med"/>
              <a:tailEnd type="arrow"/>
            </a:ln>
            <a:effectLst/>
          </p:spPr>
        </p:cxnSp>
      </p:grpSp>
      <p:grpSp>
        <p:nvGrpSpPr>
          <p:cNvPr id="16" name="群組 15"/>
          <p:cNvGrpSpPr/>
          <p:nvPr/>
        </p:nvGrpSpPr>
        <p:grpSpPr>
          <a:xfrm>
            <a:off x="2555776" y="4900692"/>
            <a:ext cx="1152128" cy="720056"/>
            <a:chOff x="2771800" y="3706456"/>
            <a:chExt cx="1368000" cy="1008088"/>
          </a:xfrm>
        </p:grpSpPr>
        <p:sp>
          <p:nvSpPr>
            <p:cNvPr id="18" name="矩形 17"/>
            <p:cNvSpPr/>
            <p:nvPr/>
          </p:nvSpPr>
          <p:spPr bwMode="auto">
            <a:xfrm>
              <a:off x="2771800" y="3706456"/>
              <a:ext cx="1368000" cy="216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9" name="矩形 18"/>
            <p:cNvSpPr/>
            <p:nvPr/>
          </p:nvSpPr>
          <p:spPr bwMode="auto">
            <a:xfrm>
              <a:off x="2771800" y="3969088"/>
              <a:ext cx="1368000" cy="216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0" name="矩形 19"/>
            <p:cNvSpPr/>
            <p:nvPr/>
          </p:nvSpPr>
          <p:spPr bwMode="auto">
            <a:xfrm>
              <a:off x="2771800" y="4498544"/>
              <a:ext cx="1368000" cy="216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Tree>
    <p:extLst>
      <p:ext uri="{BB962C8B-B14F-4D97-AF65-F5344CB8AC3E}">
        <p14:creationId xmlns:p14="http://schemas.microsoft.com/office/powerpoint/2010/main" val="271260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84" y="3429000"/>
            <a:ext cx="9109862" cy="308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8" y="2204866"/>
            <a:ext cx="8097622" cy="102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1152000" y="540000"/>
            <a:ext cx="7920000" cy="720000"/>
          </a:xfrm>
        </p:spPr>
        <p:txBody>
          <a:bodyPr>
            <a:noAutofit/>
          </a:bodyPr>
          <a:lstStyle/>
          <a:p>
            <a:pPr marL="892175" indent="-892175"/>
            <a:r>
              <a:rPr lang="zh-TW" altLang="en-US" sz="3600" b="1" dirty="0">
                <a:solidFill>
                  <a:srgbClr val="0000FF"/>
                </a:solidFill>
              </a:rPr>
              <a:t>七</a:t>
            </a:r>
            <a:r>
              <a:rPr lang="zh-TW" altLang="en-US" sz="3600" b="1" dirty="0" smtClean="0">
                <a:solidFill>
                  <a:srgbClr val="0000FF"/>
                </a:solidFill>
              </a:rPr>
              <a:t>、資訊</a:t>
            </a:r>
            <a:r>
              <a:rPr lang="zh-TW" altLang="en-US" sz="3600" b="1" dirty="0">
                <a:solidFill>
                  <a:srgbClr val="0000FF"/>
                </a:solidFill>
              </a:rPr>
              <a:t>揭露</a:t>
            </a:r>
            <a:r>
              <a:rPr lang="en-US" altLang="zh-TW" sz="3600" b="1" dirty="0" smtClean="0">
                <a:solidFill>
                  <a:srgbClr val="0000FF"/>
                </a:solidFill>
              </a:rPr>
              <a:t>(3)</a:t>
            </a:r>
            <a:endParaRPr lang="zh-TW" altLang="en-US" sz="3600" b="1" dirty="0">
              <a:solidFill>
                <a:srgbClr val="0000FF"/>
              </a:solidFill>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31</a:t>
            </a:fld>
            <a:endParaRPr lang="en-US" altLang="zh-TW" dirty="0"/>
          </a:p>
        </p:txBody>
      </p:sp>
      <p:sp>
        <p:nvSpPr>
          <p:cNvPr id="13" name="矩形 12"/>
          <p:cNvSpPr/>
          <p:nvPr/>
        </p:nvSpPr>
        <p:spPr bwMode="auto">
          <a:xfrm>
            <a:off x="52388" y="2384904"/>
            <a:ext cx="720000" cy="180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4" name="矩形 13"/>
          <p:cNvSpPr/>
          <p:nvPr/>
        </p:nvSpPr>
        <p:spPr bwMode="auto">
          <a:xfrm>
            <a:off x="56704" y="3966964"/>
            <a:ext cx="720000" cy="180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5" name="矩形 14"/>
          <p:cNvSpPr/>
          <p:nvPr/>
        </p:nvSpPr>
        <p:spPr bwMode="auto">
          <a:xfrm>
            <a:off x="1851542" y="2451730"/>
            <a:ext cx="1080000" cy="252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6" name="矩形 15"/>
          <p:cNvSpPr/>
          <p:nvPr/>
        </p:nvSpPr>
        <p:spPr bwMode="auto">
          <a:xfrm>
            <a:off x="1732846" y="3691656"/>
            <a:ext cx="972000" cy="216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cxnSp>
        <p:nvCxnSpPr>
          <p:cNvPr id="5" name="直線接點 4"/>
          <p:cNvCxnSpPr/>
          <p:nvPr/>
        </p:nvCxnSpPr>
        <p:spPr bwMode="auto">
          <a:xfrm>
            <a:off x="0" y="3310384"/>
            <a:ext cx="9144000" cy="0"/>
          </a:xfrm>
          <a:prstGeom prst="line">
            <a:avLst/>
          </a:prstGeom>
          <a:solidFill>
            <a:schemeClr val="accent1"/>
          </a:solidFill>
          <a:ln w="15875" cap="flat" cmpd="sng" algn="ctr">
            <a:solidFill>
              <a:srgbClr val="FF0000"/>
            </a:solidFill>
            <a:prstDash val="dash"/>
            <a:miter lim="800000"/>
            <a:headEnd type="none" w="med" len="med"/>
            <a:tailEnd type="none" w="med" len="med"/>
          </a:ln>
          <a:effectLst/>
        </p:spPr>
      </p:cxnSp>
      <p:sp>
        <p:nvSpPr>
          <p:cNvPr id="11" name="矩形 10"/>
          <p:cNvSpPr/>
          <p:nvPr/>
        </p:nvSpPr>
        <p:spPr bwMode="auto">
          <a:xfrm>
            <a:off x="6876360" y="2805678"/>
            <a:ext cx="900000" cy="360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2" name="矩形 11"/>
          <p:cNvSpPr/>
          <p:nvPr/>
        </p:nvSpPr>
        <p:spPr bwMode="auto">
          <a:xfrm>
            <a:off x="3172316" y="2668468"/>
            <a:ext cx="792088" cy="198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7" name="矩形 16"/>
          <p:cNvSpPr/>
          <p:nvPr/>
        </p:nvSpPr>
        <p:spPr bwMode="auto">
          <a:xfrm>
            <a:off x="2947348" y="3881306"/>
            <a:ext cx="720000" cy="180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352234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061368"/>
            <a:ext cx="7408383"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1152000" y="540000"/>
            <a:ext cx="7920000" cy="720000"/>
          </a:xfrm>
        </p:spPr>
        <p:txBody>
          <a:bodyPr>
            <a:noAutofit/>
          </a:bodyPr>
          <a:lstStyle/>
          <a:p>
            <a:pPr marL="892175" indent="-892175"/>
            <a:r>
              <a:rPr lang="zh-TW" altLang="en-US" sz="3600" b="1" dirty="0">
                <a:solidFill>
                  <a:srgbClr val="0000FF"/>
                </a:solidFill>
              </a:rPr>
              <a:t>七</a:t>
            </a:r>
            <a:r>
              <a:rPr lang="zh-TW" altLang="en-US" sz="3600" b="1" dirty="0" smtClean="0">
                <a:solidFill>
                  <a:srgbClr val="0000FF"/>
                </a:solidFill>
              </a:rPr>
              <a:t>、資訊</a:t>
            </a:r>
            <a:r>
              <a:rPr lang="zh-TW" altLang="en-US" sz="3600" b="1" dirty="0">
                <a:solidFill>
                  <a:srgbClr val="0000FF"/>
                </a:solidFill>
              </a:rPr>
              <a:t>揭露</a:t>
            </a:r>
            <a:r>
              <a:rPr lang="en-US" altLang="zh-TW" sz="3600" b="1" dirty="0" smtClean="0">
                <a:solidFill>
                  <a:srgbClr val="0000FF"/>
                </a:solidFill>
              </a:rPr>
              <a:t>(</a:t>
            </a:r>
            <a:r>
              <a:rPr lang="en-US" altLang="zh-TW" sz="3600" b="1" dirty="0">
                <a:solidFill>
                  <a:srgbClr val="0000FF"/>
                </a:solidFill>
              </a:rPr>
              <a:t>4</a:t>
            </a:r>
            <a:r>
              <a:rPr lang="en-US" altLang="zh-TW" sz="3600" b="1" dirty="0" smtClean="0">
                <a:solidFill>
                  <a:srgbClr val="0000FF"/>
                </a:solidFill>
              </a:rPr>
              <a:t>)</a:t>
            </a:r>
            <a:endParaRPr lang="zh-TW" altLang="en-US" sz="3600" b="1" dirty="0">
              <a:solidFill>
                <a:srgbClr val="0000FF"/>
              </a:solidFill>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32</a:t>
            </a:fld>
            <a:endParaRPr lang="en-US" altLang="zh-TW" dirty="0"/>
          </a:p>
        </p:txBody>
      </p:sp>
      <p:sp>
        <p:nvSpPr>
          <p:cNvPr id="18" name="矩形 17"/>
          <p:cNvSpPr/>
          <p:nvPr/>
        </p:nvSpPr>
        <p:spPr bwMode="auto">
          <a:xfrm>
            <a:off x="2209036" y="2059424"/>
            <a:ext cx="684000" cy="360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9" name="矩形 18"/>
          <p:cNvSpPr/>
          <p:nvPr/>
        </p:nvSpPr>
        <p:spPr bwMode="auto">
          <a:xfrm>
            <a:off x="4703396" y="3673822"/>
            <a:ext cx="720000" cy="324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3" name="矩形 12"/>
          <p:cNvSpPr/>
          <p:nvPr/>
        </p:nvSpPr>
        <p:spPr bwMode="auto">
          <a:xfrm>
            <a:off x="4716096" y="4233788"/>
            <a:ext cx="720000" cy="288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nvGrpSpPr>
          <p:cNvPr id="14" name="群組 13"/>
          <p:cNvGrpSpPr/>
          <p:nvPr/>
        </p:nvGrpSpPr>
        <p:grpSpPr>
          <a:xfrm>
            <a:off x="5420330" y="4081239"/>
            <a:ext cx="3613770" cy="1724025"/>
            <a:chOff x="5436096" y="4081239"/>
            <a:chExt cx="3613770" cy="1724025"/>
          </a:xfrm>
        </p:grpSpPr>
        <p:cxnSp>
          <p:nvCxnSpPr>
            <p:cNvPr id="9" name="直線單箭頭接點 8"/>
            <p:cNvCxnSpPr/>
            <p:nvPr/>
          </p:nvCxnSpPr>
          <p:spPr bwMode="auto">
            <a:xfrm>
              <a:off x="5436096" y="4365104"/>
              <a:ext cx="1008000" cy="0"/>
            </a:xfrm>
            <a:prstGeom prst="straightConnector1">
              <a:avLst/>
            </a:prstGeom>
            <a:solidFill>
              <a:schemeClr val="accent1"/>
            </a:solidFill>
            <a:ln w="31750" cap="flat" cmpd="sng" algn="ctr">
              <a:solidFill>
                <a:srgbClr val="FF0000"/>
              </a:solidFill>
              <a:prstDash val="solid"/>
              <a:miter lim="800000"/>
              <a:headEnd type="none" w="med" len="med"/>
              <a:tailEnd type="arrow"/>
            </a:ln>
            <a:effectLst/>
          </p:spPr>
        </p:cxn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081239"/>
              <a:ext cx="2533650" cy="1724025"/>
            </a:xfrm>
            <a:prstGeom prst="rect">
              <a:avLst/>
            </a:prstGeom>
            <a:noFill/>
            <a:ln w="76200" cmpd="thickThin">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sp>
        <p:nvSpPr>
          <p:cNvPr id="26" name="矩形 25"/>
          <p:cNvSpPr/>
          <p:nvPr/>
        </p:nvSpPr>
        <p:spPr bwMode="auto">
          <a:xfrm>
            <a:off x="6707336" y="5517256"/>
            <a:ext cx="1656000" cy="252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nvGrpSpPr>
          <p:cNvPr id="16" name="群組 15"/>
          <p:cNvGrpSpPr/>
          <p:nvPr/>
        </p:nvGrpSpPr>
        <p:grpSpPr>
          <a:xfrm>
            <a:off x="108000" y="3717032"/>
            <a:ext cx="6588008" cy="3004615"/>
            <a:chOff x="108000" y="3717032"/>
            <a:chExt cx="6588008" cy="3004615"/>
          </a:xfrm>
        </p:grpSpPr>
        <p:cxnSp>
          <p:nvCxnSpPr>
            <p:cNvPr id="23" name="直線單箭頭接點 22"/>
            <p:cNvCxnSpPr/>
            <p:nvPr/>
          </p:nvCxnSpPr>
          <p:spPr bwMode="auto">
            <a:xfrm flipH="1">
              <a:off x="4644008" y="5640040"/>
              <a:ext cx="2052000" cy="0"/>
            </a:xfrm>
            <a:prstGeom prst="straightConnector1">
              <a:avLst/>
            </a:prstGeom>
            <a:solidFill>
              <a:schemeClr val="accent1"/>
            </a:solidFill>
            <a:ln w="31750" cap="flat" cmpd="sng" algn="ctr">
              <a:solidFill>
                <a:srgbClr val="FF0000"/>
              </a:solidFill>
              <a:prstDash val="solid"/>
              <a:miter lim="800000"/>
              <a:headEnd type="none" w="med" len="med"/>
              <a:tailEnd type="arrow"/>
            </a:ln>
            <a:effectLst/>
          </p:spPr>
        </p:cxnSp>
        <p:pic>
          <p:nvPicPr>
            <p:cNvPr id="46082" name="Picture 2"/>
            <p:cNvPicPr>
              <a:picLocks noChangeAspect="1" noChangeArrowheads="1"/>
            </p:cNvPicPr>
            <p:nvPr/>
          </p:nvPicPr>
          <p:blipFill>
            <a:blip r:embed="rId5" cstate="print"/>
            <a:srcRect/>
            <a:stretch>
              <a:fillRect/>
            </a:stretch>
          </p:blipFill>
          <p:spPr bwMode="auto">
            <a:xfrm>
              <a:off x="108000" y="3717032"/>
              <a:ext cx="4464000" cy="3004615"/>
            </a:xfrm>
            <a:prstGeom prst="rect">
              <a:avLst/>
            </a:prstGeom>
            <a:noFill/>
            <a:ln w="76200" cmpd="thickThin">
              <a:solidFill>
                <a:srgbClr val="FF0000"/>
              </a:solidFill>
              <a:miter lim="800000"/>
              <a:headEnd/>
              <a:tailEnd/>
            </a:ln>
          </p:spPr>
        </p:pic>
      </p:grpSp>
      <p:sp>
        <p:nvSpPr>
          <p:cNvPr id="27" name="矩形 26"/>
          <p:cNvSpPr/>
          <p:nvPr/>
        </p:nvSpPr>
        <p:spPr bwMode="auto">
          <a:xfrm>
            <a:off x="272234" y="6185594"/>
            <a:ext cx="4248000" cy="468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313377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noAutofit/>
          </a:bodyPr>
          <a:lstStyle/>
          <a:p>
            <a:pPr marL="892175" indent="-892175"/>
            <a:r>
              <a:rPr lang="zh-TW" altLang="en-US" sz="3600" b="1" dirty="0" smtClean="0">
                <a:solidFill>
                  <a:srgbClr val="0000FF"/>
                </a:solidFill>
              </a:rPr>
              <a:t>七、資訊</a:t>
            </a:r>
            <a:r>
              <a:rPr lang="zh-TW" altLang="en-US" sz="3600" b="1" dirty="0">
                <a:solidFill>
                  <a:srgbClr val="0000FF"/>
                </a:solidFill>
              </a:rPr>
              <a:t>揭露</a:t>
            </a:r>
            <a:r>
              <a:rPr lang="en-US" altLang="zh-TW" sz="3600" b="1" dirty="0" smtClean="0">
                <a:solidFill>
                  <a:srgbClr val="0000FF"/>
                </a:solidFill>
              </a:rPr>
              <a:t>(5)</a:t>
            </a:r>
            <a:endParaRPr lang="zh-TW" altLang="en-US" sz="3600" b="1" dirty="0">
              <a:solidFill>
                <a:srgbClr val="0000FF"/>
              </a:solidFill>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33</a:t>
            </a:fld>
            <a:endParaRPr lang="en-US" altLang="zh-TW"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42" y="1947254"/>
            <a:ext cx="7289673" cy="407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bwMode="auto">
          <a:xfrm>
            <a:off x="6660232" y="2649612"/>
            <a:ext cx="900000" cy="288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nvGrpSpPr>
          <p:cNvPr id="15" name="群組 14"/>
          <p:cNvGrpSpPr/>
          <p:nvPr/>
        </p:nvGrpSpPr>
        <p:grpSpPr>
          <a:xfrm>
            <a:off x="2474540" y="2937612"/>
            <a:ext cx="6057900" cy="3159152"/>
            <a:chOff x="2474540" y="2937612"/>
            <a:chExt cx="6057900" cy="3159152"/>
          </a:xfrm>
        </p:grpSpPr>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4540" y="3284984"/>
              <a:ext cx="6057900" cy="2811780"/>
            </a:xfrm>
            <a:prstGeom prst="rect">
              <a:avLst/>
            </a:prstGeom>
            <a:noFill/>
            <a:ln w="76200" cmpd="thickThin">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直線單箭頭接點 17"/>
            <p:cNvCxnSpPr>
              <a:stCxn id="16" idx="2"/>
            </p:cNvCxnSpPr>
            <p:nvPr/>
          </p:nvCxnSpPr>
          <p:spPr bwMode="auto">
            <a:xfrm>
              <a:off x="7110232" y="2937612"/>
              <a:ext cx="0" cy="275364"/>
            </a:xfrm>
            <a:prstGeom prst="straightConnector1">
              <a:avLst/>
            </a:prstGeom>
            <a:solidFill>
              <a:schemeClr val="accent1"/>
            </a:solidFill>
            <a:ln w="31750" cap="flat" cmpd="sng" algn="ctr">
              <a:solidFill>
                <a:srgbClr val="FF0000"/>
              </a:solidFill>
              <a:prstDash val="solid"/>
              <a:miter lim="800000"/>
              <a:headEnd type="none" w="med" len="med"/>
              <a:tailEnd type="arrow"/>
            </a:ln>
            <a:effectLst/>
          </p:spPr>
        </p:cxnSp>
      </p:grpSp>
      <p:sp>
        <p:nvSpPr>
          <p:cNvPr id="17" name="矩形 16"/>
          <p:cNvSpPr/>
          <p:nvPr/>
        </p:nvSpPr>
        <p:spPr bwMode="auto">
          <a:xfrm>
            <a:off x="6058768" y="3745740"/>
            <a:ext cx="1440000" cy="252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nvGrpSpPr>
          <p:cNvPr id="20" name="群組 19"/>
          <p:cNvGrpSpPr/>
          <p:nvPr/>
        </p:nvGrpSpPr>
        <p:grpSpPr>
          <a:xfrm>
            <a:off x="982940" y="3997740"/>
            <a:ext cx="6469380" cy="2790236"/>
            <a:chOff x="982940" y="3997740"/>
            <a:chExt cx="6469380" cy="2790236"/>
          </a:xfrm>
        </p:grpSpPr>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40" y="4625420"/>
              <a:ext cx="6469380" cy="2162556"/>
            </a:xfrm>
            <a:prstGeom prst="rect">
              <a:avLst/>
            </a:prstGeom>
            <a:noFill/>
            <a:ln w="76200" cmpd="thickThin">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9" name="直線單箭頭接點 18"/>
            <p:cNvCxnSpPr>
              <a:stCxn id="17" idx="2"/>
            </p:cNvCxnSpPr>
            <p:nvPr/>
          </p:nvCxnSpPr>
          <p:spPr bwMode="auto">
            <a:xfrm>
              <a:off x="6778768" y="3997740"/>
              <a:ext cx="0" cy="576000"/>
            </a:xfrm>
            <a:prstGeom prst="straightConnector1">
              <a:avLst/>
            </a:prstGeom>
            <a:solidFill>
              <a:schemeClr val="accent1"/>
            </a:solidFill>
            <a:ln w="31750" cap="flat" cmpd="sng" algn="ctr">
              <a:solidFill>
                <a:srgbClr val="FF0000"/>
              </a:solidFill>
              <a:prstDash val="solid"/>
              <a:miter lim="800000"/>
              <a:headEnd type="none" w="med" len="med"/>
              <a:tailEnd type="arrow"/>
            </a:ln>
            <a:effectLst/>
          </p:spPr>
        </p:cxnSp>
      </p:grpSp>
    </p:spTree>
    <p:extLst>
      <p:ext uri="{BB962C8B-B14F-4D97-AF65-F5344CB8AC3E}">
        <p14:creationId xmlns:p14="http://schemas.microsoft.com/office/powerpoint/2010/main" val="113632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132856"/>
            <a:ext cx="8698992" cy="315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3296" y="4869160"/>
            <a:ext cx="3761232" cy="1658112"/>
          </a:xfrm>
          <a:prstGeom prst="rect">
            <a:avLst/>
          </a:prstGeom>
          <a:noFill/>
          <a:ln w="76200" cmpd="thickThin">
            <a:noFill/>
            <a:miter lim="800000"/>
            <a:headEnd/>
            <a:tailEnd/>
          </a:ln>
          <a:extLst>
            <a:ext uri="{909E8E84-426E-40DD-AFC4-6F175D3DCCD1}">
              <a14:hiddenFill xmlns:a14="http://schemas.microsoft.com/office/drawing/2010/main">
                <a:solidFill>
                  <a:schemeClr val="accent1"/>
                </a:solidFill>
              </a14:hiddenFill>
            </a:ext>
          </a:extLst>
        </p:spPr>
      </p:pic>
      <p:sp>
        <p:nvSpPr>
          <p:cNvPr id="2" name="標題 1"/>
          <p:cNvSpPr>
            <a:spLocks noGrp="1"/>
          </p:cNvSpPr>
          <p:nvPr>
            <p:ph type="title"/>
          </p:nvPr>
        </p:nvSpPr>
        <p:spPr>
          <a:xfrm>
            <a:off x="1152000" y="540000"/>
            <a:ext cx="7920000" cy="720000"/>
          </a:xfrm>
        </p:spPr>
        <p:txBody>
          <a:bodyPr>
            <a:noAutofit/>
          </a:bodyPr>
          <a:lstStyle/>
          <a:p>
            <a:pPr marL="892175" indent="-892175"/>
            <a:r>
              <a:rPr lang="zh-TW" altLang="en-US" sz="3600" b="1" dirty="0" smtClean="0">
                <a:solidFill>
                  <a:srgbClr val="0000FF"/>
                </a:solidFill>
              </a:rPr>
              <a:t>七、資訊</a:t>
            </a:r>
            <a:r>
              <a:rPr lang="zh-TW" altLang="en-US" sz="3600" b="1" dirty="0">
                <a:solidFill>
                  <a:srgbClr val="0000FF"/>
                </a:solidFill>
              </a:rPr>
              <a:t>揭露</a:t>
            </a:r>
            <a:r>
              <a:rPr lang="en-US" altLang="zh-TW" sz="3600" b="1" dirty="0" smtClean="0">
                <a:solidFill>
                  <a:srgbClr val="0000FF"/>
                </a:solidFill>
              </a:rPr>
              <a:t>(6)</a:t>
            </a:r>
            <a:endParaRPr lang="zh-TW" altLang="en-US" sz="3600" b="1" dirty="0">
              <a:solidFill>
                <a:srgbClr val="0000FF"/>
              </a:solidFill>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34</a:t>
            </a:fld>
            <a:endParaRPr lang="en-US" altLang="zh-TW" dirty="0"/>
          </a:p>
        </p:txBody>
      </p:sp>
      <p:sp>
        <p:nvSpPr>
          <p:cNvPr id="3" name="矩形 2"/>
          <p:cNvSpPr/>
          <p:nvPr/>
        </p:nvSpPr>
        <p:spPr bwMode="auto">
          <a:xfrm>
            <a:off x="5294316" y="6273344"/>
            <a:ext cx="2160000" cy="288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9" name="矩形 18"/>
          <p:cNvSpPr/>
          <p:nvPr/>
        </p:nvSpPr>
        <p:spPr bwMode="auto">
          <a:xfrm>
            <a:off x="6667128" y="2806328"/>
            <a:ext cx="360000" cy="216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0" name="矩形 19"/>
          <p:cNvSpPr/>
          <p:nvPr/>
        </p:nvSpPr>
        <p:spPr bwMode="auto">
          <a:xfrm>
            <a:off x="6719580" y="4653160"/>
            <a:ext cx="360000" cy="216000"/>
          </a:xfrm>
          <a:prstGeom prst="rect">
            <a:avLst/>
          </a:prstGeom>
          <a:noFill/>
          <a:ln w="317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313377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idx="4294967295"/>
          </p:nvPr>
        </p:nvSpPr>
        <p:spPr bwMode="auto">
          <a:xfrm>
            <a:off x="1115615" y="2016000"/>
            <a:ext cx="6984777" cy="1584176"/>
          </a:xfrm>
          <a:noFill/>
        </p:spPr>
        <p:txBody>
          <a:bodyPr vert="horz" wrap="square" lIns="91440" tIns="45720" rIns="91440" bIns="45720" numCol="1" anchor="t" anchorCtr="0" compatLnSpc="1">
            <a:prstTxWarp prst="textNoShape">
              <a:avLst/>
            </a:prstTxWarp>
            <a:noAutofit/>
          </a:bodyPr>
          <a:lstStyle/>
          <a:p>
            <a:pPr marL="1165225" indent="-1165225" eaLnBrk="1" hangingPunct="1">
              <a:lnSpc>
                <a:spcPct val="114000"/>
              </a:lnSpc>
            </a:pPr>
            <a:r>
              <a:rPr lang="zh-TW" altLang="en-US" b="1" dirty="0" smtClean="0">
                <a:solidFill>
                  <a:srgbClr val="967D42"/>
                </a:solidFill>
                <a:effectLst/>
                <a:latin typeface="標楷體" pitchFamily="65" charset="-120"/>
                <a:ea typeface="標楷體" pitchFamily="65" charset="-120"/>
              </a:rPr>
              <a:t>肆、</a:t>
            </a:r>
            <a:r>
              <a:rPr lang="zh-TW" altLang="en-US" b="1" dirty="0" smtClean="0">
                <a:solidFill>
                  <a:srgbClr val="967D42"/>
                </a:solidFill>
                <a:latin typeface="標楷體" pitchFamily="65" charset="-120"/>
                <a:ea typeface="標楷體" pitchFamily="65" charset="-120"/>
              </a:rPr>
              <a:t>普通公司債及金融債券上櫃作業</a:t>
            </a:r>
          </a:p>
        </p:txBody>
      </p:sp>
      <p:sp>
        <p:nvSpPr>
          <p:cNvPr id="45059" name="Rectangle 38"/>
          <p:cNvSpPr txBox="1">
            <a:spLocks noGrp="1" noChangeArrowheads="1"/>
          </p:cNvSpPr>
          <p:nvPr/>
        </p:nvSpPr>
        <p:spPr bwMode="auto">
          <a:xfrm>
            <a:off x="8613775" y="6305550"/>
            <a:ext cx="457200" cy="476250"/>
          </a:xfrm>
          <a:prstGeom prst="rect">
            <a:avLst/>
          </a:prstGeom>
          <a:noFill/>
          <a:ln>
            <a:miter lim="800000"/>
            <a:headEnd/>
            <a:tailEnd/>
          </a:ln>
        </p:spPr>
        <p:txBody>
          <a:bodyPr anchor="b"/>
          <a:lstStyle/>
          <a:p>
            <a:pPr algn="ctr">
              <a:defRPr/>
            </a:pPr>
            <a:fld id="{BBF8469B-6A15-4A42-83C7-B4D24E349E60}" type="slidenum">
              <a:rPr kumimoji="0" lang="en-US" altLang="zh-TW" sz="1200">
                <a:solidFill>
                  <a:schemeClr val="bg2">
                    <a:lumMod val="25000"/>
                  </a:schemeClr>
                </a:solidFill>
              </a:rPr>
              <a:pPr algn="ctr">
                <a:defRPr/>
              </a:pPr>
              <a:t>35</a:t>
            </a:fld>
            <a:endParaRPr kumimoji="0" lang="en-US" altLang="zh-TW" sz="1200">
              <a:solidFill>
                <a:schemeClr val="bg2">
                  <a:lumMod val="25000"/>
                </a:schemeClr>
              </a:solidFill>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816475" y="3914114"/>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spTree>
    <p:extLst>
      <p:ext uri="{BB962C8B-B14F-4D97-AF65-F5344CB8AC3E}">
        <p14:creationId xmlns:p14="http://schemas.microsoft.com/office/powerpoint/2010/main" val="2920381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52000" y="540000"/>
            <a:ext cx="7920000" cy="720000"/>
          </a:xfrm>
        </p:spPr>
        <p:txBody>
          <a:bodyPr/>
          <a:lstStyle/>
          <a:p>
            <a:pPr eaLnBrk="1" hangingPunct="1"/>
            <a:r>
              <a:rPr lang="zh-TW" altLang="en-US" sz="3600" b="1" dirty="0" smtClean="0">
                <a:solidFill>
                  <a:srgbClr val="0000FF"/>
                </a:solidFill>
              </a:rPr>
              <a:t>一、上櫃申請－相關法規</a:t>
            </a:r>
            <a:r>
              <a:rPr lang="en-US" altLang="zh-TW" sz="3600" b="1" dirty="0" smtClean="0">
                <a:solidFill>
                  <a:srgbClr val="0000FF"/>
                </a:solidFill>
              </a:rPr>
              <a:t>(1)</a:t>
            </a:r>
            <a:endParaRPr lang="zh-TW" altLang="en-US" sz="3600" b="1" dirty="0" smtClean="0">
              <a:solidFill>
                <a:srgbClr val="0000FF"/>
              </a:solidFill>
            </a:endParaRPr>
          </a:p>
        </p:txBody>
      </p:sp>
      <p:sp>
        <p:nvSpPr>
          <p:cNvPr id="15363" name="Rectangle 3"/>
          <p:cNvSpPr>
            <a:spLocks noGrp="1" noChangeArrowheads="1"/>
          </p:cNvSpPr>
          <p:nvPr>
            <p:ph idx="1"/>
          </p:nvPr>
        </p:nvSpPr>
        <p:spPr>
          <a:xfrm>
            <a:off x="720000" y="2016000"/>
            <a:ext cx="7920000" cy="4752000"/>
          </a:xfrm>
        </p:spPr>
        <p:txBody>
          <a:bodyPr/>
          <a:lstStyle/>
          <a:p>
            <a:pPr>
              <a:lnSpc>
                <a:spcPct val="110000"/>
              </a:lnSpc>
              <a:spcBef>
                <a:spcPts val="600"/>
              </a:spcBef>
              <a:buSzPct val="80000"/>
            </a:pPr>
            <a:r>
              <a:rPr lang="zh-TW" altLang="en-US" sz="2400" b="1" dirty="0" smtClean="0">
                <a:latin typeface="Times New Roman" pitchFamily="18" charset="0"/>
              </a:rPr>
              <a:t>本中心證券商營業處所買賣有價證券審查準則</a:t>
            </a:r>
            <a:r>
              <a:rPr lang="en-US" altLang="zh-TW" sz="2400" b="1" dirty="0" smtClean="0">
                <a:latin typeface="Times New Roman" pitchFamily="18" charset="0"/>
              </a:rPr>
              <a:t>(</a:t>
            </a:r>
            <a:r>
              <a:rPr lang="zh-TW" altLang="en-US" sz="2400" b="1" dirty="0" smtClean="0">
                <a:latin typeface="Times New Roman" pitchFamily="18" charset="0"/>
              </a:rPr>
              <a:t>第</a:t>
            </a:r>
            <a:r>
              <a:rPr lang="en-US" altLang="zh-TW" sz="2400" b="1" dirty="0" smtClean="0">
                <a:latin typeface="Times New Roman" pitchFamily="18" charset="0"/>
              </a:rPr>
              <a:t>6</a:t>
            </a:r>
            <a:r>
              <a:rPr lang="zh-TW" altLang="en-US" sz="2400" b="1" dirty="0" smtClean="0">
                <a:latin typeface="Times New Roman" pitchFamily="18" charset="0"/>
              </a:rPr>
              <a:t>、</a:t>
            </a:r>
            <a:r>
              <a:rPr lang="en-US" altLang="zh-TW" sz="2400" b="1" dirty="0" smtClean="0">
                <a:latin typeface="Times New Roman" pitchFamily="18" charset="0"/>
              </a:rPr>
              <a:t>7</a:t>
            </a:r>
            <a:r>
              <a:rPr lang="zh-TW" altLang="en-US" sz="2400" b="1" dirty="0" smtClean="0">
                <a:latin typeface="Times New Roman" pitchFamily="18" charset="0"/>
              </a:rPr>
              <a:t>、</a:t>
            </a:r>
            <a:r>
              <a:rPr lang="en-US" altLang="zh-TW" sz="2400" b="1" dirty="0" smtClean="0">
                <a:latin typeface="Times New Roman" pitchFamily="18" charset="0"/>
              </a:rPr>
              <a:t>15</a:t>
            </a:r>
            <a:r>
              <a:rPr lang="zh-TW" altLang="en-US" sz="2400" b="1" dirty="0" smtClean="0">
                <a:latin typeface="Times New Roman" pitchFamily="18" charset="0"/>
              </a:rPr>
              <a:t>條</a:t>
            </a:r>
            <a:r>
              <a:rPr lang="en-US" altLang="zh-TW" sz="2400" b="1" dirty="0" smtClean="0">
                <a:latin typeface="Times New Roman" pitchFamily="18" charset="0"/>
              </a:rPr>
              <a:t>)</a:t>
            </a:r>
          </a:p>
          <a:p>
            <a:pPr marL="684000" lvl="1" indent="-288000">
              <a:lnSpc>
                <a:spcPct val="110000"/>
              </a:lnSpc>
              <a:spcBef>
                <a:spcPts val="600"/>
              </a:spcBef>
              <a:buClrTx/>
              <a:buSzPct val="100000"/>
              <a:buFont typeface="Wingdings" pitchFamily="2" charset="2"/>
              <a:buChar char="ü"/>
            </a:pPr>
            <a:r>
              <a:rPr lang="zh-TW" altLang="en-US" sz="2000" b="1" dirty="0" smtClean="0">
                <a:latin typeface="Times New Roman" pitchFamily="18" charset="0"/>
              </a:rPr>
              <a:t>申請資格</a:t>
            </a:r>
            <a:endParaRPr lang="en-US" altLang="zh-TW" sz="2000" b="1" dirty="0" smtClean="0">
              <a:latin typeface="Times New Roman" pitchFamily="18" charset="0"/>
            </a:endParaRPr>
          </a:p>
          <a:p>
            <a:pPr marL="1008000" lvl="2" indent="-252000">
              <a:lnSpc>
                <a:spcPct val="110000"/>
              </a:lnSpc>
              <a:spcBef>
                <a:spcPts val="300"/>
              </a:spcBef>
              <a:buClrTx/>
              <a:buSzPct val="80000"/>
              <a:buFont typeface="Wingdings" pitchFamily="2" charset="2"/>
              <a:buChar char="l"/>
            </a:pPr>
            <a:r>
              <a:rPr lang="zh-TW" altLang="en-US" sz="2000" dirty="0" smtClean="0">
                <a:latin typeface="Times New Roman" pitchFamily="18" charset="0"/>
              </a:rPr>
              <a:t>公開發行公司得申請公司債券為櫃檯買賣。</a:t>
            </a:r>
            <a:endParaRPr lang="en-US" altLang="zh-TW" sz="2000" dirty="0" smtClean="0">
              <a:latin typeface="Times New Roman" pitchFamily="18" charset="0"/>
            </a:endParaRPr>
          </a:p>
          <a:p>
            <a:pPr marL="1008000" lvl="2" indent="-252000">
              <a:lnSpc>
                <a:spcPct val="110000"/>
              </a:lnSpc>
              <a:spcBef>
                <a:spcPts val="300"/>
              </a:spcBef>
              <a:buClrTx/>
              <a:buSzPct val="80000"/>
              <a:buFont typeface="Wingdings" pitchFamily="2" charset="2"/>
              <a:buChar char="l"/>
            </a:pPr>
            <a:r>
              <a:rPr lang="zh-TW" altLang="en-US" sz="2000" dirty="0" smtClean="0">
                <a:latin typeface="Times New Roman" pitchFamily="18" charset="0"/>
              </a:rPr>
              <a:t>金融機構得申請金融債券櫃檯</a:t>
            </a:r>
            <a:r>
              <a:rPr lang="zh-TW" altLang="en-US" sz="2000" dirty="0">
                <a:latin typeface="Times New Roman" pitchFamily="18" charset="0"/>
              </a:rPr>
              <a:t>買賣。</a:t>
            </a:r>
            <a:endParaRPr lang="en-US" altLang="zh-TW" sz="2000" dirty="0">
              <a:latin typeface="Times New Roman" pitchFamily="18" charset="0"/>
            </a:endParaRPr>
          </a:p>
          <a:p>
            <a:pPr marL="684000" lvl="1" indent="-288000">
              <a:lnSpc>
                <a:spcPct val="110000"/>
              </a:lnSpc>
              <a:spcBef>
                <a:spcPts val="1200"/>
              </a:spcBef>
              <a:buClrTx/>
              <a:buSzPct val="100000"/>
              <a:buFont typeface="Wingdings" pitchFamily="2" charset="2"/>
              <a:buChar char="ü"/>
            </a:pPr>
            <a:r>
              <a:rPr lang="zh-TW" altLang="en-US" sz="2000" b="1" u="sng" dirty="0" smtClean="0">
                <a:latin typeface="Times New Roman" pitchFamily="18" charset="0"/>
              </a:rPr>
              <a:t>申請與開始櫃檯買賣期限</a:t>
            </a:r>
            <a:endParaRPr lang="zh-TW" altLang="en-US" sz="2000" b="1" u="sng" dirty="0">
              <a:latin typeface="Times New Roman" pitchFamily="18" charset="0"/>
            </a:endParaRPr>
          </a:p>
          <a:p>
            <a:pPr marL="1008000" lvl="2" indent="-252000">
              <a:lnSpc>
                <a:spcPct val="110000"/>
              </a:lnSpc>
              <a:spcBef>
                <a:spcPts val="300"/>
              </a:spcBef>
              <a:buClrTx/>
              <a:buSzPct val="80000"/>
              <a:buFont typeface="Wingdings" pitchFamily="2" charset="2"/>
              <a:buChar char="l"/>
            </a:pPr>
            <a:r>
              <a:rPr lang="zh-TW" altLang="en-US" sz="2000" dirty="0" smtClean="0">
                <a:latin typeface="Times New Roman" pitchFamily="18" charset="0"/>
              </a:rPr>
              <a:t>應於開始櫃檯買賣日前</a:t>
            </a:r>
            <a:r>
              <a:rPr lang="en-US" altLang="zh-TW" sz="2000" dirty="0" smtClean="0">
                <a:latin typeface="Times New Roman" pitchFamily="18" charset="0"/>
              </a:rPr>
              <a:t>5</a:t>
            </a:r>
            <a:r>
              <a:rPr lang="zh-TW" altLang="en-US" sz="2000" dirty="0" smtClean="0">
                <a:latin typeface="Times New Roman" pitchFamily="18" charset="0"/>
              </a:rPr>
              <a:t>個營業日前向本中心提出申請（專業板得於</a:t>
            </a:r>
            <a:r>
              <a:rPr lang="en-US" altLang="zh-TW" sz="2000" dirty="0" smtClean="0">
                <a:latin typeface="Times New Roman" pitchFamily="18" charset="0"/>
              </a:rPr>
              <a:t>4</a:t>
            </a:r>
            <a:r>
              <a:rPr lang="zh-TW" altLang="en-US" sz="2000" dirty="0" smtClean="0">
                <a:latin typeface="Times New Roman" pitchFamily="18" charset="0"/>
              </a:rPr>
              <a:t>個營業日前）。</a:t>
            </a:r>
            <a:endParaRPr lang="zh-TW" altLang="en-US" sz="2000" dirty="0" smtClean="0">
              <a:solidFill>
                <a:srgbClr val="0000FF"/>
              </a:solidFill>
              <a:latin typeface="Times New Roman" pitchFamily="18" charset="0"/>
            </a:endParaRPr>
          </a:p>
          <a:p>
            <a:pPr marL="1008000" lvl="2" indent="-252000">
              <a:lnSpc>
                <a:spcPct val="110000"/>
              </a:lnSpc>
              <a:spcBef>
                <a:spcPts val="300"/>
              </a:spcBef>
              <a:buClrTx/>
              <a:buSzPct val="80000"/>
              <a:buFont typeface="Wingdings" pitchFamily="2" charset="2"/>
              <a:buChar char="l"/>
            </a:pPr>
            <a:r>
              <a:rPr lang="zh-TW" altLang="en-US" sz="2000" dirty="0" smtClean="0">
                <a:latin typeface="Times New Roman" pitchFamily="18" charset="0"/>
              </a:rPr>
              <a:t>普通公司債應於申報生效日後</a:t>
            </a:r>
            <a:r>
              <a:rPr lang="en-US" altLang="zh-TW" sz="2000" dirty="0" smtClean="0">
                <a:latin typeface="Times New Roman" pitchFamily="18" charset="0"/>
              </a:rPr>
              <a:t>7</a:t>
            </a:r>
            <a:r>
              <a:rPr lang="zh-TW" altLang="en-US" sz="2000" dirty="0" smtClean="0">
                <a:latin typeface="Times New Roman" pitchFamily="18" charset="0"/>
              </a:rPr>
              <a:t>個營業日完成募集與發行並開始櫃檯</a:t>
            </a:r>
            <a:r>
              <a:rPr lang="zh-TW" altLang="en-US" sz="2000" dirty="0">
                <a:latin typeface="Times New Roman" pitchFamily="18" charset="0"/>
              </a:rPr>
              <a:t>買賣。</a:t>
            </a:r>
            <a:endParaRPr lang="en-US" altLang="zh-TW" sz="2000" dirty="0" smtClean="0">
              <a:latin typeface="Times New Roman" pitchFamily="18" charset="0"/>
            </a:endParaRPr>
          </a:p>
        </p:txBody>
      </p:sp>
      <p:sp>
        <p:nvSpPr>
          <p:cNvPr id="15364" name="投影片編號版面配置區 5"/>
          <p:cNvSpPr>
            <a:spLocks noGrp="1"/>
          </p:cNvSpPr>
          <p:nvPr>
            <p:ph type="sldNum" sz="quarter" idx="12"/>
          </p:nvPr>
        </p:nvSpPr>
        <p:spPr>
          <a:noFill/>
        </p:spPr>
        <p:txBody>
          <a:bodyPr/>
          <a:lstStyle/>
          <a:p>
            <a:fld id="{04406734-A126-4D40-A5CF-828B900860E9}" type="slidenum">
              <a:rPr lang="en-US" altLang="zh-TW" smtClean="0"/>
              <a:pPr/>
              <a:t>36</a:t>
            </a:fld>
            <a:endParaRPr lang="en-US" altLang="zh-TW" dirty="0" smtClean="0"/>
          </a:p>
        </p:txBody>
      </p:sp>
    </p:spTree>
    <p:extLst>
      <p:ext uri="{BB962C8B-B14F-4D97-AF65-F5344CB8AC3E}">
        <p14:creationId xmlns:p14="http://schemas.microsoft.com/office/powerpoint/2010/main" val="1670946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720000" y="2016000"/>
            <a:ext cx="8100000" cy="4752000"/>
          </a:xfrm>
        </p:spPr>
        <p:txBody>
          <a:bodyPr/>
          <a:lstStyle/>
          <a:p>
            <a:pPr eaLnBrk="1" hangingPunct="1">
              <a:lnSpc>
                <a:spcPct val="110000"/>
              </a:lnSpc>
              <a:spcBef>
                <a:spcPts val="600"/>
              </a:spcBef>
              <a:buSzPct val="80000"/>
              <a:defRPr/>
            </a:pPr>
            <a:r>
              <a:rPr lang="zh-TW" altLang="en-US" sz="2400" b="1" dirty="0" smtClean="0">
                <a:latin typeface="Times New Roman" pitchFamily="18" charset="0"/>
              </a:rPr>
              <a:t>本中心審查有價證券上櫃作業程序</a:t>
            </a:r>
            <a:r>
              <a:rPr lang="en-US" altLang="zh-TW" sz="2400" b="1" dirty="0" smtClean="0">
                <a:latin typeface="Times New Roman" pitchFamily="18" charset="0"/>
              </a:rPr>
              <a:t>(</a:t>
            </a:r>
            <a:r>
              <a:rPr lang="zh-TW" altLang="en-US" sz="2400" b="1" dirty="0" smtClean="0">
                <a:latin typeface="Times New Roman" pitchFamily="18" charset="0"/>
              </a:rPr>
              <a:t>第</a:t>
            </a:r>
            <a:r>
              <a:rPr lang="en-US" altLang="zh-TW" sz="2400" b="1" dirty="0" smtClean="0">
                <a:latin typeface="Times New Roman" pitchFamily="18" charset="0"/>
              </a:rPr>
              <a:t>12</a:t>
            </a:r>
            <a:r>
              <a:rPr lang="zh-TW" altLang="en-US" sz="2400" b="1" dirty="0" smtClean="0">
                <a:latin typeface="Times New Roman" pitchFamily="18" charset="0"/>
              </a:rPr>
              <a:t>、</a:t>
            </a:r>
            <a:r>
              <a:rPr lang="en-US" altLang="zh-TW" sz="2400" b="1" dirty="0" smtClean="0">
                <a:latin typeface="Times New Roman" pitchFamily="18" charset="0"/>
              </a:rPr>
              <a:t>13</a:t>
            </a:r>
            <a:r>
              <a:rPr lang="zh-TW" altLang="en-US" sz="2400" b="1" dirty="0" smtClean="0">
                <a:latin typeface="Times New Roman" pitchFamily="18" charset="0"/>
              </a:rPr>
              <a:t>、</a:t>
            </a:r>
            <a:r>
              <a:rPr lang="en-US" altLang="zh-TW" sz="2400" b="1" dirty="0" smtClean="0">
                <a:latin typeface="Times New Roman" pitchFamily="18" charset="0"/>
              </a:rPr>
              <a:t>14</a:t>
            </a:r>
            <a:r>
              <a:rPr lang="zh-TW" altLang="en-US" sz="2400" b="1" dirty="0" smtClean="0">
                <a:latin typeface="Times New Roman" pitchFamily="18" charset="0"/>
              </a:rPr>
              <a:t>條</a:t>
            </a:r>
            <a:r>
              <a:rPr lang="en-US" altLang="zh-TW" sz="2400" b="1" dirty="0" smtClean="0">
                <a:latin typeface="Times New Roman" pitchFamily="18" charset="0"/>
              </a:rPr>
              <a:t>)</a:t>
            </a:r>
            <a:endParaRPr lang="en-US" altLang="zh-TW" sz="2400" b="1" u="sng" dirty="0" smtClean="0">
              <a:solidFill>
                <a:schemeClr val="tx2">
                  <a:lumMod val="75000"/>
                </a:schemeClr>
              </a:solidFill>
            </a:endParaRPr>
          </a:p>
          <a:p>
            <a:pPr marL="684000" lvl="1" indent="-288000" eaLnBrk="1" hangingPunct="1">
              <a:lnSpc>
                <a:spcPct val="110000"/>
              </a:lnSpc>
              <a:spcBef>
                <a:spcPts val="600"/>
              </a:spcBef>
              <a:buClrTx/>
              <a:buSzPct val="100000"/>
              <a:buFont typeface="Wingdings" panose="05000000000000000000" pitchFamily="2" charset="2"/>
              <a:buChar char="ü"/>
              <a:defRPr/>
            </a:pPr>
            <a:r>
              <a:rPr lang="zh-TW" altLang="en-US" sz="2000" b="1" u="sng" dirty="0" smtClean="0"/>
              <a:t>未上市且未上櫃公司初次申請無擔保普通公司債</a:t>
            </a:r>
            <a:endParaRPr lang="en-US" altLang="zh-TW" sz="2000" b="1" u="sng" dirty="0" smtClean="0"/>
          </a:p>
          <a:p>
            <a:pPr marL="1008000" lvl="2" indent="-252000" eaLnBrk="1" hangingPunct="1">
              <a:lnSpc>
                <a:spcPct val="110000"/>
              </a:lnSpc>
              <a:spcBef>
                <a:spcPts val="0"/>
              </a:spcBef>
              <a:buClrTx/>
              <a:buSzPct val="80000"/>
              <a:buFont typeface="Wingdings" panose="05000000000000000000" pitchFamily="2" charset="2"/>
              <a:buChar char="l"/>
              <a:defRPr/>
            </a:pPr>
            <a:r>
              <a:rPr lang="zh-TW" altLang="en-US" sz="2000" dirty="0"/>
              <a:t>本中心審查相關文件備齊後辦理上櫃公告並報請證期局核</a:t>
            </a:r>
            <a:r>
              <a:rPr lang="zh-TW" altLang="en-US" sz="2000" dirty="0" smtClean="0"/>
              <a:t>備</a:t>
            </a:r>
            <a:r>
              <a:rPr lang="zh-TW" altLang="en-US" sz="2000" dirty="0">
                <a:latin typeface="Times New Roman" pitchFamily="18" charset="0"/>
              </a:rPr>
              <a:t>。</a:t>
            </a:r>
            <a:endParaRPr lang="zh-TW" altLang="en-US" sz="2000" dirty="0"/>
          </a:p>
          <a:p>
            <a:pPr marL="1008000" lvl="2" indent="-252000" eaLnBrk="1" hangingPunct="1">
              <a:lnSpc>
                <a:spcPct val="110000"/>
              </a:lnSpc>
              <a:spcBef>
                <a:spcPts val="0"/>
              </a:spcBef>
              <a:buClrTx/>
              <a:buSzPct val="80000"/>
              <a:buFont typeface="Wingdings" panose="05000000000000000000" pitchFamily="2" charset="2"/>
              <a:buChar char="l"/>
              <a:defRPr/>
            </a:pPr>
            <a:r>
              <a:rPr lang="zh-TW" altLang="en-US" sz="2000" dirty="0" smtClean="0"/>
              <a:t>申請書件：公司債櫃檯買賣申請書</a:t>
            </a:r>
            <a:r>
              <a:rPr lang="zh-TW" altLang="en-US" sz="2000" dirty="0">
                <a:latin typeface="Times New Roman" pitchFamily="18" charset="0"/>
              </a:rPr>
              <a:t>。</a:t>
            </a:r>
            <a:endParaRPr lang="en-US" altLang="zh-TW" sz="2000" dirty="0" smtClean="0"/>
          </a:p>
          <a:p>
            <a:pPr marL="1008000" lvl="2" indent="-252000" eaLnBrk="1" hangingPunct="1">
              <a:lnSpc>
                <a:spcPct val="110000"/>
              </a:lnSpc>
              <a:spcBef>
                <a:spcPts val="0"/>
              </a:spcBef>
              <a:buClrTx/>
              <a:buSzPct val="80000"/>
              <a:buFont typeface="Wingdings" panose="05000000000000000000" pitchFamily="2" charset="2"/>
              <a:buChar char="l"/>
              <a:defRPr/>
            </a:pPr>
            <a:r>
              <a:rPr lang="zh-TW" altLang="en-US" sz="2000" dirty="0" smtClean="0"/>
              <a:t>其他文件：會計師查核簽證覆核表、近兩年度財務報告、會計師工作底稿及其他必要之會計師檢查表</a:t>
            </a:r>
            <a:r>
              <a:rPr lang="zh-TW" altLang="en-US" sz="2000" dirty="0" smtClean="0">
                <a:latin typeface="Times New Roman" pitchFamily="18" charset="0"/>
              </a:rPr>
              <a:t>。</a:t>
            </a:r>
            <a:endParaRPr lang="en-US" altLang="zh-TW" sz="2000" dirty="0" smtClean="0"/>
          </a:p>
          <a:p>
            <a:pPr marL="684000" lvl="1" indent="-288000" eaLnBrk="1" hangingPunct="1">
              <a:lnSpc>
                <a:spcPct val="110000"/>
              </a:lnSpc>
              <a:spcBef>
                <a:spcPts val="600"/>
              </a:spcBef>
              <a:buClrTx/>
              <a:buSzPct val="100000"/>
              <a:buFont typeface="Wingdings" panose="05000000000000000000" pitchFamily="2" charset="2"/>
              <a:buChar char="ü"/>
              <a:defRPr/>
            </a:pPr>
            <a:r>
              <a:rPr lang="zh-TW" altLang="en-US" sz="2000" b="1" u="sng" dirty="0" smtClean="0"/>
              <a:t>銀行初次申請</a:t>
            </a:r>
            <a:r>
              <a:rPr lang="zh-TW" altLang="en-US" sz="2000" b="1" u="sng" dirty="0"/>
              <a:t>金融債券</a:t>
            </a:r>
            <a:r>
              <a:rPr lang="zh-TW" altLang="en-US" sz="2000" b="1" dirty="0" smtClean="0"/>
              <a:t>、</a:t>
            </a:r>
            <a:r>
              <a:rPr lang="zh-TW" altLang="en-US" sz="2000" b="1" u="sng" dirty="0" smtClean="0"/>
              <a:t>上市或上櫃公司初次</a:t>
            </a:r>
            <a:r>
              <a:rPr lang="zh-TW" altLang="en-US" sz="2000" b="1" u="sng" dirty="0"/>
              <a:t>申請普通</a:t>
            </a:r>
            <a:r>
              <a:rPr lang="zh-TW" altLang="en-US" sz="2000" b="1" u="sng" dirty="0" smtClean="0"/>
              <a:t>公司債</a:t>
            </a:r>
            <a:r>
              <a:rPr lang="zh-TW" altLang="en-US" sz="2000" b="1" dirty="0" smtClean="0"/>
              <a:t>、</a:t>
            </a:r>
            <a:r>
              <a:rPr lang="zh-TW" altLang="en-US" sz="2000" b="1" u="sng" dirty="0" smtClean="0"/>
              <a:t>未</a:t>
            </a:r>
            <a:r>
              <a:rPr lang="zh-TW" altLang="en-US" sz="2000" b="1" u="sng" dirty="0"/>
              <a:t>上市且未上櫃公司初次</a:t>
            </a:r>
            <a:r>
              <a:rPr lang="zh-TW" altLang="en-US" sz="2000" b="1" u="sng" dirty="0" smtClean="0"/>
              <a:t>申請</a:t>
            </a:r>
            <a:r>
              <a:rPr lang="zh-TW" altLang="en-US" sz="2000" b="1" u="sng" dirty="0"/>
              <a:t>有</a:t>
            </a:r>
            <a:r>
              <a:rPr lang="zh-TW" altLang="en-US" sz="2000" b="1" u="sng" dirty="0" smtClean="0"/>
              <a:t>擔保</a:t>
            </a:r>
            <a:r>
              <a:rPr lang="zh-TW" altLang="en-US" sz="2000" b="1" u="sng" dirty="0"/>
              <a:t>普通</a:t>
            </a:r>
            <a:r>
              <a:rPr lang="zh-TW" altLang="en-US" sz="2000" b="1" u="sng" dirty="0" smtClean="0"/>
              <a:t>公司債</a:t>
            </a:r>
            <a:endParaRPr lang="en-US" altLang="zh-TW" sz="2000" b="1" u="sng" dirty="0" smtClean="0"/>
          </a:p>
          <a:p>
            <a:pPr marL="1008000" lvl="2" indent="-252000" eaLnBrk="1" hangingPunct="1">
              <a:lnSpc>
                <a:spcPct val="110000"/>
              </a:lnSpc>
              <a:spcBef>
                <a:spcPts val="0"/>
              </a:spcBef>
              <a:buClrTx/>
              <a:buSzPct val="80000"/>
              <a:buFont typeface="Wingdings" panose="05000000000000000000" pitchFamily="2" charset="2"/>
              <a:buChar char="l"/>
              <a:defRPr/>
            </a:pPr>
            <a:r>
              <a:rPr lang="zh-TW" altLang="en-US" sz="2000" dirty="0" smtClean="0"/>
              <a:t>本中心審查相關文件備齊後辦理上櫃公告再報請證期局備查</a:t>
            </a:r>
            <a:r>
              <a:rPr lang="zh-TW" altLang="en-US" sz="2000" dirty="0">
                <a:latin typeface="Times New Roman" pitchFamily="18" charset="0"/>
              </a:rPr>
              <a:t>。</a:t>
            </a:r>
            <a:endParaRPr lang="zh-TW" altLang="en-US" sz="2000" dirty="0" smtClean="0"/>
          </a:p>
          <a:p>
            <a:pPr marL="1008000" lvl="2" indent="-252000" eaLnBrk="1" hangingPunct="1">
              <a:lnSpc>
                <a:spcPct val="110000"/>
              </a:lnSpc>
              <a:spcBef>
                <a:spcPts val="0"/>
              </a:spcBef>
              <a:buClrTx/>
              <a:buSzPct val="80000"/>
              <a:buFont typeface="Wingdings" panose="05000000000000000000" pitchFamily="2" charset="2"/>
              <a:buChar char="l"/>
              <a:defRPr/>
            </a:pPr>
            <a:r>
              <a:rPr lang="zh-TW" altLang="en-US" sz="2000" dirty="0" smtClean="0"/>
              <a:t>申請書件：金融債櫃檯買賣申請書</a:t>
            </a:r>
            <a:r>
              <a:rPr lang="en-US" altLang="zh-TW" sz="2000" dirty="0" smtClean="0"/>
              <a:t>/</a:t>
            </a:r>
            <a:r>
              <a:rPr lang="zh-TW" altLang="en-US" sz="2000" dirty="0" smtClean="0"/>
              <a:t>公司債櫃檯買賣申請書</a:t>
            </a:r>
            <a:r>
              <a:rPr lang="zh-TW" altLang="en-US" sz="2000" dirty="0">
                <a:latin typeface="Times New Roman" pitchFamily="18" charset="0"/>
              </a:rPr>
              <a:t>。</a:t>
            </a:r>
            <a:endParaRPr lang="zh-TW" altLang="en-US" sz="2000" dirty="0" smtClean="0"/>
          </a:p>
          <a:p>
            <a:pPr marL="684000" lvl="1" indent="-288000" eaLnBrk="1" hangingPunct="1">
              <a:lnSpc>
                <a:spcPct val="110000"/>
              </a:lnSpc>
              <a:spcBef>
                <a:spcPts val="600"/>
              </a:spcBef>
              <a:buClrTx/>
              <a:buSzPct val="100000"/>
              <a:buFont typeface="Wingdings" panose="05000000000000000000" pitchFamily="2" charset="2"/>
              <a:buChar char="ü"/>
              <a:defRPr/>
            </a:pPr>
            <a:r>
              <a:rPr lang="zh-TW" altLang="en-US" sz="2000" b="1" u="sng" dirty="0" smtClean="0"/>
              <a:t>債券已上櫃者再次申請</a:t>
            </a:r>
            <a:endParaRPr lang="en-US" altLang="zh-TW" sz="2000" b="1" u="sng" dirty="0" smtClean="0"/>
          </a:p>
          <a:p>
            <a:pPr marL="1008000" lvl="2" indent="-252000" eaLnBrk="1" hangingPunct="1">
              <a:lnSpc>
                <a:spcPct val="110000"/>
              </a:lnSpc>
              <a:spcBef>
                <a:spcPts val="0"/>
              </a:spcBef>
              <a:buClrTx/>
              <a:buSzPct val="80000"/>
              <a:buFont typeface="Wingdings" panose="05000000000000000000" pitchFamily="2" charset="2"/>
              <a:buChar char="l"/>
              <a:defRPr/>
            </a:pPr>
            <a:r>
              <a:rPr lang="zh-TW" altLang="en-US" sz="2000" dirty="0" smtClean="0"/>
              <a:t>審查相關文件備齊後則辦理上櫃公告</a:t>
            </a:r>
            <a:r>
              <a:rPr lang="zh-TW" altLang="en-US" sz="2000" dirty="0">
                <a:latin typeface="Times New Roman" pitchFamily="18" charset="0"/>
              </a:rPr>
              <a:t>。</a:t>
            </a:r>
            <a:endParaRPr lang="zh-TW" altLang="en-US" sz="2000" dirty="0" smtClean="0"/>
          </a:p>
          <a:p>
            <a:pPr marL="1008000" lvl="2" indent="-252000" eaLnBrk="1" hangingPunct="1">
              <a:lnSpc>
                <a:spcPct val="110000"/>
              </a:lnSpc>
              <a:spcBef>
                <a:spcPts val="0"/>
              </a:spcBef>
              <a:buClrTx/>
              <a:buSzPct val="80000"/>
              <a:buFont typeface="Wingdings" panose="05000000000000000000" pitchFamily="2" charset="2"/>
              <a:buChar char="l"/>
              <a:defRPr/>
            </a:pPr>
            <a:r>
              <a:rPr lang="zh-TW" altLang="en-US" sz="2000" dirty="0" smtClean="0"/>
              <a:t>申請書件</a:t>
            </a:r>
            <a:r>
              <a:rPr lang="zh-TW" altLang="en-US" sz="2000" dirty="0"/>
              <a:t>：</a:t>
            </a:r>
            <a:r>
              <a:rPr lang="zh-TW" altLang="en-US" sz="2000" dirty="0" smtClean="0"/>
              <a:t>公司債</a:t>
            </a:r>
            <a:r>
              <a:rPr lang="en-US" altLang="zh-TW" sz="2000" dirty="0" smtClean="0"/>
              <a:t>(</a:t>
            </a:r>
            <a:r>
              <a:rPr lang="zh-TW" altLang="en-US" sz="2000" dirty="0" smtClean="0"/>
              <a:t>金融債</a:t>
            </a:r>
            <a:r>
              <a:rPr lang="en-US" altLang="zh-TW" sz="2000" dirty="0" smtClean="0"/>
              <a:t>)</a:t>
            </a:r>
            <a:r>
              <a:rPr lang="zh-TW" altLang="en-US" sz="2000" dirty="0" smtClean="0"/>
              <a:t>櫃檯買賣申報書</a:t>
            </a:r>
            <a:r>
              <a:rPr lang="zh-TW" altLang="en-US" sz="2000" dirty="0">
                <a:latin typeface="Times New Roman" pitchFamily="18" charset="0"/>
              </a:rPr>
              <a:t>。</a:t>
            </a:r>
            <a:endParaRPr lang="en-US" altLang="zh-TW" sz="2000" dirty="0" smtClean="0"/>
          </a:p>
        </p:txBody>
      </p:sp>
      <p:sp>
        <p:nvSpPr>
          <p:cNvPr id="16388" name="投影片編號版面配置區 5"/>
          <p:cNvSpPr>
            <a:spLocks noGrp="1"/>
          </p:cNvSpPr>
          <p:nvPr>
            <p:ph type="sldNum" sz="quarter" idx="12"/>
          </p:nvPr>
        </p:nvSpPr>
        <p:spPr>
          <a:noFill/>
        </p:spPr>
        <p:txBody>
          <a:bodyPr/>
          <a:lstStyle/>
          <a:p>
            <a:fld id="{6DA5EA76-341A-4295-BF4D-5FED9161F7D4}" type="slidenum">
              <a:rPr lang="en-US" altLang="zh-TW" smtClean="0"/>
              <a:pPr/>
              <a:t>37</a:t>
            </a:fld>
            <a:endParaRPr lang="en-US" altLang="zh-TW" dirty="0" smtClean="0"/>
          </a:p>
        </p:txBody>
      </p:sp>
      <p:sp>
        <p:nvSpPr>
          <p:cNvPr id="9"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a:t>
            </a:r>
            <a:r>
              <a:rPr lang="zh-TW" altLang="en-US" sz="3600" b="1" dirty="0" smtClean="0">
                <a:solidFill>
                  <a:srgbClr val="0000FF"/>
                </a:solidFill>
              </a:rPr>
              <a:t>上櫃申請－</a:t>
            </a:r>
            <a:r>
              <a:rPr lang="zh-TW" altLang="en-US" sz="3600" b="1" dirty="0">
                <a:solidFill>
                  <a:srgbClr val="0000FF"/>
                </a:solidFill>
              </a:rPr>
              <a:t>相關法規</a:t>
            </a:r>
            <a:r>
              <a:rPr lang="en-US" altLang="zh-TW" sz="3600" b="1" dirty="0" smtClean="0">
                <a:solidFill>
                  <a:srgbClr val="0000FF"/>
                </a:solidFill>
              </a:rPr>
              <a:t>(</a:t>
            </a:r>
            <a:r>
              <a:rPr lang="en-US" altLang="zh-TW" sz="3600" b="1" dirty="0">
                <a:solidFill>
                  <a:srgbClr val="0000FF"/>
                </a:solidFill>
              </a:rPr>
              <a:t>2</a:t>
            </a:r>
            <a:r>
              <a:rPr lang="en-US" altLang="zh-TW" sz="3600" b="1" dirty="0" smtClean="0">
                <a:solidFill>
                  <a:srgbClr val="0000FF"/>
                </a:solidFill>
              </a:rPr>
              <a:t>)</a:t>
            </a:r>
            <a:endParaRPr lang="zh-TW" altLang="en-US" sz="3600" b="1" dirty="0" smtClean="0">
              <a:solidFill>
                <a:srgbClr val="0000FF"/>
              </a:solidFill>
            </a:endParaRPr>
          </a:p>
        </p:txBody>
      </p:sp>
    </p:spTree>
    <p:extLst>
      <p:ext uri="{BB962C8B-B14F-4D97-AF65-F5344CB8AC3E}">
        <p14:creationId xmlns:p14="http://schemas.microsoft.com/office/powerpoint/2010/main" val="3521880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zh-TW" altLang="en-US" sz="3600" b="1" dirty="0">
                <a:solidFill>
                  <a:srgbClr val="0000FF"/>
                </a:solidFill>
                <a:latin typeface="標楷體" pitchFamily="65" charset="-120"/>
                <a:ea typeface="標楷體" pitchFamily="65" charset="-120"/>
              </a:rPr>
              <a:t>一、上櫃申請－相關法規</a:t>
            </a:r>
            <a:r>
              <a:rPr lang="en-US" altLang="zh-TW" sz="3600" b="1" dirty="0">
                <a:solidFill>
                  <a:srgbClr val="0000FF"/>
                </a:solidFill>
                <a:latin typeface="標楷體" pitchFamily="65" charset="-120"/>
                <a:ea typeface="標楷體" pitchFamily="65" charset="-120"/>
              </a:rPr>
              <a:t>(3)</a:t>
            </a:r>
            <a:endParaRPr lang="zh-TW" altLang="en-US" sz="3600" b="1" dirty="0">
              <a:solidFill>
                <a:srgbClr val="0000FF"/>
              </a:solidFill>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742EC59D-4864-4376-B54E-B6C993257369}" type="slidenum">
              <a:rPr lang="en-US" altLang="zh-TW" smtClean="0"/>
              <a:pPr>
                <a:defRPr/>
              </a:pPr>
              <a:t>38</a:t>
            </a:fld>
            <a:endParaRPr lang="en-US" altLang="zh-TW"/>
          </a:p>
        </p:txBody>
      </p:sp>
      <p:sp>
        <p:nvSpPr>
          <p:cNvPr id="4" name="矩形 3"/>
          <p:cNvSpPr/>
          <p:nvPr/>
        </p:nvSpPr>
        <p:spPr>
          <a:xfrm>
            <a:off x="899592" y="1988840"/>
            <a:ext cx="7560840" cy="3785652"/>
          </a:xfrm>
          <a:prstGeom prst="rect">
            <a:avLst/>
          </a:prstGeom>
        </p:spPr>
        <p:txBody>
          <a:bodyPr wrap="square">
            <a:spAutoFit/>
          </a:bodyPr>
          <a:lstStyle/>
          <a:p>
            <a:pPr marL="342900" indent="-342900">
              <a:buClr>
                <a:srgbClr val="0000FF"/>
              </a:buClr>
              <a:buFont typeface="Wingdings" panose="05000000000000000000" pitchFamily="2" charset="2"/>
              <a:buChar char="n"/>
            </a:pPr>
            <a:r>
              <a:rPr lang="zh-TW" altLang="en-US" b="1" dirty="0">
                <a:latin typeface="標楷體" panose="03000509000000000000" pitchFamily="65" charset="-120"/>
                <a:ea typeface="標楷體" panose="03000509000000000000" pitchFamily="65" charset="-120"/>
              </a:rPr>
              <a:t>本中心證券商營業處所買賣有價證券審查</a:t>
            </a:r>
            <a:r>
              <a:rPr lang="zh-TW" altLang="en-US" b="1" dirty="0" smtClean="0">
                <a:latin typeface="標楷體" panose="03000509000000000000" pitchFamily="65" charset="-120"/>
                <a:ea typeface="標楷體" panose="03000509000000000000" pitchFamily="65" charset="-120"/>
              </a:rPr>
              <a:t>準則第</a:t>
            </a:r>
            <a:r>
              <a:rPr lang="en-US" altLang="zh-TW" b="1" dirty="0" smtClean="0">
                <a:latin typeface="標楷體" panose="03000509000000000000" pitchFamily="65" charset="-120"/>
                <a:ea typeface="標楷體" panose="03000509000000000000" pitchFamily="65" charset="-120"/>
              </a:rPr>
              <a:t>6</a:t>
            </a:r>
            <a:r>
              <a:rPr lang="zh-TW" altLang="en-US" b="1" dirty="0" smtClean="0">
                <a:latin typeface="標楷體" panose="03000509000000000000" pitchFamily="65" charset="-120"/>
                <a:ea typeface="標楷體" panose="03000509000000000000" pitchFamily="65" charset="-120"/>
              </a:rPr>
              <a:t>條第</a:t>
            </a:r>
            <a:r>
              <a:rPr lang="en-US" altLang="zh-TW"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項</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公開</a:t>
            </a:r>
            <a:r>
              <a:rPr lang="zh-TW" altLang="en-US" dirty="0">
                <a:latin typeface="標楷體" panose="03000509000000000000" pitchFamily="65" charset="-120"/>
                <a:ea typeface="標楷體" panose="03000509000000000000" pitchFamily="65" charset="-120"/>
              </a:rPr>
              <a:t>發行公司申請普通公司債為櫃檯買賣時，除符合下列情形外，應</a:t>
            </a:r>
            <a:r>
              <a:rPr lang="zh-TW" altLang="en-US" dirty="0" smtClean="0">
                <a:latin typeface="標楷體" panose="03000509000000000000" pitchFamily="65" charset="-120"/>
                <a:ea typeface="標楷體" panose="03000509000000000000" pitchFamily="65" charset="-120"/>
              </a:rPr>
              <a:t>提供債券</a:t>
            </a:r>
            <a:r>
              <a:rPr lang="zh-TW" altLang="en-US" dirty="0">
                <a:latin typeface="標楷體" panose="03000509000000000000" pitchFamily="65" charset="-120"/>
                <a:ea typeface="標楷體" panose="03000509000000000000" pitchFamily="65" charset="-120"/>
              </a:rPr>
              <a:t>經主管機關核准或認可之信用評等機構出具之評等報告： </a:t>
            </a:r>
            <a:endParaRPr lang="en-US" altLang="zh-TW" dirty="0" smtClean="0">
              <a:latin typeface="標楷體" panose="03000509000000000000" pitchFamily="65" charset="-120"/>
              <a:ea typeface="標楷體" panose="03000509000000000000" pitchFamily="65" charset="-120"/>
            </a:endParaRPr>
          </a:p>
          <a:p>
            <a:pPr marL="457200" indent="-457200">
              <a:buFont typeface="+mj-ea"/>
              <a:buAutoNum type="ea1ChtPeriod"/>
            </a:pPr>
            <a:r>
              <a:rPr lang="zh-TW" altLang="en-US" dirty="0" smtClean="0">
                <a:latin typeface="標楷體" panose="03000509000000000000" pitchFamily="65" charset="-120"/>
                <a:ea typeface="標楷體" panose="03000509000000000000" pitchFamily="65" charset="-120"/>
              </a:rPr>
              <a:t>該</a:t>
            </a:r>
            <a:r>
              <a:rPr lang="zh-TW" altLang="en-US" dirty="0">
                <a:latin typeface="標楷體" panose="03000509000000000000" pitchFamily="65" charset="-120"/>
                <a:ea typeface="標楷體" panose="03000509000000000000" pitchFamily="65" charset="-120"/>
              </a:rPr>
              <a:t>債券為經我國金融機構保證者</a:t>
            </a:r>
            <a:r>
              <a:rPr lang="zh-TW" altLang="en-US" dirty="0" smtClean="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457200" indent="-457200">
              <a:buFont typeface="+mj-ea"/>
              <a:buAutoNum type="ea1ChtPeriod"/>
            </a:pPr>
            <a:r>
              <a:rPr lang="zh-TW" altLang="en-US" dirty="0" smtClean="0">
                <a:latin typeface="標楷體" panose="03000509000000000000" pitchFamily="65" charset="-120"/>
                <a:ea typeface="標楷體" panose="03000509000000000000" pitchFamily="65" charset="-120"/>
              </a:rPr>
              <a:t>發行人</a:t>
            </a:r>
            <a:r>
              <a:rPr lang="zh-TW" altLang="en-US" dirty="0">
                <a:latin typeface="標楷體" panose="03000509000000000000" pitchFamily="65" charset="-120"/>
                <a:ea typeface="標楷體" panose="03000509000000000000" pitchFamily="65" charset="-120"/>
              </a:rPr>
              <a:t>已提供經主管機關核准或認可之信用評等機構出具之發行人信 用評等報告。 </a:t>
            </a:r>
            <a:endParaRPr lang="en-US" altLang="zh-TW" dirty="0">
              <a:latin typeface="標楷體" panose="03000509000000000000" pitchFamily="65" charset="-120"/>
              <a:ea typeface="標楷體" panose="03000509000000000000" pitchFamily="65" charset="-120"/>
            </a:endParaRPr>
          </a:p>
          <a:p>
            <a:pPr marL="457200" indent="-457200">
              <a:buFont typeface="+mj-ea"/>
              <a:buAutoNum type="ea1ChtPeriod"/>
            </a:pPr>
            <a:r>
              <a:rPr lang="zh-TW" altLang="en-US" dirty="0" smtClean="0">
                <a:latin typeface="標楷體" panose="03000509000000000000" pitchFamily="65" charset="-120"/>
                <a:ea typeface="標楷體" panose="03000509000000000000" pitchFamily="65" charset="-120"/>
              </a:rPr>
              <a:t>該</a:t>
            </a:r>
            <a:r>
              <a:rPr lang="zh-TW" altLang="en-US" dirty="0">
                <a:latin typeface="標楷體" panose="03000509000000000000" pitchFamily="65" charset="-120"/>
                <a:ea typeface="標楷體" panose="03000509000000000000" pitchFamily="65" charset="-120"/>
              </a:rPr>
              <a:t>債券僅限銷售予專業投資人者。 </a:t>
            </a:r>
          </a:p>
        </p:txBody>
      </p:sp>
    </p:spTree>
    <p:extLst>
      <p:ext uri="{BB962C8B-B14F-4D97-AF65-F5344CB8AC3E}">
        <p14:creationId xmlns:p14="http://schemas.microsoft.com/office/powerpoint/2010/main" val="1167835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00FF"/>
                </a:solidFill>
                <a:latin typeface="標楷體" pitchFamily="65" charset="-120"/>
                <a:ea typeface="標楷體" pitchFamily="65" charset="-120"/>
              </a:rPr>
              <a:t>一、上櫃申請－相關法規</a:t>
            </a:r>
            <a:r>
              <a:rPr lang="en-US" altLang="zh-TW" b="1" dirty="0" smtClean="0">
                <a:solidFill>
                  <a:srgbClr val="0000FF"/>
                </a:solidFill>
                <a:latin typeface="標楷體" pitchFamily="65" charset="-120"/>
                <a:ea typeface="標楷體" pitchFamily="65" charset="-120"/>
              </a:rPr>
              <a:t>(4)</a:t>
            </a:r>
            <a:endParaRPr lang="zh-TW" altLang="en-US" dirty="0"/>
          </a:p>
        </p:txBody>
      </p:sp>
      <p:sp>
        <p:nvSpPr>
          <p:cNvPr id="3" name="投影片編號版面配置區 2"/>
          <p:cNvSpPr>
            <a:spLocks noGrp="1"/>
          </p:cNvSpPr>
          <p:nvPr>
            <p:ph type="sldNum" sz="quarter" idx="12"/>
          </p:nvPr>
        </p:nvSpPr>
        <p:spPr/>
        <p:txBody>
          <a:bodyPr/>
          <a:lstStyle/>
          <a:p>
            <a:pPr>
              <a:defRPr/>
            </a:pPr>
            <a:fld id="{742EC59D-4864-4376-B54E-B6C993257369}" type="slidenum">
              <a:rPr lang="en-US" altLang="zh-TW" smtClean="0"/>
              <a:pPr>
                <a:defRPr/>
              </a:pPr>
              <a:t>39</a:t>
            </a:fld>
            <a:endParaRPr lang="en-US" altLang="zh-TW" dirty="0"/>
          </a:p>
        </p:txBody>
      </p:sp>
      <p:sp>
        <p:nvSpPr>
          <p:cNvPr id="4" name="矩形 3"/>
          <p:cNvSpPr/>
          <p:nvPr/>
        </p:nvSpPr>
        <p:spPr>
          <a:xfrm>
            <a:off x="395536" y="2080493"/>
            <a:ext cx="7992888" cy="3554819"/>
          </a:xfrm>
          <a:prstGeom prst="rect">
            <a:avLst/>
          </a:prstGeom>
        </p:spPr>
        <p:txBody>
          <a:bodyPr wrap="square">
            <a:spAutoFit/>
          </a:bodyPr>
          <a:lstStyle/>
          <a:p>
            <a:pPr marL="324000" indent="-324000" algn="just">
              <a:spcBef>
                <a:spcPts val="300"/>
              </a:spcBef>
              <a:buClr>
                <a:srgbClr val="0000FF"/>
              </a:buClr>
              <a:buFont typeface="Wingdings" pitchFamily="2" charset="2"/>
              <a:buChar char="n"/>
            </a:pPr>
            <a:r>
              <a:rPr lang="zh-TW" altLang="en-US" b="1" dirty="0">
                <a:latin typeface="標楷體" panose="03000509000000000000" pitchFamily="65" charset="-120"/>
                <a:ea typeface="標楷體" panose="03000509000000000000" pitchFamily="65" charset="-120"/>
              </a:rPr>
              <a:t>本中心證券商營業處所買賣有價證券審查準則</a:t>
            </a:r>
            <a:r>
              <a:rPr lang="zh-TW" altLang="en-US" b="1" dirty="0" smtClean="0">
                <a:latin typeface="標楷體" panose="03000509000000000000" pitchFamily="65" charset="-120"/>
                <a:ea typeface="標楷體" panose="03000509000000000000" pitchFamily="65" charset="-120"/>
              </a:rPr>
              <a:t>第</a:t>
            </a:r>
            <a:r>
              <a:rPr lang="en-US" altLang="zh-TW" b="1" dirty="0" smtClean="0">
                <a:latin typeface="標楷體" panose="03000509000000000000" pitchFamily="65" charset="-120"/>
                <a:ea typeface="標楷體" panose="03000509000000000000" pitchFamily="65" charset="-120"/>
              </a:rPr>
              <a:t>3</a:t>
            </a:r>
            <a:r>
              <a:rPr lang="zh-TW" altLang="en-US" b="1" dirty="0" smtClean="0">
                <a:latin typeface="標楷體" panose="03000509000000000000" pitchFamily="65" charset="-120"/>
                <a:ea typeface="標楷體" panose="03000509000000000000" pitchFamily="65" charset="-120"/>
              </a:rPr>
              <a:t>條之</a:t>
            </a:r>
            <a:r>
              <a:rPr lang="en-US" altLang="zh-TW" b="1" dirty="0" smtClean="0">
                <a:latin typeface="標楷體" panose="03000509000000000000" pitchFamily="65" charset="-120"/>
                <a:ea typeface="標楷體" panose="03000509000000000000" pitchFamily="65" charset="-120"/>
              </a:rPr>
              <a:t>4</a:t>
            </a:r>
          </a:p>
          <a:p>
            <a:pPr algn="just">
              <a:spcBef>
                <a:spcPts val="300"/>
              </a:spcBef>
              <a:buClr>
                <a:srgbClr val="0000FF"/>
              </a:buClr>
            </a:pPr>
            <a:endParaRPr lang="en-US" altLang="zh-TW" dirty="0">
              <a:latin typeface="標楷體" panose="03000509000000000000" pitchFamily="65" charset="-120"/>
              <a:ea typeface="標楷體" panose="03000509000000000000" pitchFamily="65" charset="-120"/>
            </a:endParaRPr>
          </a:p>
          <a:p>
            <a:pPr algn="just">
              <a:spcBef>
                <a:spcPts val="300"/>
              </a:spcBef>
              <a:buClr>
                <a:srgbClr val="0000FF"/>
              </a:buClr>
            </a:pPr>
            <a:r>
              <a:rPr lang="zh-TW" altLang="en-US" dirty="0" smtClean="0">
                <a:latin typeface="Times New Roman" panose="02020603050405020304" pitchFamily="18" charset="0"/>
                <a:ea typeface="標楷體" panose="03000509000000000000" pitchFamily="65" charset="-120"/>
              </a:rPr>
              <a:t>        符合</a:t>
            </a:r>
            <a:r>
              <a:rPr lang="zh-TW" altLang="en-US" dirty="0">
                <a:latin typeface="Times New Roman" panose="02020603050405020304" pitchFamily="18" charset="0"/>
                <a:ea typeface="標楷體" panose="03000509000000000000" pitchFamily="65" charset="-120"/>
              </a:rPr>
              <a:t>下列條件之</a:t>
            </a:r>
            <a:r>
              <a:rPr lang="zh-TW" altLang="en-US" u="sng" dirty="0">
                <a:solidFill>
                  <a:srgbClr val="FF0000"/>
                </a:solidFill>
                <a:latin typeface="Times New Roman" panose="02020603050405020304" pitchFamily="18" charset="0"/>
                <a:ea typeface="標楷體" panose="03000509000000000000" pitchFamily="65" charset="-120"/>
              </a:rPr>
              <a:t>指標性債券</a:t>
            </a:r>
            <a:r>
              <a:rPr lang="zh-TW" altLang="en-US" dirty="0">
                <a:latin typeface="Times New Roman" panose="02020603050405020304" pitchFamily="18" charset="0"/>
                <a:ea typeface="標楷體" panose="03000509000000000000" pitchFamily="65" charset="-120"/>
              </a:rPr>
              <a:t>，發行人應委託至少</a:t>
            </a:r>
            <a:r>
              <a:rPr lang="en-US" altLang="zh-TW" dirty="0">
                <a:latin typeface="Times New Roman" panose="02020603050405020304" pitchFamily="18" charset="0"/>
                <a:ea typeface="標楷體" panose="03000509000000000000" pitchFamily="65" charset="-120"/>
              </a:rPr>
              <a:t>1</a:t>
            </a:r>
            <a:r>
              <a:rPr lang="zh-TW" altLang="en-US" dirty="0">
                <a:latin typeface="Times New Roman" panose="02020603050405020304" pitchFamily="18" charset="0"/>
                <a:ea typeface="標楷體" panose="03000509000000000000" pitchFamily="65" charset="-120"/>
              </a:rPr>
              <a:t>家其他證券自營商於特定期間內（上櫃日起至少</a:t>
            </a:r>
            <a:r>
              <a:rPr lang="en-US" altLang="zh-TW" dirty="0">
                <a:latin typeface="Times New Roman" panose="02020603050405020304" pitchFamily="18" charset="0"/>
                <a:ea typeface="標楷體" panose="03000509000000000000" pitchFamily="65" charset="-120"/>
              </a:rPr>
              <a:t>3</a:t>
            </a:r>
            <a:r>
              <a:rPr lang="zh-TW" altLang="en-US" dirty="0">
                <a:latin typeface="Times New Roman" panose="02020603050405020304" pitchFamily="18" charset="0"/>
                <a:ea typeface="標楷體" panose="03000509000000000000" pitchFamily="65" charset="-120"/>
              </a:rPr>
              <a:t>個月），於本中心指定之報價系統持續提供買賣報價：</a:t>
            </a:r>
          </a:p>
          <a:p>
            <a:pPr marL="617538" lvl="1" indent="-261938" algn="just">
              <a:spcBef>
                <a:spcPts val="0"/>
              </a:spcBef>
              <a:buClrTx/>
              <a:buFont typeface="Wingdings" panose="05000000000000000000" pitchFamily="2" charset="2"/>
              <a:buChar char="ü"/>
            </a:pPr>
            <a:r>
              <a:rPr lang="zh-TW" altLang="en-US" sz="2000" dirty="0">
                <a:latin typeface="Times New Roman" panose="02020603050405020304" pitchFamily="18" charset="0"/>
                <a:ea typeface="標楷體" panose="03000509000000000000" pitchFamily="65" charset="-120"/>
              </a:rPr>
              <a:t>單期普通公司債或金融債券發行面額達新臺幣</a:t>
            </a:r>
            <a:r>
              <a:rPr lang="en-US" altLang="zh-TW" sz="2000" dirty="0">
                <a:latin typeface="Times New Roman" panose="02020603050405020304" pitchFamily="18" charset="0"/>
                <a:ea typeface="標楷體" panose="03000509000000000000" pitchFamily="65" charset="-120"/>
              </a:rPr>
              <a:t>50</a:t>
            </a:r>
            <a:r>
              <a:rPr lang="zh-TW" altLang="en-US" sz="2000" dirty="0">
                <a:latin typeface="Times New Roman" panose="02020603050405020304" pitchFamily="18" charset="0"/>
                <a:ea typeface="標楷體" panose="03000509000000000000" pitchFamily="65" charset="-120"/>
              </a:rPr>
              <a:t>億元以上。</a:t>
            </a:r>
          </a:p>
          <a:p>
            <a:pPr marL="617538" lvl="1" indent="-261938" algn="just">
              <a:spcBef>
                <a:spcPts val="0"/>
              </a:spcBef>
              <a:buClrTx/>
              <a:buFont typeface="Wingdings" panose="05000000000000000000" pitchFamily="2" charset="2"/>
              <a:buChar char="ü"/>
            </a:pPr>
            <a:r>
              <a:rPr lang="zh-TW" altLang="en-US" sz="2000" dirty="0">
                <a:latin typeface="Times New Roman" panose="02020603050405020304" pitchFamily="18" charset="0"/>
                <a:ea typeface="標楷體" panose="03000509000000000000" pitchFamily="65" charset="-120"/>
              </a:rPr>
              <a:t>債券評等、發行人長期信用評等或債券擔保機構長期信用評等達中華信用評等股份有限公司</a:t>
            </a:r>
            <a:r>
              <a:rPr lang="en-US" altLang="zh-TW" sz="2000" dirty="0" err="1">
                <a:latin typeface="Times New Roman" panose="02020603050405020304" pitchFamily="18" charset="0"/>
                <a:ea typeface="標楷體" panose="03000509000000000000" pitchFamily="65" charset="-120"/>
              </a:rPr>
              <a:t>twAA</a:t>
            </a:r>
            <a:r>
              <a:rPr lang="zh-TW" altLang="en-US" sz="2000" dirty="0">
                <a:latin typeface="Times New Roman" panose="02020603050405020304" pitchFamily="18" charset="0"/>
                <a:ea typeface="標楷體" panose="03000509000000000000" pitchFamily="65" charset="-120"/>
              </a:rPr>
              <a:t>等級或其他經主管機關核准或認可之信用評等機構同等等級以上。</a:t>
            </a:r>
          </a:p>
          <a:p>
            <a:pPr marL="617538" lvl="1" indent="-261938" algn="just">
              <a:spcBef>
                <a:spcPts val="0"/>
              </a:spcBef>
              <a:buClrTx/>
              <a:buFont typeface="Wingdings" panose="05000000000000000000" pitchFamily="2" charset="2"/>
              <a:buChar char="ü"/>
            </a:pPr>
            <a:r>
              <a:rPr lang="zh-TW" altLang="en-US" sz="2000" dirty="0">
                <a:latin typeface="Times New Roman" panose="02020603050405020304" pitchFamily="18" charset="0"/>
                <a:ea typeface="標楷體" panose="03000509000000000000" pitchFamily="65" charset="-120"/>
              </a:rPr>
              <a:t>非屬次順位普通公司債或次順位金融債券</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50553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a:xfrm>
            <a:off x="1152000" y="540000"/>
            <a:ext cx="7920000" cy="720000"/>
          </a:xfrm>
        </p:spPr>
        <p:txBody>
          <a:bodyPr lIns="93600" rIns="93600"/>
          <a:lstStyle/>
          <a:p>
            <a:r>
              <a:rPr lang="zh-TW" altLang="en-US" sz="3600" dirty="0" smtClean="0">
                <a:solidFill>
                  <a:srgbClr val="0000FF"/>
                </a:solidFill>
              </a:rPr>
              <a:t>一、市場架構與證券種類</a:t>
            </a:r>
          </a:p>
        </p:txBody>
      </p:sp>
      <p:sp>
        <p:nvSpPr>
          <p:cNvPr id="11267" name="投影片編號版面配置區 35"/>
          <p:cNvSpPr>
            <a:spLocks noGrp="1"/>
          </p:cNvSpPr>
          <p:nvPr>
            <p:ph type="sldNum" sz="quarter" idx="12"/>
          </p:nvPr>
        </p:nvSpPr>
        <p:spPr/>
        <p:txBody>
          <a:bodyPr/>
          <a:lstStyle/>
          <a:p>
            <a:fld id="{3054F8C9-6CF1-49F4-BE4F-D502A9FEFFFF}" type="slidenum">
              <a:rPr lang="en-US" altLang="zh-TW" smtClean="0"/>
              <a:pPr/>
              <a:t>4</a:t>
            </a:fld>
            <a:endParaRPr lang="en-US" altLang="zh-TW" dirty="0"/>
          </a:p>
        </p:txBody>
      </p:sp>
      <p:sp>
        <p:nvSpPr>
          <p:cNvPr id="125955" name="Text Box 2051"/>
          <p:cNvSpPr txBox="1">
            <a:spLocks noChangeArrowheads="1"/>
          </p:cNvSpPr>
          <p:nvPr/>
        </p:nvSpPr>
        <p:spPr bwMode="auto">
          <a:xfrm>
            <a:off x="683568" y="2564904"/>
            <a:ext cx="576000" cy="2448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vert="eaVert" lIns="36000" tIns="108000" rIns="36000" bIns="108000" anchor="ctr"/>
          <a:lstStyle/>
          <a:p>
            <a:pPr algn="dist">
              <a:spcBef>
                <a:spcPts val="0"/>
              </a:spcBef>
              <a:defRPr/>
            </a:pPr>
            <a:r>
              <a:rPr lang="zh-TW" altLang="en-US" sz="2800" b="1" dirty="0" smtClean="0">
                <a:latin typeface="Times New Roman" pitchFamily="18" charset="0"/>
                <a:ea typeface="標楷體" pitchFamily="65" charset="-120"/>
                <a:cs typeface="Times New Roman" pitchFamily="18" charset="0"/>
              </a:rPr>
              <a:t>臺灣</a:t>
            </a:r>
            <a:r>
              <a:rPr lang="zh-TW" altLang="en-US" sz="2800" b="1" dirty="0">
                <a:latin typeface="Times New Roman" pitchFamily="18" charset="0"/>
                <a:ea typeface="標楷體" pitchFamily="65" charset="-120"/>
                <a:cs typeface="Times New Roman" pitchFamily="18" charset="0"/>
              </a:rPr>
              <a:t>債券市場</a:t>
            </a:r>
          </a:p>
        </p:txBody>
      </p:sp>
      <p:sp>
        <p:nvSpPr>
          <p:cNvPr id="125956" name="Line 2052"/>
          <p:cNvSpPr>
            <a:spLocks noChangeShapeType="1"/>
          </p:cNvSpPr>
          <p:nvPr/>
        </p:nvSpPr>
        <p:spPr bwMode="auto">
          <a:xfrm flipH="1">
            <a:off x="1516062" y="2289530"/>
            <a:ext cx="0" cy="360000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57" name="Line 2053"/>
          <p:cNvSpPr>
            <a:spLocks noChangeShapeType="1"/>
          </p:cNvSpPr>
          <p:nvPr/>
        </p:nvSpPr>
        <p:spPr bwMode="auto">
          <a:xfrm flipV="1">
            <a:off x="1516063" y="2276872"/>
            <a:ext cx="20701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58" name="Line 2054"/>
          <p:cNvSpPr>
            <a:spLocks noChangeShapeType="1"/>
          </p:cNvSpPr>
          <p:nvPr/>
        </p:nvSpPr>
        <p:spPr bwMode="auto">
          <a:xfrm>
            <a:off x="1516063" y="3059435"/>
            <a:ext cx="360362"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59" name="Line 2055"/>
          <p:cNvSpPr>
            <a:spLocks noChangeShapeType="1"/>
          </p:cNvSpPr>
          <p:nvPr/>
        </p:nvSpPr>
        <p:spPr bwMode="auto">
          <a:xfrm>
            <a:off x="1516063" y="4783761"/>
            <a:ext cx="360362"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60" name="Line 2056"/>
          <p:cNvSpPr>
            <a:spLocks noChangeShapeType="1"/>
          </p:cNvSpPr>
          <p:nvPr/>
        </p:nvSpPr>
        <p:spPr bwMode="auto">
          <a:xfrm>
            <a:off x="1259633" y="3789040"/>
            <a:ext cx="607268"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61" name="Line 2057"/>
          <p:cNvSpPr>
            <a:spLocks noChangeShapeType="1"/>
          </p:cNvSpPr>
          <p:nvPr/>
        </p:nvSpPr>
        <p:spPr bwMode="auto">
          <a:xfrm>
            <a:off x="1535789" y="5889147"/>
            <a:ext cx="4392488"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83" name="Line 2079"/>
          <p:cNvSpPr>
            <a:spLocks noChangeShapeType="1"/>
          </p:cNvSpPr>
          <p:nvPr/>
        </p:nvSpPr>
        <p:spPr bwMode="auto">
          <a:xfrm>
            <a:off x="3230563" y="3068960"/>
            <a:ext cx="3556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84" name="Line 2080"/>
          <p:cNvSpPr>
            <a:spLocks noChangeShapeType="1"/>
          </p:cNvSpPr>
          <p:nvPr/>
        </p:nvSpPr>
        <p:spPr bwMode="auto">
          <a:xfrm flipV="1">
            <a:off x="3192463" y="3789040"/>
            <a:ext cx="360362"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85" name="Line 2081"/>
          <p:cNvSpPr>
            <a:spLocks noChangeShapeType="1"/>
          </p:cNvSpPr>
          <p:nvPr/>
        </p:nvSpPr>
        <p:spPr bwMode="auto">
          <a:xfrm>
            <a:off x="3227598" y="4808269"/>
            <a:ext cx="2159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88" name="Line 2084"/>
          <p:cNvSpPr>
            <a:spLocks noChangeShapeType="1"/>
          </p:cNvSpPr>
          <p:nvPr/>
        </p:nvSpPr>
        <p:spPr bwMode="auto">
          <a:xfrm flipH="1">
            <a:off x="5417695" y="2420888"/>
            <a:ext cx="6846" cy="1936800"/>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125989" name="Line 2085"/>
          <p:cNvSpPr>
            <a:spLocks noChangeShapeType="1"/>
          </p:cNvSpPr>
          <p:nvPr/>
        </p:nvSpPr>
        <p:spPr bwMode="auto">
          <a:xfrm>
            <a:off x="5424541" y="2420888"/>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90" name="Line 2086"/>
          <p:cNvSpPr>
            <a:spLocks noChangeShapeType="1"/>
          </p:cNvSpPr>
          <p:nvPr/>
        </p:nvSpPr>
        <p:spPr bwMode="auto">
          <a:xfrm>
            <a:off x="5419283" y="2933700"/>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93" name="Line 2089"/>
          <p:cNvSpPr>
            <a:spLocks noChangeShapeType="1"/>
          </p:cNvSpPr>
          <p:nvPr/>
        </p:nvSpPr>
        <p:spPr bwMode="auto">
          <a:xfrm>
            <a:off x="5424541" y="3429000"/>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94" name="Line 2090"/>
          <p:cNvSpPr>
            <a:spLocks noChangeShapeType="1"/>
          </p:cNvSpPr>
          <p:nvPr/>
        </p:nvSpPr>
        <p:spPr bwMode="auto">
          <a:xfrm>
            <a:off x="5419283" y="3933056"/>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95" name="Line 2091"/>
          <p:cNvSpPr>
            <a:spLocks noChangeShapeType="1"/>
          </p:cNvSpPr>
          <p:nvPr/>
        </p:nvSpPr>
        <p:spPr bwMode="auto">
          <a:xfrm flipH="1">
            <a:off x="4932040" y="3789040"/>
            <a:ext cx="1800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1" name="Line 2090"/>
          <p:cNvSpPr>
            <a:spLocks noChangeShapeType="1"/>
          </p:cNvSpPr>
          <p:nvPr/>
        </p:nvSpPr>
        <p:spPr bwMode="auto">
          <a:xfrm>
            <a:off x="5417695" y="4357688"/>
            <a:ext cx="214313"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2" name="Line 2090"/>
          <p:cNvSpPr>
            <a:spLocks noChangeShapeType="1"/>
          </p:cNvSpPr>
          <p:nvPr/>
        </p:nvSpPr>
        <p:spPr bwMode="auto">
          <a:xfrm>
            <a:off x="4929188" y="3062426"/>
            <a:ext cx="179387"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3" name="Line 2084"/>
          <p:cNvSpPr>
            <a:spLocks noChangeShapeType="1"/>
          </p:cNvSpPr>
          <p:nvPr/>
        </p:nvSpPr>
        <p:spPr bwMode="auto">
          <a:xfrm>
            <a:off x="5112439" y="3056327"/>
            <a:ext cx="0" cy="720000"/>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44" name="Line 2089"/>
          <p:cNvSpPr>
            <a:spLocks noChangeShapeType="1"/>
          </p:cNvSpPr>
          <p:nvPr/>
        </p:nvSpPr>
        <p:spPr bwMode="auto">
          <a:xfrm>
            <a:off x="5112096" y="3429000"/>
            <a:ext cx="3240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6" name="Line 2090"/>
          <p:cNvSpPr>
            <a:spLocks noChangeShapeType="1"/>
          </p:cNvSpPr>
          <p:nvPr/>
        </p:nvSpPr>
        <p:spPr bwMode="auto">
          <a:xfrm>
            <a:off x="3441910" y="4465536"/>
            <a:ext cx="16920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47" name="Line 2084"/>
          <p:cNvSpPr>
            <a:spLocks noChangeShapeType="1"/>
          </p:cNvSpPr>
          <p:nvPr/>
        </p:nvSpPr>
        <p:spPr bwMode="auto">
          <a:xfrm>
            <a:off x="3441910" y="4465536"/>
            <a:ext cx="0" cy="714375"/>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52" name="Line 2090"/>
          <p:cNvSpPr>
            <a:spLocks noChangeShapeType="1"/>
          </p:cNvSpPr>
          <p:nvPr/>
        </p:nvSpPr>
        <p:spPr bwMode="auto">
          <a:xfrm>
            <a:off x="3441910" y="5179911"/>
            <a:ext cx="1692000"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54" name="Line 2090"/>
          <p:cNvSpPr>
            <a:spLocks noChangeShapeType="1"/>
          </p:cNvSpPr>
          <p:nvPr/>
        </p:nvSpPr>
        <p:spPr bwMode="auto">
          <a:xfrm>
            <a:off x="5429250" y="5143500"/>
            <a:ext cx="214313"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55" name="Line 2084"/>
          <p:cNvSpPr>
            <a:spLocks noChangeShapeType="1"/>
          </p:cNvSpPr>
          <p:nvPr/>
        </p:nvSpPr>
        <p:spPr bwMode="auto">
          <a:xfrm>
            <a:off x="5429250" y="4500563"/>
            <a:ext cx="0" cy="642937"/>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58" name="Line 2090"/>
          <p:cNvSpPr>
            <a:spLocks noChangeShapeType="1"/>
          </p:cNvSpPr>
          <p:nvPr/>
        </p:nvSpPr>
        <p:spPr bwMode="auto">
          <a:xfrm flipV="1">
            <a:off x="5148065" y="4809027"/>
            <a:ext cx="281186"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59" name="Line 2084"/>
          <p:cNvSpPr>
            <a:spLocks noChangeShapeType="1"/>
          </p:cNvSpPr>
          <p:nvPr/>
        </p:nvSpPr>
        <p:spPr bwMode="auto">
          <a:xfrm>
            <a:off x="5146352" y="4461317"/>
            <a:ext cx="0" cy="720000"/>
          </a:xfrm>
          <a:prstGeom prst="line">
            <a:avLst/>
          </a:prstGeom>
          <a:noFill/>
          <a:ln w="9525">
            <a:solidFill>
              <a:srgbClr val="993300"/>
            </a:solidFill>
            <a:miter lim="800000"/>
            <a:headEnd/>
            <a:tailEnd/>
          </a:ln>
          <a:effectLst/>
        </p:spPr>
        <p:txBody>
          <a:bodyPr wrap="none"/>
          <a:lstStyle/>
          <a:p>
            <a:pPr>
              <a:defRPr/>
            </a:pPr>
            <a:endParaRPr lang="zh-TW" altLang="en-US">
              <a:latin typeface="+mn-ea"/>
              <a:ea typeface="+mn-ea"/>
            </a:endParaRPr>
          </a:p>
        </p:txBody>
      </p:sp>
      <p:sp>
        <p:nvSpPr>
          <p:cNvPr id="60" name="Line 2090"/>
          <p:cNvSpPr>
            <a:spLocks noChangeShapeType="1"/>
          </p:cNvSpPr>
          <p:nvPr/>
        </p:nvSpPr>
        <p:spPr bwMode="auto">
          <a:xfrm>
            <a:off x="5429250" y="4510088"/>
            <a:ext cx="214313" cy="0"/>
          </a:xfrm>
          <a:prstGeom prst="line">
            <a:avLst/>
          </a:prstGeom>
          <a:noFill/>
          <a:ln w="12700">
            <a:solidFill>
              <a:srgbClr val="993300"/>
            </a:solidFill>
            <a:miter lim="800000"/>
            <a:headEnd/>
            <a:tailEnd/>
          </a:ln>
          <a:effectLst/>
        </p:spPr>
        <p:txBody>
          <a:bodyPr wrap="none"/>
          <a:lstStyle/>
          <a:p>
            <a:pPr>
              <a:defRPr/>
            </a:pPr>
            <a:endParaRPr lang="zh-TW" altLang="en-US">
              <a:latin typeface="+mn-ea"/>
              <a:ea typeface="+mn-ea"/>
            </a:endParaRPr>
          </a:p>
        </p:txBody>
      </p:sp>
      <p:sp>
        <p:nvSpPr>
          <p:cNvPr id="125974" name="Text Box 2070"/>
          <p:cNvSpPr txBox="1">
            <a:spLocks noChangeArrowheads="1"/>
          </p:cNvSpPr>
          <p:nvPr/>
        </p:nvSpPr>
        <p:spPr bwMode="auto">
          <a:xfrm>
            <a:off x="5614545" y="3206378"/>
            <a:ext cx="298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可</a:t>
            </a:r>
            <a:r>
              <a:rPr lang="zh-TW" altLang="en-US" dirty="0" smtClean="0">
                <a:latin typeface="Times New Roman" pitchFamily="18" charset="0"/>
                <a:ea typeface="標楷體" pitchFamily="65" charset="-120"/>
                <a:cs typeface="Times New Roman" pitchFamily="18" charset="0"/>
              </a:rPr>
              <a:t>交換公司債</a:t>
            </a:r>
            <a:endParaRPr lang="zh-TW" altLang="en-US" dirty="0">
              <a:latin typeface="Times New Roman" pitchFamily="18" charset="0"/>
              <a:ea typeface="標楷體" pitchFamily="65" charset="-120"/>
              <a:cs typeface="Times New Roman" pitchFamily="18" charset="0"/>
            </a:endParaRPr>
          </a:p>
        </p:txBody>
      </p:sp>
      <p:sp>
        <p:nvSpPr>
          <p:cNvPr id="125975" name="Text Box 2071"/>
          <p:cNvSpPr txBox="1">
            <a:spLocks noChangeArrowheads="1"/>
          </p:cNvSpPr>
          <p:nvPr/>
        </p:nvSpPr>
        <p:spPr bwMode="auto">
          <a:xfrm>
            <a:off x="5605020" y="2204864"/>
            <a:ext cx="298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b="1" dirty="0">
                <a:solidFill>
                  <a:srgbClr val="000000"/>
                </a:solidFill>
                <a:latin typeface="Times New Roman" pitchFamily="18" charset="0"/>
                <a:ea typeface="標楷體" pitchFamily="65" charset="-120"/>
                <a:cs typeface="Times New Roman" pitchFamily="18" charset="0"/>
              </a:rPr>
              <a:t>普通公司債</a:t>
            </a:r>
            <a:r>
              <a:rPr lang="en-US" altLang="zh-TW" b="1" dirty="0">
                <a:solidFill>
                  <a:srgbClr val="000000"/>
                </a:solidFill>
                <a:latin typeface="Times New Roman" pitchFamily="18" charset="0"/>
                <a:ea typeface="標楷體" pitchFamily="65" charset="-120"/>
                <a:cs typeface="Times New Roman" pitchFamily="18" charset="0"/>
              </a:rPr>
              <a:t>/</a:t>
            </a:r>
            <a:r>
              <a:rPr lang="zh-TW" altLang="en-US" b="1" dirty="0">
                <a:solidFill>
                  <a:srgbClr val="000000"/>
                </a:solidFill>
                <a:latin typeface="Times New Roman" pitchFamily="18" charset="0"/>
                <a:ea typeface="標楷體" pitchFamily="65" charset="-120"/>
                <a:cs typeface="Times New Roman" pitchFamily="18" charset="0"/>
              </a:rPr>
              <a:t>金融</a:t>
            </a:r>
            <a:r>
              <a:rPr lang="zh-TW" altLang="en-US" b="1" dirty="0" smtClean="0">
                <a:solidFill>
                  <a:srgbClr val="000000"/>
                </a:solidFill>
                <a:latin typeface="Times New Roman" pitchFamily="18" charset="0"/>
                <a:ea typeface="標楷體" pitchFamily="65" charset="-120"/>
                <a:cs typeface="Times New Roman" pitchFamily="18" charset="0"/>
              </a:rPr>
              <a:t>債券</a:t>
            </a:r>
            <a:endParaRPr lang="zh-TW" altLang="en-US" b="1" dirty="0">
              <a:solidFill>
                <a:srgbClr val="000000"/>
              </a:solidFill>
              <a:latin typeface="Times New Roman" pitchFamily="18" charset="0"/>
              <a:ea typeface="標楷體" pitchFamily="65" charset="-120"/>
              <a:cs typeface="Times New Roman" pitchFamily="18" charset="0"/>
            </a:endParaRPr>
          </a:p>
        </p:txBody>
      </p:sp>
      <p:sp>
        <p:nvSpPr>
          <p:cNvPr id="125977" name="Text Box 2073"/>
          <p:cNvSpPr txBox="1">
            <a:spLocks noChangeArrowheads="1"/>
          </p:cNvSpPr>
          <p:nvPr/>
        </p:nvSpPr>
        <p:spPr bwMode="auto">
          <a:xfrm>
            <a:off x="5605020" y="3717080"/>
            <a:ext cx="298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附認股權公司債</a:t>
            </a:r>
          </a:p>
        </p:txBody>
      </p:sp>
      <p:sp>
        <p:nvSpPr>
          <p:cNvPr id="125980" name="Text Box 2076"/>
          <p:cNvSpPr txBox="1">
            <a:spLocks noChangeArrowheads="1"/>
          </p:cNvSpPr>
          <p:nvPr/>
        </p:nvSpPr>
        <p:spPr bwMode="auto">
          <a:xfrm>
            <a:off x="5605020" y="2702322"/>
            <a:ext cx="298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可轉換公司債</a:t>
            </a:r>
          </a:p>
        </p:txBody>
      </p:sp>
      <p:sp>
        <p:nvSpPr>
          <p:cNvPr id="125962" name="Text Box 2058"/>
          <p:cNvSpPr txBox="1">
            <a:spLocks noChangeArrowheads="1"/>
          </p:cNvSpPr>
          <p:nvPr/>
        </p:nvSpPr>
        <p:spPr bwMode="auto">
          <a:xfrm>
            <a:off x="1874838" y="2079147"/>
            <a:ext cx="136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政府</a:t>
            </a:r>
          </a:p>
        </p:txBody>
      </p:sp>
      <p:sp>
        <p:nvSpPr>
          <p:cNvPr id="125963" name="Text Box 2059"/>
          <p:cNvSpPr txBox="1">
            <a:spLocks noChangeArrowheads="1"/>
          </p:cNvSpPr>
          <p:nvPr/>
        </p:nvSpPr>
        <p:spPr bwMode="auto">
          <a:xfrm>
            <a:off x="1874838" y="2841500"/>
            <a:ext cx="136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金融機構</a:t>
            </a:r>
          </a:p>
        </p:txBody>
      </p:sp>
      <p:sp>
        <p:nvSpPr>
          <p:cNvPr id="125964" name="Text Box 2060"/>
          <p:cNvSpPr txBox="1">
            <a:spLocks noChangeArrowheads="1"/>
          </p:cNvSpPr>
          <p:nvPr/>
        </p:nvSpPr>
        <p:spPr bwMode="auto">
          <a:xfrm>
            <a:off x="1865313" y="3625740"/>
            <a:ext cx="136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民間企業</a:t>
            </a:r>
          </a:p>
        </p:txBody>
      </p:sp>
      <p:sp>
        <p:nvSpPr>
          <p:cNvPr id="125965" name="Text Box 2061"/>
          <p:cNvSpPr txBox="1">
            <a:spLocks noChangeArrowheads="1"/>
          </p:cNvSpPr>
          <p:nvPr/>
        </p:nvSpPr>
        <p:spPr bwMode="auto">
          <a:xfrm>
            <a:off x="1874838" y="4592245"/>
            <a:ext cx="136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spcBef>
                <a:spcPct val="50000"/>
              </a:spcBef>
              <a:defRPr/>
            </a:pPr>
            <a:r>
              <a:rPr lang="zh-TW" altLang="en-US" dirty="0">
                <a:latin typeface="Times New Roman" pitchFamily="18" charset="0"/>
                <a:ea typeface="標楷體" pitchFamily="65" charset="-120"/>
                <a:cs typeface="Times New Roman" pitchFamily="18" charset="0"/>
              </a:rPr>
              <a:t>外國企業</a:t>
            </a:r>
          </a:p>
        </p:txBody>
      </p:sp>
      <p:sp>
        <p:nvSpPr>
          <p:cNvPr id="125969" name="Text Box 2065"/>
          <p:cNvSpPr txBox="1">
            <a:spLocks noChangeArrowheads="1"/>
          </p:cNvSpPr>
          <p:nvPr/>
        </p:nvSpPr>
        <p:spPr bwMode="auto">
          <a:xfrm>
            <a:off x="3554413" y="2073926"/>
            <a:ext cx="136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政府公債</a:t>
            </a:r>
          </a:p>
        </p:txBody>
      </p:sp>
      <p:sp>
        <p:nvSpPr>
          <p:cNvPr id="125970" name="Text Box 2066"/>
          <p:cNvSpPr txBox="1">
            <a:spLocks noChangeArrowheads="1"/>
          </p:cNvSpPr>
          <p:nvPr/>
        </p:nvSpPr>
        <p:spPr bwMode="auto">
          <a:xfrm>
            <a:off x="3578224" y="2846264"/>
            <a:ext cx="136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金融債券</a:t>
            </a:r>
          </a:p>
        </p:txBody>
      </p:sp>
      <p:sp>
        <p:nvSpPr>
          <p:cNvPr id="125971" name="Text Box 2067"/>
          <p:cNvSpPr txBox="1">
            <a:spLocks noChangeArrowheads="1"/>
          </p:cNvSpPr>
          <p:nvPr/>
        </p:nvSpPr>
        <p:spPr bwMode="auto">
          <a:xfrm>
            <a:off x="3554413" y="3586052"/>
            <a:ext cx="136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公司債</a:t>
            </a:r>
          </a:p>
        </p:txBody>
      </p:sp>
      <p:sp>
        <p:nvSpPr>
          <p:cNvPr id="49" name="Text Box 2067"/>
          <p:cNvSpPr txBox="1">
            <a:spLocks noChangeArrowheads="1"/>
          </p:cNvSpPr>
          <p:nvPr/>
        </p:nvSpPr>
        <p:spPr bwMode="auto">
          <a:xfrm>
            <a:off x="3576848" y="4293144"/>
            <a:ext cx="136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一般企業</a:t>
            </a:r>
          </a:p>
        </p:txBody>
      </p:sp>
      <p:sp>
        <p:nvSpPr>
          <p:cNvPr id="50" name="Text Box 2067"/>
          <p:cNvSpPr txBox="1">
            <a:spLocks noChangeArrowheads="1"/>
          </p:cNvSpPr>
          <p:nvPr/>
        </p:nvSpPr>
        <p:spPr bwMode="auto">
          <a:xfrm>
            <a:off x="3584784" y="4941168"/>
            <a:ext cx="136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en-US" altLang="zh-TW" dirty="0">
                <a:latin typeface="Times New Roman" pitchFamily="18" charset="0"/>
                <a:ea typeface="標楷體" pitchFamily="65" charset="-120"/>
                <a:cs typeface="Times New Roman" pitchFamily="18" charset="0"/>
              </a:rPr>
              <a:t>SUPRA</a:t>
            </a:r>
            <a:endParaRPr lang="zh-TW" altLang="en-US" dirty="0">
              <a:latin typeface="Times New Roman" pitchFamily="18" charset="0"/>
              <a:ea typeface="標楷體" pitchFamily="65" charset="-120"/>
              <a:cs typeface="Times New Roman" pitchFamily="18" charset="0"/>
            </a:endParaRPr>
          </a:p>
        </p:txBody>
      </p:sp>
      <p:sp>
        <p:nvSpPr>
          <p:cNvPr id="125966" name="Text Box 2062"/>
          <p:cNvSpPr txBox="1">
            <a:spLocks noChangeArrowheads="1"/>
          </p:cNvSpPr>
          <p:nvPr/>
        </p:nvSpPr>
        <p:spPr bwMode="auto">
          <a:xfrm>
            <a:off x="1834432" y="5661248"/>
            <a:ext cx="3672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信託</a:t>
            </a:r>
            <a:r>
              <a:rPr lang="zh-TW" altLang="en-US" dirty="0" smtClean="0">
                <a:latin typeface="Times New Roman" pitchFamily="18" charset="0"/>
                <a:ea typeface="標楷體" pitchFamily="65" charset="-120"/>
                <a:cs typeface="Times New Roman" pitchFamily="18" charset="0"/>
              </a:rPr>
              <a:t>機構 </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特殊</a:t>
            </a:r>
            <a:r>
              <a:rPr lang="zh-TW" altLang="en-US" dirty="0">
                <a:latin typeface="Times New Roman" pitchFamily="18" charset="0"/>
                <a:ea typeface="標楷體" pitchFamily="65" charset="-120"/>
                <a:cs typeface="Times New Roman" pitchFamily="18" charset="0"/>
              </a:rPr>
              <a:t>目的</a:t>
            </a:r>
            <a:r>
              <a:rPr lang="zh-TW" altLang="en-US" dirty="0" smtClean="0">
                <a:latin typeface="Times New Roman" pitchFamily="18" charset="0"/>
                <a:ea typeface="標楷體" pitchFamily="65" charset="-120"/>
                <a:cs typeface="Times New Roman" pitchFamily="18" charset="0"/>
              </a:rPr>
              <a:t>公司</a:t>
            </a:r>
            <a:r>
              <a:rPr lang="en-US" altLang="zh-TW" dirty="0" smtClean="0">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p:txBody>
      </p:sp>
      <p:sp>
        <p:nvSpPr>
          <p:cNvPr id="125973" name="Text Box 2069"/>
          <p:cNvSpPr txBox="1">
            <a:spLocks noChangeArrowheads="1"/>
          </p:cNvSpPr>
          <p:nvPr/>
        </p:nvSpPr>
        <p:spPr bwMode="auto">
          <a:xfrm>
            <a:off x="5652120" y="5661248"/>
            <a:ext cx="298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證券化商品</a:t>
            </a:r>
          </a:p>
        </p:txBody>
      </p:sp>
      <p:sp>
        <p:nvSpPr>
          <p:cNvPr id="45" name="Text Box 2073"/>
          <p:cNvSpPr txBox="1">
            <a:spLocks noChangeArrowheads="1"/>
          </p:cNvSpPr>
          <p:nvPr/>
        </p:nvSpPr>
        <p:spPr bwMode="auto">
          <a:xfrm>
            <a:off x="5619813" y="4869160"/>
            <a:ext cx="298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smtClean="0">
                <a:latin typeface="Times New Roman" pitchFamily="18" charset="0"/>
                <a:ea typeface="標楷體" pitchFamily="65" charset="-120"/>
                <a:cs typeface="Times New Roman" pitchFamily="18" charset="0"/>
              </a:rPr>
              <a:t>新台幣計</a:t>
            </a:r>
            <a:r>
              <a:rPr lang="zh-TW" altLang="en-US" dirty="0">
                <a:latin typeface="Times New Roman" pitchFamily="18" charset="0"/>
                <a:ea typeface="標楷體" pitchFamily="65" charset="-120"/>
                <a:cs typeface="Times New Roman" pitchFamily="18" charset="0"/>
              </a:rPr>
              <a:t>價</a:t>
            </a:r>
            <a:r>
              <a:rPr lang="zh-TW" altLang="en-US" dirty="0" smtClean="0">
                <a:latin typeface="Times New Roman" pitchFamily="18" charset="0"/>
                <a:ea typeface="標楷體" pitchFamily="65" charset="-120"/>
                <a:cs typeface="Times New Roman" pitchFamily="18" charset="0"/>
              </a:rPr>
              <a:t>外國</a:t>
            </a:r>
            <a:r>
              <a:rPr lang="zh-TW" altLang="en-US" dirty="0">
                <a:latin typeface="Times New Roman" pitchFamily="18" charset="0"/>
                <a:ea typeface="標楷體" pitchFamily="65" charset="-120"/>
                <a:cs typeface="Times New Roman" pitchFamily="18" charset="0"/>
              </a:rPr>
              <a:t>債券</a:t>
            </a:r>
          </a:p>
        </p:txBody>
      </p:sp>
      <p:sp>
        <p:nvSpPr>
          <p:cNvPr id="40" name="Text Box 2073"/>
          <p:cNvSpPr txBox="1">
            <a:spLocks noChangeArrowheads="1"/>
          </p:cNvSpPr>
          <p:nvPr/>
        </p:nvSpPr>
        <p:spPr bwMode="auto">
          <a:xfrm>
            <a:off x="5616815" y="4221088"/>
            <a:ext cx="2988000" cy="432000"/>
          </a:xfrm>
          <a:prstGeom prst="rect">
            <a:avLst/>
          </a:prstGeom>
          <a:gradFill rotWithShape="0">
            <a:gsLst>
              <a:gs pos="0">
                <a:srgbClr val="FFCCCC">
                  <a:gamma/>
                  <a:tint val="0"/>
                  <a:invGamma/>
                </a:srgbClr>
              </a:gs>
              <a:gs pos="100000">
                <a:srgbClr val="FFCCCC"/>
              </a:gs>
            </a:gsLst>
            <a:path path="shape">
              <a:fillToRect l="50000" t="50000" r="50000" b="50000"/>
            </a:path>
          </a:gradFill>
          <a:ln w="12700">
            <a:noFill/>
            <a:miter lim="800000"/>
            <a:headEnd/>
            <a:tailEnd/>
          </a:ln>
          <a:effectLst/>
        </p:spPr>
        <p:txBody>
          <a:bodyPr lIns="36000" tIns="36000" rIns="36000" bIns="36000" anchor="ctr"/>
          <a:lstStyle/>
          <a:p>
            <a:pPr algn="ctr">
              <a:spcBef>
                <a:spcPct val="50000"/>
              </a:spcBef>
              <a:defRPr/>
            </a:pPr>
            <a:r>
              <a:rPr lang="zh-TW" altLang="en-US" dirty="0">
                <a:latin typeface="Times New Roman" pitchFamily="18" charset="0"/>
                <a:ea typeface="標楷體" pitchFamily="65" charset="-120"/>
                <a:cs typeface="Times New Roman" pitchFamily="18" charset="0"/>
              </a:rPr>
              <a:t>國際債券</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內容版面配置區 2"/>
          <p:cNvSpPr>
            <a:spLocks noGrp="1"/>
          </p:cNvSpPr>
          <p:nvPr>
            <p:ph idx="1"/>
          </p:nvPr>
        </p:nvSpPr>
        <p:spPr>
          <a:xfrm>
            <a:off x="720000" y="2016000"/>
            <a:ext cx="7920880" cy="4752000"/>
          </a:xfrm>
        </p:spPr>
        <p:txBody>
          <a:bodyPr/>
          <a:lstStyle/>
          <a:p>
            <a:pPr>
              <a:lnSpc>
                <a:spcPct val="110000"/>
              </a:lnSpc>
              <a:spcBef>
                <a:spcPts val="600"/>
              </a:spcBef>
              <a:buSzPct val="80000"/>
            </a:pPr>
            <a:r>
              <a:rPr lang="zh-TW" altLang="en-US" sz="2400" b="1" dirty="0" smtClean="0">
                <a:latin typeface="Times New Roman" pitchFamily="18" charset="0"/>
              </a:rPr>
              <a:t>本中心有價證券上櫃公司資訊申報作業辦法</a:t>
            </a:r>
            <a:r>
              <a:rPr lang="en-US" altLang="zh-TW" sz="2400" b="1" dirty="0" smtClean="0">
                <a:latin typeface="Times New Roman" pitchFamily="18" charset="0"/>
              </a:rPr>
              <a:t>(</a:t>
            </a:r>
            <a:r>
              <a:rPr lang="zh-TW" altLang="en-US" sz="2400" b="1" dirty="0" smtClean="0">
                <a:latin typeface="Times New Roman" pitchFamily="18" charset="0"/>
              </a:rPr>
              <a:t>第</a:t>
            </a:r>
            <a:r>
              <a:rPr lang="en-US" altLang="zh-TW" sz="2400" b="1" dirty="0" smtClean="0">
                <a:latin typeface="Times New Roman" pitchFamily="18" charset="0"/>
              </a:rPr>
              <a:t>3-1</a:t>
            </a:r>
            <a:r>
              <a:rPr lang="zh-TW" altLang="en-US" sz="2400" b="1" dirty="0" smtClean="0">
                <a:latin typeface="Times New Roman" pitchFamily="18" charset="0"/>
              </a:rPr>
              <a:t>條</a:t>
            </a:r>
            <a:r>
              <a:rPr lang="en-US" altLang="zh-TW" sz="2400" b="1" dirty="0" smtClean="0">
                <a:latin typeface="Times New Roman" pitchFamily="18" charset="0"/>
              </a:rPr>
              <a:t>)</a:t>
            </a:r>
          </a:p>
          <a:p>
            <a:pPr marL="684000" lvl="1" indent="-288000">
              <a:lnSpc>
                <a:spcPct val="110000"/>
              </a:lnSpc>
              <a:spcBef>
                <a:spcPts val="600"/>
              </a:spcBef>
              <a:buClrTx/>
              <a:buSzPct val="100000"/>
              <a:buFont typeface="Wingdings" panose="05000000000000000000" pitchFamily="2" charset="2"/>
              <a:buChar char="ü"/>
            </a:pPr>
            <a:r>
              <a:rPr lang="zh-TW" altLang="en-US" sz="2000" dirty="0">
                <a:latin typeface="Times New Roman" pitchFamily="18" charset="0"/>
              </a:rPr>
              <a:t>本中心已</a:t>
            </a:r>
            <a:r>
              <a:rPr lang="zh-TW" altLang="en-US" sz="2000" dirty="0" smtClean="0">
                <a:latin typeface="Times New Roman" pitchFamily="18" charset="0"/>
              </a:rPr>
              <a:t>彙總定期與不定期應辦理事項並編製「債券發行人應辦事項一覽表」供參。</a:t>
            </a:r>
            <a:endParaRPr lang="en-US" altLang="zh-TW" sz="2000" dirty="0" smtClean="0">
              <a:latin typeface="Times New Roman" pitchFamily="18" charset="0"/>
            </a:endParaRPr>
          </a:p>
          <a:p>
            <a:pPr>
              <a:lnSpc>
                <a:spcPct val="110000"/>
              </a:lnSpc>
              <a:spcBef>
                <a:spcPts val="1200"/>
              </a:spcBef>
              <a:buSzPct val="80000"/>
            </a:pPr>
            <a:r>
              <a:rPr lang="zh-TW" altLang="en-US" sz="2400" b="1" dirty="0" smtClean="0">
                <a:latin typeface="Times New Roman" pitchFamily="18" charset="0"/>
              </a:rPr>
              <a:t>本中心有價證券上櫃費費率標準</a:t>
            </a:r>
            <a:r>
              <a:rPr lang="en-US" altLang="zh-TW" sz="2400" b="1" dirty="0" smtClean="0">
                <a:latin typeface="Times New Roman" pitchFamily="18" charset="0"/>
              </a:rPr>
              <a:t>(</a:t>
            </a:r>
            <a:r>
              <a:rPr lang="zh-TW" altLang="en-US" sz="2400" b="1" dirty="0" smtClean="0">
                <a:latin typeface="Times New Roman" pitchFamily="18" charset="0"/>
              </a:rPr>
              <a:t>第</a:t>
            </a:r>
            <a:r>
              <a:rPr lang="en-US" altLang="zh-TW" sz="2400" b="1" dirty="0" smtClean="0">
                <a:latin typeface="Times New Roman" pitchFamily="18" charset="0"/>
              </a:rPr>
              <a:t>1</a:t>
            </a:r>
            <a:r>
              <a:rPr lang="zh-TW" altLang="en-US" sz="2400" b="1" dirty="0" smtClean="0">
                <a:latin typeface="Times New Roman" pitchFamily="18" charset="0"/>
              </a:rPr>
              <a:t>條</a:t>
            </a:r>
            <a:r>
              <a:rPr lang="en-US" altLang="zh-TW" sz="2400" b="1" dirty="0" smtClean="0">
                <a:latin typeface="Times New Roman" pitchFamily="18" charset="0"/>
              </a:rPr>
              <a:t>)</a:t>
            </a:r>
          </a:p>
          <a:p>
            <a:pPr marL="684000" lvl="1" indent="-288000">
              <a:lnSpc>
                <a:spcPct val="110000"/>
              </a:lnSpc>
              <a:spcBef>
                <a:spcPts val="600"/>
              </a:spcBef>
              <a:buClrTx/>
              <a:buSzPct val="100000"/>
              <a:buFont typeface="Wingdings" panose="05000000000000000000" pitchFamily="2" charset="2"/>
              <a:buChar char="ü"/>
            </a:pPr>
            <a:r>
              <a:rPr lang="zh-TW" altLang="en-US" sz="2000" dirty="0" smtClean="0">
                <a:latin typeface="Times New Roman" panose="02020603050405020304" pitchFamily="18" charset="0"/>
              </a:rPr>
              <a:t>上</a:t>
            </a:r>
            <a:r>
              <a:rPr lang="zh-TW" altLang="en-US" sz="2000" dirty="0">
                <a:latin typeface="Times New Roman" panose="02020603050405020304" pitchFamily="18" charset="0"/>
              </a:rPr>
              <a:t>櫃</a:t>
            </a:r>
            <a:r>
              <a:rPr lang="zh-TW" altLang="en-US" sz="2000" dirty="0" smtClean="0">
                <a:latin typeface="Times New Roman" panose="02020603050405020304" pitchFamily="18" charset="0"/>
              </a:rPr>
              <a:t>年費：發行面額每萬元收取</a:t>
            </a:r>
            <a:r>
              <a:rPr lang="en-US" altLang="zh-TW" sz="2000" dirty="0" smtClean="0">
                <a:latin typeface="Times New Roman" panose="02020603050405020304" pitchFamily="18" charset="0"/>
              </a:rPr>
              <a:t>3</a:t>
            </a:r>
            <a:r>
              <a:rPr lang="zh-TW" altLang="en-US" sz="2000" dirty="0" smtClean="0">
                <a:latin typeface="Times New Roman" panose="02020603050405020304" pitchFamily="18" charset="0"/>
              </a:rPr>
              <a:t>元，</a:t>
            </a:r>
            <a:r>
              <a:rPr lang="zh-TW" altLang="en-US" sz="2000" dirty="0">
                <a:latin typeface="Times New Roman" panose="02020603050405020304" pitchFamily="18" charset="0"/>
              </a:rPr>
              <a:t>最高</a:t>
            </a:r>
            <a:r>
              <a:rPr lang="zh-TW" altLang="en-US" sz="2000" dirty="0" smtClean="0">
                <a:latin typeface="Times New Roman" panose="02020603050405020304" pitchFamily="18" charset="0"/>
              </a:rPr>
              <a:t>限額</a:t>
            </a:r>
            <a:r>
              <a:rPr lang="en-US" altLang="zh-TW" sz="2000" dirty="0" smtClean="0">
                <a:latin typeface="Times New Roman" panose="02020603050405020304" pitchFamily="18" charset="0"/>
              </a:rPr>
              <a:t>50</a:t>
            </a:r>
            <a:r>
              <a:rPr lang="zh-TW" altLang="en-US" sz="2000" dirty="0" smtClean="0">
                <a:latin typeface="Times New Roman" panose="02020603050405020304" pitchFamily="18" charset="0"/>
              </a:rPr>
              <a:t>萬元</a:t>
            </a:r>
            <a:r>
              <a:rPr lang="zh-TW" altLang="en-US" sz="2000" dirty="0">
                <a:latin typeface="Times New Roman" pitchFamily="18" charset="0"/>
              </a:rPr>
              <a:t>。</a:t>
            </a:r>
            <a:endParaRPr lang="en-US" altLang="zh-TW" sz="2000" dirty="0" smtClean="0">
              <a:latin typeface="Times New Roman" panose="02020603050405020304" pitchFamily="18" charset="0"/>
            </a:endParaRPr>
          </a:p>
          <a:p>
            <a:pPr marL="684000" lvl="1" indent="-288000">
              <a:lnSpc>
                <a:spcPct val="110000"/>
              </a:lnSpc>
              <a:spcBef>
                <a:spcPts val="600"/>
              </a:spcBef>
              <a:buClrTx/>
              <a:buSzPct val="100000"/>
              <a:buFont typeface="Wingdings" panose="05000000000000000000" pitchFamily="2" charset="2"/>
              <a:buChar char="ü"/>
            </a:pPr>
            <a:r>
              <a:rPr lang="zh-TW" altLang="en-US" sz="2000" dirty="0" smtClean="0">
                <a:latin typeface="Times New Roman" panose="02020603050405020304" pitchFamily="18" charset="0"/>
              </a:rPr>
              <a:t>處理費：每券</a:t>
            </a:r>
            <a:r>
              <a:rPr lang="en-US" altLang="zh-TW" sz="2000" dirty="0" smtClean="0">
                <a:latin typeface="Times New Roman" panose="02020603050405020304" pitchFamily="18" charset="0"/>
              </a:rPr>
              <a:t>5,000</a:t>
            </a:r>
            <a:r>
              <a:rPr lang="zh-TW" altLang="en-US" sz="2000" dirty="0" smtClean="0">
                <a:latin typeface="Times New Roman" panose="02020603050405020304" pitchFamily="18" charset="0"/>
              </a:rPr>
              <a:t>元，每次最高限額</a:t>
            </a:r>
            <a:r>
              <a:rPr lang="en-US" altLang="zh-TW" sz="2000" dirty="0" smtClean="0">
                <a:latin typeface="Times New Roman" panose="02020603050405020304" pitchFamily="18" charset="0"/>
              </a:rPr>
              <a:t>20</a:t>
            </a:r>
            <a:r>
              <a:rPr lang="zh-TW" altLang="en-US" sz="2000" dirty="0" smtClean="0">
                <a:latin typeface="Times New Roman" panose="02020603050405020304" pitchFamily="18" charset="0"/>
              </a:rPr>
              <a:t>萬元。</a:t>
            </a:r>
            <a:endParaRPr lang="zh-TW" altLang="en-US" sz="2400" dirty="0" smtClean="0">
              <a:latin typeface="Times New Roman" panose="02020603050405020304" pitchFamily="18" charset="0"/>
            </a:endParaRPr>
          </a:p>
        </p:txBody>
      </p:sp>
      <p:sp>
        <p:nvSpPr>
          <p:cNvPr id="18436" name="投影片編號版面配置區 3"/>
          <p:cNvSpPr>
            <a:spLocks noGrp="1"/>
          </p:cNvSpPr>
          <p:nvPr>
            <p:ph type="sldNum" sz="quarter" idx="12"/>
          </p:nvPr>
        </p:nvSpPr>
        <p:spPr>
          <a:noFill/>
        </p:spPr>
        <p:txBody>
          <a:bodyPr/>
          <a:lstStyle/>
          <a:p>
            <a:fld id="{454737A0-D2BF-4FAB-9BC3-19AA96724371}" type="slidenum">
              <a:rPr lang="en-US" altLang="zh-TW" smtClean="0"/>
              <a:pPr/>
              <a:t>40</a:t>
            </a:fld>
            <a:endParaRPr lang="en-US" altLang="zh-TW" dirty="0" smtClean="0"/>
          </a:p>
        </p:txBody>
      </p:sp>
      <p:sp>
        <p:nvSpPr>
          <p:cNvPr id="6"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a:t>
            </a:r>
            <a:r>
              <a:rPr lang="zh-TW" altLang="en-US" sz="3600" b="1" dirty="0" smtClean="0">
                <a:solidFill>
                  <a:srgbClr val="0000FF"/>
                </a:solidFill>
              </a:rPr>
              <a:t>上櫃申請－</a:t>
            </a:r>
            <a:r>
              <a:rPr lang="zh-TW" altLang="en-US" sz="3600" b="1" dirty="0">
                <a:solidFill>
                  <a:srgbClr val="0000FF"/>
                </a:solidFill>
              </a:rPr>
              <a:t>相關法規</a:t>
            </a:r>
            <a:r>
              <a:rPr lang="en-US" altLang="zh-TW" sz="3600" b="1" dirty="0" smtClean="0">
                <a:solidFill>
                  <a:srgbClr val="0000FF"/>
                </a:solidFill>
              </a:rPr>
              <a:t>(5)</a:t>
            </a:r>
            <a:endParaRPr lang="zh-TW" altLang="en-US" sz="3600" b="1" dirty="0" smtClean="0">
              <a:solidFill>
                <a:srgbClr val="0000FF"/>
              </a:solidFill>
            </a:endParaRPr>
          </a:p>
        </p:txBody>
      </p:sp>
    </p:spTree>
    <p:extLst>
      <p:ext uri="{BB962C8B-B14F-4D97-AF65-F5344CB8AC3E}">
        <p14:creationId xmlns:p14="http://schemas.microsoft.com/office/powerpoint/2010/main" val="1646897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r>
              <a:rPr lang="zh-TW" altLang="en-US" sz="3600" dirty="0" smtClean="0">
                <a:solidFill>
                  <a:srgbClr val="0000FF"/>
                </a:solidFill>
              </a:rPr>
              <a:t>一、上櫃申請－作業流程</a:t>
            </a:r>
            <a:endParaRPr lang="zh-TW" altLang="en-US" sz="3600" dirty="0">
              <a:solidFill>
                <a:srgbClr val="0000FF"/>
              </a:solidFill>
            </a:endParaRPr>
          </a:p>
        </p:txBody>
      </p:sp>
      <p:sp>
        <p:nvSpPr>
          <p:cNvPr id="17410" name="投影片編號版面配置區 1"/>
          <p:cNvSpPr>
            <a:spLocks noGrp="1"/>
          </p:cNvSpPr>
          <p:nvPr>
            <p:ph type="sldNum" sz="quarter" idx="12"/>
          </p:nvPr>
        </p:nvSpPr>
        <p:spPr>
          <a:noFill/>
        </p:spPr>
        <p:txBody>
          <a:bodyPr/>
          <a:lstStyle/>
          <a:p>
            <a:fld id="{621C7727-E6A2-4D6F-B1B0-18884B5819BD}" type="slidenum">
              <a:rPr lang="en-US" altLang="zh-TW" smtClean="0"/>
              <a:pPr/>
              <a:t>41</a:t>
            </a:fld>
            <a:endParaRPr lang="en-US" altLang="zh-TW" smtClean="0"/>
          </a:p>
        </p:txBody>
      </p:sp>
      <p:graphicFrame>
        <p:nvGraphicFramePr>
          <p:cNvPr id="4" name="資料庫圖表 3"/>
          <p:cNvGraphicFramePr/>
          <p:nvPr>
            <p:extLst>
              <p:ext uri="{D42A27DB-BD31-4B8C-83A1-F6EECF244321}">
                <p14:modId xmlns:p14="http://schemas.microsoft.com/office/powerpoint/2010/main" val="3323513759"/>
              </p:ext>
            </p:extLst>
          </p:nvPr>
        </p:nvGraphicFramePr>
        <p:xfrm>
          <a:off x="611560" y="2492896"/>
          <a:ext cx="835824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3" name="橢圓 13"/>
          <p:cNvSpPr>
            <a:spLocks noChangeArrowheads="1"/>
          </p:cNvSpPr>
          <p:nvPr/>
        </p:nvSpPr>
        <p:spPr bwMode="auto">
          <a:xfrm>
            <a:off x="1619936" y="1844888"/>
            <a:ext cx="2376000" cy="576000"/>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9525" algn="ctr">
            <a:solidFill>
              <a:schemeClr val="tx1"/>
            </a:solidFill>
            <a:miter lim="800000"/>
            <a:headEnd/>
            <a:tailEnd/>
          </a:ln>
        </p:spPr>
        <p:txBody>
          <a:bodyPr wrap="none" anchor="ctr" anchorCtr="0"/>
          <a:lstStyle/>
          <a:p>
            <a:pPr algn="ctr"/>
            <a:r>
              <a:rPr lang="zh-TW" altLang="en-US" b="1" dirty="0">
                <a:effectLst>
                  <a:outerShdw blurRad="38100" dist="38100" dir="2700000" algn="tl">
                    <a:srgbClr val="000000">
                      <a:alpha val="43137"/>
                    </a:srgbClr>
                  </a:outerShdw>
                </a:effectLst>
                <a:latin typeface="標楷體" pitchFamily="65" charset="-120"/>
                <a:ea typeface="標楷體" pitchFamily="65" charset="-120"/>
              </a:rPr>
              <a:t>初次申請</a:t>
            </a:r>
          </a:p>
        </p:txBody>
      </p:sp>
      <p:sp>
        <p:nvSpPr>
          <p:cNvPr id="17414" name="橢圓 14"/>
          <p:cNvSpPr>
            <a:spLocks noChangeArrowheads="1"/>
          </p:cNvSpPr>
          <p:nvPr/>
        </p:nvSpPr>
        <p:spPr bwMode="auto">
          <a:xfrm>
            <a:off x="5652384" y="1844888"/>
            <a:ext cx="2376000" cy="576000"/>
          </a:xfrm>
          <a:prstGeom prst="ellipse">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w="9525" algn="ctr">
            <a:solidFill>
              <a:schemeClr val="tx1"/>
            </a:solidFill>
            <a:miter lim="800000"/>
            <a:headEnd/>
            <a:tailEnd/>
          </a:ln>
        </p:spPr>
        <p:txBody>
          <a:bodyPr wrap="none" anchor="ctr" anchorCtr="0"/>
          <a:lstStyle/>
          <a:p>
            <a:pPr algn="ctr"/>
            <a:r>
              <a:rPr lang="zh-TW" altLang="en-US" b="1" dirty="0">
                <a:effectLst>
                  <a:outerShdw blurRad="38100" dist="38100" dir="2700000" algn="tl">
                    <a:srgbClr val="000000">
                      <a:alpha val="43137"/>
                    </a:srgbClr>
                  </a:outerShdw>
                </a:effectLst>
                <a:latin typeface="標楷體" pitchFamily="65" charset="-120"/>
                <a:ea typeface="標楷體" pitchFamily="65" charset="-120"/>
              </a:rPr>
              <a:t>再次申請</a:t>
            </a:r>
          </a:p>
        </p:txBody>
      </p:sp>
    </p:spTree>
    <p:extLst>
      <p:ext uri="{BB962C8B-B14F-4D97-AF65-F5344CB8AC3E}">
        <p14:creationId xmlns:p14="http://schemas.microsoft.com/office/powerpoint/2010/main" val="1060235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a:latin typeface="Times New Roman" pitchFamily="18" charset="0"/>
              </a:rPr>
              <a:t>公司債櫃檯買賣申請書附件</a:t>
            </a:r>
            <a:r>
              <a:rPr lang="zh-TW" altLang="en-US" sz="2400" b="1" dirty="0" smtClean="0">
                <a:latin typeface="Times New Roman" pitchFamily="18" charset="0"/>
              </a:rPr>
              <a:t>內容</a:t>
            </a:r>
            <a:r>
              <a:rPr lang="en-US" altLang="zh-TW" sz="2400" b="1" dirty="0" smtClean="0">
                <a:latin typeface="Times New Roman" pitchFamily="18" charset="0"/>
              </a:rPr>
              <a:t>(1)</a:t>
            </a:r>
          </a:p>
          <a:p>
            <a:pPr marL="684000" indent="-288000" algn="just" eaLnBrk="1" hangingPunct="1">
              <a:lnSpc>
                <a:spcPct val="110000"/>
              </a:lnSpc>
              <a:spcBef>
                <a:spcPts val="300"/>
              </a:spcBef>
              <a:buClrTx/>
              <a:buSzTx/>
              <a:buFont typeface="Wingdings" panose="05000000000000000000" pitchFamily="2" charset="2"/>
              <a:buChar char="ü"/>
            </a:pPr>
            <a:r>
              <a:rPr lang="zh-TW" altLang="en-US" sz="2000" dirty="0" smtClean="0">
                <a:latin typeface="Times New Roman" pitchFamily="18" charset="0"/>
              </a:rPr>
              <a:t>最近</a:t>
            </a:r>
            <a:r>
              <a:rPr lang="zh-TW" altLang="en-US" sz="2000" dirty="0">
                <a:latin typeface="Times New Roman" pitchFamily="18" charset="0"/>
              </a:rPr>
              <a:t>經濟部變更登記核准函及變更登記表影本。</a:t>
            </a:r>
            <a:endParaRPr lang="zh-TW" altLang="en-US" sz="2000" dirty="0">
              <a:latin typeface="Times New Roman" pitchFamily="18" charset="0"/>
              <a:cs typeface="華康仿宋體W6"/>
            </a:endParaRP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latin typeface="Times New Roman" pitchFamily="18" charset="0"/>
              </a:rPr>
              <a:t>公司債</a:t>
            </a:r>
            <a:r>
              <a:rPr lang="zh-TW" altLang="en-US" sz="2000" dirty="0">
                <a:latin typeface="Times New Roman" pitchFamily="18" charset="0"/>
              </a:rPr>
              <a:t>發行經申報生效之證明文件影本</a:t>
            </a:r>
            <a:r>
              <a:rPr lang="zh-TW" altLang="en-US" sz="2000" dirty="0" smtClean="0">
                <a:latin typeface="Times New Roman" pitchFamily="18" charset="0"/>
              </a:rPr>
              <a:t>。</a:t>
            </a:r>
            <a:r>
              <a:rPr lang="zh-TW" altLang="en-US" sz="2000" u="sng" dirty="0" smtClean="0">
                <a:latin typeface="Times New Roman" pitchFamily="18" charset="0"/>
              </a:rPr>
              <a:t>（</a:t>
            </a:r>
            <a:r>
              <a:rPr lang="zh-TW" altLang="zh-TW" sz="2000" u="sng" dirty="0" smtClean="0"/>
              <a:t>同時</a:t>
            </a:r>
            <a:r>
              <a:rPr lang="zh-TW" altLang="zh-TW" sz="2000" u="sng" dirty="0"/>
              <a:t>檢送公司債申報生效案件者</a:t>
            </a:r>
            <a:r>
              <a:rPr lang="zh-TW" altLang="en-US" sz="2000" u="sng" dirty="0" smtClean="0">
                <a:latin typeface="Times New Roman" pitchFamily="18" charset="0"/>
              </a:rPr>
              <a:t>免）</a:t>
            </a:r>
            <a:endParaRPr lang="zh-TW" altLang="en-US" sz="2000" u="sng" dirty="0">
              <a:latin typeface="Times New Roman" pitchFamily="18" charset="0"/>
              <a:cs typeface="華康仿宋體W6"/>
            </a:endParaRP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latin typeface="Times New Roman" pitchFamily="18" charset="0"/>
              </a:rPr>
              <a:t>董事會</a:t>
            </a:r>
            <a:r>
              <a:rPr lang="zh-TW" altLang="en-US" sz="2000" dirty="0">
                <a:latin typeface="Times New Roman" pitchFamily="18" charset="0"/>
              </a:rPr>
              <a:t>決議公司債申報為櫃檯買賣之議事錄影本。</a:t>
            </a:r>
            <a:endParaRPr lang="zh-TW" altLang="en-US" sz="2000" dirty="0">
              <a:latin typeface="Times New Roman" pitchFamily="18" charset="0"/>
              <a:cs typeface="華康仿宋體W6"/>
            </a:endParaRP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latin typeface="Times New Roman" pitchFamily="18" charset="0"/>
              </a:rPr>
              <a:t>募集</a:t>
            </a:r>
            <a:r>
              <a:rPr lang="zh-TW" altLang="en-US" sz="2000" dirty="0">
                <a:latin typeface="Times New Roman" pitchFamily="18" charset="0"/>
              </a:rPr>
              <a:t>完成證明文件。</a:t>
            </a:r>
            <a:r>
              <a:rPr lang="zh-TW" altLang="zh-TW" sz="2000" dirty="0"/>
              <a:t>（得以經律師簽證之承銷契約</a:t>
            </a:r>
            <a:r>
              <a:rPr lang="zh-TW" altLang="zh-TW" sz="2000" u="sng" dirty="0"/>
              <a:t>或於櫃檯買賣日前一營業日前以證券商業同業公會出具之承銷契約備查函</a:t>
            </a:r>
            <a:r>
              <a:rPr lang="zh-TW" altLang="zh-TW" sz="2000" dirty="0"/>
              <a:t>替代</a:t>
            </a:r>
            <a:r>
              <a:rPr lang="zh-TW" altLang="zh-TW" sz="2000" u="sng" dirty="0"/>
              <a:t>，且</a:t>
            </a:r>
            <a:r>
              <a:rPr lang="zh-TW" altLang="zh-TW" sz="2000" dirty="0"/>
              <a:t>事後至遲應於櫃檯買賣日將債款募集完成證明送達櫃買中心）</a:t>
            </a:r>
            <a:endParaRPr lang="zh-TW" altLang="en-US" sz="2000" u="sng" dirty="0">
              <a:latin typeface="Times New Roman"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zh-TW" sz="2000" dirty="0" smtClean="0">
                <a:latin typeface="Times New Roman" pitchFamily="18" charset="0"/>
              </a:rPr>
              <a:t>公開</a:t>
            </a:r>
            <a:r>
              <a:rPr lang="zh-TW" altLang="zh-TW" sz="2000" dirty="0">
                <a:latin typeface="Times New Roman" pitchFamily="18" charset="0"/>
              </a:rPr>
              <a:t>說明書於主管機關指定之資訊申報網站完成上傳證明文件</a:t>
            </a:r>
            <a:r>
              <a:rPr lang="zh-TW" altLang="en-US" sz="2000" dirty="0" smtClean="0">
                <a:latin typeface="Times New Roman" pitchFamily="18" charset="0"/>
              </a:rPr>
              <a:t>。</a:t>
            </a:r>
            <a:r>
              <a:rPr lang="zh-TW" altLang="en-US" sz="2000" u="sng" dirty="0" smtClean="0"/>
              <a:t>（</a:t>
            </a:r>
            <a:r>
              <a:rPr lang="zh-TW" altLang="zh-TW" sz="2000" u="sng" dirty="0" smtClean="0"/>
              <a:t>同時</a:t>
            </a:r>
            <a:r>
              <a:rPr lang="zh-TW" altLang="zh-TW" sz="2000" u="sng" dirty="0"/>
              <a:t>檢送公司債申報生效案件者，至遲得於櫃檯買賣日之前一營業日送達本</a:t>
            </a:r>
            <a:r>
              <a:rPr lang="zh-TW" altLang="zh-TW" sz="2000" u="sng" dirty="0" smtClean="0"/>
              <a:t>中心</a:t>
            </a:r>
            <a:r>
              <a:rPr lang="zh-TW" altLang="en-US" sz="2000" u="sng" dirty="0" smtClean="0"/>
              <a:t>）</a:t>
            </a:r>
            <a:endParaRPr lang="zh-TW" altLang="zh-TW" sz="2000" dirty="0"/>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latin typeface="Times New Roman" pitchFamily="18" charset="0"/>
                <a:cs typeface="Times New Roman" panose="02020603050405020304" pitchFamily="18" charset="0"/>
              </a:rPr>
              <a:t>公司債</a:t>
            </a:r>
            <a:r>
              <a:rPr lang="zh-TW" altLang="en-US" sz="2000" dirty="0">
                <a:latin typeface="Times New Roman" pitchFamily="18" charset="0"/>
                <a:cs typeface="Times New Roman" panose="02020603050405020304" pitchFamily="18" charset="0"/>
              </a:rPr>
              <a:t>發行辦法及債券利息</a:t>
            </a:r>
            <a:r>
              <a:rPr lang="zh-TW" altLang="en-US" sz="2000" dirty="0" smtClean="0">
                <a:latin typeface="Times New Roman" pitchFamily="18" charset="0"/>
                <a:cs typeface="Times New Roman" panose="02020603050405020304" pitchFamily="18" charset="0"/>
              </a:rPr>
              <a:t>對照表</a:t>
            </a:r>
            <a:r>
              <a:rPr lang="zh-TW" altLang="en-US" sz="2000" dirty="0" smtClean="0">
                <a:latin typeface="Times New Roman" pitchFamily="18" charset="0"/>
              </a:rPr>
              <a:t>。</a:t>
            </a:r>
            <a:endParaRPr lang="en-US" altLang="zh-TW" sz="2000" dirty="0">
              <a:latin typeface="Times New Roman" pitchFamily="18" charset="0"/>
            </a:endParaRPr>
          </a:p>
        </p:txBody>
      </p:sp>
      <p:sp>
        <p:nvSpPr>
          <p:cNvPr id="18436" name="投影片編號版面配置區 3"/>
          <p:cNvSpPr>
            <a:spLocks noGrp="1"/>
          </p:cNvSpPr>
          <p:nvPr>
            <p:ph type="sldNum" sz="quarter" idx="12"/>
          </p:nvPr>
        </p:nvSpPr>
        <p:spPr>
          <a:noFill/>
        </p:spPr>
        <p:txBody>
          <a:bodyPr/>
          <a:lstStyle/>
          <a:p>
            <a:fld id="{454737A0-D2BF-4FAB-9BC3-19AA96724371}" type="slidenum">
              <a:rPr lang="en-US" altLang="zh-TW" smtClean="0"/>
              <a:pPr/>
              <a:t>42</a:t>
            </a:fld>
            <a:endParaRPr lang="en-US" altLang="zh-TW" dirty="0" smtClean="0"/>
          </a:p>
        </p:txBody>
      </p:sp>
      <p:sp>
        <p:nvSpPr>
          <p:cNvPr id="6"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一、上櫃申請－公司債申請書件</a:t>
            </a:r>
            <a:r>
              <a:rPr lang="en-US" altLang="zh-TW" sz="3600" b="1" dirty="0">
                <a:solidFill>
                  <a:srgbClr val="0000FF"/>
                </a:solidFill>
              </a:rPr>
              <a:t>(1)</a:t>
            </a:r>
            <a:endParaRPr lang="zh-TW" altLang="en-US" sz="3600" b="1" dirty="0" smtClean="0">
              <a:solidFill>
                <a:srgbClr val="0000FF"/>
              </a:solidFill>
            </a:endParaRPr>
          </a:p>
        </p:txBody>
      </p:sp>
    </p:spTree>
    <p:extLst>
      <p:ext uri="{BB962C8B-B14F-4D97-AF65-F5344CB8AC3E}">
        <p14:creationId xmlns:p14="http://schemas.microsoft.com/office/powerpoint/2010/main" val="2103874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a:latin typeface="Times New Roman" pitchFamily="18" charset="0"/>
              </a:rPr>
              <a:t>公司債櫃檯買賣申請書附件</a:t>
            </a:r>
            <a:r>
              <a:rPr lang="zh-TW" altLang="en-US" sz="2400" b="1" dirty="0" smtClean="0">
                <a:latin typeface="Times New Roman" pitchFamily="18" charset="0"/>
              </a:rPr>
              <a:t>內容</a:t>
            </a:r>
            <a:r>
              <a:rPr lang="en-US" altLang="zh-TW" sz="2400" b="1" dirty="0" smtClean="0">
                <a:latin typeface="Times New Roman" pitchFamily="18" charset="0"/>
              </a:rPr>
              <a:t>(2)</a:t>
            </a:r>
          </a:p>
          <a:p>
            <a:pPr marL="684000" indent="-288000" algn="just" eaLnBrk="1" hangingPunct="1">
              <a:lnSpc>
                <a:spcPct val="110000"/>
              </a:lnSpc>
              <a:spcBef>
                <a:spcPts val="300"/>
              </a:spcBef>
              <a:buClrTx/>
              <a:buSzTx/>
              <a:buFont typeface="Wingdings" panose="05000000000000000000" pitchFamily="2" charset="2"/>
              <a:buChar char="ü"/>
            </a:pPr>
            <a:r>
              <a:rPr lang="zh-TW" altLang="zh-TW" sz="2000" dirty="0"/>
              <a:t>經律師簽證之設定擔保或保證書及擔保品證明文件或受託銀行與保證銀行簽署之保證契約</a:t>
            </a:r>
            <a:r>
              <a:rPr lang="zh-TW" altLang="en-US" sz="2000" dirty="0">
                <a:latin typeface="Times New Roman" pitchFamily="18" charset="0"/>
              </a:rPr>
              <a:t>。</a:t>
            </a:r>
            <a:r>
              <a:rPr lang="zh-TW" altLang="zh-TW" sz="2000" dirty="0"/>
              <a:t>（無擔保公司債免附）</a:t>
            </a:r>
            <a:endParaRPr lang="en-US" altLang="zh-TW" sz="2000" dirty="0">
              <a:latin typeface="Times New Roman"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zh-TW" sz="2000" dirty="0" smtClean="0">
                <a:latin typeface="Times New Roman" panose="02020603050405020304" pitchFamily="18" charset="0"/>
              </a:rPr>
              <a:t>經</a:t>
            </a:r>
            <a:r>
              <a:rPr lang="zh-TW" altLang="zh-TW" sz="2000" dirty="0">
                <a:latin typeface="Times New Roman" panose="02020603050405020304" pitchFamily="18" charset="0"/>
              </a:rPr>
              <a:t>律師簽證之受託契約書。</a:t>
            </a:r>
            <a:endParaRPr lang="en-US" altLang="zh-TW" sz="2000" dirty="0">
              <a:latin typeface="Times New Roman" pitchFamily="18" charset="0"/>
              <a:cs typeface="Times New Roman" panose="02020603050405020304"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zh-TW" sz="2000" dirty="0" smtClean="0">
                <a:latin typeface="Times New Roman" panose="02020603050405020304" pitchFamily="18" charset="0"/>
              </a:rPr>
              <a:t>公司債</a:t>
            </a:r>
            <a:r>
              <a:rPr lang="zh-TW" altLang="zh-TW" sz="2000" dirty="0">
                <a:latin typeface="Times New Roman" panose="02020603050405020304" pitchFamily="18" charset="0"/>
              </a:rPr>
              <a:t>發行簽證契約影本。（無實體發行者免附）</a:t>
            </a:r>
            <a:endParaRPr lang="en-US" altLang="zh-TW" sz="2000" dirty="0">
              <a:latin typeface="Times New Roman" pitchFamily="18" charset="0"/>
              <a:cs typeface="Times New Roman" panose="02020603050405020304"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latin typeface="Times New Roman" pitchFamily="18" charset="0"/>
                <a:cs typeface="Times New Roman" panose="02020603050405020304" pitchFamily="18" charset="0"/>
              </a:rPr>
              <a:t>無</a:t>
            </a:r>
            <a:r>
              <a:rPr lang="zh-TW" altLang="en-US" sz="2000" dirty="0">
                <a:latin typeface="Times New Roman" pitchFamily="18" charset="0"/>
                <a:cs typeface="Times New Roman" panose="02020603050405020304" pitchFamily="18" charset="0"/>
              </a:rPr>
              <a:t>實體</a:t>
            </a:r>
            <a:r>
              <a:rPr lang="zh-TW" altLang="en-US" sz="2000" dirty="0">
                <a:latin typeface="Times New Roman" pitchFamily="18" charset="0"/>
              </a:rPr>
              <a:t>發行公司債之證明文件。</a:t>
            </a:r>
            <a:r>
              <a:rPr lang="zh-TW" altLang="zh-TW" sz="2000" dirty="0">
                <a:latin typeface="Times New Roman" panose="02020603050405020304" pitchFamily="18" charset="0"/>
              </a:rPr>
              <a:t>（至遲應於櫃檯買賣日送達本中心，非無實體發行者免附）</a:t>
            </a:r>
            <a:endParaRPr lang="en-US" altLang="zh-TW" sz="2000" dirty="0">
              <a:latin typeface="Times New Roman"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zh-TW" sz="2000" dirty="0" smtClean="0">
                <a:latin typeface="Times New Roman" panose="02020603050405020304" pitchFamily="18" charset="0"/>
              </a:rPr>
              <a:t>辦理</a:t>
            </a:r>
            <a:r>
              <a:rPr lang="zh-TW" altLang="zh-TW" sz="2000" dirty="0">
                <a:latin typeface="Times New Roman" panose="02020603050405020304" pitchFamily="18" charset="0"/>
              </a:rPr>
              <a:t>證券事務機構之印鑑卡三份，經委託代理者，其代理契約影本。（無實體發行者免附）</a:t>
            </a:r>
            <a:endParaRPr lang="en-US" altLang="zh-TW" sz="2000" dirty="0">
              <a:latin typeface="Times New Roman" panose="02020603050405020304"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latin typeface="Times New Roman" pitchFamily="18" charset="0"/>
              </a:rPr>
              <a:t>委託</a:t>
            </a:r>
            <a:r>
              <a:rPr lang="zh-TW" altLang="en-US" sz="2000" dirty="0">
                <a:latin typeface="Times New Roman" pitchFamily="18" charset="0"/>
              </a:rPr>
              <a:t>其他金融機構辦理還本付息時，檢附還本付息契約；如為自行辦理還本付息時，檢附還本付息作業方式說明書。</a:t>
            </a:r>
            <a:endParaRPr lang="en-US" altLang="zh-TW" sz="2000" dirty="0">
              <a:latin typeface="Times New Roman"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zh-TW" sz="2000" dirty="0" smtClean="0">
                <a:latin typeface="Times New Roman" panose="02020603050405020304" pitchFamily="18" charset="0"/>
              </a:rPr>
              <a:t>有價證券</a:t>
            </a:r>
            <a:r>
              <a:rPr lang="zh-TW" altLang="zh-TW" sz="2000" dirty="0">
                <a:latin typeface="Times New Roman" panose="02020603050405020304" pitchFamily="18" charset="0"/>
              </a:rPr>
              <a:t>櫃檯買賣契約書五份</a:t>
            </a:r>
            <a:r>
              <a:rPr lang="zh-TW" altLang="zh-TW" sz="2000" dirty="0" smtClean="0">
                <a:latin typeface="Times New Roman" panose="02020603050405020304" pitchFamily="18" charset="0"/>
              </a:rPr>
              <a:t>。</a:t>
            </a:r>
            <a:r>
              <a:rPr lang="zh-TW" altLang="en-US" sz="2000" dirty="0" smtClean="0">
                <a:latin typeface="Times New Roman" panose="02020603050405020304" pitchFamily="18" charset="0"/>
              </a:rPr>
              <a:t>（再次</a:t>
            </a:r>
            <a:r>
              <a:rPr lang="zh-TW" altLang="en-US" sz="2000" dirty="0">
                <a:latin typeface="Times New Roman" panose="02020603050405020304" pitchFamily="18" charset="0"/>
              </a:rPr>
              <a:t>申請者</a:t>
            </a:r>
            <a:r>
              <a:rPr lang="zh-TW" altLang="en-US" sz="2000" dirty="0" smtClean="0">
                <a:latin typeface="Times New Roman" panose="02020603050405020304" pitchFamily="18" charset="0"/>
              </a:rPr>
              <a:t>免）</a:t>
            </a:r>
            <a:endParaRPr lang="en-US" altLang="zh-TW" sz="2000" dirty="0">
              <a:latin typeface="Times New Roman" panose="02020603050405020304" pitchFamily="18" charset="0"/>
            </a:endParaRPr>
          </a:p>
        </p:txBody>
      </p:sp>
      <p:sp>
        <p:nvSpPr>
          <p:cNvPr id="18436" name="投影片編號版面配置區 3"/>
          <p:cNvSpPr>
            <a:spLocks noGrp="1"/>
          </p:cNvSpPr>
          <p:nvPr>
            <p:ph type="sldNum" sz="quarter" idx="12"/>
          </p:nvPr>
        </p:nvSpPr>
        <p:spPr>
          <a:noFill/>
        </p:spPr>
        <p:txBody>
          <a:bodyPr/>
          <a:lstStyle/>
          <a:p>
            <a:fld id="{454737A0-D2BF-4FAB-9BC3-19AA96724371}" type="slidenum">
              <a:rPr lang="en-US" altLang="zh-TW" smtClean="0"/>
              <a:pPr/>
              <a:t>43</a:t>
            </a:fld>
            <a:endParaRPr lang="en-US" altLang="zh-TW" dirty="0" smtClean="0"/>
          </a:p>
        </p:txBody>
      </p:sp>
      <p:sp>
        <p:nvSpPr>
          <p:cNvPr id="6"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一、上櫃申請－公司債申請書件</a:t>
            </a:r>
            <a:r>
              <a:rPr lang="en-US" altLang="zh-TW" sz="3600" b="1" dirty="0" smtClean="0">
                <a:solidFill>
                  <a:srgbClr val="0000FF"/>
                </a:solidFill>
              </a:rPr>
              <a:t>(2)</a:t>
            </a:r>
            <a:endParaRPr lang="zh-TW" altLang="en-US" sz="3600" b="1" dirty="0" smtClean="0">
              <a:solidFill>
                <a:srgbClr val="0000FF"/>
              </a:solidFill>
            </a:endParaRPr>
          </a:p>
        </p:txBody>
      </p:sp>
    </p:spTree>
    <p:extLst>
      <p:ext uri="{BB962C8B-B14F-4D97-AF65-F5344CB8AC3E}">
        <p14:creationId xmlns:p14="http://schemas.microsoft.com/office/powerpoint/2010/main" val="1886919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a:latin typeface="Times New Roman" pitchFamily="18" charset="0"/>
              </a:rPr>
              <a:t>公司債櫃檯買賣申請書附件</a:t>
            </a:r>
            <a:r>
              <a:rPr lang="zh-TW" altLang="en-US" sz="2400" b="1" dirty="0" smtClean="0">
                <a:latin typeface="Times New Roman" pitchFamily="18" charset="0"/>
              </a:rPr>
              <a:t>內容</a:t>
            </a:r>
            <a:r>
              <a:rPr lang="en-US" altLang="zh-TW" sz="2400" b="1" dirty="0" smtClean="0">
                <a:latin typeface="Times New Roman" pitchFamily="18" charset="0"/>
              </a:rPr>
              <a:t>(3)</a:t>
            </a:r>
          </a:p>
          <a:p>
            <a:pPr marL="684000" indent="-288000" algn="just" eaLnBrk="1" hangingPunct="1">
              <a:lnSpc>
                <a:spcPct val="110000"/>
              </a:lnSpc>
              <a:spcBef>
                <a:spcPts val="300"/>
              </a:spcBef>
              <a:buClrTx/>
              <a:buSzTx/>
              <a:buFont typeface="Wingdings" panose="05000000000000000000" pitchFamily="2" charset="2"/>
              <a:buChar char="ü"/>
            </a:pPr>
            <a:r>
              <a:rPr lang="zh-TW" altLang="zh-TW" sz="2000" u="sng" dirty="0">
                <a:latin typeface="Times New Roman" panose="02020603050405020304" pitchFamily="18" charset="0"/>
              </a:rPr>
              <a:t>發行公司債已於本中心指定之網際網路資訊申報系統辦理「發行新股、公司債暨有價證券交付或發放股利前辦理之公告</a:t>
            </a:r>
            <a:r>
              <a:rPr lang="en-US" altLang="zh-TW" sz="2000" u="sng" dirty="0">
                <a:latin typeface="Times New Roman" panose="02020603050405020304" pitchFamily="18" charset="0"/>
              </a:rPr>
              <a:t>(</a:t>
            </a:r>
            <a:r>
              <a:rPr lang="zh-TW" altLang="zh-TW" sz="2000" u="sng" dirty="0">
                <a:latin typeface="Times New Roman" panose="02020603050405020304" pitchFamily="18" charset="0"/>
              </a:rPr>
              <a:t>公司法第</a:t>
            </a:r>
            <a:r>
              <a:rPr lang="en-US" altLang="zh-TW" sz="2000" u="sng" dirty="0">
                <a:latin typeface="Times New Roman" panose="02020603050405020304" pitchFamily="18" charset="0"/>
              </a:rPr>
              <a:t>252</a:t>
            </a:r>
            <a:r>
              <a:rPr lang="zh-TW" altLang="zh-TW" sz="2000" u="sng" dirty="0">
                <a:latin typeface="Times New Roman" panose="02020603050405020304" pitchFamily="18" charset="0"/>
              </a:rPr>
              <a:t>及</a:t>
            </a:r>
            <a:r>
              <a:rPr lang="en-US" altLang="zh-TW" sz="2000" u="sng" dirty="0">
                <a:latin typeface="Times New Roman" panose="02020603050405020304" pitchFamily="18" charset="0"/>
              </a:rPr>
              <a:t>273</a:t>
            </a:r>
            <a:r>
              <a:rPr lang="zh-TW" altLang="zh-TW" sz="2000" u="sng" dirty="0">
                <a:latin typeface="Times New Roman" panose="02020603050405020304" pitchFamily="18" charset="0"/>
              </a:rPr>
              <a:t>條</a:t>
            </a:r>
            <a:r>
              <a:rPr lang="en-US" altLang="zh-TW" sz="2000" u="sng" dirty="0">
                <a:latin typeface="Times New Roman" panose="02020603050405020304" pitchFamily="18" charset="0"/>
              </a:rPr>
              <a:t>)</a:t>
            </a:r>
            <a:r>
              <a:rPr lang="zh-TW" altLang="zh-TW" sz="2000" u="sng" dirty="0">
                <a:latin typeface="Times New Roman" panose="02020603050405020304" pitchFamily="18" charset="0"/>
              </a:rPr>
              <a:t>」公告之證明文件。</a:t>
            </a:r>
            <a:r>
              <a:rPr lang="zh-TW" altLang="en-US" sz="2000" u="sng" dirty="0">
                <a:latin typeface="Times New Roman" panose="02020603050405020304" pitchFamily="18" charset="0"/>
              </a:rPr>
              <a:t>（</a:t>
            </a:r>
            <a:r>
              <a:rPr lang="zh-TW" altLang="zh-TW" sz="2000" u="sng" dirty="0">
                <a:latin typeface="Times New Roman" panose="02020603050405020304" pitchFamily="18" charset="0"/>
              </a:rPr>
              <a:t>同時檢送公司債申報生效案件者，至遲得於櫃檯買賣日之前一營業日送達本中心</a:t>
            </a:r>
            <a:r>
              <a:rPr lang="zh-TW" altLang="en-US" sz="2000" u="sng" dirty="0">
                <a:latin typeface="Times New Roman" panose="02020603050405020304" pitchFamily="18" charset="0"/>
              </a:rPr>
              <a:t>）</a:t>
            </a:r>
            <a:endParaRPr lang="en-US" altLang="zh-TW" sz="2000" dirty="0">
              <a:solidFill>
                <a:srgbClr val="FF0000"/>
              </a:solidFill>
              <a:latin typeface="Times New Roman"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zh-TW" sz="2000" dirty="0" smtClean="0"/>
              <a:t>發行</a:t>
            </a:r>
            <a:r>
              <a:rPr lang="zh-TW" altLang="zh-TW" sz="2000" dirty="0"/>
              <a:t>公司債已於本中心指定之網際網路資訊申報系統</a:t>
            </a:r>
            <a:r>
              <a:rPr lang="zh-TW" altLang="zh-TW" sz="2000" u="sng" dirty="0"/>
              <a:t>辦理債券核准上櫃</a:t>
            </a:r>
            <a:r>
              <a:rPr lang="zh-TW" altLang="zh-TW" sz="2000" dirty="0"/>
              <a:t>公告之證明文件。（至遲應於櫃檯買賣日前一個營業日送達本中心</a:t>
            </a:r>
            <a:r>
              <a:rPr lang="zh-TW" altLang="zh-TW" sz="2000" dirty="0" smtClean="0"/>
              <a:t>）</a:t>
            </a:r>
            <a:endParaRPr lang="en-US" altLang="zh-TW" sz="2000" dirty="0" smtClean="0"/>
          </a:p>
          <a:p>
            <a:pPr marL="684000" indent="-288000" algn="just" eaLnBrk="1" hangingPunct="1">
              <a:lnSpc>
                <a:spcPct val="110000"/>
              </a:lnSpc>
              <a:spcBef>
                <a:spcPts val="0"/>
              </a:spcBef>
              <a:buClrTx/>
              <a:buSzTx/>
              <a:buFont typeface="Wingdings" panose="05000000000000000000" pitchFamily="2" charset="2"/>
              <a:buChar char="ü"/>
            </a:pPr>
            <a:r>
              <a:rPr lang="zh-TW" altLang="zh-TW" sz="2000" dirty="0" smtClean="0"/>
              <a:t>發行人</a:t>
            </a:r>
            <a:r>
              <a:rPr lang="zh-TW" altLang="zh-TW" sz="2000" dirty="0"/>
              <a:t>承諾買回分割本金公司債後，對分割利息公司債之償付義務不變之承諾書。（未申請債券之本金與利息可分割者免附</a:t>
            </a:r>
            <a:r>
              <a:rPr lang="zh-TW" altLang="zh-TW" sz="2000" dirty="0" smtClean="0"/>
              <a:t>）</a:t>
            </a:r>
            <a:endParaRPr lang="en-US" altLang="zh-TW" sz="2000" dirty="0" smtClean="0"/>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latin typeface="Times New Roman" pitchFamily="18" charset="0"/>
              </a:rPr>
              <a:t>發行人</a:t>
            </a:r>
            <a:r>
              <a:rPr lang="zh-TW" altLang="en-US" sz="2000" dirty="0">
                <a:latin typeface="Times New Roman" pitchFamily="18" charset="0"/>
              </a:rPr>
              <a:t>委託證券商擔任債券報價義務所簽訂之委託書或其他相關合約副本</a:t>
            </a:r>
            <a:r>
              <a:rPr lang="zh-TW" altLang="en-US" sz="2000" dirty="0" smtClean="0">
                <a:latin typeface="Times New Roman" pitchFamily="18" charset="0"/>
              </a:rPr>
              <a:t>。</a:t>
            </a:r>
            <a:r>
              <a:rPr lang="zh-TW" altLang="en-US" sz="2000" u="sng" dirty="0" smtClean="0">
                <a:latin typeface="Times New Roman" pitchFamily="18" charset="0"/>
              </a:rPr>
              <a:t>（非</a:t>
            </a:r>
            <a:r>
              <a:rPr lang="zh-TW" altLang="en-US" sz="2000" u="sng" dirty="0">
                <a:latin typeface="Times New Roman" pitchFamily="18" charset="0"/>
              </a:rPr>
              <a:t>指標性債券者免</a:t>
            </a:r>
            <a:r>
              <a:rPr lang="zh-TW" altLang="en-US" sz="2000" u="sng" dirty="0" smtClean="0">
                <a:latin typeface="Times New Roman" pitchFamily="18" charset="0"/>
              </a:rPr>
              <a:t>附</a:t>
            </a:r>
            <a:r>
              <a:rPr lang="zh-TW" altLang="en-US" sz="2000" u="sng" dirty="0">
                <a:latin typeface="Times New Roman" pitchFamily="18" charset="0"/>
              </a:rPr>
              <a:t>）</a:t>
            </a:r>
            <a:endParaRPr lang="en-US" altLang="zh-TW" sz="2000" u="sng" dirty="0" smtClean="0">
              <a:latin typeface="Times New Roman"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zh-TW" sz="2000" u="sng" dirty="0" smtClean="0">
                <a:solidFill>
                  <a:srgbClr val="FF0000"/>
                </a:solidFill>
              </a:rPr>
              <a:t>發行人</a:t>
            </a:r>
            <a:r>
              <a:rPr lang="zh-TW" altLang="zh-TW" sz="2000" u="sng" dirty="0">
                <a:solidFill>
                  <a:srgbClr val="FF0000"/>
                </a:solidFill>
              </a:rPr>
              <a:t>、保證機構或債券之信用評等證明文件</a:t>
            </a:r>
            <a:r>
              <a:rPr lang="zh-TW" altLang="zh-TW" sz="2000" u="sng" dirty="0" smtClean="0">
                <a:solidFill>
                  <a:srgbClr val="FF0000"/>
                </a:solidFill>
              </a:rPr>
              <a:t>。</a:t>
            </a:r>
            <a:r>
              <a:rPr lang="zh-TW" altLang="en-US" sz="2000" u="sng" dirty="0" smtClean="0">
                <a:solidFill>
                  <a:srgbClr val="FF0000"/>
                </a:solidFill>
              </a:rPr>
              <a:t>（</a:t>
            </a:r>
            <a:r>
              <a:rPr lang="zh-TW" altLang="zh-TW" sz="2000" u="sng" dirty="0" smtClean="0">
                <a:solidFill>
                  <a:srgbClr val="FF0000"/>
                </a:solidFill>
              </a:rPr>
              <a:t>無</a:t>
            </a:r>
            <a:r>
              <a:rPr lang="zh-TW" altLang="zh-TW" sz="2000" u="sng" dirty="0">
                <a:solidFill>
                  <a:srgbClr val="FF0000"/>
                </a:solidFill>
              </a:rPr>
              <a:t>則免</a:t>
            </a:r>
            <a:r>
              <a:rPr lang="zh-TW" altLang="zh-TW" sz="2000" u="sng" dirty="0" smtClean="0">
                <a:solidFill>
                  <a:srgbClr val="FF0000"/>
                </a:solidFill>
              </a:rPr>
              <a:t>附</a:t>
            </a:r>
            <a:r>
              <a:rPr lang="zh-TW" altLang="en-US" sz="2000" u="sng" dirty="0">
                <a:solidFill>
                  <a:srgbClr val="FF0000"/>
                </a:solidFill>
              </a:rPr>
              <a:t>）</a:t>
            </a:r>
            <a:endParaRPr lang="en-US" altLang="zh-TW" sz="2000" u="sng" dirty="0" smtClean="0">
              <a:solidFill>
                <a:srgbClr val="FF0000"/>
              </a:solidFill>
            </a:endParaRPr>
          </a:p>
          <a:p>
            <a:pPr marL="684000" indent="-288000" algn="just" eaLnBrk="1" hangingPunct="1">
              <a:spcBef>
                <a:spcPts val="0"/>
              </a:spcBef>
              <a:buClrTx/>
              <a:buSzTx/>
              <a:buFont typeface="Wingdings" panose="05000000000000000000" pitchFamily="2" charset="2"/>
              <a:buChar char="ü"/>
            </a:pPr>
            <a:r>
              <a:rPr lang="zh-TW" altLang="en-US" sz="2000" dirty="0" smtClean="0">
                <a:latin typeface="Times New Roman" pitchFamily="18" charset="0"/>
              </a:rPr>
              <a:t>其他</a:t>
            </a:r>
            <a:r>
              <a:rPr lang="zh-TW" altLang="en-US" sz="2000" dirty="0">
                <a:latin typeface="Times New Roman" pitchFamily="18" charset="0"/>
              </a:rPr>
              <a:t>必要證明文件或資料</a:t>
            </a:r>
            <a:r>
              <a:rPr lang="zh-TW" altLang="en-US" sz="2000" dirty="0" smtClean="0">
                <a:latin typeface="Times New Roman" pitchFamily="18" charset="0"/>
              </a:rPr>
              <a:t>。</a:t>
            </a:r>
            <a:endParaRPr lang="en-US" altLang="zh-TW" sz="2000" dirty="0">
              <a:latin typeface="Times New Roman" pitchFamily="18" charset="0"/>
              <a:cs typeface="Times New Roman" panose="02020603050405020304" pitchFamily="18" charset="0"/>
            </a:endParaRPr>
          </a:p>
        </p:txBody>
      </p:sp>
      <p:sp>
        <p:nvSpPr>
          <p:cNvPr id="18436" name="投影片編號版面配置區 3"/>
          <p:cNvSpPr>
            <a:spLocks noGrp="1"/>
          </p:cNvSpPr>
          <p:nvPr>
            <p:ph type="sldNum" sz="quarter" idx="12"/>
          </p:nvPr>
        </p:nvSpPr>
        <p:spPr>
          <a:noFill/>
        </p:spPr>
        <p:txBody>
          <a:bodyPr/>
          <a:lstStyle/>
          <a:p>
            <a:fld id="{454737A0-D2BF-4FAB-9BC3-19AA96724371}" type="slidenum">
              <a:rPr lang="en-US" altLang="zh-TW" smtClean="0"/>
              <a:pPr/>
              <a:t>44</a:t>
            </a:fld>
            <a:endParaRPr lang="en-US" altLang="zh-TW" dirty="0" smtClean="0"/>
          </a:p>
        </p:txBody>
      </p:sp>
      <p:sp>
        <p:nvSpPr>
          <p:cNvPr id="6"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一、上櫃申請－公司債申請書件</a:t>
            </a:r>
            <a:r>
              <a:rPr lang="en-US" altLang="zh-TW" sz="3600" b="1" dirty="0" smtClean="0">
                <a:solidFill>
                  <a:srgbClr val="0000FF"/>
                </a:solidFill>
              </a:rPr>
              <a:t>(3)</a:t>
            </a:r>
            <a:endParaRPr lang="zh-TW" altLang="en-US" sz="3600" b="1" dirty="0" smtClean="0">
              <a:solidFill>
                <a:srgbClr val="0000FF"/>
              </a:solidFill>
            </a:endParaRPr>
          </a:p>
        </p:txBody>
      </p:sp>
    </p:spTree>
    <p:extLst>
      <p:ext uri="{BB962C8B-B14F-4D97-AF65-F5344CB8AC3E}">
        <p14:creationId xmlns:p14="http://schemas.microsoft.com/office/powerpoint/2010/main" val="1054883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投影片編號版面配置區 6"/>
          <p:cNvSpPr>
            <a:spLocks noGrp="1"/>
          </p:cNvSpPr>
          <p:nvPr>
            <p:ph type="sldNum" sz="quarter" idx="12"/>
          </p:nvPr>
        </p:nvSpPr>
        <p:spPr>
          <a:xfrm>
            <a:off x="6781800" y="6329363"/>
            <a:ext cx="1905000" cy="457200"/>
          </a:xfrm>
          <a:noFill/>
        </p:spPr>
        <p:txBody>
          <a:bodyPr/>
          <a:lstStyle/>
          <a:p>
            <a:fld id="{3E0AECE4-977D-45C2-83E2-315FAF9487D4}" type="slidenum">
              <a:rPr lang="en-US" altLang="zh-TW" smtClean="0"/>
              <a:pPr/>
              <a:t>45</a:t>
            </a:fld>
            <a:endParaRPr lang="en-US" altLang="zh-TW" smtClean="0"/>
          </a:p>
        </p:txBody>
      </p:sp>
      <p:sp>
        <p:nvSpPr>
          <p:cNvPr id="10"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a:t>
            </a:r>
            <a:r>
              <a:rPr lang="zh-TW" altLang="en-US" sz="3600" b="1" dirty="0" smtClean="0">
                <a:solidFill>
                  <a:srgbClr val="0000FF"/>
                </a:solidFill>
              </a:rPr>
              <a:t>上櫃申請－公司債申請書</a:t>
            </a:r>
            <a:r>
              <a:rPr lang="zh-TW" altLang="en-US" sz="3600" b="1" dirty="0">
                <a:solidFill>
                  <a:srgbClr val="0000FF"/>
                </a:solidFill>
              </a:rPr>
              <a:t>件</a:t>
            </a:r>
            <a:r>
              <a:rPr lang="en-US" altLang="zh-TW" sz="3600" b="1" dirty="0" smtClean="0">
                <a:solidFill>
                  <a:srgbClr val="0000FF"/>
                </a:solidFill>
              </a:rPr>
              <a:t>(4)</a:t>
            </a:r>
          </a:p>
        </p:txBody>
      </p:sp>
      <p:pic>
        <p:nvPicPr>
          <p:cNvPr id="2" name="圖片 1"/>
          <p:cNvPicPr>
            <a:picLocks noChangeAspect="1"/>
          </p:cNvPicPr>
          <p:nvPr/>
        </p:nvPicPr>
        <p:blipFill rotWithShape="1">
          <a:blip r:embed="rId2" cstate="print"/>
          <a:srcRect b="13226"/>
          <a:stretch/>
        </p:blipFill>
        <p:spPr>
          <a:xfrm>
            <a:off x="1260000" y="2520000"/>
            <a:ext cx="6426403" cy="4228620"/>
          </a:xfrm>
          <a:prstGeom prst="rect">
            <a:avLst/>
          </a:prstGeom>
          <a:ln>
            <a:solidFill>
              <a:schemeClr val="tx1"/>
            </a:solidFill>
          </a:ln>
        </p:spPr>
      </p:pic>
      <p:sp>
        <p:nvSpPr>
          <p:cNvPr id="9" name="圓角矩形圖說文字 8"/>
          <p:cNvSpPr/>
          <p:nvPr/>
        </p:nvSpPr>
        <p:spPr bwMode="auto">
          <a:xfrm>
            <a:off x="1251124" y="4672988"/>
            <a:ext cx="2448272" cy="1320688"/>
          </a:xfrm>
          <a:prstGeom prst="wedgeRoundRectCallout">
            <a:avLst>
              <a:gd name="adj1" fmla="val 68835"/>
              <a:gd name="adj2" fmla="val 84686"/>
              <a:gd name="adj3" fmla="val 16667"/>
            </a:avLst>
          </a:prstGeom>
          <a:solidFill>
            <a:srgbClr val="FFFF99"/>
          </a:solidFill>
          <a:ln w="25400" cap="flat" cmpd="sng" algn="ctr">
            <a:solidFill>
              <a:srgbClr val="FF0000"/>
            </a:solidFill>
            <a:prstDash val="solid"/>
            <a:miter lim="800000"/>
            <a:headEnd type="none" w="med" len="med"/>
            <a:tailEnd type="none" w="med" len="med"/>
          </a:ln>
          <a:effectLst/>
        </p:spPr>
        <p:txBody>
          <a:bodyPr vert="horz" wrap="square" lIns="72000" tIns="36000" rIns="72000" bIns="36000" numCol="1" rtlCol="0" anchor="t" anchorCtr="0" compatLnSpc="1">
            <a:prstTxWarp prst="textNoShape">
              <a:avLst/>
            </a:prstTxWarp>
          </a:bodyPr>
          <a:lstStyle/>
          <a:p>
            <a:pPr algn="just"/>
            <a:r>
              <a:rPr lang="zh-TW" altLang="en-US" sz="1800" b="1" dirty="0" smtClean="0">
                <a:solidFill>
                  <a:srgbClr val="FF0000"/>
                </a:solidFill>
                <a:latin typeface="標楷體" panose="03000509000000000000" pitchFamily="65" charset="-120"/>
                <a:ea typeface="標楷體" panose="03000509000000000000" pitchFamily="65" charset="-120"/>
              </a:rPr>
              <a:t>專業投資人係指符合本中心外幣計價國際債券管理規則第</a:t>
            </a:r>
            <a:r>
              <a:rPr lang="en-US" altLang="zh-TW" sz="1800" b="1" dirty="0">
                <a:solidFill>
                  <a:srgbClr val="FF0000"/>
                </a:solidFill>
                <a:latin typeface="標楷體" panose="03000509000000000000" pitchFamily="65" charset="-120"/>
                <a:ea typeface="標楷體" panose="03000509000000000000" pitchFamily="65" charset="-120"/>
              </a:rPr>
              <a:t>2-1</a:t>
            </a:r>
            <a:r>
              <a:rPr lang="zh-TW" altLang="en-US" sz="1800" b="1" dirty="0" smtClean="0">
                <a:solidFill>
                  <a:srgbClr val="FF0000"/>
                </a:solidFill>
                <a:latin typeface="標楷體" panose="03000509000000000000" pitchFamily="65" charset="-120"/>
                <a:ea typeface="標楷體" panose="03000509000000000000" pitchFamily="65" charset="-120"/>
              </a:rPr>
              <a:t>條第</a:t>
            </a:r>
            <a:r>
              <a:rPr lang="en-US" altLang="zh-TW" sz="1800" b="1" dirty="0" smtClean="0">
                <a:solidFill>
                  <a:srgbClr val="FF0000"/>
                </a:solidFill>
                <a:latin typeface="標楷體" panose="03000509000000000000" pitchFamily="65" charset="-120"/>
                <a:ea typeface="標楷體" panose="03000509000000000000" pitchFamily="65" charset="-120"/>
              </a:rPr>
              <a:t>1</a:t>
            </a:r>
            <a:r>
              <a:rPr lang="zh-TW" altLang="en-US" sz="1800" b="1" dirty="0" smtClean="0">
                <a:solidFill>
                  <a:srgbClr val="FF0000"/>
                </a:solidFill>
                <a:latin typeface="標楷體" panose="03000509000000000000" pitchFamily="65" charset="-120"/>
                <a:ea typeface="標楷體" panose="03000509000000000000" pitchFamily="65" charset="-120"/>
              </a:rPr>
              <a:t>項所定之條件者</a:t>
            </a:r>
            <a:endParaRPr lang="zh-TW" altLang="en-US" sz="1800" b="1" dirty="0">
              <a:solidFill>
                <a:srgbClr val="FF0000"/>
              </a:solidFill>
              <a:latin typeface="標楷體" panose="03000509000000000000" pitchFamily="65" charset="-120"/>
              <a:ea typeface="標楷體" panose="03000509000000000000" pitchFamily="65" charset="-120"/>
            </a:endParaRPr>
          </a:p>
        </p:txBody>
      </p:sp>
      <p:sp>
        <p:nvSpPr>
          <p:cNvPr id="12" name="圓角矩形 11"/>
          <p:cNvSpPr/>
          <p:nvPr/>
        </p:nvSpPr>
        <p:spPr>
          <a:xfrm>
            <a:off x="4178052" y="6093296"/>
            <a:ext cx="3420000" cy="648072"/>
          </a:xfrm>
          <a:prstGeom prst="roundRect">
            <a:avLst>
              <a:gd name="adj" fmla="val 1144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Aft>
                <a:spcPts val="300"/>
              </a:spcAft>
            </a:pPr>
            <a:endParaRPr lang="en-US" altLang="zh-TW" sz="1200" b="1" dirty="0" smtClean="0">
              <a:solidFill>
                <a:schemeClr val="tx1"/>
              </a:solidFill>
            </a:endParaRPr>
          </a:p>
        </p:txBody>
      </p:sp>
      <p:sp>
        <p:nvSpPr>
          <p:cNvPr id="14" name="圓角矩形 13"/>
          <p:cNvSpPr/>
          <p:nvPr/>
        </p:nvSpPr>
        <p:spPr>
          <a:xfrm>
            <a:off x="4178052" y="4663434"/>
            <a:ext cx="3420000" cy="720000"/>
          </a:xfrm>
          <a:prstGeom prst="roundRect">
            <a:avLst>
              <a:gd name="adj" fmla="val 1144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Aft>
                <a:spcPts val="300"/>
              </a:spcAft>
            </a:pPr>
            <a:endParaRPr lang="en-US" altLang="zh-TW" sz="1200" b="1" dirty="0" smtClean="0">
              <a:solidFill>
                <a:schemeClr val="tx1"/>
              </a:solidFill>
            </a:endParaRPr>
          </a:p>
        </p:txBody>
      </p:sp>
      <p:sp>
        <p:nvSpPr>
          <p:cNvPr id="8"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smtClean="0">
                <a:latin typeface="Times New Roman" pitchFamily="18" charset="0"/>
              </a:rPr>
              <a:t>填報公司債櫃檯買賣申請書注意事項</a:t>
            </a:r>
            <a:r>
              <a:rPr lang="en-US" altLang="zh-TW" sz="2400" b="1" dirty="0" smtClean="0">
                <a:latin typeface="Times New Roman" pitchFamily="18" charset="0"/>
              </a:rPr>
              <a:t>(</a:t>
            </a:r>
            <a:r>
              <a:rPr lang="en-US" altLang="zh-TW" sz="2400" b="1" dirty="0">
                <a:latin typeface="Times New Roman" pitchFamily="18" charset="0"/>
              </a:rPr>
              <a:t>1</a:t>
            </a:r>
            <a:r>
              <a:rPr lang="en-US" altLang="zh-TW" sz="2400" b="1" dirty="0" smtClean="0">
                <a:latin typeface="Times New Roman" pitchFamily="18" charset="0"/>
              </a:rPr>
              <a:t>)</a:t>
            </a:r>
          </a:p>
        </p:txBody>
      </p:sp>
      <p:sp>
        <p:nvSpPr>
          <p:cNvPr id="11" name="圓角矩形圖說文字 10"/>
          <p:cNvSpPr/>
          <p:nvPr/>
        </p:nvSpPr>
        <p:spPr bwMode="auto">
          <a:xfrm>
            <a:off x="5724128" y="3728106"/>
            <a:ext cx="1944216" cy="540000"/>
          </a:xfrm>
          <a:prstGeom prst="wedgeRoundRectCallout">
            <a:avLst>
              <a:gd name="adj1" fmla="val 688"/>
              <a:gd name="adj2" fmla="val 122391"/>
              <a:gd name="adj3" fmla="val 16667"/>
            </a:avLst>
          </a:prstGeom>
          <a:solidFill>
            <a:srgbClr val="FFFF99"/>
          </a:solidFill>
          <a:ln w="25400" cap="flat" cmpd="sng" algn="ctr">
            <a:solidFill>
              <a:srgbClr val="FF0000"/>
            </a:solidFill>
            <a:prstDash val="solid"/>
            <a:miter lim="800000"/>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algn="ctr"/>
            <a:r>
              <a:rPr lang="zh-TW" altLang="en-US" sz="1800" b="1" dirty="0" smtClean="0">
                <a:solidFill>
                  <a:srgbClr val="FF0000"/>
                </a:solidFill>
                <a:latin typeface="標楷體" panose="03000509000000000000" pitchFamily="65" charset="-120"/>
                <a:ea typeface="標楷體" panose="03000509000000000000" pitchFamily="65" charset="-120"/>
              </a:rPr>
              <a:t>併案申請者</a:t>
            </a:r>
            <a:r>
              <a:rPr lang="zh-TW" altLang="en-US" sz="1800" b="1" dirty="0">
                <a:solidFill>
                  <a:srgbClr val="FF0000"/>
                </a:solidFill>
                <a:latin typeface="標楷體" panose="03000509000000000000" pitchFamily="65" charset="-120"/>
                <a:ea typeface="標楷體" panose="03000509000000000000" pitchFamily="65" charset="-120"/>
              </a:rPr>
              <a:t>免</a:t>
            </a:r>
            <a:r>
              <a:rPr lang="zh-TW" altLang="en-US" sz="1800" b="1" dirty="0" smtClean="0">
                <a:solidFill>
                  <a:srgbClr val="FF0000"/>
                </a:solidFill>
                <a:latin typeface="標楷體" panose="03000509000000000000" pitchFamily="65" charset="-120"/>
                <a:ea typeface="標楷體" panose="03000509000000000000" pitchFamily="65" charset="-120"/>
              </a:rPr>
              <a:t>填</a:t>
            </a:r>
            <a:endParaRPr lang="zh-TW" altLang="en-US" sz="1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79249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cstate="print"/>
          <a:stretch>
            <a:fillRect/>
          </a:stretch>
        </p:blipFill>
        <p:spPr>
          <a:xfrm>
            <a:off x="1187624" y="2520000"/>
            <a:ext cx="6554724" cy="3864483"/>
          </a:xfrm>
          <a:prstGeom prst="rect">
            <a:avLst/>
          </a:prstGeom>
        </p:spPr>
      </p:pic>
      <p:sp>
        <p:nvSpPr>
          <p:cNvPr id="8"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smtClean="0">
                <a:latin typeface="Times New Roman" pitchFamily="18" charset="0"/>
              </a:rPr>
              <a:t>填報公司債</a:t>
            </a:r>
            <a:r>
              <a:rPr lang="zh-TW" altLang="en-US" sz="2400" b="1" dirty="0">
                <a:latin typeface="Times New Roman" pitchFamily="18" charset="0"/>
              </a:rPr>
              <a:t>櫃檯買賣</a:t>
            </a:r>
            <a:r>
              <a:rPr lang="zh-TW" altLang="en-US" sz="2400" b="1" dirty="0" smtClean="0">
                <a:latin typeface="Times New Roman" pitchFamily="18" charset="0"/>
              </a:rPr>
              <a:t>申請書注意事項</a:t>
            </a:r>
            <a:r>
              <a:rPr lang="en-US" altLang="zh-TW" sz="2400" b="1" dirty="0" smtClean="0">
                <a:latin typeface="Times New Roman" pitchFamily="18" charset="0"/>
              </a:rPr>
              <a:t>(2)</a:t>
            </a:r>
          </a:p>
        </p:txBody>
      </p:sp>
      <p:sp>
        <p:nvSpPr>
          <p:cNvPr id="14340" name="投影片編號版面配置區 6"/>
          <p:cNvSpPr>
            <a:spLocks noGrp="1"/>
          </p:cNvSpPr>
          <p:nvPr>
            <p:ph type="sldNum" sz="quarter" idx="12"/>
          </p:nvPr>
        </p:nvSpPr>
        <p:spPr>
          <a:xfrm>
            <a:off x="6781800" y="6329363"/>
            <a:ext cx="1905000" cy="457200"/>
          </a:xfrm>
          <a:noFill/>
        </p:spPr>
        <p:txBody>
          <a:bodyPr/>
          <a:lstStyle/>
          <a:p>
            <a:fld id="{3E0AECE4-977D-45C2-83E2-315FAF9487D4}" type="slidenum">
              <a:rPr lang="en-US" altLang="zh-TW" smtClean="0"/>
              <a:pPr/>
              <a:t>46</a:t>
            </a:fld>
            <a:endParaRPr lang="en-US" altLang="zh-TW" smtClean="0"/>
          </a:p>
        </p:txBody>
      </p:sp>
      <p:sp>
        <p:nvSpPr>
          <p:cNvPr id="10"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a:t>
            </a:r>
            <a:r>
              <a:rPr lang="zh-TW" altLang="en-US" sz="3600" b="1" dirty="0" smtClean="0">
                <a:solidFill>
                  <a:srgbClr val="0000FF"/>
                </a:solidFill>
              </a:rPr>
              <a:t>上櫃申請－公司債申請書</a:t>
            </a:r>
            <a:r>
              <a:rPr lang="zh-TW" altLang="en-US" sz="3600" b="1" dirty="0">
                <a:solidFill>
                  <a:srgbClr val="0000FF"/>
                </a:solidFill>
              </a:rPr>
              <a:t>件</a:t>
            </a:r>
            <a:r>
              <a:rPr lang="en-US" altLang="zh-TW" sz="3600" b="1" dirty="0" smtClean="0">
                <a:solidFill>
                  <a:srgbClr val="0000FF"/>
                </a:solidFill>
              </a:rPr>
              <a:t>(5)</a:t>
            </a:r>
          </a:p>
        </p:txBody>
      </p:sp>
      <p:sp>
        <p:nvSpPr>
          <p:cNvPr id="9" name="圓角矩形圖說文字 8"/>
          <p:cNvSpPr/>
          <p:nvPr/>
        </p:nvSpPr>
        <p:spPr bwMode="auto">
          <a:xfrm>
            <a:off x="1306188" y="3056260"/>
            <a:ext cx="1980000" cy="720000"/>
          </a:xfrm>
          <a:prstGeom prst="wedgeRoundRectCallout">
            <a:avLst>
              <a:gd name="adj1" fmla="val 42494"/>
              <a:gd name="adj2" fmla="val 105164"/>
              <a:gd name="adj3" fmla="val 16667"/>
            </a:avLst>
          </a:prstGeom>
          <a:solidFill>
            <a:srgbClr val="FFFF99"/>
          </a:solidFill>
          <a:ln w="25400" cap="flat" cmpd="sng" algn="ctr">
            <a:solidFill>
              <a:srgbClr val="FF0000"/>
            </a:solidFill>
            <a:prstDash val="solid"/>
            <a:miter lim="800000"/>
            <a:headEnd type="none" w="med" len="med"/>
            <a:tailEnd type="none" w="med" len="med"/>
          </a:ln>
          <a:effectLst/>
        </p:spPr>
        <p:txBody>
          <a:bodyPr vert="horz" wrap="square" lIns="108000" tIns="36000" rIns="108000" bIns="36000" numCol="1" rtlCol="0" anchor="t" anchorCtr="0" compatLnSpc="1">
            <a:prstTxWarp prst="textNoShape">
              <a:avLst/>
            </a:prstTxWarp>
          </a:bodyPr>
          <a:lstStyle/>
          <a:p>
            <a:pPr algn="ctr"/>
            <a:r>
              <a:rPr lang="zh-TW" altLang="en-US" sz="1800" b="1" dirty="0" smtClean="0">
                <a:solidFill>
                  <a:srgbClr val="FF0000"/>
                </a:solidFill>
                <a:latin typeface="標楷體" panose="03000509000000000000" pitchFamily="65" charset="-120"/>
                <a:ea typeface="標楷體" panose="03000509000000000000" pitchFamily="65" charset="-120"/>
              </a:rPr>
              <a:t>承銷費率及審查</a:t>
            </a:r>
            <a:r>
              <a:rPr lang="zh-TW" altLang="en-US" sz="1800" b="1" dirty="0">
                <a:solidFill>
                  <a:srgbClr val="FF0000"/>
                </a:solidFill>
                <a:latin typeface="標楷體" panose="03000509000000000000" pitchFamily="65" charset="-120"/>
                <a:ea typeface="標楷體" panose="03000509000000000000" pitchFamily="65" charset="-120"/>
              </a:rPr>
              <a:t>費用請分別</a:t>
            </a:r>
            <a:r>
              <a:rPr lang="zh-TW" altLang="en-US" sz="1800" b="1" dirty="0" smtClean="0">
                <a:solidFill>
                  <a:srgbClr val="FF0000"/>
                </a:solidFill>
                <a:latin typeface="標楷體" panose="03000509000000000000" pitchFamily="65" charset="-120"/>
                <a:ea typeface="標楷體" panose="03000509000000000000" pitchFamily="65" charset="-120"/>
              </a:rPr>
              <a:t>列示</a:t>
            </a:r>
            <a:endParaRPr lang="zh-TW" altLang="en-US" sz="1800" b="1" dirty="0">
              <a:solidFill>
                <a:srgbClr val="FF0000"/>
              </a:solidFill>
              <a:latin typeface="標楷體" panose="03000509000000000000" pitchFamily="65" charset="-120"/>
              <a:ea typeface="標楷體" panose="03000509000000000000" pitchFamily="65" charset="-120"/>
            </a:endParaRPr>
          </a:p>
        </p:txBody>
      </p:sp>
      <p:sp>
        <p:nvSpPr>
          <p:cNvPr id="14" name="圓角矩形 13"/>
          <p:cNvSpPr/>
          <p:nvPr/>
        </p:nvSpPr>
        <p:spPr>
          <a:xfrm>
            <a:off x="1293860" y="4195688"/>
            <a:ext cx="2880000" cy="864096"/>
          </a:xfrm>
          <a:prstGeom prst="roundRect">
            <a:avLst>
              <a:gd name="adj" fmla="val 1144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Aft>
                <a:spcPts val="300"/>
              </a:spcAft>
            </a:pPr>
            <a:endParaRPr lang="en-US" altLang="zh-TW" sz="1200" b="1" dirty="0" smtClean="0">
              <a:solidFill>
                <a:schemeClr val="tx1"/>
              </a:solidFill>
            </a:endParaRPr>
          </a:p>
        </p:txBody>
      </p:sp>
    </p:spTree>
    <p:extLst>
      <p:ext uri="{BB962C8B-B14F-4D97-AF65-F5344CB8AC3E}">
        <p14:creationId xmlns:p14="http://schemas.microsoft.com/office/powerpoint/2010/main" val="4079918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a:spLocks noGrp="1"/>
          </p:cNvSpPr>
          <p:nvPr>
            <p:ph idx="1"/>
          </p:nvPr>
        </p:nvSpPr>
        <p:spPr>
          <a:xfrm>
            <a:off x="720000" y="2016000"/>
            <a:ext cx="7920880" cy="4752000"/>
          </a:xfrm>
        </p:spPr>
        <p:txBody>
          <a:bodyPr/>
          <a:lstStyle/>
          <a:p>
            <a:pPr algn="just">
              <a:spcBef>
                <a:spcPts val="600"/>
              </a:spcBef>
              <a:buSzPct val="80000"/>
            </a:pPr>
            <a:r>
              <a:rPr lang="zh-TW" altLang="en-US" sz="2400" b="1" dirty="0" smtClean="0">
                <a:latin typeface="Times New Roman" pitchFamily="18" charset="0"/>
              </a:rPr>
              <a:t>本中心外幣計價國際債券管理規則第</a:t>
            </a:r>
            <a:r>
              <a:rPr lang="en-US" altLang="zh-TW" sz="2400" b="1" dirty="0" smtClean="0">
                <a:latin typeface="Times New Roman" pitchFamily="18" charset="0"/>
              </a:rPr>
              <a:t>2</a:t>
            </a:r>
            <a:r>
              <a:rPr lang="zh-TW" altLang="en-US" sz="2400" b="1" dirty="0" smtClean="0">
                <a:latin typeface="Times New Roman" pitchFamily="18" charset="0"/>
              </a:rPr>
              <a:t>條之</a:t>
            </a:r>
            <a:r>
              <a:rPr lang="en-US" altLang="zh-TW" sz="2400" b="1" dirty="0" smtClean="0">
                <a:latin typeface="Times New Roman" pitchFamily="18" charset="0"/>
              </a:rPr>
              <a:t>1</a:t>
            </a:r>
            <a:r>
              <a:rPr lang="zh-TW" altLang="en-US" sz="2400" b="1" dirty="0" smtClean="0">
                <a:latin typeface="Times New Roman" pitchFamily="18" charset="0"/>
              </a:rPr>
              <a:t>第</a:t>
            </a:r>
            <a:r>
              <a:rPr lang="en-US" altLang="zh-TW" sz="2400" b="1" dirty="0" smtClean="0">
                <a:latin typeface="Times New Roman" pitchFamily="18" charset="0"/>
              </a:rPr>
              <a:t>1</a:t>
            </a:r>
            <a:r>
              <a:rPr lang="zh-TW" altLang="en-US" sz="2400" b="1" dirty="0" smtClean="0">
                <a:latin typeface="Times New Roman" pitchFamily="18" charset="0"/>
              </a:rPr>
              <a:t>項</a:t>
            </a:r>
            <a:endParaRPr lang="en-US" altLang="zh-TW" sz="2400" b="1" dirty="0" smtClean="0">
              <a:latin typeface="Times New Roman" pitchFamily="18" charset="0"/>
            </a:endParaRPr>
          </a:p>
          <a:p>
            <a:pPr marL="358775" indent="0" algn="just">
              <a:lnSpc>
                <a:spcPct val="105000"/>
              </a:lnSpc>
              <a:spcBef>
                <a:spcPts val="300"/>
              </a:spcBef>
              <a:buClrTx/>
              <a:buNone/>
            </a:pPr>
            <a:r>
              <a:rPr lang="zh-TW" altLang="en-US" sz="2000" dirty="0" smtClean="0">
                <a:latin typeface="Times New Roman" panose="02020603050405020304" pitchFamily="18" charset="0"/>
              </a:rPr>
              <a:t>所</a:t>
            </a:r>
            <a:r>
              <a:rPr lang="zh-TW" altLang="en-US" sz="2000" dirty="0">
                <a:latin typeface="Times New Roman" panose="02020603050405020304" pitchFamily="18" charset="0"/>
              </a:rPr>
              <a:t>稱</a:t>
            </a:r>
            <a:r>
              <a:rPr lang="zh-TW" altLang="en-US" sz="2000" b="1" u="sng" dirty="0">
                <a:solidFill>
                  <a:srgbClr val="FF0000"/>
                </a:solidFill>
                <a:latin typeface="Times New Roman" panose="02020603050405020304" pitchFamily="18" charset="0"/>
              </a:rPr>
              <a:t>專業投資人</a:t>
            </a:r>
            <a:r>
              <a:rPr lang="zh-TW" altLang="en-US" sz="2000" dirty="0">
                <a:latin typeface="Times New Roman" panose="02020603050405020304" pitchFamily="18" charset="0"/>
              </a:rPr>
              <a:t>，係指符合下列條件之一者：</a:t>
            </a:r>
          </a:p>
          <a:p>
            <a:pPr marL="812800" indent="-454025" algn="just">
              <a:lnSpc>
                <a:spcPct val="105000"/>
              </a:lnSpc>
              <a:spcBef>
                <a:spcPts val="0"/>
              </a:spcBef>
              <a:buClrTx/>
              <a:buNone/>
              <a:tabLst>
                <a:tab pos="812800" algn="l"/>
              </a:tabLst>
            </a:pPr>
            <a:r>
              <a:rPr lang="zh-TW" altLang="en-US" sz="2000" dirty="0">
                <a:latin typeface="Times New Roman" panose="02020603050405020304" pitchFamily="18" charset="0"/>
              </a:rPr>
              <a:t>一、金融消費者保護法</a:t>
            </a:r>
            <a:r>
              <a:rPr lang="zh-TW" altLang="en-US" sz="2000" dirty="0" smtClean="0">
                <a:latin typeface="Times New Roman" panose="02020603050405020304" pitchFamily="18" charset="0"/>
              </a:rPr>
              <a:t>第</a:t>
            </a:r>
            <a:r>
              <a:rPr lang="zh-TW" altLang="en-US" sz="2000" dirty="0">
                <a:latin typeface="Times New Roman" panose="02020603050405020304" pitchFamily="18" charset="0"/>
              </a:rPr>
              <a:t>四</a:t>
            </a:r>
            <a:r>
              <a:rPr lang="zh-TW" altLang="en-US" sz="2000" dirty="0" smtClean="0">
                <a:latin typeface="Times New Roman" panose="02020603050405020304" pitchFamily="18" charset="0"/>
              </a:rPr>
              <a:t>條第二項</a:t>
            </a:r>
            <a:r>
              <a:rPr lang="zh-TW" altLang="en-US" sz="2000" dirty="0">
                <a:latin typeface="Times New Roman" panose="02020603050405020304" pitchFamily="18" charset="0"/>
              </a:rPr>
              <a:t>所定之</a:t>
            </a:r>
            <a:r>
              <a:rPr lang="zh-TW" altLang="en-US" sz="2000" b="1" u="sng" dirty="0">
                <a:solidFill>
                  <a:srgbClr val="FF0000"/>
                </a:solidFill>
                <a:latin typeface="Times New Roman" panose="02020603050405020304" pitchFamily="18" charset="0"/>
              </a:rPr>
              <a:t>專業投資機構</a:t>
            </a:r>
            <a:r>
              <a:rPr lang="zh-TW" altLang="en-US" sz="2000" dirty="0">
                <a:latin typeface="Times New Roman" panose="02020603050405020304" pitchFamily="18" charset="0"/>
              </a:rPr>
              <a:t>。</a:t>
            </a:r>
            <a:endParaRPr lang="en-US" altLang="zh-TW" sz="2000" dirty="0">
              <a:latin typeface="Times New Roman" panose="02020603050405020304" pitchFamily="18" charset="0"/>
            </a:endParaRPr>
          </a:p>
          <a:p>
            <a:pPr marL="812800" indent="-454025" algn="just">
              <a:lnSpc>
                <a:spcPct val="105000"/>
              </a:lnSpc>
              <a:spcBef>
                <a:spcPts val="0"/>
              </a:spcBef>
              <a:buClrTx/>
              <a:buNone/>
              <a:tabLst>
                <a:tab pos="812800" algn="l"/>
              </a:tabLst>
            </a:pPr>
            <a:r>
              <a:rPr lang="zh-TW" altLang="en-US" sz="2000" dirty="0" smtClean="0">
                <a:latin typeface="Times New Roman" panose="02020603050405020304" pitchFamily="18" charset="0"/>
              </a:rPr>
              <a:t>二、最近</a:t>
            </a:r>
            <a:r>
              <a:rPr lang="zh-TW" altLang="en-US" sz="2000" dirty="0">
                <a:latin typeface="Times New Roman" panose="02020603050405020304" pitchFamily="18" charset="0"/>
              </a:rPr>
              <a:t>一期經會計師查核或核閱之財務報告</a:t>
            </a:r>
            <a:r>
              <a:rPr lang="zh-TW" altLang="en-US" sz="2000" b="1" u="sng" dirty="0">
                <a:solidFill>
                  <a:srgbClr val="FF0000"/>
                </a:solidFill>
                <a:latin typeface="Times New Roman" panose="02020603050405020304" pitchFamily="18" charset="0"/>
              </a:rPr>
              <a:t>總資產超過新臺幣五千萬元之法人或基金</a:t>
            </a:r>
            <a:r>
              <a:rPr lang="zh-TW" altLang="en-US" sz="2000" dirty="0" smtClean="0">
                <a:latin typeface="Times New Roman" panose="02020603050405020304" pitchFamily="18" charset="0"/>
              </a:rPr>
              <a:t>。</a:t>
            </a:r>
            <a:endParaRPr lang="zh-TW" altLang="en-US" sz="2000" dirty="0">
              <a:latin typeface="Times New Roman" panose="02020603050405020304" pitchFamily="18" charset="0"/>
            </a:endParaRPr>
          </a:p>
          <a:p>
            <a:pPr marL="812800" indent="-454025" algn="just">
              <a:lnSpc>
                <a:spcPct val="105000"/>
              </a:lnSpc>
              <a:spcBef>
                <a:spcPts val="0"/>
              </a:spcBef>
              <a:buClrTx/>
              <a:buNone/>
              <a:tabLst>
                <a:tab pos="812800" algn="l"/>
              </a:tabLst>
            </a:pPr>
            <a:r>
              <a:rPr lang="zh-TW" altLang="en-US" sz="2000" dirty="0">
                <a:latin typeface="Times New Roman" panose="02020603050405020304" pitchFamily="18" charset="0"/>
              </a:rPr>
              <a:t>三</a:t>
            </a:r>
            <a:r>
              <a:rPr lang="zh-TW" altLang="en-US" sz="2000" dirty="0" smtClean="0">
                <a:latin typeface="Times New Roman" panose="02020603050405020304" pitchFamily="18" charset="0"/>
              </a:rPr>
              <a:t>、</a:t>
            </a:r>
            <a:r>
              <a:rPr lang="zh-TW" altLang="en-US" sz="2000" b="1" u="sng" dirty="0" smtClean="0">
                <a:solidFill>
                  <a:srgbClr val="FF0000"/>
                </a:solidFill>
                <a:latin typeface="Times New Roman" panose="02020603050405020304" pitchFamily="18" charset="0"/>
              </a:rPr>
              <a:t>同時</a:t>
            </a:r>
            <a:r>
              <a:rPr lang="zh-TW" altLang="en-US" sz="2000" b="1" u="sng" dirty="0">
                <a:solidFill>
                  <a:srgbClr val="FF0000"/>
                </a:solidFill>
                <a:latin typeface="Times New Roman" panose="02020603050405020304" pitchFamily="18" charset="0"/>
              </a:rPr>
              <a:t>符合以下三項條件</a:t>
            </a:r>
            <a:r>
              <a:rPr lang="zh-TW" altLang="en-US" sz="2000" dirty="0">
                <a:latin typeface="Times New Roman" panose="02020603050405020304" pitchFamily="18" charset="0"/>
              </a:rPr>
              <a:t>，並</a:t>
            </a:r>
            <a:r>
              <a:rPr lang="zh-TW" altLang="en-US" sz="2000" b="1" u="sng" dirty="0">
                <a:solidFill>
                  <a:srgbClr val="FF0000"/>
                </a:solidFill>
                <a:latin typeface="Times New Roman" panose="02020603050405020304" pitchFamily="18" charset="0"/>
              </a:rPr>
              <a:t>以書面向證券商申請為專業投資人之自然人</a:t>
            </a:r>
            <a:r>
              <a:rPr lang="zh-TW" altLang="en-US" sz="2000" dirty="0">
                <a:latin typeface="Times New Roman" panose="02020603050405020304" pitchFamily="18" charset="0"/>
              </a:rPr>
              <a:t>：</a:t>
            </a:r>
          </a:p>
          <a:p>
            <a:pPr marL="1612900" indent="-812800" algn="just">
              <a:lnSpc>
                <a:spcPct val="105000"/>
              </a:lnSpc>
              <a:spcBef>
                <a:spcPts val="0"/>
              </a:spcBef>
              <a:buClrTx/>
              <a:buNone/>
              <a:tabLst>
                <a:tab pos="1612900" algn="l"/>
              </a:tabLst>
            </a:pPr>
            <a:r>
              <a:rPr lang="zh-TW" altLang="en-US" sz="2000" dirty="0">
                <a:latin typeface="Times New Roman" panose="02020603050405020304" pitchFamily="18" charset="0"/>
              </a:rPr>
              <a:t>（一）</a:t>
            </a:r>
            <a:r>
              <a:rPr lang="en-US" altLang="zh-TW" sz="2000" dirty="0">
                <a:latin typeface="Times New Roman" panose="02020603050405020304" pitchFamily="18" charset="0"/>
              </a:rPr>
              <a:t>	</a:t>
            </a:r>
            <a:r>
              <a:rPr lang="zh-TW" altLang="en-US" sz="2000" dirty="0">
                <a:latin typeface="Times New Roman" panose="02020603050405020304" pitchFamily="18" charset="0"/>
              </a:rPr>
              <a:t>提供新臺幣三千萬元以上之財力證明；或單筆交易金額逾新臺幣三百萬元，且於該 證券商之投資往來總資產逾新臺幣一千五百萬元，並提供總資產超過新臺幣三千萬元以上之財力聲明</a:t>
            </a:r>
            <a:r>
              <a:rPr lang="zh-TW" altLang="en-US" sz="2000" dirty="0" smtClean="0">
                <a:latin typeface="Times New Roman" panose="02020603050405020304" pitchFamily="18" charset="0"/>
              </a:rPr>
              <a:t>書。</a:t>
            </a:r>
            <a:endParaRPr lang="zh-TW" altLang="en-US" sz="2000" dirty="0">
              <a:latin typeface="Times New Roman" panose="02020603050405020304" pitchFamily="18" charset="0"/>
            </a:endParaRPr>
          </a:p>
          <a:p>
            <a:pPr marL="1612900" indent="-812800" algn="just">
              <a:lnSpc>
                <a:spcPct val="105000"/>
              </a:lnSpc>
              <a:spcBef>
                <a:spcPts val="0"/>
              </a:spcBef>
              <a:buClrTx/>
              <a:buNone/>
              <a:tabLst>
                <a:tab pos="1612900" algn="l"/>
              </a:tabLst>
            </a:pPr>
            <a:r>
              <a:rPr lang="zh-TW" altLang="en-US" sz="2000" dirty="0">
                <a:latin typeface="Times New Roman" panose="02020603050405020304" pitchFamily="18" charset="0"/>
              </a:rPr>
              <a:t>（二）</a:t>
            </a:r>
            <a:r>
              <a:rPr lang="en-US" altLang="zh-TW" sz="2000" dirty="0">
                <a:latin typeface="Times New Roman" panose="02020603050405020304" pitchFamily="18" charset="0"/>
              </a:rPr>
              <a:t>	</a:t>
            </a:r>
            <a:r>
              <a:rPr lang="zh-TW" altLang="en-US" sz="2000" dirty="0">
                <a:latin typeface="Times New Roman" panose="02020603050405020304" pitchFamily="18" charset="0"/>
              </a:rPr>
              <a:t>投資人具備充分之金融商品專業知識或交易經驗。</a:t>
            </a:r>
          </a:p>
          <a:p>
            <a:pPr marL="1612900" indent="-812800" algn="just">
              <a:lnSpc>
                <a:spcPct val="105000"/>
              </a:lnSpc>
              <a:spcBef>
                <a:spcPts val="0"/>
              </a:spcBef>
              <a:buClrTx/>
              <a:buNone/>
              <a:tabLst>
                <a:tab pos="1612900" algn="l"/>
              </a:tabLst>
            </a:pPr>
            <a:r>
              <a:rPr lang="zh-TW" altLang="en-US" sz="2000" dirty="0">
                <a:latin typeface="Times New Roman" panose="02020603050405020304" pitchFamily="18" charset="0"/>
              </a:rPr>
              <a:t>（三）</a:t>
            </a:r>
            <a:r>
              <a:rPr lang="en-US" altLang="zh-TW" sz="2000" dirty="0">
                <a:latin typeface="Times New Roman" panose="02020603050405020304" pitchFamily="18" charset="0"/>
              </a:rPr>
              <a:t>	</a:t>
            </a:r>
            <a:r>
              <a:rPr lang="zh-TW" altLang="en-US" sz="2000" dirty="0">
                <a:latin typeface="Times New Roman" panose="02020603050405020304" pitchFamily="18" charset="0"/>
              </a:rPr>
              <a:t>投資人充分瞭解證券商與專業投資人進行債券交易得免除之責任，同意簽署為專業投資人</a:t>
            </a:r>
            <a:r>
              <a:rPr lang="zh-TW" altLang="en-US" sz="2000" dirty="0" smtClean="0">
                <a:latin typeface="Times New Roman" panose="02020603050405020304" pitchFamily="18" charset="0"/>
              </a:rPr>
              <a:t>。</a:t>
            </a:r>
            <a:endParaRPr lang="zh-TW" altLang="en-US" sz="2000" b="1" dirty="0">
              <a:latin typeface="Times New Roman" pitchFamily="18" charset="0"/>
            </a:endParaRPr>
          </a:p>
        </p:txBody>
      </p:sp>
      <p:sp>
        <p:nvSpPr>
          <p:cNvPr id="14340" name="投影片編號版面配置區 6"/>
          <p:cNvSpPr>
            <a:spLocks noGrp="1"/>
          </p:cNvSpPr>
          <p:nvPr>
            <p:ph type="sldNum" sz="quarter" idx="12"/>
          </p:nvPr>
        </p:nvSpPr>
        <p:spPr>
          <a:xfrm>
            <a:off x="6781800" y="6329363"/>
            <a:ext cx="1905000" cy="457200"/>
          </a:xfrm>
          <a:noFill/>
        </p:spPr>
        <p:txBody>
          <a:bodyPr/>
          <a:lstStyle/>
          <a:p>
            <a:fld id="{3E0AECE4-977D-45C2-83E2-315FAF9487D4}" type="slidenum">
              <a:rPr lang="en-US" altLang="zh-TW" smtClean="0"/>
              <a:pPr/>
              <a:t>47</a:t>
            </a:fld>
            <a:endParaRPr lang="en-US" altLang="zh-TW" dirty="0" smtClean="0"/>
          </a:p>
        </p:txBody>
      </p:sp>
      <p:sp>
        <p:nvSpPr>
          <p:cNvPr id="10"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a:t>
            </a:r>
            <a:r>
              <a:rPr lang="zh-TW" altLang="en-US" sz="3600" b="1" dirty="0" smtClean="0">
                <a:solidFill>
                  <a:srgbClr val="0000FF"/>
                </a:solidFill>
              </a:rPr>
              <a:t>上櫃申請－公司債申請書</a:t>
            </a:r>
            <a:r>
              <a:rPr lang="zh-TW" altLang="en-US" sz="3600" b="1" dirty="0">
                <a:solidFill>
                  <a:srgbClr val="0000FF"/>
                </a:solidFill>
              </a:rPr>
              <a:t>件</a:t>
            </a:r>
            <a:r>
              <a:rPr lang="en-US" altLang="zh-TW" sz="3600" b="1" dirty="0" smtClean="0">
                <a:solidFill>
                  <a:srgbClr val="0000FF"/>
                </a:solidFill>
              </a:rPr>
              <a:t>(6)</a:t>
            </a:r>
          </a:p>
        </p:txBody>
      </p:sp>
    </p:spTree>
    <p:extLst>
      <p:ext uri="{BB962C8B-B14F-4D97-AF65-F5344CB8AC3E}">
        <p14:creationId xmlns:p14="http://schemas.microsoft.com/office/powerpoint/2010/main" val="4320478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smtClean="0">
                <a:latin typeface="Times New Roman" pitchFamily="18" charset="0"/>
              </a:rPr>
              <a:t>金融債</a:t>
            </a:r>
            <a:r>
              <a:rPr lang="zh-TW" altLang="en-US" sz="2400" b="1" dirty="0">
                <a:latin typeface="Times New Roman" pitchFamily="18" charset="0"/>
              </a:rPr>
              <a:t>櫃檯買賣申請書附件</a:t>
            </a:r>
            <a:r>
              <a:rPr lang="zh-TW" altLang="en-US" sz="2400" b="1" dirty="0" smtClean="0">
                <a:latin typeface="Times New Roman" pitchFamily="18" charset="0"/>
              </a:rPr>
              <a:t>內容</a:t>
            </a:r>
            <a:r>
              <a:rPr lang="en-US" altLang="zh-TW" sz="2400" b="1" dirty="0" smtClean="0">
                <a:latin typeface="Times New Roman" pitchFamily="18" charset="0"/>
              </a:rPr>
              <a:t>(</a:t>
            </a:r>
            <a:r>
              <a:rPr lang="en-US" altLang="zh-TW" sz="2400" b="1" dirty="0">
                <a:latin typeface="Times New Roman" pitchFamily="18" charset="0"/>
              </a:rPr>
              <a:t>1</a:t>
            </a:r>
            <a:r>
              <a:rPr lang="en-US" altLang="zh-TW" sz="2400" b="1" dirty="0" smtClean="0">
                <a:latin typeface="Times New Roman" pitchFamily="18" charset="0"/>
              </a:rPr>
              <a:t>)</a:t>
            </a:r>
          </a:p>
          <a:p>
            <a:pPr marL="684000" indent="-288000" algn="just" eaLnBrk="1" hangingPunct="1">
              <a:lnSpc>
                <a:spcPct val="110000"/>
              </a:lnSpc>
              <a:spcBef>
                <a:spcPts val="300"/>
              </a:spcBef>
              <a:buClrTx/>
              <a:buSzTx/>
              <a:buFont typeface="Wingdings" panose="05000000000000000000" pitchFamily="2" charset="2"/>
              <a:buChar char="ü"/>
            </a:pPr>
            <a:r>
              <a:rPr lang="zh-TW" altLang="en-US" sz="2000" dirty="0" smtClean="0"/>
              <a:t>主管機關</a:t>
            </a:r>
            <a:r>
              <a:rPr lang="zh-TW" altLang="en-US" sz="2000" dirty="0"/>
              <a:t>核准發行之證明文件影本。</a:t>
            </a: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董事會</a:t>
            </a:r>
            <a:r>
              <a:rPr lang="zh-TW" altLang="en-US" sz="2000" dirty="0"/>
              <a:t>或常務董事會決議金融債券申請為櫃檯買賣之議事錄影本。</a:t>
            </a: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有價證券</a:t>
            </a:r>
            <a:r>
              <a:rPr lang="en-US" altLang="zh-TW" sz="2000" dirty="0"/>
              <a:t>CFI</a:t>
            </a:r>
            <a:r>
              <a:rPr lang="zh-TW" altLang="en-US" sz="2000" dirty="0"/>
              <a:t>編碼表</a:t>
            </a:r>
            <a:r>
              <a:rPr lang="en-US" altLang="zh-TW" sz="2000" dirty="0"/>
              <a:t>(</a:t>
            </a:r>
            <a:r>
              <a:rPr lang="zh-TW" altLang="en-US" sz="2000" dirty="0"/>
              <a:t>書面文件</a:t>
            </a:r>
            <a:r>
              <a:rPr lang="en-US" altLang="zh-TW" sz="2000" dirty="0"/>
              <a:t>)</a:t>
            </a:r>
            <a:r>
              <a:rPr lang="zh-TW" altLang="en-US" sz="2000" dirty="0"/>
              <a:t>、本期金融債券發行要點</a:t>
            </a:r>
            <a:r>
              <a:rPr lang="en-US" altLang="zh-TW" sz="2000" dirty="0"/>
              <a:t>(</a:t>
            </a:r>
            <a:r>
              <a:rPr lang="zh-TW" altLang="en-US" sz="2000" dirty="0"/>
              <a:t>書面文件暨電子檔案</a:t>
            </a:r>
            <a:r>
              <a:rPr lang="en-US" altLang="zh-TW" sz="2000" dirty="0"/>
              <a:t>)</a:t>
            </a:r>
            <a:r>
              <a:rPr lang="zh-TW" altLang="en-US" sz="2000" dirty="0"/>
              <a:t>、債券利息對照表</a:t>
            </a:r>
            <a:r>
              <a:rPr lang="en-US" altLang="zh-TW" sz="2000" dirty="0"/>
              <a:t>(</a:t>
            </a:r>
            <a:r>
              <a:rPr lang="zh-TW" altLang="en-US" sz="2000" dirty="0"/>
              <a:t>電子檔案</a:t>
            </a:r>
            <a:r>
              <a:rPr lang="en-US" altLang="zh-TW" sz="2000" dirty="0"/>
              <a:t>)</a:t>
            </a:r>
            <a:r>
              <a:rPr lang="zh-TW" altLang="en-US" sz="2000" dirty="0"/>
              <a:t>及債券發行基本資料彙總表</a:t>
            </a:r>
            <a:r>
              <a:rPr lang="en-US" altLang="zh-TW" sz="2000" dirty="0"/>
              <a:t>(</a:t>
            </a:r>
            <a:r>
              <a:rPr lang="zh-TW" altLang="en-US" sz="2000" dirty="0"/>
              <a:t>書面文件暨電子檔案</a:t>
            </a:r>
            <a:r>
              <a:rPr lang="en-US" altLang="zh-TW" sz="2000" dirty="0"/>
              <a:t>)</a:t>
            </a:r>
            <a:r>
              <a:rPr lang="zh-TW" altLang="en-US" sz="2000" dirty="0"/>
              <a:t>。</a:t>
            </a: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已</a:t>
            </a:r>
            <a:r>
              <a:rPr lang="zh-TW" altLang="en-US" sz="2000" dirty="0"/>
              <a:t>公開發行公司應檢附經會計師查核之最近年度財務報告及半年度財務報告</a:t>
            </a:r>
            <a:r>
              <a:rPr lang="en-US" altLang="zh-TW" sz="2000" dirty="0"/>
              <a:t>(</a:t>
            </a:r>
            <a:r>
              <a:rPr lang="zh-TW" altLang="en-US" sz="2000" dirty="0"/>
              <a:t>後者無則免附</a:t>
            </a:r>
            <a:r>
              <a:rPr lang="en-US" altLang="zh-TW" sz="2000" dirty="0"/>
              <a:t>)</a:t>
            </a:r>
            <a:r>
              <a:rPr lang="zh-TW" altLang="en-US" sz="2000" dirty="0"/>
              <a:t>；未公開發行公司應檢附申請櫃檯買賣前一年度決算書。</a:t>
            </a: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募集</a:t>
            </a:r>
            <a:r>
              <a:rPr lang="zh-TW" altLang="en-US" sz="2000" dirty="0"/>
              <a:t>完成保證承諾書</a:t>
            </a:r>
            <a:r>
              <a:rPr lang="en-US" altLang="zh-TW" sz="2000" dirty="0"/>
              <a:t>(</a:t>
            </a:r>
            <a:r>
              <a:rPr lang="zh-TW" altLang="en-US" sz="2000" dirty="0"/>
              <a:t>非採包銷方式募集且預定櫃檯買賣日期與發行日期相同者適用</a:t>
            </a:r>
            <a:r>
              <a:rPr lang="en-US" altLang="zh-TW" sz="2000" dirty="0"/>
              <a:t>)</a:t>
            </a:r>
            <a:r>
              <a:rPr lang="zh-TW" altLang="en-US" sz="2000" dirty="0" smtClean="0"/>
              <a:t>。</a:t>
            </a:r>
            <a:endParaRPr lang="zh-TW" altLang="en-US" sz="2000" dirty="0"/>
          </a:p>
        </p:txBody>
      </p:sp>
      <p:sp>
        <p:nvSpPr>
          <p:cNvPr id="18436" name="投影片編號版面配置區 3"/>
          <p:cNvSpPr>
            <a:spLocks noGrp="1"/>
          </p:cNvSpPr>
          <p:nvPr>
            <p:ph type="sldNum" sz="quarter" idx="12"/>
          </p:nvPr>
        </p:nvSpPr>
        <p:spPr>
          <a:noFill/>
        </p:spPr>
        <p:txBody>
          <a:bodyPr/>
          <a:lstStyle/>
          <a:p>
            <a:fld id="{454737A0-D2BF-4FAB-9BC3-19AA96724371}" type="slidenum">
              <a:rPr lang="en-US" altLang="zh-TW" smtClean="0"/>
              <a:pPr/>
              <a:t>48</a:t>
            </a:fld>
            <a:endParaRPr lang="en-US" altLang="zh-TW" dirty="0" smtClean="0"/>
          </a:p>
        </p:txBody>
      </p:sp>
      <p:sp>
        <p:nvSpPr>
          <p:cNvPr id="6"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一、上櫃申請</a:t>
            </a:r>
            <a:r>
              <a:rPr lang="zh-TW" altLang="en-US" sz="3600" b="1" dirty="0" smtClean="0">
                <a:solidFill>
                  <a:srgbClr val="0000FF"/>
                </a:solidFill>
              </a:rPr>
              <a:t>－</a:t>
            </a:r>
            <a:r>
              <a:rPr lang="zh-TW" altLang="en-US" sz="3600" b="1" dirty="0">
                <a:solidFill>
                  <a:srgbClr val="0000FF"/>
                </a:solidFill>
              </a:rPr>
              <a:t>金融</a:t>
            </a:r>
            <a:r>
              <a:rPr lang="zh-TW" altLang="en-US" sz="3600" b="1" dirty="0" smtClean="0">
                <a:solidFill>
                  <a:srgbClr val="0000FF"/>
                </a:solidFill>
              </a:rPr>
              <a:t>債</a:t>
            </a:r>
            <a:r>
              <a:rPr lang="zh-TW" altLang="en-US" sz="3600" b="1" dirty="0">
                <a:solidFill>
                  <a:srgbClr val="0000FF"/>
                </a:solidFill>
              </a:rPr>
              <a:t>申請書件</a:t>
            </a:r>
            <a:r>
              <a:rPr lang="en-US" altLang="zh-TW" sz="3600" b="1" dirty="0">
                <a:solidFill>
                  <a:srgbClr val="0000FF"/>
                </a:solidFill>
              </a:rPr>
              <a:t>(1)</a:t>
            </a:r>
            <a:endParaRPr lang="zh-TW" altLang="en-US" sz="3600" b="1" dirty="0" smtClean="0">
              <a:solidFill>
                <a:srgbClr val="0000FF"/>
              </a:solidFill>
            </a:endParaRPr>
          </a:p>
        </p:txBody>
      </p:sp>
    </p:spTree>
    <p:extLst>
      <p:ext uri="{BB962C8B-B14F-4D97-AF65-F5344CB8AC3E}">
        <p14:creationId xmlns:p14="http://schemas.microsoft.com/office/powerpoint/2010/main" val="2409661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smtClean="0">
                <a:latin typeface="Times New Roman" pitchFamily="18" charset="0"/>
              </a:rPr>
              <a:t>金融債</a:t>
            </a:r>
            <a:r>
              <a:rPr lang="zh-TW" altLang="en-US" sz="2400" b="1" dirty="0">
                <a:latin typeface="Times New Roman" pitchFamily="18" charset="0"/>
              </a:rPr>
              <a:t>櫃檯買賣申請書附件</a:t>
            </a:r>
            <a:r>
              <a:rPr lang="zh-TW" altLang="en-US" sz="2400" b="1" dirty="0" smtClean="0">
                <a:latin typeface="Times New Roman" pitchFamily="18" charset="0"/>
              </a:rPr>
              <a:t>內容</a:t>
            </a:r>
            <a:r>
              <a:rPr lang="en-US" altLang="zh-TW" sz="2400" b="1" dirty="0" smtClean="0">
                <a:latin typeface="Times New Roman" pitchFamily="18" charset="0"/>
              </a:rPr>
              <a:t>(2)</a:t>
            </a:r>
          </a:p>
          <a:p>
            <a:pPr marL="684000" indent="-288000" algn="just" eaLnBrk="1" hangingPunct="1">
              <a:lnSpc>
                <a:spcPct val="110000"/>
              </a:lnSpc>
              <a:spcBef>
                <a:spcPts val="300"/>
              </a:spcBef>
              <a:buClrTx/>
              <a:buSzTx/>
              <a:buFont typeface="Wingdings" panose="05000000000000000000" pitchFamily="2" charset="2"/>
              <a:buChar char="ü"/>
            </a:pPr>
            <a:r>
              <a:rPr lang="zh-TW" altLang="en-US" sz="2000" dirty="0"/>
              <a:t>募集完成證明文件</a:t>
            </a:r>
            <a:r>
              <a:rPr lang="en-US" altLang="zh-TW" sz="2000" dirty="0"/>
              <a:t>(</a:t>
            </a:r>
            <a:r>
              <a:rPr lang="zh-TW" altLang="en-US" sz="2000" dirty="0"/>
              <a:t>採包銷方式承銷金融債者，得以經律師簽證之承銷商包銷契約代替，事後至遲應於櫃檯買賣日後兩個營業日內將債款募集完成證明送達本中心</a:t>
            </a:r>
            <a:r>
              <a:rPr lang="en-US" altLang="zh-TW" sz="2000" dirty="0"/>
              <a:t>)</a:t>
            </a:r>
            <a:r>
              <a:rPr lang="zh-TW" altLang="en-US" sz="2000" dirty="0"/>
              <a:t>。</a:t>
            </a:r>
            <a:endParaRPr lang="en-US" altLang="zh-TW" sz="2000" dirty="0">
              <a:latin typeface="Times New Roman" pitchFamily="18" charset="0"/>
              <a:cs typeface="Times New Roman" panose="02020603050405020304"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金融</a:t>
            </a:r>
            <a:r>
              <a:rPr lang="zh-TW" altLang="en-US" sz="2000" dirty="0"/>
              <a:t>債券發行簽證契約影本；經簽證之金融債券樣張三份及「債券真偽辨識機構申報書」</a:t>
            </a:r>
            <a:r>
              <a:rPr lang="en-US" altLang="zh-TW" sz="2000" dirty="0"/>
              <a:t>(</a:t>
            </a:r>
            <a:r>
              <a:rPr lang="zh-TW" altLang="en-US" sz="2000" dirty="0"/>
              <a:t>至遲應於櫃檯買賣日前一個營業日送達本中心</a:t>
            </a:r>
            <a:r>
              <a:rPr lang="en-US" altLang="zh-TW" sz="2000" dirty="0"/>
              <a:t>)</a:t>
            </a:r>
            <a:r>
              <a:rPr lang="zh-TW" altLang="en-US" sz="2000" dirty="0"/>
              <a:t>。</a:t>
            </a:r>
            <a:r>
              <a:rPr lang="en-US" altLang="zh-TW" sz="2000" dirty="0"/>
              <a:t>(</a:t>
            </a:r>
            <a:r>
              <a:rPr lang="zh-TW" altLang="en-US" sz="2000" dirty="0"/>
              <a:t>無實體發行者免附</a:t>
            </a:r>
            <a:r>
              <a:rPr lang="en-US" altLang="zh-TW" sz="2000" dirty="0"/>
              <a:t>)</a:t>
            </a: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無</a:t>
            </a:r>
            <a:r>
              <a:rPr lang="zh-TW" altLang="en-US" sz="2000" dirty="0"/>
              <a:t>實體發行金融債券之證明文件。</a:t>
            </a:r>
            <a:r>
              <a:rPr lang="en-US" altLang="zh-TW" sz="2000" dirty="0"/>
              <a:t>(</a:t>
            </a:r>
            <a:r>
              <a:rPr lang="zh-TW" altLang="en-US" sz="2000" dirty="0"/>
              <a:t>至遲應於櫃檯買賣日送達</a:t>
            </a:r>
            <a:r>
              <a:rPr lang="zh-TW" altLang="en-US" sz="2000" dirty="0" smtClean="0"/>
              <a:t>本中心</a:t>
            </a:r>
            <a:r>
              <a:rPr lang="zh-TW" altLang="en-US" sz="2000" dirty="0"/>
              <a:t>，非無實體發行者免附</a:t>
            </a:r>
            <a:r>
              <a:rPr lang="en-US" altLang="zh-TW" sz="2000" dirty="0"/>
              <a:t>)</a:t>
            </a: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有價證券</a:t>
            </a:r>
            <a:r>
              <a:rPr lang="zh-TW" altLang="en-US" sz="2000" dirty="0"/>
              <a:t>櫃檯買賣契約書五份。</a:t>
            </a: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經</a:t>
            </a:r>
            <a:r>
              <a:rPr lang="zh-TW" altLang="en-US" sz="2000" dirty="0"/>
              <a:t>律師簽證之設定擔保或保證書及擔保品證明文件或受託銀行與保證銀行簽署之保證契約。</a:t>
            </a:r>
            <a:r>
              <a:rPr lang="en-US" altLang="zh-TW" sz="2000" dirty="0"/>
              <a:t>(</a:t>
            </a:r>
            <a:r>
              <a:rPr lang="zh-TW" altLang="en-US" sz="2000" dirty="0"/>
              <a:t>無擔保者免附</a:t>
            </a:r>
            <a:r>
              <a:rPr lang="en-US" altLang="zh-TW" sz="2000" dirty="0" smtClean="0"/>
              <a:t>)</a:t>
            </a:r>
            <a:endParaRPr lang="zh-TW" altLang="en-US" sz="2000" dirty="0"/>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a:latin typeface="Times New Roman" pitchFamily="18" charset="0"/>
                <a:cs typeface="Times New Roman" panose="02020603050405020304" pitchFamily="18" charset="0"/>
              </a:rPr>
              <a:t>已於本中心指定之網際網路資訊申報系統公告之證明文件</a:t>
            </a:r>
            <a:r>
              <a:rPr lang="zh-TW" altLang="en-US" sz="2000" dirty="0" smtClean="0">
                <a:latin typeface="Times New Roman" pitchFamily="18" charset="0"/>
                <a:cs typeface="Times New Roman" panose="02020603050405020304" pitchFamily="18" charset="0"/>
              </a:rPr>
              <a:t>。</a:t>
            </a:r>
            <a:endParaRPr lang="zh-TW" altLang="en-US" sz="2000" dirty="0">
              <a:latin typeface="Times New Roman" pitchFamily="18" charset="0"/>
              <a:cs typeface="Times New Roman" panose="02020603050405020304" pitchFamily="18" charset="0"/>
            </a:endParaRPr>
          </a:p>
        </p:txBody>
      </p:sp>
      <p:sp>
        <p:nvSpPr>
          <p:cNvPr id="18436" name="投影片編號版面配置區 3"/>
          <p:cNvSpPr>
            <a:spLocks noGrp="1"/>
          </p:cNvSpPr>
          <p:nvPr>
            <p:ph type="sldNum" sz="quarter" idx="12"/>
          </p:nvPr>
        </p:nvSpPr>
        <p:spPr>
          <a:noFill/>
        </p:spPr>
        <p:txBody>
          <a:bodyPr/>
          <a:lstStyle/>
          <a:p>
            <a:fld id="{454737A0-D2BF-4FAB-9BC3-19AA96724371}" type="slidenum">
              <a:rPr lang="en-US" altLang="zh-TW" smtClean="0"/>
              <a:pPr/>
              <a:t>49</a:t>
            </a:fld>
            <a:endParaRPr lang="en-US" altLang="zh-TW" dirty="0" smtClean="0"/>
          </a:p>
        </p:txBody>
      </p:sp>
      <p:sp>
        <p:nvSpPr>
          <p:cNvPr id="6"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一、上櫃申請</a:t>
            </a:r>
            <a:r>
              <a:rPr lang="zh-TW" altLang="en-US" sz="3600" b="1" dirty="0" smtClean="0">
                <a:solidFill>
                  <a:srgbClr val="0000FF"/>
                </a:solidFill>
              </a:rPr>
              <a:t>－</a:t>
            </a:r>
            <a:r>
              <a:rPr lang="zh-TW" altLang="en-US" sz="3600" b="1" dirty="0">
                <a:solidFill>
                  <a:srgbClr val="0000FF"/>
                </a:solidFill>
              </a:rPr>
              <a:t>金融</a:t>
            </a:r>
            <a:r>
              <a:rPr lang="zh-TW" altLang="en-US" sz="3600" b="1" dirty="0" smtClean="0">
                <a:solidFill>
                  <a:srgbClr val="0000FF"/>
                </a:solidFill>
              </a:rPr>
              <a:t>債</a:t>
            </a:r>
            <a:r>
              <a:rPr lang="zh-TW" altLang="en-US" sz="3600" b="1" dirty="0">
                <a:solidFill>
                  <a:srgbClr val="0000FF"/>
                </a:solidFill>
              </a:rPr>
              <a:t>申請書件</a:t>
            </a:r>
            <a:r>
              <a:rPr lang="en-US" altLang="zh-TW" sz="3600" b="1" dirty="0" smtClean="0">
                <a:solidFill>
                  <a:srgbClr val="0000FF"/>
                </a:solidFill>
              </a:rPr>
              <a:t>(2)</a:t>
            </a:r>
            <a:endParaRPr lang="zh-TW" altLang="en-US" sz="3600" b="1" dirty="0" smtClean="0">
              <a:solidFill>
                <a:srgbClr val="0000FF"/>
              </a:solidFill>
            </a:endParaRPr>
          </a:p>
        </p:txBody>
      </p:sp>
    </p:spTree>
    <p:extLst>
      <p:ext uri="{BB962C8B-B14F-4D97-AF65-F5344CB8AC3E}">
        <p14:creationId xmlns:p14="http://schemas.microsoft.com/office/powerpoint/2010/main" val="3859413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p:cNvGraphicFramePr>
            <a:graphicFrameLocks/>
          </p:cNvGraphicFramePr>
          <p:nvPr>
            <p:extLst>
              <p:ext uri="{D42A27DB-BD31-4B8C-83A1-F6EECF244321}">
                <p14:modId xmlns:p14="http://schemas.microsoft.com/office/powerpoint/2010/main" val="1006090369"/>
              </p:ext>
            </p:extLst>
          </p:nvPr>
        </p:nvGraphicFramePr>
        <p:xfrm>
          <a:off x="706194" y="1642712"/>
          <a:ext cx="8169275" cy="4697412"/>
        </p:xfrm>
        <a:graphic>
          <a:graphicData uri="http://schemas.openxmlformats.org/presentationml/2006/ole">
            <mc:AlternateContent xmlns:mc="http://schemas.openxmlformats.org/markup-compatibility/2006">
              <mc:Choice xmlns:v="urn:schemas-microsoft-com:vml" Requires="v">
                <p:oleObj spid="_x0000_s8308" name="Worksheet" r:id="rId3" imgW="8359210" imgH="4549176" progId="Excel.Sheet.8">
                  <p:embed/>
                </p:oleObj>
              </mc:Choice>
              <mc:Fallback>
                <p:oleObj name="Worksheet" r:id="rId3" imgW="8359210" imgH="4549176" progId="Excel.Sheet.8">
                  <p:embed/>
                  <p:pic>
                    <p:nvPicPr>
                      <p:cNvPr id="0" name="Picture 77"/>
                      <p:cNvPicPr>
                        <a:picLocks noChangeArrowheads="1"/>
                      </p:cNvPicPr>
                      <p:nvPr/>
                    </p:nvPicPr>
                    <p:blipFill>
                      <a:blip r:embed="rId4"/>
                      <a:srcRect/>
                      <a:stretch>
                        <a:fillRect/>
                      </a:stretch>
                    </p:blipFill>
                    <p:spPr bwMode="auto">
                      <a:xfrm>
                        <a:off x="706194" y="1642712"/>
                        <a:ext cx="816927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2050"/>
          <p:cNvSpPr>
            <a:spLocks noGrp="1" noChangeArrowheads="1"/>
          </p:cNvSpPr>
          <p:nvPr>
            <p:ph type="title"/>
          </p:nvPr>
        </p:nvSpPr>
        <p:spPr>
          <a:xfrm>
            <a:off x="1152000" y="540000"/>
            <a:ext cx="7920000" cy="720000"/>
          </a:xfrm>
        </p:spPr>
        <p:txBody>
          <a:bodyPr lIns="93600" rIns="93600"/>
          <a:lstStyle/>
          <a:p>
            <a:r>
              <a:rPr lang="zh-TW" altLang="en-US" sz="3600" dirty="0" smtClean="0">
                <a:solidFill>
                  <a:srgbClr val="0000FF"/>
                </a:solidFill>
              </a:rPr>
              <a:t>二、債券市場－發行餘額</a:t>
            </a:r>
          </a:p>
        </p:txBody>
      </p:sp>
      <p:sp>
        <p:nvSpPr>
          <p:cNvPr id="10" name="Rectangle 6"/>
          <p:cNvSpPr>
            <a:spLocks noChangeArrowheads="1"/>
          </p:cNvSpPr>
          <p:nvPr/>
        </p:nvSpPr>
        <p:spPr bwMode="auto">
          <a:xfrm>
            <a:off x="7034149" y="6326086"/>
            <a:ext cx="198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400" b="1" dirty="0">
                <a:solidFill>
                  <a:srgbClr val="C00000"/>
                </a:solidFill>
                <a:latin typeface="Times New Roman" pitchFamily="18" charset="0"/>
                <a:ea typeface="標楷體" pitchFamily="65" charset="-120"/>
              </a:rPr>
              <a:t>註：</a:t>
            </a:r>
            <a:r>
              <a:rPr lang="en-US" altLang="zh-TW" sz="1400" b="1" dirty="0" smtClean="0">
                <a:solidFill>
                  <a:srgbClr val="C00000"/>
                </a:solidFill>
                <a:latin typeface="Times New Roman" pitchFamily="18" charset="0"/>
                <a:ea typeface="標楷體" pitchFamily="65" charset="-120"/>
              </a:rPr>
              <a:t>2016</a:t>
            </a:r>
            <a:r>
              <a:rPr lang="zh-TW" altLang="en-US" sz="1400" b="1" dirty="0" smtClean="0">
                <a:solidFill>
                  <a:srgbClr val="C00000"/>
                </a:solidFill>
                <a:latin typeface="Times New Roman" pitchFamily="18" charset="0"/>
                <a:ea typeface="標楷體" pitchFamily="65" charset="-120"/>
              </a:rPr>
              <a:t>年截至</a:t>
            </a:r>
            <a:r>
              <a:rPr lang="en-US" altLang="zh-TW" sz="1400" b="1" dirty="0" smtClean="0">
                <a:solidFill>
                  <a:srgbClr val="C00000"/>
                </a:solidFill>
                <a:latin typeface="Times New Roman" pitchFamily="18" charset="0"/>
                <a:ea typeface="標楷體" pitchFamily="65" charset="-120"/>
              </a:rPr>
              <a:t>6</a:t>
            </a:r>
            <a:r>
              <a:rPr lang="zh-TW" altLang="en-US" sz="1400" b="1" dirty="0" smtClean="0">
                <a:solidFill>
                  <a:srgbClr val="C00000"/>
                </a:solidFill>
                <a:latin typeface="Times New Roman" pitchFamily="18" charset="0"/>
                <a:ea typeface="標楷體" pitchFamily="65" charset="-120"/>
              </a:rPr>
              <a:t>月</a:t>
            </a:r>
            <a:r>
              <a:rPr lang="zh-TW" altLang="en-US" sz="1400" b="1" dirty="0">
                <a:solidFill>
                  <a:srgbClr val="C00000"/>
                </a:solidFill>
                <a:latin typeface="Times New Roman" pitchFamily="18" charset="0"/>
                <a:ea typeface="標楷體" pitchFamily="65" charset="-120"/>
              </a:rPr>
              <a:t>底</a:t>
            </a:r>
          </a:p>
        </p:txBody>
      </p:sp>
      <p:sp>
        <p:nvSpPr>
          <p:cNvPr id="8" name="投影片編號版面配置區 1"/>
          <p:cNvSpPr>
            <a:spLocks noGrp="1"/>
          </p:cNvSpPr>
          <p:nvPr>
            <p:ph type="sldNum" sz="quarter" idx="12"/>
          </p:nvPr>
        </p:nvSpPr>
        <p:spPr>
          <a:xfrm>
            <a:off x="8388424" y="6305550"/>
            <a:ext cx="457200" cy="476250"/>
          </a:xfrm>
        </p:spPr>
        <p:txBody>
          <a:bodyPr/>
          <a:lstStyle/>
          <a:p>
            <a:pPr>
              <a:defRPr/>
            </a:pPr>
            <a:fld id="{4BB7685A-D187-4B45-9B51-A8F229CDE936}" type="slidenum">
              <a:rPr lang="zh-TW" altLang="en-US" smtClean="0">
                <a:solidFill>
                  <a:srgbClr val="E7DEC9">
                    <a:lumMod val="25000"/>
                  </a:srgbClr>
                </a:solidFill>
              </a:rPr>
              <a:pPr>
                <a:defRPr/>
              </a:pPr>
              <a:t>5</a:t>
            </a:fld>
            <a:endParaRPr lang="zh-TW" altLang="en-US" dirty="0">
              <a:solidFill>
                <a:srgbClr val="E7DEC9">
                  <a:lumMod val="25000"/>
                </a:srgbClr>
              </a:solidFill>
            </a:endParaRPr>
          </a:p>
        </p:txBody>
      </p:sp>
      <p:sp>
        <p:nvSpPr>
          <p:cNvPr id="15" name="Rectangle 6"/>
          <p:cNvSpPr>
            <a:spLocks noChangeArrowheads="1"/>
          </p:cNvSpPr>
          <p:nvPr/>
        </p:nvSpPr>
        <p:spPr bwMode="auto">
          <a:xfrm>
            <a:off x="7092280" y="1412776"/>
            <a:ext cx="186373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sz="1600" dirty="0">
                <a:latin typeface="標楷體" pitchFamily="65" charset="-120"/>
                <a:ea typeface="標楷體" pitchFamily="65" charset="-120"/>
              </a:rPr>
              <a:t>單位：新臺幣億元</a:t>
            </a:r>
          </a:p>
        </p:txBody>
      </p:sp>
    </p:spTree>
    <p:extLst>
      <p:ext uri="{BB962C8B-B14F-4D97-AF65-F5344CB8AC3E}">
        <p14:creationId xmlns:p14="http://schemas.microsoft.com/office/powerpoint/2010/main" val="264539945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smtClean="0">
                <a:latin typeface="Times New Roman" pitchFamily="18" charset="0"/>
              </a:rPr>
              <a:t>金融債</a:t>
            </a:r>
            <a:r>
              <a:rPr lang="zh-TW" altLang="en-US" sz="2400" b="1" dirty="0">
                <a:latin typeface="Times New Roman" pitchFamily="18" charset="0"/>
              </a:rPr>
              <a:t>櫃檯買賣申請書附件</a:t>
            </a:r>
            <a:r>
              <a:rPr lang="zh-TW" altLang="en-US" sz="2400" b="1" dirty="0" smtClean="0">
                <a:latin typeface="Times New Roman" pitchFamily="18" charset="0"/>
              </a:rPr>
              <a:t>內容</a:t>
            </a:r>
            <a:r>
              <a:rPr lang="en-US" altLang="zh-TW" sz="2400" b="1" dirty="0" smtClean="0">
                <a:latin typeface="Times New Roman" pitchFamily="18" charset="0"/>
              </a:rPr>
              <a:t>(3)</a:t>
            </a:r>
          </a:p>
          <a:p>
            <a:pPr marL="684000" indent="-288000" algn="just" eaLnBrk="1" hangingPunct="1">
              <a:lnSpc>
                <a:spcPct val="110000"/>
              </a:lnSpc>
              <a:spcBef>
                <a:spcPts val="300"/>
              </a:spcBef>
              <a:buClrTx/>
              <a:buSzTx/>
              <a:buFont typeface="Wingdings" panose="05000000000000000000" pitchFamily="2" charset="2"/>
              <a:buChar char="ü"/>
            </a:pPr>
            <a:r>
              <a:rPr lang="zh-TW" altLang="en-US" sz="2000" dirty="0">
                <a:latin typeface="Times New Roman" pitchFamily="18" charset="0"/>
                <a:cs typeface="Times New Roman" panose="02020603050405020304" pitchFamily="18" charset="0"/>
              </a:rPr>
              <a:t>發行人承諾買回分割本金金融債券後，對分割利息金融債券之償付義務不變之承諾書。</a:t>
            </a:r>
            <a:r>
              <a:rPr lang="en-US" altLang="zh-TW" sz="2000" dirty="0">
                <a:latin typeface="Times New Roman" pitchFamily="18" charset="0"/>
                <a:cs typeface="Times New Roman" panose="02020603050405020304" pitchFamily="18" charset="0"/>
              </a:rPr>
              <a:t>(</a:t>
            </a:r>
            <a:r>
              <a:rPr lang="zh-TW" altLang="en-US" sz="2000" dirty="0">
                <a:latin typeface="Times New Roman" pitchFamily="18" charset="0"/>
                <a:cs typeface="Times New Roman" panose="02020603050405020304" pitchFamily="18" charset="0"/>
              </a:rPr>
              <a:t>不擬申請債券之本金與利息可分割者免附</a:t>
            </a:r>
            <a:r>
              <a:rPr lang="en-US" altLang="zh-TW" sz="2000" dirty="0">
                <a:latin typeface="Times New Roman" pitchFamily="18" charset="0"/>
                <a:cs typeface="Times New Roman" panose="02020603050405020304" pitchFamily="18" charset="0"/>
              </a:rPr>
              <a:t>)</a:t>
            </a: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a:t>經信用評等機構所出具之發行標的或發行人之評等文件。</a:t>
            </a:r>
            <a:endParaRPr lang="en-US" altLang="zh-TW" sz="2000" dirty="0">
              <a:latin typeface="Times New Roman" pitchFamily="18" charset="0"/>
              <a:cs typeface="Times New Roman" panose="02020603050405020304" pitchFamily="18" charset="0"/>
            </a:endParaRP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發行人</a:t>
            </a:r>
            <a:r>
              <a:rPr lang="zh-TW" altLang="en-US" sz="2000" dirty="0"/>
              <a:t>委託證券商擔任債券報價義務所簽訂之委託書或其他相關合約副本。</a:t>
            </a:r>
          </a:p>
          <a:p>
            <a:pPr marL="684000" indent="-288000" algn="just" eaLnBrk="1" hangingPunct="1">
              <a:lnSpc>
                <a:spcPct val="110000"/>
              </a:lnSpc>
              <a:spcBef>
                <a:spcPts val="0"/>
              </a:spcBef>
              <a:buClrTx/>
              <a:buSzTx/>
              <a:buFont typeface="Wingdings" panose="05000000000000000000" pitchFamily="2" charset="2"/>
              <a:buChar char="ü"/>
            </a:pPr>
            <a:r>
              <a:rPr lang="zh-TW" altLang="en-US" sz="2000" dirty="0" smtClean="0"/>
              <a:t>其他</a:t>
            </a:r>
            <a:r>
              <a:rPr lang="zh-TW" altLang="en-US" sz="2000" dirty="0"/>
              <a:t>必要之證明文件或資料。</a:t>
            </a:r>
          </a:p>
        </p:txBody>
      </p:sp>
      <p:sp>
        <p:nvSpPr>
          <p:cNvPr id="18436" name="投影片編號版面配置區 3"/>
          <p:cNvSpPr>
            <a:spLocks noGrp="1"/>
          </p:cNvSpPr>
          <p:nvPr>
            <p:ph type="sldNum" sz="quarter" idx="12"/>
          </p:nvPr>
        </p:nvSpPr>
        <p:spPr>
          <a:noFill/>
        </p:spPr>
        <p:txBody>
          <a:bodyPr/>
          <a:lstStyle/>
          <a:p>
            <a:fld id="{454737A0-D2BF-4FAB-9BC3-19AA96724371}" type="slidenum">
              <a:rPr lang="en-US" altLang="zh-TW" smtClean="0"/>
              <a:pPr/>
              <a:t>50</a:t>
            </a:fld>
            <a:endParaRPr lang="en-US" altLang="zh-TW" dirty="0" smtClean="0"/>
          </a:p>
        </p:txBody>
      </p:sp>
      <p:sp>
        <p:nvSpPr>
          <p:cNvPr id="6"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一、上櫃申請</a:t>
            </a:r>
            <a:r>
              <a:rPr lang="zh-TW" altLang="en-US" sz="3600" b="1" dirty="0" smtClean="0">
                <a:solidFill>
                  <a:srgbClr val="0000FF"/>
                </a:solidFill>
              </a:rPr>
              <a:t>－</a:t>
            </a:r>
            <a:r>
              <a:rPr lang="zh-TW" altLang="en-US" sz="3600" b="1" dirty="0">
                <a:solidFill>
                  <a:srgbClr val="0000FF"/>
                </a:solidFill>
              </a:rPr>
              <a:t>金融</a:t>
            </a:r>
            <a:r>
              <a:rPr lang="zh-TW" altLang="en-US" sz="3600" b="1" dirty="0" smtClean="0">
                <a:solidFill>
                  <a:srgbClr val="0000FF"/>
                </a:solidFill>
              </a:rPr>
              <a:t>債</a:t>
            </a:r>
            <a:r>
              <a:rPr lang="zh-TW" altLang="en-US" sz="3600" b="1" dirty="0">
                <a:solidFill>
                  <a:srgbClr val="0000FF"/>
                </a:solidFill>
              </a:rPr>
              <a:t>申請書件</a:t>
            </a:r>
            <a:r>
              <a:rPr lang="en-US" altLang="zh-TW" sz="3600" b="1" dirty="0" smtClean="0">
                <a:solidFill>
                  <a:srgbClr val="0000FF"/>
                </a:solidFill>
              </a:rPr>
              <a:t>(3)</a:t>
            </a:r>
            <a:endParaRPr lang="zh-TW" altLang="en-US" sz="3600" b="1" dirty="0" smtClean="0">
              <a:solidFill>
                <a:srgbClr val="0000FF"/>
              </a:solidFill>
            </a:endParaRPr>
          </a:p>
        </p:txBody>
      </p:sp>
    </p:spTree>
    <p:extLst>
      <p:ext uri="{BB962C8B-B14F-4D97-AF65-F5344CB8AC3E}">
        <p14:creationId xmlns:p14="http://schemas.microsoft.com/office/powerpoint/2010/main" val="3859413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1194838" y="2540000"/>
            <a:ext cx="7481618" cy="4201368"/>
            <a:chOff x="920858" y="2527300"/>
            <a:chExt cx="7481618" cy="4201368"/>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649"/>
            <a:stretch/>
          </p:blipFill>
          <p:spPr bwMode="auto">
            <a:xfrm>
              <a:off x="920858" y="2527300"/>
              <a:ext cx="7481618" cy="420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圓角矩形 14"/>
            <p:cNvSpPr/>
            <p:nvPr/>
          </p:nvSpPr>
          <p:spPr>
            <a:xfrm>
              <a:off x="6321458" y="4641665"/>
              <a:ext cx="2037600" cy="1595647"/>
            </a:xfrm>
            <a:prstGeom prst="roundRect">
              <a:avLst>
                <a:gd name="adj" fmla="val 0"/>
              </a:avLst>
            </a:prstGeom>
            <a:blipFill>
              <a:blip r:embed="rId3" cstate="print"/>
              <a:tile tx="0" ty="0" sx="100000" sy="100000" flip="none" algn="tl"/>
            </a:blipFill>
            <a:ln w="317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90000" bIns="0" rtlCol="0" anchor="ctr"/>
            <a:lstStyle/>
            <a:p>
              <a:pPr algn="ctr">
                <a:spcAft>
                  <a:spcPts val="300"/>
                </a:spcAft>
              </a:pPr>
              <a:r>
                <a:rPr lang="zh-TW" altLang="en-US" sz="1250" b="1" dirty="0" smtClean="0">
                  <a:solidFill>
                    <a:schemeClr val="tx1"/>
                  </a:solidFill>
                  <a:latin typeface="Times New Roman" pitchFamily="18" charset="0"/>
                  <a:ea typeface="標楷體" pitchFamily="65" charset="-120"/>
                </a:rPr>
                <a:t>銀行發行金融債辦法第</a:t>
              </a:r>
              <a:r>
                <a:rPr lang="en-US" altLang="zh-TW" sz="1250" b="1" dirty="0" smtClean="0">
                  <a:solidFill>
                    <a:schemeClr val="tx1"/>
                  </a:solidFill>
                  <a:latin typeface="Times New Roman" pitchFamily="18" charset="0"/>
                  <a:ea typeface="標楷體" pitchFamily="65" charset="-120"/>
                </a:rPr>
                <a:t>6</a:t>
              </a:r>
              <a:r>
                <a:rPr lang="zh-TW" altLang="en-US" sz="1250" b="1" dirty="0" smtClean="0">
                  <a:solidFill>
                    <a:schemeClr val="tx1"/>
                  </a:solidFill>
                  <a:latin typeface="Times New Roman" pitchFamily="18" charset="0"/>
                  <a:ea typeface="標楷體" pitchFamily="65" charset="-120"/>
                </a:rPr>
                <a:t>條</a:t>
              </a:r>
              <a:r>
                <a:rPr lang="en-US" altLang="zh-TW" sz="1250" b="1" dirty="0" smtClean="0">
                  <a:solidFill>
                    <a:schemeClr val="tx1"/>
                  </a:solidFill>
                  <a:latin typeface="Times New Roman" pitchFamily="18" charset="0"/>
                  <a:ea typeface="標楷體" pitchFamily="65" charset="-120"/>
                </a:rPr>
                <a:t> (104</a:t>
              </a:r>
              <a:r>
                <a:rPr lang="zh-TW" altLang="zh-TW" sz="1250" b="1" dirty="0" smtClean="0">
                  <a:solidFill>
                    <a:schemeClr val="tx1"/>
                  </a:solidFill>
                  <a:latin typeface="Times New Roman" pitchFamily="18" charset="0"/>
                  <a:ea typeface="標楷體" pitchFamily="65" charset="-120"/>
                </a:rPr>
                <a:t>年</a:t>
              </a:r>
              <a:r>
                <a:rPr lang="en-US" altLang="zh-TW" sz="1250" b="1" dirty="0" smtClean="0">
                  <a:solidFill>
                    <a:schemeClr val="tx1"/>
                  </a:solidFill>
                  <a:latin typeface="Times New Roman" pitchFamily="18" charset="0"/>
                  <a:ea typeface="標楷體" pitchFamily="65" charset="-120"/>
                </a:rPr>
                <a:t>2</a:t>
              </a:r>
              <a:r>
                <a:rPr lang="zh-TW" altLang="zh-TW" sz="1250" b="1" dirty="0" smtClean="0">
                  <a:solidFill>
                    <a:schemeClr val="tx1"/>
                  </a:solidFill>
                  <a:latin typeface="Times New Roman" pitchFamily="18" charset="0"/>
                  <a:ea typeface="標楷體" pitchFamily="65" charset="-120"/>
                </a:rPr>
                <a:t>月</a:t>
              </a:r>
              <a:r>
                <a:rPr lang="en-US" altLang="zh-TW" sz="1250" b="1" dirty="0" smtClean="0">
                  <a:solidFill>
                    <a:schemeClr val="tx1"/>
                  </a:solidFill>
                  <a:latin typeface="Times New Roman" pitchFamily="18" charset="0"/>
                  <a:ea typeface="標楷體" pitchFamily="65" charset="-120"/>
                </a:rPr>
                <a:t>17</a:t>
              </a:r>
              <a:r>
                <a:rPr lang="zh-TW" altLang="zh-TW" sz="1250" b="1" dirty="0" smtClean="0">
                  <a:solidFill>
                    <a:schemeClr val="tx1"/>
                  </a:solidFill>
                  <a:latin typeface="Times New Roman" pitchFamily="18" charset="0"/>
                  <a:ea typeface="標楷體" pitchFamily="65" charset="-120"/>
                </a:rPr>
                <a:t>日修正</a:t>
              </a:r>
              <a:r>
                <a:rPr lang="en-US" altLang="zh-TW" sz="1250" b="1" dirty="0" smtClean="0">
                  <a:solidFill>
                    <a:schemeClr val="tx1"/>
                  </a:solidFill>
                  <a:latin typeface="Times New Roman" pitchFamily="18" charset="0"/>
                  <a:ea typeface="標楷體" pitchFamily="65" charset="-120"/>
                </a:rPr>
                <a:t>)</a:t>
              </a:r>
            </a:p>
            <a:p>
              <a:pPr marL="142875" indent="-142875" algn="just">
                <a:buFont typeface="Wingdings" pitchFamily="2" charset="2"/>
                <a:buChar char="Ø"/>
              </a:pPr>
              <a:r>
                <a:rPr lang="zh-TW" altLang="en-US" sz="1250" b="1" dirty="0" smtClean="0">
                  <a:solidFill>
                    <a:schemeClr val="tx1"/>
                  </a:solidFill>
                  <a:latin typeface="Times New Roman" pitchFamily="18" charset="0"/>
                  <a:ea typeface="標楷體" pitchFamily="65" charset="-120"/>
                </a:rPr>
                <a:t>售與</a:t>
              </a:r>
              <a:r>
                <a:rPr lang="zh-TW" altLang="en-US" sz="1250" b="1" u="sng" dirty="0" smtClean="0">
                  <a:solidFill>
                    <a:srgbClr val="FF0000"/>
                  </a:solidFill>
                  <a:latin typeface="Times New Roman" pitchFamily="18" charset="0"/>
                  <a:ea typeface="標楷體" pitchFamily="65" charset="-120"/>
                </a:rPr>
                <a:t>非專業投資人之自然人</a:t>
              </a:r>
              <a:r>
                <a:rPr lang="zh-TW" altLang="en-US" sz="1250" b="1" dirty="0" smtClean="0">
                  <a:solidFill>
                    <a:schemeClr val="tx1"/>
                  </a:solidFill>
                  <a:latin typeface="Times New Roman" pitchFamily="18" charset="0"/>
                  <a:ea typeface="標楷體" pitchFamily="65" charset="-120"/>
                </a:rPr>
                <a:t>之</a:t>
              </a:r>
              <a:r>
                <a:rPr lang="zh-TW" altLang="en-US" sz="1250" b="1" u="sng" dirty="0" smtClean="0">
                  <a:solidFill>
                    <a:srgbClr val="FF0000"/>
                  </a:solidFill>
                  <a:latin typeface="Times New Roman" pitchFamily="18" charset="0"/>
                  <a:ea typeface="標楷體" pitchFamily="65" charset="-120"/>
                </a:rPr>
                <a:t>次順位</a:t>
              </a:r>
              <a:r>
                <a:rPr lang="zh-TW" altLang="en-US" sz="1250" b="1" dirty="0" smtClean="0">
                  <a:solidFill>
                    <a:schemeClr val="tx1"/>
                  </a:solidFill>
                  <a:latin typeface="Times New Roman" pitchFamily="18" charset="0"/>
                  <a:ea typeface="標楷體" pitchFamily="65" charset="-120"/>
                </a:rPr>
                <a:t>金融債券，應取得</a:t>
              </a:r>
              <a:r>
                <a:rPr lang="zh-TW" altLang="en-US" sz="1250" b="1" u="sng" dirty="0" smtClean="0">
                  <a:solidFill>
                    <a:srgbClr val="FF0000"/>
                  </a:solidFill>
                  <a:latin typeface="Times New Roman" pitchFamily="18" charset="0"/>
                  <a:ea typeface="標楷體" pitchFamily="65" charset="-120"/>
                </a:rPr>
                <a:t>債券信用評等</a:t>
              </a:r>
              <a:r>
                <a:rPr lang="zh-TW" altLang="en-US" sz="1250" b="1" dirty="0" smtClean="0">
                  <a:solidFill>
                    <a:schemeClr val="tx1"/>
                  </a:solidFill>
                  <a:latin typeface="Times New Roman" pitchFamily="18" charset="0"/>
                  <a:ea typeface="標楷體" pitchFamily="65" charset="-120"/>
                </a:rPr>
                <a:t> 。</a:t>
              </a:r>
              <a:endParaRPr lang="en-US" altLang="zh-TW" sz="1250" b="1" dirty="0" smtClean="0">
                <a:solidFill>
                  <a:schemeClr val="tx1"/>
                </a:solidFill>
                <a:latin typeface="Times New Roman" pitchFamily="18" charset="0"/>
                <a:ea typeface="標楷體" pitchFamily="65" charset="-120"/>
              </a:endParaRPr>
            </a:p>
            <a:p>
              <a:pPr marL="142875" indent="-142875" algn="just">
                <a:buFont typeface="Wingdings" pitchFamily="2" charset="2"/>
                <a:buChar char="Ø"/>
              </a:pPr>
              <a:r>
                <a:rPr lang="zh-TW" altLang="en-US" sz="1250" b="1" dirty="0" smtClean="0">
                  <a:solidFill>
                    <a:schemeClr val="tx1"/>
                  </a:solidFill>
                  <a:latin typeface="Times New Roman" pitchFamily="18" charset="0"/>
                  <a:ea typeface="標楷體" pitchFamily="65" charset="-120"/>
                </a:rPr>
                <a:t>其餘情形，應取得發行銀行或該金融債券之信用評等。</a:t>
              </a:r>
              <a:endParaRPr lang="en-US" altLang="zh-TW" sz="1250" b="1" dirty="0" smtClean="0">
                <a:solidFill>
                  <a:schemeClr val="tx1"/>
                </a:solidFill>
                <a:latin typeface="Times New Roman" pitchFamily="18" charset="0"/>
                <a:ea typeface="標楷體" pitchFamily="65" charset="-120"/>
              </a:endParaRPr>
            </a:p>
          </p:txBody>
        </p:sp>
        <p:sp>
          <p:nvSpPr>
            <p:cNvPr id="16" name="圓角矩形 15"/>
            <p:cNvSpPr/>
            <p:nvPr/>
          </p:nvSpPr>
          <p:spPr>
            <a:xfrm>
              <a:off x="4528820" y="4641665"/>
              <a:ext cx="3856075" cy="1595647"/>
            </a:xfrm>
            <a:prstGeom prst="roundRect">
              <a:avLst>
                <a:gd name="adj" fmla="val 11441"/>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Aft>
                  <a:spcPts val="300"/>
                </a:spcAft>
              </a:pPr>
              <a:endParaRPr lang="en-US" altLang="zh-TW" sz="1200" b="1" dirty="0" smtClean="0">
                <a:solidFill>
                  <a:schemeClr val="tx1"/>
                </a:solidFill>
              </a:endParaRPr>
            </a:p>
          </p:txBody>
        </p:sp>
        <p:cxnSp>
          <p:nvCxnSpPr>
            <p:cNvPr id="17" name="直線單箭頭接點 16"/>
            <p:cNvCxnSpPr/>
            <p:nvPr/>
          </p:nvCxnSpPr>
          <p:spPr>
            <a:xfrm>
              <a:off x="3295314" y="2836614"/>
              <a:ext cx="1219534" cy="221408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2393544" y="5062872"/>
              <a:ext cx="0" cy="19945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2393544" y="5073117"/>
              <a:ext cx="2159642"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8"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smtClean="0">
                <a:latin typeface="Times New Roman" pitchFamily="18" charset="0"/>
              </a:rPr>
              <a:t>填報金融債</a:t>
            </a:r>
            <a:r>
              <a:rPr lang="zh-TW" altLang="en-US" sz="2400" b="1" dirty="0">
                <a:latin typeface="Times New Roman" pitchFamily="18" charset="0"/>
              </a:rPr>
              <a:t>櫃檯買賣</a:t>
            </a:r>
            <a:r>
              <a:rPr lang="zh-TW" altLang="en-US" sz="2400" b="1" dirty="0" smtClean="0">
                <a:latin typeface="Times New Roman" pitchFamily="18" charset="0"/>
              </a:rPr>
              <a:t>申請書注意事項</a:t>
            </a:r>
            <a:endParaRPr lang="en-US" altLang="zh-TW" sz="2400" b="1" dirty="0" smtClean="0">
              <a:latin typeface="Times New Roman" pitchFamily="18" charset="0"/>
            </a:endParaRPr>
          </a:p>
        </p:txBody>
      </p:sp>
      <p:sp>
        <p:nvSpPr>
          <p:cNvPr id="14340" name="投影片編號版面配置區 6"/>
          <p:cNvSpPr>
            <a:spLocks noGrp="1"/>
          </p:cNvSpPr>
          <p:nvPr>
            <p:ph type="sldNum" sz="quarter" idx="12"/>
          </p:nvPr>
        </p:nvSpPr>
        <p:spPr>
          <a:xfrm>
            <a:off x="6781800" y="6329363"/>
            <a:ext cx="1905000" cy="457200"/>
          </a:xfrm>
          <a:noFill/>
        </p:spPr>
        <p:txBody>
          <a:bodyPr/>
          <a:lstStyle/>
          <a:p>
            <a:fld id="{3E0AECE4-977D-45C2-83E2-315FAF9487D4}" type="slidenum">
              <a:rPr lang="en-US" altLang="zh-TW" smtClean="0"/>
              <a:pPr/>
              <a:t>51</a:t>
            </a:fld>
            <a:endParaRPr lang="en-US" altLang="zh-TW" smtClean="0"/>
          </a:p>
        </p:txBody>
      </p:sp>
      <p:sp>
        <p:nvSpPr>
          <p:cNvPr id="10"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a:t>
            </a:r>
            <a:r>
              <a:rPr lang="zh-TW" altLang="en-US" sz="3600" b="1" dirty="0" smtClean="0">
                <a:solidFill>
                  <a:srgbClr val="0000FF"/>
                </a:solidFill>
              </a:rPr>
              <a:t>上櫃申請－</a:t>
            </a:r>
            <a:r>
              <a:rPr lang="zh-TW" altLang="en-US" sz="3600" b="1" dirty="0">
                <a:solidFill>
                  <a:srgbClr val="0000FF"/>
                </a:solidFill>
              </a:rPr>
              <a:t>金融</a:t>
            </a:r>
            <a:r>
              <a:rPr lang="zh-TW" altLang="en-US" sz="3600" b="1" dirty="0" smtClean="0">
                <a:solidFill>
                  <a:srgbClr val="0000FF"/>
                </a:solidFill>
              </a:rPr>
              <a:t>債申請書</a:t>
            </a:r>
            <a:r>
              <a:rPr lang="zh-TW" altLang="en-US" sz="3600" b="1" dirty="0">
                <a:solidFill>
                  <a:srgbClr val="0000FF"/>
                </a:solidFill>
              </a:rPr>
              <a:t>件</a:t>
            </a:r>
            <a:r>
              <a:rPr lang="en-US" altLang="zh-TW" sz="3600" b="1" dirty="0" smtClean="0">
                <a:solidFill>
                  <a:srgbClr val="0000FF"/>
                </a:solidFill>
              </a:rPr>
              <a:t>(4)</a:t>
            </a:r>
          </a:p>
        </p:txBody>
      </p:sp>
    </p:spTree>
    <p:extLst>
      <p:ext uri="{BB962C8B-B14F-4D97-AF65-F5344CB8AC3E}">
        <p14:creationId xmlns:p14="http://schemas.microsoft.com/office/powerpoint/2010/main" val="30822789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a:spLocks noGrp="1"/>
          </p:cNvSpPr>
          <p:nvPr>
            <p:ph idx="1"/>
          </p:nvPr>
        </p:nvSpPr>
        <p:spPr>
          <a:xfrm>
            <a:off x="720000" y="2016000"/>
            <a:ext cx="7920880" cy="4752000"/>
          </a:xfrm>
        </p:spPr>
        <p:txBody>
          <a:bodyPr/>
          <a:lstStyle/>
          <a:p>
            <a:pPr>
              <a:spcBef>
                <a:spcPts val="600"/>
              </a:spcBef>
              <a:buSzPct val="80000"/>
            </a:pPr>
            <a:r>
              <a:rPr lang="zh-TW" altLang="en-US" sz="2400" b="1" dirty="0">
                <a:latin typeface="Times New Roman" pitchFamily="18" charset="0"/>
              </a:rPr>
              <a:t>銀行發行金融債券辦法第</a:t>
            </a:r>
            <a:r>
              <a:rPr lang="en-US" altLang="zh-TW" sz="2400" b="1" dirty="0">
                <a:latin typeface="Times New Roman" pitchFamily="18" charset="0"/>
              </a:rPr>
              <a:t>2</a:t>
            </a:r>
            <a:r>
              <a:rPr lang="zh-TW" altLang="en-US" sz="2400" b="1" dirty="0">
                <a:latin typeface="Times New Roman" pitchFamily="18" charset="0"/>
              </a:rPr>
              <a:t>條第</a:t>
            </a:r>
            <a:r>
              <a:rPr lang="en-US" altLang="zh-TW" sz="2400" b="1" dirty="0">
                <a:latin typeface="Times New Roman" pitchFamily="18" charset="0"/>
              </a:rPr>
              <a:t>2</a:t>
            </a:r>
            <a:r>
              <a:rPr lang="zh-TW" altLang="en-US" sz="2400" b="1" dirty="0" smtClean="0">
                <a:latin typeface="Times New Roman" pitchFamily="18" charset="0"/>
              </a:rPr>
              <a:t>項</a:t>
            </a:r>
            <a:endParaRPr lang="en-US" altLang="zh-TW" sz="2400" b="1" dirty="0" smtClean="0">
              <a:latin typeface="Times New Roman" pitchFamily="18" charset="0"/>
            </a:endParaRPr>
          </a:p>
          <a:p>
            <a:pPr marL="355600" indent="0">
              <a:lnSpc>
                <a:spcPct val="110000"/>
              </a:lnSpc>
              <a:spcBef>
                <a:spcPts val="0"/>
              </a:spcBef>
              <a:buSzPct val="80000"/>
              <a:buNone/>
            </a:pPr>
            <a:r>
              <a:rPr lang="zh-TW" altLang="en-US" sz="2000" dirty="0">
                <a:latin typeface="Times New Roman" pitchFamily="18" charset="0"/>
              </a:rPr>
              <a:t>本辦法所稱</a:t>
            </a:r>
            <a:r>
              <a:rPr lang="zh-TW" altLang="en-US" sz="2000" b="1" u="sng" dirty="0">
                <a:solidFill>
                  <a:srgbClr val="FF0000"/>
                </a:solidFill>
                <a:latin typeface="Times New Roman" pitchFamily="18" charset="0"/>
              </a:rPr>
              <a:t>專業機構投資人</a:t>
            </a:r>
            <a:r>
              <a:rPr lang="zh-TW" altLang="en-US" sz="2000" dirty="0">
                <a:latin typeface="Times New Roman" pitchFamily="18" charset="0"/>
              </a:rPr>
              <a:t>及</a:t>
            </a:r>
            <a:r>
              <a:rPr lang="zh-TW" altLang="en-US" sz="2000" b="1" u="sng" dirty="0">
                <a:solidFill>
                  <a:srgbClr val="FF0000"/>
                </a:solidFill>
                <a:latin typeface="Times New Roman" pitchFamily="18" charset="0"/>
              </a:rPr>
              <a:t>非專業投資人</a:t>
            </a:r>
            <a:r>
              <a:rPr lang="zh-TW" altLang="en-US" sz="2000" dirty="0">
                <a:latin typeface="Times New Roman" pitchFamily="18" charset="0"/>
              </a:rPr>
              <a:t>，適用境外結構型商品管理規則第三條規定。 </a:t>
            </a:r>
            <a:endParaRPr lang="en-US" altLang="zh-TW" sz="2000" b="1" dirty="0">
              <a:latin typeface="Times New Roman" pitchFamily="18" charset="0"/>
            </a:endParaRPr>
          </a:p>
          <a:p>
            <a:pPr>
              <a:spcBef>
                <a:spcPts val="600"/>
              </a:spcBef>
              <a:buSzPct val="80000"/>
            </a:pPr>
            <a:r>
              <a:rPr lang="zh-TW" altLang="en-US" sz="2400" b="1" dirty="0" smtClean="0">
                <a:latin typeface="Times New Roman" pitchFamily="18" charset="0"/>
              </a:rPr>
              <a:t>境外</a:t>
            </a:r>
            <a:r>
              <a:rPr lang="zh-TW" altLang="en-US" sz="2400" b="1" dirty="0">
                <a:latin typeface="Times New Roman" pitchFamily="18" charset="0"/>
              </a:rPr>
              <a:t>結構型商品管理規則第</a:t>
            </a:r>
            <a:r>
              <a:rPr lang="en-US" altLang="zh-TW" sz="2400" b="1" dirty="0">
                <a:latin typeface="Times New Roman" pitchFamily="18" charset="0"/>
              </a:rPr>
              <a:t>3</a:t>
            </a:r>
            <a:r>
              <a:rPr lang="zh-TW" altLang="en-US" sz="2400" b="1" dirty="0">
                <a:latin typeface="Times New Roman" pitchFamily="18" charset="0"/>
              </a:rPr>
              <a:t>條第</a:t>
            </a:r>
            <a:r>
              <a:rPr lang="en-US" altLang="zh-TW" sz="2400" b="1" dirty="0">
                <a:latin typeface="Times New Roman" pitchFamily="18" charset="0"/>
              </a:rPr>
              <a:t>3</a:t>
            </a:r>
            <a:r>
              <a:rPr lang="zh-TW" altLang="en-US" sz="2400" b="1" dirty="0">
                <a:latin typeface="Times New Roman" pitchFamily="18" charset="0"/>
              </a:rPr>
              <a:t>項第</a:t>
            </a:r>
            <a:r>
              <a:rPr lang="en-US" altLang="zh-TW" sz="2400" b="1" dirty="0" smtClean="0">
                <a:latin typeface="Times New Roman" pitchFamily="18" charset="0"/>
              </a:rPr>
              <a:t>1</a:t>
            </a:r>
            <a:r>
              <a:rPr lang="zh-TW" altLang="en-US" sz="2400" b="1" dirty="0" smtClean="0">
                <a:latin typeface="Times New Roman" pitchFamily="18" charset="0"/>
              </a:rPr>
              <a:t>款</a:t>
            </a:r>
            <a:endParaRPr lang="en-US" altLang="zh-TW" sz="2400" b="1" dirty="0" smtClean="0">
              <a:latin typeface="Times New Roman" pitchFamily="18" charset="0"/>
            </a:endParaRPr>
          </a:p>
          <a:p>
            <a:pPr marL="361950" indent="0" algn="just">
              <a:lnSpc>
                <a:spcPct val="110000"/>
              </a:lnSpc>
              <a:spcBef>
                <a:spcPts val="0"/>
              </a:spcBef>
              <a:buClr>
                <a:srgbClr val="0000FF"/>
              </a:buClr>
              <a:buNone/>
            </a:pPr>
            <a:r>
              <a:rPr lang="zh-TW" altLang="en-US" sz="2000" dirty="0" smtClean="0">
                <a:latin typeface="Times New Roman" pitchFamily="18" charset="0"/>
              </a:rPr>
              <a:t>本</a:t>
            </a:r>
            <a:r>
              <a:rPr lang="zh-TW" altLang="en-US" sz="2000" dirty="0">
                <a:latin typeface="Times New Roman" pitchFamily="18" charset="0"/>
              </a:rPr>
              <a:t>規則所稱</a:t>
            </a:r>
            <a:r>
              <a:rPr lang="zh-TW" altLang="en-US" sz="2000" b="1" u="sng" dirty="0">
                <a:solidFill>
                  <a:srgbClr val="FF0000"/>
                </a:solidFill>
                <a:latin typeface="Times New Roman" pitchFamily="18" charset="0"/>
              </a:rPr>
              <a:t>專業投資人</a:t>
            </a:r>
            <a:r>
              <a:rPr lang="zh-TW" altLang="en-US" sz="2000" dirty="0">
                <a:latin typeface="Times New Roman" pitchFamily="18" charset="0"/>
              </a:rPr>
              <a:t>，係指投資人符合以下條件之一者</a:t>
            </a:r>
            <a:endParaRPr lang="en-US" altLang="zh-TW" sz="2000" dirty="0">
              <a:latin typeface="Times New Roman" pitchFamily="18" charset="0"/>
            </a:endParaRPr>
          </a:p>
          <a:p>
            <a:pPr marL="893763" indent="-531813">
              <a:lnSpc>
                <a:spcPct val="110000"/>
              </a:lnSpc>
              <a:spcBef>
                <a:spcPts val="0"/>
              </a:spcBef>
              <a:buClr>
                <a:srgbClr val="0000FF"/>
              </a:buClr>
              <a:buNone/>
              <a:tabLst>
                <a:tab pos="893763" algn="l"/>
              </a:tabLst>
            </a:pPr>
            <a:r>
              <a:rPr lang="zh-TW" altLang="en-US" sz="2000" dirty="0">
                <a:latin typeface="Times New Roman" pitchFamily="18" charset="0"/>
              </a:rPr>
              <a:t>一、</a:t>
            </a:r>
            <a:r>
              <a:rPr lang="en-US" altLang="zh-TW" sz="2000" dirty="0">
                <a:latin typeface="Times New Roman" pitchFamily="18" charset="0"/>
              </a:rPr>
              <a:t>	</a:t>
            </a:r>
            <a:r>
              <a:rPr lang="zh-TW" altLang="en-US" sz="2000" b="1" u="sng" dirty="0">
                <a:solidFill>
                  <a:srgbClr val="FF0000"/>
                </a:solidFill>
                <a:latin typeface="Times New Roman" pitchFamily="18" charset="0"/>
              </a:rPr>
              <a:t>專業機構投資人</a:t>
            </a:r>
            <a:r>
              <a:rPr lang="zh-TW" altLang="en-US" sz="2000" dirty="0">
                <a:latin typeface="Times New Roman" pitchFamily="18" charset="0"/>
              </a:rPr>
              <a:t>：係指國內外之銀行、保險公司、票券金融公司、證券商、基金管理公司、政府投資機構、政府基金、退休基金、</a:t>
            </a:r>
            <a:r>
              <a:rPr lang="zh-TW" altLang="en-US" sz="2000" dirty="0" smtClean="0">
                <a:latin typeface="Times New Roman" pitchFamily="18" charset="0"/>
              </a:rPr>
              <a:t>共同基金</a:t>
            </a:r>
            <a:r>
              <a:rPr lang="zh-TW" altLang="en-US" sz="2000" dirty="0">
                <a:latin typeface="Times New Roman" pitchFamily="18" charset="0"/>
              </a:rPr>
              <a:t>、單位信託、證券投資信託公司、證券投資顧問公司、信託業、</a:t>
            </a:r>
            <a:r>
              <a:rPr lang="zh-TW" altLang="en-US" sz="2000" dirty="0" smtClean="0">
                <a:latin typeface="Times New Roman" pitchFamily="18" charset="0"/>
              </a:rPr>
              <a:t>期貨商</a:t>
            </a:r>
            <a:r>
              <a:rPr lang="zh-TW" altLang="en-US" sz="2000" dirty="0">
                <a:latin typeface="Times New Roman" pitchFamily="18" charset="0"/>
              </a:rPr>
              <a:t>、期貨服務事業及其他經本會核准之機構。</a:t>
            </a:r>
          </a:p>
          <a:p>
            <a:pPr>
              <a:spcBef>
                <a:spcPts val="600"/>
              </a:spcBef>
              <a:buSzPct val="80000"/>
            </a:pPr>
            <a:r>
              <a:rPr lang="zh-TW" altLang="en-US" sz="2400" b="1" dirty="0" smtClean="0">
                <a:latin typeface="Times New Roman" pitchFamily="18" charset="0"/>
              </a:rPr>
              <a:t>境外</a:t>
            </a:r>
            <a:r>
              <a:rPr lang="zh-TW" altLang="en-US" sz="2400" b="1" dirty="0">
                <a:latin typeface="Times New Roman" pitchFamily="18" charset="0"/>
              </a:rPr>
              <a:t>結構型商品管理規則第</a:t>
            </a:r>
            <a:r>
              <a:rPr lang="en-US" altLang="zh-TW" sz="2400" b="1" dirty="0">
                <a:latin typeface="Times New Roman" pitchFamily="18" charset="0"/>
              </a:rPr>
              <a:t>3</a:t>
            </a:r>
            <a:r>
              <a:rPr lang="zh-TW" altLang="en-US" sz="2400" b="1" dirty="0">
                <a:latin typeface="Times New Roman" pitchFamily="18" charset="0"/>
              </a:rPr>
              <a:t>條第</a:t>
            </a:r>
            <a:r>
              <a:rPr lang="en-US" altLang="zh-TW" sz="2400" b="1" dirty="0" smtClean="0">
                <a:latin typeface="Times New Roman" pitchFamily="18" charset="0"/>
              </a:rPr>
              <a:t>4</a:t>
            </a:r>
            <a:r>
              <a:rPr lang="zh-TW" altLang="en-US" sz="2400" b="1" dirty="0" smtClean="0">
                <a:latin typeface="Times New Roman" pitchFamily="18" charset="0"/>
              </a:rPr>
              <a:t>項</a:t>
            </a:r>
            <a:r>
              <a:rPr lang="en-US" altLang="zh-TW" sz="2400" b="1" dirty="0" smtClean="0">
                <a:latin typeface="Times New Roman" pitchFamily="18" charset="0"/>
              </a:rPr>
              <a:t/>
            </a:r>
            <a:br>
              <a:rPr lang="en-US" altLang="zh-TW" sz="2400" b="1" dirty="0" smtClean="0">
                <a:latin typeface="Times New Roman" pitchFamily="18" charset="0"/>
              </a:rPr>
            </a:br>
            <a:r>
              <a:rPr lang="zh-TW" altLang="en-US" sz="2000" dirty="0">
                <a:latin typeface="Times New Roman" pitchFamily="18" charset="0"/>
              </a:rPr>
              <a:t>本規則所稱</a:t>
            </a:r>
            <a:r>
              <a:rPr lang="zh-TW" altLang="en-US" sz="2000" b="1" u="sng" dirty="0">
                <a:solidFill>
                  <a:srgbClr val="FF0000"/>
                </a:solidFill>
                <a:latin typeface="Times New Roman" pitchFamily="18" charset="0"/>
              </a:rPr>
              <a:t>非專業投資人</a:t>
            </a:r>
            <a:r>
              <a:rPr lang="zh-TW" altLang="en-US" sz="2000" dirty="0">
                <a:latin typeface="Times New Roman" pitchFamily="18" charset="0"/>
              </a:rPr>
              <a:t>，係指符合前項專業投資人條件以外之投資人</a:t>
            </a:r>
            <a:r>
              <a:rPr lang="zh-TW" altLang="en-US" sz="2000" dirty="0" smtClean="0">
                <a:latin typeface="Times New Roman" pitchFamily="18" charset="0"/>
              </a:rPr>
              <a:t>。</a:t>
            </a:r>
            <a:endParaRPr lang="en-US" altLang="zh-TW" sz="2000" b="1" dirty="0" smtClean="0">
              <a:latin typeface="Times New Roman" pitchFamily="18" charset="0"/>
            </a:endParaRPr>
          </a:p>
        </p:txBody>
      </p:sp>
      <p:sp>
        <p:nvSpPr>
          <p:cNvPr id="14340" name="投影片編號版面配置區 6"/>
          <p:cNvSpPr>
            <a:spLocks noGrp="1"/>
          </p:cNvSpPr>
          <p:nvPr>
            <p:ph type="sldNum" sz="quarter" idx="12"/>
          </p:nvPr>
        </p:nvSpPr>
        <p:spPr>
          <a:xfrm>
            <a:off x="6781800" y="6329363"/>
            <a:ext cx="1905000" cy="457200"/>
          </a:xfrm>
          <a:noFill/>
        </p:spPr>
        <p:txBody>
          <a:bodyPr/>
          <a:lstStyle/>
          <a:p>
            <a:fld id="{3E0AECE4-977D-45C2-83E2-315FAF9487D4}" type="slidenum">
              <a:rPr lang="en-US" altLang="zh-TW" smtClean="0"/>
              <a:pPr/>
              <a:t>52</a:t>
            </a:fld>
            <a:endParaRPr lang="en-US" altLang="zh-TW" dirty="0" smtClean="0"/>
          </a:p>
        </p:txBody>
      </p:sp>
      <p:sp>
        <p:nvSpPr>
          <p:cNvPr id="10" name="Rectangle 2"/>
          <p:cNvSpPr>
            <a:spLocks noGrp="1" noChangeArrowheads="1"/>
          </p:cNvSpPr>
          <p:nvPr>
            <p:ph type="title"/>
          </p:nvPr>
        </p:nvSpPr>
        <p:spPr>
          <a:xfrm>
            <a:off x="1152000" y="540000"/>
            <a:ext cx="7920000" cy="720000"/>
          </a:xfrm>
        </p:spPr>
        <p:txBody>
          <a:bodyPr/>
          <a:lstStyle/>
          <a:p>
            <a:pPr eaLnBrk="1" hangingPunct="1"/>
            <a:r>
              <a:rPr lang="zh-TW" altLang="en-US" sz="3600" b="1" dirty="0">
                <a:solidFill>
                  <a:srgbClr val="0000FF"/>
                </a:solidFill>
              </a:rPr>
              <a:t>一、</a:t>
            </a:r>
            <a:r>
              <a:rPr lang="zh-TW" altLang="en-US" sz="3600" b="1" dirty="0" smtClean="0">
                <a:solidFill>
                  <a:srgbClr val="0000FF"/>
                </a:solidFill>
              </a:rPr>
              <a:t>上櫃申請－</a:t>
            </a:r>
            <a:r>
              <a:rPr lang="zh-TW" altLang="en-US" sz="3600" b="1" dirty="0">
                <a:solidFill>
                  <a:srgbClr val="0000FF"/>
                </a:solidFill>
              </a:rPr>
              <a:t>金融</a:t>
            </a:r>
            <a:r>
              <a:rPr lang="zh-TW" altLang="en-US" sz="3600" b="1" dirty="0" smtClean="0">
                <a:solidFill>
                  <a:srgbClr val="0000FF"/>
                </a:solidFill>
              </a:rPr>
              <a:t>債申請書</a:t>
            </a:r>
            <a:r>
              <a:rPr lang="zh-TW" altLang="en-US" sz="3600" b="1" dirty="0">
                <a:solidFill>
                  <a:srgbClr val="0000FF"/>
                </a:solidFill>
              </a:rPr>
              <a:t>件</a:t>
            </a:r>
            <a:r>
              <a:rPr lang="en-US" altLang="zh-TW" sz="3600" b="1" dirty="0" smtClean="0">
                <a:solidFill>
                  <a:srgbClr val="0000FF"/>
                </a:solidFill>
              </a:rPr>
              <a:t>(5)</a:t>
            </a:r>
          </a:p>
        </p:txBody>
      </p:sp>
    </p:spTree>
    <p:extLst>
      <p:ext uri="{BB962C8B-B14F-4D97-AF65-F5344CB8AC3E}">
        <p14:creationId xmlns:p14="http://schemas.microsoft.com/office/powerpoint/2010/main" val="39449122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4"/>
          <p:cNvSpPr>
            <a:spLocks noGrp="1"/>
          </p:cNvSpPr>
          <p:nvPr>
            <p:ph type="title"/>
          </p:nvPr>
        </p:nvSpPr>
        <p:spPr>
          <a:xfrm>
            <a:off x="1152000" y="540000"/>
            <a:ext cx="7920000" cy="720000"/>
          </a:xfrm>
        </p:spPr>
        <p:txBody>
          <a:bodyPr/>
          <a:lstStyle/>
          <a:p>
            <a:pPr eaLnBrk="1" hangingPunct="1"/>
            <a:r>
              <a:rPr lang="zh-TW" altLang="en-US" sz="3600" b="1" dirty="0" smtClean="0">
                <a:solidFill>
                  <a:srgbClr val="0000FF"/>
                </a:solidFill>
              </a:rPr>
              <a:t>二、網路掛牌</a:t>
            </a:r>
            <a:r>
              <a:rPr lang="en-US" altLang="zh-TW" sz="3600" b="1" dirty="0" smtClean="0">
                <a:solidFill>
                  <a:srgbClr val="0000FF"/>
                </a:solidFill>
              </a:rPr>
              <a:t>—</a:t>
            </a:r>
            <a:r>
              <a:rPr lang="zh-TW" altLang="en-US" sz="3600" b="1" dirty="0" smtClean="0">
                <a:solidFill>
                  <a:srgbClr val="0000FF"/>
                </a:solidFill>
              </a:rPr>
              <a:t>申報系統</a:t>
            </a:r>
          </a:p>
        </p:txBody>
      </p:sp>
      <p:sp>
        <p:nvSpPr>
          <p:cNvPr id="19460" name="投影片編號版面配置區 3"/>
          <p:cNvSpPr>
            <a:spLocks noGrp="1"/>
          </p:cNvSpPr>
          <p:nvPr>
            <p:ph type="sldNum" sz="quarter" idx="12"/>
          </p:nvPr>
        </p:nvSpPr>
        <p:spPr>
          <a:noFill/>
        </p:spPr>
        <p:txBody>
          <a:bodyPr/>
          <a:lstStyle/>
          <a:p>
            <a:fld id="{8C7BBB82-9091-473E-B69D-62C9228047D4}" type="slidenum">
              <a:rPr lang="en-US" altLang="zh-TW" smtClean="0"/>
              <a:pPr/>
              <a:t>53</a:t>
            </a:fld>
            <a:endParaRPr lang="en-US" altLang="zh-TW"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825" y="2880320"/>
            <a:ext cx="6869575" cy="381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副標題 2"/>
          <p:cNvSpPr txBox="1">
            <a:spLocks/>
          </p:cNvSpPr>
          <p:nvPr/>
        </p:nvSpPr>
        <p:spPr bwMode="auto">
          <a:xfrm>
            <a:off x="720000" y="2016000"/>
            <a:ext cx="79200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spcBef>
                <a:spcPts val="1200"/>
              </a:spcBef>
              <a:buClr>
                <a:srgbClr val="0000FF"/>
              </a:buClr>
              <a:buFont typeface="Wingdings" pitchFamily="2" charset="2"/>
              <a:buChar char="n"/>
            </a:pPr>
            <a:r>
              <a:rPr lang="zh-TW" altLang="en-US" sz="2400" b="1" dirty="0" smtClean="0">
                <a:latin typeface="Times New Roman" pitchFamily="18" charset="0"/>
                <a:ea typeface="標楷體" pitchFamily="65" charset="-120"/>
              </a:rPr>
              <a:t>公開資訊觀測站電子認證申報系統</a:t>
            </a:r>
            <a:r>
              <a:rPr lang="en-US" altLang="zh-TW" sz="2400" dirty="0" smtClean="0">
                <a:latin typeface="Times New Roman" panose="02020603050405020304" pitchFamily="18" charset="0"/>
                <a:ea typeface="標楷體" panose="03000509000000000000" pitchFamily="65" charset="-120"/>
              </a:rPr>
              <a:t>(https://sii.twse.com.tw/)</a:t>
            </a:r>
            <a:endParaRPr lang="en-US" altLang="zh-TW" sz="2400" b="1" u="sng" dirty="0" smtClean="0">
              <a:latin typeface="Times New Roman" pitchFamily="18" charset="0"/>
              <a:ea typeface="標楷體" pitchFamily="65" charset="-120"/>
            </a:endParaRPr>
          </a:p>
          <a:p>
            <a:pPr marL="808038" indent="-449263">
              <a:lnSpc>
                <a:spcPct val="105000"/>
              </a:lnSpc>
              <a:spcBef>
                <a:spcPts val="0"/>
              </a:spcBef>
              <a:buClrTx/>
              <a:buNone/>
            </a:pPr>
            <a:endParaRPr lang="zh-TW" altLang="en-US" sz="2000" dirty="0">
              <a:latin typeface="Times New Roman" pitchFamily="18" charset="0"/>
              <a:ea typeface="標楷體" pitchFamily="65" charset="-120"/>
            </a:endParaRPr>
          </a:p>
        </p:txBody>
      </p:sp>
    </p:spTree>
    <p:extLst>
      <p:ext uri="{BB962C8B-B14F-4D97-AF65-F5344CB8AC3E}">
        <p14:creationId xmlns:p14="http://schemas.microsoft.com/office/powerpoint/2010/main" val="1243363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4"/>
          <p:cNvSpPr>
            <a:spLocks noGrp="1"/>
          </p:cNvSpPr>
          <p:nvPr>
            <p:ph type="title"/>
          </p:nvPr>
        </p:nvSpPr>
        <p:spPr>
          <a:xfrm>
            <a:off x="1152000" y="540000"/>
            <a:ext cx="7920000" cy="720000"/>
          </a:xfrm>
        </p:spPr>
        <p:txBody>
          <a:bodyPr/>
          <a:lstStyle/>
          <a:p>
            <a:pPr eaLnBrk="1" hangingPunct="1"/>
            <a:r>
              <a:rPr lang="zh-TW" altLang="en-US" sz="3600" b="1" dirty="0" smtClean="0">
                <a:solidFill>
                  <a:srgbClr val="0000FF"/>
                </a:solidFill>
              </a:rPr>
              <a:t>二、網路掛牌</a:t>
            </a:r>
            <a:r>
              <a:rPr lang="en-US" altLang="zh-TW" sz="3600" b="1" dirty="0" smtClean="0">
                <a:solidFill>
                  <a:srgbClr val="0000FF"/>
                </a:solidFill>
              </a:rPr>
              <a:t>—</a:t>
            </a:r>
            <a:r>
              <a:rPr lang="zh-TW" altLang="en-US" sz="3600" b="1" dirty="0" smtClean="0">
                <a:solidFill>
                  <a:srgbClr val="0000FF"/>
                </a:solidFill>
              </a:rPr>
              <a:t>作業項目</a:t>
            </a:r>
          </a:p>
        </p:txBody>
      </p:sp>
      <p:sp>
        <p:nvSpPr>
          <p:cNvPr id="19460" name="投影片編號版面配置區 3"/>
          <p:cNvSpPr>
            <a:spLocks noGrp="1"/>
          </p:cNvSpPr>
          <p:nvPr>
            <p:ph type="sldNum" sz="quarter" idx="12"/>
          </p:nvPr>
        </p:nvSpPr>
        <p:spPr>
          <a:noFill/>
        </p:spPr>
        <p:txBody>
          <a:bodyPr/>
          <a:lstStyle/>
          <a:p>
            <a:fld id="{8C7BBB82-9091-473E-B69D-62C9228047D4}" type="slidenum">
              <a:rPr lang="en-US" altLang="zh-TW" smtClean="0"/>
              <a:pPr/>
              <a:t>54</a:t>
            </a:fld>
            <a:endParaRPr lang="en-US" altLang="zh-TW" smtClean="0"/>
          </a:p>
        </p:txBody>
      </p:sp>
      <p:grpSp>
        <p:nvGrpSpPr>
          <p:cNvPr id="4" name="群組 3"/>
          <p:cNvGrpSpPr/>
          <p:nvPr/>
        </p:nvGrpSpPr>
        <p:grpSpPr>
          <a:xfrm>
            <a:off x="5580112" y="1793126"/>
            <a:ext cx="2700000" cy="1944000"/>
            <a:chOff x="1982960" y="1700808"/>
            <a:chExt cx="3093096" cy="2320290"/>
          </a:xfrm>
        </p:grpSpPr>
        <p:pic>
          <p:nvPicPr>
            <p:cNvPr id="5"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5958" y="1700808"/>
              <a:ext cx="3070098" cy="232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000884" y="1700808"/>
              <a:ext cx="3075172" cy="63109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982960" y="2708920"/>
              <a:ext cx="3075172" cy="13121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5580112" y="3753376"/>
            <a:ext cx="2700000" cy="3060000"/>
            <a:chOff x="5208193" y="1664425"/>
            <a:chExt cx="3440448" cy="3572491"/>
          </a:xfrm>
        </p:grpSpPr>
        <p:pic>
          <p:nvPicPr>
            <p:cNvPr id="9" name="圖片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69" y="1700801"/>
              <a:ext cx="3428572" cy="3533334"/>
            </a:xfrm>
            <a:prstGeom prst="rect">
              <a:avLst/>
            </a:prstGeom>
            <a:noFill/>
            <a:ln>
              <a:noFill/>
            </a:ln>
          </p:spPr>
        </p:pic>
        <p:sp>
          <p:nvSpPr>
            <p:cNvPr id="10" name="矩形 9"/>
            <p:cNvSpPr/>
            <p:nvPr/>
          </p:nvSpPr>
          <p:spPr>
            <a:xfrm>
              <a:off x="5220068" y="1664425"/>
              <a:ext cx="3428571" cy="324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208193" y="3645024"/>
              <a:ext cx="3427200" cy="7040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5221441" y="4532870"/>
              <a:ext cx="3427200" cy="7040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220072" y="2151904"/>
              <a:ext cx="1551809" cy="180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副標題 2"/>
          <p:cNvSpPr txBox="1">
            <a:spLocks/>
          </p:cNvSpPr>
          <p:nvPr/>
        </p:nvSpPr>
        <p:spPr bwMode="auto">
          <a:xfrm>
            <a:off x="720000" y="2016000"/>
            <a:ext cx="79200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spcBef>
                <a:spcPts val="1200"/>
              </a:spcBef>
              <a:buClr>
                <a:srgbClr val="0000FF"/>
              </a:buClr>
              <a:buFont typeface="Wingdings" pitchFamily="2" charset="2"/>
              <a:buChar char="n"/>
              <a:tabLst>
                <a:tab pos="3763963" algn="l"/>
              </a:tabLst>
            </a:pPr>
            <a:r>
              <a:rPr lang="zh-TW" altLang="en-US" sz="2400" b="1" dirty="0" smtClean="0">
                <a:latin typeface="Times New Roman" pitchFamily="18" charset="0"/>
                <a:ea typeface="標楷體" pitchFamily="65" charset="-120"/>
              </a:rPr>
              <a:t>債券資料申報作業</a:t>
            </a:r>
            <a:r>
              <a:rPr lang="en-US" altLang="zh-TW" sz="2400" b="1" dirty="0" smtClean="0">
                <a:latin typeface="Times New Roman" pitchFamily="18" charset="0"/>
                <a:ea typeface="標楷體" pitchFamily="65" charset="-120"/>
              </a:rPr>
              <a:t>	</a:t>
            </a:r>
          </a:p>
          <a:p>
            <a:pPr marL="324000" indent="-324000">
              <a:spcBef>
                <a:spcPts val="1200"/>
              </a:spcBef>
              <a:buClr>
                <a:srgbClr val="0000FF"/>
              </a:buClr>
              <a:buFont typeface="Wingdings" pitchFamily="2" charset="2"/>
              <a:buChar char="n"/>
              <a:tabLst>
                <a:tab pos="3763963" algn="l"/>
              </a:tabLst>
            </a:pPr>
            <a:r>
              <a:rPr lang="zh-TW" altLang="en-US" sz="2400" b="1" dirty="0" smtClean="0">
                <a:latin typeface="Times New Roman" pitchFamily="18" charset="0"/>
                <a:ea typeface="標楷體" pitchFamily="65" charset="-120"/>
              </a:rPr>
              <a:t>債券網路掛牌申報作業</a:t>
            </a:r>
            <a:endParaRPr lang="en-US" altLang="zh-TW" sz="2400" b="1" dirty="0" smtClean="0">
              <a:latin typeface="Times New Roman" pitchFamily="18" charset="0"/>
              <a:ea typeface="標楷體" pitchFamily="65" charset="-120"/>
            </a:endParaRPr>
          </a:p>
          <a:p>
            <a:pPr marL="324000" indent="-324000">
              <a:spcBef>
                <a:spcPts val="1200"/>
              </a:spcBef>
              <a:buClr>
                <a:srgbClr val="0000FF"/>
              </a:buClr>
              <a:buFont typeface="Wingdings" pitchFamily="2" charset="2"/>
              <a:buChar char="n"/>
              <a:tabLst>
                <a:tab pos="3763963" algn="l"/>
              </a:tabLst>
            </a:pPr>
            <a:endParaRPr lang="en-US" altLang="zh-TW" sz="2400" b="1" dirty="0" smtClean="0">
              <a:latin typeface="Times New Roman" pitchFamily="18" charset="0"/>
              <a:ea typeface="標楷體" pitchFamily="65" charset="-120"/>
            </a:endParaRPr>
          </a:p>
          <a:p>
            <a:pPr marL="324000" indent="-324000">
              <a:spcBef>
                <a:spcPts val="1200"/>
              </a:spcBef>
              <a:buClr>
                <a:srgbClr val="0000FF"/>
              </a:buClr>
              <a:buFont typeface="Wingdings" pitchFamily="2" charset="2"/>
              <a:buChar char="n"/>
              <a:tabLst>
                <a:tab pos="3763963" algn="l"/>
              </a:tabLst>
            </a:pPr>
            <a:r>
              <a:rPr lang="zh-TW" altLang="en-US" sz="2400" b="1" dirty="0" smtClean="0">
                <a:latin typeface="Times New Roman" pitchFamily="18" charset="0"/>
                <a:ea typeface="標楷體" pitchFamily="65" charset="-120"/>
              </a:rPr>
              <a:t>非格式化檔案電子資料申報</a:t>
            </a:r>
            <a:r>
              <a:rPr lang="en-US" altLang="zh-TW" sz="2400" b="1" dirty="0" smtClean="0">
                <a:latin typeface="Times New Roman" pitchFamily="18" charset="0"/>
                <a:ea typeface="標楷體" pitchFamily="65" charset="-120"/>
              </a:rPr>
              <a:t/>
            </a:r>
            <a:br>
              <a:rPr lang="en-US" altLang="zh-TW" sz="2400" b="1" dirty="0" smtClean="0">
                <a:latin typeface="Times New Roman" pitchFamily="18" charset="0"/>
                <a:ea typeface="標楷體" pitchFamily="65" charset="-120"/>
              </a:rPr>
            </a:br>
            <a:r>
              <a:rPr lang="en-US" altLang="zh-TW" sz="2200" b="1" dirty="0" smtClean="0">
                <a:latin typeface="Times New Roman" pitchFamily="18" charset="0"/>
                <a:ea typeface="標楷體" pitchFamily="65" charset="-120"/>
              </a:rPr>
              <a:t>—</a:t>
            </a:r>
            <a:r>
              <a:rPr lang="zh-TW" altLang="en-US" sz="2200" b="1" dirty="0" smtClean="0">
                <a:latin typeface="Times New Roman" pitchFamily="18" charset="0"/>
                <a:ea typeface="標楷體" pitchFamily="65" charset="-120"/>
              </a:rPr>
              <a:t> 公開說明書申報</a:t>
            </a:r>
            <a:endParaRPr lang="en-US" altLang="zh-TW" sz="2200" b="1" dirty="0" smtClean="0">
              <a:latin typeface="Times New Roman" pitchFamily="18" charset="0"/>
              <a:ea typeface="標楷體" pitchFamily="65" charset="-120"/>
            </a:endParaRPr>
          </a:p>
          <a:p>
            <a:pPr marL="324000" indent="-324000">
              <a:spcBef>
                <a:spcPts val="1800"/>
              </a:spcBef>
              <a:buClr>
                <a:srgbClr val="0000FF"/>
              </a:buClr>
              <a:buFont typeface="Wingdings" pitchFamily="2" charset="2"/>
              <a:buChar char="n"/>
              <a:tabLst>
                <a:tab pos="3763963" algn="l"/>
              </a:tabLst>
            </a:pPr>
            <a:r>
              <a:rPr lang="zh-TW" altLang="en-US" sz="2400" b="1" dirty="0" smtClean="0">
                <a:latin typeface="Times New Roman" pitchFamily="18" charset="0"/>
                <a:ea typeface="標楷體" pitchFamily="65" charset="-120"/>
              </a:rPr>
              <a:t>股票或公司債核准上市</a:t>
            </a:r>
            <a:r>
              <a:rPr lang="en-US" altLang="zh-TW" sz="2400" b="1" dirty="0" smtClean="0">
                <a:latin typeface="Times New Roman" pitchFamily="18" charset="0"/>
                <a:ea typeface="標楷體" pitchFamily="65" charset="-120"/>
              </a:rPr>
              <a:t>(</a:t>
            </a:r>
            <a:r>
              <a:rPr lang="zh-TW" altLang="en-US" sz="2400" b="1" dirty="0" smtClean="0">
                <a:latin typeface="Times New Roman" pitchFamily="18" charset="0"/>
                <a:ea typeface="標楷體" pitchFamily="65" charset="-120"/>
              </a:rPr>
              <a:t>櫃</a:t>
            </a:r>
            <a:r>
              <a:rPr lang="en-US" altLang="zh-TW" sz="2400" b="1" dirty="0" smtClean="0">
                <a:latin typeface="Times New Roman" pitchFamily="18" charset="0"/>
                <a:ea typeface="標楷體" pitchFamily="65" charset="-120"/>
              </a:rPr>
              <a:t>)</a:t>
            </a:r>
            <a:r>
              <a:rPr lang="zh-TW" altLang="en-US" sz="2400" b="1" dirty="0" smtClean="0">
                <a:latin typeface="Times New Roman" pitchFamily="18" charset="0"/>
                <a:ea typeface="標楷體" pitchFamily="65" charset="-120"/>
              </a:rPr>
              <a:t>或</a:t>
            </a:r>
            <a:r>
              <a:rPr lang="en-US" altLang="zh-TW" sz="2400" b="1" dirty="0" smtClean="0">
                <a:latin typeface="Times New Roman" pitchFamily="18" charset="0"/>
                <a:ea typeface="標楷體" pitchFamily="65" charset="-120"/>
              </a:rPr>
              <a:t/>
            </a:r>
            <a:br>
              <a:rPr lang="en-US" altLang="zh-TW" sz="2400" b="1" dirty="0" smtClean="0">
                <a:latin typeface="Times New Roman" pitchFamily="18" charset="0"/>
                <a:ea typeface="標楷體" pitchFamily="65" charset="-120"/>
              </a:rPr>
            </a:br>
            <a:r>
              <a:rPr lang="zh-TW" altLang="en-US" sz="2400" b="1" dirty="0" smtClean="0">
                <a:latin typeface="Times New Roman" pitchFamily="18" charset="0"/>
                <a:ea typeface="標楷體" pitchFamily="65" charset="-120"/>
              </a:rPr>
              <a:t>終止上市</a:t>
            </a:r>
            <a:r>
              <a:rPr lang="en-US" altLang="zh-TW" sz="2400" b="1" dirty="0" smtClean="0">
                <a:latin typeface="Times New Roman" pitchFamily="18" charset="0"/>
                <a:ea typeface="標楷體" pitchFamily="65" charset="-120"/>
              </a:rPr>
              <a:t>(</a:t>
            </a:r>
            <a:r>
              <a:rPr lang="zh-TW" altLang="en-US" sz="2400" b="1" dirty="0" smtClean="0">
                <a:latin typeface="Times New Roman" pitchFamily="18" charset="0"/>
                <a:ea typeface="標楷體" pitchFamily="65" charset="-120"/>
              </a:rPr>
              <a:t>櫃</a:t>
            </a:r>
            <a:r>
              <a:rPr lang="en-US" altLang="zh-TW" sz="2400" b="1" dirty="0" smtClean="0">
                <a:latin typeface="Times New Roman" pitchFamily="18" charset="0"/>
                <a:ea typeface="標楷體" pitchFamily="65" charset="-120"/>
              </a:rPr>
              <a:t>)</a:t>
            </a:r>
            <a:r>
              <a:rPr lang="zh-TW" altLang="en-US" sz="2400" b="1" dirty="0" smtClean="0">
                <a:latin typeface="Times New Roman" pitchFamily="18" charset="0"/>
                <a:ea typeface="標楷體" pitchFamily="65" charset="-120"/>
              </a:rPr>
              <a:t>公告</a:t>
            </a:r>
            <a:endParaRPr lang="en-US" altLang="zh-TW" sz="2400" b="1" dirty="0" smtClean="0">
              <a:latin typeface="Times New Roman" pitchFamily="18" charset="0"/>
              <a:ea typeface="標楷體" pitchFamily="65" charset="-120"/>
            </a:endParaRPr>
          </a:p>
          <a:p>
            <a:pPr marL="324000" indent="-324000">
              <a:spcBef>
                <a:spcPts val="1800"/>
              </a:spcBef>
              <a:buClr>
                <a:srgbClr val="0000FF"/>
              </a:buClr>
              <a:buFont typeface="Wingdings" pitchFamily="2" charset="2"/>
              <a:buChar char="n"/>
              <a:tabLst>
                <a:tab pos="3763963" algn="l"/>
              </a:tabLst>
            </a:pPr>
            <a:r>
              <a:rPr lang="zh-TW" altLang="en-US" sz="2400" b="1" dirty="0" smtClean="0">
                <a:latin typeface="Times New Roman" pitchFamily="18" charset="0"/>
                <a:ea typeface="標楷體" pitchFamily="65" charset="-120"/>
              </a:rPr>
              <a:t>募集與發行有價證券依公司法</a:t>
            </a:r>
            <a:r>
              <a:rPr lang="en-US" altLang="zh-TW" sz="2400" b="1" dirty="0" smtClean="0">
                <a:latin typeface="Times New Roman" pitchFamily="18" charset="0"/>
                <a:ea typeface="標楷體" pitchFamily="65" charset="-120"/>
              </a:rPr>
              <a:t/>
            </a:r>
            <a:br>
              <a:rPr lang="en-US" altLang="zh-TW" sz="2400" b="1" dirty="0" smtClean="0">
                <a:latin typeface="Times New Roman" pitchFamily="18" charset="0"/>
                <a:ea typeface="標楷體" pitchFamily="65" charset="-120"/>
              </a:rPr>
            </a:br>
            <a:r>
              <a:rPr lang="zh-TW" altLang="en-US" sz="2400" b="1" dirty="0" smtClean="0">
                <a:latin typeface="Times New Roman" pitchFamily="18" charset="0"/>
                <a:ea typeface="標楷體" pitchFamily="65" charset="-120"/>
              </a:rPr>
              <a:t>第</a:t>
            </a:r>
            <a:r>
              <a:rPr lang="en-US" altLang="zh-TW" sz="2400" b="1" dirty="0" smtClean="0">
                <a:latin typeface="Times New Roman" pitchFamily="18" charset="0"/>
                <a:ea typeface="標楷體" pitchFamily="65" charset="-120"/>
              </a:rPr>
              <a:t>252</a:t>
            </a:r>
            <a:r>
              <a:rPr lang="zh-TW" altLang="en-US" sz="2400" b="1" dirty="0" smtClean="0">
                <a:latin typeface="Times New Roman" pitchFamily="18" charset="0"/>
                <a:ea typeface="標楷體" pitchFamily="65" charset="-120"/>
              </a:rPr>
              <a:t>條及</a:t>
            </a:r>
            <a:r>
              <a:rPr lang="en-US" altLang="zh-TW" sz="2400" b="1" dirty="0" smtClean="0">
                <a:latin typeface="Times New Roman" pitchFamily="18" charset="0"/>
                <a:ea typeface="標楷體" pitchFamily="65" charset="-120"/>
              </a:rPr>
              <a:t>273</a:t>
            </a:r>
            <a:r>
              <a:rPr lang="zh-TW" altLang="en-US" sz="2400" b="1" dirty="0" smtClean="0">
                <a:latin typeface="Times New Roman" pitchFamily="18" charset="0"/>
                <a:ea typeface="標楷體" pitchFamily="65" charset="-120"/>
              </a:rPr>
              <a:t>條暨有價證券交</a:t>
            </a:r>
            <a:r>
              <a:rPr lang="en-US" altLang="zh-TW" sz="2400" b="1" dirty="0" smtClean="0">
                <a:latin typeface="Times New Roman" pitchFamily="18" charset="0"/>
                <a:ea typeface="標楷體" pitchFamily="65" charset="-120"/>
              </a:rPr>
              <a:t/>
            </a:r>
            <a:br>
              <a:rPr lang="en-US" altLang="zh-TW" sz="2400" b="1" dirty="0" smtClean="0">
                <a:latin typeface="Times New Roman" pitchFamily="18" charset="0"/>
                <a:ea typeface="標楷體" pitchFamily="65" charset="-120"/>
              </a:rPr>
            </a:br>
            <a:r>
              <a:rPr lang="zh-TW" altLang="en-US" sz="2400" b="1" dirty="0" smtClean="0">
                <a:latin typeface="Times New Roman" pitchFamily="18" charset="0"/>
                <a:ea typeface="標楷體" pitchFamily="65" charset="-120"/>
              </a:rPr>
              <a:t>付或發放股利前辦理之公告</a:t>
            </a:r>
            <a:endParaRPr lang="zh-TW" altLang="en-US" sz="2000" dirty="0">
              <a:latin typeface="Times New Roman" pitchFamily="18" charset="0"/>
              <a:ea typeface="標楷體" pitchFamily="65" charset="-120"/>
            </a:endParaRPr>
          </a:p>
        </p:txBody>
      </p:sp>
    </p:spTree>
    <p:extLst>
      <p:ext uri="{BB962C8B-B14F-4D97-AF65-F5344CB8AC3E}">
        <p14:creationId xmlns:p14="http://schemas.microsoft.com/office/powerpoint/2010/main" val="3153785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4"/>
          <p:cNvSpPr>
            <a:spLocks noGrp="1"/>
          </p:cNvSpPr>
          <p:nvPr>
            <p:ph type="title"/>
          </p:nvPr>
        </p:nvSpPr>
        <p:spPr>
          <a:xfrm>
            <a:off x="1152000" y="540000"/>
            <a:ext cx="7920000" cy="720000"/>
          </a:xfrm>
        </p:spPr>
        <p:txBody>
          <a:bodyPr/>
          <a:lstStyle/>
          <a:p>
            <a:pPr eaLnBrk="1" hangingPunct="1"/>
            <a:r>
              <a:rPr lang="zh-TW" altLang="en-US" sz="3600" b="1" dirty="0" smtClean="0">
                <a:solidFill>
                  <a:srgbClr val="0000FF"/>
                </a:solidFill>
              </a:rPr>
              <a:t>二、網路掛牌</a:t>
            </a:r>
            <a:r>
              <a:rPr lang="en-US" altLang="zh-TW" sz="3600" b="1" dirty="0" smtClean="0">
                <a:solidFill>
                  <a:srgbClr val="0000FF"/>
                </a:solidFill>
              </a:rPr>
              <a:t>—</a:t>
            </a:r>
            <a:r>
              <a:rPr lang="zh-TW" altLang="en-US" sz="3600" b="1" dirty="0" smtClean="0">
                <a:solidFill>
                  <a:srgbClr val="0000FF"/>
                </a:solidFill>
              </a:rPr>
              <a:t>作業流程</a:t>
            </a:r>
          </a:p>
        </p:txBody>
      </p:sp>
      <p:sp>
        <p:nvSpPr>
          <p:cNvPr id="19460" name="投影片編號版面配置區 3"/>
          <p:cNvSpPr>
            <a:spLocks noGrp="1"/>
          </p:cNvSpPr>
          <p:nvPr>
            <p:ph type="sldNum" sz="quarter" idx="12"/>
          </p:nvPr>
        </p:nvSpPr>
        <p:spPr>
          <a:noFill/>
        </p:spPr>
        <p:txBody>
          <a:bodyPr/>
          <a:lstStyle/>
          <a:p>
            <a:fld id="{8C7BBB82-9091-473E-B69D-62C9228047D4}" type="slidenum">
              <a:rPr lang="en-US" altLang="zh-TW" smtClean="0"/>
              <a:pPr/>
              <a:t>55</a:t>
            </a:fld>
            <a:endParaRPr lang="en-US" altLang="zh-TW" smtClean="0"/>
          </a:p>
        </p:txBody>
      </p:sp>
      <p:graphicFrame>
        <p:nvGraphicFramePr>
          <p:cNvPr id="4" name="資料庫圖表 3"/>
          <p:cNvGraphicFramePr/>
          <p:nvPr>
            <p:extLst>
              <p:ext uri="{D42A27DB-BD31-4B8C-83A1-F6EECF244321}">
                <p14:modId xmlns:p14="http://schemas.microsoft.com/office/powerpoint/2010/main" val="3523542750"/>
              </p:ext>
            </p:extLst>
          </p:nvPr>
        </p:nvGraphicFramePr>
        <p:xfrm>
          <a:off x="1259632" y="1412776"/>
          <a:ext cx="7426649"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332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4"/>
          <p:cNvSpPr>
            <a:spLocks noGrp="1"/>
          </p:cNvSpPr>
          <p:nvPr>
            <p:ph type="title"/>
          </p:nvPr>
        </p:nvSpPr>
        <p:spPr>
          <a:xfrm>
            <a:off x="1152000" y="540000"/>
            <a:ext cx="7920000" cy="720000"/>
          </a:xfrm>
        </p:spPr>
        <p:txBody>
          <a:bodyPr/>
          <a:lstStyle/>
          <a:p>
            <a:pPr eaLnBrk="1" hangingPunct="1"/>
            <a:r>
              <a:rPr lang="zh-TW" altLang="en-US" sz="3600" b="1" dirty="0" smtClean="0">
                <a:solidFill>
                  <a:srgbClr val="0000FF"/>
                </a:solidFill>
              </a:rPr>
              <a:t>二、網路掛牌</a:t>
            </a:r>
            <a:r>
              <a:rPr lang="en-US" altLang="zh-TW" sz="3600" b="1" dirty="0" smtClean="0">
                <a:solidFill>
                  <a:srgbClr val="0000FF"/>
                </a:solidFill>
              </a:rPr>
              <a:t>—</a:t>
            </a:r>
            <a:r>
              <a:rPr lang="zh-TW" altLang="en-US" sz="3600" b="1" dirty="0" smtClean="0">
                <a:solidFill>
                  <a:srgbClr val="0000FF"/>
                </a:solidFill>
              </a:rPr>
              <a:t>作業說明</a:t>
            </a:r>
            <a:r>
              <a:rPr lang="en-US" altLang="zh-TW" sz="3600" b="1" dirty="0" smtClean="0">
                <a:solidFill>
                  <a:srgbClr val="0000FF"/>
                </a:solidFill>
              </a:rPr>
              <a:t>(1)</a:t>
            </a:r>
            <a:endParaRPr lang="zh-TW" altLang="en-US" sz="3600" b="1" dirty="0" smtClean="0">
              <a:solidFill>
                <a:srgbClr val="0000FF"/>
              </a:solidFill>
            </a:endParaRPr>
          </a:p>
        </p:txBody>
      </p:sp>
      <p:sp>
        <p:nvSpPr>
          <p:cNvPr id="19460" name="投影片編號版面配置區 3"/>
          <p:cNvSpPr>
            <a:spLocks noGrp="1"/>
          </p:cNvSpPr>
          <p:nvPr>
            <p:ph type="sldNum" sz="quarter" idx="12"/>
          </p:nvPr>
        </p:nvSpPr>
        <p:spPr>
          <a:noFill/>
        </p:spPr>
        <p:txBody>
          <a:bodyPr/>
          <a:lstStyle/>
          <a:p>
            <a:fld id="{8C7BBB82-9091-473E-B69D-62C9228047D4}" type="slidenum">
              <a:rPr lang="en-US" altLang="zh-TW" smtClean="0"/>
              <a:pPr/>
              <a:t>56</a:t>
            </a:fld>
            <a:endParaRPr lang="en-US" altLang="zh-TW" smtClean="0"/>
          </a:p>
        </p:txBody>
      </p:sp>
      <p:sp>
        <p:nvSpPr>
          <p:cNvPr id="5" name="副標題 2"/>
          <p:cNvSpPr txBox="1">
            <a:spLocks/>
          </p:cNvSpPr>
          <p:nvPr/>
        </p:nvSpPr>
        <p:spPr bwMode="auto">
          <a:xfrm>
            <a:off x="611560" y="2204864"/>
            <a:ext cx="7920000" cy="28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lgn="just">
              <a:spcBef>
                <a:spcPts val="0"/>
              </a:spcBef>
              <a:buClr>
                <a:srgbClr val="0000FF"/>
              </a:buClr>
              <a:buFont typeface="Wingdings" pitchFamily="2" charset="2"/>
              <a:buChar char="n"/>
            </a:pPr>
            <a:r>
              <a:rPr lang="zh-TW" altLang="en-US" sz="2800" dirty="0" smtClean="0">
                <a:latin typeface="Times New Roman" panose="02020603050405020304" pitchFamily="18" charset="0"/>
                <a:ea typeface="標楷體" panose="03000509000000000000" pitchFamily="65" charset="-120"/>
              </a:rPr>
              <a:t>申請債券網路掛牌前應注意事項</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pPr marL="630238" lvl="2" indent="-259200" algn="just">
              <a:spcBef>
                <a:spcPts val="300"/>
              </a:spcBef>
              <a:buClrTx/>
              <a:buSzPct val="100000"/>
              <a:buFont typeface="Wingdings" pitchFamily="2" charset="2"/>
              <a:buChar char="ü"/>
            </a:pPr>
            <a:r>
              <a:rPr lang="zh-TW" altLang="en-US" dirty="0">
                <a:latin typeface="Times New Roman" panose="02020603050405020304" pitchFamily="18" charset="0"/>
                <a:ea typeface="標楷體" panose="03000509000000000000" pitchFamily="65" charset="-120"/>
              </a:rPr>
              <a:t>申請債券網路掛牌者</a:t>
            </a:r>
            <a:r>
              <a:rPr lang="zh-TW" altLang="en-US" dirty="0" smtClean="0">
                <a:latin typeface="Times New Roman" panose="02020603050405020304" pitchFamily="18" charset="0"/>
                <a:ea typeface="標楷體" panose="03000509000000000000" pitchFamily="65" charset="-120"/>
              </a:rPr>
              <a:t>，一般板應</a:t>
            </a:r>
            <a:r>
              <a:rPr lang="zh-TW" altLang="en-US" dirty="0">
                <a:latin typeface="Times New Roman" panose="02020603050405020304" pitchFamily="18" charset="0"/>
                <a:ea typeface="標楷體" panose="03000509000000000000" pitchFamily="65" charset="-120"/>
              </a:rPr>
              <a:t>於上櫃日前</a:t>
            </a:r>
            <a:r>
              <a:rPr lang="en-US" altLang="zh-TW" dirty="0">
                <a:latin typeface="Times New Roman" panose="02020603050405020304" pitchFamily="18" charset="0"/>
                <a:ea typeface="標楷體" panose="03000509000000000000" pitchFamily="65" charset="-120"/>
              </a:rPr>
              <a:t>5</a:t>
            </a:r>
            <a:r>
              <a:rPr lang="zh-TW" altLang="en-US" dirty="0">
                <a:latin typeface="Times New Roman" panose="02020603050405020304" pitchFamily="18" charset="0"/>
                <a:ea typeface="標楷體" panose="03000509000000000000" pitchFamily="65" charset="-120"/>
              </a:rPr>
              <a:t>個營業日前（專業板於上櫃日前</a:t>
            </a:r>
            <a:r>
              <a:rPr lang="en-US" altLang="zh-TW" dirty="0">
                <a:latin typeface="Times New Roman" panose="02020603050405020304" pitchFamily="18" charset="0"/>
                <a:ea typeface="標楷體" panose="03000509000000000000" pitchFamily="65" charset="-120"/>
              </a:rPr>
              <a:t>4</a:t>
            </a:r>
            <a:r>
              <a:rPr lang="zh-TW" altLang="en-US" dirty="0">
                <a:latin typeface="Times New Roman" panose="02020603050405020304" pitchFamily="18" charset="0"/>
                <a:ea typeface="標楷體" panose="03000509000000000000" pitchFamily="65" charset="-120"/>
              </a:rPr>
              <a:t>個營業日前）完成網路掛牌資料上傳作業。</a:t>
            </a:r>
            <a:endParaRPr lang="en-US" altLang="zh-TW" dirty="0">
              <a:latin typeface="Times New Roman" panose="02020603050405020304" pitchFamily="18" charset="0"/>
              <a:ea typeface="標楷體" panose="03000509000000000000" pitchFamily="65" charset="-120"/>
            </a:endParaRPr>
          </a:p>
          <a:p>
            <a:pPr marL="630238" lvl="2" indent="-259200" algn="just">
              <a:spcBef>
                <a:spcPts val="300"/>
              </a:spcBef>
              <a:buClrTx/>
              <a:buSzPct val="100000"/>
              <a:buFont typeface="Wingdings" pitchFamily="2" charset="2"/>
              <a:buChar char="ü"/>
            </a:pPr>
            <a:r>
              <a:rPr lang="zh-TW" altLang="en-US" dirty="0">
                <a:latin typeface="Times New Roman" panose="02020603050405020304" pitchFamily="18" charset="0"/>
                <a:ea typeface="標楷體" panose="03000509000000000000" pitchFamily="65" charset="-120"/>
              </a:rPr>
              <a:t>上傳債券網路掛牌資料前，請先完成下列事項：</a:t>
            </a:r>
            <a:endParaRPr lang="en-US" altLang="zh-TW" dirty="0">
              <a:latin typeface="Times New Roman" panose="02020603050405020304" pitchFamily="18" charset="0"/>
              <a:ea typeface="標楷體" panose="03000509000000000000" pitchFamily="65" charset="-120"/>
            </a:endParaRPr>
          </a:p>
          <a:p>
            <a:pPr marL="867926" lvl="3" indent="-285750" algn="just">
              <a:spcBef>
                <a:spcPts val="300"/>
              </a:spcBef>
              <a:buClrTx/>
              <a:buSzPct val="100000"/>
              <a:buFont typeface="Wingdings" panose="05000000000000000000" pitchFamily="2" charset="2"/>
              <a:buChar char="Ø"/>
            </a:pPr>
            <a:r>
              <a:rPr lang="zh-TW" altLang="en-US" dirty="0">
                <a:latin typeface="Times New Roman" panose="02020603050405020304" pitchFamily="18" charset="0"/>
                <a:ea typeface="標楷體" panose="03000509000000000000" pitchFamily="65" charset="-120"/>
              </a:rPr>
              <a:t>債券資料申報作業</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私募除外</a:t>
            </a:r>
            <a:r>
              <a:rPr lang="en-US" altLang="zh-TW" dirty="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a:t>
            </a:r>
            <a:endParaRPr lang="en-US" altLang="zh-TW" dirty="0" smtClean="0">
              <a:latin typeface="Times New Roman" panose="02020603050405020304" pitchFamily="18" charset="0"/>
              <a:ea typeface="標楷體" panose="03000509000000000000" pitchFamily="65" charset="-120"/>
            </a:endParaRPr>
          </a:p>
          <a:p>
            <a:pPr marL="867926" lvl="3" indent="-285750" algn="just">
              <a:spcBef>
                <a:spcPts val="300"/>
              </a:spcBef>
              <a:buClrTx/>
              <a:buSzPct val="100000"/>
              <a:buFont typeface="Wingdings" panose="05000000000000000000" pitchFamily="2" charset="2"/>
              <a:buChar char="Ø"/>
            </a:pPr>
            <a:r>
              <a:rPr lang="zh-TW" altLang="en-US" dirty="0" smtClean="0">
                <a:latin typeface="Times New Roman" panose="02020603050405020304" pitchFamily="18" charset="0"/>
                <a:ea typeface="標楷體" panose="03000509000000000000" pitchFamily="65" charset="-120"/>
              </a:rPr>
              <a:t>公開說明書上</a:t>
            </a:r>
            <a:r>
              <a:rPr lang="zh-TW" altLang="en-US" dirty="0">
                <a:latin typeface="Times New Roman" panose="02020603050405020304" pitchFamily="18" charset="0"/>
                <a:ea typeface="標楷體" panose="03000509000000000000" pitchFamily="65" charset="-120"/>
              </a:rPr>
              <a:t>傳</a:t>
            </a:r>
            <a:r>
              <a:rPr lang="zh-TW" altLang="en-US" dirty="0" smtClean="0">
                <a:latin typeface="Times New Roman" panose="02020603050405020304" pitchFamily="18" charset="0"/>
                <a:ea typeface="標楷體" panose="03000509000000000000" pitchFamily="65" charset="-120"/>
              </a:rPr>
              <a:t>。</a:t>
            </a:r>
            <a:endParaRPr lang="en-US" altLang="zh-TW" dirty="0" smtClean="0">
              <a:latin typeface="Times New Roman" panose="02020603050405020304" pitchFamily="18" charset="0"/>
              <a:ea typeface="標楷體" panose="03000509000000000000" pitchFamily="65" charset="-120"/>
            </a:endParaRPr>
          </a:p>
          <a:p>
            <a:pPr marL="867926" lvl="3" indent="-285750" algn="just">
              <a:spcBef>
                <a:spcPts val="300"/>
              </a:spcBef>
              <a:buClrTx/>
              <a:buSzPct val="100000"/>
              <a:buFont typeface="Wingdings" panose="05000000000000000000" pitchFamily="2" charset="2"/>
              <a:buChar char="Ø"/>
            </a:pPr>
            <a:r>
              <a:rPr lang="zh-TW" altLang="en-US" dirty="0" smtClean="0">
                <a:latin typeface="Times New Roman" panose="02020603050405020304" pitchFamily="18" charset="0"/>
                <a:ea typeface="標楷體" panose="03000509000000000000" pitchFamily="65" charset="-120"/>
              </a:rPr>
              <a:t>公司法</a:t>
            </a:r>
            <a:r>
              <a:rPr lang="zh-TW" altLang="en-US" dirty="0">
                <a:latin typeface="Times New Roman" panose="02020603050405020304" pitchFamily="18" charset="0"/>
                <a:ea typeface="標楷體" panose="03000509000000000000" pitchFamily="65" charset="-120"/>
              </a:rPr>
              <a:t>第</a:t>
            </a:r>
            <a:r>
              <a:rPr lang="en-US" altLang="zh-TW" dirty="0">
                <a:latin typeface="Times New Roman" panose="02020603050405020304" pitchFamily="18" charset="0"/>
                <a:ea typeface="標楷體" panose="03000509000000000000" pitchFamily="65" charset="-120"/>
              </a:rPr>
              <a:t>252</a:t>
            </a:r>
            <a:r>
              <a:rPr lang="zh-TW" altLang="en-US" dirty="0">
                <a:latin typeface="Times New Roman" panose="02020603050405020304" pitchFamily="18" charset="0"/>
                <a:ea typeface="標楷體" panose="03000509000000000000" pitchFamily="65" charset="-120"/>
              </a:rPr>
              <a:t>條與第</a:t>
            </a:r>
            <a:r>
              <a:rPr lang="en-US" altLang="zh-TW" dirty="0">
                <a:latin typeface="Times New Roman" panose="02020603050405020304" pitchFamily="18" charset="0"/>
                <a:ea typeface="標楷體" panose="03000509000000000000" pitchFamily="65" charset="-120"/>
              </a:rPr>
              <a:t>273</a:t>
            </a:r>
            <a:r>
              <a:rPr lang="zh-TW" altLang="en-US" dirty="0">
                <a:latin typeface="Times New Roman" panose="02020603050405020304" pitchFamily="18" charset="0"/>
                <a:ea typeface="標楷體" panose="03000509000000000000" pitchFamily="65" charset="-120"/>
              </a:rPr>
              <a:t>條之有價證券交付前公告。</a:t>
            </a:r>
            <a:endParaRPr lang="en-US" altLang="zh-TW"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41551742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4"/>
          <p:cNvSpPr>
            <a:spLocks noGrp="1"/>
          </p:cNvSpPr>
          <p:nvPr>
            <p:ph type="title"/>
          </p:nvPr>
        </p:nvSpPr>
        <p:spPr>
          <a:xfrm>
            <a:off x="1152000" y="540000"/>
            <a:ext cx="7920000" cy="720000"/>
          </a:xfrm>
        </p:spPr>
        <p:txBody>
          <a:bodyPr/>
          <a:lstStyle/>
          <a:p>
            <a:pPr eaLnBrk="1" hangingPunct="1"/>
            <a:r>
              <a:rPr lang="zh-TW" altLang="en-US" sz="3600" b="1" dirty="0" smtClean="0">
                <a:solidFill>
                  <a:srgbClr val="0000FF"/>
                </a:solidFill>
              </a:rPr>
              <a:t>二、網路掛牌</a:t>
            </a:r>
            <a:r>
              <a:rPr lang="en-US" altLang="zh-TW" sz="3600" b="1" dirty="0" smtClean="0">
                <a:solidFill>
                  <a:srgbClr val="0000FF"/>
                </a:solidFill>
              </a:rPr>
              <a:t>—</a:t>
            </a:r>
            <a:r>
              <a:rPr lang="zh-TW" altLang="en-US" sz="3600" b="1" dirty="0" smtClean="0">
                <a:solidFill>
                  <a:srgbClr val="0000FF"/>
                </a:solidFill>
              </a:rPr>
              <a:t>作業說明</a:t>
            </a:r>
            <a:r>
              <a:rPr lang="en-US" altLang="zh-TW" sz="3600" b="1" dirty="0" smtClean="0">
                <a:solidFill>
                  <a:srgbClr val="0000FF"/>
                </a:solidFill>
              </a:rPr>
              <a:t>(2)</a:t>
            </a:r>
            <a:endParaRPr lang="zh-TW" altLang="en-US" sz="3600" b="1" dirty="0" smtClean="0">
              <a:solidFill>
                <a:srgbClr val="0000FF"/>
              </a:solidFill>
            </a:endParaRPr>
          </a:p>
        </p:txBody>
      </p:sp>
      <p:sp>
        <p:nvSpPr>
          <p:cNvPr id="19460" name="投影片編號版面配置區 3"/>
          <p:cNvSpPr>
            <a:spLocks noGrp="1"/>
          </p:cNvSpPr>
          <p:nvPr>
            <p:ph type="sldNum" sz="quarter" idx="12"/>
          </p:nvPr>
        </p:nvSpPr>
        <p:spPr>
          <a:noFill/>
        </p:spPr>
        <p:txBody>
          <a:bodyPr/>
          <a:lstStyle/>
          <a:p>
            <a:fld id="{8C7BBB82-9091-473E-B69D-62C9228047D4}" type="slidenum">
              <a:rPr lang="en-US" altLang="zh-TW" smtClean="0"/>
              <a:pPr/>
              <a:t>57</a:t>
            </a:fld>
            <a:endParaRPr lang="en-US" altLang="zh-TW" smtClean="0"/>
          </a:p>
        </p:txBody>
      </p:sp>
      <p:sp>
        <p:nvSpPr>
          <p:cNvPr id="5" name="副標題 2"/>
          <p:cNvSpPr txBox="1">
            <a:spLocks/>
          </p:cNvSpPr>
          <p:nvPr/>
        </p:nvSpPr>
        <p:spPr bwMode="auto">
          <a:xfrm>
            <a:off x="720000" y="2016000"/>
            <a:ext cx="7920000" cy="47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lgn="just">
              <a:spcBef>
                <a:spcPts val="0"/>
              </a:spcBef>
              <a:buClr>
                <a:srgbClr val="0000FF"/>
              </a:buClr>
              <a:buFont typeface="Wingdings" pitchFamily="2" charset="2"/>
              <a:buChar char="n"/>
            </a:pPr>
            <a:r>
              <a:rPr lang="zh-TW" altLang="en-US" sz="2400" dirty="0" smtClean="0">
                <a:latin typeface="Times New Roman" panose="02020603050405020304" pitchFamily="18" charset="0"/>
                <a:ea typeface="標楷體" panose="03000509000000000000" pitchFamily="65" charset="-120"/>
              </a:rPr>
              <a:t>填報「債券資料申報作業</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私募除外</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」注意事項：</a:t>
            </a:r>
            <a:endParaRPr lang="en-US" altLang="zh-TW" sz="2400" dirty="0" smtClean="0">
              <a:latin typeface="Times New Roman" panose="02020603050405020304" pitchFamily="18" charset="0"/>
              <a:ea typeface="標楷體" panose="03000509000000000000" pitchFamily="65" charset="-120"/>
            </a:endParaRPr>
          </a:p>
          <a:p>
            <a:pPr marL="630238" lvl="2" indent="-259200" algn="just">
              <a:spcBef>
                <a:spcPts val="300"/>
              </a:spcBef>
              <a:buClrTx/>
              <a:buSzPct val="100000"/>
              <a:buFont typeface="Wingdings" pitchFamily="2" charset="2"/>
              <a:buChar char="ü"/>
            </a:pPr>
            <a:r>
              <a:rPr lang="zh-TW" altLang="en-US" sz="2000" dirty="0" smtClean="0">
                <a:latin typeface="Times New Roman" panose="02020603050405020304" pitchFamily="18" charset="0"/>
                <a:ea typeface="標楷體" panose="03000509000000000000" pitchFamily="65" charset="-120"/>
              </a:rPr>
              <a:t>每券之「還本付息現金流量」及「債息對照表」之利息計算方式應與「發行辦法」所定之利息計算方式一致。</a:t>
            </a:r>
            <a:endParaRPr lang="en-US" altLang="zh-TW" sz="2000" dirty="0" smtClean="0">
              <a:latin typeface="Times New Roman" panose="02020603050405020304" pitchFamily="18" charset="0"/>
              <a:ea typeface="標楷體" panose="03000509000000000000" pitchFamily="65" charset="-120"/>
            </a:endParaRPr>
          </a:p>
          <a:p>
            <a:pPr marL="630238" lvl="2" indent="-259200" algn="just">
              <a:spcBef>
                <a:spcPts val="0"/>
              </a:spcBef>
              <a:buClrTx/>
              <a:buSzPct val="100000"/>
              <a:buFont typeface="Wingdings" pitchFamily="2" charset="2"/>
              <a:buChar char="ü"/>
            </a:pPr>
            <a:r>
              <a:rPr lang="zh-TW" altLang="en-US" sz="2000" dirty="0" smtClean="0">
                <a:latin typeface="Times New Roman" panose="02020603050405020304" pitchFamily="18" charset="0"/>
                <a:ea typeface="標楷體" panose="03000509000000000000" pitchFamily="65" charset="-120"/>
              </a:rPr>
              <a:t>分券發行者，每券皆應上傳「發行辦法」及「債息對照表」至債券資料申報作業。</a:t>
            </a:r>
            <a:endParaRPr lang="en-US" altLang="zh-TW" sz="2000" dirty="0" smtClean="0">
              <a:latin typeface="Times New Roman" panose="02020603050405020304" pitchFamily="18" charset="0"/>
              <a:ea typeface="標楷體" panose="03000509000000000000" pitchFamily="65" charset="-120"/>
            </a:endParaRPr>
          </a:p>
          <a:p>
            <a:pPr marL="630238" lvl="2" indent="-259200" algn="just">
              <a:spcBef>
                <a:spcPts val="0"/>
              </a:spcBef>
              <a:buClrTx/>
              <a:buSzPct val="100000"/>
              <a:buFont typeface="Wingdings" pitchFamily="2" charset="2"/>
              <a:buChar char="ü"/>
            </a:pPr>
            <a:r>
              <a:rPr lang="zh-TW" altLang="en-US" sz="2000" dirty="0" smtClean="0">
                <a:latin typeface="Times New Roman" panose="02020603050405020304" pitchFamily="18" charset="0"/>
                <a:ea typeface="標楷體" panose="03000509000000000000" pitchFamily="65" charset="-120"/>
              </a:rPr>
              <a:t>每券皆應填報各家輔導銷售券商之輔導銷售</a:t>
            </a:r>
            <a:r>
              <a:rPr lang="zh-TW" altLang="en-US" sz="2000" dirty="0">
                <a:latin typeface="Times New Roman" panose="02020603050405020304" pitchFamily="18" charset="0"/>
                <a:ea typeface="標楷體" panose="03000509000000000000" pitchFamily="65" charset="-120"/>
              </a:rPr>
              <a:t>金額、輔導銷售費率</a:t>
            </a:r>
            <a:r>
              <a:rPr lang="zh-TW" altLang="en-US" sz="2000" dirty="0" smtClean="0">
                <a:latin typeface="Times New Roman" panose="02020603050405020304" pitchFamily="18" charset="0"/>
                <a:ea typeface="標楷體" panose="03000509000000000000" pitchFamily="65" charset="-120"/>
              </a:rPr>
              <a:t>及銷售型態。</a:t>
            </a:r>
            <a:endParaRPr lang="en-US" altLang="zh-TW" sz="2000" dirty="0" smtClean="0">
              <a:latin typeface="Times New Roman" panose="02020603050405020304" pitchFamily="18" charset="0"/>
              <a:ea typeface="標楷體" panose="03000509000000000000" pitchFamily="65" charset="-120"/>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41"/>
          <a:stretch/>
        </p:blipFill>
        <p:spPr bwMode="auto">
          <a:xfrm>
            <a:off x="1475658" y="4331196"/>
            <a:ext cx="5175922"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bwMode="auto">
          <a:xfrm>
            <a:off x="1452772" y="6106044"/>
            <a:ext cx="3780000" cy="396000"/>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15763413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副標題 2"/>
          <p:cNvSpPr txBox="1">
            <a:spLocks/>
          </p:cNvSpPr>
          <p:nvPr/>
        </p:nvSpPr>
        <p:spPr bwMode="auto">
          <a:xfrm>
            <a:off x="720000" y="2016000"/>
            <a:ext cx="7920000" cy="47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000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lgn="just">
              <a:buClr>
                <a:srgbClr val="0000FF"/>
              </a:buClr>
              <a:buFont typeface="Wingdings" pitchFamily="2" charset="2"/>
              <a:buChar char="n"/>
            </a:pPr>
            <a:r>
              <a:rPr lang="zh-TW" altLang="en-US" sz="2400" dirty="0" smtClean="0">
                <a:latin typeface="Times New Roman" panose="02020603050405020304" pitchFamily="18" charset="0"/>
                <a:ea typeface="標楷體" panose="03000509000000000000" pitchFamily="65" charset="-120"/>
              </a:rPr>
              <a:t>填報「上櫃前申請書件上傳」注意事項：</a:t>
            </a:r>
            <a:endParaRPr lang="en-US" altLang="zh-TW" sz="2400" dirty="0" smtClean="0">
              <a:latin typeface="Times New Roman" panose="02020603050405020304" pitchFamily="18" charset="0"/>
              <a:ea typeface="標楷體" panose="03000509000000000000" pitchFamily="65" charset="-120"/>
            </a:endParaRPr>
          </a:p>
          <a:p>
            <a:pPr marL="628650" lvl="2" indent="-233363" algn="just">
              <a:spcBef>
                <a:spcPts val="300"/>
              </a:spcBef>
              <a:buClrTx/>
              <a:buSzPct val="100000"/>
              <a:buFont typeface="Wingdings" pitchFamily="2" charset="2"/>
              <a:buChar char="ü"/>
            </a:pPr>
            <a:r>
              <a:rPr lang="zh-TW" altLang="en-US" sz="2000" dirty="0" smtClean="0">
                <a:latin typeface="Times New Roman" panose="02020603050405020304" pitchFamily="18" charset="0"/>
                <a:ea typeface="標楷體" panose="03000509000000000000" pitchFamily="65" charset="-120"/>
              </a:rPr>
              <a:t>發行公司</a:t>
            </a:r>
            <a:r>
              <a:rPr lang="zh-TW" altLang="en-US" sz="2000" u="sng" dirty="0" smtClean="0">
                <a:solidFill>
                  <a:srgbClr val="FF0000"/>
                </a:solidFill>
                <a:latin typeface="Times New Roman" panose="02020603050405020304" pitchFamily="18" charset="0"/>
                <a:ea typeface="標楷體" panose="03000509000000000000" pitchFamily="65" charset="-120"/>
              </a:rPr>
              <a:t>初次</a:t>
            </a:r>
            <a:r>
              <a:rPr lang="zh-TW" altLang="en-US" sz="2000" dirty="0" smtClean="0">
                <a:latin typeface="Times New Roman" panose="02020603050405020304" pitchFamily="18" charset="0"/>
                <a:ea typeface="標楷體" panose="03000509000000000000" pitchFamily="65" charset="-120"/>
              </a:rPr>
              <a:t>申請債券於櫃買中心掛牌者，請填</a:t>
            </a:r>
            <a:r>
              <a:rPr lang="zh-TW" altLang="en-US" sz="2000" u="sng" dirty="0" smtClean="0">
                <a:solidFill>
                  <a:srgbClr val="FF0000"/>
                </a:solidFill>
                <a:latin typeface="Times New Roman" panose="02020603050405020304" pitchFamily="18" charset="0"/>
                <a:ea typeface="標楷體" panose="03000509000000000000" pitchFamily="65" charset="-120"/>
              </a:rPr>
              <a:t>申請書</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a:p>
            <a:pPr marL="628650" lvl="2" indent="-233363" algn="just">
              <a:spcBef>
                <a:spcPts val="0"/>
              </a:spcBef>
              <a:buClrTx/>
              <a:buSzPct val="100000"/>
              <a:buFont typeface="Wingdings" pitchFamily="2" charset="2"/>
              <a:buChar char="ü"/>
            </a:pPr>
            <a:r>
              <a:rPr lang="zh-TW" altLang="en-US" sz="2000" dirty="0" smtClean="0">
                <a:latin typeface="Times New Roman" panose="02020603050405020304" pitchFamily="18" charset="0"/>
                <a:ea typeface="標楷體" panose="03000509000000000000" pitchFamily="65" charset="-120"/>
              </a:rPr>
              <a:t>發行公司</a:t>
            </a:r>
            <a:r>
              <a:rPr lang="zh-TW" altLang="en-US" sz="2000" u="sng" dirty="0" smtClean="0">
                <a:solidFill>
                  <a:srgbClr val="FF0000"/>
                </a:solidFill>
                <a:latin typeface="Times New Roman" panose="02020603050405020304" pitchFamily="18" charset="0"/>
                <a:ea typeface="標楷體" panose="03000509000000000000" pitchFamily="65" charset="-120"/>
              </a:rPr>
              <a:t>非初次</a:t>
            </a:r>
            <a:r>
              <a:rPr lang="zh-TW" altLang="en-US" sz="2000" dirty="0" smtClean="0">
                <a:latin typeface="Times New Roman" panose="02020603050405020304" pitchFamily="18" charset="0"/>
                <a:ea typeface="標楷體" panose="03000509000000000000" pitchFamily="65" charset="-120"/>
              </a:rPr>
              <a:t>申請債券於櫃買中心掛牌者，請填</a:t>
            </a:r>
            <a:r>
              <a:rPr lang="zh-TW" altLang="en-US" sz="2000" u="sng" dirty="0" smtClean="0">
                <a:solidFill>
                  <a:srgbClr val="FF0000"/>
                </a:solidFill>
                <a:latin typeface="Times New Roman" panose="02020603050405020304" pitchFamily="18" charset="0"/>
                <a:ea typeface="標楷體" panose="03000509000000000000" pitchFamily="65" charset="-120"/>
              </a:rPr>
              <a:t>申報書</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a:p>
            <a:pPr marL="628650" lvl="2" indent="-233363" algn="just">
              <a:spcBef>
                <a:spcPts val="0"/>
              </a:spcBef>
              <a:buClrTx/>
              <a:buSzPct val="100000"/>
              <a:buFont typeface="Wingdings" pitchFamily="2" charset="2"/>
              <a:buChar char="ü"/>
            </a:pPr>
            <a:r>
              <a:rPr lang="zh-TW" altLang="en-US" sz="2000" dirty="0" smtClean="0">
                <a:latin typeface="Times New Roman" panose="02020603050405020304" pitchFamily="18" charset="0"/>
                <a:ea typeface="標楷體" panose="03000509000000000000" pitchFamily="65" charset="-120"/>
              </a:rPr>
              <a:t>申請網路掛牌時，請確實點選正確之申請項目：</a:t>
            </a:r>
            <a:endParaRPr lang="en-US" altLang="zh-TW" sz="2000" dirty="0" smtClean="0">
              <a:latin typeface="Times New Roman" panose="02020603050405020304" pitchFamily="18" charset="0"/>
              <a:ea typeface="標楷體" panose="03000509000000000000" pitchFamily="65" charset="-12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454400"/>
            <a:ext cx="8119365" cy="33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標題 4"/>
          <p:cNvSpPr>
            <a:spLocks noGrp="1"/>
          </p:cNvSpPr>
          <p:nvPr>
            <p:ph type="title"/>
          </p:nvPr>
        </p:nvSpPr>
        <p:spPr>
          <a:xfrm>
            <a:off x="1152000" y="540000"/>
            <a:ext cx="7920000" cy="720000"/>
          </a:xfrm>
        </p:spPr>
        <p:txBody>
          <a:bodyPr/>
          <a:lstStyle/>
          <a:p>
            <a:pPr eaLnBrk="1" hangingPunct="1"/>
            <a:r>
              <a:rPr lang="zh-TW" altLang="en-US" sz="3600" b="1" dirty="0" smtClean="0">
                <a:solidFill>
                  <a:srgbClr val="0000FF"/>
                </a:solidFill>
              </a:rPr>
              <a:t>二、網路掛牌</a:t>
            </a:r>
            <a:r>
              <a:rPr lang="en-US" altLang="zh-TW" sz="3600" b="1" dirty="0" smtClean="0">
                <a:solidFill>
                  <a:srgbClr val="0000FF"/>
                </a:solidFill>
              </a:rPr>
              <a:t>—</a:t>
            </a:r>
            <a:r>
              <a:rPr lang="zh-TW" altLang="en-US" sz="3600" b="1" dirty="0" smtClean="0">
                <a:solidFill>
                  <a:srgbClr val="0000FF"/>
                </a:solidFill>
              </a:rPr>
              <a:t>作業說明</a:t>
            </a:r>
            <a:r>
              <a:rPr lang="en-US" altLang="zh-TW" sz="3600" b="1" dirty="0" smtClean="0">
                <a:solidFill>
                  <a:srgbClr val="0000FF"/>
                </a:solidFill>
              </a:rPr>
              <a:t>(3)</a:t>
            </a:r>
            <a:endParaRPr lang="zh-TW" altLang="en-US" sz="3600" b="1" dirty="0" smtClean="0">
              <a:solidFill>
                <a:srgbClr val="0000FF"/>
              </a:solidFill>
            </a:endParaRPr>
          </a:p>
        </p:txBody>
      </p:sp>
      <p:sp>
        <p:nvSpPr>
          <p:cNvPr id="19460" name="投影片編號版面配置區 3"/>
          <p:cNvSpPr>
            <a:spLocks noGrp="1"/>
          </p:cNvSpPr>
          <p:nvPr>
            <p:ph type="sldNum" sz="quarter" idx="12"/>
          </p:nvPr>
        </p:nvSpPr>
        <p:spPr>
          <a:noFill/>
        </p:spPr>
        <p:txBody>
          <a:bodyPr/>
          <a:lstStyle/>
          <a:p>
            <a:fld id="{8C7BBB82-9091-473E-B69D-62C9228047D4}" type="slidenum">
              <a:rPr lang="en-US" altLang="zh-TW" smtClean="0"/>
              <a:pPr/>
              <a:t>58</a:t>
            </a:fld>
            <a:endParaRPr lang="en-US" altLang="zh-TW" smtClean="0"/>
          </a:p>
        </p:txBody>
      </p:sp>
      <p:sp>
        <p:nvSpPr>
          <p:cNvPr id="10" name="圓角矩形圖說文字 9"/>
          <p:cNvSpPr/>
          <p:nvPr/>
        </p:nvSpPr>
        <p:spPr>
          <a:xfrm>
            <a:off x="3923928" y="4725144"/>
            <a:ext cx="4176464" cy="1728192"/>
          </a:xfrm>
          <a:prstGeom prst="wedgeRoundRectCallout">
            <a:avLst>
              <a:gd name="adj1" fmla="val -78793"/>
              <a:gd name="adj2" fmla="val 54526"/>
              <a:gd name="adj3" fmla="val 16667"/>
            </a:avLst>
          </a:prstGeom>
          <a:solidFill>
            <a:srgbClr val="FFFF99"/>
          </a:solidFill>
          <a:ln w="25400">
            <a:solidFill>
              <a:srgbClr val="FF0000"/>
            </a:solidFill>
          </a:ln>
        </p:spPr>
        <p:style>
          <a:lnRef idx="1">
            <a:schemeClr val="accent5"/>
          </a:lnRef>
          <a:fillRef idx="2">
            <a:schemeClr val="accent5"/>
          </a:fillRef>
          <a:effectRef idx="1">
            <a:schemeClr val="accent5"/>
          </a:effectRef>
          <a:fontRef idx="minor">
            <a:schemeClr val="dk1"/>
          </a:fontRef>
        </p:style>
        <p:txBody>
          <a:bodyPr lIns="72000" tIns="36000" rIns="72000" bIns="36000" rtlCol="0" anchor="ctr"/>
          <a:lstStyle/>
          <a:p>
            <a:pPr marL="173038" indent="-173038"/>
            <a:r>
              <a:rPr lang="en-US" altLang="zh-TW" sz="1600" b="1" dirty="0" smtClean="0">
                <a:solidFill>
                  <a:srgbClr val="FF0000"/>
                </a:solidFill>
                <a:latin typeface="Times New Roman" pitchFamily="18" charset="0"/>
                <a:ea typeface="標楷體" pitchFamily="65" charset="-120"/>
                <a:cs typeface="Times New Roman" pitchFamily="18" charset="0"/>
              </a:rPr>
              <a:t>1. </a:t>
            </a:r>
            <a:r>
              <a:rPr lang="zh-TW" altLang="zh-TW" sz="1600" b="1" dirty="0" smtClean="0">
                <a:solidFill>
                  <a:srgbClr val="FF0000"/>
                </a:solidFill>
                <a:latin typeface="Times New Roman" pitchFamily="18" charset="0"/>
                <a:ea typeface="標楷體" pitchFamily="65" charset="-120"/>
                <a:cs typeface="Times New Roman" pitchFamily="18" charset="0"/>
              </a:rPr>
              <a:t>發行人</a:t>
            </a:r>
            <a:r>
              <a:rPr lang="zh-TW" altLang="zh-TW" sz="1600" b="1" dirty="0">
                <a:solidFill>
                  <a:srgbClr val="FF0000"/>
                </a:solidFill>
                <a:latin typeface="Times New Roman" pitchFamily="18" charset="0"/>
                <a:ea typeface="標楷體" pitchFamily="65" charset="-120"/>
                <a:cs typeface="Times New Roman" pitchFamily="18" charset="0"/>
              </a:rPr>
              <a:t>委託證券商擔任本債券報價義務所簽訂之委託書或其他相關合約副本</a:t>
            </a:r>
            <a:r>
              <a:rPr lang="zh-TW" altLang="zh-TW" sz="1600" b="1" dirty="0" smtClean="0">
                <a:solidFill>
                  <a:srgbClr val="FF0000"/>
                </a:solidFill>
                <a:latin typeface="Times New Roman" pitchFamily="18" charset="0"/>
                <a:ea typeface="標楷體" pitchFamily="65" charset="-120"/>
                <a:cs typeface="Times New Roman" pitchFamily="18" charset="0"/>
              </a:rPr>
              <a:t>。</a:t>
            </a:r>
            <a:endParaRPr lang="en-US" altLang="zh-TW" sz="1600" b="1" dirty="0" smtClean="0">
              <a:solidFill>
                <a:srgbClr val="FF0000"/>
              </a:solidFill>
              <a:latin typeface="Times New Roman" pitchFamily="18" charset="0"/>
              <a:ea typeface="標楷體" pitchFamily="65" charset="-120"/>
              <a:cs typeface="Times New Roman" pitchFamily="18" charset="0"/>
            </a:endParaRPr>
          </a:p>
          <a:p>
            <a:pPr marL="173038" indent="-173038"/>
            <a:r>
              <a:rPr lang="en-US" altLang="zh-TW" sz="1600" b="1" dirty="0" smtClean="0">
                <a:solidFill>
                  <a:srgbClr val="FF0000"/>
                </a:solidFill>
                <a:latin typeface="Times New Roman" pitchFamily="18" charset="0"/>
                <a:ea typeface="標楷體" pitchFamily="65" charset="-120"/>
                <a:cs typeface="Times New Roman" pitchFamily="18" charset="0"/>
              </a:rPr>
              <a:t>2. </a:t>
            </a:r>
            <a:r>
              <a:rPr lang="zh-TW" altLang="zh-TW" sz="1600" b="1" dirty="0" smtClean="0">
                <a:solidFill>
                  <a:srgbClr val="FF0000"/>
                </a:solidFill>
                <a:latin typeface="Times New Roman" pitchFamily="18" charset="0"/>
                <a:ea typeface="標楷體" pitchFamily="65" charset="-120"/>
                <a:cs typeface="Times New Roman" pitchFamily="18" charset="0"/>
              </a:rPr>
              <a:t>發行人</a:t>
            </a:r>
            <a:r>
              <a:rPr lang="zh-TW" altLang="zh-TW" sz="1600" b="1" dirty="0">
                <a:solidFill>
                  <a:srgbClr val="FF0000"/>
                </a:solidFill>
                <a:latin typeface="Times New Roman" pitchFamily="18" charset="0"/>
                <a:ea typeface="標楷體" pitchFamily="65" charset="-120"/>
                <a:cs typeface="Times New Roman" pitchFamily="18" charset="0"/>
              </a:rPr>
              <a:t>、保證機構或債券之信用評等證明文件</a:t>
            </a:r>
            <a:r>
              <a:rPr lang="zh-TW" altLang="zh-TW" sz="1600" b="1" dirty="0" smtClean="0">
                <a:solidFill>
                  <a:srgbClr val="FF0000"/>
                </a:solidFill>
                <a:latin typeface="Times New Roman" pitchFamily="18" charset="0"/>
                <a:ea typeface="標楷體" pitchFamily="65" charset="-120"/>
                <a:cs typeface="Times New Roman" pitchFamily="18" charset="0"/>
              </a:rPr>
              <a:t>。</a:t>
            </a:r>
            <a:endParaRPr lang="en-US" altLang="zh-TW" sz="1600" b="1" dirty="0">
              <a:solidFill>
                <a:srgbClr val="FF0000"/>
              </a:solidFill>
              <a:latin typeface="Times New Roman" pitchFamily="18" charset="0"/>
              <a:ea typeface="標楷體" pitchFamily="65" charset="-120"/>
              <a:cs typeface="Times New Roman" pitchFamily="18" charset="0"/>
            </a:endParaRPr>
          </a:p>
          <a:p>
            <a:pPr marL="173038" indent="-173038"/>
            <a:r>
              <a:rPr lang="en-US" altLang="zh-TW" sz="1600" b="1" dirty="0" smtClean="0">
                <a:solidFill>
                  <a:srgbClr val="FF0000"/>
                </a:solidFill>
                <a:latin typeface="Times New Roman" pitchFamily="18" charset="0"/>
                <a:ea typeface="標楷體" pitchFamily="65" charset="-120"/>
                <a:cs typeface="Times New Roman" pitchFamily="18" charset="0"/>
              </a:rPr>
              <a:t>3. </a:t>
            </a:r>
            <a:r>
              <a:rPr lang="zh-TW" altLang="zh-TW" sz="1600" b="1" dirty="0" smtClean="0">
                <a:solidFill>
                  <a:srgbClr val="FF0000"/>
                </a:solidFill>
                <a:latin typeface="Times New Roman" pitchFamily="18" charset="0"/>
                <a:ea typeface="標楷體" pitchFamily="65" charset="-120"/>
                <a:cs typeface="Times New Roman" pitchFamily="18" charset="0"/>
              </a:rPr>
              <a:t>有價證券</a:t>
            </a:r>
            <a:r>
              <a:rPr lang="zh-TW" altLang="zh-TW" sz="1600" b="1" dirty="0">
                <a:solidFill>
                  <a:srgbClr val="FF0000"/>
                </a:solidFill>
                <a:latin typeface="Times New Roman" pitchFamily="18" charset="0"/>
                <a:ea typeface="標楷體" pitchFamily="65" charset="-120"/>
                <a:cs typeface="Times New Roman" pitchFamily="18" charset="0"/>
              </a:rPr>
              <a:t>櫃檯買賣契約</a:t>
            </a:r>
            <a:r>
              <a:rPr lang="zh-TW" altLang="zh-TW" sz="1600" b="1" dirty="0" smtClean="0">
                <a:solidFill>
                  <a:srgbClr val="FF0000"/>
                </a:solidFill>
                <a:latin typeface="Times New Roman" pitchFamily="18" charset="0"/>
                <a:ea typeface="標楷體" pitchFamily="65" charset="-120"/>
                <a:cs typeface="Times New Roman" pitchFamily="18" charset="0"/>
              </a:rPr>
              <a:t>書</a:t>
            </a:r>
            <a:r>
              <a:rPr lang="en-US" altLang="zh-TW" sz="1600" b="1" dirty="0" smtClean="0">
                <a:solidFill>
                  <a:srgbClr val="FF0000"/>
                </a:solidFill>
                <a:latin typeface="Times New Roman" pitchFamily="18" charset="0"/>
                <a:ea typeface="標楷體" pitchFamily="65" charset="-120"/>
                <a:cs typeface="Times New Roman" pitchFamily="18" charset="0"/>
              </a:rPr>
              <a:t>(</a:t>
            </a:r>
            <a:r>
              <a:rPr lang="zh-TW" altLang="en-US" sz="1600" b="1" dirty="0" smtClean="0">
                <a:solidFill>
                  <a:srgbClr val="FF0000"/>
                </a:solidFill>
                <a:latin typeface="Times New Roman" pitchFamily="18" charset="0"/>
                <a:ea typeface="標楷體" pitchFamily="65" charset="-120"/>
                <a:cs typeface="Times New Roman" pitchFamily="18" charset="0"/>
              </a:rPr>
              <a:t>初次申請該 份文件請單獨掃描上傳</a:t>
            </a:r>
            <a:r>
              <a:rPr lang="en-US" altLang="zh-TW" sz="1600" b="1" dirty="0" smtClean="0">
                <a:solidFill>
                  <a:srgbClr val="FF0000"/>
                </a:solidFill>
                <a:latin typeface="Times New Roman" pitchFamily="18" charset="0"/>
                <a:ea typeface="標楷體" pitchFamily="65" charset="-120"/>
                <a:cs typeface="Times New Roman" pitchFamily="18" charset="0"/>
              </a:rPr>
              <a:t>)</a:t>
            </a:r>
            <a:endParaRPr lang="zh-TW" altLang="en-US" sz="1600" b="1" dirty="0" smtClean="0">
              <a:solidFill>
                <a:srgbClr val="FF0000"/>
              </a:solidFill>
              <a:latin typeface="Times New Roman" pitchFamily="18" charset="0"/>
              <a:ea typeface="標楷體" pitchFamily="65" charset="-120"/>
              <a:cs typeface="Times New Roman" pitchFamily="18" charset="0"/>
            </a:endParaRPr>
          </a:p>
        </p:txBody>
      </p:sp>
      <p:sp>
        <p:nvSpPr>
          <p:cNvPr id="11" name="矩形 10"/>
          <p:cNvSpPr/>
          <p:nvPr/>
        </p:nvSpPr>
        <p:spPr bwMode="auto">
          <a:xfrm>
            <a:off x="4260804" y="3717032"/>
            <a:ext cx="1260000" cy="180000"/>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3" name="矩形 12"/>
          <p:cNvSpPr/>
          <p:nvPr/>
        </p:nvSpPr>
        <p:spPr bwMode="auto">
          <a:xfrm>
            <a:off x="815644" y="6548668"/>
            <a:ext cx="6840000" cy="216000"/>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41551742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副標題 2"/>
          <p:cNvSpPr txBox="1">
            <a:spLocks/>
          </p:cNvSpPr>
          <p:nvPr/>
        </p:nvSpPr>
        <p:spPr bwMode="auto">
          <a:xfrm>
            <a:off x="720000" y="2016000"/>
            <a:ext cx="7920000" cy="47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000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lgn="just">
              <a:spcBef>
                <a:spcPts val="0"/>
              </a:spcBef>
              <a:buClr>
                <a:srgbClr val="0000FF"/>
              </a:buClr>
              <a:buFont typeface="Wingdings" pitchFamily="2" charset="2"/>
              <a:buChar char="n"/>
            </a:pPr>
            <a:r>
              <a:rPr lang="zh-TW" altLang="en-US" sz="2400" dirty="0" smtClean="0">
                <a:latin typeface="Times New Roman" panose="02020603050405020304" pitchFamily="18" charset="0"/>
                <a:ea typeface="標楷體" panose="03000509000000000000" pitchFamily="65" charset="-120"/>
              </a:rPr>
              <a:t>填報「上櫃後補充書件上傳」注意事項：</a:t>
            </a:r>
            <a:endParaRPr lang="en-US" altLang="zh-TW" sz="2400" dirty="0" smtClean="0">
              <a:latin typeface="Times New Roman" panose="02020603050405020304" pitchFamily="18" charset="0"/>
              <a:ea typeface="標楷體" panose="03000509000000000000" pitchFamily="65" charset="-120"/>
            </a:endParaRPr>
          </a:p>
          <a:p>
            <a:pPr marL="628650" lvl="2" indent="-233363" algn="just">
              <a:spcBef>
                <a:spcPts val="300"/>
              </a:spcBef>
              <a:buClrTx/>
              <a:buSzPct val="100000"/>
              <a:buFont typeface="Wingdings" pitchFamily="2" charset="2"/>
              <a:buChar char="ü"/>
            </a:pPr>
            <a:r>
              <a:rPr lang="zh-TW" altLang="en-US" sz="2000" dirty="0" smtClean="0">
                <a:solidFill>
                  <a:srgbClr val="000000"/>
                </a:solidFill>
                <a:latin typeface="Times New Roman" panose="02020603050405020304" pitchFamily="18" charset="0"/>
                <a:ea typeface="標楷體" panose="03000509000000000000" pitchFamily="65" charset="-120"/>
              </a:rPr>
              <a:t>「債券</a:t>
            </a:r>
            <a:r>
              <a:rPr lang="zh-TW" altLang="en-US" sz="2000" dirty="0">
                <a:solidFill>
                  <a:srgbClr val="000000"/>
                </a:solidFill>
                <a:latin typeface="Times New Roman" panose="02020603050405020304" pitchFamily="18" charset="0"/>
                <a:ea typeface="標楷體" panose="03000509000000000000" pitchFamily="65" charset="-120"/>
              </a:rPr>
              <a:t>上櫃公告」及「債券核准上櫃</a:t>
            </a:r>
            <a:r>
              <a:rPr lang="zh-TW" altLang="en-US" sz="2000" dirty="0" smtClean="0">
                <a:solidFill>
                  <a:srgbClr val="000000"/>
                </a:solidFill>
                <a:latin typeface="Times New Roman" panose="02020603050405020304" pitchFamily="18" charset="0"/>
                <a:ea typeface="標楷體" panose="03000509000000000000" pitchFamily="65" charset="-120"/>
              </a:rPr>
              <a:t>公告」請輸入公告日期及公開</a:t>
            </a:r>
            <a:r>
              <a:rPr lang="zh-TW" altLang="en-US" sz="2000" dirty="0">
                <a:solidFill>
                  <a:srgbClr val="000000"/>
                </a:solidFill>
                <a:latin typeface="Times New Roman" panose="02020603050405020304" pitchFamily="18" charset="0"/>
                <a:ea typeface="標楷體" panose="03000509000000000000" pitchFamily="65" charset="-120"/>
              </a:rPr>
              <a:t>資訊觀測站查詢端該項公告頁面之</a:t>
            </a:r>
            <a:r>
              <a:rPr lang="zh-TW" altLang="en-US" sz="2000" dirty="0" smtClean="0">
                <a:solidFill>
                  <a:srgbClr val="000000"/>
                </a:solidFill>
                <a:latin typeface="Times New Roman" panose="02020603050405020304" pitchFamily="18" charset="0"/>
                <a:ea typeface="標楷體" panose="03000509000000000000" pitchFamily="65" charset="-120"/>
              </a:rPr>
              <a:t>網址。</a:t>
            </a:r>
            <a:endParaRPr lang="zh-TW" altLang="en-US" sz="2000" dirty="0">
              <a:solidFill>
                <a:srgbClr val="000000"/>
              </a:solidFill>
              <a:latin typeface="Times New Roman" panose="02020603050405020304" pitchFamily="18" charset="0"/>
              <a:ea typeface="標楷體" panose="03000509000000000000" pitchFamily="65" charset="-120"/>
            </a:endParaRPr>
          </a:p>
          <a:p>
            <a:pPr marL="628650" lvl="2" indent="-233363" algn="just">
              <a:spcBef>
                <a:spcPts val="300"/>
              </a:spcBef>
              <a:buClrTx/>
              <a:buSzPct val="100000"/>
              <a:buFont typeface="Wingdings" pitchFamily="2" charset="2"/>
              <a:buChar char="ü"/>
            </a:pPr>
            <a:r>
              <a:rPr lang="zh-TW" altLang="en-US" sz="2000" dirty="0">
                <a:solidFill>
                  <a:srgbClr val="000000"/>
                </a:solidFill>
                <a:latin typeface="Times New Roman" panose="02020603050405020304" pitchFamily="18" charset="0"/>
                <a:ea typeface="標楷體" panose="03000509000000000000" pitchFamily="65" charset="-120"/>
              </a:rPr>
              <a:t>證券商業同業公會出具之承銷契約備查</a:t>
            </a:r>
            <a:r>
              <a:rPr lang="zh-TW" altLang="en-US" sz="2000" dirty="0" smtClean="0">
                <a:solidFill>
                  <a:srgbClr val="000000"/>
                </a:solidFill>
                <a:latin typeface="Times New Roman" panose="02020603050405020304" pitchFamily="18" charset="0"/>
                <a:ea typeface="標楷體" panose="03000509000000000000" pitchFamily="65" charset="-120"/>
              </a:rPr>
              <a:t>函請上傳至</a:t>
            </a:r>
            <a:r>
              <a:rPr lang="zh-TW" altLang="en-US" sz="2000" dirty="0">
                <a:solidFill>
                  <a:srgbClr val="000000"/>
                </a:solidFill>
                <a:latin typeface="Times New Roman" panose="02020603050405020304" pitchFamily="18" charset="0"/>
                <a:ea typeface="標楷體" panose="03000509000000000000" pitchFamily="65" charset="-120"/>
              </a:rPr>
              <a:t>「</a:t>
            </a:r>
            <a:r>
              <a:rPr lang="zh-TW" altLang="en-US" sz="2000" dirty="0" smtClean="0">
                <a:solidFill>
                  <a:srgbClr val="000000"/>
                </a:solidFill>
                <a:latin typeface="Times New Roman" panose="02020603050405020304" pitchFamily="18" charset="0"/>
                <a:ea typeface="標楷體" panose="03000509000000000000" pitchFamily="65" charset="-120"/>
              </a:rPr>
              <a:t>其他補充書件</a:t>
            </a:r>
            <a:r>
              <a:rPr lang="zh-TW" altLang="en-US" sz="2000" dirty="0">
                <a:solidFill>
                  <a:srgbClr val="000000"/>
                </a:solidFill>
                <a:latin typeface="Times New Roman" panose="02020603050405020304" pitchFamily="18" charset="0"/>
                <a:ea typeface="標楷體" panose="03000509000000000000" pitchFamily="65" charset="-120"/>
              </a:rPr>
              <a:t>」</a:t>
            </a:r>
            <a:r>
              <a:rPr lang="zh-TW" altLang="en-US" sz="2000" dirty="0" smtClean="0">
                <a:solidFill>
                  <a:srgbClr val="000000"/>
                </a:solidFill>
                <a:latin typeface="Times New Roman" panose="02020603050405020304" pitchFamily="18" charset="0"/>
                <a:ea typeface="標楷體" panose="03000509000000000000" pitchFamily="65" charset="-120"/>
              </a:rPr>
              <a:t>。</a:t>
            </a:r>
            <a:endParaRPr lang="en-US" altLang="zh-TW" sz="2000" dirty="0" smtClean="0">
              <a:solidFill>
                <a:srgbClr val="000000"/>
              </a:solidFill>
              <a:latin typeface="Times New Roman" panose="02020603050405020304" pitchFamily="18" charset="0"/>
              <a:ea typeface="標楷體" panose="03000509000000000000" pitchFamily="65" charset="-120"/>
            </a:endParaRPr>
          </a:p>
          <a:p>
            <a:pPr marL="628650" lvl="2" indent="-233363" algn="just">
              <a:spcBef>
                <a:spcPts val="300"/>
              </a:spcBef>
              <a:buClrTx/>
              <a:buSzPct val="100000"/>
              <a:buFont typeface="Wingdings" pitchFamily="2" charset="2"/>
              <a:buChar char="ü"/>
            </a:pPr>
            <a:r>
              <a:rPr lang="zh-TW" altLang="en-US" sz="2000" dirty="0" smtClean="0">
                <a:solidFill>
                  <a:srgbClr val="000000"/>
                </a:solidFill>
                <a:latin typeface="Times New Roman" panose="02020603050405020304" pitchFamily="18" charset="0"/>
                <a:ea typeface="標楷體" panose="03000509000000000000" pitchFamily="65" charset="-120"/>
              </a:rPr>
              <a:t>募集完成證明文件請使用本中心規定之募集完成證明文件格式並附上收足</a:t>
            </a:r>
            <a:r>
              <a:rPr lang="zh-TW" altLang="en-US" sz="2000" dirty="0">
                <a:solidFill>
                  <a:srgbClr val="000000"/>
                </a:solidFill>
                <a:latin typeface="Times New Roman" panose="02020603050405020304" pitchFamily="18" charset="0"/>
                <a:ea typeface="標楷體" panose="03000509000000000000" pitchFamily="65" charset="-120"/>
              </a:rPr>
              <a:t>款項證明。</a:t>
            </a:r>
            <a:endParaRPr lang="en-US" altLang="zh-TW" sz="2000" dirty="0">
              <a:solidFill>
                <a:srgbClr val="000000"/>
              </a:solidFill>
              <a:latin typeface="Times New Roman" panose="02020603050405020304" pitchFamily="18" charset="0"/>
              <a:ea typeface="標楷體" panose="03000509000000000000" pitchFamily="65" charset="-120"/>
            </a:endParaRPr>
          </a:p>
          <a:p>
            <a:pPr marL="324000" indent="-324000" algn="just">
              <a:spcBef>
                <a:spcPts val="0"/>
              </a:spcBef>
              <a:buClr>
                <a:srgbClr val="0000FF"/>
              </a:buClr>
              <a:buFont typeface="Wingdings" pitchFamily="2" charset="2"/>
              <a:buChar char="n"/>
            </a:pPr>
            <a:endParaRPr lang="en-US" altLang="zh-TW" sz="2400" dirty="0" smtClean="0">
              <a:latin typeface="Times New Roman" panose="02020603050405020304" pitchFamily="18" charset="0"/>
              <a:ea typeface="標楷體" panose="03000509000000000000" pitchFamily="65" charset="-120"/>
            </a:endParaRPr>
          </a:p>
        </p:txBody>
      </p:sp>
      <p:sp>
        <p:nvSpPr>
          <p:cNvPr id="19458" name="標題 4"/>
          <p:cNvSpPr>
            <a:spLocks noGrp="1"/>
          </p:cNvSpPr>
          <p:nvPr>
            <p:ph type="title"/>
          </p:nvPr>
        </p:nvSpPr>
        <p:spPr>
          <a:xfrm>
            <a:off x="1152000" y="540000"/>
            <a:ext cx="7920000" cy="720000"/>
          </a:xfrm>
        </p:spPr>
        <p:txBody>
          <a:bodyPr/>
          <a:lstStyle/>
          <a:p>
            <a:pPr eaLnBrk="1" hangingPunct="1"/>
            <a:r>
              <a:rPr lang="zh-TW" altLang="en-US" sz="3600" b="1" dirty="0" smtClean="0">
                <a:solidFill>
                  <a:srgbClr val="0000FF"/>
                </a:solidFill>
              </a:rPr>
              <a:t>二、網路掛牌</a:t>
            </a:r>
            <a:r>
              <a:rPr lang="en-US" altLang="zh-TW" sz="3600" b="1" dirty="0" smtClean="0">
                <a:solidFill>
                  <a:srgbClr val="0000FF"/>
                </a:solidFill>
              </a:rPr>
              <a:t>—</a:t>
            </a:r>
            <a:r>
              <a:rPr lang="zh-TW" altLang="en-US" sz="3600" b="1" dirty="0" smtClean="0">
                <a:solidFill>
                  <a:srgbClr val="0000FF"/>
                </a:solidFill>
              </a:rPr>
              <a:t>作業說明</a:t>
            </a:r>
            <a:r>
              <a:rPr lang="en-US" altLang="zh-TW" sz="3600" b="1" dirty="0" smtClean="0">
                <a:solidFill>
                  <a:srgbClr val="0000FF"/>
                </a:solidFill>
              </a:rPr>
              <a:t>(4)</a:t>
            </a:r>
            <a:endParaRPr lang="zh-TW" altLang="en-US" sz="3600" b="1" dirty="0" smtClean="0">
              <a:solidFill>
                <a:srgbClr val="0000FF"/>
              </a:solidFill>
            </a:endParaRPr>
          </a:p>
        </p:txBody>
      </p:sp>
      <p:sp>
        <p:nvSpPr>
          <p:cNvPr id="19460" name="投影片編號版面配置區 3"/>
          <p:cNvSpPr>
            <a:spLocks noGrp="1"/>
          </p:cNvSpPr>
          <p:nvPr>
            <p:ph type="sldNum" sz="quarter" idx="12"/>
          </p:nvPr>
        </p:nvSpPr>
        <p:spPr>
          <a:noFill/>
        </p:spPr>
        <p:txBody>
          <a:bodyPr/>
          <a:lstStyle/>
          <a:p>
            <a:fld id="{8C7BBB82-9091-473E-B69D-62C9228047D4}" type="slidenum">
              <a:rPr lang="en-US" altLang="zh-TW" smtClean="0"/>
              <a:pPr/>
              <a:t>59</a:t>
            </a:fld>
            <a:endParaRPr lang="en-US" altLang="zh-TW" smtClean="0"/>
          </a:p>
        </p:txBody>
      </p:sp>
      <p:grpSp>
        <p:nvGrpSpPr>
          <p:cNvPr id="2" name="群組 1"/>
          <p:cNvGrpSpPr/>
          <p:nvPr/>
        </p:nvGrpSpPr>
        <p:grpSpPr>
          <a:xfrm>
            <a:off x="72000" y="4392000"/>
            <a:ext cx="9000000" cy="2161723"/>
            <a:chOff x="94804" y="3049873"/>
            <a:chExt cx="9000000" cy="2161723"/>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4" y="3049873"/>
              <a:ext cx="9000000" cy="152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圓角矩形圖說文字 9"/>
            <p:cNvSpPr>
              <a:spLocks noChangeAspect="1"/>
            </p:cNvSpPr>
            <p:nvPr/>
          </p:nvSpPr>
          <p:spPr>
            <a:xfrm>
              <a:off x="3442676" y="4750187"/>
              <a:ext cx="4594447" cy="461409"/>
            </a:xfrm>
            <a:prstGeom prst="wedgeRoundRectCallout">
              <a:avLst>
                <a:gd name="adj1" fmla="val -93355"/>
                <a:gd name="adj2" fmla="val -113999"/>
                <a:gd name="adj3" fmla="val 16667"/>
              </a:avLst>
            </a:prstGeom>
            <a:solidFill>
              <a:srgbClr val="FFFF99"/>
            </a:solidFill>
            <a:ln w="254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zh-TW" sz="1600" b="1" dirty="0" smtClean="0">
                  <a:solidFill>
                    <a:srgbClr val="FF0000"/>
                  </a:solidFill>
                  <a:latin typeface="Times New Roman" pitchFamily="18" charset="0"/>
                  <a:ea typeface="標楷體" pitchFamily="65" charset="-120"/>
                </a:rPr>
                <a:t>證券</a:t>
              </a:r>
              <a:r>
                <a:rPr lang="zh-TW" altLang="zh-TW" sz="1600" b="1" dirty="0">
                  <a:solidFill>
                    <a:srgbClr val="FF0000"/>
                  </a:solidFill>
                  <a:latin typeface="Times New Roman" pitchFamily="18" charset="0"/>
                  <a:ea typeface="標楷體" pitchFamily="65" charset="-120"/>
                </a:rPr>
                <a:t>商業同業公會出具之承銷契約備查</a:t>
              </a:r>
              <a:r>
                <a:rPr lang="zh-TW" altLang="zh-TW" sz="1600" b="1" dirty="0" smtClean="0">
                  <a:solidFill>
                    <a:srgbClr val="FF0000"/>
                  </a:solidFill>
                  <a:latin typeface="Times New Roman" pitchFamily="18" charset="0"/>
                  <a:ea typeface="標楷體" pitchFamily="65" charset="-120"/>
                </a:rPr>
                <a:t>函</a:t>
              </a:r>
              <a:endParaRPr lang="zh-TW" altLang="en-US" sz="1600" b="1" dirty="0" smtClean="0">
                <a:solidFill>
                  <a:srgbClr val="FF0000"/>
                </a:solidFill>
                <a:latin typeface="Times New Roman" pitchFamily="18" charset="0"/>
                <a:ea typeface="標楷體" pitchFamily="65" charset="-120"/>
              </a:endParaRPr>
            </a:p>
          </p:txBody>
        </p:sp>
        <p:sp>
          <p:nvSpPr>
            <p:cNvPr id="8" name="矩形 7"/>
            <p:cNvSpPr/>
            <p:nvPr/>
          </p:nvSpPr>
          <p:spPr bwMode="auto">
            <a:xfrm>
              <a:off x="94804" y="4358481"/>
              <a:ext cx="4608000" cy="180000"/>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Tree>
    <p:extLst>
      <p:ext uri="{BB962C8B-B14F-4D97-AF65-F5344CB8AC3E}">
        <p14:creationId xmlns:p14="http://schemas.microsoft.com/office/powerpoint/2010/main" val="4155174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idx="4294967295"/>
          </p:nvPr>
        </p:nvSpPr>
        <p:spPr bwMode="auto">
          <a:xfrm>
            <a:off x="1115615" y="2016000"/>
            <a:ext cx="6984000" cy="1584176"/>
          </a:xfrm>
          <a:noFill/>
        </p:spPr>
        <p:txBody>
          <a:bodyPr vert="horz" wrap="square" lIns="91440" tIns="45720" rIns="91440" bIns="45720" numCol="1" anchor="t" anchorCtr="0" compatLnSpc="1">
            <a:prstTxWarp prst="textNoShape">
              <a:avLst/>
            </a:prstTxWarp>
            <a:noAutofit/>
          </a:bodyPr>
          <a:lstStyle/>
          <a:p>
            <a:pPr marL="1165225" indent="-1165225" eaLnBrk="1" hangingPunct="1">
              <a:lnSpc>
                <a:spcPct val="114000"/>
              </a:lnSpc>
            </a:pPr>
            <a:r>
              <a:rPr lang="zh-TW" altLang="en-US" b="1" dirty="0">
                <a:solidFill>
                  <a:srgbClr val="967D42"/>
                </a:solidFill>
                <a:latin typeface="標楷體" pitchFamily="65" charset="-120"/>
                <a:ea typeface="標楷體" pitchFamily="65" charset="-120"/>
              </a:rPr>
              <a:t>貳</a:t>
            </a:r>
            <a:r>
              <a:rPr lang="zh-TW" altLang="en-US" b="1" dirty="0" smtClean="0">
                <a:solidFill>
                  <a:srgbClr val="967D42"/>
                </a:solidFill>
                <a:effectLst/>
                <a:latin typeface="標楷體" pitchFamily="65" charset="-120"/>
                <a:ea typeface="標楷體" pitchFamily="65" charset="-120"/>
              </a:rPr>
              <a:t>、</a:t>
            </a:r>
            <a:r>
              <a:rPr lang="zh-TW" altLang="en-US" b="1" dirty="0" smtClean="0">
                <a:solidFill>
                  <a:srgbClr val="967D42"/>
                </a:solidFill>
                <a:latin typeface="標楷體" pitchFamily="65" charset="-120"/>
                <a:ea typeface="標楷體" pitchFamily="65" charset="-120"/>
              </a:rPr>
              <a:t>普通公司債及金融債券發行概況</a:t>
            </a:r>
          </a:p>
        </p:txBody>
      </p:sp>
      <p:sp>
        <p:nvSpPr>
          <p:cNvPr id="45059" name="Rectangle 38"/>
          <p:cNvSpPr txBox="1">
            <a:spLocks noGrp="1" noChangeArrowheads="1"/>
          </p:cNvSpPr>
          <p:nvPr/>
        </p:nvSpPr>
        <p:spPr bwMode="auto">
          <a:xfrm>
            <a:off x="8507288" y="6265118"/>
            <a:ext cx="457200" cy="476250"/>
          </a:xfrm>
          <a:prstGeom prst="rect">
            <a:avLst/>
          </a:prstGeom>
          <a:noFill/>
          <a:ln>
            <a:miter lim="800000"/>
            <a:headEnd/>
            <a:tailEnd/>
          </a:ln>
        </p:spPr>
        <p:txBody>
          <a:bodyPr anchor="b"/>
          <a:lstStyle/>
          <a:p>
            <a:pPr algn="ctr">
              <a:defRPr/>
            </a:pPr>
            <a:fld id="{BBF8469B-6A15-4A42-83C7-B4D24E349E60}" type="slidenum">
              <a:rPr kumimoji="0" lang="en-US" altLang="zh-TW" sz="1400">
                <a:solidFill>
                  <a:schemeClr val="bg2">
                    <a:lumMod val="25000"/>
                  </a:schemeClr>
                </a:solidFill>
                <a:latin typeface="Times New Roman" panose="02020603050405020304" pitchFamily="18" charset="0"/>
                <a:cs typeface="Times New Roman" panose="02020603050405020304" pitchFamily="18" charset="0"/>
              </a:rPr>
              <a:pPr algn="ctr">
                <a:defRPr/>
              </a:pPr>
              <a:t>6</a:t>
            </a:fld>
            <a:endParaRPr kumimoji="0" lang="en-US" altLang="zh-TW" sz="14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816475" y="3914114"/>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spTree>
    <p:extLst>
      <p:ext uri="{BB962C8B-B14F-4D97-AF65-F5344CB8AC3E}">
        <p14:creationId xmlns:p14="http://schemas.microsoft.com/office/powerpoint/2010/main" val="34879238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2"/>
          <p:cNvSpPr txBox="1">
            <a:spLocks/>
          </p:cNvSpPr>
          <p:nvPr/>
        </p:nvSpPr>
        <p:spPr bwMode="auto">
          <a:xfrm>
            <a:off x="720000" y="2016000"/>
            <a:ext cx="792000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buClr>
                <a:srgbClr val="0000FF"/>
              </a:buClr>
              <a:buFont typeface="Wingdings" pitchFamily="2" charset="2"/>
              <a:buChar char="n"/>
            </a:pPr>
            <a:r>
              <a:rPr lang="zh-TW" altLang="en-US" sz="2400" dirty="0" smtClean="0">
                <a:latin typeface="Times New Roman" panose="02020603050405020304" pitchFamily="18" charset="0"/>
                <a:ea typeface="標楷體" panose="03000509000000000000" pitchFamily="65" charset="-120"/>
              </a:rPr>
              <a:t>依本中心「有價證券上櫃公司資訊申報作業辦法」第</a:t>
            </a:r>
            <a:r>
              <a:rPr lang="en-US" altLang="zh-TW" sz="2400" dirty="0" smtClean="0">
                <a:latin typeface="Times New Roman" panose="02020603050405020304" pitchFamily="18" charset="0"/>
                <a:ea typeface="標楷體" panose="03000509000000000000" pitchFamily="65" charset="-120"/>
              </a:rPr>
              <a:t>3</a:t>
            </a:r>
            <a:r>
              <a:rPr lang="zh-TW" altLang="en-US" sz="2400" dirty="0" smtClean="0">
                <a:latin typeface="Times New Roman" panose="02020603050405020304" pitchFamily="18" charset="0"/>
                <a:ea typeface="標楷體" panose="03000509000000000000" pitchFamily="65" charset="-120"/>
              </a:rPr>
              <a:t>條之</a:t>
            </a:r>
            <a:r>
              <a:rPr lang="en-US" altLang="zh-TW" sz="2400" dirty="0" smtClean="0">
                <a:latin typeface="Times New Roman" panose="02020603050405020304" pitchFamily="18" charset="0"/>
                <a:ea typeface="標楷體" panose="03000509000000000000" pitchFamily="65" charset="-120"/>
              </a:rPr>
              <a:t>1</a:t>
            </a:r>
            <a:r>
              <a:rPr lang="zh-TW" altLang="en-US" sz="2400" dirty="0" smtClean="0">
                <a:latin typeface="Times New Roman" panose="02020603050405020304" pitchFamily="18" charset="0"/>
                <a:ea typeface="標楷體" panose="03000509000000000000" pitchFamily="65" charset="-120"/>
              </a:rPr>
              <a:t>規定辦理</a:t>
            </a:r>
            <a:endParaRPr lang="en-US" altLang="zh-TW" sz="2400" dirty="0" smtClean="0">
              <a:latin typeface="Times New Roman" panose="02020603050405020304" pitchFamily="18" charset="0"/>
              <a:ea typeface="標楷體" panose="03000509000000000000" pitchFamily="65" charset="-120"/>
            </a:endParaRPr>
          </a:p>
        </p:txBody>
      </p:sp>
      <p:sp>
        <p:nvSpPr>
          <p:cNvPr id="2" name="標題 1"/>
          <p:cNvSpPr>
            <a:spLocks noGrp="1"/>
          </p:cNvSpPr>
          <p:nvPr>
            <p:ph type="title"/>
          </p:nvPr>
        </p:nvSpPr>
        <p:spPr>
          <a:xfrm>
            <a:off x="1152000" y="540000"/>
            <a:ext cx="7920000" cy="720000"/>
          </a:xfrm>
        </p:spPr>
        <p:txBody>
          <a:bodyPr/>
          <a:lstStyle/>
          <a:p>
            <a:r>
              <a:rPr lang="zh-TW" altLang="en-US" sz="3600" b="1" dirty="0" smtClean="0">
                <a:solidFill>
                  <a:srgbClr val="0000FF"/>
                </a:solidFill>
                <a:latin typeface="標楷體" panose="03000509000000000000" pitchFamily="65" charset="-120"/>
                <a:ea typeface="標楷體" panose="03000509000000000000" pitchFamily="65" charset="-120"/>
              </a:rPr>
              <a:t>三</a:t>
            </a:r>
            <a:r>
              <a:rPr lang="zh-TW" altLang="en-US" sz="3600" b="1" dirty="0" smtClean="0">
                <a:solidFill>
                  <a:srgbClr val="0000FF"/>
                </a:solidFill>
              </a:rPr>
              <a:t>、</a:t>
            </a:r>
            <a:r>
              <a:rPr lang="zh-TW" altLang="en-US" sz="3600" b="1" dirty="0" smtClean="0">
                <a:solidFill>
                  <a:srgbClr val="0000FF"/>
                </a:solidFill>
                <a:latin typeface="標楷體" panose="03000509000000000000" pitchFamily="65" charset="-120"/>
                <a:ea typeface="標楷體" panose="03000509000000000000" pitchFamily="65" charset="-120"/>
              </a:rPr>
              <a:t>資訊申報</a:t>
            </a:r>
            <a:r>
              <a:rPr lang="en-US" altLang="zh-TW" sz="3600" b="1" dirty="0" smtClean="0">
                <a:solidFill>
                  <a:srgbClr val="0000FF"/>
                </a:solidFill>
                <a:latin typeface="標楷體" panose="03000509000000000000" pitchFamily="65" charset="-120"/>
                <a:ea typeface="標楷體" panose="03000509000000000000" pitchFamily="65" charset="-120"/>
              </a:rPr>
              <a:t>—</a:t>
            </a:r>
            <a:r>
              <a:rPr lang="zh-TW" altLang="en-US" sz="3600" b="1" dirty="0" smtClean="0">
                <a:solidFill>
                  <a:srgbClr val="0000FF"/>
                </a:solidFill>
                <a:latin typeface="標楷體" panose="03000509000000000000" pitchFamily="65" charset="-120"/>
                <a:ea typeface="標楷體" panose="03000509000000000000" pitchFamily="65" charset="-120"/>
              </a:rPr>
              <a:t>常用作業</a:t>
            </a:r>
            <a:endParaRPr lang="zh-TW" altLang="en-US" sz="3600" b="1" dirty="0">
              <a:solidFill>
                <a:srgbClr val="0000FF"/>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742EC59D-4864-4376-B54E-B6C993257369}" type="slidenum">
              <a:rPr lang="en-US" altLang="zh-TW" smtClean="0"/>
              <a:pPr>
                <a:defRPr/>
              </a:pPr>
              <a:t>60</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2402259548"/>
              </p:ext>
            </p:extLst>
          </p:nvPr>
        </p:nvGraphicFramePr>
        <p:xfrm>
          <a:off x="1187624" y="2852936"/>
          <a:ext cx="7560840" cy="3673466"/>
        </p:xfrm>
        <a:graphic>
          <a:graphicData uri="http://schemas.openxmlformats.org/drawingml/2006/table">
            <a:tbl>
              <a:tblPr firstRow="1" bandRow="1">
                <a:tableStyleId>{5C22544A-7EE6-4342-B048-85BDC9FD1C3A}</a:tableStyleId>
              </a:tblPr>
              <a:tblGrid>
                <a:gridCol w="3600400"/>
                <a:gridCol w="1944216"/>
                <a:gridCol w="2016224"/>
              </a:tblGrid>
              <a:tr h="504056">
                <a:tc>
                  <a:txBody>
                    <a:bodyPr/>
                    <a:lstStyle/>
                    <a:p>
                      <a:pPr marL="0" indent="0" algn="ctr"/>
                      <a:r>
                        <a:rPr lang="zh-TW" altLang="en-US" sz="2000" dirty="0" smtClean="0">
                          <a:solidFill>
                            <a:srgbClr val="000000"/>
                          </a:solidFill>
                          <a:latin typeface="Times New Roman" pitchFamily="18" charset="0"/>
                          <a:ea typeface="標楷體" panose="03000509000000000000" pitchFamily="65" charset="-120"/>
                        </a:rPr>
                        <a:t>常用申報及公告事項</a:t>
                      </a:r>
                      <a:endParaRPr lang="zh-TW" altLang="en-US" sz="2000" dirty="0">
                        <a:solidFill>
                          <a:srgbClr val="000000"/>
                        </a:solidFill>
                        <a:latin typeface="Times New Roman" pitchFamily="18" charset="0"/>
                        <a:ea typeface="標楷體" panose="03000509000000000000" pitchFamily="65" charset="-120"/>
                      </a:endParaRPr>
                    </a:p>
                  </a:txBody>
                  <a:tcPr marL="36000" marR="36000" anchor="ctr">
                    <a:solidFill>
                      <a:schemeClr val="tx2">
                        <a:lumMod val="40000"/>
                        <a:lumOff val="60000"/>
                      </a:schemeClr>
                    </a:solidFill>
                  </a:tcPr>
                </a:tc>
                <a:tc>
                  <a:txBody>
                    <a:bodyPr/>
                    <a:lstStyle/>
                    <a:p>
                      <a:pPr marL="0" indent="0" algn="ctr"/>
                      <a:r>
                        <a:rPr lang="zh-TW" altLang="en-US" sz="2000" dirty="0" smtClean="0">
                          <a:solidFill>
                            <a:srgbClr val="000000"/>
                          </a:solidFill>
                          <a:latin typeface="Times New Roman" pitchFamily="18" charset="0"/>
                          <a:ea typeface="標楷體" panose="03000509000000000000" pitchFamily="65" charset="-120"/>
                        </a:rPr>
                        <a:t>申報時點</a:t>
                      </a:r>
                      <a:endParaRPr lang="zh-TW" altLang="en-US" sz="2000" dirty="0">
                        <a:solidFill>
                          <a:srgbClr val="000000"/>
                        </a:solidFill>
                        <a:latin typeface="Times New Roman" pitchFamily="18" charset="0"/>
                        <a:ea typeface="標楷體" panose="03000509000000000000" pitchFamily="65" charset="-120"/>
                      </a:endParaRPr>
                    </a:p>
                  </a:txBody>
                  <a:tcPr marL="36000" marR="36000" anchor="ctr">
                    <a:solidFill>
                      <a:schemeClr val="tx2">
                        <a:lumMod val="40000"/>
                        <a:lumOff val="60000"/>
                      </a:schemeClr>
                    </a:solidFill>
                  </a:tcPr>
                </a:tc>
                <a:tc>
                  <a:txBody>
                    <a:bodyPr/>
                    <a:lstStyle/>
                    <a:p>
                      <a:pPr marL="0" indent="0" algn="ctr"/>
                      <a:r>
                        <a:rPr lang="en-US" altLang="zh-TW" sz="2000" dirty="0" smtClean="0">
                          <a:solidFill>
                            <a:srgbClr val="000000"/>
                          </a:solidFill>
                          <a:latin typeface="Times New Roman" pitchFamily="18" charset="0"/>
                          <a:ea typeface="標楷體" panose="03000509000000000000" pitchFamily="65" charset="-120"/>
                        </a:rPr>
                        <a:t>MOPS</a:t>
                      </a:r>
                      <a:r>
                        <a:rPr lang="en-US" altLang="zh-TW" sz="2000" baseline="0" dirty="0" smtClean="0">
                          <a:solidFill>
                            <a:srgbClr val="000000"/>
                          </a:solidFill>
                          <a:latin typeface="Times New Roman" pitchFamily="18" charset="0"/>
                          <a:ea typeface="標楷體" panose="03000509000000000000" pitchFamily="65" charset="-120"/>
                        </a:rPr>
                        <a:t> </a:t>
                      </a:r>
                      <a:r>
                        <a:rPr lang="zh-TW" altLang="en-US" sz="2000" baseline="0" dirty="0" smtClean="0">
                          <a:solidFill>
                            <a:srgbClr val="000000"/>
                          </a:solidFill>
                          <a:latin typeface="Times New Roman" pitchFamily="18" charset="0"/>
                          <a:ea typeface="標楷體" panose="03000509000000000000" pitchFamily="65" charset="-120"/>
                        </a:rPr>
                        <a:t>申報項目</a:t>
                      </a:r>
                      <a:endParaRPr lang="zh-TW" altLang="en-US" sz="2000" dirty="0">
                        <a:solidFill>
                          <a:srgbClr val="000000"/>
                        </a:solidFill>
                        <a:latin typeface="Times New Roman" pitchFamily="18" charset="0"/>
                        <a:ea typeface="標楷體" panose="03000509000000000000" pitchFamily="65" charset="-120"/>
                      </a:endParaRPr>
                    </a:p>
                  </a:txBody>
                  <a:tcPr marL="36000" marR="36000" anchor="ctr">
                    <a:solidFill>
                      <a:schemeClr val="tx2">
                        <a:lumMod val="40000"/>
                        <a:lumOff val="60000"/>
                      </a:schemeClr>
                    </a:solidFill>
                  </a:tcPr>
                </a:tc>
              </a:tr>
              <a:tr h="648072">
                <a:tc>
                  <a:txBody>
                    <a:bodyPr/>
                    <a:lstStyle/>
                    <a:p>
                      <a:pPr marL="0" indent="0">
                        <a:buFont typeface="Wingdings" panose="05000000000000000000" pitchFamily="2" charset="2"/>
                        <a:buNone/>
                      </a:pPr>
                      <a:r>
                        <a:rPr lang="zh-TW" altLang="en-US" sz="1800" dirty="0" smtClean="0">
                          <a:solidFill>
                            <a:srgbClr val="000000"/>
                          </a:solidFill>
                          <a:latin typeface="Times New Roman" panose="02020603050405020304" pitchFamily="18" charset="0"/>
                          <a:ea typeface="標楷體" panose="03000509000000000000" pitchFamily="65" charset="-120"/>
                        </a:rPr>
                        <a:t>債券基本資料維護</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r>
                        <a:rPr lang="zh-TW" altLang="en-US" sz="1800" dirty="0" smtClean="0">
                          <a:solidFill>
                            <a:srgbClr val="000000"/>
                          </a:solidFill>
                          <a:latin typeface="Times New Roman" panose="02020603050405020304" pitchFamily="18" charset="0"/>
                          <a:ea typeface="標楷體" panose="03000509000000000000" pitchFamily="65" charset="-120"/>
                        </a:rPr>
                        <a:t>上櫃前及每月</a:t>
                      </a:r>
                      <a:r>
                        <a:rPr lang="en-US" altLang="zh-TW" sz="1800" dirty="0" smtClean="0">
                          <a:solidFill>
                            <a:srgbClr val="000000"/>
                          </a:solidFill>
                          <a:latin typeface="Times New Roman" panose="02020603050405020304" pitchFamily="18" charset="0"/>
                          <a:ea typeface="標楷體" panose="03000509000000000000" pitchFamily="65" charset="-120"/>
                        </a:rPr>
                        <a:t>10</a:t>
                      </a:r>
                      <a:r>
                        <a:rPr lang="zh-TW" altLang="en-US" sz="1800" dirty="0" smtClean="0">
                          <a:solidFill>
                            <a:srgbClr val="000000"/>
                          </a:solidFill>
                          <a:latin typeface="Times New Roman" panose="02020603050405020304" pitchFamily="18" charset="0"/>
                          <a:ea typeface="標楷體" panose="03000509000000000000" pitchFamily="65" charset="-120"/>
                        </a:rPr>
                        <a:t>日前維護前月資料</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rgbClr val="000000"/>
                          </a:solidFill>
                          <a:latin typeface="Times New Roman" panose="02020603050405020304" pitchFamily="18" charset="0"/>
                          <a:ea typeface="標楷體" panose="03000509000000000000" pitchFamily="65" charset="-120"/>
                        </a:rPr>
                        <a:t>債券資料申報作業</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r>
              <a:tr h="420223">
                <a:tc>
                  <a:txBody>
                    <a:bodyPr/>
                    <a:lstStyle/>
                    <a:p>
                      <a:pPr marL="0" indent="0">
                        <a:buFont typeface="Wingdings" panose="05000000000000000000" pitchFamily="2" charset="2"/>
                        <a:buNone/>
                      </a:pPr>
                      <a:r>
                        <a:rPr lang="zh-TW" altLang="en-US" sz="1800" dirty="0" smtClean="0">
                          <a:solidFill>
                            <a:srgbClr val="000000"/>
                          </a:solidFill>
                          <a:latin typeface="Times New Roman" panose="02020603050405020304" pitchFamily="18" charset="0"/>
                          <a:ea typeface="標楷體" panose="03000509000000000000" pitchFamily="65" charset="-120"/>
                        </a:rPr>
                        <a:t>核准上櫃公告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r>
                        <a:rPr lang="zh-TW" altLang="en-US" sz="1800" dirty="0" smtClean="0">
                          <a:solidFill>
                            <a:srgbClr val="000000"/>
                          </a:solidFill>
                          <a:latin typeface="Times New Roman" panose="02020603050405020304" pitchFamily="18" charset="0"/>
                          <a:ea typeface="標楷體" panose="03000509000000000000" pitchFamily="65" charset="-120"/>
                        </a:rPr>
                        <a:t>債券上櫃日前</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lgn="ctr"/>
                      <a:r>
                        <a:rPr lang="zh-TW" altLang="en-US" sz="1800" dirty="0" smtClean="0">
                          <a:solidFill>
                            <a:srgbClr val="000000"/>
                          </a:solidFill>
                          <a:latin typeface="Times New Roman" panose="02020603050405020304" pitchFamily="18" charset="0"/>
                          <a:ea typeface="標楷體" panose="03000509000000000000" pitchFamily="65" charset="-120"/>
                        </a:rPr>
                        <a:t>債券訊息市場公告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r>
              <a:tr h="420223">
                <a:tc>
                  <a:txBody>
                    <a:bodyPr/>
                    <a:lstStyle/>
                    <a:p>
                      <a:pPr marL="0" indent="0">
                        <a:buFont typeface="Wingdings" panose="05000000000000000000" pitchFamily="2" charset="2"/>
                        <a:buNone/>
                      </a:pPr>
                      <a:r>
                        <a:rPr lang="zh-TW" altLang="en-US" sz="1800" dirty="0" smtClean="0">
                          <a:solidFill>
                            <a:srgbClr val="000000"/>
                          </a:solidFill>
                          <a:latin typeface="Times New Roman" panose="02020603050405020304" pitchFamily="18" charset="0"/>
                          <a:ea typeface="標楷體" panose="03000509000000000000" pitchFamily="65" charset="-120"/>
                        </a:rPr>
                        <a:t>還本付息公告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r>
                        <a:rPr lang="zh-TW" altLang="en-US" sz="1800" dirty="0" smtClean="0">
                          <a:solidFill>
                            <a:srgbClr val="000000"/>
                          </a:solidFill>
                          <a:latin typeface="Times New Roman" panose="02020603050405020304" pitchFamily="18" charset="0"/>
                          <a:ea typeface="標楷體" panose="03000509000000000000" pitchFamily="65" charset="-120"/>
                        </a:rPr>
                        <a:t>前</a:t>
                      </a:r>
                      <a:r>
                        <a:rPr lang="en-US" altLang="zh-TW" sz="1800" dirty="0" smtClean="0">
                          <a:solidFill>
                            <a:srgbClr val="000000"/>
                          </a:solidFill>
                          <a:latin typeface="Times New Roman" panose="02020603050405020304" pitchFamily="18" charset="0"/>
                          <a:ea typeface="標楷體" panose="03000509000000000000" pitchFamily="65" charset="-120"/>
                        </a:rPr>
                        <a:t>7</a:t>
                      </a:r>
                      <a:r>
                        <a:rPr lang="zh-TW" altLang="en-US" sz="1800" dirty="0" smtClean="0">
                          <a:solidFill>
                            <a:srgbClr val="000000"/>
                          </a:solidFill>
                          <a:latin typeface="Times New Roman" panose="02020603050405020304" pitchFamily="18" charset="0"/>
                          <a:ea typeface="標楷體" panose="03000509000000000000" pitchFamily="65" charset="-120"/>
                        </a:rPr>
                        <a:t>個營業日</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lgn="ctr"/>
                      <a:r>
                        <a:rPr lang="zh-TW" altLang="en-US" sz="1800" dirty="0" smtClean="0">
                          <a:solidFill>
                            <a:srgbClr val="000000"/>
                          </a:solidFill>
                          <a:latin typeface="Times New Roman" panose="02020603050405020304" pitchFamily="18" charset="0"/>
                          <a:ea typeface="標楷體" panose="03000509000000000000" pitchFamily="65" charset="-120"/>
                        </a:rPr>
                        <a:t>債券訊息市場公告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r>
              <a:tr h="420223">
                <a:tc>
                  <a:txBody>
                    <a:bodyPr/>
                    <a:lstStyle/>
                    <a:p>
                      <a:pPr marL="0" indent="0">
                        <a:buFont typeface="Wingdings" panose="05000000000000000000" pitchFamily="2" charset="2"/>
                        <a:buNone/>
                      </a:pPr>
                      <a:r>
                        <a:rPr lang="zh-TW" altLang="en-US" sz="1800" dirty="0" smtClean="0">
                          <a:solidFill>
                            <a:srgbClr val="000000"/>
                          </a:solidFill>
                          <a:latin typeface="Times New Roman" panose="02020603050405020304" pitchFamily="18" charset="0"/>
                          <a:ea typeface="標楷體" panose="03000509000000000000" pitchFamily="65" charset="-120"/>
                        </a:rPr>
                        <a:t>利率重設公告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r>
                        <a:rPr lang="zh-TW" altLang="en-US" sz="1800" dirty="0" smtClean="0">
                          <a:solidFill>
                            <a:srgbClr val="000000"/>
                          </a:solidFill>
                          <a:latin typeface="Times New Roman" panose="02020603050405020304" pitchFamily="18" charset="0"/>
                          <a:ea typeface="標楷體" panose="03000509000000000000" pitchFamily="65" charset="-120"/>
                        </a:rPr>
                        <a:t>次</a:t>
                      </a:r>
                      <a:r>
                        <a:rPr lang="en-US" altLang="zh-TW" sz="1800" dirty="0" smtClean="0">
                          <a:solidFill>
                            <a:srgbClr val="000000"/>
                          </a:solidFill>
                          <a:latin typeface="Times New Roman" panose="02020603050405020304" pitchFamily="18" charset="0"/>
                          <a:ea typeface="標楷體" panose="03000509000000000000" pitchFamily="65" charset="-120"/>
                        </a:rPr>
                        <a:t>1</a:t>
                      </a:r>
                      <a:r>
                        <a:rPr lang="zh-TW" altLang="en-US" sz="1800" dirty="0" smtClean="0">
                          <a:solidFill>
                            <a:srgbClr val="000000"/>
                          </a:solidFill>
                          <a:latin typeface="Times New Roman" panose="02020603050405020304" pitchFamily="18" charset="0"/>
                          <a:ea typeface="標楷體" panose="03000509000000000000" pitchFamily="65" charset="-120"/>
                        </a:rPr>
                        <a:t>個營業日前</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lgn="ctr"/>
                      <a:r>
                        <a:rPr lang="zh-TW" altLang="en-US" sz="1800" dirty="0" smtClean="0">
                          <a:solidFill>
                            <a:srgbClr val="000000"/>
                          </a:solidFill>
                          <a:latin typeface="Times New Roman" panose="02020603050405020304" pitchFamily="18" charset="0"/>
                          <a:ea typeface="標楷體" panose="03000509000000000000" pitchFamily="65" charset="-120"/>
                        </a:rPr>
                        <a:t>債券訊息市場公告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r>
              <a:tr h="420223">
                <a:tc>
                  <a:txBody>
                    <a:bodyPr/>
                    <a:lstStyle/>
                    <a:p>
                      <a:pPr marL="0" indent="0">
                        <a:buFont typeface="Wingdings" panose="05000000000000000000" pitchFamily="2" charset="2"/>
                        <a:buNone/>
                      </a:pPr>
                      <a:r>
                        <a:rPr lang="zh-TW" altLang="en-US" sz="1800" dirty="0" smtClean="0">
                          <a:solidFill>
                            <a:srgbClr val="000000"/>
                          </a:solidFill>
                          <a:latin typeface="Times New Roman" panose="02020603050405020304" pitchFamily="18" charset="0"/>
                          <a:ea typeface="標楷體" panose="03000509000000000000" pitchFamily="65" charset="-120"/>
                        </a:rPr>
                        <a:t>信用評等等級異動公告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r>
                        <a:rPr lang="zh-TW" altLang="en-US" sz="1800" dirty="0" smtClean="0">
                          <a:solidFill>
                            <a:srgbClr val="000000"/>
                          </a:solidFill>
                          <a:latin typeface="Times New Roman" panose="02020603050405020304" pitchFamily="18" charset="0"/>
                          <a:ea typeface="標楷體" panose="03000509000000000000" pitchFamily="65" charset="-120"/>
                        </a:rPr>
                        <a:t>次</a:t>
                      </a:r>
                      <a:r>
                        <a:rPr lang="en-US" altLang="zh-TW" sz="1800" dirty="0" smtClean="0">
                          <a:solidFill>
                            <a:srgbClr val="000000"/>
                          </a:solidFill>
                          <a:latin typeface="Times New Roman" panose="02020603050405020304" pitchFamily="18" charset="0"/>
                          <a:ea typeface="標楷體" panose="03000509000000000000" pitchFamily="65" charset="-120"/>
                        </a:rPr>
                        <a:t>1</a:t>
                      </a:r>
                      <a:r>
                        <a:rPr lang="zh-TW" altLang="en-US" sz="1800" dirty="0" smtClean="0">
                          <a:solidFill>
                            <a:srgbClr val="000000"/>
                          </a:solidFill>
                          <a:latin typeface="Times New Roman" panose="02020603050405020304" pitchFamily="18" charset="0"/>
                          <a:ea typeface="標楷體" panose="03000509000000000000" pitchFamily="65" charset="-120"/>
                        </a:rPr>
                        <a:t>個營業日前</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lgn="ctr"/>
                      <a:r>
                        <a:rPr lang="zh-TW" altLang="en-US" sz="1800" dirty="0" smtClean="0">
                          <a:solidFill>
                            <a:srgbClr val="000000"/>
                          </a:solidFill>
                          <a:latin typeface="Times New Roman" panose="02020603050405020304" pitchFamily="18" charset="0"/>
                          <a:ea typeface="標楷體" panose="03000509000000000000" pitchFamily="65" charset="-120"/>
                        </a:rPr>
                        <a:t>債券訊息市場公告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r>
              <a:tr h="420223">
                <a:tc>
                  <a:txBody>
                    <a:bodyPr/>
                    <a:lstStyle/>
                    <a:p>
                      <a:pPr marL="0" indent="0">
                        <a:buFont typeface="Wingdings" panose="05000000000000000000" pitchFamily="2" charset="2"/>
                        <a:buNone/>
                      </a:pPr>
                      <a:r>
                        <a:rPr lang="zh-TW" altLang="en-US" sz="1800" dirty="0" smtClean="0">
                          <a:solidFill>
                            <a:srgbClr val="000000"/>
                          </a:solidFill>
                          <a:latin typeface="Times New Roman" panose="02020603050405020304" pitchFamily="18" charset="0"/>
                          <a:ea typeface="標楷體" panose="03000509000000000000" pitchFamily="65" charset="-120"/>
                        </a:rPr>
                        <a:t>與債券持有人權利義務相關之公告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r>
                        <a:rPr lang="zh-TW" altLang="en-US" sz="1800" dirty="0" smtClean="0">
                          <a:solidFill>
                            <a:srgbClr val="000000"/>
                          </a:solidFill>
                          <a:latin typeface="Times New Roman" panose="02020603050405020304" pitchFamily="18" charset="0"/>
                          <a:ea typeface="標楷體" panose="03000509000000000000" pitchFamily="65" charset="-120"/>
                        </a:rPr>
                        <a:t>次</a:t>
                      </a:r>
                      <a:r>
                        <a:rPr lang="en-US" altLang="zh-TW" sz="1800" dirty="0" smtClean="0">
                          <a:solidFill>
                            <a:srgbClr val="000000"/>
                          </a:solidFill>
                          <a:latin typeface="Times New Roman" panose="02020603050405020304" pitchFamily="18" charset="0"/>
                          <a:ea typeface="標楷體" panose="03000509000000000000" pitchFamily="65" charset="-120"/>
                        </a:rPr>
                        <a:t>1</a:t>
                      </a:r>
                      <a:r>
                        <a:rPr lang="zh-TW" altLang="en-US" sz="1800" dirty="0" smtClean="0">
                          <a:solidFill>
                            <a:srgbClr val="000000"/>
                          </a:solidFill>
                          <a:latin typeface="Times New Roman" panose="02020603050405020304" pitchFamily="18" charset="0"/>
                          <a:ea typeface="標楷體" panose="03000509000000000000" pitchFamily="65" charset="-120"/>
                        </a:rPr>
                        <a:t>個營業日前</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lgn="ctr"/>
                      <a:r>
                        <a:rPr lang="zh-TW" altLang="en-US" sz="1800" dirty="0" smtClean="0">
                          <a:solidFill>
                            <a:srgbClr val="000000"/>
                          </a:solidFill>
                          <a:latin typeface="Times New Roman" panose="02020603050405020304" pitchFamily="18" charset="0"/>
                          <a:ea typeface="標楷體" panose="03000509000000000000" pitchFamily="65" charset="-120"/>
                        </a:rPr>
                        <a:t>債券訊息市場公告</a:t>
                      </a:r>
                      <a:endParaRPr lang="zh-TW" altLang="en-US" sz="1800" dirty="0">
                        <a:solidFill>
                          <a:srgbClr val="000000"/>
                        </a:solidFill>
                        <a:latin typeface="Times New Roman" panose="02020603050405020304" pitchFamily="18" charset="0"/>
                        <a:ea typeface="標楷體" panose="03000509000000000000" pitchFamily="65" charset="-120"/>
                      </a:endParaRPr>
                    </a:p>
                  </a:txBody>
                  <a:tcPr marL="36000" marR="36000" anchor="ctr"/>
                </a:tc>
              </a:tr>
              <a:tr h="420223">
                <a:tc>
                  <a:txBody>
                    <a:bodyPr/>
                    <a:lstStyle/>
                    <a:p>
                      <a:pPr marL="0" indent="0">
                        <a:buFont typeface="Wingdings" panose="05000000000000000000" pitchFamily="2" charset="2"/>
                        <a:buNone/>
                      </a:pPr>
                      <a:r>
                        <a:rPr lang="zh-TW" altLang="en-US" sz="1800" dirty="0" smtClean="0">
                          <a:solidFill>
                            <a:srgbClr val="FF0000"/>
                          </a:solidFill>
                          <a:latin typeface="Times New Roman" panose="02020603050405020304" pitchFamily="18" charset="0"/>
                          <a:ea typeface="標楷體" panose="03000509000000000000" pitchFamily="65" charset="-120"/>
                        </a:rPr>
                        <a:t>到期前提前還本收回或贖回公告</a:t>
                      </a:r>
                      <a:endParaRPr lang="zh-TW" altLang="en-US" sz="1800" dirty="0">
                        <a:solidFill>
                          <a:srgbClr val="FF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r>
                        <a:rPr lang="zh-TW" altLang="en-US" sz="1800" dirty="0" smtClean="0">
                          <a:solidFill>
                            <a:srgbClr val="FF0000"/>
                          </a:solidFill>
                          <a:latin typeface="Times New Roman" panose="02020603050405020304" pitchFamily="18" charset="0"/>
                          <a:ea typeface="標楷體" panose="03000509000000000000" pitchFamily="65" charset="-120"/>
                        </a:rPr>
                        <a:t>依發行辦法規定</a:t>
                      </a:r>
                      <a:endParaRPr lang="zh-TW" altLang="en-US" sz="1800" dirty="0">
                        <a:solidFill>
                          <a:srgbClr val="FF0000"/>
                        </a:solidFill>
                        <a:latin typeface="Times New Roman" panose="02020603050405020304" pitchFamily="18" charset="0"/>
                        <a:ea typeface="標楷體" panose="03000509000000000000" pitchFamily="65" charset="-120"/>
                      </a:endParaRPr>
                    </a:p>
                  </a:txBody>
                  <a:tcPr marL="36000" marR="36000" anchor="ctr"/>
                </a:tc>
                <a:tc>
                  <a:txBody>
                    <a:bodyPr/>
                    <a:lstStyle/>
                    <a:p>
                      <a:pPr marL="0" indent="0" algn="ctr"/>
                      <a:r>
                        <a:rPr lang="zh-TW" altLang="en-US" sz="1800" dirty="0" smtClean="0">
                          <a:solidFill>
                            <a:srgbClr val="FF0000"/>
                          </a:solidFill>
                          <a:latin typeface="Times New Roman" panose="02020603050405020304" pitchFamily="18" charset="0"/>
                          <a:ea typeface="標楷體" panose="03000509000000000000" pitchFamily="65" charset="-120"/>
                        </a:rPr>
                        <a:t>各項公告申報作業</a:t>
                      </a:r>
                      <a:endParaRPr lang="zh-TW" altLang="en-US" sz="1800" dirty="0">
                        <a:solidFill>
                          <a:srgbClr val="FF0000"/>
                        </a:solidFill>
                        <a:latin typeface="Times New Roman" panose="02020603050405020304" pitchFamily="18" charset="0"/>
                        <a:ea typeface="標楷體" panose="03000509000000000000" pitchFamily="65" charset="-120"/>
                      </a:endParaRPr>
                    </a:p>
                  </a:txBody>
                  <a:tcPr marL="36000" marR="36000" anchor="ctr"/>
                </a:tc>
              </a:tr>
            </a:tbl>
          </a:graphicData>
        </a:graphic>
      </p:graphicFrame>
      <p:sp>
        <p:nvSpPr>
          <p:cNvPr id="5" name="文字方塊 4"/>
          <p:cNvSpPr txBox="1"/>
          <p:nvPr/>
        </p:nvSpPr>
        <p:spPr>
          <a:xfrm>
            <a:off x="1403648" y="1484784"/>
            <a:ext cx="7740352" cy="369332"/>
          </a:xfrm>
          <a:prstGeom prst="rect">
            <a:avLst/>
          </a:prstGeom>
          <a:noFill/>
          <a:ln>
            <a:noFill/>
          </a:ln>
        </p:spPr>
        <p:txBody>
          <a:bodyPr wrap="square" rtlCol="0">
            <a:spAutoFit/>
          </a:bodyPr>
          <a:lstStyle/>
          <a:p>
            <a:endParaRPr lang="zh-TW" altLang="en-US" sz="1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27311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r>
              <a:rPr lang="zh-TW" altLang="en-US" sz="3600" b="1" dirty="0" smtClean="0">
                <a:solidFill>
                  <a:srgbClr val="0000FF"/>
                </a:solidFill>
                <a:latin typeface="標楷體" panose="03000509000000000000" pitchFamily="65" charset="-120"/>
                <a:ea typeface="標楷體" panose="03000509000000000000" pitchFamily="65" charset="-120"/>
              </a:rPr>
              <a:t>三</a:t>
            </a:r>
            <a:r>
              <a:rPr lang="zh-TW" altLang="en-US" sz="3600" b="1" dirty="0" smtClean="0">
                <a:solidFill>
                  <a:srgbClr val="0000FF"/>
                </a:solidFill>
              </a:rPr>
              <a:t>、</a:t>
            </a:r>
            <a:r>
              <a:rPr lang="zh-TW" altLang="en-US" sz="3600" b="1" dirty="0" smtClean="0">
                <a:solidFill>
                  <a:srgbClr val="0000FF"/>
                </a:solidFill>
                <a:latin typeface="標楷體" panose="03000509000000000000" pitchFamily="65" charset="-120"/>
                <a:ea typeface="標楷體" panose="03000509000000000000" pitchFamily="65" charset="-120"/>
              </a:rPr>
              <a:t>資訊申報</a:t>
            </a:r>
            <a:r>
              <a:rPr lang="en-US" altLang="zh-TW" sz="3600" b="1" dirty="0" smtClean="0">
                <a:solidFill>
                  <a:srgbClr val="0000FF"/>
                </a:solidFill>
                <a:latin typeface="標楷體" panose="03000509000000000000" pitchFamily="65" charset="-120"/>
                <a:ea typeface="標楷體" panose="03000509000000000000" pitchFamily="65" charset="-120"/>
              </a:rPr>
              <a:t>—</a:t>
            </a:r>
            <a:r>
              <a:rPr lang="zh-TW" altLang="en-US" sz="3600" b="1" dirty="0" smtClean="0">
                <a:solidFill>
                  <a:srgbClr val="0000FF"/>
                </a:solidFill>
                <a:latin typeface="標楷體" panose="03000509000000000000" pitchFamily="65" charset="-120"/>
                <a:ea typeface="標楷體" panose="03000509000000000000" pitchFamily="65" charset="-120"/>
              </a:rPr>
              <a:t>債券基本資料維護</a:t>
            </a:r>
            <a:endParaRPr lang="zh-TW" altLang="en-US" sz="3600" b="1" dirty="0">
              <a:solidFill>
                <a:srgbClr val="0000FF"/>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742EC59D-4864-4376-B54E-B6C993257369}" type="slidenum">
              <a:rPr lang="en-US" altLang="zh-TW" smtClean="0"/>
              <a:pPr>
                <a:defRPr/>
              </a:pPr>
              <a:t>61</a:t>
            </a:fld>
            <a:endParaRPr lang="en-US" altLang="zh-TW"/>
          </a:p>
        </p:txBody>
      </p:sp>
      <p:sp>
        <p:nvSpPr>
          <p:cNvPr id="6" name="副標題 2"/>
          <p:cNvSpPr txBox="1">
            <a:spLocks/>
          </p:cNvSpPr>
          <p:nvPr/>
        </p:nvSpPr>
        <p:spPr bwMode="auto">
          <a:xfrm>
            <a:off x="720000" y="2016000"/>
            <a:ext cx="792088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buClr>
                <a:srgbClr val="0000FF"/>
              </a:buClr>
              <a:buFont typeface="Wingdings" pitchFamily="2" charset="2"/>
              <a:buChar char="n"/>
            </a:pPr>
            <a:r>
              <a:rPr lang="zh-TW" altLang="en-US" sz="2400" b="1" dirty="0" smtClean="0">
                <a:latin typeface="Times New Roman" panose="02020603050405020304" pitchFamily="18" charset="0"/>
                <a:ea typeface="標楷體" panose="03000509000000000000" pitchFamily="65" charset="-120"/>
              </a:rPr>
              <a:t>申報系統及路徑</a:t>
            </a:r>
            <a:endParaRPr lang="en-US" altLang="zh-TW" sz="2400" b="1" dirty="0" smtClean="0">
              <a:latin typeface="Times New Roman" panose="02020603050405020304" pitchFamily="18" charset="0"/>
              <a:ea typeface="標楷體" panose="03000509000000000000" pitchFamily="65" charset="-120"/>
            </a:endParaRPr>
          </a:p>
          <a:p>
            <a:pPr marL="355600" indent="0">
              <a:lnSpc>
                <a:spcPct val="110000"/>
              </a:lnSpc>
              <a:spcBef>
                <a:spcPts val="0"/>
              </a:spcBef>
              <a:buClr>
                <a:srgbClr val="0000FF"/>
              </a:buClr>
              <a:buNone/>
            </a:pPr>
            <a:r>
              <a:rPr lang="zh-TW" altLang="en-US" sz="2000" dirty="0" smtClean="0">
                <a:latin typeface="Times New Roman" panose="02020603050405020304" pitchFamily="18" charset="0"/>
                <a:ea typeface="標楷體" panose="03000509000000000000" pitchFamily="65" charset="-120"/>
              </a:rPr>
              <a:t>公開資訊觀測站電子認證申報系統 </a:t>
            </a:r>
            <a:r>
              <a:rPr lang="en-US" altLang="zh-TW" sz="2000" dirty="0" smtClean="0">
                <a:latin typeface="Times New Roman" panose="02020603050405020304" pitchFamily="18" charset="0"/>
                <a:ea typeface="標楷體" panose="03000509000000000000" pitchFamily="65" charset="-120"/>
              </a:rPr>
              <a:t>&gt; </a:t>
            </a:r>
            <a:r>
              <a:rPr lang="zh-TW" altLang="en-US" sz="2000" dirty="0" smtClean="0">
                <a:latin typeface="Times New Roman" panose="02020603050405020304" pitchFamily="18" charset="0"/>
                <a:ea typeface="標楷體" panose="03000509000000000000" pitchFamily="65" charset="-120"/>
              </a:rPr>
              <a:t>債券資料申報作業 </a:t>
            </a:r>
            <a:r>
              <a:rPr lang="en-US" altLang="zh-TW" sz="2000" dirty="0" smtClean="0">
                <a:latin typeface="Times New Roman" panose="02020603050405020304" pitchFamily="18" charset="0"/>
                <a:ea typeface="標楷體" panose="03000509000000000000" pitchFamily="65" charset="-120"/>
              </a:rPr>
              <a:t>&gt; </a:t>
            </a:r>
            <a:r>
              <a:rPr lang="zh-TW" altLang="en-US" sz="2000" dirty="0" smtClean="0">
                <a:latin typeface="Times New Roman" panose="02020603050405020304" pitchFamily="18" charset="0"/>
                <a:ea typeface="標楷體" panose="03000509000000000000" pitchFamily="65" charset="-120"/>
              </a:rPr>
              <a:t>債券資料申報作業（私募除外）。</a:t>
            </a:r>
            <a:endParaRPr lang="en-US" altLang="zh-TW" sz="2000" dirty="0" smtClean="0">
              <a:latin typeface="Times New Roman" panose="02020603050405020304" pitchFamily="18" charset="0"/>
              <a:ea typeface="標楷體" panose="03000509000000000000" pitchFamily="65" charset="-120"/>
            </a:endParaRPr>
          </a:p>
          <a:p>
            <a:pPr marL="324000" indent="-324000">
              <a:spcBef>
                <a:spcPts val="1200"/>
              </a:spcBef>
              <a:buClr>
                <a:srgbClr val="0000FF"/>
              </a:buClr>
              <a:buFont typeface="Wingdings" pitchFamily="2" charset="2"/>
              <a:buChar char="n"/>
            </a:pPr>
            <a:r>
              <a:rPr lang="zh-TW" altLang="en-US" sz="2400" b="1" dirty="0" smtClean="0">
                <a:latin typeface="Times New Roman" panose="02020603050405020304" pitchFamily="18" charset="0"/>
                <a:ea typeface="標楷體" panose="03000509000000000000" pitchFamily="65" charset="-120"/>
              </a:rPr>
              <a:t>系統自動複製資料與資料確認功能</a:t>
            </a:r>
            <a:endParaRPr lang="en-US" altLang="zh-TW" sz="2400" b="1" dirty="0" smtClean="0">
              <a:latin typeface="Times New Roman" panose="02020603050405020304" pitchFamily="18" charset="0"/>
              <a:ea typeface="標楷體" panose="03000509000000000000" pitchFamily="65" charset="-120"/>
            </a:endParaRPr>
          </a:p>
          <a:p>
            <a:pPr marL="684000" lvl="1" indent="-288000" algn="just">
              <a:lnSpc>
                <a:spcPct val="110000"/>
              </a:lnSpc>
              <a:spcBef>
                <a:spcPts val="0"/>
              </a:spcBef>
              <a:buClrTx/>
              <a:buSzPct val="100000"/>
              <a:buFont typeface="Wingdings" pitchFamily="2" charset="2"/>
              <a:buChar char="ü"/>
            </a:pPr>
            <a:r>
              <a:rPr lang="zh-TW" altLang="en-US" sz="2000" dirty="0" smtClean="0">
                <a:latin typeface="Times New Roman" panose="02020603050405020304" pitchFamily="18" charset="0"/>
                <a:ea typeface="標楷體" panose="03000509000000000000" pitchFamily="65" charset="-120"/>
              </a:rPr>
              <a:t>系統於每月</a:t>
            </a:r>
            <a:r>
              <a:rPr lang="en-US" altLang="zh-TW" sz="2000" dirty="0" smtClean="0">
                <a:latin typeface="Times New Roman" panose="02020603050405020304" pitchFamily="18" charset="0"/>
                <a:ea typeface="標楷體" panose="03000509000000000000" pitchFamily="65" charset="-120"/>
              </a:rPr>
              <a:t>1</a:t>
            </a:r>
            <a:r>
              <a:rPr lang="zh-TW" altLang="en-US" sz="2000" dirty="0" smtClean="0">
                <a:latin typeface="Times New Roman" panose="02020603050405020304" pitchFamily="18" charset="0"/>
                <a:ea typeface="標楷體" panose="03000509000000000000" pitchFamily="65" charset="-120"/>
              </a:rPr>
              <a:t>日自動將前前月之債券發行資料複製至前月</a:t>
            </a:r>
            <a:r>
              <a:rPr lang="en-US" altLang="zh-TW" sz="2000" dirty="0" smtClean="0">
                <a:latin typeface="Times New Roman" panose="02020603050405020304" pitchFamily="18" charset="0"/>
                <a:ea typeface="標楷體" panose="03000509000000000000" pitchFamily="65" charset="-120"/>
              </a:rPr>
              <a:t>(ex.7</a:t>
            </a:r>
            <a:r>
              <a:rPr lang="zh-TW" altLang="en-US" sz="2000" dirty="0" smtClean="0">
                <a:latin typeface="Times New Roman" panose="02020603050405020304" pitchFamily="18" charset="0"/>
                <a:ea typeface="標楷體" panose="03000509000000000000" pitchFamily="65" charset="-120"/>
              </a:rPr>
              <a:t>月</a:t>
            </a:r>
            <a:r>
              <a:rPr lang="en-US" altLang="zh-TW" sz="2000" dirty="0" smtClean="0">
                <a:latin typeface="Times New Roman" panose="02020603050405020304" pitchFamily="18" charset="0"/>
                <a:ea typeface="標楷體" panose="03000509000000000000" pitchFamily="65" charset="-120"/>
              </a:rPr>
              <a:t>1</a:t>
            </a:r>
            <a:r>
              <a:rPr lang="zh-TW" altLang="en-US" sz="2000" dirty="0" smtClean="0">
                <a:latin typeface="Times New Roman" panose="02020603050405020304" pitchFamily="18" charset="0"/>
                <a:ea typeface="標楷體" panose="03000509000000000000" pitchFamily="65" charset="-120"/>
              </a:rPr>
              <a:t>日系統自動將</a:t>
            </a:r>
            <a:r>
              <a:rPr lang="en-US" altLang="zh-TW" sz="2000" dirty="0" smtClean="0">
                <a:latin typeface="Times New Roman" panose="02020603050405020304" pitchFamily="18" charset="0"/>
                <a:ea typeface="標楷體" panose="03000509000000000000" pitchFamily="65" charset="-120"/>
              </a:rPr>
              <a:t>5</a:t>
            </a:r>
            <a:r>
              <a:rPr lang="zh-TW" altLang="en-US" sz="2000" dirty="0" smtClean="0">
                <a:latin typeface="Times New Roman" panose="02020603050405020304" pitchFamily="18" charset="0"/>
                <a:ea typeface="標楷體" panose="03000509000000000000" pitchFamily="65" charset="-120"/>
              </a:rPr>
              <a:t>月資料複製至</a:t>
            </a:r>
            <a:r>
              <a:rPr lang="en-US" altLang="zh-TW" sz="2000" dirty="0" smtClean="0">
                <a:latin typeface="Times New Roman" panose="02020603050405020304" pitchFamily="18" charset="0"/>
                <a:ea typeface="標楷體" panose="03000509000000000000" pitchFamily="65" charset="-120"/>
              </a:rPr>
              <a:t>6</a:t>
            </a:r>
            <a:r>
              <a:rPr lang="zh-TW" altLang="en-US" sz="2000" dirty="0" smtClean="0">
                <a:latin typeface="Times New Roman" panose="02020603050405020304" pitchFamily="18" charset="0"/>
                <a:ea typeface="標楷體" panose="03000509000000000000" pitchFamily="65" charset="-120"/>
              </a:rPr>
              <a:t>月</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。但使用者已自行建檔或複製之資料、已到期之債券及餘額為</a:t>
            </a:r>
            <a:r>
              <a:rPr lang="en-US" altLang="zh-TW" sz="2000" dirty="0" smtClean="0">
                <a:latin typeface="Times New Roman" panose="02020603050405020304" pitchFamily="18" charset="0"/>
                <a:ea typeface="標楷體" panose="03000509000000000000" pitchFamily="65" charset="-120"/>
              </a:rPr>
              <a:t>0</a:t>
            </a:r>
            <a:r>
              <a:rPr lang="zh-TW" altLang="en-US" sz="2000" dirty="0" smtClean="0">
                <a:latin typeface="Times New Roman" panose="02020603050405020304" pitchFamily="18" charset="0"/>
                <a:ea typeface="標楷體" panose="03000509000000000000" pitchFamily="65" charset="-120"/>
              </a:rPr>
              <a:t>之債券，系統不進行自動複製。每月</a:t>
            </a:r>
            <a:r>
              <a:rPr lang="en-US" altLang="zh-TW" sz="2000" dirty="0" smtClean="0">
                <a:latin typeface="Times New Roman" panose="02020603050405020304" pitchFamily="18" charset="0"/>
                <a:ea typeface="標楷體" panose="03000509000000000000" pitchFamily="65" charset="-120"/>
              </a:rPr>
              <a:t>10</a:t>
            </a:r>
            <a:r>
              <a:rPr lang="zh-TW" altLang="en-US" sz="2000" dirty="0" smtClean="0">
                <a:latin typeface="Times New Roman" panose="02020603050405020304" pitchFamily="18" charset="0"/>
                <a:ea typeface="標楷體" panose="03000509000000000000" pitchFamily="65" charset="-120"/>
              </a:rPr>
              <a:t>日前可修改前月資料 </a:t>
            </a:r>
            <a:r>
              <a:rPr lang="en-US" altLang="zh-TW" sz="2000" dirty="0" smtClean="0">
                <a:latin typeface="Times New Roman" panose="02020603050405020304" pitchFamily="18" charset="0"/>
                <a:ea typeface="標楷體" panose="03000509000000000000" pitchFamily="65" charset="-120"/>
              </a:rPr>
              <a:t>(ex.7</a:t>
            </a:r>
            <a:r>
              <a:rPr lang="zh-TW" altLang="en-US" sz="2000" dirty="0" smtClean="0">
                <a:latin typeface="Times New Roman" panose="02020603050405020304" pitchFamily="18" charset="0"/>
                <a:ea typeface="標楷體" panose="03000509000000000000" pitchFamily="65" charset="-120"/>
              </a:rPr>
              <a:t>月</a:t>
            </a:r>
            <a:r>
              <a:rPr lang="en-US" altLang="zh-TW" sz="2000" dirty="0" smtClean="0">
                <a:latin typeface="Times New Roman" panose="02020603050405020304" pitchFamily="18" charset="0"/>
                <a:ea typeface="標楷體" panose="03000509000000000000" pitchFamily="65" charset="-120"/>
              </a:rPr>
              <a:t>10</a:t>
            </a:r>
            <a:r>
              <a:rPr lang="zh-TW" altLang="en-US" sz="2000" dirty="0" smtClean="0">
                <a:latin typeface="Times New Roman" panose="02020603050405020304" pitchFamily="18" charset="0"/>
                <a:ea typeface="標楷體" panose="03000509000000000000" pitchFamily="65" charset="-120"/>
              </a:rPr>
              <a:t>前可修改</a:t>
            </a:r>
            <a:r>
              <a:rPr lang="en-US" altLang="zh-TW" sz="2000" dirty="0" smtClean="0">
                <a:latin typeface="Times New Roman" panose="02020603050405020304" pitchFamily="18" charset="0"/>
                <a:ea typeface="標楷體" panose="03000509000000000000" pitchFamily="65" charset="-120"/>
              </a:rPr>
              <a:t>6</a:t>
            </a:r>
            <a:r>
              <a:rPr lang="zh-TW" altLang="en-US" sz="2000" dirty="0" smtClean="0">
                <a:latin typeface="Times New Roman" panose="02020603050405020304" pitchFamily="18" charset="0"/>
                <a:ea typeface="標楷體" panose="03000509000000000000" pitchFamily="65" charset="-120"/>
              </a:rPr>
              <a:t>月份資料，</a:t>
            </a:r>
            <a:r>
              <a:rPr lang="en-US" altLang="zh-TW" sz="2000" dirty="0" smtClean="0">
                <a:latin typeface="Times New Roman" panose="02020603050405020304" pitchFamily="18" charset="0"/>
                <a:ea typeface="標楷體" panose="03000509000000000000" pitchFamily="65" charset="-120"/>
              </a:rPr>
              <a:t>7</a:t>
            </a:r>
            <a:r>
              <a:rPr lang="zh-TW" altLang="en-US" sz="2000" dirty="0" smtClean="0">
                <a:latin typeface="Times New Roman" panose="02020603050405020304" pitchFamily="18" charset="0"/>
                <a:ea typeface="標楷體" panose="03000509000000000000" pitchFamily="65" charset="-120"/>
              </a:rPr>
              <a:t>月</a:t>
            </a:r>
            <a:r>
              <a:rPr lang="en-US" altLang="zh-TW" sz="2000" dirty="0" smtClean="0">
                <a:latin typeface="Times New Roman" panose="02020603050405020304" pitchFamily="18" charset="0"/>
                <a:ea typeface="標楷體" panose="03000509000000000000" pitchFamily="65" charset="-120"/>
              </a:rPr>
              <a:t>11</a:t>
            </a:r>
            <a:r>
              <a:rPr lang="zh-TW" altLang="en-US" sz="2000" dirty="0" smtClean="0">
                <a:latin typeface="Times New Roman" panose="02020603050405020304" pitchFamily="18" charset="0"/>
                <a:ea typeface="標楷體" panose="03000509000000000000" pitchFamily="65" charset="-120"/>
              </a:rPr>
              <a:t>日起不能修改</a:t>
            </a:r>
            <a:r>
              <a:rPr lang="en-US" altLang="zh-TW" sz="2000" dirty="0" smtClean="0">
                <a:latin typeface="Times New Roman" panose="02020603050405020304" pitchFamily="18" charset="0"/>
                <a:ea typeface="標楷體" panose="03000509000000000000" pitchFamily="65" charset="-120"/>
              </a:rPr>
              <a:t>6</a:t>
            </a:r>
            <a:r>
              <a:rPr lang="zh-TW" altLang="en-US" sz="2000" dirty="0" smtClean="0">
                <a:latin typeface="Times New Roman" panose="02020603050405020304" pitchFamily="18" charset="0"/>
                <a:ea typeface="標楷體" panose="03000509000000000000" pitchFamily="65" charset="-120"/>
              </a:rPr>
              <a:t>月份資料</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。系統未進行自動複製前，使用者可自行利用「資訊複製」功能將資料複製至本月或下月後進行修改。</a:t>
            </a:r>
            <a:endParaRPr lang="en-US" altLang="zh-TW" sz="2000" dirty="0" smtClean="0">
              <a:latin typeface="Times New Roman" panose="02020603050405020304" pitchFamily="18" charset="0"/>
              <a:ea typeface="標楷體" panose="03000509000000000000" pitchFamily="65" charset="-120"/>
            </a:endParaRPr>
          </a:p>
          <a:p>
            <a:pPr marL="684000" indent="-288000" algn="just">
              <a:lnSpc>
                <a:spcPct val="110000"/>
              </a:lnSpc>
              <a:spcBef>
                <a:spcPts val="0"/>
              </a:spcBef>
              <a:buClrTx/>
              <a:buSzPct val="100000"/>
              <a:buFont typeface="Wingdings" pitchFamily="2" charset="2"/>
              <a:buChar char="ü"/>
            </a:pPr>
            <a:r>
              <a:rPr lang="zh-TW" altLang="en-US" sz="2000" dirty="0" smtClean="0">
                <a:latin typeface="Times New Roman" panose="02020603050405020304" pitchFamily="18" charset="0"/>
                <a:ea typeface="標楷體" panose="03000509000000000000" pitchFamily="65" charset="-120"/>
              </a:rPr>
              <a:t>發行公司應於每月</a:t>
            </a:r>
            <a:r>
              <a:rPr lang="en-US" altLang="zh-TW" sz="2000" dirty="0" smtClean="0">
                <a:latin typeface="Times New Roman" panose="02020603050405020304" pitchFamily="18" charset="0"/>
                <a:ea typeface="標楷體" panose="03000509000000000000" pitchFamily="65" charset="-120"/>
              </a:rPr>
              <a:t>10</a:t>
            </a:r>
            <a:r>
              <a:rPr lang="zh-TW" altLang="en-US" sz="2000" dirty="0" smtClean="0">
                <a:latin typeface="Times New Roman" panose="02020603050405020304" pitchFamily="18" charset="0"/>
                <a:ea typeface="標楷體" panose="03000509000000000000" pitchFamily="65" charset="-120"/>
              </a:rPr>
              <a:t>日前至</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債券資料確認作業</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確認前月資料無誤。</a:t>
            </a:r>
            <a:endParaRPr lang="en-US" altLang="zh-TW" sz="2000" dirty="0" smtClean="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951739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r>
              <a:rPr lang="zh-TW" altLang="en-US" sz="3600" b="1" dirty="0" smtClean="0">
                <a:solidFill>
                  <a:srgbClr val="0000FF"/>
                </a:solidFill>
                <a:latin typeface="標楷體" panose="03000509000000000000" pitchFamily="65" charset="-120"/>
                <a:ea typeface="標楷體" panose="03000509000000000000" pitchFamily="65" charset="-120"/>
              </a:rPr>
              <a:t>三</a:t>
            </a:r>
            <a:r>
              <a:rPr lang="zh-TW" altLang="en-US" sz="3600" b="1" dirty="0" smtClean="0">
                <a:solidFill>
                  <a:srgbClr val="0000FF"/>
                </a:solidFill>
              </a:rPr>
              <a:t>、</a:t>
            </a:r>
            <a:r>
              <a:rPr lang="zh-TW" altLang="en-US" sz="3600" b="1" dirty="0" smtClean="0">
                <a:solidFill>
                  <a:srgbClr val="0000FF"/>
                </a:solidFill>
                <a:latin typeface="標楷體" panose="03000509000000000000" pitchFamily="65" charset="-120"/>
                <a:ea typeface="標楷體" panose="03000509000000000000" pitchFamily="65" charset="-120"/>
              </a:rPr>
              <a:t>資訊申報</a:t>
            </a:r>
            <a:r>
              <a:rPr lang="en-US" altLang="zh-TW" sz="3600" b="1" dirty="0" smtClean="0">
                <a:solidFill>
                  <a:srgbClr val="0000FF"/>
                </a:solidFill>
                <a:latin typeface="標楷體" panose="03000509000000000000" pitchFamily="65" charset="-120"/>
                <a:ea typeface="標楷體" panose="03000509000000000000" pitchFamily="65" charset="-120"/>
              </a:rPr>
              <a:t>—</a:t>
            </a:r>
            <a:r>
              <a:rPr lang="zh-TW" altLang="en-US" sz="3600" b="1" dirty="0">
                <a:solidFill>
                  <a:srgbClr val="0000FF"/>
                </a:solidFill>
                <a:latin typeface="標楷體" panose="03000509000000000000" pitchFamily="65" charset="-120"/>
                <a:ea typeface="標楷體" panose="03000509000000000000" pitchFamily="65" charset="-120"/>
              </a:rPr>
              <a:t>債券訊息市場公告</a:t>
            </a:r>
          </a:p>
        </p:txBody>
      </p:sp>
      <p:sp>
        <p:nvSpPr>
          <p:cNvPr id="3" name="投影片編號版面配置區 2"/>
          <p:cNvSpPr>
            <a:spLocks noGrp="1"/>
          </p:cNvSpPr>
          <p:nvPr>
            <p:ph type="sldNum" sz="quarter" idx="12"/>
          </p:nvPr>
        </p:nvSpPr>
        <p:spPr/>
        <p:txBody>
          <a:bodyPr/>
          <a:lstStyle/>
          <a:p>
            <a:pPr>
              <a:defRPr/>
            </a:pPr>
            <a:fld id="{742EC59D-4864-4376-B54E-B6C993257369}" type="slidenum">
              <a:rPr lang="en-US" altLang="zh-TW" smtClean="0"/>
              <a:pPr>
                <a:defRPr/>
              </a:pPr>
              <a:t>62</a:t>
            </a:fld>
            <a:endParaRPr lang="en-US" altLang="zh-TW"/>
          </a:p>
        </p:txBody>
      </p:sp>
      <p:sp>
        <p:nvSpPr>
          <p:cNvPr id="6" name="副標題 2"/>
          <p:cNvSpPr txBox="1">
            <a:spLocks/>
          </p:cNvSpPr>
          <p:nvPr/>
        </p:nvSpPr>
        <p:spPr bwMode="auto">
          <a:xfrm>
            <a:off x="720000" y="2016000"/>
            <a:ext cx="792088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buClr>
                <a:srgbClr val="0000FF"/>
              </a:buClr>
              <a:buFont typeface="Wingdings" pitchFamily="2" charset="2"/>
              <a:buChar char="n"/>
            </a:pPr>
            <a:r>
              <a:rPr lang="zh-TW" altLang="en-US" sz="2400" b="1" dirty="0" smtClean="0">
                <a:latin typeface="Times New Roman" panose="02020603050405020304" pitchFamily="18" charset="0"/>
                <a:ea typeface="標楷體" panose="03000509000000000000" pitchFamily="65" charset="-120"/>
              </a:rPr>
              <a:t>申報系統及路徑</a:t>
            </a:r>
            <a:endParaRPr lang="en-US" altLang="zh-TW" sz="2400" b="1" dirty="0" smtClean="0">
              <a:latin typeface="Times New Roman" panose="02020603050405020304" pitchFamily="18" charset="0"/>
              <a:ea typeface="標楷體" panose="03000509000000000000" pitchFamily="65" charset="-120"/>
            </a:endParaRPr>
          </a:p>
          <a:p>
            <a:pPr marL="355600" indent="0">
              <a:lnSpc>
                <a:spcPct val="110000"/>
              </a:lnSpc>
              <a:spcBef>
                <a:spcPts val="0"/>
              </a:spcBef>
              <a:buClr>
                <a:srgbClr val="0000FF"/>
              </a:buClr>
              <a:buNone/>
            </a:pPr>
            <a:r>
              <a:rPr lang="zh-TW" altLang="en-US" sz="2000" dirty="0" smtClean="0">
                <a:latin typeface="Times New Roman" panose="02020603050405020304" pitchFamily="18" charset="0"/>
                <a:ea typeface="標楷體" panose="03000509000000000000" pitchFamily="65" charset="-120"/>
              </a:rPr>
              <a:t>公開資訊觀測站電子認證申報系統 </a:t>
            </a:r>
            <a:r>
              <a:rPr lang="en-US" altLang="zh-TW" sz="2000" dirty="0" smtClean="0">
                <a:latin typeface="Times New Roman" panose="02020603050405020304" pitchFamily="18" charset="0"/>
                <a:ea typeface="標楷體" panose="03000509000000000000" pitchFamily="65" charset="-120"/>
              </a:rPr>
              <a:t>&gt; </a:t>
            </a:r>
            <a:r>
              <a:rPr lang="zh-TW" altLang="en-US" sz="2000" dirty="0" smtClean="0">
                <a:latin typeface="Times New Roman" panose="02020603050405020304" pitchFamily="18" charset="0"/>
                <a:ea typeface="標楷體" panose="03000509000000000000" pitchFamily="65" charset="-120"/>
              </a:rPr>
              <a:t>債券資料申報作業 </a:t>
            </a:r>
            <a:r>
              <a:rPr lang="en-US" altLang="zh-TW" sz="2000" dirty="0" smtClean="0">
                <a:latin typeface="Times New Roman" panose="02020603050405020304" pitchFamily="18" charset="0"/>
                <a:ea typeface="標楷體" panose="03000509000000000000" pitchFamily="65" charset="-120"/>
              </a:rPr>
              <a:t>&gt; </a:t>
            </a:r>
            <a:r>
              <a:rPr lang="zh-TW" altLang="en-US" sz="2000" dirty="0" smtClean="0">
                <a:latin typeface="Times New Roman" panose="02020603050405020304" pitchFamily="18" charset="0"/>
                <a:ea typeface="標楷體" panose="03000509000000000000" pitchFamily="65" charset="-120"/>
              </a:rPr>
              <a:t>債券</a:t>
            </a:r>
            <a:r>
              <a:rPr lang="zh-TW" altLang="en-US" sz="2000" dirty="0">
                <a:latin typeface="Times New Roman" panose="02020603050405020304" pitchFamily="18" charset="0"/>
                <a:ea typeface="標楷體" panose="03000509000000000000" pitchFamily="65" charset="-120"/>
              </a:rPr>
              <a:t>訊息市場公告。</a:t>
            </a:r>
            <a:endParaRPr lang="en-US" altLang="zh-TW" sz="2000" dirty="0" smtClean="0">
              <a:latin typeface="Times New Roman" panose="02020603050405020304" pitchFamily="18" charset="0"/>
              <a:ea typeface="標楷體" panose="03000509000000000000" pitchFamily="65" charset="-120"/>
            </a:endParaRPr>
          </a:p>
          <a:p>
            <a:pPr marL="324000" indent="-324000">
              <a:spcBef>
                <a:spcPts val="1200"/>
              </a:spcBef>
              <a:buClr>
                <a:srgbClr val="0000FF"/>
              </a:buClr>
              <a:buFont typeface="Wingdings" pitchFamily="2" charset="2"/>
              <a:buChar char="n"/>
            </a:pPr>
            <a:r>
              <a:rPr lang="zh-TW" altLang="en-US" sz="2400" b="1" dirty="0" smtClean="0">
                <a:latin typeface="Times New Roman" panose="02020603050405020304" pitchFamily="18" charset="0"/>
                <a:ea typeface="標楷體" panose="03000509000000000000" pitchFamily="65" charset="-120"/>
              </a:rPr>
              <a:t>系統操作注意事項</a:t>
            </a:r>
            <a:endParaRPr lang="en-US" altLang="zh-TW" sz="2400" b="1" dirty="0" smtClean="0">
              <a:latin typeface="Times New Roman" panose="02020603050405020304" pitchFamily="18" charset="0"/>
              <a:ea typeface="標楷體" panose="03000509000000000000" pitchFamily="65" charset="-120"/>
            </a:endParaRPr>
          </a:p>
          <a:p>
            <a:pPr marL="715963" lvl="1" indent="-323850" algn="just">
              <a:lnSpc>
                <a:spcPct val="110000"/>
              </a:lnSpc>
              <a:spcBef>
                <a:spcPts val="0"/>
              </a:spcBef>
              <a:buClrTx/>
              <a:buSzPct val="100000"/>
              <a:buFont typeface="Wingdings" pitchFamily="2" charset="2"/>
              <a:buChar char="ü"/>
            </a:pPr>
            <a:r>
              <a:rPr lang="zh-TW" altLang="en-US" sz="2000" dirty="0">
                <a:latin typeface="Times New Roman" pitchFamily="18" charset="0"/>
                <a:ea typeface="標楷體" pitchFamily="65" charset="-120"/>
              </a:rPr>
              <a:t>受影響之債券代號只能填報一個。</a:t>
            </a:r>
            <a:endParaRPr lang="en-US" altLang="zh-TW" sz="2000" dirty="0">
              <a:latin typeface="Times New Roman" pitchFamily="18" charset="0"/>
              <a:ea typeface="標楷體" pitchFamily="65" charset="-120"/>
            </a:endParaRPr>
          </a:p>
          <a:p>
            <a:pPr marL="715963" lvl="1" indent="-323850" algn="just">
              <a:lnSpc>
                <a:spcPct val="110000"/>
              </a:lnSpc>
              <a:spcBef>
                <a:spcPts val="0"/>
              </a:spcBef>
              <a:buClrTx/>
              <a:buSzPct val="100000"/>
              <a:buFont typeface="Wingdings" pitchFamily="2" charset="2"/>
              <a:buChar char="ü"/>
            </a:pPr>
            <a:r>
              <a:rPr lang="zh-TW" altLang="en-US" sz="2000" dirty="0">
                <a:latin typeface="Times New Roman" pitchFamily="18" charset="0"/>
                <a:ea typeface="標楷體" pitchFamily="65" charset="-120"/>
              </a:rPr>
              <a:t>期別與券別必須與基本資料一致。</a:t>
            </a:r>
            <a:endParaRPr lang="en-US" altLang="zh-TW" sz="2000" dirty="0">
              <a:latin typeface="Times New Roman" pitchFamily="18" charset="0"/>
              <a:ea typeface="標楷體" pitchFamily="65" charset="-120"/>
            </a:endParaRPr>
          </a:p>
          <a:p>
            <a:pPr marL="715963" lvl="1" indent="-323850" algn="just">
              <a:lnSpc>
                <a:spcPct val="110000"/>
              </a:lnSpc>
              <a:spcBef>
                <a:spcPts val="0"/>
              </a:spcBef>
              <a:buClrTx/>
              <a:buSzPct val="100000"/>
              <a:buFont typeface="Wingdings" pitchFamily="2" charset="2"/>
              <a:buChar char="ü"/>
            </a:pPr>
            <a:r>
              <a:rPr lang="zh-TW" altLang="en-US" sz="2000" dirty="0">
                <a:latin typeface="Times New Roman" pitchFamily="18" charset="0"/>
                <a:ea typeface="標楷體" pitchFamily="65" charset="-120"/>
              </a:rPr>
              <a:t>公告之「變動內容」欄位所輸入之資料，系統將自動與債券資料申報作業之相關資料欄位進行比對，當兩者資料不一致時，系統會出現提示訊息，建議先修改債券基本資料之內容，使兩者之資料一致後，再辦理公告。若二者內容不一致仍堅持發布公告，可填報原因後新增公告。</a:t>
            </a:r>
            <a:endParaRPr lang="en-US" altLang="zh-TW" sz="2000" dirty="0">
              <a:latin typeface="Times New Roman" panose="02020603050405020304" pitchFamily="18" charset="0"/>
              <a:ea typeface="標楷體" panose="03000509000000000000" pitchFamily="65" charset="-120"/>
            </a:endParaRPr>
          </a:p>
          <a:p>
            <a:pPr marL="715963" indent="-323850" algn="just">
              <a:lnSpc>
                <a:spcPct val="110000"/>
              </a:lnSpc>
              <a:spcBef>
                <a:spcPts val="0"/>
              </a:spcBef>
              <a:buClrTx/>
              <a:buSzPct val="100000"/>
              <a:buFont typeface="Wingdings" pitchFamily="2" charset="2"/>
              <a:buChar char="ü"/>
            </a:pPr>
            <a:r>
              <a:rPr lang="zh-TW" altLang="en-US" sz="2000" dirty="0">
                <a:latin typeface="Times New Roman" pitchFamily="18" charset="0"/>
                <a:ea typeface="標楷體" pitchFamily="65" charset="-120"/>
              </a:rPr>
              <a:t>新增公告完成後，請至確認作業進行確認動作、發布公告</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4110797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r>
              <a:rPr lang="zh-TW" altLang="en-US" sz="3600" b="1" dirty="0" smtClean="0">
                <a:solidFill>
                  <a:srgbClr val="0000FF"/>
                </a:solidFill>
                <a:latin typeface="標楷體" panose="03000509000000000000" pitchFamily="65" charset="-120"/>
                <a:ea typeface="標楷體" panose="03000509000000000000" pitchFamily="65" charset="-120"/>
              </a:rPr>
              <a:t>三</a:t>
            </a:r>
            <a:r>
              <a:rPr lang="zh-TW" altLang="en-US" sz="3600" b="1" dirty="0" smtClean="0">
                <a:solidFill>
                  <a:srgbClr val="0000FF"/>
                </a:solidFill>
              </a:rPr>
              <a:t>、</a:t>
            </a:r>
            <a:r>
              <a:rPr lang="zh-TW" altLang="en-US" sz="3600" b="1" dirty="0" smtClean="0">
                <a:solidFill>
                  <a:srgbClr val="0000FF"/>
                </a:solidFill>
                <a:latin typeface="標楷體" panose="03000509000000000000" pitchFamily="65" charset="-120"/>
                <a:ea typeface="標楷體" panose="03000509000000000000" pitchFamily="65" charset="-120"/>
              </a:rPr>
              <a:t>資訊申報</a:t>
            </a:r>
            <a:r>
              <a:rPr lang="en-US" altLang="zh-TW" sz="3600" b="1" dirty="0" smtClean="0">
                <a:solidFill>
                  <a:srgbClr val="0000FF"/>
                </a:solidFill>
                <a:latin typeface="標楷體" panose="03000509000000000000" pitchFamily="65" charset="-120"/>
                <a:ea typeface="標楷體" panose="03000509000000000000" pitchFamily="65" charset="-120"/>
              </a:rPr>
              <a:t>—</a:t>
            </a:r>
            <a:r>
              <a:rPr lang="zh-TW" altLang="en-US" sz="3600" b="1" dirty="0">
                <a:solidFill>
                  <a:srgbClr val="0000FF"/>
                </a:solidFill>
                <a:latin typeface="標楷體" panose="03000509000000000000" pitchFamily="65" charset="-120"/>
                <a:ea typeface="標楷體" panose="03000509000000000000" pitchFamily="65" charset="-120"/>
              </a:rPr>
              <a:t>各項公告申報作業</a:t>
            </a:r>
          </a:p>
        </p:txBody>
      </p:sp>
      <p:sp>
        <p:nvSpPr>
          <p:cNvPr id="3" name="投影片編號版面配置區 2"/>
          <p:cNvSpPr>
            <a:spLocks noGrp="1"/>
          </p:cNvSpPr>
          <p:nvPr>
            <p:ph type="sldNum" sz="quarter" idx="12"/>
          </p:nvPr>
        </p:nvSpPr>
        <p:spPr/>
        <p:txBody>
          <a:bodyPr/>
          <a:lstStyle/>
          <a:p>
            <a:pPr>
              <a:defRPr/>
            </a:pPr>
            <a:fld id="{742EC59D-4864-4376-B54E-B6C993257369}" type="slidenum">
              <a:rPr lang="en-US" altLang="zh-TW" smtClean="0"/>
              <a:pPr>
                <a:defRPr/>
              </a:pPr>
              <a:t>63</a:t>
            </a:fld>
            <a:endParaRPr lang="en-US" altLang="zh-TW"/>
          </a:p>
        </p:txBody>
      </p:sp>
      <p:sp>
        <p:nvSpPr>
          <p:cNvPr id="6" name="副標題 2"/>
          <p:cNvSpPr txBox="1">
            <a:spLocks/>
          </p:cNvSpPr>
          <p:nvPr/>
        </p:nvSpPr>
        <p:spPr bwMode="auto">
          <a:xfrm>
            <a:off x="720000" y="2016000"/>
            <a:ext cx="792088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buClr>
                <a:srgbClr val="0000FF"/>
              </a:buClr>
              <a:buFont typeface="Wingdings" pitchFamily="2" charset="2"/>
              <a:buChar char="n"/>
            </a:pPr>
            <a:r>
              <a:rPr lang="zh-TW" altLang="en-US" sz="2400" b="1" dirty="0" smtClean="0">
                <a:latin typeface="Times New Roman" panose="02020603050405020304" pitchFamily="18" charset="0"/>
                <a:ea typeface="標楷體" panose="03000509000000000000" pitchFamily="65" charset="-120"/>
              </a:rPr>
              <a:t>申報系統及路徑</a:t>
            </a:r>
            <a:endParaRPr lang="en-US" altLang="zh-TW" sz="2400" b="1" dirty="0" smtClean="0">
              <a:latin typeface="Times New Roman" panose="02020603050405020304" pitchFamily="18" charset="0"/>
              <a:ea typeface="標楷體" panose="03000509000000000000" pitchFamily="65" charset="-120"/>
            </a:endParaRPr>
          </a:p>
          <a:p>
            <a:pPr marL="355600" indent="0">
              <a:lnSpc>
                <a:spcPct val="110000"/>
              </a:lnSpc>
              <a:spcBef>
                <a:spcPts val="0"/>
              </a:spcBef>
              <a:buClr>
                <a:srgbClr val="0000FF"/>
              </a:buClr>
              <a:buNone/>
            </a:pPr>
            <a:r>
              <a:rPr lang="zh-TW" altLang="en-US" sz="2000" dirty="0">
                <a:solidFill>
                  <a:prstClr val="black"/>
                </a:solidFill>
                <a:latin typeface="Times New Roman" panose="02020603050405020304" pitchFamily="18" charset="0"/>
                <a:ea typeface="標楷體" panose="03000509000000000000" pitchFamily="65" charset="-120"/>
              </a:rPr>
              <a:t>公開資訊觀測站電子認證申報系統 </a:t>
            </a:r>
            <a:r>
              <a:rPr lang="en-US" altLang="zh-TW" sz="2000" dirty="0">
                <a:solidFill>
                  <a:prstClr val="black"/>
                </a:solidFill>
                <a:latin typeface="Times New Roman" panose="02020603050405020304" pitchFamily="18" charset="0"/>
                <a:ea typeface="標楷體" panose="03000509000000000000" pitchFamily="65" charset="-120"/>
              </a:rPr>
              <a:t>&gt; </a:t>
            </a:r>
            <a:r>
              <a:rPr lang="zh-TW" altLang="en-US" sz="2000" dirty="0">
                <a:solidFill>
                  <a:prstClr val="black"/>
                </a:solidFill>
                <a:latin typeface="Times New Roman" panose="02020603050405020304" pitchFamily="18" charset="0"/>
                <a:ea typeface="標楷體" panose="03000509000000000000" pitchFamily="65" charset="-120"/>
              </a:rPr>
              <a:t>各項公告申報作業 </a:t>
            </a:r>
            <a:r>
              <a:rPr lang="en-US" altLang="zh-TW" sz="2000" dirty="0">
                <a:solidFill>
                  <a:prstClr val="black"/>
                </a:solidFill>
                <a:latin typeface="Times New Roman" panose="02020603050405020304" pitchFamily="18" charset="0"/>
                <a:ea typeface="標楷體" panose="03000509000000000000" pitchFamily="65" charset="-120"/>
              </a:rPr>
              <a:t>&gt; </a:t>
            </a:r>
            <a:r>
              <a:rPr lang="zh-TW" altLang="en-US" sz="2000" dirty="0">
                <a:solidFill>
                  <a:prstClr val="black"/>
                </a:solidFill>
                <a:latin typeface="Times New Roman" panose="02020603050405020304" pitchFamily="18" charset="0"/>
                <a:ea typeface="標楷體" panose="03000509000000000000" pitchFamily="65" charset="-120"/>
              </a:rPr>
              <a:t>各項公告申報 </a:t>
            </a:r>
            <a:r>
              <a:rPr lang="en-US" altLang="zh-TW" sz="2000" dirty="0">
                <a:solidFill>
                  <a:prstClr val="black"/>
                </a:solidFill>
                <a:latin typeface="Times New Roman" panose="02020603050405020304" pitchFamily="18" charset="0"/>
                <a:ea typeface="標楷體" panose="03000509000000000000" pitchFamily="65" charset="-120"/>
              </a:rPr>
              <a:t>&gt; </a:t>
            </a:r>
            <a:r>
              <a:rPr lang="zh-TW" altLang="en-US" sz="2000" dirty="0">
                <a:solidFill>
                  <a:prstClr val="black"/>
                </a:solidFill>
                <a:latin typeface="Times New Roman" panose="02020603050405020304" pitchFamily="18" charset="0"/>
                <a:ea typeface="標楷體" panose="03000509000000000000" pitchFamily="65" charset="-120"/>
              </a:rPr>
              <a:t>普通公司債暨金融債券各項公告申報作業</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a:p>
            <a:pPr marL="324000" indent="-324000">
              <a:spcBef>
                <a:spcPts val="1200"/>
              </a:spcBef>
              <a:buClr>
                <a:srgbClr val="0000FF"/>
              </a:buClr>
              <a:buFont typeface="Wingdings" pitchFamily="2" charset="2"/>
              <a:buChar char="n"/>
            </a:pPr>
            <a:r>
              <a:rPr lang="zh-TW" altLang="en-US" sz="2400" b="1" dirty="0" smtClean="0">
                <a:latin typeface="Times New Roman" panose="02020603050405020304" pitchFamily="18" charset="0"/>
                <a:ea typeface="標楷體" panose="03000509000000000000" pitchFamily="65" charset="-120"/>
              </a:rPr>
              <a:t>公告類型</a:t>
            </a:r>
            <a:endParaRPr lang="en-US" altLang="zh-TW" sz="2400" b="1" dirty="0" smtClean="0">
              <a:latin typeface="Times New Roman" panose="02020603050405020304" pitchFamily="18" charset="0"/>
              <a:ea typeface="標楷體" panose="03000509000000000000" pitchFamily="65" charset="-120"/>
            </a:endParaRPr>
          </a:p>
          <a:p>
            <a:pPr marL="715963" lvl="1" indent="-323850" algn="just">
              <a:lnSpc>
                <a:spcPct val="110000"/>
              </a:lnSpc>
              <a:spcBef>
                <a:spcPts val="0"/>
              </a:spcBef>
              <a:buClrTx/>
              <a:buSzPct val="100000"/>
              <a:buFont typeface="Wingdings" pitchFamily="2" charset="2"/>
              <a:buChar char="ü"/>
            </a:pPr>
            <a:r>
              <a:rPr lang="zh-TW" altLang="en-US" sz="2000" dirty="0">
                <a:latin typeface="Times New Roman" pitchFamily="18" charset="0"/>
                <a:ea typeface="標楷體" pitchFamily="65" charset="-120"/>
              </a:rPr>
              <a:t>非既定之餘額變動公告</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已知悉時</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餘額未變動公告</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a:t>
            </a:r>
          </a:p>
          <a:p>
            <a:pPr marL="715963" lvl="1" indent="-323850" algn="just">
              <a:lnSpc>
                <a:spcPct val="110000"/>
              </a:lnSpc>
              <a:spcBef>
                <a:spcPts val="0"/>
              </a:spcBef>
              <a:buClrTx/>
              <a:buSzPct val="100000"/>
              <a:buFont typeface="Wingdings" pitchFamily="2" charset="2"/>
              <a:buChar char="ü"/>
            </a:pPr>
            <a:r>
              <a:rPr lang="zh-TW" altLang="en-US" sz="2000" dirty="0">
                <a:latin typeface="Times New Roman" pitchFamily="18" charset="0"/>
                <a:ea typeface="標楷體" pitchFamily="65" charset="-120"/>
              </a:rPr>
              <a:t>非既定之餘額變動公告</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已實際變動</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但變動後仍有餘額</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a:t>
            </a:r>
          </a:p>
          <a:p>
            <a:pPr marL="715963" lvl="1" indent="-323850" algn="just">
              <a:lnSpc>
                <a:spcPct val="110000"/>
              </a:lnSpc>
              <a:spcBef>
                <a:spcPts val="0"/>
              </a:spcBef>
              <a:buClrTx/>
              <a:buSzPct val="100000"/>
              <a:buFont typeface="Wingdings" pitchFamily="2" charset="2"/>
              <a:buChar char="ü"/>
            </a:pPr>
            <a:r>
              <a:rPr lang="zh-TW" altLang="en-US" sz="2000" dirty="0">
                <a:latin typeface="Times New Roman" pitchFamily="18" charset="0"/>
                <a:ea typeface="標楷體" pitchFamily="65" charset="-120"/>
              </a:rPr>
              <a:t>因提前買回、贖回或其他因素屆臨還清本金並終止櫃檯買賣。</a:t>
            </a:r>
            <a:endParaRPr lang="en-US" altLang="zh-TW" sz="2000" dirty="0">
              <a:latin typeface="Times New Roman" panose="02020603050405020304" pitchFamily="18" charset="0"/>
              <a:ea typeface="標楷體" panose="03000509000000000000" pitchFamily="65" charset="-120"/>
            </a:endParaRPr>
          </a:p>
          <a:p>
            <a:pPr marL="324000" indent="-324000">
              <a:spcBef>
                <a:spcPts val="1200"/>
              </a:spcBef>
              <a:buClr>
                <a:srgbClr val="0000FF"/>
              </a:buClr>
              <a:buFont typeface="Wingdings" pitchFamily="2" charset="2"/>
              <a:buChar char="n"/>
            </a:pPr>
            <a:r>
              <a:rPr lang="zh-TW" altLang="en-US" sz="2400" b="1" dirty="0" smtClean="0">
                <a:latin typeface="Times New Roman" panose="02020603050405020304" pitchFamily="18" charset="0"/>
                <a:ea typeface="標楷體" panose="03000509000000000000" pitchFamily="65" charset="-120"/>
              </a:rPr>
              <a:t>注意事項</a:t>
            </a:r>
            <a:endParaRPr lang="en-US" altLang="zh-TW" sz="2400" b="1" dirty="0" smtClean="0">
              <a:latin typeface="Times New Roman" panose="02020603050405020304" pitchFamily="18" charset="0"/>
              <a:ea typeface="標楷體" panose="03000509000000000000" pitchFamily="65" charset="-120"/>
            </a:endParaRPr>
          </a:p>
          <a:p>
            <a:pPr marL="355600" indent="0">
              <a:lnSpc>
                <a:spcPct val="110000"/>
              </a:lnSpc>
              <a:spcBef>
                <a:spcPts val="0"/>
              </a:spcBef>
              <a:buClr>
                <a:srgbClr val="0000FF"/>
              </a:buClr>
              <a:buNone/>
            </a:pPr>
            <a:r>
              <a:rPr lang="zh-TW" altLang="en-US" sz="2000" dirty="0">
                <a:latin typeface="Times New Roman" panose="02020603050405020304" pitchFamily="18" charset="0"/>
                <a:ea typeface="標楷體" panose="03000509000000000000" pitchFamily="65" charset="-120"/>
              </a:rPr>
              <a:t>申報之資料經本中心線上覆核後，即完成公告。發行公司應於當日下午</a:t>
            </a:r>
            <a:r>
              <a:rPr lang="en-US" altLang="zh-TW" sz="2000" dirty="0">
                <a:latin typeface="Times New Roman" panose="02020603050405020304" pitchFamily="18" charset="0"/>
                <a:ea typeface="標楷體" panose="03000509000000000000" pitchFamily="65" charset="-120"/>
              </a:rPr>
              <a:t>4</a:t>
            </a:r>
            <a:r>
              <a:rPr lang="zh-TW" altLang="en-US" sz="2000" dirty="0">
                <a:latin typeface="Times New Roman" panose="02020603050405020304" pitchFamily="18" charset="0"/>
                <a:ea typeface="標楷體" panose="03000509000000000000" pitchFamily="65" charset="-120"/>
              </a:rPr>
              <a:t>時</a:t>
            </a:r>
            <a:r>
              <a:rPr lang="en-US" altLang="zh-TW" sz="2000" dirty="0">
                <a:latin typeface="Times New Roman" panose="02020603050405020304" pitchFamily="18" charset="0"/>
                <a:ea typeface="標楷體" panose="03000509000000000000" pitchFamily="65" charset="-120"/>
              </a:rPr>
              <a:t>30</a:t>
            </a:r>
            <a:r>
              <a:rPr lang="zh-TW" altLang="en-US" sz="2000" dirty="0">
                <a:latin typeface="Times New Roman" panose="02020603050405020304" pitchFamily="18" charset="0"/>
                <a:ea typeface="標楷體" panose="03000509000000000000" pitchFamily="65" charset="-120"/>
              </a:rPr>
              <a:t>分前通知本中心</a:t>
            </a:r>
            <a:r>
              <a:rPr lang="zh-TW" altLang="en-US" sz="2000" dirty="0" smtClean="0">
                <a:latin typeface="Times New Roman" panose="02020603050405020304" pitchFamily="18" charset="0"/>
                <a:ea typeface="標楷體" panose="03000509000000000000" pitchFamily="65" charset="-120"/>
              </a:rPr>
              <a:t>覆核。</a:t>
            </a:r>
            <a:endParaRPr lang="en-US" altLang="zh-TW" sz="2000" dirty="0" smtClean="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548197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r>
              <a:rPr lang="zh-TW" altLang="en-US" sz="3600" b="1" dirty="0">
                <a:solidFill>
                  <a:srgbClr val="0000FF"/>
                </a:solidFill>
                <a:latin typeface="標楷體" panose="03000509000000000000" pitchFamily="65" charset="-120"/>
                <a:ea typeface="標楷體" panose="03000509000000000000" pitchFamily="65" charset="-120"/>
              </a:rPr>
              <a:t>四、相關文件下載</a:t>
            </a:r>
          </a:p>
        </p:txBody>
      </p:sp>
      <p:sp>
        <p:nvSpPr>
          <p:cNvPr id="3" name="投影片編號版面配置區 2"/>
          <p:cNvSpPr>
            <a:spLocks noGrp="1"/>
          </p:cNvSpPr>
          <p:nvPr>
            <p:ph type="sldNum" sz="quarter" idx="12"/>
          </p:nvPr>
        </p:nvSpPr>
        <p:spPr/>
        <p:txBody>
          <a:bodyPr/>
          <a:lstStyle/>
          <a:p>
            <a:pPr>
              <a:defRPr/>
            </a:pPr>
            <a:fld id="{742EC59D-4864-4376-B54E-B6C993257369}" type="slidenum">
              <a:rPr lang="en-US" altLang="zh-TW" smtClean="0"/>
              <a:pPr>
                <a:defRPr/>
              </a:pPr>
              <a:t>64</a:t>
            </a:fld>
            <a:endParaRPr lang="en-US" altLang="zh-TW"/>
          </a:p>
        </p:txBody>
      </p:sp>
      <p:sp>
        <p:nvSpPr>
          <p:cNvPr id="6" name="副標題 2"/>
          <p:cNvSpPr txBox="1">
            <a:spLocks/>
          </p:cNvSpPr>
          <p:nvPr/>
        </p:nvSpPr>
        <p:spPr bwMode="auto">
          <a:xfrm>
            <a:off x="720000" y="2016000"/>
            <a:ext cx="792088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24000" indent="-324000">
              <a:buClr>
                <a:srgbClr val="0000FF"/>
              </a:buClr>
              <a:buFont typeface="Wingdings" pitchFamily="2" charset="2"/>
              <a:buChar char="n"/>
            </a:pPr>
            <a:r>
              <a:rPr lang="zh-TW" altLang="en-US" sz="2400" b="1" dirty="0">
                <a:latin typeface="Times New Roman" panose="02020603050405020304" pitchFamily="18" charset="0"/>
                <a:ea typeface="標楷體" panose="03000509000000000000" pitchFamily="65" charset="-120"/>
              </a:rPr>
              <a:t>債券網路掛牌操作</a:t>
            </a:r>
            <a:r>
              <a:rPr lang="zh-TW" altLang="en-US" sz="2400" b="1" dirty="0" smtClean="0">
                <a:latin typeface="Times New Roman" panose="02020603050405020304" pitchFamily="18" charset="0"/>
                <a:ea typeface="標楷體" panose="03000509000000000000" pitchFamily="65" charset="-120"/>
              </a:rPr>
              <a:t>手冊</a:t>
            </a:r>
            <a:endParaRPr lang="en-US" altLang="zh-TW" sz="2400" b="1" dirty="0" smtClean="0">
              <a:latin typeface="Times New Roman" panose="02020603050405020304" pitchFamily="18" charset="0"/>
              <a:ea typeface="標楷體" panose="03000509000000000000" pitchFamily="65" charset="-120"/>
            </a:endParaRPr>
          </a:p>
          <a:p>
            <a:pPr marL="355600" indent="0">
              <a:lnSpc>
                <a:spcPct val="110000"/>
              </a:lnSpc>
              <a:spcBef>
                <a:spcPts val="0"/>
              </a:spcBef>
              <a:buClr>
                <a:srgbClr val="0000FF"/>
              </a:buClr>
              <a:buNone/>
            </a:pPr>
            <a:r>
              <a:rPr lang="zh-TW" altLang="en-US" sz="2000" dirty="0">
                <a:solidFill>
                  <a:prstClr val="black"/>
                </a:solidFill>
                <a:latin typeface="Times New Roman" panose="02020603050405020304" pitchFamily="18" charset="0"/>
                <a:ea typeface="標楷體" panose="03000509000000000000" pitchFamily="65" charset="-120"/>
              </a:rPr>
              <a:t>本中心網站</a:t>
            </a:r>
            <a:r>
              <a:rPr lang="zh-TW" altLang="en-US" sz="2000" dirty="0" smtClean="0">
                <a:solidFill>
                  <a:prstClr val="black"/>
                </a:solidFill>
                <a:latin typeface="Times New Roman" panose="02020603050405020304" pitchFamily="18" charset="0"/>
                <a:ea typeface="標楷體" panose="03000509000000000000" pitchFamily="65" charset="-120"/>
              </a:rPr>
              <a:t>首頁 </a:t>
            </a:r>
            <a:r>
              <a:rPr lang="en-US" altLang="zh-TW" sz="2000" dirty="0" smtClean="0">
                <a:solidFill>
                  <a:prstClr val="black"/>
                </a:solidFill>
                <a:latin typeface="Times New Roman" panose="02020603050405020304" pitchFamily="18" charset="0"/>
                <a:ea typeface="標楷體" panose="03000509000000000000" pitchFamily="65" charset="-120"/>
              </a:rPr>
              <a:t>&gt; </a:t>
            </a:r>
            <a:r>
              <a:rPr lang="zh-TW" altLang="en-US" sz="2000" dirty="0" smtClean="0">
                <a:solidFill>
                  <a:prstClr val="black"/>
                </a:solidFill>
                <a:latin typeface="Times New Roman" panose="02020603050405020304" pitchFamily="18" charset="0"/>
                <a:ea typeface="標楷體" panose="03000509000000000000" pitchFamily="65" charset="-120"/>
              </a:rPr>
              <a:t>債券 </a:t>
            </a:r>
            <a:r>
              <a:rPr lang="en-US" altLang="zh-TW" sz="2000" dirty="0" smtClean="0">
                <a:solidFill>
                  <a:prstClr val="black"/>
                </a:solidFill>
                <a:latin typeface="Times New Roman" panose="02020603050405020304" pitchFamily="18" charset="0"/>
                <a:ea typeface="標楷體" panose="03000509000000000000" pitchFamily="65" charset="-120"/>
              </a:rPr>
              <a:t>&gt; </a:t>
            </a:r>
            <a:r>
              <a:rPr lang="zh-TW" altLang="en-US" sz="2000" dirty="0" smtClean="0">
                <a:solidFill>
                  <a:prstClr val="black"/>
                </a:solidFill>
                <a:latin typeface="Times New Roman" panose="02020603050405020304" pitchFamily="18" charset="0"/>
                <a:ea typeface="標楷體" panose="03000509000000000000" pitchFamily="65" charset="-120"/>
              </a:rPr>
              <a:t>業務</a:t>
            </a:r>
            <a:r>
              <a:rPr lang="zh-TW" altLang="en-US" sz="2000" dirty="0">
                <a:solidFill>
                  <a:prstClr val="black"/>
                </a:solidFill>
                <a:latin typeface="Times New Roman" panose="02020603050405020304" pitchFamily="18" charset="0"/>
                <a:ea typeface="標楷體" panose="03000509000000000000" pitchFamily="65" charset="-120"/>
              </a:rPr>
              <a:t>服務 </a:t>
            </a:r>
            <a:r>
              <a:rPr lang="en-US" altLang="zh-TW" sz="2000" dirty="0" smtClean="0">
                <a:solidFill>
                  <a:prstClr val="black"/>
                </a:solidFill>
                <a:latin typeface="Times New Roman" panose="02020603050405020304" pitchFamily="18" charset="0"/>
                <a:ea typeface="標楷體" panose="03000509000000000000" pitchFamily="65" charset="-120"/>
              </a:rPr>
              <a:t>&gt; </a:t>
            </a:r>
            <a:r>
              <a:rPr lang="zh-TW" altLang="en-US" sz="2000" dirty="0" smtClean="0">
                <a:solidFill>
                  <a:prstClr val="black"/>
                </a:solidFill>
                <a:latin typeface="Times New Roman" panose="02020603050405020304" pitchFamily="18" charset="0"/>
                <a:ea typeface="標楷體" panose="03000509000000000000" pitchFamily="65" charset="-120"/>
              </a:rPr>
              <a:t>發行人</a:t>
            </a:r>
            <a:r>
              <a:rPr lang="zh-TW" altLang="en-US" sz="2000" dirty="0">
                <a:solidFill>
                  <a:prstClr val="black"/>
                </a:solidFill>
                <a:latin typeface="Times New Roman" panose="02020603050405020304" pitchFamily="18" charset="0"/>
                <a:ea typeface="標楷體" panose="03000509000000000000" pitchFamily="65" charset="-120"/>
              </a:rPr>
              <a:t>申辦債券</a:t>
            </a:r>
            <a:r>
              <a:rPr lang="zh-TW" altLang="en-US" sz="2000" dirty="0" smtClean="0">
                <a:solidFill>
                  <a:prstClr val="black"/>
                </a:solidFill>
                <a:latin typeface="Times New Roman" panose="02020603050405020304" pitchFamily="18" charset="0"/>
                <a:ea typeface="標楷體" panose="03000509000000000000" pitchFamily="65" charset="-120"/>
              </a:rPr>
              <a:t>上櫃 </a:t>
            </a:r>
            <a:r>
              <a:rPr lang="en-US" altLang="zh-TW" sz="2000" dirty="0" smtClean="0">
                <a:solidFill>
                  <a:prstClr val="black"/>
                </a:solidFill>
                <a:latin typeface="Times New Roman" panose="02020603050405020304" pitchFamily="18" charset="0"/>
                <a:ea typeface="標楷體" panose="03000509000000000000" pitchFamily="65" charset="-120"/>
              </a:rPr>
              <a:t>&gt; </a:t>
            </a:r>
            <a:r>
              <a:rPr lang="zh-TW" altLang="en-US" sz="2000" dirty="0" smtClean="0">
                <a:solidFill>
                  <a:prstClr val="black"/>
                </a:solidFill>
                <a:latin typeface="Times New Roman" panose="02020603050405020304" pitchFamily="18" charset="0"/>
                <a:ea typeface="標楷體" panose="03000509000000000000" pitchFamily="65" charset="-120"/>
              </a:rPr>
              <a:t>網路掛牌</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a:p>
            <a:pPr marL="324000" indent="-324000">
              <a:spcBef>
                <a:spcPts val="1200"/>
              </a:spcBef>
              <a:buClr>
                <a:srgbClr val="0000FF"/>
              </a:buClr>
              <a:buFont typeface="Wingdings" pitchFamily="2" charset="2"/>
              <a:buChar char="n"/>
            </a:pPr>
            <a:r>
              <a:rPr lang="zh-TW" altLang="en-US" sz="2400" b="1" dirty="0">
                <a:latin typeface="Times New Roman" panose="02020603050405020304" pitchFamily="18" charset="0"/>
                <a:ea typeface="標楷體" panose="03000509000000000000" pitchFamily="65" charset="-120"/>
              </a:rPr>
              <a:t>申辦債券上櫃之各項表單及填寫</a:t>
            </a:r>
            <a:r>
              <a:rPr lang="zh-TW" altLang="en-US" sz="2400" b="1" dirty="0" smtClean="0">
                <a:latin typeface="Times New Roman" panose="02020603050405020304" pitchFamily="18" charset="0"/>
                <a:ea typeface="標楷體" panose="03000509000000000000" pitchFamily="65" charset="-120"/>
              </a:rPr>
              <a:t>說明</a:t>
            </a:r>
            <a:endParaRPr lang="en-US" altLang="zh-TW" sz="2400" b="1" dirty="0" smtClean="0">
              <a:latin typeface="Times New Roman" panose="02020603050405020304" pitchFamily="18" charset="0"/>
              <a:ea typeface="標楷體" panose="03000509000000000000" pitchFamily="65" charset="-120"/>
            </a:endParaRPr>
          </a:p>
          <a:p>
            <a:pPr marL="392113" lvl="1" indent="0" algn="just">
              <a:lnSpc>
                <a:spcPct val="110000"/>
              </a:lnSpc>
              <a:spcBef>
                <a:spcPts val="0"/>
              </a:spcBef>
              <a:buClrTx/>
              <a:buSzPct val="100000"/>
              <a:buNone/>
            </a:pPr>
            <a:r>
              <a:rPr lang="zh-TW" altLang="en-US" sz="2000" dirty="0">
                <a:latin typeface="Times New Roman" pitchFamily="18" charset="0"/>
                <a:ea typeface="標楷體" pitchFamily="65" charset="-120"/>
              </a:rPr>
              <a:t>本中心網站</a:t>
            </a:r>
            <a:r>
              <a:rPr lang="zh-TW" altLang="en-US" sz="2000" dirty="0" smtClean="0">
                <a:latin typeface="Times New Roman" pitchFamily="18" charset="0"/>
                <a:ea typeface="標楷體" pitchFamily="65" charset="-120"/>
              </a:rPr>
              <a:t>首頁 </a:t>
            </a:r>
            <a:r>
              <a:rPr lang="en-US" altLang="zh-TW" sz="2000" dirty="0" smtClean="0">
                <a:latin typeface="Times New Roman" pitchFamily="18" charset="0"/>
                <a:ea typeface="標楷體" pitchFamily="65" charset="-120"/>
              </a:rPr>
              <a:t>&gt; </a:t>
            </a:r>
            <a:r>
              <a:rPr lang="zh-TW" altLang="en-US" sz="2000" dirty="0" smtClean="0">
                <a:latin typeface="Times New Roman" pitchFamily="18" charset="0"/>
                <a:ea typeface="標楷體" pitchFamily="65" charset="-120"/>
              </a:rPr>
              <a:t>債券 </a:t>
            </a:r>
            <a:r>
              <a:rPr lang="en-US" altLang="zh-TW" sz="2000" dirty="0" smtClean="0">
                <a:latin typeface="Times New Roman" pitchFamily="18" charset="0"/>
                <a:ea typeface="標楷體" pitchFamily="65" charset="-120"/>
              </a:rPr>
              <a:t>&gt; </a:t>
            </a:r>
            <a:r>
              <a:rPr lang="zh-TW" altLang="en-US" sz="2000" dirty="0" smtClean="0">
                <a:latin typeface="Times New Roman" pitchFamily="18" charset="0"/>
                <a:ea typeface="標楷體" pitchFamily="65" charset="-120"/>
              </a:rPr>
              <a:t>業務服務 </a:t>
            </a:r>
            <a:r>
              <a:rPr lang="en-US" altLang="zh-TW" sz="2000" dirty="0" smtClean="0">
                <a:latin typeface="Times New Roman" pitchFamily="18" charset="0"/>
                <a:ea typeface="標楷體" pitchFamily="65" charset="-120"/>
              </a:rPr>
              <a:t>&gt; </a:t>
            </a:r>
            <a:r>
              <a:rPr lang="zh-TW" altLang="en-US" sz="2000" dirty="0" smtClean="0">
                <a:latin typeface="Times New Roman" pitchFamily="18" charset="0"/>
                <a:ea typeface="標楷體" pitchFamily="65" charset="-120"/>
              </a:rPr>
              <a:t>發行人</a:t>
            </a:r>
            <a:r>
              <a:rPr lang="zh-TW" altLang="en-US" sz="2000" dirty="0">
                <a:latin typeface="Times New Roman" pitchFamily="18" charset="0"/>
                <a:ea typeface="標楷體" pitchFamily="65" charset="-120"/>
              </a:rPr>
              <a:t>申辦債券</a:t>
            </a:r>
            <a:r>
              <a:rPr lang="zh-TW" altLang="en-US" sz="2000" dirty="0" smtClean="0">
                <a:latin typeface="Times New Roman" pitchFamily="18" charset="0"/>
                <a:ea typeface="標楷體" pitchFamily="65" charset="-120"/>
              </a:rPr>
              <a:t>上櫃 </a:t>
            </a:r>
            <a:r>
              <a:rPr lang="en-US" altLang="zh-TW" sz="2000" dirty="0" smtClean="0">
                <a:latin typeface="Times New Roman" pitchFamily="18" charset="0"/>
                <a:ea typeface="標楷體" pitchFamily="65" charset="-120"/>
              </a:rPr>
              <a:t>&gt; </a:t>
            </a:r>
            <a:r>
              <a:rPr lang="zh-TW" altLang="en-US" sz="2000" dirty="0" smtClean="0">
                <a:latin typeface="Times New Roman" pitchFamily="18" charset="0"/>
                <a:ea typeface="標楷體" pitchFamily="65" charset="-120"/>
              </a:rPr>
              <a:t>債券</a:t>
            </a:r>
            <a:r>
              <a:rPr lang="zh-TW" altLang="en-US" sz="2000" dirty="0">
                <a:latin typeface="Times New Roman" pitchFamily="18" charset="0"/>
                <a:ea typeface="標楷體" pitchFamily="65" charset="-120"/>
              </a:rPr>
              <a:t>發行</a:t>
            </a:r>
            <a:r>
              <a:rPr lang="zh-TW" altLang="en-US" sz="2000" dirty="0" smtClean="0">
                <a:latin typeface="Times New Roman" pitchFamily="18" charset="0"/>
                <a:ea typeface="標楷體" pitchFamily="65" charset="-120"/>
              </a:rPr>
              <a:t>文件。</a:t>
            </a:r>
            <a:endParaRPr lang="en-US" altLang="zh-TW" sz="2000" dirty="0" smtClean="0">
              <a:latin typeface="Times New Roman" pitchFamily="18" charset="0"/>
              <a:ea typeface="標楷體" pitchFamily="65" charset="-120"/>
            </a:endParaRPr>
          </a:p>
          <a:p>
            <a:pPr marL="324000" indent="-324000">
              <a:spcBef>
                <a:spcPts val="1200"/>
              </a:spcBef>
              <a:buClr>
                <a:srgbClr val="0000FF"/>
              </a:buClr>
              <a:buFont typeface="Wingdings" pitchFamily="2" charset="2"/>
              <a:buChar char="n"/>
            </a:pPr>
            <a:r>
              <a:rPr lang="zh-TW" altLang="en-US" sz="2400" b="1" dirty="0">
                <a:latin typeface="Times New Roman" panose="02020603050405020304" pitchFamily="18" charset="0"/>
                <a:ea typeface="標楷體" panose="03000509000000000000" pitchFamily="65" charset="-120"/>
              </a:rPr>
              <a:t>發行人應行辦理事項</a:t>
            </a:r>
            <a:r>
              <a:rPr lang="zh-TW" altLang="en-US" sz="2400" b="1" dirty="0" smtClean="0">
                <a:latin typeface="Times New Roman" panose="02020603050405020304" pitchFamily="18" charset="0"/>
                <a:ea typeface="標楷體" panose="03000509000000000000" pitchFamily="65" charset="-120"/>
              </a:rPr>
              <a:t>一覽表</a:t>
            </a:r>
            <a:endParaRPr lang="en-US" altLang="zh-TW" sz="2400" b="1" dirty="0" smtClean="0">
              <a:latin typeface="Times New Roman" panose="02020603050405020304" pitchFamily="18" charset="0"/>
              <a:ea typeface="標楷體" panose="03000509000000000000" pitchFamily="65" charset="-120"/>
            </a:endParaRPr>
          </a:p>
          <a:p>
            <a:pPr marL="355600" indent="0">
              <a:lnSpc>
                <a:spcPct val="110000"/>
              </a:lnSpc>
              <a:spcBef>
                <a:spcPts val="0"/>
              </a:spcBef>
              <a:buClr>
                <a:srgbClr val="0000FF"/>
              </a:buClr>
              <a:buNone/>
            </a:pPr>
            <a:r>
              <a:rPr lang="zh-TW" altLang="en-US" sz="2000" dirty="0">
                <a:latin typeface="Times New Roman" panose="02020603050405020304" pitchFamily="18" charset="0"/>
                <a:ea typeface="標楷體" panose="03000509000000000000" pitchFamily="65" charset="-120"/>
              </a:rPr>
              <a:t>本中心網站</a:t>
            </a:r>
            <a:r>
              <a:rPr lang="zh-TW" altLang="en-US" sz="2000" dirty="0" smtClean="0">
                <a:latin typeface="Times New Roman" panose="02020603050405020304" pitchFamily="18" charset="0"/>
                <a:ea typeface="標楷體" panose="03000509000000000000" pitchFamily="65" charset="-120"/>
              </a:rPr>
              <a:t>首頁 </a:t>
            </a:r>
            <a:r>
              <a:rPr lang="en-US" altLang="zh-TW" sz="2000" dirty="0" smtClean="0">
                <a:latin typeface="Times New Roman" panose="02020603050405020304" pitchFamily="18" charset="0"/>
                <a:ea typeface="標楷體" panose="03000509000000000000" pitchFamily="65" charset="-120"/>
              </a:rPr>
              <a:t>&gt; </a:t>
            </a:r>
            <a:r>
              <a:rPr lang="zh-TW" altLang="en-US" sz="2000" dirty="0" smtClean="0">
                <a:latin typeface="Times New Roman" panose="02020603050405020304" pitchFamily="18" charset="0"/>
                <a:ea typeface="標楷體" panose="03000509000000000000" pitchFamily="65" charset="-120"/>
              </a:rPr>
              <a:t>債券 </a:t>
            </a:r>
            <a:r>
              <a:rPr lang="en-US" altLang="zh-TW" sz="2000" dirty="0" smtClean="0">
                <a:latin typeface="Times New Roman" panose="02020603050405020304" pitchFamily="18" charset="0"/>
                <a:ea typeface="標楷體" panose="03000509000000000000" pitchFamily="65" charset="-120"/>
              </a:rPr>
              <a:t>&gt; </a:t>
            </a:r>
            <a:r>
              <a:rPr lang="zh-TW" altLang="en-US" sz="2000" dirty="0" smtClean="0">
                <a:latin typeface="Times New Roman" panose="02020603050405020304" pitchFamily="18" charset="0"/>
                <a:ea typeface="標楷體" panose="03000509000000000000" pitchFamily="65" charset="-120"/>
              </a:rPr>
              <a:t>業務服務 </a:t>
            </a:r>
            <a:r>
              <a:rPr lang="en-US" altLang="zh-TW" sz="2000" dirty="0" smtClean="0">
                <a:latin typeface="Times New Roman" panose="02020603050405020304" pitchFamily="18" charset="0"/>
                <a:ea typeface="標楷體" panose="03000509000000000000" pitchFamily="65" charset="-120"/>
              </a:rPr>
              <a:t>&gt; </a:t>
            </a:r>
            <a:r>
              <a:rPr lang="zh-TW" altLang="en-US" sz="2000" dirty="0" smtClean="0">
                <a:latin typeface="Times New Roman" panose="02020603050405020304" pitchFamily="18" charset="0"/>
                <a:ea typeface="標楷體" panose="03000509000000000000" pitchFamily="65" charset="-120"/>
              </a:rPr>
              <a:t>發行人</a:t>
            </a:r>
            <a:r>
              <a:rPr lang="zh-TW" altLang="en-US" sz="2000" dirty="0">
                <a:latin typeface="Times New Roman" panose="02020603050405020304" pitchFamily="18" charset="0"/>
                <a:ea typeface="標楷體" panose="03000509000000000000" pitchFamily="65" charset="-120"/>
              </a:rPr>
              <a:t>申辦債券</a:t>
            </a:r>
            <a:r>
              <a:rPr lang="zh-TW" altLang="en-US" sz="2000" dirty="0" smtClean="0">
                <a:latin typeface="Times New Roman" panose="02020603050405020304" pitchFamily="18" charset="0"/>
                <a:ea typeface="標楷體" panose="03000509000000000000" pitchFamily="65" charset="-120"/>
              </a:rPr>
              <a:t>上櫃 </a:t>
            </a:r>
            <a:r>
              <a:rPr lang="en-US" altLang="zh-TW" sz="2000" dirty="0" smtClean="0">
                <a:latin typeface="Times New Roman" panose="02020603050405020304" pitchFamily="18" charset="0"/>
                <a:ea typeface="標楷體" panose="03000509000000000000" pitchFamily="65" charset="-120"/>
              </a:rPr>
              <a:t>&gt; </a:t>
            </a:r>
            <a:r>
              <a:rPr lang="zh-TW" altLang="en-US" sz="2000" dirty="0" smtClean="0">
                <a:latin typeface="Times New Roman" panose="02020603050405020304" pitchFamily="18" charset="0"/>
                <a:ea typeface="標楷體" panose="03000509000000000000" pitchFamily="65" charset="-120"/>
              </a:rPr>
              <a:t>債券</a:t>
            </a:r>
            <a:r>
              <a:rPr lang="zh-TW" altLang="en-US" sz="2000" dirty="0">
                <a:latin typeface="Times New Roman" panose="02020603050405020304" pitchFamily="18" charset="0"/>
                <a:ea typeface="標楷體" panose="03000509000000000000" pitchFamily="65" charset="-120"/>
              </a:rPr>
              <a:t>發行文件。</a:t>
            </a:r>
            <a:endParaRPr lang="en-US" altLang="zh-TW" sz="2000" dirty="0" smtClean="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2595162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F8B89F08-CBC4-4D57-96F9-C749C9F644F0}" type="slidenum">
              <a:rPr lang="en-US" altLang="zh-TW" smtClean="0"/>
              <a:pPr>
                <a:defRPr/>
              </a:pPr>
              <a:t>65</a:t>
            </a:fld>
            <a:endParaRPr lang="en-US" altLang="zh-TW"/>
          </a:p>
        </p:txBody>
      </p:sp>
      <p:sp>
        <p:nvSpPr>
          <p:cNvPr id="5" name="標題 1"/>
          <p:cNvSpPr>
            <a:spLocks noGrp="1"/>
          </p:cNvSpPr>
          <p:nvPr>
            <p:ph type="title"/>
          </p:nvPr>
        </p:nvSpPr>
        <p:spPr>
          <a:xfrm>
            <a:off x="1152000" y="540000"/>
            <a:ext cx="7920000" cy="720000"/>
          </a:xfrm>
        </p:spPr>
        <p:txBody>
          <a:bodyPr/>
          <a:lstStyle/>
          <a:p>
            <a:r>
              <a:rPr lang="zh-TW" altLang="en-US" sz="3600" b="1" dirty="0" smtClean="0">
                <a:solidFill>
                  <a:srgbClr val="0000FF"/>
                </a:solidFill>
              </a:rPr>
              <a:t>五、資訊揭示</a:t>
            </a:r>
            <a:r>
              <a:rPr lang="en-US" altLang="zh-TW" sz="3600" b="1" dirty="0" smtClean="0">
                <a:solidFill>
                  <a:srgbClr val="0000FF"/>
                </a:solidFill>
              </a:rPr>
              <a:t>—</a:t>
            </a:r>
            <a:r>
              <a:rPr lang="zh-TW" altLang="en-US" sz="3600" b="1" dirty="0" smtClean="0">
                <a:solidFill>
                  <a:srgbClr val="0000FF"/>
                </a:solidFill>
              </a:rPr>
              <a:t>本中心網站</a:t>
            </a:r>
            <a:r>
              <a:rPr lang="en-US" altLang="zh-TW" sz="3600" b="1" dirty="0" smtClean="0">
                <a:solidFill>
                  <a:srgbClr val="0000FF"/>
                </a:solidFill>
              </a:rPr>
              <a:t>(1)</a:t>
            </a:r>
            <a:endParaRPr lang="zh-TW" altLang="en-US" sz="3600" dirty="0" smtClean="0">
              <a:solidFill>
                <a:srgbClr val="0000FF"/>
              </a:solidFill>
            </a:endParaRPr>
          </a:p>
        </p:txBody>
      </p:sp>
      <p:grpSp>
        <p:nvGrpSpPr>
          <p:cNvPr id="9" name="群組 8"/>
          <p:cNvGrpSpPr/>
          <p:nvPr/>
        </p:nvGrpSpPr>
        <p:grpSpPr>
          <a:xfrm>
            <a:off x="1835696" y="1944216"/>
            <a:ext cx="6120680" cy="4869160"/>
            <a:chOff x="1762420" y="1853439"/>
            <a:chExt cx="6193956" cy="5004561"/>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420" y="1853439"/>
              <a:ext cx="6193956" cy="500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圓角矩形 6"/>
            <p:cNvSpPr/>
            <p:nvPr/>
          </p:nvSpPr>
          <p:spPr bwMode="auto">
            <a:xfrm>
              <a:off x="5868144" y="2852936"/>
              <a:ext cx="576064" cy="36004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
        <p:nvSpPr>
          <p:cNvPr id="8" name="Text Box 4"/>
          <p:cNvSpPr txBox="1">
            <a:spLocks noChangeArrowheads="1"/>
          </p:cNvSpPr>
          <p:nvPr/>
        </p:nvSpPr>
        <p:spPr bwMode="auto">
          <a:xfrm>
            <a:off x="1835696" y="1321604"/>
            <a:ext cx="5976664" cy="523220"/>
          </a:xfrm>
          <a:prstGeom prst="rect">
            <a:avLst/>
          </a:prstGeom>
          <a:noFill/>
          <a:ln w="9525">
            <a:noFill/>
            <a:miter lim="800000"/>
            <a:headEnd/>
            <a:tailEnd/>
          </a:ln>
        </p:spPr>
        <p:txBody>
          <a:bodyPr wrap="square">
            <a:spAutoFit/>
          </a:bodyPr>
          <a:lstStyle/>
          <a:p>
            <a:pPr algn="ctr">
              <a:spcBef>
                <a:spcPct val="50000"/>
              </a:spcBef>
            </a:pPr>
            <a:r>
              <a:rPr lang="en-US" altLang="zh-TW" sz="2800" b="1" dirty="0" smtClean="0">
                <a:solidFill>
                  <a:srgbClr val="0000FF"/>
                </a:solidFill>
                <a:latin typeface="Times New Roman" pitchFamily="18" charset="0"/>
                <a:ea typeface="標楷體" pitchFamily="65" charset="-120"/>
              </a:rPr>
              <a:t>www.tpex.org.tw</a:t>
            </a:r>
            <a:endParaRPr lang="zh-TW" altLang="en-US" sz="2800" b="1" dirty="0">
              <a:solidFill>
                <a:srgbClr val="0000FF"/>
              </a:solidFill>
              <a:latin typeface="Times New Roman" pitchFamily="18" charset="0"/>
              <a:ea typeface="標楷體" pitchFamily="65" charset="-120"/>
            </a:endParaRPr>
          </a:p>
        </p:txBody>
      </p:sp>
    </p:spTree>
    <p:extLst>
      <p:ext uri="{BB962C8B-B14F-4D97-AF65-F5344CB8AC3E}">
        <p14:creationId xmlns:p14="http://schemas.microsoft.com/office/powerpoint/2010/main" val="35778744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683568" y="2060848"/>
            <a:ext cx="8208912" cy="4546903"/>
            <a:chOff x="683568" y="1988840"/>
            <a:chExt cx="8208912" cy="4546903"/>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88840"/>
              <a:ext cx="8208912" cy="454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 8"/>
            <p:cNvSpPr/>
            <p:nvPr/>
          </p:nvSpPr>
          <p:spPr bwMode="auto">
            <a:xfrm>
              <a:off x="683568" y="3212976"/>
              <a:ext cx="1080120" cy="1872208"/>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
        <p:nvSpPr>
          <p:cNvPr id="4" name="投影片編號版面配置區 3"/>
          <p:cNvSpPr>
            <a:spLocks noGrp="1"/>
          </p:cNvSpPr>
          <p:nvPr>
            <p:ph type="sldNum" sz="quarter" idx="12"/>
          </p:nvPr>
        </p:nvSpPr>
        <p:spPr/>
        <p:txBody>
          <a:bodyPr/>
          <a:lstStyle/>
          <a:p>
            <a:pPr>
              <a:defRPr/>
            </a:pPr>
            <a:fld id="{F8B89F08-CBC4-4D57-96F9-C749C9F644F0}" type="slidenum">
              <a:rPr lang="en-US" altLang="zh-TW" smtClean="0"/>
              <a:pPr>
                <a:defRPr/>
              </a:pPr>
              <a:t>66</a:t>
            </a:fld>
            <a:endParaRPr lang="en-US" altLang="zh-TW"/>
          </a:p>
        </p:txBody>
      </p:sp>
      <p:sp>
        <p:nvSpPr>
          <p:cNvPr id="5" name="標題 1"/>
          <p:cNvSpPr>
            <a:spLocks noGrp="1"/>
          </p:cNvSpPr>
          <p:nvPr>
            <p:ph type="title"/>
          </p:nvPr>
        </p:nvSpPr>
        <p:spPr>
          <a:xfrm>
            <a:off x="1152000" y="540000"/>
            <a:ext cx="7920000" cy="720000"/>
          </a:xfrm>
        </p:spPr>
        <p:txBody>
          <a:bodyPr/>
          <a:lstStyle/>
          <a:p>
            <a:r>
              <a:rPr lang="zh-TW" altLang="en-US" sz="3600" b="1" dirty="0" smtClean="0">
                <a:solidFill>
                  <a:srgbClr val="0000FF"/>
                </a:solidFill>
              </a:rPr>
              <a:t>五、資訊揭示</a:t>
            </a:r>
            <a:r>
              <a:rPr lang="en-US" altLang="zh-TW" sz="3600" b="1" dirty="0" smtClean="0">
                <a:solidFill>
                  <a:srgbClr val="0000FF"/>
                </a:solidFill>
              </a:rPr>
              <a:t>—</a:t>
            </a:r>
            <a:r>
              <a:rPr lang="zh-TW" altLang="en-US" sz="3600" b="1" dirty="0" smtClean="0">
                <a:solidFill>
                  <a:srgbClr val="0000FF"/>
                </a:solidFill>
              </a:rPr>
              <a:t>本中心網站</a:t>
            </a:r>
            <a:r>
              <a:rPr lang="en-US" altLang="zh-TW" sz="3600" b="1" dirty="0" smtClean="0">
                <a:solidFill>
                  <a:srgbClr val="0000FF"/>
                </a:solidFill>
              </a:rPr>
              <a:t>(2)</a:t>
            </a:r>
            <a:endParaRPr lang="zh-TW" altLang="en-US" sz="3600" dirty="0" smtClean="0">
              <a:solidFill>
                <a:srgbClr val="0000FF"/>
              </a:solidFill>
            </a:endParaRPr>
          </a:p>
        </p:txBody>
      </p:sp>
      <p:sp>
        <p:nvSpPr>
          <p:cNvPr id="10" name="Text Box 4"/>
          <p:cNvSpPr txBox="1">
            <a:spLocks noChangeArrowheads="1"/>
          </p:cNvSpPr>
          <p:nvPr/>
        </p:nvSpPr>
        <p:spPr bwMode="auto">
          <a:xfrm>
            <a:off x="1835696" y="1321604"/>
            <a:ext cx="5976664" cy="523220"/>
          </a:xfrm>
          <a:prstGeom prst="rect">
            <a:avLst/>
          </a:prstGeom>
          <a:noFill/>
          <a:ln w="9525">
            <a:noFill/>
            <a:miter lim="800000"/>
            <a:headEnd/>
            <a:tailEnd/>
          </a:ln>
        </p:spPr>
        <p:txBody>
          <a:bodyPr wrap="square">
            <a:spAutoFit/>
          </a:bodyPr>
          <a:lstStyle/>
          <a:p>
            <a:pPr algn="ctr">
              <a:spcBef>
                <a:spcPct val="50000"/>
              </a:spcBef>
            </a:pPr>
            <a:r>
              <a:rPr lang="en-US" altLang="zh-TW" sz="2800" b="1" dirty="0" smtClean="0">
                <a:solidFill>
                  <a:srgbClr val="0000FF"/>
                </a:solidFill>
                <a:latin typeface="Times New Roman" pitchFamily="18" charset="0"/>
                <a:ea typeface="標楷體" pitchFamily="65" charset="-120"/>
              </a:rPr>
              <a:t>www.tpex.org.tw</a:t>
            </a:r>
            <a:endParaRPr lang="zh-TW" altLang="en-US" sz="2800" b="1" dirty="0">
              <a:solidFill>
                <a:srgbClr val="0000FF"/>
              </a:solidFill>
              <a:latin typeface="Times New Roman" pitchFamily="18" charset="0"/>
              <a:ea typeface="標楷體" pitchFamily="65" charset="-120"/>
            </a:endParaRPr>
          </a:p>
        </p:txBody>
      </p:sp>
    </p:spTree>
    <p:extLst>
      <p:ext uri="{BB962C8B-B14F-4D97-AF65-F5344CB8AC3E}">
        <p14:creationId xmlns:p14="http://schemas.microsoft.com/office/powerpoint/2010/main" val="31941443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F8B89F08-CBC4-4D57-96F9-C749C9F644F0}" type="slidenum">
              <a:rPr lang="en-US" altLang="zh-TW" smtClean="0"/>
              <a:pPr>
                <a:defRPr/>
              </a:pPr>
              <a:t>67</a:t>
            </a:fld>
            <a:endParaRPr lang="en-US" altLang="zh-TW"/>
          </a:p>
        </p:txBody>
      </p:sp>
      <p:sp>
        <p:nvSpPr>
          <p:cNvPr id="5" name="標題 1"/>
          <p:cNvSpPr>
            <a:spLocks noGrp="1"/>
          </p:cNvSpPr>
          <p:nvPr>
            <p:ph type="title"/>
          </p:nvPr>
        </p:nvSpPr>
        <p:spPr>
          <a:xfrm>
            <a:off x="1152000" y="540000"/>
            <a:ext cx="7920000" cy="720000"/>
          </a:xfrm>
        </p:spPr>
        <p:txBody>
          <a:bodyPr/>
          <a:lstStyle/>
          <a:p>
            <a:r>
              <a:rPr lang="zh-TW" altLang="en-US" sz="3600" b="1" dirty="0" smtClean="0">
                <a:solidFill>
                  <a:srgbClr val="0000FF"/>
                </a:solidFill>
              </a:rPr>
              <a:t>五、資訊揭示</a:t>
            </a:r>
            <a:r>
              <a:rPr lang="en-US" altLang="zh-TW" sz="3600" b="1" dirty="0" smtClean="0">
                <a:solidFill>
                  <a:srgbClr val="0000FF"/>
                </a:solidFill>
              </a:rPr>
              <a:t>—</a:t>
            </a:r>
            <a:r>
              <a:rPr lang="zh-TW" altLang="en-US" sz="3600" b="1" dirty="0" smtClean="0">
                <a:solidFill>
                  <a:srgbClr val="0000FF"/>
                </a:solidFill>
              </a:rPr>
              <a:t>本中心網站</a:t>
            </a:r>
            <a:r>
              <a:rPr lang="en-US" altLang="zh-TW" sz="3600" b="1" dirty="0" smtClean="0">
                <a:solidFill>
                  <a:srgbClr val="0000FF"/>
                </a:solidFill>
              </a:rPr>
              <a:t>(3)</a:t>
            </a:r>
            <a:endParaRPr lang="zh-TW" altLang="en-US" sz="3600" dirty="0" smtClean="0">
              <a:solidFill>
                <a:srgbClr val="0000FF"/>
              </a:solidFill>
            </a:endParaRPr>
          </a:p>
        </p:txBody>
      </p:sp>
      <p:pic>
        <p:nvPicPr>
          <p:cNvPr id="6" name="內容版面配置區 4"/>
          <p:cNvPicPr>
            <a:picLocks noGrp="1" noChangeAspect="1"/>
          </p:cNvPicPr>
          <p:nvPr>
            <p:ph idx="1"/>
          </p:nvPr>
        </p:nvPicPr>
        <p:blipFill>
          <a:blip r:embed="rId2" cstate="print"/>
          <a:stretch>
            <a:fillRect/>
          </a:stretch>
        </p:blipFill>
        <p:spPr>
          <a:xfrm>
            <a:off x="1137994" y="1844824"/>
            <a:ext cx="7250430" cy="4959436"/>
          </a:xfrm>
          <a:prstGeom prst="rect">
            <a:avLst/>
          </a:prstGeom>
        </p:spPr>
      </p:pic>
      <p:grpSp>
        <p:nvGrpSpPr>
          <p:cNvPr id="10" name="群組 9"/>
          <p:cNvGrpSpPr/>
          <p:nvPr/>
        </p:nvGrpSpPr>
        <p:grpSpPr>
          <a:xfrm>
            <a:off x="1115616" y="2708920"/>
            <a:ext cx="3672408" cy="3528392"/>
            <a:chOff x="1115616" y="2708920"/>
            <a:chExt cx="3672408" cy="3528392"/>
          </a:xfrm>
        </p:grpSpPr>
        <p:sp>
          <p:nvSpPr>
            <p:cNvPr id="7" name="圓角矩形 6"/>
            <p:cNvSpPr/>
            <p:nvPr/>
          </p:nvSpPr>
          <p:spPr bwMode="auto">
            <a:xfrm>
              <a:off x="1115616" y="2708920"/>
              <a:ext cx="1584176" cy="36004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8" name="圓角矩形 7"/>
            <p:cNvSpPr/>
            <p:nvPr/>
          </p:nvSpPr>
          <p:spPr bwMode="auto">
            <a:xfrm>
              <a:off x="2915816" y="4797152"/>
              <a:ext cx="1872208" cy="144016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
        <p:nvSpPr>
          <p:cNvPr id="9" name="Text Box 4"/>
          <p:cNvSpPr txBox="1">
            <a:spLocks noChangeArrowheads="1"/>
          </p:cNvSpPr>
          <p:nvPr/>
        </p:nvSpPr>
        <p:spPr bwMode="auto">
          <a:xfrm>
            <a:off x="1835696" y="1321604"/>
            <a:ext cx="5976664" cy="523220"/>
          </a:xfrm>
          <a:prstGeom prst="rect">
            <a:avLst/>
          </a:prstGeom>
          <a:noFill/>
          <a:ln w="9525">
            <a:noFill/>
            <a:miter lim="800000"/>
            <a:headEnd/>
            <a:tailEnd/>
          </a:ln>
        </p:spPr>
        <p:txBody>
          <a:bodyPr wrap="square">
            <a:spAutoFit/>
          </a:bodyPr>
          <a:lstStyle/>
          <a:p>
            <a:pPr algn="ctr">
              <a:spcBef>
                <a:spcPct val="50000"/>
              </a:spcBef>
            </a:pPr>
            <a:r>
              <a:rPr lang="en-US" altLang="zh-TW" sz="2800" b="1" dirty="0" smtClean="0">
                <a:solidFill>
                  <a:srgbClr val="0000FF"/>
                </a:solidFill>
                <a:latin typeface="Times New Roman" pitchFamily="18" charset="0"/>
                <a:ea typeface="標楷體" pitchFamily="65" charset="-120"/>
              </a:rPr>
              <a:t>www.tpex.org.tw</a:t>
            </a:r>
            <a:endParaRPr lang="zh-TW" altLang="en-US" sz="2800" b="1" dirty="0">
              <a:solidFill>
                <a:srgbClr val="0000FF"/>
              </a:solidFill>
              <a:latin typeface="Times New Roman" pitchFamily="18" charset="0"/>
              <a:ea typeface="標楷體" pitchFamily="65" charset="-120"/>
            </a:endParaRPr>
          </a:p>
        </p:txBody>
      </p:sp>
    </p:spTree>
    <p:extLst>
      <p:ext uri="{BB962C8B-B14F-4D97-AF65-F5344CB8AC3E}">
        <p14:creationId xmlns:p14="http://schemas.microsoft.com/office/powerpoint/2010/main" val="26729174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1084412" y="1840632"/>
            <a:ext cx="7694376" cy="4941168"/>
            <a:chOff x="1043608" y="1844824"/>
            <a:chExt cx="7694376" cy="4941168"/>
          </a:xfrm>
        </p:grpSpPr>
        <p:pic>
          <p:nvPicPr>
            <p:cNvPr id="6" name="Picture 3"/>
            <p:cNvPicPr>
              <a:picLocks noChangeAspect="1" noChangeArrowheads="1"/>
            </p:cNvPicPr>
            <p:nvPr/>
          </p:nvPicPr>
          <p:blipFill>
            <a:blip r:embed="rId2" cstate="print"/>
            <a:srcRect/>
            <a:stretch>
              <a:fillRect/>
            </a:stretch>
          </p:blipFill>
          <p:spPr bwMode="auto">
            <a:xfrm>
              <a:off x="1086454" y="1844824"/>
              <a:ext cx="7651530" cy="4941168"/>
            </a:xfrm>
            <a:prstGeom prst="rect">
              <a:avLst/>
            </a:prstGeom>
            <a:noFill/>
            <a:ln w="9525">
              <a:noFill/>
              <a:miter lim="800000"/>
              <a:headEnd/>
              <a:tailEnd/>
            </a:ln>
          </p:spPr>
        </p:pic>
        <p:sp>
          <p:nvSpPr>
            <p:cNvPr id="7" name="圓角矩形 6"/>
            <p:cNvSpPr/>
            <p:nvPr/>
          </p:nvSpPr>
          <p:spPr bwMode="auto">
            <a:xfrm>
              <a:off x="2987824" y="4941168"/>
              <a:ext cx="2520280" cy="504056"/>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8" name="圓角矩形 7"/>
            <p:cNvSpPr/>
            <p:nvPr/>
          </p:nvSpPr>
          <p:spPr bwMode="auto">
            <a:xfrm>
              <a:off x="1043608" y="3501008"/>
              <a:ext cx="1584176" cy="432048"/>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9" name="圓角矩形 8"/>
            <p:cNvSpPr/>
            <p:nvPr/>
          </p:nvSpPr>
          <p:spPr bwMode="auto">
            <a:xfrm>
              <a:off x="3203848" y="6021288"/>
              <a:ext cx="1368152" cy="288032"/>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
        <p:nvSpPr>
          <p:cNvPr id="4" name="投影片編號版面配置區 3"/>
          <p:cNvSpPr>
            <a:spLocks noGrp="1"/>
          </p:cNvSpPr>
          <p:nvPr>
            <p:ph type="sldNum" sz="quarter" idx="12"/>
          </p:nvPr>
        </p:nvSpPr>
        <p:spPr/>
        <p:txBody>
          <a:bodyPr/>
          <a:lstStyle/>
          <a:p>
            <a:pPr>
              <a:defRPr/>
            </a:pPr>
            <a:fld id="{F8B89F08-CBC4-4D57-96F9-C749C9F644F0}" type="slidenum">
              <a:rPr lang="en-US" altLang="zh-TW" smtClean="0"/>
              <a:pPr>
                <a:defRPr/>
              </a:pPr>
              <a:t>68</a:t>
            </a:fld>
            <a:endParaRPr lang="en-US" altLang="zh-TW"/>
          </a:p>
        </p:txBody>
      </p:sp>
      <p:sp>
        <p:nvSpPr>
          <p:cNvPr id="5" name="標題 1"/>
          <p:cNvSpPr>
            <a:spLocks noGrp="1"/>
          </p:cNvSpPr>
          <p:nvPr>
            <p:ph type="title"/>
          </p:nvPr>
        </p:nvSpPr>
        <p:spPr>
          <a:xfrm>
            <a:off x="1152000" y="540000"/>
            <a:ext cx="7920000" cy="720000"/>
          </a:xfrm>
        </p:spPr>
        <p:txBody>
          <a:bodyPr/>
          <a:lstStyle/>
          <a:p>
            <a:r>
              <a:rPr lang="zh-TW" altLang="en-US" sz="3600" b="1" dirty="0" smtClean="0">
                <a:solidFill>
                  <a:srgbClr val="0000FF"/>
                </a:solidFill>
              </a:rPr>
              <a:t>五、資訊揭示</a:t>
            </a:r>
            <a:r>
              <a:rPr lang="en-US" altLang="zh-TW" sz="3600" b="1" dirty="0" smtClean="0">
                <a:solidFill>
                  <a:srgbClr val="0000FF"/>
                </a:solidFill>
              </a:rPr>
              <a:t>—</a:t>
            </a:r>
            <a:r>
              <a:rPr lang="zh-TW" altLang="en-US" sz="3600" b="1" dirty="0" smtClean="0">
                <a:solidFill>
                  <a:srgbClr val="0000FF"/>
                </a:solidFill>
              </a:rPr>
              <a:t>本中心網站</a:t>
            </a:r>
            <a:r>
              <a:rPr lang="en-US" altLang="zh-TW" sz="3600" b="1" dirty="0" smtClean="0">
                <a:solidFill>
                  <a:srgbClr val="0000FF"/>
                </a:solidFill>
              </a:rPr>
              <a:t>(4)</a:t>
            </a:r>
            <a:endParaRPr lang="zh-TW" altLang="en-US" sz="3600" dirty="0" smtClean="0">
              <a:solidFill>
                <a:srgbClr val="0000FF"/>
              </a:solidFill>
            </a:endParaRPr>
          </a:p>
        </p:txBody>
      </p:sp>
      <p:sp>
        <p:nvSpPr>
          <p:cNvPr id="10" name="Text Box 4"/>
          <p:cNvSpPr txBox="1">
            <a:spLocks noChangeArrowheads="1"/>
          </p:cNvSpPr>
          <p:nvPr/>
        </p:nvSpPr>
        <p:spPr bwMode="auto">
          <a:xfrm>
            <a:off x="1835696" y="1321604"/>
            <a:ext cx="5976664" cy="523220"/>
          </a:xfrm>
          <a:prstGeom prst="rect">
            <a:avLst/>
          </a:prstGeom>
          <a:noFill/>
          <a:ln w="9525">
            <a:noFill/>
            <a:miter lim="800000"/>
            <a:headEnd/>
            <a:tailEnd/>
          </a:ln>
        </p:spPr>
        <p:txBody>
          <a:bodyPr wrap="square">
            <a:spAutoFit/>
          </a:bodyPr>
          <a:lstStyle/>
          <a:p>
            <a:pPr algn="ctr">
              <a:spcBef>
                <a:spcPct val="50000"/>
              </a:spcBef>
            </a:pPr>
            <a:r>
              <a:rPr lang="en-US" altLang="zh-TW" sz="2800" b="1" dirty="0" smtClean="0">
                <a:solidFill>
                  <a:srgbClr val="0000FF"/>
                </a:solidFill>
                <a:latin typeface="Times New Roman" pitchFamily="18" charset="0"/>
                <a:ea typeface="標楷體" pitchFamily="65" charset="-120"/>
              </a:rPr>
              <a:t>www.tpex.org.tw</a:t>
            </a:r>
            <a:endParaRPr lang="zh-TW" altLang="en-US" sz="2800" b="1" dirty="0">
              <a:solidFill>
                <a:srgbClr val="0000FF"/>
              </a:solidFill>
              <a:latin typeface="Times New Roman" pitchFamily="18" charset="0"/>
              <a:ea typeface="標楷體" pitchFamily="65" charset="-120"/>
            </a:endParaRPr>
          </a:p>
        </p:txBody>
      </p:sp>
      <p:sp>
        <p:nvSpPr>
          <p:cNvPr id="12" name="圓角矩形 11"/>
          <p:cNvSpPr/>
          <p:nvPr/>
        </p:nvSpPr>
        <p:spPr bwMode="auto">
          <a:xfrm>
            <a:off x="3028628" y="4415037"/>
            <a:ext cx="2463576" cy="454123"/>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12239908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899592" y="2324107"/>
            <a:ext cx="7920880" cy="4524893"/>
            <a:chOff x="899592" y="2324107"/>
            <a:chExt cx="7920880" cy="4524893"/>
          </a:xfrm>
        </p:grpSpPr>
        <p:pic>
          <p:nvPicPr>
            <p:cNvPr id="12" name="圖片 11"/>
            <p:cNvPicPr>
              <a:picLocks noChangeAspect="1"/>
            </p:cNvPicPr>
            <p:nvPr/>
          </p:nvPicPr>
          <p:blipFill>
            <a:blip r:embed="rId2" cstate="print"/>
            <a:stretch>
              <a:fillRect/>
            </a:stretch>
          </p:blipFill>
          <p:spPr>
            <a:xfrm>
              <a:off x="899592" y="2324107"/>
              <a:ext cx="7920880" cy="4524893"/>
            </a:xfrm>
            <a:prstGeom prst="rect">
              <a:avLst/>
            </a:prstGeom>
          </p:spPr>
        </p:pic>
        <p:sp>
          <p:nvSpPr>
            <p:cNvPr id="9" name="圓角矩形 8"/>
            <p:cNvSpPr/>
            <p:nvPr/>
          </p:nvSpPr>
          <p:spPr bwMode="auto">
            <a:xfrm>
              <a:off x="6516216" y="3717032"/>
              <a:ext cx="720000" cy="504056"/>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7" name="圓角矩形 16"/>
            <p:cNvSpPr/>
            <p:nvPr/>
          </p:nvSpPr>
          <p:spPr bwMode="auto">
            <a:xfrm>
              <a:off x="6516216" y="5157192"/>
              <a:ext cx="720000" cy="288032"/>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9" name="圓角矩形 18"/>
            <p:cNvSpPr/>
            <p:nvPr/>
          </p:nvSpPr>
          <p:spPr bwMode="auto">
            <a:xfrm>
              <a:off x="6395950" y="3100883"/>
              <a:ext cx="432000" cy="2160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0" name="圓角矩形 19"/>
            <p:cNvSpPr/>
            <p:nvPr/>
          </p:nvSpPr>
          <p:spPr bwMode="auto">
            <a:xfrm>
              <a:off x="6516216" y="3308734"/>
              <a:ext cx="720000" cy="2160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
        <p:nvSpPr>
          <p:cNvPr id="4" name="投影片編號版面配置區 3"/>
          <p:cNvSpPr>
            <a:spLocks noGrp="1"/>
          </p:cNvSpPr>
          <p:nvPr>
            <p:ph type="sldNum" sz="quarter" idx="12"/>
          </p:nvPr>
        </p:nvSpPr>
        <p:spPr/>
        <p:txBody>
          <a:bodyPr/>
          <a:lstStyle/>
          <a:p>
            <a:pPr>
              <a:defRPr/>
            </a:pPr>
            <a:fld id="{F8B89F08-CBC4-4D57-96F9-C749C9F644F0}" type="slidenum">
              <a:rPr lang="en-US" altLang="zh-TW" smtClean="0"/>
              <a:pPr>
                <a:defRPr/>
              </a:pPr>
              <a:t>69</a:t>
            </a:fld>
            <a:endParaRPr lang="en-US" altLang="zh-TW"/>
          </a:p>
        </p:txBody>
      </p:sp>
      <p:sp>
        <p:nvSpPr>
          <p:cNvPr id="5" name="標題 1"/>
          <p:cNvSpPr>
            <a:spLocks noGrp="1"/>
          </p:cNvSpPr>
          <p:nvPr>
            <p:ph type="title"/>
          </p:nvPr>
        </p:nvSpPr>
        <p:spPr>
          <a:xfrm>
            <a:off x="1152000" y="540000"/>
            <a:ext cx="7920000" cy="720000"/>
          </a:xfrm>
        </p:spPr>
        <p:txBody>
          <a:bodyPr/>
          <a:lstStyle/>
          <a:p>
            <a:r>
              <a:rPr lang="zh-TW" altLang="en-US" sz="3600" b="1" dirty="0" smtClean="0">
                <a:solidFill>
                  <a:srgbClr val="0000FF"/>
                </a:solidFill>
              </a:rPr>
              <a:t>五、資訊揭示</a:t>
            </a:r>
            <a:r>
              <a:rPr lang="en-US" altLang="zh-TW" sz="3600" b="1" dirty="0" smtClean="0">
                <a:solidFill>
                  <a:srgbClr val="0000FF"/>
                </a:solidFill>
              </a:rPr>
              <a:t>—</a:t>
            </a:r>
            <a:r>
              <a:rPr lang="zh-TW" altLang="en-US" sz="3600" b="1" dirty="0" smtClean="0">
                <a:solidFill>
                  <a:srgbClr val="0000FF"/>
                </a:solidFill>
              </a:rPr>
              <a:t>公開資訊觀測站</a:t>
            </a:r>
            <a:r>
              <a:rPr lang="en-US" altLang="zh-TW" sz="3600" b="1" dirty="0" smtClean="0">
                <a:solidFill>
                  <a:srgbClr val="0000FF"/>
                </a:solidFill>
              </a:rPr>
              <a:t>(1)</a:t>
            </a:r>
            <a:endParaRPr lang="zh-TW" altLang="en-US" sz="3600" dirty="0" smtClean="0">
              <a:solidFill>
                <a:srgbClr val="0000FF"/>
              </a:solidFill>
            </a:endParaRPr>
          </a:p>
        </p:txBody>
      </p:sp>
      <p:sp>
        <p:nvSpPr>
          <p:cNvPr id="10" name="Text Box 4"/>
          <p:cNvSpPr txBox="1">
            <a:spLocks noChangeArrowheads="1"/>
          </p:cNvSpPr>
          <p:nvPr/>
        </p:nvSpPr>
        <p:spPr bwMode="auto">
          <a:xfrm>
            <a:off x="1835696" y="1322765"/>
            <a:ext cx="5976664" cy="1007327"/>
          </a:xfrm>
          <a:prstGeom prst="rect">
            <a:avLst/>
          </a:prstGeom>
          <a:noFill/>
          <a:ln w="9525">
            <a:noFill/>
            <a:miter lim="800000"/>
            <a:headEnd/>
            <a:tailEnd/>
          </a:ln>
        </p:spPr>
        <p:txBody>
          <a:bodyPr wrap="square">
            <a:spAutoFit/>
          </a:bodyPr>
          <a:lstStyle/>
          <a:p>
            <a:pPr algn="ctr">
              <a:lnSpc>
                <a:spcPct val="110000"/>
              </a:lnSpc>
              <a:spcBef>
                <a:spcPct val="50000"/>
              </a:spcBef>
            </a:pPr>
            <a:r>
              <a:rPr lang="en-US" altLang="zh-TW" sz="2800" b="1" dirty="0" smtClean="0">
                <a:solidFill>
                  <a:srgbClr val="0000FF"/>
                </a:solidFill>
                <a:latin typeface="Times New Roman" pitchFamily="18" charset="0"/>
                <a:ea typeface="標楷體" pitchFamily="65" charset="-120"/>
              </a:rPr>
              <a:t>http://mops.twse.com.tw</a:t>
            </a:r>
          </a:p>
          <a:p>
            <a:pPr algn="ctr">
              <a:lnSpc>
                <a:spcPct val="110000"/>
              </a:lnSpc>
              <a:spcBef>
                <a:spcPts val="0"/>
              </a:spcBef>
            </a:pPr>
            <a:r>
              <a:rPr lang="zh-TW" altLang="en-US" sz="2800" b="1" dirty="0" smtClean="0">
                <a:solidFill>
                  <a:srgbClr val="0000FF"/>
                </a:solidFill>
                <a:latin typeface="Times New Roman" pitchFamily="18" charset="0"/>
                <a:ea typeface="標楷體" pitchFamily="65" charset="-120"/>
              </a:rPr>
              <a:t>首頁</a:t>
            </a:r>
            <a:endParaRPr lang="zh-TW" altLang="en-US" sz="2800" b="1" dirty="0">
              <a:solidFill>
                <a:srgbClr val="0000FF"/>
              </a:solidFill>
              <a:latin typeface="Times New Roman" pitchFamily="18" charset="0"/>
              <a:ea typeface="標楷體" pitchFamily="65" charset="-120"/>
            </a:endParaRPr>
          </a:p>
        </p:txBody>
      </p:sp>
    </p:spTree>
    <p:extLst>
      <p:ext uri="{BB962C8B-B14F-4D97-AF65-F5344CB8AC3E}">
        <p14:creationId xmlns:p14="http://schemas.microsoft.com/office/powerpoint/2010/main" val="3734937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idx="4294967295"/>
          </p:nvPr>
        </p:nvSpPr>
        <p:spPr bwMode="auto">
          <a:xfrm>
            <a:off x="1152000" y="540000"/>
            <a:ext cx="79200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0" compatLnSpc="1">
            <a:prstTxWarp prst="textNoShape">
              <a:avLst/>
            </a:prstTxWarp>
          </a:bodyPr>
          <a:lstStyle/>
          <a:p>
            <a:pPr marL="342900" indent="-342900">
              <a:buClr>
                <a:srgbClr val="FFCC00"/>
              </a:buClr>
            </a:pPr>
            <a:r>
              <a:rPr lang="zh-TW" altLang="en-US" sz="3600" b="1" dirty="0" smtClean="0">
                <a:solidFill>
                  <a:srgbClr val="0000FF"/>
                </a:solidFill>
                <a:latin typeface="標楷體" pitchFamily="65" charset="-120"/>
                <a:ea typeface="標楷體" pitchFamily="65" charset="-120"/>
              </a:rPr>
              <a:t>一、發行餘額</a:t>
            </a:r>
          </a:p>
        </p:txBody>
      </p:sp>
      <p:sp>
        <p:nvSpPr>
          <p:cNvPr id="37891" name="Rectangle 3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B2E82FF-C46D-418B-A1B4-8D9DBAC4A0E0}" type="slidenum">
              <a:rPr kumimoji="0" lang="en-US" altLang="zh-TW" smtClean="0">
                <a:solidFill>
                  <a:srgbClr val="4B3E21"/>
                </a:solidFill>
                <a:latin typeface="Times New Roman" pitchFamily="18" charset="0"/>
              </a:rPr>
              <a:pPr eaLnBrk="1" hangingPunct="1"/>
              <a:t>7</a:t>
            </a:fld>
            <a:endParaRPr kumimoji="0" lang="en-US" altLang="zh-TW" smtClean="0">
              <a:solidFill>
                <a:srgbClr val="4B3E21"/>
              </a:solidFill>
              <a:latin typeface="Times New Roman" pitchFamily="18" charset="0"/>
            </a:endParaRPr>
          </a:p>
        </p:txBody>
      </p:sp>
      <p:sp>
        <p:nvSpPr>
          <p:cNvPr id="37892" name="Rectangle 4"/>
          <p:cNvSpPr>
            <a:spLocks noChangeArrowheads="1"/>
          </p:cNvSpPr>
          <p:nvPr/>
        </p:nvSpPr>
        <p:spPr bwMode="auto">
          <a:xfrm>
            <a:off x="7020272" y="1403484"/>
            <a:ext cx="19442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600" dirty="0">
                <a:latin typeface="Times New Roman" pitchFamily="18" charset="0"/>
                <a:ea typeface="標楷體" pitchFamily="65" charset="-120"/>
              </a:rPr>
              <a:t>單位：</a:t>
            </a:r>
            <a:r>
              <a:rPr lang="zh-TW" altLang="zh-TW" sz="1600" dirty="0">
                <a:latin typeface="Times New Roman" pitchFamily="18" charset="0"/>
                <a:ea typeface="標楷體" pitchFamily="65" charset="-120"/>
              </a:rPr>
              <a:t>新台幣</a:t>
            </a:r>
            <a:r>
              <a:rPr lang="zh-TW" altLang="en-US" sz="1600" dirty="0">
                <a:latin typeface="Times New Roman" pitchFamily="18" charset="0"/>
                <a:ea typeface="標楷體" pitchFamily="65" charset="-120"/>
              </a:rPr>
              <a:t>億</a:t>
            </a:r>
            <a:r>
              <a:rPr lang="zh-TW" altLang="en-US" sz="1600" dirty="0" smtClean="0">
                <a:latin typeface="Times New Roman" pitchFamily="18" charset="0"/>
                <a:ea typeface="標楷體" pitchFamily="65" charset="-120"/>
              </a:rPr>
              <a:t>元</a:t>
            </a:r>
            <a:endParaRPr lang="en-US" altLang="zh-TW" sz="1600" dirty="0">
              <a:latin typeface="Times New Roman" pitchFamily="18" charset="0"/>
              <a:ea typeface="標楷體"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1469145978"/>
              </p:ext>
            </p:extLst>
          </p:nvPr>
        </p:nvGraphicFramePr>
        <p:xfrm>
          <a:off x="323528" y="2039076"/>
          <a:ext cx="8496944" cy="2050248"/>
        </p:xfrm>
        <a:graphic>
          <a:graphicData uri="http://schemas.openxmlformats.org/drawingml/2006/table">
            <a:tbl>
              <a:tblPr/>
              <a:tblGrid>
                <a:gridCol w="1230294"/>
                <a:gridCol w="726665"/>
                <a:gridCol w="726665"/>
                <a:gridCol w="726665"/>
                <a:gridCol w="726665"/>
                <a:gridCol w="726665"/>
                <a:gridCol w="726665"/>
                <a:gridCol w="726665"/>
                <a:gridCol w="726665"/>
                <a:gridCol w="726665"/>
                <a:gridCol w="726665"/>
              </a:tblGrid>
              <a:tr h="341708">
                <a:tc>
                  <a:txBody>
                    <a:bodyPr/>
                    <a:lstStyle/>
                    <a:p>
                      <a:pPr algn="ctr">
                        <a:lnSpc>
                          <a:spcPts val="2500"/>
                        </a:lnSpc>
                        <a:spcAft>
                          <a:spcPts val="0"/>
                        </a:spcAft>
                      </a:pPr>
                      <a:r>
                        <a:rPr lang="zh-TW" sz="1600" b="1" kern="0" dirty="0">
                          <a:solidFill>
                            <a:schemeClr val="tx1"/>
                          </a:solidFill>
                          <a:latin typeface="標楷體" panose="03000509000000000000" pitchFamily="65" charset="-120"/>
                          <a:ea typeface="標楷體" panose="03000509000000000000" pitchFamily="65" charset="-120"/>
                          <a:cs typeface="Arial"/>
                        </a:rPr>
                        <a:t>年度</a:t>
                      </a:r>
                      <a:endParaRPr lang="zh-TW" sz="1600" b="1" kern="100" dirty="0">
                        <a:solidFill>
                          <a:schemeClr val="tx1"/>
                        </a:solidFill>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sz="1600" b="1" kern="0" dirty="0">
                          <a:solidFill>
                            <a:schemeClr val="tx1"/>
                          </a:solidFill>
                          <a:latin typeface="Times New Roman" panose="02020603050405020304" pitchFamily="18" charset="0"/>
                          <a:ea typeface="新細明體"/>
                          <a:cs typeface="Times New Roman" panose="02020603050405020304" pitchFamily="18" charset="0"/>
                        </a:rPr>
                        <a:t>2007</a:t>
                      </a:r>
                      <a:endParaRPr lang="zh-TW" sz="1600" b="1" kern="100" dirty="0">
                        <a:solidFill>
                          <a:schemeClr val="tx1"/>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sz="1600" b="1" kern="0" dirty="0">
                          <a:solidFill>
                            <a:schemeClr val="tx1"/>
                          </a:solidFill>
                          <a:latin typeface="Times New Roman" panose="02020603050405020304" pitchFamily="18" charset="0"/>
                          <a:ea typeface="新細明體"/>
                          <a:cs typeface="Times New Roman" panose="02020603050405020304" pitchFamily="18" charset="0"/>
                        </a:rPr>
                        <a:t>2008</a:t>
                      </a:r>
                      <a:endParaRPr lang="zh-TW" sz="1600" b="1" kern="100" dirty="0">
                        <a:solidFill>
                          <a:schemeClr val="tx1"/>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sz="1600" b="1" kern="0" dirty="0">
                          <a:solidFill>
                            <a:schemeClr val="tx1"/>
                          </a:solidFill>
                          <a:latin typeface="Times New Roman" panose="02020603050405020304" pitchFamily="18" charset="0"/>
                          <a:ea typeface="新細明體"/>
                          <a:cs typeface="Times New Roman" panose="02020603050405020304" pitchFamily="18" charset="0"/>
                        </a:rPr>
                        <a:t>2009</a:t>
                      </a:r>
                      <a:endParaRPr lang="zh-TW" sz="1600" b="1" kern="100" dirty="0">
                        <a:solidFill>
                          <a:schemeClr val="tx1"/>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sz="1600" b="1" kern="0" dirty="0">
                          <a:solidFill>
                            <a:schemeClr val="tx1"/>
                          </a:solidFill>
                          <a:latin typeface="Times New Roman" panose="02020603050405020304" pitchFamily="18" charset="0"/>
                          <a:ea typeface="新細明體"/>
                          <a:cs typeface="Times New Roman" panose="02020603050405020304" pitchFamily="18" charset="0"/>
                        </a:rPr>
                        <a:t>2010</a:t>
                      </a:r>
                      <a:endParaRPr lang="zh-TW" sz="1600" b="1" kern="100" dirty="0">
                        <a:solidFill>
                          <a:schemeClr val="tx1"/>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sz="1600" b="1" kern="0" dirty="0">
                          <a:solidFill>
                            <a:schemeClr val="tx1"/>
                          </a:solidFill>
                          <a:latin typeface="Times New Roman" panose="02020603050405020304" pitchFamily="18" charset="0"/>
                          <a:ea typeface="新細明體"/>
                          <a:cs typeface="Times New Roman" panose="02020603050405020304" pitchFamily="18" charset="0"/>
                        </a:rPr>
                        <a:t>2011</a:t>
                      </a:r>
                      <a:endParaRPr lang="zh-TW" sz="1600" b="1" kern="100" dirty="0">
                        <a:solidFill>
                          <a:schemeClr val="tx1"/>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sz="1600" b="1" kern="0" dirty="0" smtClean="0">
                          <a:solidFill>
                            <a:schemeClr val="tx1"/>
                          </a:solidFill>
                          <a:latin typeface="Times New Roman" panose="02020603050405020304" pitchFamily="18" charset="0"/>
                          <a:ea typeface="新細明體"/>
                          <a:cs typeface="Times New Roman" panose="02020603050405020304" pitchFamily="18" charset="0"/>
                        </a:rPr>
                        <a:t>2012</a:t>
                      </a:r>
                      <a:endParaRPr lang="zh-TW" sz="1600" b="1" kern="100" dirty="0">
                        <a:solidFill>
                          <a:schemeClr val="tx1"/>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sz="1600" b="1" kern="0" dirty="0" smtClean="0">
                          <a:solidFill>
                            <a:schemeClr val="tx1"/>
                          </a:solidFill>
                          <a:latin typeface="Times New Roman" panose="02020603050405020304" pitchFamily="18" charset="0"/>
                          <a:ea typeface="新細明體"/>
                          <a:cs typeface="Times New Roman" panose="02020603050405020304" pitchFamily="18" charset="0"/>
                        </a:rPr>
                        <a:t>201</a:t>
                      </a:r>
                      <a:r>
                        <a:rPr lang="en-US" altLang="zh-TW" sz="1600" b="1" kern="0" dirty="0" smtClean="0">
                          <a:solidFill>
                            <a:schemeClr val="tx1"/>
                          </a:solidFill>
                          <a:latin typeface="Times New Roman" panose="02020603050405020304" pitchFamily="18" charset="0"/>
                          <a:ea typeface="新細明體"/>
                          <a:cs typeface="Times New Roman" panose="02020603050405020304" pitchFamily="18" charset="0"/>
                        </a:rPr>
                        <a:t>3</a:t>
                      </a:r>
                      <a:endParaRPr lang="zh-TW" sz="1600" b="1" kern="100" dirty="0">
                        <a:solidFill>
                          <a:schemeClr val="tx1"/>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sz="1600" b="1" kern="0" dirty="0" smtClean="0">
                          <a:solidFill>
                            <a:schemeClr val="tx1"/>
                          </a:solidFill>
                          <a:latin typeface="Times New Roman" panose="02020603050405020304" pitchFamily="18" charset="0"/>
                          <a:ea typeface="新細明體"/>
                          <a:cs typeface="Times New Roman" panose="02020603050405020304" pitchFamily="18" charset="0"/>
                        </a:rPr>
                        <a:t>201</a:t>
                      </a:r>
                      <a:r>
                        <a:rPr lang="en-US" altLang="zh-TW" sz="1600" b="1" kern="0" dirty="0" smtClean="0">
                          <a:solidFill>
                            <a:schemeClr val="tx1"/>
                          </a:solidFill>
                          <a:latin typeface="Times New Roman" panose="02020603050405020304" pitchFamily="18" charset="0"/>
                          <a:ea typeface="新細明體"/>
                          <a:cs typeface="Times New Roman" panose="02020603050405020304" pitchFamily="18" charset="0"/>
                        </a:rPr>
                        <a:t>4</a:t>
                      </a:r>
                      <a:endParaRPr lang="zh-TW" sz="1600" b="1" kern="100" dirty="0">
                        <a:solidFill>
                          <a:schemeClr val="tx1"/>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altLang="zh-TW" sz="1600" b="1" kern="100" dirty="0" smtClean="0">
                          <a:solidFill>
                            <a:schemeClr val="tx1"/>
                          </a:solidFill>
                          <a:latin typeface="Times New Roman" panose="02020603050405020304" pitchFamily="18" charset="0"/>
                          <a:ea typeface="新細明體"/>
                          <a:cs typeface="Times New Roman" panose="02020603050405020304" pitchFamily="18" charset="0"/>
                        </a:rPr>
                        <a:t>2015</a:t>
                      </a:r>
                      <a:endParaRPr lang="zh-TW" sz="1600" b="1" kern="100" dirty="0">
                        <a:solidFill>
                          <a:schemeClr val="tx1"/>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a:lnSpc>
                          <a:spcPts val="2500"/>
                        </a:lnSpc>
                        <a:spcAft>
                          <a:spcPts val="0"/>
                        </a:spcAft>
                      </a:pPr>
                      <a:r>
                        <a:rPr lang="en-US" altLang="zh-TW" sz="1600" b="1" kern="0" dirty="0" smtClean="0">
                          <a:solidFill>
                            <a:schemeClr val="tx1"/>
                          </a:solidFill>
                          <a:latin typeface="Times New Roman" panose="02020603050405020304" pitchFamily="18" charset="0"/>
                          <a:ea typeface="+mn-ea"/>
                          <a:cs typeface="Times New Roman" panose="02020603050405020304" pitchFamily="18" charset="0"/>
                        </a:rPr>
                        <a:t>2016/6</a:t>
                      </a:r>
                      <a:endParaRPr lang="zh-TW" altLang="zh-TW" sz="1600" b="1" kern="1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r>
              <a:tr h="341708">
                <a:tc>
                  <a:txBody>
                    <a:bodyPr/>
                    <a:lstStyle/>
                    <a:p>
                      <a:pPr algn="ctr">
                        <a:lnSpc>
                          <a:spcPts val="2500"/>
                        </a:lnSpc>
                        <a:spcAft>
                          <a:spcPts val="0"/>
                        </a:spcAft>
                      </a:pPr>
                      <a:r>
                        <a:rPr lang="zh-TW" sz="1600" b="1" kern="0" dirty="0">
                          <a:solidFill>
                            <a:srgbClr val="000000"/>
                          </a:solidFill>
                          <a:latin typeface="標楷體" panose="03000509000000000000" pitchFamily="65" charset="-120"/>
                          <a:ea typeface="標楷體" panose="03000509000000000000" pitchFamily="65" charset="-120"/>
                          <a:cs typeface="Arial"/>
                        </a:rPr>
                        <a:t>普通公司債</a:t>
                      </a:r>
                      <a:endParaRPr lang="zh-TW" sz="1600" b="1" kern="100" dirty="0">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8,773</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9,476</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9,414</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10,002</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11,243</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altLang="zh-TW" sz="1600" b="1" kern="0" dirty="0" smtClean="0">
                          <a:solidFill>
                            <a:srgbClr val="000000"/>
                          </a:solidFill>
                          <a:latin typeface="Times New Roman" panose="02020603050405020304" pitchFamily="18" charset="0"/>
                          <a:ea typeface="新細明體"/>
                          <a:cs typeface="Times New Roman" panose="02020603050405020304" pitchFamily="18" charset="0"/>
                        </a:rPr>
                        <a:t>13,641</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15,776</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17,198</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17,082</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17,430</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41708">
                <a:tc>
                  <a:txBody>
                    <a:bodyPr/>
                    <a:lstStyle/>
                    <a:p>
                      <a:pPr algn="ctr">
                        <a:lnSpc>
                          <a:spcPts val="2500"/>
                        </a:lnSpc>
                        <a:spcAft>
                          <a:spcPts val="0"/>
                        </a:spcAft>
                      </a:pPr>
                      <a:r>
                        <a:rPr lang="zh-TW" sz="1600" b="1" kern="0" dirty="0">
                          <a:solidFill>
                            <a:srgbClr val="000000"/>
                          </a:solidFill>
                          <a:latin typeface="標楷體" panose="03000509000000000000" pitchFamily="65" charset="-120"/>
                          <a:ea typeface="標楷體" panose="03000509000000000000" pitchFamily="65" charset="-120"/>
                          <a:cs typeface="Arial"/>
                        </a:rPr>
                        <a:t>金融債</a:t>
                      </a:r>
                      <a:endParaRPr lang="zh-TW" sz="1600" b="1" kern="100" dirty="0">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7,541</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8,062</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7,371</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7,659</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8,480</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0" dirty="0" smtClean="0">
                          <a:solidFill>
                            <a:srgbClr val="000000"/>
                          </a:solidFill>
                          <a:latin typeface="Times New Roman" panose="02020603050405020304" pitchFamily="18" charset="0"/>
                          <a:ea typeface="新細明體"/>
                          <a:cs typeface="Times New Roman" panose="02020603050405020304" pitchFamily="18" charset="0"/>
                        </a:rPr>
                        <a:t>9,904</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9,924</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10,514</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9,889</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9,724</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41708">
                <a:tc>
                  <a:txBody>
                    <a:bodyPr/>
                    <a:lstStyle/>
                    <a:p>
                      <a:pPr algn="ctr">
                        <a:lnSpc>
                          <a:spcPts val="2500"/>
                        </a:lnSpc>
                        <a:spcAft>
                          <a:spcPts val="0"/>
                        </a:spcAft>
                      </a:pPr>
                      <a:r>
                        <a:rPr lang="zh-TW" sz="1600" b="1" kern="0" dirty="0">
                          <a:solidFill>
                            <a:srgbClr val="000000"/>
                          </a:solidFill>
                          <a:latin typeface="標楷體" panose="03000509000000000000" pitchFamily="65" charset="-120"/>
                          <a:ea typeface="標楷體" panose="03000509000000000000" pitchFamily="65" charset="-120"/>
                          <a:cs typeface="Arial"/>
                        </a:rPr>
                        <a:t>轉</a:t>
                      </a:r>
                      <a:r>
                        <a:rPr lang="en-US" sz="1600" b="1" kern="0" dirty="0">
                          <a:solidFill>
                            <a:srgbClr val="000000"/>
                          </a:solidFill>
                          <a:latin typeface="標楷體" panose="03000509000000000000" pitchFamily="65" charset="-120"/>
                          <a:ea typeface="標楷體" panose="03000509000000000000" pitchFamily="65" charset="-120"/>
                          <a:cs typeface="Arial"/>
                        </a:rPr>
                        <a:t>(</a:t>
                      </a:r>
                      <a:r>
                        <a:rPr lang="zh-TW" sz="1600" b="1" kern="0" dirty="0">
                          <a:solidFill>
                            <a:srgbClr val="000000"/>
                          </a:solidFill>
                          <a:latin typeface="標楷體" panose="03000509000000000000" pitchFamily="65" charset="-120"/>
                          <a:ea typeface="標楷體" panose="03000509000000000000" pitchFamily="65" charset="-120"/>
                          <a:cs typeface="Arial"/>
                        </a:rPr>
                        <a:t>交</a:t>
                      </a:r>
                      <a:r>
                        <a:rPr lang="en-US" sz="1600" b="1" kern="0" dirty="0">
                          <a:solidFill>
                            <a:srgbClr val="000000"/>
                          </a:solidFill>
                          <a:latin typeface="標楷體" panose="03000509000000000000" pitchFamily="65" charset="-120"/>
                          <a:ea typeface="標楷體" panose="03000509000000000000" pitchFamily="65" charset="-120"/>
                          <a:cs typeface="Arial"/>
                        </a:rPr>
                        <a:t>)</a:t>
                      </a:r>
                      <a:r>
                        <a:rPr lang="zh-TW" sz="1600" b="1" kern="0" dirty="0">
                          <a:solidFill>
                            <a:srgbClr val="000000"/>
                          </a:solidFill>
                          <a:latin typeface="標楷體" panose="03000509000000000000" pitchFamily="65" charset="-120"/>
                          <a:ea typeface="標楷體" panose="03000509000000000000" pitchFamily="65" charset="-120"/>
                          <a:cs typeface="Arial"/>
                        </a:rPr>
                        <a:t>換債</a:t>
                      </a:r>
                      <a:endParaRPr lang="zh-TW" sz="1600" b="1" kern="100" dirty="0">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2,108</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1,858</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1,405</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1,374</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1,660</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algn="r" defTabSz="914400" rtl="0" eaLnBrk="1" latinLnBrk="0" hangingPunct="1">
                        <a:lnSpc>
                          <a:spcPts val="2500"/>
                        </a:lnSpc>
                        <a:spcAft>
                          <a:spcPts val="0"/>
                        </a:spcAft>
                      </a:pPr>
                      <a:r>
                        <a:rPr lang="en-US" altLang="zh-TW" sz="1600" b="1" kern="0" dirty="0" smtClean="0">
                          <a:solidFill>
                            <a:srgbClr val="000000"/>
                          </a:solidFill>
                          <a:latin typeface="Times New Roman" panose="02020603050405020304" pitchFamily="18" charset="0"/>
                          <a:ea typeface="新細明體"/>
                          <a:cs typeface="Times New Roman" panose="02020603050405020304" pitchFamily="18" charset="0"/>
                        </a:rPr>
                        <a:t>1,594</a:t>
                      </a:r>
                      <a:endParaRPr lang="zh-TW" sz="1600" b="1" kern="0" dirty="0">
                        <a:solidFill>
                          <a:srgbClr val="000000"/>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algn="r" defTabSz="914400" rtl="0" eaLnBrk="1" latinLnBrk="0" hangingPunct="1">
                        <a:lnSpc>
                          <a:spcPts val="2500"/>
                        </a:lnSpc>
                        <a:spcAft>
                          <a:spcPts val="0"/>
                        </a:spcAft>
                      </a:pPr>
                      <a:r>
                        <a:rPr lang="en-US" altLang="zh-TW" sz="1600" b="1" kern="0" dirty="0" smtClean="0">
                          <a:solidFill>
                            <a:srgbClr val="000000"/>
                          </a:solidFill>
                          <a:latin typeface="Times New Roman" panose="02020603050405020304" pitchFamily="18" charset="0"/>
                          <a:ea typeface="新細明體"/>
                          <a:cs typeface="Times New Roman" panose="02020603050405020304" pitchFamily="18" charset="0"/>
                        </a:rPr>
                        <a:t>1,542</a:t>
                      </a:r>
                      <a:endParaRPr lang="zh-TW" sz="1600" b="1" kern="0" dirty="0">
                        <a:solidFill>
                          <a:srgbClr val="000000"/>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algn="r" defTabSz="914400" rtl="0" eaLnBrk="1" latinLnBrk="0" hangingPunct="1">
                        <a:lnSpc>
                          <a:spcPts val="2500"/>
                        </a:lnSpc>
                        <a:spcAft>
                          <a:spcPts val="0"/>
                        </a:spcAft>
                      </a:pPr>
                      <a:r>
                        <a:rPr lang="en-US" altLang="zh-TW" sz="1600" b="1" kern="0" dirty="0" smtClean="0">
                          <a:solidFill>
                            <a:srgbClr val="000000"/>
                          </a:solidFill>
                          <a:latin typeface="Times New Roman" panose="02020603050405020304" pitchFamily="18" charset="0"/>
                          <a:ea typeface="新細明體"/>
                          <a:cs typeface="Times New Roman" panose="02020603050405020304" pitchFamily="18" charset="0"/>
                        </a:rPr>
                        <a:t>1,508</a:t>
                      </a:r>
                      <a:endParaRPr lang="zh-TW" sz="1600" b="1" kern="0" dirty="0">
                        <a:solidFill>
                          <a:srgbClr val="000000"/>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algn="r" defTabSz="914400" rtl="0" eaLnBrk="1" latinLnBrk="0" hangingPunct="1">
                        <a:lnSpc>
                          <a:spcPts val="2500"/>
                        </a:lnSpc>
                        <a:spcAft>
                          <a:spcPts val="0"/>
                        </a:spcAft>
                      </a:pPr>
                      <a:r>
                        <a:rPr lang="en-US" altLang="zh-TW" sz="1600" b="1" kern="0" dirty="0" smtClean="0">
                          <a:solidFill>
                            <a:srgbClr val="000000"/>
                          </a:solidFill>
                          <a:latin typeface="Times New Roman" panose="02020603050405020304" pitchFamily="18" charset="0"/>
                          <a:ea typeface="新細明體"/>
                          <a:cs typeface="Times New Roman" panose="02020603050405020304" pitchFamily="18" charset="0"/>
                        </a:rPr>
                        <a:t>1,554</a:t>
                      </a:r>
                      <a:endParaRPr lang="zh-TW" sz="1600" b="1" kern="0" dirty="0">
                        <a:solidFill>
                          <a:srgbClr val="000000"/>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algn="r" defTabSz="914400" rtl="0" eaLnBrk="1" latinLnBrk="0" hangingPunct="1">
                        <a:lnSpc>
                          <a:spcPts val="2500"/>
                        </a:lnSpc>
                        <a:spcAft>
                          <a:spcPts val="0"/>
                        </a:spcAft>
                      </a:pPr>
                      <a:r>
                        <a:rPr lang="en-US" altLang="zh-TW" sz="1600" b="1" kern="0" dirty="0" smtClean="0">
                          <a:solidFill>
                            <a:srgbClr val="000000"/>
                          </a:solidFill>
                          <a:latin typeface="Times New Roman" panose="02020603050405020304" pitchFamily="18" charset="0"/>
                          <a:ea typeface="新細明體"/>
                          <a:cs typeface="Times New Roman" panose="02020603050405020304" pitchFamily="18" charset="0"/>
                        </a:rPr>
                        <a:t>1,459</a:t>
                      </a:r>
                      <a:endParaRPr lang="zh-TW" sz="1600" b="1" kern="0" dirty="0">
                        <a:solidFill>
                          <a:srgbClr val="000000"/>
                        </a:solidFill>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41708">
                <a:tc>
                  <a:txBody>
                    <a:bodyPr/>
                    <a:lstStyle/>
                    <a:p>
                      <a:pPr algn="ctr">
                        <a:lnSpc>
                          <a:spcPts val="2500"/>
                        </a:lnSpc>
                        <a:spcAft>
                          <a:spcPts val="0"/>
                        </a:spcAft>
                      </a:pPr>
                      <a:r>
                        <a:rPr lang="zh-TW" sz="1600" b="1" kern="0" dirty="0">
                          <a:solidFill>
                            <a:srgbClr val="000000"/>
                          </a:solidFill>
                          <a:latin typeface="標楷體" panose="03000509000000000000" pitchFamily="65" charset="-120"/>
                          <a:ea typeface="標楷體" panose="03000509000000000000" pitchFamily="65" charset="-120"/>
                          <a:cs typeface="Arial"/>
                        </a:rPr>
                        <a:t>受益證券</a:t>
                      </a:r>
                      <a:endParaRPr lang="zh-TW" sz="1600" b="1" kern="100" dirty="0">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1,910</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1,443</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1,060</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796</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574</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0" dirty="0" smtClean="0">
                          <a:solidFill>
                            <a:srgbClr val="000000"/>
                          </a:solidFill>
                          <a:latin typeface="Times New Roman" panose="02020603050405020304" pitchFamily="18" charset="0"/>
                          <a:ea typeface="新細明體"/>
                          <a:cs typeface="Times New Roman" panose="02020603050405020304" pitchFamily="18" charset="0"/>
                        </a:rPr>
                        <a:t>401</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360</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235</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86</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84</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341708">
                <a:tc>
                  <a:txBody>
                    <a:bodyPr/>
                    <a:lstStyle/>
                    <a:p>
                      <a:pPr algn="ctr">
                        <a:lnSpc>
                          <a:spcPts val="2500"/>
                        </a:lnSpc>
                        <a:spcAft>
                          <a:spcPts val="0"/>
                        </a:spcAft>
                      </a:pPr>
                      <a:r>
                        <a:rPr lang="zh-TW" sz="1600" b="1" kern="0" dirty="0">
                          <a:solidFill>
                            <a:srgbClr val="000000"/>
                          </a:solidFill>
                          <a:latin typeface="標楷體" panose="03000509000000000000" pitchFamily="65" charset="-120"/>
                          <a:ea typeface="標楷體" panose="03000509000000000000" pitchFamily="65" charset="-120"/>
                          <a:cs typeface="Arial"/>
                        </a:rPr>
                        <a:t>合計</a:t>
                      </a:r>
                      <a:endParaRPr lang="zh-TW" sz="1600" b="1" kern="100" dirty="0">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a:solidFill>
                            <a:srgbClr val="000000"/>
                          </a:solidFill>
                          <a:latin typeface="Times New Roman" panose="02020603050405020304" pitchFamily="18" charset="0"/>
                          <a:ea typeface="新細明體"/>
                          <a:cs typeface="Times New Roman" panose="02020603050405020304" pitchFamily="18" charset="0"/>
                        </a:rPr>
                        <a:t>20,333</a:t>
                      </a:r>
                      <a:endParaRPr lang="zh-TW" sz="1600" b="1" kern="10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a:solidFill>
                            <a:srgbClr val="000000"/>
                          </a:solidFill>
                          <a:latin typeface="Times New Roman" panose="02020603050405020304" pitchFamily="18" charset="0"/>
                          <a:ea typeface="新細明體"/>
                          <a:cs typeface="Times New Roman" panose="02020603050405020304" pitchFamily="18" charset="0"/>
                        </a:rPr>
                        <a:t>20,839</a:t>
                      </a:r>
                      <a:endParaRPr lang="zh-TW" sz="1600" b="1" kern="10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19,249</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a:solidFill>
                            <a:srgbClr val="000000"/>
                          </a:solidFill>
                          <a:latin typeface="Times New Roman" panose="02020603050405020304" pitchFamily="18" charset="0"/>
                          <a:ea typeface="新細明體"/>
                          <a:cs typeface="Times New Roman" panose="02020603050405020304" pitchFamily="18" charset="0"/>
                        </a:rPr>
                        <a:t>19,831</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a:solidFill>
                            <a:srgbClr val="000000"/>
                          </a:solidFill>
                          <a:latin typeface="Times New Roman" panose="02020603050405020304" pitchFamily="18" charset="0"/>
                          <a:ea typeface="新細明體"/>
                          <a:cs typeface="Times New Roman" panose="02020603050405020304" pitchFamily="18" charset="0"/>
                        </a:rPr>
                        <a:t>21,956</a:t>
                      </a:r>
                      <a:endParaRPr lang="zh-TW" sz="1600" b="1" kern="100">
                        <a:latin typeface="Times New Roman" panose="02020603050405020304" pitchFamily="18" charset="0"/>
                        <a:ea typeface="新細明體"/>
                        <a:cs typeface="Times New Roman" panose="02020603050405020304" pitchFamily="18" charset="0"/>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sz="1600" b="1" kern="0" dirty="0" smtClean="0">
                          <a:solidFill>
                            <a:srgbClr val="000000"/>
                          </a:solidFill>
                          <a:latin typeface="Times New Roman" panose="02020603050405020304" pitchFamily="18" charset="0"/>
                          <a:ea typeface="新細明體"/>
                          <a:cs typeface="Times New Roman" panose="02020603050405020304" pitchFamily="18" charset="0"/>
                        </a:rPr>
                        <a:t>2</a:t>
                      </a:r>
                      <a:r>
                        <a:rPr lang="en-US" altLang="zh-TW" sz="1600" b="1" kern="0" dirty="0" smtClean="0">
                          <a:solidFill>
                            <a:srgbClr val="000000"/>
                          </a:solidFill>
                          <a:latin typeface="Times New Roman" panose="02020603050405020304" pitchFamily="18" charset="0"/>
                          <a:ea typeface="新細明體"/>
                          <a:cs typeface="Times New Roman" panose="02020603050405020304" pitchFamily="18" charset="0"/>
                        </a:rPr>
                        <a:t>5,540</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27,602</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29,455</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28,611</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r">
                        <a:lnSpc>
                          <a:spcPts val="2500"/>
                        </a:lnSpc>
                        <a:spcAft>
                          <a:spcPts val="0"/>
                        </a:spcAft>
                      </a:pPr>
                      <a:r>
                        <a:rPr lang="en-US" altLang="zh-TW" sz="1600" b="1" kern="100" dirty="0" smtClean="0">
                          <a:latin typeface="Times New Roman" panose="02020603050405020304" pitchFamily="18" charset="0"/>
                          <a:ea typeface="新細明體"/>
                          <a:cs typeface="Times New Roman" panose="02020603050405020304" pitchFamily="18" charset="0"/>
                        </a:rPr>
                        <a:t>28,697</a:t>
                      </a:r>
                      <a:endParaRPr lang="zh-TW" sz="1600" b="1" kern="100" dirty="0">
                        <a:latin typeface="Times New Roman" panose="02020603050405020304" pitchFamily="18" charset="0"/>
                        <a:ea typeface="新細明體"/>
                        <a:cs typeface="Times New Roman" panose="02020603050405020304" pitchFamily="18" charset="0"/>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graphicFrame>
        <p:nvGraphicFramePr>
          <p:cNvPr id="11" name="圖表 10"/>
          <p:cNvGraphicFramePr>
            <a:graphicFrameLocks/>
          </p:cNvGraphicFramePr>
          <p:nvPr>
            <p:extLst>
              <p:ext uri="{D42A27DB-BD31-4B8C-83A1-F6EECF244321}">
                <p14:modId xmlns:p14="http://schemas.microsoft.com/office/powerpoint/2010/main" val="3312740291"/>
              </p:ext>
            </p:extLst>
          </p:nvPr>
        </p:nvGraphicFramePr>
        <p:xfrm>
          <a:off x="377190" y="4121316"/>
          <a:ext cx="8389620" cy="25252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cstate="print"/>
          <a:stretch>
            <a:fillRect/>
          </a:stretch>
        </p:blipFill>
        <p:spPr>
          <a:xfrm>
            <a:off x="1691680" y="2348880"/>
            <a:ext cx="6552728" cy="4402614"/>
          </a:xfrm>
          <a:prstGeom prst="rect">
            <a:avLst/>
          </a:prstGeom>
        </p:spPr>
      </p:pic>
      <p:sp>
        <p:nvSpPr>
          <p:cNvPr id="4" name="投影片編號版面配置區 3"/>
          <p:cNvSpPr>
            <a:spLocks noGrp="1"/>
          </p:cNvSpPr>
          <p:nvPr>
            <p:ph type="sldNum" sz="quarter" idx="12"/>
          </p:nvPr>
        </p:nvSpPr>
        <p:spPr/>
        <p:txBody>
          <a:bodyPr/>
          <a:lstStyle/>
          <a:p>
            <a:pPr>
              <a:defRPr/>
            </a:pPr>
            <a:fld id="{F8B89F08-CBC4-4D57-96F9-C749C9F644F0}" type="slidenum">
              <a:rPr lang="en-US" altLang="zh-TW" smtClean="0"/>
              <a:pPr>
                <a:defRPr/>
              </a:pPr>
              <a:t>70</a:t>
            </a:fld>
            <a:endParaRPr lang="en-US" altLang="zh-TW"/>
          </a:p>
        </p:txBody>
      </p:sp>
      <p:sp>
        <p:nvSpPr>
          <p:cNvPr id="5" name="標題 1"/>
          <p:cNvSpPr>
            <a:spLocks noGrp="1"/>
          </p:cNvSpPr>
          <p:nvPr>
            <p:ph type="title"/>
          </p:nvPr>
        </p:nvSpPr>
        <p:spPr>
          <a:xfrm>
            <a:off x="1152000" y="540000"/>
            <a:ext cx="7920000" cy="720000"/>
          </a:xfrm>
        </p:spPr>
        <p:txBody>
          <a:bodyPr/>
          <a:lstStyle/>
          <a:p>
            <a:r>
              <a:rPr lang="zh-TW" altLang="en-US" sz="3600" b="1" dirty="0" smtClean="0">
                <a:solidFill>
                  <a:srgbClr val="0000FF"/>
                </a:solidFill>
              </a:rPr>
              <a:t>五、資訊揭示</a:t>
            </a:r>
            <a:r>
              <a:rPr lang="en-US" altLang="zh-TW" sz="3600" b="1" dirty="0" smtClean="0">
                <a:solidFill>
                  <a:srgbClr val="0000FF"/>
                </a:solidFill>
              </a:rPr>
              <a:t>—</a:t>
            </a:r>
            <a:r>
              <a:rPr lang="zh-TW" altLang="en-US" sz="3600" b="1" dirty="0" smtClean="0">
                <a:solidFill>
                  <a:srgbClr val="0000FF"/>
                </a:solidFill>
              </a:rPr>
              <a:t>公開資訊觀測站</a:t>
            </a:r>
            <a:r>
              <a:rPr lang="en-US" altLang="zh-TW" sz="3600" b="1" dirty="0" smtClean="0">
                <a:solidFill>
                  <a:srgbClr val="0000FF"/>
                </a:solidFill>
              </a:rPr>
              <a:t>(2)</a:t>
            </a:r>
            <a:endParaRPr lang="zh-TW" altLang="en-US" sz="3600" dirty="0" smtClean="0">
              <a:solidFill>
                <a:srgbClr val="0000FF"/>
              </a:solidFill>
            </a:endParaRPr>
          </a:p>
        </p:txBody>
      </p:sp>
      <p:sp>
        <p:nvSpPr>
          <p:cNvPr id="10" name="Text Box 4"/>
          <p:cNvSpPr txBox="1">
            <a:spLocks noChangeArrowheads="1"/>
          </p:cNvSpPr>
          <p:nvPr/>
        </p:nvSpPr>
        <p:spPr bwMode="auto">
          <a:xfrm>
            <a:off x="1835696" y="1322765"/>
            <a:ext cx="5976664" cy="1007327"/>
          </a:xfrm>
          <a:prstGeom prst="rect">
            <a:avLst/>
          </a:prstGeom>
          <a:noFill/>
          <a:ln w="9525">
            <a:noFill/>
            <a:miter lim="800000"/>
            <a:headEnd/>
            <a:tailEnd/>
          </a:ln>
        </p:spPr>
        <p:txBody>
          <a:bodyPr wrap="square">
            <a:spAutoFit/>
          </a:bodyPr>
          <a:lstStyle/>
          <a:p>
            <a:pPr algn="ctr">
              <a:lnSpc>
                <a:spcPct val="110000"/>
              </a:lnSpc>
              <a:spcBef>
                <a:spcPct val="50000"/>
              </a:spcBef>
            </a:pPr>
            <a:r>
              <a:rPr lang="en-US" altLang="zh-TW" sz="2800" b="1" dirty="0" smtClean="0">
                <a:solidFill>
                  <a:srgbClr val="0000FF"/>
                </a:solidFill>
                <a:latin typeface="Times New Roman" pitchFamily="18" charset="0"/>
                <a:ea typeface="標楷體" pitchFamily="65" charset="-120"/>
              </a:rPr>
              <a:t>http://mops.twse.com.tw</a:t>
            </a:r>
          </a:p>
          <a:p>
            <a:pPr algn="ctr">
              <a:lnSpc>
                <a:spcPct val="110000"/>
              </a:lnSpc>
              <a:spcBef>
                <a:spcPts val="0"/>
              </a:spcBef>
            </a:pPr>
            <a:r>
              <a:rPr lang="zh-TW" altLang="en-US" sz="2800" b="1" dirty="0" smtClean="0">
                <a:solidFill>
                  <a:srgbClr val="0000FF"/>
                </a:solidFill>
                <a:latin typeface="Times New Roman" pitchFamily="18" charset="0"/>
                <a:ea typeface="標楷體" pitchFamily="65" charset="-120"/>
              </a:rPr>
              <a:t>債券基本資料查詢畫面</a:t>
            </a:r>
            <a:endParaRPr lang="zh-TW" altLang="en-US" sz="2800" b="1" dirty="0">
              <a:solidFill>
                <a:srgbClr val="0000FF"/>
              </a:solidFill>
              <a:latin typeface="Times New Roman" pitchFamily="18" charset="0"/>
              <a:ea typeface="標楷體" pitchFamily="65" charset="-120"/>
            </a:endParaRPr>
          </a:p>
        </p:txBody>
      </p:sp>
      <p:sp>
        <p:nvSpPr>
          <p:cNvPr id="19" name="圓角矩形 18"/>
          <p:cNvSpPr/>
          <p:nvPr/>
        </p:nvSpPr>
        <p:spPr bwMode="auto">
          <a:xfrm>
            <a:off x="1619672" y="2492896"/>
            <a:ext cx="1440160" cy="792088"/>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5427354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1619672" y="2276872"/>
            <a:ext cx="6552728" cy="4570278"/>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pPr>
              <a:defRPr/>
            </a:pPr>
            <a:fld id="{F8B89F08-CBC4-4D57-96F9-C749C9F644F0}" type="slidenum">
              <a:rPr lang="en-US" altLang="zh-TW" smtClean="0"/>
              <a:pPr>
                <a:defRPr/>
              </a:pPr>
              <a:t>71</a:t>
            </a:fld>
            <a:endParaRPr lang="en-US" altLang="zh-TW"/>
          </a:p>
        </p:txBody>
      </p:sp>
      <p:sp>
        <p:nvSpPr>
          <p:cNvPr id="5" name="標題 1"/>
          <p:cNvSpPr>
            <a:spLocks noGrp="1"/>
          </p:cNvSpPr>
          <p:nvPr>
            <p:ph type="title"/>
          </p:nvPr>
        </p:nvSpPr>
        <p:spPr>
          <a:xfrm>
            <a:off x="1152000" y="540000"/>
            <a:ext cx="7920000" cy="720000"/>
          </a:xfrm>
        </p:spPr>
        <p:txBody>
          <a:bodyPr/>
          <a:lstStyle/>
          <a:p>
            <a:r>
              <a:rPr lang="zh-TW" altLang="en-US" sz="3600" b="1" dirty="0" smtClean="0">
                <a:solidFill>
                  <a:srgbClr val="0000FF"/>
                </a:solidFill>
              </a:rPr>
              <a:t>五、資訊揭示</a:t>
            </a:r>
            <a:r>
              <a:rPr lang="en-US" altLang="zh-TW" sz="3600" b="1" dirty="0" smtClean="0">
                <a:solidFill>
                  <a:srgbClr val="0000FF"/>
                </a:solidFill>
              </a:rPr>
              <a:t>—</a:t>
            </a:r>
            <a:r>
              <a:rPr lang="zh-TW" altLang="en-US" sz="3600" b="1" dirty="0" smtClean="0">
                <a:solidFill>
                  <a:srgbClr val="0000FF"/>
                </a:solidFill>
              </a:rPr>
              <a:t>公開資訊觀測站</a:t>
            </a:r>
            <a:r>
              <a:rPr lang="en-US" altLang="zh-TW" sz="3600" b="1" dirty="0" smtClean="0">
                <a:solidFill>
                  <a:srgbClr val="0000FF"/>
                </a:solidFill>
              </a:rPr>
              <a:t>(3)</a:t>
            </a:r>
            <a:endParaRPr lang="zh-TW" altLang="en-US" sz="3600" dirty="0" smtClean="0">
              <a:solidFill>
                <a:srgbClr val="0000FF"/>
              </a:solidFill>
            </a:endParaRPr>
          </a:p>
        </p:txBody>
      </p:sp>
      <p:sp>
        <p:nvSpPr>
          <p:cNvPr id="8" name="Text Box 4"/>
          <p:cNvSpPr txBox="1">
            <a:spLocks noChangeArrowheads="1"/>
          </p:cNvSpPr>
          <p:nvPr/>
        </p:nvSpPr>
        <p:spPr bwMode="auto">
          <a:xfrm>
            <a:off x="1835696" y="1322765"/>
            <a:ext cx="5976664" cy="1007327"/>
          </a:xfrm>
          <a:prstGeom prst="rect">
            <a:avLst/>
          </a:prstGeom>
          <a:noFill/>
          <a:ln w="9525">
            <a:noFill/>
            <a:miter lim="800000"/>
            <a:headEnd/>
            <a:tailEnd/>
          </a:ln>
        </p:spPr>
        <p:txBody>
          <a:bodyPr wrap="square">
            <a:spAutoFit/>
          </a:bodyPr>
          <a:lstStyle/>
          <a:p>
            <a:pPr algn="ctr">
              <a:lnSpc>
                <a:spcPct val="110000"/>
              </a:lnSpc>
              <a:spcBef>
                <a:spcPct val="50000"/>
              </a:spcBef>
            </a:pPr>
            <a:r>
              <a:rPr lang="en-US" altLang="zh-TW" sz="2800" b="1" dirty="0" smtClean="0">
                <a:solidFill>
                  <a:srgbClr val="0000FF"/>
                </a:solidFill>
                <a:latin typeface="Times New Roman" pitchFamily="18" charset="0"/>
                <a:ea typeface="標楷體" pitchFamily="65" charset="-120"/>
              </a:rPr>
              <a:t>http://mops.twse.com.tw</a:t>
            </a:r>
          </a:p>
          <a:p>
            <a:pPr algn="ctr">
              <a:lnSpc>
                <a:spcPct val="110000"/>
              </a:lnSpc>
              <a:spcBef>
                <a:spcPts val="0"/>
              </a:spcBef>
            </a:pPr>
            <a:r>
              <a:rPr lang="zh-TW" altLang="en-US" sz="2800" b="1" dirty="0" smtClean="0">
                <a:solidFill>
                  <a:srgbClr val="0000FF"/>
                </a:solidFill>
                <a:latin typeface="Times New Roman" pitchFamily="18" charset="0"/>
                <a:ea typeface="標楷體" pitchFamily="65" charset="-120"/>
              </a:rPr>
              <a:t>債券基本資料查詢結果</a:t>
            </a:r>
            <a:endParaRPr lang="zh-TW" altLang="en-US" sz="2800" b="1" dirty="0">
              <a:solidFill>
                <a:srgbClr val="0000FF"/>
              </a:solidFill>
              <a:latin typeface="Times New Roman" pitchFamily="18" charset="0"/>
              <a:ea typeface="標楷體" pitchFamily="65" charset="-120"/>
            </a:endParaRPr>
          </a:p>
        </p:txBody>
      </p:sp>
      <p:sp>
        <p:nvSpPr>
          <p:cNvPr id="6" name="圓角矩形 5"/>
          <p:cNvSpPr/>
          <p:nvPr/>
        </p:nvSpPr>
        <p:spPr bwMode="auto">
          <a:xfrm>
            <a:off x="3263981" y="3489133"/>
            <a:ext cx="4968000" cy="2376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36088911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043608" y="2348880"/>
            <a:ext cx="7704856" cy="4320480"/>
            <a:chOff x="1115616" y="2348880"/>
            <a:chExt cx="7704856" cy="4320480"/>
          </a:xfrm>
        </p:grpSpPr>
        <p:pic>
          <p:nvPicPr>
            <p:cNvPr id="13" name="圖片 12"/>
            <p:cNvPicPr>
              <a:picLocks noChangeAspect="1"/>
            </p:cNvPicPr>
            <p:nvPr/>
          </p:nvPicPr>
          <p:blipFill>
            <a:blip r:embed="rId2" cstate="print"/>
            <a:stretch>
              <a:fillRect/>
            </a:stretch>
          </p:blipFill>
          <p:spPr>
            <a:xfrm>
              <a:off x="1115616" y="2348880"/>
              <a:ext cx="7704856" cy="3925387"/>
            </a:xfrm>
            <a:prstGeom prst="rect">
              <a:avLst/>
            </a:prstGeom>
          </p:spPr>
        </p:pic>
        <p:pic>
          <p:nvPicPr>
            <p:cNvPr id="14" name="圖片 13"/>
            <p:cNvPicPr>
              <a:picLocks noChangeAspect="1"/>
            </p:cNvPicPr>
            <p:nvPr/>
          </p:nvPicPr>
          <p:blipFill>
            <a:blip r:embed="rId3" cstate="print"/>
            <a:stretch>
              <a:fillRect/>
            </a:stretch>
          </p:blipFill>
          <p:spPr>
            <a:xfrm>
              <a:off x="2612111" y="2614431"/>
              <a:ext cx="6095559" cy="1303416"/>
            </a:xfrm>
            <a:prstGeom prst="rect">
              <a:avLst/>
            </a:prstGeom>
            <a:ln w="38100">
              <a:solidFill>
                <a:srgbClr val="FF0000"/>
              </a:solidFill>
            </a:ln>
          </p:spPr>
        </p:pic>
        <p:pic>
          <p:nvPicPr>
            <p:cNvPr id="15" name="圖片 14"/>
            <p:cNvPicPr>
              <a:picLocks noChangeAspect="1"/>
            </p:cNvPicPr>
            <p:nvPr/>
          </p:nvPicPr>
          <p:blipFill>
            <a:blip r:embed="rId4" cstate="print"/>
            <a:stretch>
              <a:fillRect/>
            </a:stretch>
          </p:blipFill>
          <p:spPr>
            <a:xfrm>
              <a:off x="2600280" y="5655592"/>
              <a:ext cx="6107390" cy="1013768"/>
            </a:xfrm>
            <a:prstGeom prst="rect">
              <a:avLst/>
            </a:prstGeom>
            <a:ln w="38100">
              <a:solidFill>
                <a:srgbClr val="FF0000"/>
              </a:solidFill>
            </a:ln>
          </p:spPr>
        </p:pic>
        <p:pic>
          <p:nvPicPr>
            <p:cNvPr id="16" name="圖片 15"/>
            <p:cNvPicPr>
              <a:picLocks noChangeAspect="1"/>
            </p:cNvPicPr>
            <p:nvPr/>
          </p:nvPicPr>
          <p:blipFill>
            <a:blip r:embed="rId5" cstate="print"/>
            <a:stretch>
              <a:fillRect/>
            </a:stretch>
          </p:blipFill>
          <p:spPr>
            <a:xfrm>
              <a:off x="2625252" y="4044737"/>
              <a:ext cx="6082419" cy="1482722"/>
            </a:xfrm>
            <a:prstGeom prst="rect">
              <a:avLst/>
            </a:prstGeom>
            <a:ln w="38100">
              <a:solidFill>
                <a:srgbClr val="FF0000"/>
              </a:solidFill>
            </a:ln>
          </p:spPr>
        </p:pic>
        <p:cxnSp>
          <p:nvCxnSpPr>
            <p:cNvPr id="22" name="直線單箭頭接點 21"/>
            <p:cNvCxnSpPr/>
            <p:nvPr/>
          </p:nvCxnSpPr>
          <p:spPr bwMode="auto">
            <a:xfrm flipV="1">
              <a:off x="1920666" y="3303388"/>
              <a:ext cx="667023" cy="138386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23" name="直線單箭頭接點 22"/>
            <p:cNvCxnSpPr/>
            <p:nvPr/>
          </p:nvCxnSpPr>
          <p:spPr bwMode="auto">
            <a:xfrm flipV="1">
              <a:off x="2123728" y="4828379"/>
              <a:ext cx="467097" cy="102966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24" name="直線單箭頭接點 23"/>
            <p:cNvCxnSpPr>
              <a:endCxn id="15" idx="1"/>
            </p:cNvCxnSpPr>
            <p:nvPr/>
          </p:nvCxnSpPr>
          <p:spPr bwMode="auto">
            <a:xfrm>
              <a:off x="2406379" y="6162476"/>
              <a:ext cx="193901" cy="0"/>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7" name="圓角矩形 16"/>
            <p:cNvSpPr/>
            <p:nvPr/>
          </p:nvSpPr>
          <p:spPr bwMode="auto">
            <a:xfrm>
              <a:off x="1187624" y="4687256"/>
              <a:ext cx="1218755" cy="282246"/>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9" name="圓角矩形 18"/>
            <p:cNvSpPr/>
            <p:nvPr/>
          </p:nvSpPr>
          <p:spPr bwMode="auto">
            <a:xfrm>
              <a:off x="1201271" y="5858047"/>
              <a:ext cx="1218755" cy="163306"/>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6" name="圓角矩形 25"/>
            <p:cNvSpPr/>
            <p:nvPr/>
          </p:nvSpPr>
          <p:spPr bwMode="auto">
            <a:xfrm>
              <a:off x="1194448" y="6021353"/>
              <a:ext cx="1218755" cy="282246"/>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8" name="圓角矩形 27"/>
            <p:cNvSpPr/>
            <p:nvPr/>
          </p:nvSpPr>
          <p:spPr bwMode="auto">
            <a:xfrm>
              <a:off x="1187624" y="4234736"/>
              <a:ext cx="490407" cy="210237"/>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
        <p:nvSpPr>
          <p:cNvPr id="4" name="投影片編號版面配置區 3"/>
          <p:cNvSpPr>
            <a:spLocks noGrp="1"/>
          </p:cNvSpPr>
          <p:nvPr>
            <p:ph type="sldNum" sz="quarter" idx="12"/>
          </p:nvPr>
        </p:nvSpPr>
        <p:spPr/>
        <p:txBody>
          <a:bodyPr/>
          <a:lstStyle/>
          <a:p>
            <a:pPr>
              <a:defRPr/>
            </a:pPr>
            <a:fld id="{F8B89F08-CBC4-4D57-96F9-C749C9F644F0}" type="slidenum">
              <a:rPr lang="en-US" altLang="zh-TW" smtClean="0"/>
              <a:pPr>
                <a:defRPr/>
              </a:pPr>
              <a:t>72</a:t>
            </a:fld>
            <a:endParaRPr lang="en-US" altLang="zh-TW"/>
          </a:p>
        </p:txBody>
      </p:sp>
      <p:sp>
        <p:nvSpPr>
          <p:cNvPr id="5" name="標題 1"/>
          <p:cNvSpPr>
            <a:spLocks noGrp="1"/>
          </p:cNvSpPr>
          <p:nvPr>
            <p:ph type="title"/>
          </p:nvPr>
        </p:nvSpPr>
        <p:spPr>
          <a:xfrm>
            <a:off x="1152000" y="540000"/>
            <a:ext cx="7920000" cy="720000"/>
          </a:xfrm>
        </p:spPr>
        <p:txBody>
          <a:bodyPr/>
          <a:lstStyle/>
          <a:p>
            <a:r>
              <a:rPr lang="zh-TW" altLang="en-US" sz="3600" b="1" dirty="0" smtClean="0">
                <a:solidFill>
                  <a:srgbClr val="0000FF"/>
                </a:solidFill>
              </a:rPr>
              <a:t>五、資訊揭示</a:t>
            </a:r>
            <a:r>
              <a:rPr lang="en-US" altLang="zh-TW" sz="3600" b="1" dirty="0" smtClean="0">
                <a:solidFill>
                  <a:srgbClr val="0000FF"/>
                </a:solidFill>
              </a:rPr>
              <a:t>—</a:t>
            </a:r>
            <a:r>
              <a:rPr lang="zh-TW" altLang="en-US" sz="3600" b="1" dirty="0" smtClean="0">
                <a:solidFill>
                  <a:srgbClr val="0000FF"/>
                </a:solidFill>
              </a:rPr>
              <a:t>公開資訊觀測站</a:t>
            </a:r>
            <a:r>
              <a:rPr lang="en-US" altLang="zh-TW" sz="3600" b="1" dirty="0" smtClean="0">
                <a:solidFill>
                  <a:srgbClr val="0000FF"/>
                </a:solidFill>
              </a:rPr>
              <a:t>(4)</a:t>
            </a:r>
            <a:endParaRPr lang="zh-TW" altLang="en-US" sz="3600" dirty="0" smtClean="0">
              <a:solidFill>
                <a:srgbClr val="0000FF"/>
              </a:solidFill>
            </a:endParaRPr>
          </a:p>
        </p:txBody>
      </p:sp>
      <p:sp>
        <p:nvSpPr>
          <p:cNvPr id="27" name="Text Box 4"/>
          <p:cNvSpPr txBox="1">
            <a:spLocks noChangeArrowheads="1"/>
          </p:cNvSpPr>
          <p:nvPr/>
        </p:nvSpPr>
        <p:spPr bwMode="auto">
          <a:xfrm>
            <a:off x="1835696" y="1322765"/>
            <a:ext cx="5976664" cy="1007327"/>
          </a:xfrm>
          <a:prstGeom prst="rect">
            <a:avLst/>
          </a:prstGeom>
          <a:noFill/>
          <a:ln w="9525">
            <a:noFill/>
            <a:miter lim="800000"/>
            <a:headEnd/>
            <a:tailEnd/>
          </a:ln>
        </p:spPr>
        <p:txBody>
          <a:bodyPr wrap="square">
            <a:spAutoFit/>
          </a:bodyPr>
          <a:lstStyle/>
          <a:p>
            <a:pPr algn="ctr">
              <a:lnSpc>
                <a:spcPct val="110000"/>
              </a:lnSpc>
              <a:spcBef>
                <a:spcPct val="50000"/>
              </a:spcBef>
            </a:pPr>
            <a:r>
              <a:rPr lang="en-US" altLang="zh-TW" sz="2800" b="1" dirty="0" smtClean="0">
                <a:solidFill>
                  <a:srgbClr val="0000FF"/>
                </a:solidFill>
                <a:latin typeface="Times New Roman" pitchFamily="18" charset="0"/>
                <a:ea typeface="標楷體" pitchFamily="65" charset="-120"/>
              </a:rPr>
              <a:t>http://mops.twse.com.tw</a:t>
            </a:r>
          </a:p>
          <a:p>
            <a:pPr algn="ctr">
              <a:lnSpc>
                <a:spcPct val="110000"/>
              </a:lnSpc>
              <a:spcBef>
                <a:spcPts val="0"/>
              </a:spcBef>
            </a:pPr>
            <a:r>
              <a:rPr lang="zh-TW" altLang="en-US" sz="2800" b="1" dirty="0" smtClean="0">
                <a:solidFill>
                  <a:srgbClr val="0000FF"/>
                </a:solidFill>
                <a:latin typeface="Times New Roman" pitchFamily="18" charset="0"/>
                <a:ea typeface="標楷體" pitchFamily="65" charset="-120"/>
              </a:rPr>
              <a:t>債券公告查詢畫面</a:t>
            </a:r>
            <a:endParaRPr lang="zh-TW" altLang="en-US" sz="2800" b="1" dirty="0">
              <a:solidFill>
                <a:srgbClr val="0000FF"/>
              </a:solidFill>
              <a:latin typeface="Times New Roman" pitchFamily="18" charset="0"/>
              <a:ea typeface="標楷體" pitchFamily="65" charset="-120"/>
            </a:endParaRPr>
          </a:p>
        </p:txBody>
      </p:sp>
    </p:spTree>
    <p:extLst>
      <p:ext uri="{BB962C8B-B14F-4D97-AF65-F5344CB8AC3E}">
        <p14:creationId xmlns:p14="http://schemas.microsoft.com/office/powerpoint/2010/main" val="3425867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3"/>
          <p:cNvSpPr>
            <a:spLocks noGrp="1"/>
          </p:cNvSpPr>
          <p:nvPr>
            <p:ph type="title" idx="4294967295"/>
          </p:nvPr>
        </p:nvSpPr>
        <p:spPr bwMode="auto">
          <a:xfrm>
            <a:off x="1115615" y="2016000"/>
            <a:ext cx="6984777" cy="1584176"/>
          </a:xfrm>
          <a:noFill/>
        </p:spPr>
        <p:txBody>
          <a:bodyPr vert="horz" wrap="square" lIns="91440" tIns="45720" rIns="91440" bIns="45720" numCol="1" anchor="t" anchorCtr="0" compatLnSpc="1">
            <a:prstTxWarp prst="textNoShape">
              <a:avLst/>
            </a:prstTxWarp>
            <a:noAutofit/>
          </a:bodyPr>
          <a:lstStyle/>
          <a:p>
            <a:pPr marL="1165225" indent="-1165225" eaLnBrk="1" hangingPunct="1">
              <a:lnSpc>
                <a:spcPct val="114000"/>
              </a:lnSpc>
            </a:pPr>
            <a:r>
              <a:rPr lang="zh-TW" altLang="en-US" b="1" dirty="0">
                <a:solidFill>
                  <a:srgbClr val="967D42"/>
                </a:solidFill>
                <a:latin typeface="標楷體" pitchFamily="65" charset="-120"/>
                <a:ea typeface="標楷體" pitchFamily="65" charset="-120"/>
              </a:rPr>
              <a:t>伍</a:t>
            </a:r>
            <a:r>
              <a:rPr lang="zh-TW" altLang="en-US" b="1" dirty="0" smtClean="0">
                <a:solidFill>
                  <a:srgbClr val="967D42"/>
                </a:solidFill>
                <a:effectLst/>
                <a:latin typeface="標楷體" pitchFamily="65" charset="-120"/>
                <a:ea typeface="標楷體" pitchFamily="65" charset="-120"/>
              </a:rPr>
              <a:t>、</a:t>
            </a:r>
            <a:r>
              <a:rPr lang="zh-TW" altLang="en-US" b="1" dirty="0" smtClean="0">
                <a:solidFill>
                  <a:srgbClr val="967D42"/>
                </a:solidFill>
                <a:latin typeface="標楷體" pitchFamily="65" charset="-120"/>
                <a:ea typeface="標楷體" pitchFamily="65" charset="-120"/>
              </a:rPr>
              <a:t>普通公司債及金融債券交易制度</a:t>
            </a:r>
          </a:p>
        </p:txBody>
      </p:sp>
      <p:sp>
        <p:nvSpPr>
          <p:cNvPr id="8196" name="Rectangle 6"/>
          <p:cNvSpPr>
            <a:spLocks noChangeArrowheads="1"/>
          </p:cNvSpPr>
          <p:nvPr/>
        </p:nvSpPr>
        <p:spPr bwMode="auto">
          <a:xfrm>
            <a:off x="1214438" y="1928813"/>
            <a:ext cx="6624637" cy="4419600"/>
          </a:xfrm>
          <a:prstGeom prst="rect">
            <a:avLst/>
          </a:prstGeom>
          <a:noFill/>
          <a:ln w="9525">
            <a:noFill/>
            <a:miter lim="800000"/>
            <a:headEnd/>
            <a:tailEnd/>
          </a:ln>
        </p:spPr>
        <p:txBody>
          <a:bodyPr wrap="none" anchor="ctr"/>
          <a:lstStyle/>
          <a:p>
            <a:pPr>
              <a:lnSpc>
                <a:spcPct val="120000"/>
              </a:lnSpc>
              <a:spcBef>
                <a:spcPct val="20000"/>
              </a:spcBef>
              <a:buClr>
                <a:srgbClr val="FFCC00"/>
              </a:buClr>
            </a:pPr>
            <a:endParaRPr kumimoji="0" lang="zh-TW" altLang="en-US" sz="3600">
              <a:latin typeface="標楷體" pitchFamily="65" charset="-120"/>
              <a:ea typeface="標楷體" pitchFamily="65" charset="-120"/>
            </a:endParaRPr>
          </a:p>
          <a:p>
            <a:pPr>
              <a:lnSpc>
                <a:spcPct val="120000"/>
              </a:lnSpc>
            </a:pPr>
            <a:endParaRPr kumimoji="0" lang="en-US" altLang="zh-TW" sz="2800">
              <a:latin typeface="標楷體" pitchFamily="65" charset="-120"/>
              <a:ea typeface="標楷體" pitchFamily="65" charset="-120"/>
            </a:endParaRPr>
          </a:p>
        </p:txBody>
      </p:sp>
      <p:pic>
        <p:nvPicPr>
          <p:cNvPr id="7" name="圖片 6" descr="01.jpg"/>
          <p:cNvPicPr>
            <a:picLocks noChangeAspect="1"/>
          </p:cNvPicPr>
          <p:nvPr/>
        </p:nvPicPr>
        <p:blipFill>
          <a:blip r:embed="rId3" cstate="print">
            <a:duotone>
              <a:prstClr val="black"/>
              <a:srgbClr val="D9C3A5">
                <a:tint val="50000"/>
                <a:satMod val="180000"/>
              </a:srgbClr>
            </a:duotone>
          </a:blip>
          <a:stretch>
            <a:fillRect/>
          </a:stretch>
        </p:blipFill>
        <p:spPr>
          <a:xfrm rot="21169630">
            <a:off x="1816475" y="3914114"/>
            <a:ext cx="2214579" cy="2137717"/>
          </a:xfrm>
          <a:prstGeom prst="rect">
            <a:avLst/>
          </a:prstGeom>
          <a:ln>
            <a:noFill/>
          </a:ln>
          <a:effectLst>
            <a:softEdge rad="112500"/>
          </a:effectLst>
        </p:spPr>
      </p:pic>
      <p:pic>
        <p:nvPicPr>
          <p:cNvPr id="8198" name="圖片 7" descr="02.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3962400" y="4038600"/>
            <a:ext cx="3500438" cy="2143125"/>
          </a:xfrm>
          <a:prstGeom prst="rect">
            <a:avLst/>
          </a:prstGeom>
          <a:noFill/>
          <a:ln w="9525">
            <a:noFill/>
            <a:miter lim="800000"/>
            <a:headEnd/>
            <a:tailEnd/>
          </a:ln>
        </p:spPr>
      </p:pic>
      <p:sp>
        <p:nvSpPr>
          <p:cNvPr id="8" name="投影片編號版面配置區 3"/>
          <p:cNvSpPr>
            <a:spLocks noGrp="1"/>
          </p:cNvSpPr>
          <p:nvPr>
            <p:ph type="sldNum" sz="quarter" idx="12"/>
          </p:nvPr>
        </p:nvSpPr>
        <p:spPr>
          <a:xfrm>
            <a:off x="6915472" y="6324600"/>
            <a:ext cx="1905000" cy="457200"/>
          </a:xfrm>
          <a:noFill/>
        </p:spPr>
        <p:txBody>
          <a:bodyPr/>
          <a:lstStyle/>
          <a:p>
            <a:fld id="{D94157D7-1F6B-4CF7-9EA9-075C9F973022}" type="slidenum">
              <a:rPr lang="en-US" altLang="zh-TW" smtClean="0"/>
              <a:pPr/>
              <a:t>73</a:t>
            </a:fld>
            <a:endParaRPr lang="en-US" altLang="zh-TW" dirty="0" smtClean="0"/>
          </a:p>
        </p:txBody>
      </p:sp>
    </p:spTree>
    <p:extLst>
      <p:ext uri="{BB962C8B-B14F-4D97-AF65-F5344CB8AC3E}">
        <p14:creationId xmlns:p14="http://schemas.microsoft.com/office/powerpoint/2010/main" val="34131245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內容版面配置區 2"/>
          <p:cNvSpPr>
            <a:spLocks noGrp="1"/>
          </p:cNvSpPr>
          <p:nvPr>
            <p:ph idx="1"/>
          </p:nvPr>
        </p:nvSpPr>
        <p:spPr>
          <a:xfrm>
            <a:off x="756000" y="2088000"/>
            <a:ext cx="7920000" cy="4680000"/>
          </a:xfrm>
        </p:spPr>
        <p:txBody>
          <a:bodyPr/>
          <a:lstStyle/>
          <a:p>
            <a:pPr>
              <a:lnSpc>
                <a:spcPct val="110000"/>
              </a:lnSpc>
              <a:spcBef>
                <a:spcPts val="600"/>
              </a:spcBef>
              <a:buClr>
                <a:srgbClr val="0000FF"/>
              </a:buClr>
              <a:buSzPct val="80000"/>
            </a:pPr>
            <a:r>
              <a:rPr lang="zh-TW" altLang="en-US" sz="2400" b="1" dirty="0" smtClean="0"/>
              <a:t>上櫃債券交易方式</a:t>
            </a:r>
            <a:endParaRPr lang="en-US" altLang="zh-TW" sz="2400" b="1" dirty="0" smtClean="0"/>
          </a:p>
          <a:p>
            <a:pPr lvl="1">
              <a:lnSpc>
                <a:spcPct val="110000"/>
              </a:lnSpc>
              <a:spcBef>
                <a:spcPts val="600"/>
              </a:spcBef>
              <a:buClrTx/>
              <a:buSzPct val="100000"/>
              <a:buFont typeface="Wingdings" panose="05000000000000000000" pitchFamily="2" charset="2"/>
              <a:buChar char="ü"/>
            </a:pPr>
            <a:r>
              <a:rPr lang="zh-TW" altLang="en-US" sz="2200" dirty="0" smtClean="0"/>
              <a:t>證券商營業</a:t>
            </a:r>
            <a:r>
              <a:rPr lang="zh-TW" altLang="zh-TW" sz="2200" dirty="0" smtClean="0"/>
              <a:t>處所議價</a:t>
            </a:r>
            <a:r>
              <a:rPr lang="zh-TW" altLang="en-US" sz="2200" dirty="0" smtClean="0"/>
              <a:t>：買賣斷交易及附條件交易。</a:t>
            </a:r>
            <a:endParaRPr lang="en-US" altLang="zh-TW" sz="2200" dirty="0" smtClean="0"/>
          </a:p>
          <a:p>
            <a:pPr lvl="1">
              <a:lnSpc>
                <a:spcPct val="110000"/>
              </a:lnSpc>
              <a:spcBef>
                <a:spcPts val="600"/>
              </a:spcBef>
              <a:buClrTx/>
              <a:buSzPct val="100000"/>
              <a:buFont typeface="Wingdings" panose="05000000000000000000" pitchFamily="2" charset="2"/>
              <a:buChar char="ü"/>
            </a:pPr>
            <a:r>
              <a:rPr lang="zh-TW" altLang="en-US" sz="2200" dirty="0" smtClean="0"/>
              <a:t>債券等殖成交</a:t>
            </a:r>
            <a:r>
              <a:rPr lang="zh-TW" altLang="zh-TW" sz="2200" dirty="0" smtClean="0"/>
              <a:t>系統</a:t>
            </a:r>
            <a:r>
              <a:rPr lang="zh-TW" altLang="en-US" sz="2200" dirty="0"/>
              <a:t>：買賣斷交易及附條件交易。</a:t>
            </a:r>
            <a:endParaRPr lang="en-US" altLang="zh-TW" sz="2200" dirty="0" smtClean="0"/>
          </a:p>
          <a:p>
            <a:pPr>
              <a:lnSpc>
                <a:spcPct val="110000"/>
              </a:lnSpc>
              <a:spcBef>
                <a:spcPts val="3000"/>
              </a:spcBef>
              <a:buClr>
                <a:srgbClr val="0000FF"/>
              </a:buClr>
              <a:buSzPct val="80000"/>
            </a:pPr>
            <a:r>
              <a:rPr lang="zh-TW" altLang="en-US" sz="2400" b="1" dirty="0" smtClean="0"/>
              <a:t>對發行</a:t>
            </a:r>
            <a:r>
              <a:rPr lang="zh-TW" altLang="en-US" sz="2400" b="1" dirty="0"/>
              <a:t>人</a:t>
            </a:r>
            <a:r>
              <a:rPr lang="zh-TW" altLang="en-US" sz="2400" b="1" dirty="0" smtClean="0"/>
              <a:t>之效益</a:t>
            </a:r>
            <a:endParaRPr lang="en-US" altLang="zh-TW" sz="2400" b="1" dirty="0" smtClean="0"/>
          </a:p>
          <a:p>
            <a:pPr lvl="1">
              <a:lnSpc>
                <a:spcPct val="110000"/>
              </a:lnSpc>
              <a:spcBef>
                <a:spcPts val="600"/>
              </a:spcBef>
              <a:buClrTx/>
              <a:buSzPct val="100000"/>
              <a:buFont typeface="Wingdings" panose="05000000000000000000" pitchFamily="2" charset="2"/>
              <a:buChar char="ü"/>
            </a:pPr>
            <a:r>
              <a:rPr lang="zh-TW" altLang="en-US" sz="2200" dirty="0" smtClean="0"/>
              <a:t>發行人可由次級市場交易，了解市場狀況及本身發債之籌資</a:t>
            </a:r>
            <a:r>
              <a:rPr lang="zh-TW" altLang="en-US" sz="2200" dirty="0"/>
              <a:t>條件。</a:t>
            </a:r>
            <a:endParaRPr lang="en-US" altLang="zh-TW" sz="2200" dirty="0" smtClean="0"/>
          </a:p>
          <a:p>
            <a:pPr lvl="1">
              <a:lnSpc>
                <a:spcPct val="110000"/>
              </a:lnSpc>
              <a:spcBef>
                <a:spcPts val="600"/>
              </a:spcBef>
              <a:buClrTx/>
              <a:buSzPct val="100000"/>
              <a:buFont typeface="Wingdings" panose="05000000000000000000" pitchFamily="2" charset="2"/>
              <a:buChar char="ü"/>
            </a:pPr>
            <a:r>
              <a:rPr lang="zh-TW" altLang="en-US" sz="2200" dirty="0" smtClean="0"/>
              <a:t>發行人可次級市場買回或依</a:t>
            </a:r>
            <a:r>
              <a:rPr lang="zh-TW" altLang="en-US" sz="2200" dirty="0" smtClean="0"/>
              <a:t>發行辦法買回</a:t>
            </a:r>
            <a:r>
              <a:rPr lang="zh-TW" altLang="en-US" sz="2200" dirty="0" smtClean="0"/>
              <a:t>債券註銷，以提早償還</a:t>
            </a:r>
            <a:r>
              <a:rPr lang="zh-TW" altLang="en-US" sz="2200" dirty="0"/>
              <a:t>債務。</a:t>
            </a:r>
            <a:endParaRPr lang="en-US" altLang="zh-TW" sz="2200" dirty="0" smtClean="0"/>
          </a:p>
        </p:txBody>
      </p:sp>
      <p:sp>
        <p:nvSpPr>
          <p:cNvPr id="35842" name="標題 1"/>
          <p:cNvSpPr>
            <a:spLocks noGrp="1"/>
          </p:cNvSpPr>
          <p:nvPr>
            <p:ph type="title"/>
          </p:nvPr>
        </p:nvSpPr>
        <p:spPr>
          <a:xfrm>
            <a:off x="1152000" y="540000"/>
            <a:ext cx="7920000" cy="720000"/>
          </a:xfrm>
        </p:spPr>
        <p:txBody>
          <a:bodyPr/>
          <a:lstStyle/>
          <a:p>
            <a:r>
              <a:rPr lang="zh-TW" altLang="en-US" sz="3600" b="1" dirty="0" smtClean="0">
                <a:solidFill>
                  <a:srgbClr val="0000FF"/>
                </a:solidFill>
              </a:rPr>
              <a:t>一、</a:t>
            </a:r>
            <a:r>
              <a:rPr lang="zh-TW" altLang="en-US" sz="3600" b="1" dirty="0">
                <a:solidFill>
                  <a:srgbClr val="0000FF"/>
                </a:solidFill>
              </a:rPr>
              <a:t>交易機制</a:t>
            </a:r>
            <a:r>
              <a:rPr lang="en-US" altLang="zh-TW" sz="3600" b="1" dirty="0">
                <a:solidFill>
                  <a:srgbClr val="0000FF"/>
                </a:solidFill>
              </a:rPr>
              <a:t>—</a:t>
            </a:r>
            <a:r>
              <a:rPr lang="zh-TW" altLang="en-US" sz="3600" b="1" dirty="0" smtClean="0">
                <a:solidFill>
                  <a:srgbClr val="0000FF"/>
                </a:solidFill>
              </a:rPr>
              <a:t>交易方式與效益</a:t>
            </a:r>
            <a:endParaRPr lang="en-US" altLang="zh-TW" sz="3600" b="1" dirty="0" smtClean="0">
              <a:solidFill>
                <a:srgbClr val="0000FF"/>
              </a:solidFill>
            </a:endParaRPr>
          </a:p>
        </p:txBody>
      </p:sp>
      <p:sp>
        <p:nvSpPr>
          <p:cNvPr id="35844" name="投影片編號版面配置區 3"/>
          <p:cNvSpPr>
            <a:spLocks noGrp="1"/>
          </p:cNvSpPr>
          <p:nvPr>
            <p:ph type="sldNum" sz="quarter" idx="12"/>
          </p:nvPr>
        </p:nvSpPr>
        <p:spPr>
          <a:noFill/>
        </p:spPr>
        <p:txBody>
          <a:bodyPr/>
          <a:lstStyle/>
          <a:p>
            <a:fld id="{D94157D7-1F6B-4CF7-9EA9-075C9F973022}" type="slidenum">
              <a:rPr lang="en-US" altLang="zh-TW" smtClean="0"/>
              <a:pPr/>
              <a:t>74</a:t>
            </a:fld>
            <a:endParaRPr lang="en-US" altLang="zh-TW" dirty="0" smtClean="0"/>
          </a:p>
        </p:txBody>
      </p:sp>
    </p:spTree>
    <p:extLst>
      <p:ext uri="{BB962C8B-B14F-4D97-AF65-F5344CB8AC3E}">
        <p14:creationId xmlns:p14="http://schemas.microsoft.com/office/powerpoint/2010/main" val="7214551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1152000" y="540000"/>
            <a:ext cx="7920000" cy="720000"/>
          </a:xfrm>
          <a:prstGeom prst="rect">
            <a:avLst/>
          </a:prstGeom>
          <a:noFill/>
          <a:ln w="9525">
            <a:noFill/>
            <a:miter lim="800000"/>
            <a:headEnd/>
            <a:tailEnd/>
          </a:ln>
          <a:effectLst/>
        </p:spPr>
        <p:txBody>
          <a:bodyPr anchor="b"/>
          <a:lstStyle/>
          <a:p>
            <a:r>
              <a:rPr lang="zh-TW" altLang="en-US" sz="3600" b="1" dirty="0" smtClean="0">
                <a:solidFill>
                  <a:srgbClr val="0000FF"/>
                </a:solidFill>
                <a:latin typeface="標楷體" panose="03000509000000000000" pitchFamily="65" charset="-120"/>
                <a:ea typeface="標楷體" panose="03000509000000000000" pitchFamily="65" charset="-120"/>
                <a:cs typeface="新細明體" pitchFamily="18" charset="-120"/>
              </a:rPr>
              <a:t>一</a:t>
            </a:r>
            <a:r>
              <a:rPr lang="zh-TW" altLang="en-US" sz="3600" b="1" dirty="0" smtClean="0">
                <a:solidFill>
                  <a:srgbClr val="0000FF"/>
                </a:solidFill>
                <a:latin typeface="標楷體" panose="03000509000000000000" pitchFamily="65" charset="-120"/>
                <a:ea typeface="標楷體" panose="03000509000000000000" pitchFamily="65" charset="-120"/>
              </a:rPr>
              <a:t>、交易機制</a:t>
            </a:r>
            <a:r>
              <a:rPr lang="en-US" altLang="zh-TW" sz="3600" b="1" dirty="0" smtClean="0">
                <a:solidFill>
                  <a:srgbClr val="0000FF"/>
                </a:solidFill>
                <a:latin typeface="標楷體" panose="03000509000000000000" pitchFamily="65" charset="-120"/>
                <a:ea typeface="標楷體" panose="03000509000000000000" pitchFamily="65" charset="-120"/>
              </a:rPr>
              <a:t>—</a:t>
            </a:r>
            <a:r>
              <a:rPr lang="zh-TW" altLang="en-US" sz="3600" b="1" dirty="0" smtClean="0">
                <a:solidFill>
                  <a:srgbClr val="0000FF"/>
                </a:solidFill>
                <a:latin typeface="標楷體" panose="03000509000000000000" pitchFamily="65" charset="-120"/>
                <a:ea typeface="標楷體" panose="03000509000000000000" pitchFamily="65" charset="-120"/>
                <a:cs typeface="新細明體" pitchFamily="18" charset="-120"/>
              </a:rPr>
              <a:t>處所議價交易</a:t>
            </a:r>
            <a:r>
              <a:rPr lang="en-US" altLang="zh-TW" sz="3600" b="1" dirty="0" smtClean="0">
                <a:solidFill>
                  <a:srgbClr val="0000FF"/>
                </a:solidFill>
                <a:latin typeface="標楷體" panose="03000509000000000000" pitchFamily="65" charset="-120"/>
                <a:ea typeface="標楷體" panose="03000509000000000000" pitchFamily="65" charset="-120"/>
                <a:cs typeface="新細明體" pitchFamily="18" charset="-120"/>
              </a:rPr>
              <a:t>(1)</a:t>
            </a:r>
            <a:endParaRPr lang="zh-TW" altLang="en-US" sz="3600" b="1" dirty="0">
              <a:solidFill>
                <a:srgbClr val="0000FF"/>
              </a:solidFill>
              <a:latin typeface="標楷體" panose="03000509000000000000" pitchFamily="65" charset="-120"/>
              <a:ea typeface="標楷體" panose="03000509000000000000" pitchFamily="65" charset="-120"/>
              <a:cs typeface="新細明體" pitchFamily="18" charset="-120"/>
            </a:endParaRPr>
          </a:p>
        </p:txBody>
      </p:sp>
      <p:sp>
        <p:nvSpPr>
          <p:cNvPr id="167939"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a:solidFill>
                  <a:schemeClr val="bg2"/>
                </a:solidFill>
                <a:latin typeface="Times New Roman" pitchFamily="18" charset="0"/>
                <a:ea typeface="標楷體" pitchFamily="65" charset="-120"/>
                <a:cs typeface="新細明體" pitchFamily="18" charset="-120"/>
              </a:rPr>
              <a:t>交易</a:t>
            </a:r>
            <a:r>
              <a:rPr lang="zh-TW" altLang="en-US" b="1" dirty="0" smtClean="0">
                <a:solidFill>
                  <a:schemeClr val="bg2"/>
                </a:solidFill>
                <a:latin typeface="Times New Roman" pitchFamily="18" charset="0"/>
                <a:ea typeface="標楷體" pitchFamily="65" charset="-120"/>
                <a:cs typeface="新細明體" pitchFamily="18" charset="-120"/>
              </a:rPr>
              <a:t>方式：</a:t>
            </a:r>
            <a:r>
              <a:rPr lang="zh-TW" altLang="en-US" dirty="0">
                <a:solidFill>
                  <a:schemeClr val="bg2"/>
                </a:solidFill>
                <a:latin typeface="Times New Roman" pitchFamily="18" charset="0"/>
                <a:ea typeface="標楷體" pitchFamily="65" charset="-120"/>
                <a:cs typeface="新細明體" pitchFamily="18" charset="-120"/>
              </a:rPr>
              <a:t>由債券自營商自行與客戶議價</a:t>
            </a:r>
            <a:r>
              <a:rPr lang="zh-TW" altLang="en-US" dirty="0" smtClean="0">
                <a:solidFill>
                  <a:schemeClr val="bg2"/>
                </a:solidFill>
                <a:latin typeface="Times New Roman" pitchFamily="18" charset="0"/>
                <a:ea typeface="標楷體" pitchFamily="65" charset="-120"/>
                <a:cs typeface="新細明體" pitchFamily="18" charset="-120"/>
              </a:rPr>
              <a:t>交易。</a:t>
            </a:r>
            <a:endParaRPr lang="zh-TW" altLang="en-US" dirty="0">
              <a:solidFill>
                <a:schemeClr val="bg2"/>
              </a:solidFill>
              <a:latin typeface="Times New Roman" pitchFamily="18" charset="0"/>
              <a:ea typeface="標楷體" pitchFamily="65" charset="-120"/>
              <a:cs typeface="新細明體" pitchFamily="18" charset="-120"/>
            </a:endParaRPr>
          </a:p>
          <a:p>
            <a:pPr marL="342000" indent="-342000">
              <a:lnSpc>
                <a:spcPct val="110000"/>
              </a:lnSpc>
              <a:spcBef>
                <a:spcPts val="600"/>
              </a:spcBef>
              <a:buClr>
                <a:srgbClr val="0000FF"/>
              </a:buClr>
              <a:buSzPct val="80000"/>
              <a:buFont typeface="Wingdings" pitchFamily="2" charset="2"/>
              <a:buChar char="n"/>
            </a:pPr>
            <a:r>
              <a:rPr lang="zh-TW" altLang="en-US" b="1" dirty="0">
                <a:solidFill>
                  <a:schemeClr val="bg2"/>
                </a:solidFill>
                <a:latin typeface="Times New Roman" pitchFamily="18" charset="0"/>
                <a:ea typeface="標楷體" pitchFamily="65" charset="-120"/>
                <a:cs typeface="新細明體" pitchFamily="18" charset="-120"/>
              </a:rPr>
              <a:t>交易</a:t>
            </a:r>
            <a:r>
              <a:rPr lang="zh-TW" altLang="en-US" b="1" dirty="0" smtClean="0">
                <a:solidFill>
                  <a:schemeClr val="bg2"/>
                </a:solidFill>
                <a:latin typeface="Times New Roman" pitchFamily="18" charset="0"/>
                <a:ea typeface="標楷體" pitchFamily="65" charset="-120"/>
                <a:cs typeface="新細明體" pitchFamily="18" charset="-120"/>
              </a:rPr>
              <a:t>種類：</a:t>
            </a:r>
            <a:r>
              <a:rPr lang="zh-TW" altLang="en-US" dirty="0">
                <a:solidFill>
                  <a:schemeClr val="bg2"/>
                </a:solidFill>
                <a:latin typeface="Times New Roman" pitchFamily="18" charset="0"/>
                <a:ea typeface="標楷體" pitchFamily="65" charset="-120"/>
                <a:cs typeface="新細明體" pitchFamily="18" charset="-120"/>
              </a:rPr>
              <a:t>買賣斷交易、附條件交易。</a:t>
            </a:r>
          </a:p>
          <a:p>
            <a:pPr marL="342000" indent="-342000">
              <a:lnSpc>
                <a:spcPct val="110000"/>
              </a:lnSpc>
              <a:spcBef>
                <a:spcPts val="600"/>
              </a:spcBef>
              <a:buClr>
                <a:srgbClr val="0000FF"/>
              </a:buClr>
              <a:buSzPct val="80000"/>
              <a:buFont typeface="Wingdings" pitchFamily="2" charset="2"/>
              <a:buChar char="n"/>
            </a:pPr>
            <a:r>
              <a:rPr lang="zh-TW" altLang="en-US" b="1" dirty="0">
                <a:solidFill>
                  <a:schemeClr val="bg2"/>
                </a:solidFill>
                <a:latin typeface="Times New Roman" pitchFamily="18" charset="0"/>
                <a:ea typeface="標楷體" pitchFamily="65" charset="-120"/>
                <a:cs typeface="新細明體" pitchFamily="18" charset="-120"/>
              </a:rPr>
              <a:t>交易</a:t>
            </a:r>
            <a:r>
              <a:rPr lang="zh-TW" altLang="en-US" b="1" dirty="0" smtClean="0">
                <a:solidFill>
                  <a:schemeClr val="bg2"/>
                </a:solidFill>
                <a:latin typeface="Times New Roman" pitchFamily="18" charset="0"/>
                <a:ea typeface="標楷體" pitchFamily="65" charset="-120"/>
                <a:cs typeface="新細明體" pitchFamily="18" charset="-120"/>
              </a:rPr>
              <a:t>時間：</a:t>
            </a:r>
            <a:r>
              <a:rPr lang="en-US" altLang="zh-TW" dirty="0" smtClean="0">
                <a:solidFill>
                  <a:schemeClr val="bg2"/>
                </a:solidFill>
                <a:latin typeface="Times New Roman" pitchFamily="18" charset="0"/>
                <a:ea typeface="標楷體" pitchFamily="65" charset="-120"/>
                <a:cs typeface="新細明體" pitchFamily="18" charset="-120"/>
              </a:rPr>
              <a:t>9:00~15:00</a:t>
            </a:r>
            <a:r>
              <a:rPr lang="zh-TW" altLang="en-US" dirty="0">
                <a:solidFill>
                  <a:schemeClr val="bg2"/>
                </a:solidFill>
                <a:latin typeface="Times New Roman" pitchFamily="18" charset="0"/>
                <a:ea typeface="標楷體" pitchFamily="65" charset="-120"/>
                <a:cs typeface="新細明體" pitchFamily="18" charset="-120"/>
              </a:rPr>
              <a:t>。</a:t>
            </a:r>
            <a:endParaRPr lang="en-US" altLang="zh-TW" dirty="0" smtClean="0">
              <a:solidFill>
                <a:schemeClr val="bg2"/>
              </a:solidFill>
              <a:latin typeface="Times New Roman" pitchFamily="18" charset="0"/>
              <a:ea typeface="標楷體" pitchFamily="65" charset="-120"/>
              <a:cs typeface="新細明體" pitchFamily="18" charset="-120"/>
            </a:endParaRPr>
          </a:p>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itchFamily="18" charset="0"/>
                <a:ea typeface="標楷體" pitchFamily="65" charset="-120"/>
                <a:cs typeface="新細明體" pitchFamily="18" charset="-120"/>
              </a:rPr>
              <a:t>結算交割：</a:t>
            </a:r>
            <a:r>
              <a:rPr lang="zh-TW" altLang="en-US" dirty="0">
                <a:solidFill>
                  <a:schemeClr val="bg2"/>
                </a:solidFill>
                <a:latin typeface="Times New Roman" pitchFamily="18" charset="0"/>
                <a:ea typeface="標楷體" pitchFamily="65" charset="-120"/>
                <a:cs typeface="新細明體" pitchFamily="18" charset="-120"/>
              </a:rPr>
              <a:t>由交易雙方自行約定</a:t>
            </a:r>
            <a:r>
              <a:rPr lang="zh-TW" altLang="en-US" dirty="0" smtClean="0">
                <a:solidFill>
                  <a:schemeClr val="bg2"/>
                </a:solidFill>
                <a:latin typeface="Times New Roman" pitchFamily="18" charset="0"/>
                <a:ea typeface="標楷體" pitchFamily="65" charset="-120"/>
                <a:cs typeface="新細明體" pitchFamily="18" charset="-120"/>
              </a:rPr>
              <a:t>。</a:t>
            </a:r>
            <a:endParaRPr lang="zh-TW" altLang="en-US" dirty="0">
              <a:solidFill>
                <a:schemeClr val="bg2"/>
              </a:solidFill>
              <a:latin typeface="Times New Roman" pitchFamily="18" charset="0"/>
              <a:ea typeface="標楷體" pitchFamily="65" charset="-120"/>
              <a:cs typeface="新細明體" pitchFamily="18" charset="-120"/>
            </a:endParaRPr>
          </a:p>
          <a:p>
            <a:pPr marL="342000" indent="-342000">
              <a:lnSpc>
                <a:spcPct val="110000"/>
              </a:lnSpc>
              <a:spcBef>
                <a:spcPts val="600"/>
              </a:spcBef>
              <a:buClr>
                <a:srgbClr val="0000FF"/>
              </a:buClr>
              <a:buSzPct val="80000"/>
              <a:buFont typeface="Wingdings" pitchFamily="2" charset="2"/>
              <a:buChar char="n"/>
            </a:pPr>
            <a:r>
              <a:rPr lang="zh-TW" altLang="en-US" b="1" dirty="0">
                <a:solidFill>
                  <a:schemeClr val="bg2"/>
                </a:solidFill>
                <a:latin typeface="Times New Roman" pitchFamily="18" charset="0"/>
                <a:ea typeface="標楷體" pitchFamily="65" charset="-120"/>
                <a:cs typeface="新細明體" pitchFamily="18" charset="-120"/>
              </a:rPr>
              <a:t>交割</a:t>
            </a:r>
            <a:r>
              <a:rPr lang="zh-TW" altLang="en-US" b="1" dirty="0" smtClean="0">
                <a:solidFill>
                  <a:schemeClr val="bg2"/>
                </a:solidFill>
                <a:latin typeface="Times New Roman" pitchFamily="18" charset="0"/>
                <a:ea typeface="標楷體" pitchFamily="65" charset="-120"/>
                <a:cs typeface="新細明體" pitchFamily="18" charset="-120"/>
              </a:rPr>
              <a:t>週期：</a:t>
            </a:r>
            <a:r>
              <a:rPr lang="zh-TW" altLang="en-US" dirty="0">
                <a:solidFill>
                  <a:schemeClr val="bg2"/>
                </a:solidFill>
                <a:latin typeface="Times New Roman" pitchFamily="18" charset="0"/>
                <a:ea typeface="標楷體" pitchFamily="65" charset="-120"/>
                <a:cs typeface="新細明體" pitchFamily="18" charset="-120"/>
              </a:rPr>
              <a:t>自營商應與客戶</a:t>
            </a:r>
            <a:r>
              <a:rPr lang="zh-TW" altLang="en-US" dirty="0" smtClean="0">
                <a:solidFill>
                  <a:schemeClr val="bg2"/>
                </a:solidFill>
                <a:latin typeface="Times New Roman" pitchFamily="18" charset="0"/>
                <a:ea typeface="標楷體" pitchFamily="65" charset="-120"/>
                <a:cs typeface="新細明體" pitchFamily="18" charset="-120"/>
              </a:rPr>
              <a:t>於</a:t>
            </a:r>
            <a:r>
              <a:rPr lang="en-US" altLang="zh-TW" dirty="0" smtClean="0">
                <a:solidFill>
                  <a:schemeClr val="bg2"/>
                </a:solidFill>
                <a:latin typeface="Times New Roman" pitchFamily="18" charset="0"/>
                <a:ea typeface="標楷體" pitchFamily="65" charset="-120"/>
                <a:cs typeface="新細明體" pitchFamily="18" charset="-120"/>
              </a:rPr>
              <a:t>T+2</a:t>
            </a:r>
            <a:r>
              <a:rPr lang="zh-TW" altLang="en-US" dirty="0" smtClean="0">
                <a:solidFill>
                  <a:schemeClr val="bg2"/>
                </a:solidFill>
                <a:latin typeface="Times New Roman" pitchFamily="18" charset="0"/>
                <a:ea typeface="標楷體" pitchFamily="65" charset="-120"/>
                <a:cs typeface="新細明體" pitchFamily="18" charset="-120"/>
              </a:rPr>
              <a:t>日前</a:t>
            </a:r>
            <a:r>
              <a:rPr lang="zh-TW" altLang="en-US" dirty="0">
                <a:solidFill>
                  <a:schemeClr val="bg2"/>
                </a:solidFill>
                <a:latin typeface="Times New Roman" pitchFamily="18" charset="0"/>
                <a:ea typeface="標楷體" pitchFamily="65" charset="-120"/>
                <a:cs typeface="新細明體" pitchFamily="18" charset="-120"/>
              </a:rPr>
              <a:t>完成交割。</a:t>
            </a:r>
          </a:p>
          <a:p>
            <a:pPr marL="342000" indent="-342000">
              <a:lnSpc>
                <a:spcPct val="110000"/>
              </a:lnSpc>
              <a:spcBef>
                <a:spcPts val="600"/>
              </a:spcBef>
              <a:buClr>
                <a:srgbClr val="0000FF"/>
              </a:buClr>
              <a:buSzPct val="80000"/>
              <a:buFont typeface="Wingdings" pitchFamily="2" charset="2"/>
              <a:buChar char="n"/>
            </a:pPr>
            <a:r>
              <a:rPr lang="zh-TW" altLang="en-US" b="1" dirty="0">
                <a:solidFill>
                  <a:schemeClr val="bg2"/>
                </a:solidFill>
                <a:latin typeface="Times New Roman" pitchFamily="18" charset="0"/>
                <a:ea typeface="標楷體" pitchFamily="65" charset="-120"/>
                <a:cs typeface="新細明體" pitchFamily="18" charset="-120"/>
              </a:rPr>
              <a:t>風險控</a:t>
            </a:r>
            <a:r>
              <a:rPr lang="zh-TW" altLang="en-US" b="1" dirty="0" smtClean="0">
                <a:solidFill>
                  <a:schemeClr val="bg2"/>
                </a:solidFill>
                <a:latin typeface="Times New Roman" pitchFamily="18" charset="0"/>
                <a:ea typeface="標楷體" pitchFamily="65" charset="-120"/>
                <a:cs typeface="新細明體" pitchFamily="18" charset="-120"/>
              </a:rPr>
              <a:t>管：</a:t>
            </a:r>
            <a:r>
              <a:rPr lang="zh-TW" altLang="en-US" dirty="0">
                <a:solidFill>
                  <a:schemeClr val="bg2"/>
                </a:solidFill>
                <a:latin typeface="Times New Roman" pitchFamily="18" charset="0"/>
                <a:ea typeface="標楷體" pitchFamily="65" charset="-120"/>
                <a:cs typeface="新細明體" pitchFamily="18" charset="-120"/>
              </a:rPr>
              <a:t>由自營商自行控管交易對手之風險。</a:t>
            </a:r>
          </a:p>
          <a:p>
            <a:pPr marL="342000" indent="-342000">
              <a:lnSpc>
                <a:spcPct val="110000"/>
              </a:lnSpc>
              <a:spcBef>
                <a:spcPts val="600"/>
              </a:spcBef>
              <a:buClr>
                <a:srgbClr val="0000FF"/>
              </a:buClr>
              <a:buSzPct val="80000"/>
              <a:buFont typeface="Wingdings" pitchFamily="2" charset="2"/>
              <a:buChar char="n"/>
            </a:pPr>
            <a:r>
              <a:rPr lang="zh-TW" altLang="en-US" b="1" dirty="0">
                <a:solidFill>
                  <a:schemeClr val="bg2"/>
                </a:solidFill>
                <a:latin typeface="Times New Roman" pitchFamily="18" charset="0"/>
                <a:ea typeface="標楷體" pitchFamily="65" charset="-120"/>
                <a:cs typeface="新細明體" pitchFamily="18" charset="-120"/>
              </a:rPr>
              <a:t>成交</a:t>
            </a:r>
            <a:r>
              <a:rPr lang="zh-TW" altLang="en-US" b="1" dirty="0" smtClean="0">
                <a:solidFill>
                  <a:schemeClr val="bg2"/>
                </a:solidFill>
                <a:latin typeface="Times New Roman" pitchFamily="18" charset="0"/>
                <a:ea typeface="標楷體" pitchFamily="65" charset="-120"/>
                <a:cs typeface="新細明體" pitchFamily="18" charset="-120"/>
              </a:rPr>
              <a:t>回報：</a:t>
            </a:r>
            <a:r>
              <a:rPr lang="zh-TW" altLang="en-US" dirty="0">
                <a:solidFill>
                  <a:schemeClr val="bg2"/>
                </a:solidFill>
                <a:latin typeface="Times New Roman" pitchFamily="18" charset="0"/>
                <a:ea typeface="標楷體" pitchFamily="65" charset="-120"/>
                <a:cs typeface="新細明體" pitchFamily="18" charset="-120"/>
              </a:rPr>
              <a:t>證券商應於成交當日將成交資料回報本中心。</a:t>
            </a:r>
            <a:endParaRPr lang="zh-TW" altLang="en-US" dirty="0" smtClean="0">
              <a:solidFill>
                <a:schemeClr val="bg2"/>
              </a:solidFill>
              <a:latin typeface="Times New Roman" pitchFamily="18" charset="0"/>
              <a:ea typeface="標楷體" pitchFamily="65" charset="-120"/>
              <a:cs typeface="新細明體" pitchFamily="18" charset="-120"/>
            </a:endParaRPr>
          </a:p>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itchFamily="18" charset="0"/>
                <a:ea typeface="標楷體" pitchFamily="65" charset="-120"/>
                <a:cs typeface="新細明體" pitchFamily="18" charset="-120"/>
              </a:rPr>
              <a:t>違約處理：</a:t>
            </a:r>
            <a:r>
              <a:rPr lang="zh-TW" altLang="en-US" dirty="0" smtClean="0">
                <a:solidFill>
                  <a:schemeClr val="bg2"/>
                </a:solidFill>
                <a:latin typeface="Times New Roman" pitchFamily="18" charset="0"/>
                <a:ea typeface="標楷體" pitchFamily="65" charset="-120"/>
                <a:cs typeface="新細明體" pitchFamily="18" charset="-120"/>
              </a:rPr>
              <a:t>交易雙方自行追償，並向櫃檯買賣中心</a:t>
            </a:r>
            <a:r>
              <a:rPr lang="zh-TW" altLang="en-US" dirty="0">
                <a:solidFill>
                  <a:schemeClr val="bg2"/>
                </a:solidFill>
                <a:latin typeface="Times New Roman" pitchFamily="18" charset="0"/>
                <a:ea typeface="標楷體" pitchFamily="65" charset="-120"/>
                <a:cs typeface="新細明體" pitchFamily="18" charset="-120"/>
              </a:rPr>
              <a:t>通報。</a:t>
            </a:r>
          </a:p>
        </p:txBody>
      </p:sp>
      <p:sp>
        <p:nvSpPr>
          <p:cNvPr id="5" name="投影片編號版面配置區 3"/>
          <p:cNvSpPr>
            <a:spLocks noGrp="1"/>
          </p:cNvSpPr>
          <p:nvPr>
            <p:ph type="sldNum" sz="quarter" idx="12"/>
          </p:nvPr>
        </p:nvSpPr>
        <p:spPr>
          <a:xfrm>
            <a:off x="6915472" y="6324600"/>
            <a:ext cx="1905000" cy="457200"/>
          </a:xfrm>
          <a:noFill/>
        </p:spPr>
        <p:txBody>
          <a:bodyPr/>
          <a:lstStyle/>
          <a:p>
            <a:fld id="{D94157D7-1F6B-4CF7-9EA9-075C9F973022}" type="slidenum">
              <a:rPr lang="en-US" altLang="zh-TW" smtClean="0"/>
              <a:pPr/>
              <a:t>75</a:t>
            </a:fld>
            <a:endParaRPr lang="en-US" altLang="zh-TW" dirty="0" smtClean="0"/>
          </a:p>
        </p:txBody>
      </p:sp>
    </p:spTree>
    <p:extLst>
      <p:ext uri="{BB962C8B-B14F-4D97-AF65-F5344CB8AC3E}">
        <p14:creationId xmlns:p14="http://schemas.microsoft.com/office/powerpoint/2010/main" val="2191187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1152000" y="540000"/>
            <a:ext cx="7920000" cy="720000"/>
          </a:xfrm>
          <a:prstGeom prst="rect">
            <a:avLst/>
          </a:prstGeom>
          <a:noFill/>
          <a:ln w="9525">
            <a:noFill/>
            <a:miter lim="800000"/>
            <a:headEnd/>
            <a:tailEnd/>
          </a:ln>
          <a:effectLst/>
        </p:spPr>
        <p:txBody>
          <a:bodyPr anchor="b"/>
          <a:lstStyle/>
          <a:p>
            <a:r>
              <a:rPr lang="zh-TW" altLang="en-US" sz="3600" b="1" dirty="0" smtClean="0">
                <a:solidFill>
                  <a:srgbClr val="0000FF"/>
                </a:solidFill>
                <a:latin typeface="標楷體" panose="03000509000000000000" pitchFamily="65" charset="-120"/>
                <a:ea typeface="標楷體" panose="03000509000000000000" pitchFamily="65" charset="-120"/>
                <a:cs typeface="新細明體" pitchFamily="18" charset="-120"/>
              </a:rPr>
              <a:t>一</a:t>
            </a:r>
            <a:r>
              <a:rPr lang="zh-TW" altLang="en-US" sz="3600" b="1" dirty="0" smtClean="0">
                <a:solidFill>
                  <a:srgbClr val="0000FF"/>
                </a:solidFill>
                <a:latin typeface="標楷體" panose="03000509000000000000" pitchFamily="65" charset="-120"/>
                <a:ea typeface="標楷體" panose="03000509000000000000" pitchFamily="65" charset="-120"/>
              </a:rPr>
              <a:t>、交易機制</a:t>
            </a:r>
            <a:r>
              <a:rPr lang="en-US" altLang="zh-TW" sz="3600" b="1" dirty="0" smtClean="0">
                <a:solidFill>
                  <a:srgbClr val="0000FF"/>
                </a:solidFill>
                <a:latin typeface="標楷體" panose="03000509000000000000" pitchFamily="65" charset="-120"/>
                <a:ea typeface="標楷體" panose="03000509000000000000" pitchFamily="65" charset="-120"/>
              </a:rPr>
              <a:t>—</a:t>
            </a:r>
            <a:r>
              <a:rPr lang="zh-TW" altLang="en-US" sz="3600" b="1" dirty="0" smtClean="0">
                <a:solidFill>
                  <a:srgbClr val="0000FF"/>
                </a:solidFill>
                <a:latin typeface="標楷體" panose="03000509000000000000" pitchFamily="65" charset="-120"/>
                <a:ea typeface="標楷體" panose="03000509000000000000" pitchFamily="65" charset="-120"/>
                <a:cs typeface="新細明體" pitchFamily="18" charset="-120"/>
              </a:rPr>
              <a:t>處所議價交易</a:t>
            </a:r>
            <a:r>
              <a:rPr lang="en-US" altLang="zh-TW" sz="3600" b="1" dirty="0" smtClean="0">
                <a:solidFill>
                  <a:srgbClr val="0000FF"/>
                </a:solidFill>
                <a:latin typeface="標楷體" panose="03000509000000000000" pitchFamily="65" charset="-120"/>
                <a:ea typeface="標楷體" panose="03000509000000000000" pitchFamily="65" charset="-120"/>
                <a:cs typeface="新細明體" pitchFamily="18" charset="-120"/>
              </a:rPr>
              <a:t>(2)</a:t>
            </a:r>
            <a:endParaRPr lang="zh-TW" altLang="en-US" sz="3600" b="1" dirty="0">
              <a:solidFill>
                <a:srgbClr val="0000FF"/>
              </a:solidFill>
              <a:latin typeface="標楷體" panose="03000509000000000000" pitchFamily="65" charset="-120"/>
              <a:ea typeface="標楷體" panose="03000509000000000000" pitchFamily="65" charset="-120"/>
              <a:cs typeface="新細明體" pitchFamily="18" charset="-120"/>
            </a:endParaRPr>
          </a:p>
        </p:txBody>
      </p:sp>
      <p:sp>
        <p:nvSpPr>
          <p:cNvPr id="167939"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itchFamily="18" charset="0"/>
                <a:ea typeface="標楷體" pitchFamily="65" charset="-120"/>
                <a:cs typeface="新細明體" pitchFamily="18" charset="-120"/>
              </a:rPr>
              <a:t>買賣</a:t>
            </a:r>
            <a:r>
              <a:rPr lang="zh-TW" altLang="en-US" b="1" dirty="0">
                <a:solidFill>
                  <a:schemeClr val="bg2"/>
                </a:solidFill>
                <a:latin typeface="Times New Roman" pitchFamily="18" charset="0"/>
                <a:ea typeface="標楷體" pitchFamily="65" charset="-120"/>
                <a:cs typeface="新細明體" pitchFamily="18" charset="-120"/>
              </a:rPr>
              <a:t>斷</a:t>
            </a:r>
            <a:r>
              <a:rPr lang="zh-TW" altLang="en-US" b="1" dirty="0" smtClean="0">
                <a:solidFill>
                  <a:schemeClr val="bg2"/>
                </a:solidFill>
                <a:latin typeface="Times New Roman" pitchFamily="18" charset="0"/>
                <a:ea typeface="標楷體" pitchFamily="65" charset="-120"/>
                <a:cs typeface="新細明體" pitchFamily="18" charset="-120"/>
              </a:rPr>
              <a:t>交易</a:t>
            </a:r>
            <a:endParaRPr lang="en-US" altLang="zh-TW" b="1" dirty="0" smtClean="0">
              <a:solidFill>
                <a:schemeClr val="bg2"/>
              </a:solidFill>
              <a:latin typeface="Times New Roman" pitchFamily="18" charset="0"/>
              <a:ea typeface="標楷體" pitchFamily="65" charset="-120"/>
              <a:cs typeface="新細明體" pitchFamily="18" charset="-120"/>
            </a:endParaRP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最低交易單位：面額</a:t>
            </a:r>
            <a:r>
              <a:rPr lang="zh-TW" altLang="en-US" sz="2200" dirty="0" smtClean="0">
                <a:solidFill>
                  <a:schemeClr val="bg2"/>
                </a:solidFill>
                <a:latin typeface="Times New Roman" pitchFamily="18" charset="0"/>
                <a:ea typeface="標楷體" pitchFamily="65" charset="-120"/>
                <a:cs typeface="新細明體" pitchFamily="18" charset="-120"/>
              </a:rPr>
              <a:t>壹萬元。</a:t>
            </a:r>
            <a:endParaRPr lang="en-US" altLang="zh-TW" sz="2200" dirty="0" smtClean="0">
              <a:solidFill>
                <a:schemeClr val="bg2"/>
              </a:solidFill>
              <a:latin typeface="Times New Roman" pitchFamily="18" charset="0"/>
              <a:ea typeface="標楷體" pitchFamily="65" charset="-120"/>
              <a:cs typeface="新細明體" pitchFamily="18" charset="-120"/>
            </a:endParaRP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採除息交易，賣方應得之應計利息，採計首不計尾及實際天數計算，由買方併同成交價金支付</a:t>
            </a:r>
            <a:r>
              <a:rPr lang="zh-TW" altLang="en-US" sz="2200" dirty="0" smtClean="0">
                <a:solidFill>
                  <a:schemeClr val="bg2"/>
                </a:solidFill>
                <a:latin typeface="Times New Roman" pitchFamily="18" charset="0"/>
                <a:ea typeface="標楷體" pitchFamily="65" charset="-120"/>
                <a:cs typeface="新細明體" pitchFamily="18" charset="-120"/>
              </a:rPr>
              <a:t>賣方</a:t>
            </a:r>
            <a:r>
              <a:rPr lang="zh-TW" altLang="en-US" sz="2200" dirty="0">
                <a:solidFill>
                  <a:schemeClr val="bg2"/>
                </a:solidFill>
                <a:latin typeface="Times New Roman" pitchFamily="18" charset="0"/>
                <a:ea typeface="標楷體" pitchFamily="65" charset="-120"/>
                <a:cs typeface="新細明體" pitchFamily="18" charset="-120"/>
              </a:rPr>
              <a:t>。</a:t>
            </a: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給付結算日：</a:t>
            </a:r>
            <a:r>
              <a:rPr lang="en-US" altLang="zh-TW" sz="2200" dirty="0">
                <a:solidFill>
                  <a:schemeClr val="bg2"/>
                </a:solidFill>
                <a:latin typeface="Times New Roman" pitchFamily="18" charset="0"/>
                <a:ea typeface="標楷體" pitchFamily="65" charset="-120"/>
                <a:cs typeface="新細明體" pitchFamily="18" charset="-120"/>
              </a:rPr>
              <a:t>T+2</a:t>
            </a:r>
            <a:r>
              <a:rPr lang="zh-TW" altLang="en-US" sz="2200" dirty="0">
                <a:solidFill>
                  <a:schemeClr val="bg2"/>
                </a:solidFill>
                <a:latin typeface="Times New Roman" pitchFamily="18" charset="0"/>
                <a:ea typeface="標楷體" pitchFamily="65" charset="-120"/>
                <a:cs typeface="新細明體" pitchFamily="18" charset="-120"/>
              </a:rPr>
              <a:t>日</a:t>
            </a:r>
            <a:r>
              <a:rPr lang="zh-TW" altLang="en-US" sz="2200" dirty="0" smtClean="0">
                <a:solidFill>
                  <a:schemeClr val="bg2"/>
                </a:solidFill>
                <a:latin typeface="Times New Roman" pitchFamily="18" charset="0"/>
                <a:ea typeface="標楷體" pitchFamily="65" charset="-120"/>
                <a:cs typeface="新細明體" pitchFamily="18" charset="-120"/>
              </a:rPr>
              <a:t>之前</a:t>
            </a:r>
            <a:r>
              <a:rPr lang="zh-TW" altLang="en-US" sz="2200" dirty="0">
                <a:solidFill>
                  <a:schemeClr val="bg2"/>
                </a:solidFill>
                <a:latin typeface="Times New Roman" pitchFamily="18" charset="0"/>
                <a:ea typeface="標楷體" pitchFamily="65" charset="-120"/>
                <a:cs typeface="新細明體" pitchFamily="18" charset="-120"/>
              </a:rPr>
              <a:t>。</a:t>
            </a: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交易標的：已上櫃之政府債券、金融債券及公司債券</a:t>
            </a:r>
            <a:r>
              <a:rPr lang="zh-TW" altLang="en-US" sz="2200" dirty="0" smtClean="0">
                <a:solidFill>
                  <a:schemeClr val="bg2"/>
                </a:solidFill>
                <a:latin typeface="Times New Roman" pitchFamily="18" charset="0"/>
                <a:ea typeface="標楷體" pitchFamily="65" charset="-120"/>
                <a:cs typeface="新細明體" pitchFamily="18" charset="-120"/>
              </a:rPr>
              <a:t>等</a:t>
            </a:r>
            <a:r>
              <a:rPr lang="zh-TW" altLang="en-US" sz="2200" dirty="0">
                <a:solidFill>
                  <a:schemeClr val="bg2"/>
                </a:solidFill>
                <a:latin typeface="Times New Roman" pitchFamily="18" charset="0"/>
                <a:ea typeface="標楷體" pitchFamily="65" charset="-120"/>
                <a:cs typeface="新細明體" pitchFamily="18" charset="-120"/>
              </a:rPr>
              <a:t>。</a:t>
            </a: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投資人初次與債券自營商承作買賣斷交易需檢附國民身分證或登記證照影本，得免辦理</a:t>
            </a:r>
            <a:r>
              <a:rPr lang="zh-TW" altLang="en-US" sz="2200" dirty="0" smtClean="0">
                <a:solidFill>
                  <a:schemeClr val="bg2"/>
                </a:solidFill>
                <a:latin typeface="Times New Roman" pitchFamily="18" charset="0"/>
                <a:ea typeface="標楷體" pitchFamily="65" charset="-120"/>
                <a:cs typeface="新細明體" pitchFamily="18" charset="-120"/>
              </a:rPr>
              <a:t>開戶</a:t>
            </a:r>
            <a:r>
              <a:rPr lang="zh-TW" altLang="en-US" sz="2200" dirty="0">
                <a:solidFill>
                  <a:schemeClr val="bg2"/>
                </a:solidFill>
                <a:latin typeface="Times New Roman" pitchFamily="18" charset="0"/>
                <a:ea typeface="標楷體" pitchFamily="65" charset="-120"/>
                <a:cs typeface="新細明體" pitchFamily="18" charset="-120"/>
              </a:rPr>
              <a:t>。</a:t>
            </a: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證券商於營業處所為債券買賣斷交易者，必須即時於成交後</a:t>
            </a:r>
            <a:r>
              <a:rPr lang="en-US" altLang="zh-TW" sz="2200" dirty="0">
                <a:solidFill>
                  <a:schemeClr val="bg2"/>
                </a:solidFill>
                <a:latin typeface="Times New Roman" pitchFamily="18" charset="0"/>
                <a:ea typeface="標楷體" pitchFamily="65" charset="-120"/>
                <a:cs typeface="新細明體" pitchFamily="18" charset="-120"/>
              </a:rPr>
              <a:t>60</a:t>
            </a:r>
            <a:r>
              <a:rPr lang="zh-TW" altLang="en-US" sz="2200" dirty="0">
                <a:solidFill>
                  <a:schemeClr val="bg2"/>
                </a:solidFill>
                <a:latin typeface="Times New Roman" pitchFamily="18" charset="0"/>
                <a:ea typeface="標楷體" pitchFamily="65" charset="-120"/>
                <a:cs typeface="新細明體" pitchFamily="18" charset="-120"/>
              </a:rPr>
              <a:t>分鐘內申報交易</a:t>
            </a:r>
            <a:r>
              <a:rPr lang="zh-TW" altLang="en-US" sz="2200" dirty="0" smtClean="0">
                <a:solidFill>
                  <a:schemeClr val="bg2"/>
                </a:solidFill>
                <a:latin typeface="Times New Roman" pitchFamily="18" charset="0"/>
                <a:ea typeface="標楷體" pitchFamily="65" charset="-120"/>
                <a:cs typeface="新細明體" pitchFamily="18" charset="-120"/>
              </a:rPr>
              <a:t>資訊</a:t>
            </a:r>
            <a:r>
              <a:rPr lang="zh-TW" altLang="en-US" sz="2200" dirty="0">
                <a:solidFill>
                  <a:schemeClr val="bg2"/>
                </a:solidFill>
                <a:latin typeface="Times New Roman" pitchFamily="18" charset="0"/>
                <a:ea typeface="標楷體" pitchFamily="65" charset="-120"/>
                <a:cs typeface="新細明體" pitchFamily="18" charset="-120"/>
              </a:rPr>
              <a:t>。</a:t>
            </a:r>
          </a:p>
        </p:txBody>
      </p:sp>
      <p:sp>
        <p:nvSpPr>
          <p:cNvPr id="5" name="投影片編號版面配置區 3"/>
          <p:cNvSpPr>
            <a:spLocks noGrp="1"/>
          </p:cNvSpPr>
          <p:nvPr>
            <p:ph type="sldNum" sz="quarter" idx="12"/>
          </p:nvPr>
        </p:nvSpPr>
        <p:spPr>
          <a:xfrm>
            <a:off x="6915472" y="6324600"/>
            <a:ext cx="1905000" cy="457200"/>
          </a:xfrm>
          <a:noFill/>
        </p:spPr>
        <p:txBody>
          <a:bodyPr/>
          <a:lstStyle/>
          <a:p>
            <a:fld id="{D94157D7-1F6B-4CF7-9EA9-075C9F973022}" type="slidenum">
              <a:rPr lang="en-US" altLang="zh-TW" smtClean="0"/>
              <a:pPr/>
              <a:t>76</a:t>
            </a:fld>
            <a:endParaRPr lang="en-US" altLang="zh-TW" dirty="0" smtClean="0"/>
          </a:p>
        </p:txBody>
      </p:sp>
    </p:spTree>
    <p:extLst>
      <p:ext uri="{BB962C8B-B14F-4D97-AF65-F5344CB8AC3E}">
        <p14:creationId xmlns:p14="http://schemas.microsoft.com/office/powerpoint/2010/main" val="268861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1152000" y="540000"/>
            <a:ext cx="7920000" cy="720000"/>
          </a:xfrm>
          <a:prstGeom prst="rect">
            <a:avLst/>
          </a:prstGeom>
          <a:noFill/>
          <a:ln w="9525">
            <a:noFill/>
            <a:miter lim="800000"/>
            <a:headEnd/>
            <a:tailEnd/>
          </a:ln>
          <a:effectLst/>
        </p:spPr>
        <p:txBody>
          <a:bodyPr anchor="b"/>
          <a:lstStyle/>
          <a:p>
            <a:r>
              <a:rPr lang="zh-TW" altLang="en-US" sz="3600" b="1" dirty="0" smtClean="0">
                <a:solidFill>
                  <a:srgbClr val="0000FF"/>
                </a:solidFill>
                <a:latin typeface="標楷體" panose="03000509000000000000" pitchFamily="65" charset="-120"/>
                <a:ea typeface="標楷體" panose="03000509000000000000" pitchFamily="65" charset="-120"/>
                <a:cs typeface="新細明體" pitchFamily="18" charset="-120"/>
              </a:rPr>
              <a:t>一</a:t>
            </a:r>
            <a:r>
              <a:rPr lang="zh-TW" altLang="en-US" sz="3600" b="1" dirty="0" smtClean="0">
                <a:solidFill>
                  <a:srgbClr val="0000FF"/>
                </a:solidFill>
                <a:latin typeface="標楷體" panose="03000509000000000000" pitchFamily="65" charset="-120"/>
                <a:ea typeface="標楷體" panose="03000509000000000000" pitchFamily="65" charset="-120"/>
              </a:rPr>
              <a:t>、交易機制</a:t>
            </a:r>
            <a:r>
              <a:rPr lang="en-US" altLang="zh-TW" sz="3600" b="1" dirty="0" smtClean="0">
                <a:solidFill>
                  <a:srgbClr val="0000FF"/>
                </a:solidFill>
                <a:latin typeface="標楷體" panose="03000509000000000000" pitchFamily="65" charset="-120"/>
                <a:ea typeface="標楷體" panose="03000509000000000000" pitchFamily="65" charset="-120"/>
              </a:rPr>
              <a:t>—</a:t>
            </a:r>
            <a:r>
              <a:rPr lang="zh-TW" altLang="en-US" sz="3600" b="1" dirty="0" smtClean="0">
                <a:solidFill>
                  <a:srgbClr val="0000FF"/>
                </a:solidFill>
                <a:latin typeface="標楷體" panose="03000509000000000000" pitchFamily="65" charset="-120"/>
                <a:ea typeface="標楷體" panose="03000509000000000000" pitchFamily="65" charset="-120"/>
                <a:cs typeface="新細明體" pitchFamily="18" charset="-120"/>
              </a:rPr>
              <a:t>處所議價交易</a:t>
            </a:r>
            <a:r>
              <a:rPr lang="en-US" altLang="zh-TW" sz="3600" b="1" dirty="0" smtClean="0">
                <a:solidFill>
                  <a:srgbClr val="0000FF"/>
                </a:solidFill>
                <a:latin typeface="標楷體" panose="03000509000000000000" pitchFamily="65" charset="-120"/>
                <a:ea typeface="標楷體" panose="03000509000000000000" pitchFamily="65" charset="-120"/>
                <a:cs typeface="新細明體" pitchFamily="18" charset="-120"/>
              </a:rPr>
              <a:t>(2)</a:t>
            </a:r>
            <a:endParaRPr lang="zh-TW" altLang="en-US" sz="3600" b="1" dirty="0">
              <a:solidFill>
                <a:srgbClr val="0000FF"/>
              </a:solidFill>
              <a:latin typeface="標楷體" panose="03000509000000000000" pitchFamily="65" charset="-120"/>
              <a:ea typeface="標楷體" panose="03000509000000000000" pitchFamily="65" charset="-120"/>
              <a:cs typeface="新細明體" pitchFamily="18" charset="-120"/>
            </a:endParaRPr>
          </a:p>
        </p:txBody>
      </p:sp>
      <p:sp>
        <p:nvSpPr>
          <p:cNvPr id="167939"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itchFamily="18" charset="0"/>
                <a:ea typeface="標楷體" pitchFamily="65" charset="-120"/>
                <a:cs typeface="新細明體" pitchFamily="18" charset="-120"/>
              </a:rPr>
              <a:t>附條件交易</a:t>
            </a:r>
            <a:endParaRPr lang="en-US" altLang="zh-TW" b="1" dirty="0" smtClean="0">
              <a:solidFill>
                <a:schemeClr val="bg2"/>
              </a:solidFill>
              <a:latin typeface="Times New Roman" pitchFamily="18" charset="0"/>
              <a:ea typeface="標楷體" pitchFamily="65" charset="-120"/>
              <a:cs typeface="新細明體" pitchFamily="18" charset="-120"/>
            </a:endParaRPr>
          </a:p>
          <a:p>
            <a:pPr marL="684000" indent="-288000">
              <a:lnSpc>
                <a:spcPct val="110000"/>
              </a:lnSpc>
              <a:spcBef>
                <a:spcPts val="600"/>
              </a:spcBef>
              <a:buSzPct val="100000"/>
              <a:buFont typeface="Wingdings" panose="05000000000000000000" pitchFamily="2" charset="2"/>
              <a:buChar char="ü"/>
            </a:pPr>
            <a:r>
              <a:rPr lang="zh-TW" altLang="en-US" sz="2200" dirty="0" smtClean="0">
                <a:solidFill>
                  <a:schemeClr val="bg2"/>
                </a:solidFill>
                <a:latin typeface="Times New Roman" pitchFamily="18" charset="0"/>
                <a:ea typeface="標楷體" pitchFamily="65" charset="-120"/>
                <a:cs typeface="新細明體" pitchFamily="18" charset="-120"/>
              </a:rPr>
              <a:t>附</a:t>
            </a:r>
            <a:r>
              <a:rPr lang="zh-TW" altLang="en-US" sz="2200" dirty="0">
                <a:solidFill>
                  <a:schemeClr val="bg2"/>
                </a:solidFill>
                <a:latin typeface="Times New Roman" pitchFamily="18" charset="0"/>
                <a:ea typeface="標楷體" pitchFamily="65" charset="-120"/>
                <a:cs typeface="新細明體" pitchFamily="18" charset="-120"/>
              </a:rPr>
              <a:t>條件</a:t>
            </a:r>
            <a:r>
              <a:rPr lang="zh-TW" altLang="en-US" sz="2200" dirty="0" smtClean="0">
                <a:solidFill>
                  <a:schemeClr val="bg2"/>
                </a:solidFill>
                <a:latin typeface="Times New Roman" pitchFamily="18" charset="0"/>
                <a:ea typeface="標楷體" pitchFamily="65" charset="-120"/>
                <a:cs typeface="新細明體" pitchFamily="18" charset="-120"/>
              </a:rPr>
              <a:t>交易係</a:t>
            </a:r>
            <a:r>
              <a:rPr lang="zh-TW" altLang="en-US" sz="2200" dirty="0">
                <a:solidFill>
                  <a:schemeClr val="bg2"/>
                </a:solidFill>
                <a:latin typeface="Times New Roman" pitchFamily="18" charset="0"/>
                <a:ea typeface="標楷體" pitchFamily="65" charset="-120"/>
                <a:cs typeface="新細明體" pitchFamily="18" charset="-120"/>
              </a:rPr>
              <a:t>指買賣雙方同意，於買方支付買價予賣方，賣方交付債券予買方，且同時雙方約定，於預定日期或因一方之要求經他方同意後，由買方以同一債券或以同種類、同數量之債券賣還並交付於</a:t>
            </a:r>
            <a:r>
              <a:rPr lang="zh-TW" altLang="en-US" sz="2200" dirty="0" smtClean="0">
                <a:solidFill>
                  <a:schemeClr val="bg2"/>
                </a:solidFill>
                <a:latin typeface="Times New Roman" pitchFamily="18" charset="0"/>
                <a:ea typeface="標楷體" pitchFamily="65" charset="-120"/>
                <a:cs typeface="新細明體" pitchFamily="18" charset="-120"/>
              </a:rPr>
              <a:t>賣方</a:t>
            </a:r>
            <a:r>
              <a:rPr lang="zh-TW" altLang="en-US" sz="2200" dirty="0">
                <a:solidFill>
                  <a:schemeClr val="bg2"/>
                </a:solidFill>
                <a:latin typeface="Times New Roman" pitchFamily="18" charset="0"/>
                <a:ea typeface="標楷體" pitchFamily="65" charset="-120"/>
                <a:cs typeface="新細明體" pitchFamily="18" charset="-120"/>
              </a:rPr>
              <a:t>。</a:t>
            </a: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簽訂債券附條件買賣總</a:t>
            </a:r>
            <a:r>
              <a:rPr lang="zh-TW" altLang="en-US" sz="2200" dirty="0" smtClean="0">
                <a:solidFill>
                  <a:schemeClr val="bg2"/>
                </a:solidFill>
                <a:latin typeface="Times New Roman" pitchFamily="18" charset="0"/>
                <a:ea typeface="標楷體" pitchFamily="65" charset="-120"/>
                <a:cs typeface="新細明體" pitchFamily="18" charset="-120"/>
              </a:rPr>
              <a:t>契約</a:t>
            </a:r>
            <a:r>
              <a:rPr lang="zh-TW" altLang="en-US" sz="2200" dirty="0">
                <a:solidFill>
                  <a:schemeClr val="bg2"/>
                </a:solidFill>
                <a:latin typeface="Times New Roman" pitchFamily="18" charset="0"/>
                <a:ea typeface="標楷體" pitchFamily="65" charset="-120"/>
                <a:cs typeface="新細明體" pitchFamily="18" charset="-120"/>
              </a:rPr>
              <a:t>。</a:t>
            </a: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檢附身分證或登記證照影本，毋庸辦理</a:t>
            </a:r>
            <a:r>
              <a:rPr lang="zh-TW" altLang="en-US" sz="2200" dirty="0" smtClean="0">
                <a:solidFill>
                  <a:schemeClr val="bg2"/>
                </a:solidFill>
                <a:latin typeface="Times New Roman" pitchFamily="18" charset="0"/>
                <a:ea typeface="標楷體" pitchFamily="65" charset="-120"/>
                <a:cs typeface="新細明體" pitchFamily="18" charset="-120"/>
              </a:rPr>
              <a:t>開戶</a:t>
            </a:r>
            <a:r>
              <a:rPr lang="zh-TW" altLang="en-US" sz="2200" dirty="0">
                <a:solidFill>
                  <a:schemeClr val="bg2"/>
                </a:solidFill>
                <a:latin typeface="Times New Roman" pitchFamily="18" charset="0"/>
                <a:ea typeface="標楷體" pitchFamily="65" charset="-120"/>
                <a:cs typeface="新細明體" pitchFamily="18" charset="-120"/>
              </a:rPr>
              <a:t>。</a:t>
            </a: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附條件利息採計首不計尾，以每年</a:t>
            </a:r>
            <a:r>
              <a:rPr lang="en-US" altLang="zh-TW" sz="2200" dirty="0">
                <a:solidFill>
                  <a:schemeClr val="bg2"/>
                </a:solidFill>
                <a:latin typeface="Times New Roman" pitchFamily="18" charset="0"/>
                <a:ea typeface="標楷體" pitchFamily="65" charset="-120"/>
                <a:cs typeface="新細明體" pitchFamily="18" charset="-120"/>
              </a:rPr>
              <a:t>365</a:t>
            </a:r>
            <a:r>
              <a:rPr lang="zh-TW" altLang="en-US" sz="2200" dirty="0">
                <a:solidFill>
                  <a:schemeClr val="bg2"/>
                </a:solidFill>
                <a:latin typeface="Times New Roman" pitchFamily="18" charset="0"/>
                <a:ea typeface="標楷體" pitchFamily="65" charset="-120"/>
                <a:cs typeface="新細明體" pitchFamily="18" charset="-120"/>
              </a:rPr>
              <a:t>天按實際天數計</a:t>
            </a:r>
            <a:r>
              <a:rPr lang="zh-TW" altLang="en-US" sz="2200" dirty="0" smtClean="0">
                <a:solidFill>
                  <a:schemeClr val="bg2"/>
                </a:solidFill>
                <a:latin typeface="Times New Roman" pitchFamily="18" charset="0"/>
                <a:ea typeface="標楷體" pitchFamily="65" charset="-120"/>
                <a:cs typeface="新細明體" pitchFamily="18" charset="-120"/>
              </a:rPr>
              <a:t>之</a:t>
            </a:r>
            <a:r>
              <a:rPr lang="zh-TW" altLang="en-US" sz="2200" dirty="0">
                <a:solidFill>
                  <a:schemeClr val="bg2"/>
                </a:solidFill>
                <a:latin typeface="Times New Roman" pitchFamily="18" charset="0"/>
                <a:ea typeface="標楷體" pitchFamily="65" charset="-120"/>
                <a:cs typeface="新細明體" pitchFamily="18" charset="-120"/>
              </a:rPr>
              <a:t>。</a:t>
            </a: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約定買回賣回之期間不得超過</a:t>
            </a:r>
            <a:r>
              <a:rPr lang="en-US" altLang="zh-TW" sz="2200" dirty="0">
                <a:solidFill>
                  <a:schemeClr val="bg2"/>
                </a:solidFill>
                <a:latin typeface="Times New Roman" pitchFamily="18" charset="0"/>
                <a:ea typeface="標楷體" pitchFamily="65" charset="-120"/>
                <a:cs typeface="新細明體" pitchFamily="18" charset="-120"/>
              </a:rPr>
              <a:t>1</a:t>
            </a:r>
            <a:r>
              <a:rPr lang="zh-TW" altLang="en-US" sz="2200" dirty="0" smtClean="0">
                <a:solidFill>
                  <a:schemeClr val="bg2"/>
                </a:solidFill>
                <a:latin typeface="Times New Roman" pitchFamily="18" charset="0"/>
                <a:ea typeface="標楷體" pitchFamily="65" charset="-120"/>
                <a:cs typeface="新細明體" pitchFamily="18" charset="-120"/>
              </a:rPr>
              <a:t>年</a:t>
            </a:r>
            <a:r>
              <a:rPr lang="zh-TW" altLang="en-US" sz="2200" dirty="0">
                <a:solidFill>
                  <a:schemeClr val="bg2"/>
                </a:solidFill>
                <a:latin typeface="Times New Roman" pitchFamily="18" charset="0"/>
                <a:ea typeface="標楷體" pitchFamily="65" charset="-120"/>
                <a:cs typeface="新細明體" pitchFamily="18" charset="-120"/>
              </a:rPr>
              <a:t>。</a:t>
            </a:r>
          </a:p>
          <a:p>
            <a:pPr marL="684000" indent="-288000">
              <a:lnSpc>
                <a:spcPct val="110000"/>
              </a:lnSpc>
              <a:spcBef>
                <a:spcPts val="600"/>
              </a:spcBef>
              <a:buSzPct val="100000"/>
              <a:buFont typeface="Wingdings" panose="05000000000000000000" pitchFamily="2" charset="2"/>
              <a:buChar char="ü"/>
            </a:pPr>
            <a:r>
              <a:rPr lang="zh-TW" altLang="en-US" sz="2200" dirty="0">
                <a:solidFill>
                  <a:schemeClr val="bg2"/>
                </a:solidFill>
                <a:latin typeface="Times New Roman" pitchFamily="18" charset="0"/>
                <a:ea typeface="標楷體" pitchFamily="65" charset="-120"/>
                <a:cs typeface="新細明體" pitchFamily="18" charset="-120"/>
              </a:rPr>
              <a:t>債券附條件買賣之標的於賣還日前，所有權屬於</a:t>
            </a:r>
            <a:r>
              <a:rPr lang="zh-TW" altLang="en-US" sz="2200" dirty="0" smtClean="0">
                <a:solidFill>
                  <a:schemeClr val="bg2"/>
                </a:solidFill>
                <a:latin typeface="Times New Roman" pitchFamily="18" charset="0"/>
                <a:ea typeface="標楷體" pitchFamily="65" charset="-120"/>
                <a:cs typeface="新細明體" pitchFamily="18" charset="-120"/>
              </a:rPr>
              <a:t>買方。</a:t>
            </a:r>
            <a:endParaRPr lang="zh-TW" altLang="en-US" sz="2200" dirty="0">
              <a:solidFill>
                <a:schemeClr val="bg2"/>
              </a:solidFill>
              <a:latin typeface="Times New Roman" pitchFamily="18" charset="0"/>
              <a:ea typeface="標楷體" pitchFamily="65" charset="-120"/>
              <a:cs typeface="新細明體" pitchFamily="18" charset="-120"/>
            </a:endParaRPr>
          </a:p>
        </p:txBody>
      </p:sp>
      <p:sp>
        <p:nvSpPr>
          <p:cNvPr id="5" name="投影片編號版面配置區 3"/>
          <p:cNvSpPr>
            <a:spLocks noGrp="1"/>
          </p:cNvSpPr>
          <p:nvPr>
            <p:ph type="sldNum" sz="quarter" idx="12"/>
          </p:nvPr>
        </p:nvSpPr>
        <p:spPr>
          <a:xfrm>
            <a:off x="6915472" y="6324600"/>
            <a:ext cx="1905000" cy="457200"/>
          </a:xfrm>
          <a:noFill/>
        </p:spPr>
        <p:txBody>
          <a:bodyPr/>
          <a:lstStyle/>
          <a:p>
            <a:fld id="{D94157D7-1F6B-4CF7-9EA9-075C9F973022}" type="slidenum">
              <a:rPr lang="en-US" altLang="zh-TW" smtClean="0"/>
              <a:pPr/>
              <a:t>77</a:t>
            </a:fld>
            <a:endParaRPr lang="en-US" altLang="zh-TW" dirty="0" smtClean="0"/>
          </a:p>
        </p:txBody>
      </p:sp>
    </p:spTree>
    <p:extLst>
      <p:ext uri="{BB962C8B-B14F-4D97-AF65-F5344CB8AC3E}">
        <p14:creationId xmlns:p14="http://schemas.microsoft.com/office/powerpoint/2010/main" val="354543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1152000" y="540000"/>
            <a:ext cx="7920000" cy="720000"/>
          </a:xfrm>
          <a:prstGeom prst="rect">
            <a:avLst/>
          </a:prstGeom>
          <a:noFill/>
          <a:ln w="9525">
            <a:noFill/>
            <a:miter lim="800000"/>
            <a:headEnd/>
            <a:tailEnd/>
          </a:ln>
          <a:effectLst/>
        </p:spPr>
        <p:txBody>
          <a:bodyPr anchor="b"/>
          <a:lstStyle/>
          <a:p>
            <a:r>
              <a:rPr lang="zh-TW" altLang="en-US" sz="3600" b="1" dirty="0" smtClean="0">
                <a:solidFill>
                  <a:srgbClr val="0000FF"/>
                </a:solidFill>
                <a:latin typeface="標楷體" panose="03000509000000000000" pitchFamily="65" charset="-120"/>
                <a:ea typeface="標楷體" panose="03000509000000000000" pitchFamily="65" charset="-120"/>
                <a:cs typeface="新細明體" pitchFamily="18" charset="-120"/>
              </a:rPr>
              <a:t>一</a:t>
            </a:r>
            <a:r>
              <a:rPr lang="zh-TW" altLang="en-US" sz="3600" b="1" dirty="0" smtClean="0">
                <a:solidFill>
                  <a:srgbClr val="0000FF"/>
                </a:solidFill>
                <a:latin typeface="標楷體" panose="03000509000000000000" pitchFamily="65" charset="-120"/>
                <a:ea typeface="標楷體" panose="03000509000000000000" pitchFamily="65" charset="-120"/>
              </a:rPr>
              <a:t>、交易機制</a:t>
            </a:r>
            <a:r>
              <a:rPr lang="en-US" altLang="zh-TW" sz="3600" b="1" dirty="0">
                <a:solidFill>
                  <a:srgbClr val="0000FF"/>
                </a:solidFill>
                <a:latin typeface="標楷體" panose="03000509000000000000" pitchFamily="65" charset="-120"/>
                <a:ea typeface="標楷體" panose="03000509000000000000" pitchFamily="65" charset="-120"/>
              </a:rPr>
              <a:t>—</a:t>
            </a:r>
            <a:r>
              <a:rPr lang="zh-TW" altLang="en-US" sz="3600" b="1" dirty="0">
                <a:solidFill>
                  <a:srgbClr val="0000FF"/>
                </a:solidFill>
                <a:latin typeface="標楷體" panose="03000509000000000000" pitchFamily="65" charset="-120"/>
                <a:ea typeface="標楷體" panose="03000509000000000000" pitchFamily="65" charset="-120"/>
              </a:rPr>
              <a:t>等殖成</a:t>
            </a:r>
            <a:r>
              <a:rPr lang="zh-TW" altLang="en-US" sz="3600" b="1" dirty="0">
                <a:solidFill>
                  <a:srgbClr val="0000FF"/>
                </a:solidFill>
                <a:latin typeface="標楷體" panose="03000509000000000000" pitchFamily="65" charset="-120"/>
                <a:ea typeface="標楷體" panose="03000509000000000000" pitchFamily="65" charset="-120"/>
                <a:cs typeface="新細明體" pitchFamily="18" charset="-120"/>
              </a:rPr>
              <a:t>交系統</a:t>
            </a:r>
            <a:r>
              <a:rPr lang="en-US" altLang="zh-TW" sz="3600" b="1" dirty="0">
                <a:solidFill>
                  <a:srgbClr val="0000FF"/>
                </a:solidFill>
                <a:latin typeface="標楷體" panose="03000509000000000000" pitchFamily="65" charset="-120"/>
                <a:ea typeface="標楷體" panose="03000509000000000000" pitchFamily="65" charset="-120"/>
                <a:cs typeface="新細明體" pitchFamily="18" charset="-120"/>
              </a:rPr>
              <a:t>(1)</a:t>
            </a:r>
            <a:endParaRPr lang="zh-TW" altLang="en-US" sz="3600" b="1" dirty="0">
              <a:solidFill>
                <a:srgbClr val="0000FF"/>
              </a:solidFill>
              <a:latin typeface="標楷體" panose="03000509000000000000" pitchFamily="65" charset="-120"/>
              <a:ea typeface="標楷體" panose="03000509000000000000" pitchFamily="65" charset="-120"/>
              <a:cs typeface="新細明體" pitchFamily="18" charset="-120"/>
            </a:endParaRPr>
          </a:p>
        </p:txBody>
      </p:sp>
      <p:sp>
        <p:nvSpPr>
          <p:cNvPr id="167939"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itchFamily="18" charset="0"/>
                <a:ea typeface="標楷體" pitchFamily="65" charset="-120"/>
                <a:cs typeface="新細明體" pitchFamily="18" charset="-120"/>
              </a:rPr>
              <a:t>交易標的</a:t>
            </a:r>
            <a:endParaRPr lang="en-US" altLang="zh-TW" b="1" dirty="0" smtClean="0">
              <a:solidFill>
                <a:schemeClr val="bg2"/>
              </a:solidFill>
              <a:latin typeface="Times New Roman" pitchFamily="18" charset="0"/>
              <a:ea typeface="標楷體" pitchFamily="65" charset="-120"/>
              <a:cs typeface="新細明體" pitchFamily="18" charset="-120"/>
            </a:endParaRPr>
          </a:p>
          <a:p>
            <a:pPr marL="355600">
              <a:lnSpc>
                <a:spcPct val="110000"/>
              </a:lnSpc>
              <a:spcBef>
                <a:spcPts val="600"/>
              </a:spcBef>
              <a:buClr>
                <a:srgbClr val="0000FF"/>
              </a:buClr>
              <a:buSzPct val="80000"/>
            </a:pPr>
            <a:r>
              <a:rPr lang="zh-TW" altLang="en-US" sz="2200" dirty="0">
                <a:solidFill>
                  <a:schemeClr val="bg2"/>
                </a:solidFill>
                <a:latin typeface="Times New Roman" pitchFamily="18" charset="0"/>
                <a:ea typeface="標楷體" pitchFamily="65" charset="-120"/>
                <a:cs typeface="新細明體" pitchFamily="18" charset="-120"/>
              </a:rPr>
              <a:t>得於等殖成交系統買賣之地方政府公債、公司債及金融債，應為固定利率且適用本中心公告之殖利率百元價格公式計算價格者，並由本中心公告之。</a:t>
            </a:r>
          </a:p>
          <a:p>
            <a:pPr marL="342000" indent="-342000">
              <a:lnSpc>
                <a:spcPct val="110000"/>
              </a:lnSpc>
              <a:spcBef>
                <a:spcPts val="3000"/>
              </a:spcBef>
              <a:buClr>
                <a:srgbClr val="0000FF"/>
              </a:buClr>
              <a:buSzPct val="80000"/>
              <a:buFont typeface="Wingdings" pitchFamily="2" charset="2"/>
              <a:buChar char="n"/>
            </a:pPr>
            <a:r>
              <a:rPr lang="zh-TW" altLang="en-US" b="1" dirty="0" smtClean="0">
                <a:solidFill>
                  <a:schemeClr val="bg2"/>
                </a:solidFill>
                <a:latin typeface="Times New Roman" pitchFamily="18" charset="0"/>
                <a:ea typeface="標楷體" pitchFamily="65" charset="-120"/>
                <a:cs typeface="新細明體" pitchFamily="18" charset="-120"/>
              </a:rPr>
              <a:t>交易</a:t>
            </a:r>
            <a:r>
              <a:rPr lang="zh-TW" altLang="en-US" b="1" dirty="0">
                <a:solidFill>
                  <a:schemeClr val="bg2"/>
                </a:solidFill>
                <a:latin typeface="Times New Roman" pitchFamily="18" charset="0"/>
                <a:ea typeface="標楷體" pitchFamily="65" charset="-120"/>
                <a:cs typeface="新細明體" pitchFamily="18" charset="-120"/>
              </a:rPr>
              <a:t>標的停止及終止於等殖成交系統交易</a:t>
            </a:r>
            <a:endParaRPr lang="en-US" altLang="zh-TW" b="1" dirty="0" smtClean="0">
              <a:solidFill>
                <a:schemeClr val="bg2"/>
              </a:solidFill>
              <a:latin typeface="Times New Roman" pitchFamily="18" charset="0"/>
              <a:ea typeface="標楷體" pitchFamily="65" charset="-120"/>
              <a:cs typeface="新細明體" pitchFamily="18" charset="-120"/>
            </a:endParaRPr>
          </a:p>
          <a:p>
            <a:pPr marL="684000" indent="-288000">
              <a:lnSpc>
                <a:spcPct val="110000"/>
              </a:lnSpc>
              <a:spcBef>
                <a:spcPts val="600"/>
              </a:spcBef>
              <a:buSzPct val="100000"/>
              <a:buFont typeface="Wingdings" panose="05000000000000000000" pitchFamily="2" charset="2"/>
              <a:buChar char="ü"/>
            </a:pPr>
            <a:r>
              <a:rPr lang="zh-TW" altLang="en-US" sz="2200" dirty="0" smtClean="0">
                <a:solidFill>
                  <a:schemeClr val="bg2"/>
                </a:solidFill>
                <a:latin typeface="Times New Roman" pitchFamily="18" charset="0"/>
                <a:ea typeface="標楷體" pitchFamily="65" charset="-120"/>
                <a:cs typeface="新細明體" pitchFamily="18" charset="-120"/>
              </a:rPr>
              <a:t>分期</a:t>
            </a:r>
            <a:r>
              <a:rPr lang="zh-TW" altLang="en-US" sz="2200" dirty="0">
                <a:solidFill>
                  <a:schemeClr val="bg2"/>
                </a:solidFill>
                <a:latin typeface="Times New Roman" pitchFamily="18" charset="0"/>
                <a:ea typeface="標楷體" pitchFamily="65" charset="-120"/>
                <a:cs typeface="新細明體" pitchFamily="18" charset="-120"/>
              </a:rPr>
              <a:t>還本之債券遇還本作業時</a:t>
            </a:r>
            <a:r>
              <a:rPr lang="zh-TW" altLang="en-US" sz="2200" dirty="0" smtClean="0">
                <a:solidFill>
                  <a:schemeClr val="bg2"/>
                </a:solidFill>
                <a:latin typeface="Times New Roman" pitchFamily="18" charset="0"/>
                <a:ea typeface="標楷體" pitchFamily="65" charset="-120"/>
                <a:cs typeface="新細明體" pitchFamily="18" charset="-120"/>
              </a:rPr>
              <a:t>（到期還本除外</a:t>
            </a:r>
            <a:r>
              <a:rPr lang="zh-TW" altLang="en-US" sz="2200" dirty="0">
                <a:solidFill>
                  <a:schemeClr val="bg2"/>
                </a:solidFill>
                <a:latin typeface="Times New Roman" pitchFamily="18" charset="0"/>
                <a:ea typeface="標楷體" pitchFamily="65" charset="-120"/>
                <a:cs typeface="新細明體" pitchFamily="18" charset="-120"/>
              </a:rPr>
              <a:t>），自還本</a:t>
            </a:r>
            <a:r>
              <a:rPr lang="zh-TW" altLang="en-US" sz="2200" dirty="0" smtClean="0">
                <a:solidFill>
                  <a:schemeClr val="bg2"/>
                </a:solidFill>
                <a:latin typeface="Times New Roman" pitchFamily="18" charset="0"/>
                <a:ea typeface="標楷體" pitchFamily="65" charset="-120"/>
                <a:cs typeface="新細明體" pitchFamily="18" charset="-120"/>
              </a:rPr>
              <a:t>日前</a:t>
            </a:r>
            <a:r>
              <a:rPr lang="en-US" altLang="zh-TW" sz="2200" dirty="0" smtClean="0">
                <a:solidFill>
                  <a:schemeClr val="bg2"/>
                </a:solidFill>
                <a:latin typeface="Times New Roman" pitchFamily="18" charset="0"/>
                <a:ea typeface="標楷體" pitchFamily="65" charset="-120"/>
                <a:cs typeface="新細明體" pitchFamily="18" charset="-120"/>
              </a:rPr>
              <a:t>5</a:t>
            </a:r>
            <a:r>
              <a:rPr lang="zh-TW" altLang="en-US" sz="2200" dirty="0" smtClean="0">
                <a:solidFill>
                  <a:schemeClr val="bg2"/>
                </a:solidFill>
                <a:latin typeface="Times New Roman" pitchFamily="18" charset="0"/>
                <a:ea typeface="標楷體" pitchFamily="65" charset="-120"/>
                <a:cs typeface="新細明體" pitchFamily="18" charset="-120"/>
              </a:rPr>
              <a:t>個</a:t>
            </a:r>
            <a:r>
              <a:rPr lang="zh-TW" altLang="en-US" sz="2200" dirty="0">
                <a:solidFill>
                  <a:schemeClr val="bg2"/>
                </a:solidFill>
                <a:latin typeface="Times New Roman" pitchFamily="18" charset="0"/>
                <a:ea typeface="標楷體" pitchFamily="65" charset="-120"/>
                <a:cs typeface="新細明體" pitchFamily="18" charset="-120"/>
              </a:rPr>
              <a:t>營業日起至還本日止，停止於等殖成交系統交易。</a:t>
            </a:r>
            <a:endParaRPr lang="en-US" altLang="zh-TW" sz="2200" dirty="0">
              <a:solidFill>
                <a:schemeClr val="bg2"/>
              </a:solidFill>
              <a:latin typeface="Times New Roman" pitchFamily="18" charset="0"/>
              <a:ea typeface="標楷體" pitchFamily="65" charset="-120"/>
              <a:cs typeface="新細明體" pitchFamily="18" charset="-120"/>
            </a:endParaRPr>
          </a:p>
          <a:p>
            <a:pPr marL="684000" indent="-288000">
              <a:lnSpc>
                <a:spcPct val="110000"/>
              </a:lnSpc>
              <a:spcBef>
                <a:spcPts val="600"/>
              </a:spcBef>
              <a:buSzPct val="100000"/>
              <a:buFont typeface="Wingdings" panose="05000000000000000000" pitchFamily="2" charset="2"/>
              <a:buChar char="ü"/>
            </a:pPr>
            <a:r>
              <a:rPr lang="zh-TW" altLang="en-US" sz="2200" dirty="0" smtClean="0">
                <a:solidFill>
                  <a:schemeClr val="bg2"/>
                </a:solidFill>
                <a:latin typeface="Times New Roman" pitchFamily="18" charset="0"/>
                <a:ea typeface="標楷體" pitchFamily="65" charset="-120"/>
                <a:cs typeface="新細明體" pitchFamily="18" charset="-120"/>
              </a:rPr>
              <a:t>各</a:t>
            </a:r>
            <a:r>
              <a:rPr lang="zh-TW" altLang="en-US" sz="2200" dirty="0">
                <a:solidFill>
                  <a:schemeClr val="bg2"/>
                </a:solidFill>
                <a:latin typeface="Times New Roman" pitchFamily="18" charset="0"/>
                <a:ea typeface="標楷體" pitchFamily="65" charset="-120"/>
                <a:cs typeface="新細明體" pitchFamily="18" charset="-120"/>
              </a:rPr>
              <a:t>債券自到期</a:t>
            </a:r>
            <a:r>
              <a:rPr lang="zh-TW" altLang="en-US" sz="2200" dirty="0" smtClean="0">
                <a:solidFill>
                  <a:schemeClr val="bg2"/>
                </a:solidFill>
                <a:latin typeface="Times New Roman" pitchFamily="18" charset="0"/>
                <a:ea typeface="標楷體" pitchFamily="65" charset="-120"/>
                <a:cs typeface="新細明體" pitchFamily="18" charset="-120"/>
              </a:rPr>
              <a:t>日前</a:t>
            </a:r>
            <a:r>
              <a:rPr lang="en-US" altLang="zh-TW" sz="2200" dirty="0" smtClean="0">
                <a:solidFill>
                  <a:schemeClr val="bg2"/>
                </a:solidFill>
                <a:latin typeface="Times New Roman" pitchFamily="18" charset="0"/>
                <a:ea typeface="標楷體" pitchFamily="65" charset="-120"/>
                <a:cs typeface="新細明體" pitchFamily="18" charset="-120"/>
              </a:rPr>
              <a:t>2</a:t>
            </a:r>
            <a:r>
              <a:rPr lang="zh-TW" altLang="en-US" sz="2200" dirty="0" smtClean="0">
                <a:solidFill>
                  <a:schemeClr val="bg2"/>
                </a:solidFill>
                <a:latin typeface="Times New Roman" pitchFamily="18" charset="0"/>
                <a:ea typeface="標楷體" pitchFamily="65" charset="-120"/>
                <a:cs typeface="新細明體" pitchFamily="18" charset="-120"/>
              </a:rPr>
              <a:t>個</a:t>
            </a:r>
            <a:r>
              <a:rPr lang="zh-TW" altLang="en-US" sz="2200" dirty="0">
                <a:solidFill>
                  <a:schemeClr val="bg2"/>
                </a:solidFill>
                <a:latin typeface="Times New Roman" pitchFamily="18" charset="0"/>
                <a:ea typeface="標楷體" pitchFamily="65" charset="-120"/>
                <a:cs typeface="新細明體" pitchFamily="18" charset="-120"/>
              </a:rPr>
              <a:t>營業日起，終止於等殖成交系統</a:t>
            </a:r>
            <a:r>
              <a:rPr lang="zh-TW" altLang="en-US" sz="2200" dirty="0" smtClean="0">
                <a:solidFill>
                  <a:schemeClr val="bg2"/>
                </a:solidFill>
                <a:latin typeface="Times New Roman" pitchFamily="18" charset="0"/>
                <a:ea typeface="標楷體" pitchFamily="65" charset="-120"/>
                <a:cs typeface="新細明體" pitchFamily="18" charset="-120"/>
              </a:rPr>
              <a:t>交易。</a:t>
            </a:r>
            <a:endParaRPr lang="en-US" altLang="zh-TW" sz="2200" dirty="0" smtClean="0">
              <a:solidFill>
                <a:schemeClr val="bg2"/>
              </a:solidFill>
              <a:latin typeface="Times New Roman" pitchFamily="18" charset="0"/>
              <a:ea typeface="標楷體" pitchFamily="65" charset="-120"/>
              <a:cs typeface="新細明體" pitchFamily="18" charset="-120"/>
            </a:endParaRPr>
          </a:p>
        </p:txBody>
      </p:sp>
      <p:sp>
        <p:nvSpPr>
          <p:cNvPr id="5" name="投影片編號版面配置區 3"/>
          <p:cNvSpPr>
            <a:spLocks noGrp="1"/>
          </p:cNvSpPr>
          <p:nvPr>
            <p:ph type="sldNum" sz="quarter" idx="12"/>
          </p:nvPr>
        </p:nvSpPr>
        <p:spPr>
          <a:xfrm>
            <a:off x="6915472" y="6324600"/>
            <a:ext cx="1905000" cy="457200"/>
          </a:xfrm>
          <a:noFill/>
        </p:spPr>
        <p:txBody>
          <a:bodyPr/>
          <a:lstStyle/>
          <a:p>
            <a:fld id="{D94157D7-1F6B-4CF7-9EA9-075C9F973022}" type="slidenum">
              <a:rPr lang="en-US" altLang="zh-TW" smtClean="0"/>
              <a:pPr/>
              <a:t>78</a:t>
            </a:fld>
            <a:endParaRPr lang="en-US" altLang="zh-TW" dirty="0" smtClean="0"/>
          </a:p>
        </p:txBody>
      </p:sp>
    </p:spTree>
    <p:extLst>
      <p:ext uri="{BB962C8B-B14F-4D97-AF65-F5344CB8AC3E}">
        <p14:creationId xmlns:p14="http://schemas.microsoft.com/office/powerpoint/2010/main" val="2571228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4"/>
          <p:cNvGraphicFramePr>
            <a:graphicFrameLocks/>
          </p:cNvGraphicFramePr>
          <p:nvPr>
            <p:extLst>
              <p:ext uri="{D42A27DB-BD31-4B8C-83A1-F6EECF244321}">
                <p14:modId xmlns:p14="http://schemas.microsoft.com/office/powerpoint/2010/main" val="1623247033"/>
              </p:ext>
            </p:extLst>
          </p:nvPr>
        </p:nvGraphicFramePr>
        <p:xfrm>
          <a:off x="1099850" y="2636912"/>
          <a:ext cx="7632000" cy="4065824"/>
        </p:xfrm>
        <a:graphic>
          <a:graphicData uri="http://schemas.openxmlformats.org/drawingml/2006/table">
            <a:tbl>
              <a:tblPr firstRow="1" firstCol="1" bandRow="1"/>
              <a:tblGrid>
                <a:gridCol w="1679228"/>
                <a:gridCol w="5952772"/>
              </a:tblGrid>
              <a:tr h="586978">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sz="1800" kern="100" baseline="0" dirty="0">
                          <a:effectLst/>
                          <a:latin typeface="Times New Roman" panose="02020603050405020304" pitchFamily="18" charset="0"/>
                          <a:ea typeface="標楷體" panose="03000509000000000000" pitchFamily="65" charset="-120"/>
                        </a:rPr>
                        <a:t>項</a:t>
                      </a:r>
                      <a:r>
                        <a:rPr lang="en-US" sz="1800" kern="100" baseline="0" dirty="0">
                          <a:effectLst/>
                          <a:latin typeface="Times New Roman" panose="02020603050405020304" pitchFamily="18" charset="0"/>
                          <a:ea typeface="標楷體" panose="03000509000000000000" pitchFamily="65" charset="-120"/>
                        </a:rPr>
                        <a:t>  </a:t>
                      </a:r>
                      <a:r>
                        <a:rPr lang="zh-TW" sz="1800" kern="100" baseline="0" dirty="0">
                          <a:effectLst/>
                          <a:latin typeface="Times New Roman" panose="02020603050405020304" pitchFamily="18" charset="0"/>
                          <a:ea typeface="標楷體" panose="03000509000000000000" pitchFamily="65" charset="-120"/>
                        </a:rPr>
                        <a:t>目</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sz="1800" kern="100" baseline="0" dirty="0">
                          <a:effectLst/>
                          <a:latin typeface="Times New Roman" panose="02020603050405020304" pitchFamily="18" charset="0"/>
                          <a:ea typeface="標楷體" panose="03000509000000000000" pitchFamily="65" charset="-120"/>
                        </a:rPr>
                        <a:t>債券等殖成交</a:t>
                      </a:r>
                      <a:r>
                        <a:rPr lang="zh-TW" sz="1800" kern="100" baseline="0" dirty="0" smtClean="0">
                          <a:effectLst/>
                          <a:latin typeface="Times New Roman" panose="02020603050405020304" pitchFamily="18" charset="0"/>
                          <a:ea typeface="標楷體" panose="03000509000000000000" pitchFamily="65" charset="-120"/>
                        </a:rPr>
                        <a:t>系統</a:t>
                      </a:r>
                      <a:r>
                        <a:rPr lang="zh-TW" altLang="en-US" sz="1800" kern="100" baseline="0" dirty="0" smtClean="0">
                          <a:effectLst/>
                          <a:latin typeface="Times New Roman" panose="02020603050405020304" pitchFamily="18" charset="0"/>
                          <a:ea typeface="標楷體" panose="03000509000000000000" pitchFamily="65" charset="-120"/>
                        </a:rPr>
                        <a:t>－</a:t>
                      </a:r>
                      <a:r>
                        <a:rPr lang="zh-TW" sz="1800" kern="100" baseline="0" dirty="0" smtClean="0">
                          <a:effectLst/>
                          <a:latin typeface="Times New Roman" panose="02020603050405020304" pitchFamily="18" charset="0"/>
                          <a:ea typeface="標楷體" panose="03000509000000000000" pitchFamily="65" charset="-120"/>
                        </a:rPr>
                        <a:t>地方</a:t>
                      </a:r>
                      <a:r>
                        <a:rPr lang="zh-TW" sz="1800" kern="100" baseline="0" dirty="0">
                          <a:effectLst/>
                          <a:latin typeface="Times New Roman" panose="02020603050405020304" pitchFamily="18" charset="0"/>
                          <a:ea typeface="標楷體" panose="03000509000000000000" pitchFamily="65" charset="-120"/>
                        </a:rPr>
                        <a:t>政府公債、公司債、金融債</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32D2E"/>
                    </a:solidFill>
                  </a:tcPr>
                </a:tc>
              </a:tr>
              <a:tr h="1224769">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altLang="en-US" sz="1800" kern="100" baseline="0" dirty="0" smtClean="0">
                          <a:effectLst/>
                          <a:latin typeface="Times New Roman" panose="02020603050405020304" pitchFamily="18" charset="0"/>
                          <a:ea typeface="標楷體" panose="03000509000000000000" pitchFamily="65" charset="-120"/>
                        </a:rPr>
                        <a:t>交易類別</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algn="just">
                        <a:spcAft>
                          <a:spcPts val="0"/>
                        </a:spcAft>
                      </a:pPr>
                      <a:r>
                        <a:rPr lang="zh-TW" altLang="zh-TW" sz="1800" kern="100" baseline="0" dirty="0" smtClean="0">
                          <a:effectLst/>
                          <a:latin typeface="Times New Roman" panose="02020603050405020304" pitchFamily="18" charset="0"/>
                          <a:ea typeface="標楷體" panose="03000509000000000000" pitchFamily="65" charset="-120"/>
                        </a:rPr>
                        <a:t>買賣斷交易</a:t>
                      </a:r>
                      <a:endParaRPr lang="en-US" altLang="zh-TW" sz="1800" kern="100" baseline="0" dirty="0" smtClean="0">
                        <a:effectLst/>
                        <a:latin typeface="Times New Roman" panose="02020603050405020304" pitchFamily="18" charset="0"/>
                        <a:ea typeface="標楷體" panose="03000509000000000000" pitchFamily="65" charset="-120"/>
                      </a:endParaRPr>
                    </a:p>
                    <a:p>
                      <a:pPr marL="36000" algn="just">
                        <a:spcAft>
                          <a:spcPts val="0"/>
                        </a:spcAft>
                      </a:pPr>
                      <a:r>
                        <a:rPr lang="zh-TW" altLang="en-US" sz="1800" kern="100" baseline="0" dirty="0" smtClean="0">
                          <a:effectLst/>
                          <a:latin typeface="Times New Roman" panose="02020603050405020304" pitchFamily="18" charset="0"/>
                          <a:ea typeface="標楷體" panose="03000509000000000000" pitchFamily="65" charset="-120"/>
                        </a:rPr>
                        <a:t>一般擔保品</a:t>
                      </a:r>
                      <a:r>
                        <a:rPr lang="zh-TW" altLang="zh-TW" sz="1800" kern="100" baseline="0" dirty="0" smtClean="0">
                          <a:effectLst/>
                          <a:latin typeface="Times New Roman" panose="02020603050405020304" pitchFamily="18" charset="0"/>
                          <a:ea typeface="標楷體" panose="03000509000000000000" pitchFamily="65" charset="-120"/>
                        </a:rPr>
                        <a:t>附條件交易</a:t>
                      </a:r>
                      <a:r>
                        <a:rPr lang="en-US" altLang="zh-TW" sz="1800" kern="100" baseline="0" dirty="0" smtClean="0">
                          <a:effectLst/>
                          <a:latin typeface="Times New Roman" panose="02020603050405020304" pitchFamily="18" charset="0"/>
                          <a:ea typeface="標楷體" panose="03000509000000000000" pitchFamily="65" charset="-120"/>
                        </a:rPr>
                        <a:t>(T+0)</a:t>
                      </a:r>
                    </a:p>
                    <a:p>
                      <a:pPr marL="36000" algn="just">
                        <a:spcAft>
                          <a:spcPts val="0"/>
                        </a:spcAft>
                      </a:pPr>
                      <a:r>
                        <a:rPr lang="zh-TW" altLang="zh-TW" sz="1800" kern="100" baseline="0" dirty="0" smtClean="0">
                          <a:solidFill>
                            <a:srgbClr val="FF0000"/>
                          </a:solidFill>
                          <a:effectLst/>
                          <a:latin typeface="Times New Roman" panose="02020603050405020304" pitchFamily="18" charset="0"/>
                          <a:ea typeface="標楷體" panose="03000509000000000000" pitchFamily="65" charset="-120"/>
                        </a:rPr>
                        <a:t>不開放指定擔保品附條件交易</a:t>
                      </a:r>
                      <a:r>
                        <a:rPr lang="en-US" altLang="zh-TW" sz="1800" kern="100" baseline="0" dirty="0" smtClean="0">
                          <a:solidFill>
                            <a:srgbClr val="FF0000"/>
                          </a:solidFill>
                          <a:effectLst/>
                          <a:latin typeface="Times New Roman" panose="02020603050405020304" pitchFamily="18" charset="0"/>
                          <a:ea typeface="標楷體" panose="03000509000000000000" pitchFamily="65" charset="-120"/>
                        </a:rPr>
                        <a:t>(</a:t>
                      </a:r>
                      <a:r>
                        <a:rPr lang="zh-TW" altLang="zh-TW" sz="1800" kern="100" baseline="0" dirty="0" smtClean="0">
                          <a:solidFill>
                            <a:srgbClr val="FF0000"/>
                          </a:solidFill>
                          <a:effectLst/>
                          <a:latin typeface="Times New Roman" panose="02020603050405020304" pitchFamily="18" charset="0"/>
                          <a:ea typeface="標楷體" panose="03000509000000000000" pitchFamily="65" charset="-120"/>
                        </a:rPr>
                        <a:t>目前法規未開放公司債放空交易</a:t>
                      </a:r>
                      <a:r>
                        <a:rPr lang="en-US" altLang="zh-TW" sz="1800" kern="100" baseline="0" dirty="0" smtClean="0">
                          <a:solidFill>
                            <a:srgbClr val="FF0000"/>
                          </a:solidFill>
                          <a:effectLst/>
                          <a:latin typeface="Times New Roman" panose="02020603050405020304" pitchFamily="18" charset="0"/>
                          <a:ea typeface="標楷體" panose="03000509000000000000" pitchFamily="65" charset="-120"/>
                        </a:rPr>
                        <a:t>)</a:t>
                      </a:r>
                      <a:endParaRPr lang="zh-TW" altLang="zh-TW" sz="1800" kern="100" baseline="0" dirty="0" smtClean="0">
                        <a:solidFill>
                          <a:srgbClr val="FF0000"/>
                        </a:solidFill>
                        <a:effectLst/>
                        <a:latin typeface="Times New Roman" panose="02020603050405020304" pitchFamily="18" charset="0"/>
                        <a:ea typeface="標楷體" panose="03000509000000000000" pitchFamily="65" charset="-120"/>
                        <a:cs typeface="Times New Roman"/>
                      </a:endParaRPr>
                    </a:p>
                  </a:txBody>
                  <a:tcPr marL="36000" marR="3600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40000"/>
                      </a:srgbClr>
                    </a:solidFill>
                  </a:tcPr>
                </a:tc>
              </a:tr>
              <a:tr h="531697">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altLang="en-US" sz="1800" kern="100" baseline="0" dirty="0" smtClean="0">
                          <a:effectLst/>
                          <a:latin typeface="Times New Roman" panose="02020603050405020304" pitchFamily="18" charset="0"/>
                          <a:ea typeface="標楷體" panose="03000509000000000000" pitchFamily="65" charset="-120"/>
                        </a:rPr>
                        <a:t>交易對象</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algn="just">
                        <a:spcAft>
                          <a:spcPts val="0"/>
                        </a:spcAft>
                      </a:pPr>
                      <a:r>
                        <a:rPr lang="zh-TW" altLang="en-US" sz="1800" kern="100" baseline="0" dirty="0" smtClean="0">
                          <a:effectLst/>
                          <a:latin typeface="Times New Roman" panose="02020603050405020304" pitchFamily="18" charset="0"/>
                          <a:ea typeface="標楷體" panose="03000509000000000000" pitchFamily="65" charset="-120"/>
                        </a:rPr>
                        <a:t>債券自營商</a:t>
                      </a:r>
                      <a:r>
                        <a:rPr lang="en-US" altLang="zh-TW" sz="1800" kern="100" baseline="0" dirty="0" smtClean="0">
                          <a:effectLst/>
                          <a:latin typeface="Times New Roman" panose="02020603050405020304" pitchFamily="18" charset="0"/>
                          <a:ea typeface="標楷體" panose="03000509000000000000" pitchFamily="65" charset="-120"/>
                        </a:rPr>
                        <a:t>(</a:t>
                      </a:r>
                      <a:r>
                        <a:rPr lang="zh-TW" altLang="en-US" sz="1800" kern="100" baseline="0" dirty="0" smtClean="0">
                          <a:effectLst/>
                          <a:latin typeface="Times New Roman" panose="02020603050405020304" pitchFamily="18" charset="0"/>
                          <a:ea typeface="標楷體" panose="03000509000000000000" pitchFamily="65" charset="-120"/>
                        </a:rPr>
                        <a:t>須具備公司債自營資格</a:t>
                      </a:r>
                      <a:r>
                        <a:rPr lang="en-US" altLang="zh-TW" sz="1800" kern="100" baseline="0" dirty="0" smtClean="0">
                          <a:effectLst/>
                          <a:latin typeface="Times New Roman" panose="02020603050405020304" pitchFamily="18" charset="0"/>
                          <a:ea typeface="標楷體" panose="03000509000000000000" pitchFamily="65" charset="-120"/>
                        </a:rPr>
                        <a:t>)</a:t>
                      </a:r>
                      <a:endParaRPr lang="zh-TW" altLang="zh-TW" sz="1800" kern="100" baseline="0" dirty="0" smtClean="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20000"/>
                      </a:srgbClr>
                    </a:solidFill>
                  </a:tcPr>
                </a:tc>
              </a:tr>
              <a:tr h="531697">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sz="1800" kern="100" baseline="0" dirty="0">
                          <a:effectLst/>
                          <a:latin typeface="Times New Roman" panose="02020603050405020304" pitchFamily="18" charset="0"/>
                          <a:ea typeface="標楷體" panose="03000509000000000000" pitchFamily="65" charset="-120"/>
                        </a:rPr>
                        <a:t>報價方式</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algn="just">
                        <a:spcAft>
                          <a:spcPts val="0"/>
                        </a:spcAft>
                      </a:pPr>
                      <a:r>
                        <a:rPr lang="zh-TW" altLang="zh-TW" sz="1800" kern="1200" baseline="0" dirty="0" smtClean="0">
                          <a:effectLst/>
                          <a:latin typeface="Times New Roman" panose="02020603050405020304" pitchFamily="18" charset="0"/>
                          <a:ea typeface="標楷體" panose="03000509000000000000" pitchFamily="65" charset="-120"/>
                        </a:rPr>
                        <a:t>採殖利率及利率申報，升降單位為萬分之一個百分點</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40000"/>
                      </a:srgbClr>
                    </a:solidFill>
                  </a:tcPr>
                </a:tc>
              </a:tr>
              <a:tr h="531697">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sz="1800" kern="100" baseline="0" dirty="0" smtClean="0">
                          <a:effectLst/>
                          <a:latin typeface="Times New Roman" panose="02020603050405020304" pitchFamily="18" charset="0"/>
                          <a:ea typeface="標楷體" panose="03000509000000000000" pitchFamily="65" charset="-120"/>
                        </a:rPr>
                        <a:t>債券交割</a:t>
                      </a:r>
                      <a:r>
                        <a:rPr lang="zh-TW" sz="1800" kern="100" baseline="0" dirty="0">
                          <a:effectLst/>
                          <a:latin typeface="Times New Roman" panose="02020603050405020304" pitchFamily="18" charset="0"/>
                          <a:ea typeface="標楷體" panose="03000509000000000000" pitchFamily="65" charset="-120"/>
                        </a:rPr>
                        <a:t>機構</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algn="just">
                        <a:spcAft>
                          <a:spcPts val="0"/>
                        </a:spcAft>
                      </a:pPr>
                      <a:r>
                        <a:rPr lang="zh-TW" altLang="en-US" sz="1800" kern="100" baseline="0" dirty="0" smtClean="0">
                          <a:effectLst/>
                          <a:latin typeface="Times New Roman" panose="02020603050405020304" pitchFamily="18" charset="0"/>
                          <a:ea typeface="標楷體" panose="03000509000000000000" pitchFamily="65" charset="-120"/>
                        </a:rPr>
                        <a:t>臺灣集中保管結算所</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20000"/>
                      </a:srgbClr>
                    </a:solidFill>
                  </a:tcPr>
                </a:tc>
              </a:tr>
              <a:tr h="658986">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altLang="en-US" sz="1800" kern="100" spc="-150" baseline="0" dirty="0" smtClean="0">
                          <a:effectLst/>
                          <a:latin typeface="Times New Roman" panose="02020603050405020304" pitchFamily="18" charset="0"/>
                          <a:ea typeface="標楷體" panose="03000509000000000000" pitchFamily="65" charset="-120"/>
                        </a:rPr>
                        <a:t>準備金計算方式</a:t>
                      </a:r>
                      <a:endParaRPr lang="zh-TW" sz="1800" kern="100" spc="-15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algn="just"/>
                      <a:r>
                        <a:rPr lang="zh-TW" altLang="zh-TW" sz="1800" kern="1200" baseline="0" dirty="0" smtClean="0">
                          <a:effectLst/>
                          <a:latin typeface="Times New Roman" panose="02020603050405020304" pitchFamily="18" charset="0"/>
                          <a:ea typeface="標楷體" panose="03000509000000000000" pitchFamily="65" charset="-120"/>
                        </a:rPr>
                        <a:t>逐日洗價</a:t>
                      </a:r>
                    </a:p>
                    <a:p>
                      <a:pPr marL="36000" algn="just"/>
                      <a:r>
                        <a:rPr lang="zh-TW" altLang="zh-TW" sz="1800" kern="1200" baseline="0" dirty="0" smtClean="0">
                          <a:effectLst/>
                          <a:latin typeface="Times New Roman" panose="02020603050405020304" pitchFamily="18" charset="0"/>
                          <a:ea typeface="標楷體" panose="03000509000000000000" pitchFamily="65" charset="-120"/>
                        </a:rPr>
                        <a:t>風險值計提</a:t>
                      </a:r>
                      <a:r>
                        <a:rPr lang="zh-TW" altLang="en-US" sz="1800" kern="1200" baseline="0" dirty="0" smtClean="0">
                          <a:effectLst/>
                          <a:latin typeface="Times New Roman" panose="02020603050405020304" pitchFamily="18" charset="0"/>
                          <a:ea typeface="標楷體" panose="03000509000000000000" pitchFamily="65" charset="-120"/>
                        </a:rPr>
                        <a:t>：</a:t>
                      </a:r>
                      <a:r>
                        <a:rPr lang="zh-TW" altLang="zh-TW" sz="1800" kern="1200" baseline="0" dirty="0" smtClean="0">
                          <a:effectLst/>
                          <a:latin typeface="Times New Roman" panose="02020603050405020304" pitchFamily="18" charset="0"/>
                          <a:ea typeface="標楷體" panose="03000509000000000000" pitchFamily="65" charset="-120"/>
                        </a:rPr>
                        <a:t>按買賣淨額千分之一計算之</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40000"/>
                      </a:srgbClr>
                    </a:solidFill>
                  </a:tcPr>
                </a:tc>
              </a:tr>
            </a:tbl>
          </a:graphicData>
        </a:graphic>
      </p:graphicFrame>
      <p:sp>
        <p:nvSpPr>
          <p:cNvPr id="167938" name="Rectangle 2"/>
          <p:cNvSpPr>
            <a:spLocks noChangeArrowheads="1"/>
          </p:cNvSpPr>
          <p:nvPr/>
        </p:nvSpPr>
        <p:spPr bwMode="auto">
          <a:xfrm>
            <a:off x="1152000" y="540000"/>
            <a:ext cx="7920000" cy="720000"/>
          </a:xfrm>
          <a:prstGeom prst="rect">
            <a:avLst/>
          </a:prstGeom>
          <a:noFill/>
          <a:ln w="9525">
            <a:noFill/>
            <a:miter lim="800000"/>
            <a:headEnd/>
            <a:tailEnd/>
          </a:ln>
          <a:effectLst/>
        </p:spPr>
        <p:txBody>
          <a:bodyPr anchor="b"/>
          <a:lstStyle/>
          <a:p>
            <a:r>
              <a:rPr lang="zh-TW" altLang="en-US" sz="3600" b="1" dirty="0" smtClean="0">
                <a:solidFill>
                  <a:srgbClr val="0000FF"/>
                </a:solidFill>
                <a:latin typeface="標楷體" panose="03000509000000000000" pitchFamily="65" charset="-120"/>
                <a:ea typeface="標楷體" panose="03000509000000000000" pitchFamily="65" charset="-120"/>
                <a:cs typeface="新細明體" pitchFamily="18" charset="-120"/>
              </a:rPr>
              <a:t>一</a:t>
            </a:r>
            <a:r>
              <a:rPr lang="zh-TW" altLang="en-US" sz="3600" b="1" dirty="0" smtClean="0">
                <a:solidFill>
                  <a:srgbClr val="0000FF"/>
                </a:solidFill>
                <a:latin typeface="標楷體" panose="03000509000000000000" pitchFamily="65" charset="-120"/>
                <a:ea typeface="標楷體" panose="03000509000000000000" pitchFamily="65" charset="-120"/>
              </a:rPr>
              <a:t>、交易機制</a:t>
            </a:r>
            <a:r>
              <a:rPr lang="en-US" altLang="zh-TW" sz="3600" b="1" dirty="0">
                <a:solidFill>
                  <a:srgbClr val="0000FF"/>
                </a:solidFill>
                <a:latin typeface="標楷體" panose="03000509000000000000" pitchFamily="65" charset="-120"/>
                <a:ea typeface="標楷體" panose="03000509000000000000" pitchFamily="65" charset="-120"/>
              </a:rPr>
              <a:t>—</a:t>
            </a:r>
            <a:r>
              <a:rPr lang="zh-TW" altLang="en-US" sz="3600" b="1" dirty="0">
                <a:solidFill>
                  <a:srgbClr val="0000FF"/>
                </a:solidFill>
                <a:latin typeface="標楷體" panose="03000509000000000000" pitchFamily="65" charset="-120"/>
                <a:ea typeface="標楷體" panose="03000509000000000000" pitchFamily="65" charset="-120"/>
              </a:rPr>
              <a:t>等殖成</a:t>
            </a:r>
            <a:r>
              <a:rPr lang="zh-TW" altLang="en-US" sz="3600" b="1" dirty="0">
                <a:solidFill>
                  <a:srgbClr val="0000FF"/>
                </a:solidFill>
                <a:latin typeface="標楷體" panose="03000509000000000000" pitchFamily="65" charset="-120"/>
                <a:ea typeface="標楷體" panose="03000509000000000000" pitchFamily="65" charset="-120"/>
                <a:cs typeface="新細明體" pitchFamily="18" charset="-120"/>
              </a:rPr>
              <a:t>交系統</a:t>
            </a:r>
            <a:r>
              <a:rPr lang="en-US" altLang="zh-TW" sz="3600" b="1" dirty="0" smtClean="0">
                <a:solidFill>
                  <a:srgbClr val="0000FF"/>
                </a:solidFill>
                <a:latin typeface="標楷體" panose="03000509000000000000" pitchFamily="65" charset="-120"/>
                <a:ea typeface="標楷體" panose="03000509000000000000" pitchFamily="65" charset="-120"/>
                <a:cs typeface="新細明體" pitchFamily="18" charset="-120"/>
              </a:rPr>
              <a:t>(2)</a:t>
            </a:r>
            <a:endParaRPr lang="zh-TW" altLang="en-US" sz="3600" b="1" dirty="0">
              <a:solidFill>
                <a:srgbClr val="0000FF"/>
              </a:solidFill>
              <a:latin typeface="標楷體" panose="03000509000000000000" pitchFamily="65" charset="-120"/>
              <a:ea typeface="標楷體" panose="03000509000000000000" pitchFamily="65" charset="-120"/>
              <a:cs typeface="新細明體" pitchFamily="18" charset="-120"/>
            </a:endParaRPr>
          </a:p>
        </p:txBody>
      </p:sp>
      <p:sp>
        <p:nvSpPr>
          <p:cNvPr id="167939"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標楷體" panose="03000509000000000000" pitchFamily="65" charset="-120"/>
                <a:ea typeface="標楷體" panose="03000509000000000000" pitchFamily="65" charset="-120"/>
                <a:cs typeface="新細明體" pitchFamily="18" charset="-120"/>
              </a:rPr>
              <a:t>交易</a:t>
            </a:r>
            <a:r>
              <a:rPr lang="zh-TW" altLang="en-US" b="1" dirty="0">
                <a:solidFill>
                  <a:schemeClr val="bg2"/>
                </a:solidFill>
                <a:latin typeface="標楷體" panose="03000509000000000000" pitchFamily="65" charset="-120"/>
                <a:ea typeface="標楷體" panose="03000509000000000000" pitchFamily="65" charset="-120"/>
                <a:cs typeface="新細明體" pitchFamily="18" charset="-120"/>
              </a:rPr>
              <a:t>及交割</a:t>
            </a:r>
            <a:r>
              <a:rPr lang="zh-TW" altLang="en-US" b="1" dirty="0" smtClean="0">
                <a:solidFill>
                  <a:schemeClr val="bg2"/>
                </a:solidFill>
                <a:latin typeface="標楷體" panose="03000509000000000000" pitchFamily="65" charset="-120"/>
                <a:ea typeface="標楷體" panose="03000509000000000000" pitchFamily="65" charset="-120"/>
                <a:cs typeface="新細明體" pitchFamily="18" charset="-120"/>
              </a:rPr>
              <a:t>機制</a:t>
            </a:r>
            <a:r>
              <a:rPr lang="en-US" altLang="zh-TW" b="1" dirty="0" smtClean="0">
                <a:solidFill>
                  <a:schemeClr val="bg2"/>
                </a:solidFill>
                <a:latin typeface="標楷體" panose="03000509000000000000" pitchFamily="65" charset="-120"/>
                <a:ea typeface="標楷體" panose="03000509000000000000" pitchFamily="65" charset="-120"/>
                <a:cs typeface="新細明體" pitchFamily="18" charset="-120"/>
              </a:rPr>
              <a:t>(1)</a:t>
            </a:r>
            <a:endParaRPr lang="zh-TW" altLang="en-US" b="1" dirty="0">
              <a:solidFill>
                <a:schemeClr val="bg2"/>
              </a:solidFill>
              <a:latin typeface="標楷體" panose="03000509000000000000" pitchFamily="65" charset="-120"/>
              <a:ea typeface="標楷體" panose="03000509000000000000" pitchFamily="65" charset="-120"/>
              <a:cs typeface="新細明體" pitchFamily="18" charset="-120"/>
            </a:endParaRPr>
          </a:p>
        </p:txBody>
      </p:sp>
      <p:sp>
        <p:nvSpPr>
          <p:cNvPr id="5" name="投影片編號版面配置區 3"/>
          <p:cNvSpPr>
            <a:spLocks noGrp="1"/>
          </p:cNvSpPr>
          <p:nvPr>
            <p:ph type="sldNum" sz="quarter" idx="12"/>
          </p:nvPr>
        </p:nvSpPr>
        <p:spPr>
          <a:xfrm>
            <a:off x="6915472" y="6324600"/>
            <a:ext cx="1905000" cy="457200"/>
          </a:xfrm>
          <a:noFill/>
        </p:spPr>
        <p:txBody>
          <a:bodyPr/>
          <a:lstStyle/>
          <a:p>
            <a:fld id="{D94157D7-1F6B-4CF7-9EA9-075C9F973022}" type="slidenum">
              <a:rPr lang="en-US" altLang="zh-TW" smtClean="0"/>
              <a:pPr/>
              <a:t>79</a:t>
            </a:fld>
            <a:endParaRPr lang="en-US" altLang="zh-TW" dirty="0" smtClean="0"/>
          </a:p>
        </p:txBody>
      </p:sp>
    </p:spTree>
    <p:extLst>
      <p:ext uri="{BB962C8B-B14F-4D97-AF65-F5344CB8AC3E}">
        <p14:creationId xmlns:p14="http://schemas.microsoft.com/office/powerpoint/2010/main" val="1813311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D7487E70-7840-40EB-B5B8-E275B18D0662}" type="slidenum">
              <a:rPr lang="en-US" altLang="zh-TW" smtClean="0"/>
              <a:pPr>
                <a:defRPr/>
              </a:pPr>
              <a:t>8</a:t>
            </a:fld>
            <a:endParaRPr lang="en-US" altLang="zh-TW" dirty="0"/>
          </a:p>
        </p:txBody>
      </p:sp>
      <p:sp>
        <p:nvSpPr>
          <p:cNvPr id="4" name="標題 3"/>
          <p:cNvSpPr>
            <a:spLocks noGrp="1"/>
          </p:cNvSpPr>
          <p:nvPr>
            <p:ph type="title" idx="4294967295"/>
          </p:nvPr>
        </p:nvSpPr>
        <p:spPr>
          <a:xfrm>
            <a:off x="1152000" y="540000"/>
            <a:ext cx="7920000" cy="720000"/>
          </a:xfrm>
        </p:spPr>
        <p:txBody>
          <a:bodyPr lIns="93600" rIns="93600"/>
          <a:lstStyle/>
          <a:p>
            <a:pPr marL="342900" indent="-342900">
              <a:buClr>
                <a:srgbClr val="FFCC00"/>
              </a:buClr>
            </a:pPr>
            <a:r>
              <a:rPr lang="zh-TW" altLang="en-US" sz="3600" b="1" kern="1200" dirty="0">
                <a:solidFill>
                  <a:srgbClr val="0000FF"/>
                </a:solidFill>
                <a:latin typeface="標楷體" pitchFamily="65" charset="-120"/>
                <a:ea typeface="標楷體" pitchFamily="65" charset="-120"/>
              </a:rPr>
              <a:t>二</a:t>
            </a:r>
            <a:r>
              <a:rPr lang="zh-TW" altLang="en-US" sz="3600" b="1" kern="1200" dirty="0" smtClean="0">
                <a:solidFill>
                  <a:srgbClr val="0000FF"/>
                </a:solidFill>
                <a:latin typeface="標楷體" pitchFamily="65" charset="-120"/>
                <a:ea typeface="標楷體" pitchFamily="65" charset="-120"/>
              </a:rPr>
              <a:t>、</a:t>
            </a:r>
            <a:r>
              <a:rPr lang="zh-TW" altLang="zh-TW" sz="3600" b="1" kern="1200" dirty="0" smtClean="0">
                <a:solidFill>
                  <a:srgbClr val="0000FF"/>
                </a:solidFill>
                <a:latin typeface="標楷體" pitchFamily="65" charset="-120"/>
                <a:ea typeface="標楷體" pitchFamily="65" charset="-120"/>
              </a:rPr>
              <a:t>發行年限</a:t>
            </a:r>
            <a:r>
              <a:rPr lang="en-US" altLang="zh-TW" sz="3600" b="1" kern="1200" dirty="0" smtClean="0">
                <a:solidFill>
                  <a:srgbClr val="0000FF"/>
                </a:solidFill>
                <a:latin typeface="標楷體" pitchFamily="65" charset="-120"/>
                <a:ea typeface="標楷體" pitchFamily="65" charset="-120"/>
              </a:rPr>
              <a:t>(1)</a:t>
            </a:r>
            <a:r>
              <a:rPr lang="zh-TW" altLang="en-US" sz="3600" b="1" kern="1200" dirty="0" smtClean="0">
                <a:solidFill>
                  <a:srgbClr val="0000FF"/>
                </a:solidFill>
                <a:latin typeface="標楷體" pitchFamily="65" charset="-120"/>
                <a:ea typeface="標楷體" pitchFamily="65" charset="-120"/>
              </a:rPr>
              <a:t>－普通</a:t>
            </a:r>
            <a:r>
              <a:rPr lang="zh-TW" altLang="zh-TW" sz="3600" b="1" kern="1200" dirty="0">
                <a:solidFill>
                  <a:srgbClr val="0000FF"/>
                </a:solidFill>
                <a:latin typeface="標楷體" pitchFamily="65" charset="-120"/>
                <a:ea typeface="標楷體" pitchFamily="65" charset="-120"/>
              </a:rPr>
              <a:t>公司債</a:t>
            </a:r>
            <a:endParaRPr lang="zh-TW" altLang="en-US" sz="3600" b="1" kern="1200" dirty="0" smtClean="0">
              <a:solidFill>
                <a:srgbClr val="0000FF"/>
              </a:solidFill>
              <a:latin typeface="標楷體" pitchFamily="65" charset="-120"/>
              <a:ea typeface="標楷體" pitchFamily="65" charset="-120"/>
            </a:endParaRPr>
          </a:p>
        </p:txBody>
      </p:sp>
      <p:sp>
        <p:nvSpPr>
          <p:cNvPr id="5" name="Rectangle 6"/>
          <p:cNvSpPr>
            <a:spLocks noChangeArrowheads="1"/>
          </p:cNvSpPr>
          <p:nvPr/>
        </p:nvSpPr>
        <p:spPr bwMode="auto">
          <a:xfrm>
            <a:off x="3131046" y="6237312"/>
            <a:ext cx="2737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600" b="1" dirty="0" smtClean="0">
                <a:latin typeface="Times New Roman" pitchFamily="18" charset="0"/>
                <a:ea typeface="標楷體" pitchFamily="65" charset="-120"/>
              </a:rPr>
              <a:t>資料日期：</a:t>
            </a:r>
            <a:r>
              <a:rPr lang="en-US" altLang="zh-TW" sz="1600" b="1" dirty="0" smtClean="0">
                <a:latin typeface="Times New Roman" pitchFamily="18" charset="0"/>
                <a:ea typeface="標楷體" pitchFamily="65" charset="-120"/>
              </a:rPr>
              <a:t>2016</a:t>
            </a:r>
            <a:r>
              <a:rPr lang="zh-TW" altLang="en-US" sz="1600" b="1" dirty="0" smtClean="0">
                <a:latin typeface="Times New Roman" pitchFamily="18" charset="0"/>
                <a:ea typeface="標楷體" pitchFamily="65" charset="-120"/>
              </a:rPr>
              <a:t>年</a:t>
            </a:r>
            <a:r>
              <a:rPr lang="en-US" altLang="zh-TW" sz="1600" b="1" dirty="0" smtClean="0">
                <a:latin typeface="Times New Roman" pitchFamily="18" charset="0"/>
                <a:ea typeface="標楷體" pitchFamily="65" charset="-120"/>
              </a:rPr>
              <a:t>6</a:t>
            </a:r>
            <a:r>
              <a:rPr lang="zh-TW" altLang="en-US" sz="1600" b="1" dirty="0" smtClean="0">
                <a:latin typeface="Times New Roman" pitchFamily="18" charset="0"/>
                <a:ea typeface="標楷體" pitchFamily="65" charset="-120"/>
              </a:rPr>
              <a:t>月</a:t>
            </a:r>
            <a:r>
              <a:rPr lang="en-US" altLang="zh-TW" sz="1600" b="1" dirty="0" smtClean="0">
                <a:latin typeface="Times New Roman" pitchFamily="18" charset="0"/>
                <a:ea typeface="標楷體" pitchFamily="65" charset="-120"/>
              </a:rPr>
              <a:t>30</a:t>
            </a:r>
            <a:r>
              <a:rPr lang="zh-TW" altLang="en-US" sz="1600" b="1" dirty="0" smtClean="0">
                <a:latin typeface="Times New Roman" pitchFamily="18" charset="0"/>
                <a:ea typeface="標楷體" pitchFamily="65" charset="-120"/>
              </a:rPr>
              <a:t>日</a:t>
            </a:r>
            <a:endParaRPr lang="zh-TW" altLang="en-US" sz="1600" b="1" dirty="0">
              <a:latin typeface="Times New Roman" pitchFamily="18" charset="0"/>
              <a:ea typeface="標楷體" pitchFamily="65" charset="-120"/>
            </a:endParaRPr>
          </a:p>
        </p:txBody>
      </p:sp>
      <p:graphicFrame>
        <p:nvGraphicFramePr>
          <p:cNvPr id="7" name="圖表 6"/>
          <p:cNvGraphicFramePr>
            <a:graphicFrameLocks/>
          </p:cNvGraphicFramePr>
          <p:nvPr>
            <p:extLst>
              <p:ext uri="{D42A27DB-BD31-4B8C-83A1-F6EECF244321}">
                <p14:modId xmlns:p14="http://schemas.microsoft.com/office/powerpoint/2010/main" val="205154392"/>
              </p:ext>
            </p:extLst>
          </p:nvPr>
        </p:nvGraphicFramePr>
        <p:xfrm>
          <a:off x="683568" y="2049400"/>
          <a:ext cx="7992888" cy="480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4"/>
          <p:cNvGraphicFramePr>
            <a:graphicFrameLocks/>
          </p:cNvGraphicFramePr>
          <p:nvPr>
            <p:extLst>
              <p:ext uri="{D42A27DB-BD31-4B8C-83A1-F6EECF244321}">
                <p14:modId xmlns:p14="http://schemas.microsoft.com/office/powerpoint/2010/main" val="3680402227"/>
              </p:ext>
            </p:extLst>
          </p:nvPr>
        </p:nvGraphicFramePr>
        <p:xfrm>
          <a:off x="1099850" y="2636912"/>
          <a:ext cx="7632000" cy="4088579"/>
        </p:xfrm>
        <a:graphic>
          <a:graphicData uri="http://schemas.openxmlformats.org/drawingml/2006/table">
            <a:tbl>
              <a:tblPr firstRow="1" firstCol="1" bandRow="1"/>
              <a:tblGrid>
                <a:gridCol w="1679228"/>
                <a:gridCol w="5952772"/>
              </a:tblGrid>
              <a:tr h="586978">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sz="1800" kern="100" baseline="0" dirty="0">
                          <a:effectLst/>
                          <a:latin typeface="Times New Roman" panose="02020603050405020304" pitchFamily="18" charset="0"/>
                          <a:ea typeface="標楷體" panose="03000509000000000000" pitchFamily="65" charset="-120"/>
                        </a:rPr>
                        <a:t>項</a:t>
                      </a:r>
                      <a:r>
                        <a:rPr lang="en-US" sz="1800" kern="100" baseline="0" dirty="0">
                          <a:effectLst/>
                          <a:latin typeface="Times New Roman" panose="02020603050405020304" pitchFamily="18" charset="0"/>
                          <a:ea typeface="標楷體" panose="03000509000000000000" pitchFamily="65" charset="-120"/>
                        </a:rPr>
                        <a:t>  </a:t>
                      </a:r>
                      <a:r>
                        <a:rPr lang="zh-TW" sz="1800" kern="100" baseline="0" dirty="0">
                          <a:effectLst/>
                          <a:latin typeface="Times New Roman" panose="02020603050405020304" pitchFamily="18" charset="0"/>
                          <a:ea typeface="標楷體" panose="03000509000000000000" pitchFamily="65" charset="-120"/>
                        </a:rPr>
                        <a:t>目</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sz="1800" kern="100" baseline="0" dirty="0">
                          <a:effectLst/>
                          <a:latin typeface="Times New Roman" panose="02020603050405020304" pitchFamily="18" charset="0"/>
                          <a:ea typeface="標楷體" panose="03000509000000000000" pitchFamily="65" charset="-120"/>
                        </a:rPr>
                        <a:t>債券等殖成交</a:t>
                      </a:r>
                      <a:r>
                        <a:rPr lang="zh-TW" sz="1800" kern="100" baseline="0" dirty="0" smtClean="0">
                          <a:effectLst/>
                          <a:latin typeface="Times New Roman" panose="02020603050405020304" pitchFamily="18" charset="0"/>
                          <a:ea typeface="標楷體" panose="03000509000000000000" pitchFamily="65" charset="-120"/>
                        </a:rPr>
                        <a:t>系統</a:t>
                      </a:r>
                      <a:r>
                        <a:rPr lang="zh-TW" altLang="en-US" sz="1800" kern="100" baseline="0" dirty="0" smtClean="0">
                          <a:effectLst/>
                          <a:latin typeface="Times New Roman" panose="02020603050405020304" pitchFamily="18" charset="0"/>
                          <a:ea typeface="標楷體" panose="03000509000000000000" pitchFamily="65" charset="-120"/>
                        </a:rPr>
                        <a:t>－</a:t>
                      </a:r>
                      <a:r>
                        <a:rPr lang="zh-TW" sz="1800" kern="100" baseline="0" dirty="0" smtClean="0">
                          <a:effectLst/>
                          <a:latin typeface="Times New Roman" panose="02020603050405020304" pitchFamily="18" charset="0"/>
                          <a:ea typeface="標楷體" panose="03000509000000000000" pitchFamily="65" charset="-120"/>
                        </a:rPr>
                        <a:t>地方</a:t>
                      </a:r>
                      <a:r>
                        <a:rPr lang="zh-TW" sz="1800" kern="100" baseline="0" dirty="0">
                          <a:effectLst/>
                          <a:latin typeface="Times New Roman" panose="02020603050405020304" pitchFamily="18" charset="0"/>
                          <a:ea typeface="標楷體" panose="03000509000000000000" pitchFamily="65" charset="-120"/>
                        </a:rPr>
                        <a:t>政府公債、公司債、金融債</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32D2E"/>
                    </a:solidFill>
                  </a:tcPr>
                </a:tc>
              </a:tr>
              <a:tr h="936737">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altLang="en-US" sz="1800" kern="100" baseline="0" dirty="0" smtClean="0">
                          <a:effectLst/>
                          <a:latin typeface="Times New Roman" panose="02020603050405020304" pitchFamily="18" charset="0"/>
                          <a:ea typeface="標楷體" panose="03000509000000000000" pitchFamily="65" charset="-120"/>
                        </a:rPr>
                        <a:t>交易時間</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36000" marR="3600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algn="just"/>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電腦議價買賣斷</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上午</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9:00~</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下午</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13:30</a:t>
                      </a:r>
                    </a:p>
                    <a:p>
                      <a:pPr marL="36000" algn="just"/>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比對系統：下午</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13:30~</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下午</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16:00</a:t>
                      </a:r>
                      <a:endParaRPr lang="zh-TW" altLang="zh-TW" sz="1800" kern="1200" baseline="0" dirty="0" smtClean="0">
                        <a:solidFill>
                          <a:schemeClr val="tx1"/>
                        </a:solidFill>
                        <a:effectLst/>
                        <a:latin typeface="Times New Roman" panose="02020603050405020304" pitchFamily="18" charset="0"/>
                        <a:ea typeface="標楷體" panose="03000509000000000000" pitchFamily="65" charset="-120"/>
                      </a:endParaRPr>
                    </a:p>
                    <a:p>
                      <a:pPr marL="36000" algn="just"/>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一般擔保品附條件</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上午</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9:00~9:30</a:t>
                      </a:r>
                      <a:endParaRPr lang="zh-TW" altLang="zh-TW" sz="1800" kern="1200" baseline="0" dirty="0" smtClean="0">
                        <a:solidFill>
                          <a:schemeClr val="tx1"/>
                        </a:solidFill>
                        <a:effectLst/>
                        <a:latin typeface="Times New Roman" panose="02020603050405020304" pitchFamily="18" charset="0"/>
                        <a:ea typeface="標楷體" panose="03000509000000000000" pitchFamily="65" charset="-120"/>
                        <a:cs typeface="+mn-cs"/>
                      </a:endParaRPr>
                    </a:p>
                  </a:txBody>
                  <a:tcPr marL="36000" marR="3600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40000"/>
                      </a:srgbClr>
                    </a:solidFill>
                  </a:tcPr>
                </a:tc>
              </a:tr>
              <a:tr h="576064">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altLang="en-US" sz="1800" kern="100" baseline="0" dirty="0" smtClean="0">
                          <a:effectLst/>
                          <a:latin typeface="Times New Roman" panose="02020603050405020304" pitchFamily="18" charset="0"/>
                          <a:ea typeface="標楷體" panose="03000509000000000000" pitchFamily="65" charset="-120"/>
                        </a:rPr>
                        <a:t>交易單位</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algn="just"/>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電腦議價</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面額新台幣</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5,000</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萬元</a:t>
                      </a:r>
                    </a:p>
                    <a:p>
                      <a:pPr marL="36000" algn="just"/>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比對系統</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面額新台幣</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10</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萬元</a:t>
                      </a:r>
                      <a:endParaRPr lang="en-US" altLang="zh-TW" sz="1800" kern="100" baseline="0" dirty="0" smtClean="0">
                        <a:solidFill>
                          <a:schemeClr val="tx1"/>
                        </a:solidFill>
                        <a:effectLst/>
                        <a:latin typeface="Times New Roman" panose="02020603050405020304" pitchFamily="18" charset="0"/>
                        <a:ea typeface="標楷體" panose="03000509000000000000" pitchFamily="65" charset="-120"/>
                        <a:cs typeface="Times New Roman"/>
                      </a:endParaRP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20000"/>
                      </a:srgbClr>
                    </a:solidFill>
                  </a:tcPr>
                </a:tc>
              </a:tr>
              <a:tr h="864096">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kumimoji="0" lang="zh-TW" altLang="en-US" sz="1800" kern="100" baseline="0" dirty="0" smtClean="0">
                          <a:effectLst/>
                          <a:latin typeface="Times New Roman" panose="02020603050405020304" pitchFamily="18" charset="0"/>
                          <a:ea typeface="標楷體" panose="03000509000000000000" pitchFamily="65" charset="-120"/>
                        </a:rPr>
                        <a:t>交割週期</a:t>
                      </a:r>
                      <a:endParaRPr kumimoji="0" lang="zh-TW" sz="1800" b="1" kern="100" baseline="0" dirty="0">
                        <a:solidFill>
                          <a:schemeClr val="lt1"/>
                        </a:solidFill>
                        <a:effectLst/>
                        <a:latin typeface="Times New Roman" panose="02020603050405020304" pitchFamily="18" charset="0"/>
                        <a:ea typeface="標楷體" panose="03000509000000000000" pitchFamily="65" charset="-120"/>
                        <a:cs typeface="Times New Roman"/>
                      </a:endParaRP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algn="just"/>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電腦議價買賣斷</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T+2 </a:t>
                      </a:r>
                    </a:p>
                    <a:p>
                      <a:pPr marL="36000" marR="0" indent="0" algn="just" defTabSz="914400" rtl="0" eaLnBrk="1" fontAlgn="auto" latinLnBrk="0" hangingPunct="1">
                        <a:lnSpc>
                          <a:spcPct val="100000"/>
                        </a:lnSpc>
                        <a:spcBef>
                          <a:spcPts val="0"/>
                        </a:spcBef>
                        <a:spcAft>
                          <a:spcPts val="0"/>
                        </a:spcAft>
                        <a:buClrTx/>
                        <a:buSzTx/>
                        <a:buFontTx/>
                        <a:buNone/>
                        <a:tabLst/>
                        <a:defRPr/>
                      </a:pP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比對交易</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T+1</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或</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T+2</a:t>
                      </a:r>
                    </a:p>
                    <a:p>
                      <a:pPr marL="3600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200" baseline="0" dirty="0" smtClean="0">
                          <a:solidFill>
                            <a:schemeClr val="tx1"/>
                          </a:solidFill>
                          <a:effectLst/>
                          <a:latin typeface="Times New Roman" panose="02020603050405020304" pitchFamily="18" charset="0"/>
                          <a:ea typeface="標楷體" panose="03000509000000000000" pitchFamily="65" charset="-120"/>
                        </a:rPr>
                        <a:t>一般擔保品附條件</a:t>
                      </a:r>
                      <a:r>
                        <a:rPr lang="en-US" altLang="zh-TW" sz="1800" kern="1200" baseline="0" dirty="0" smtClean="0">
                          <a:solidFill>
                            <a:schemeClr val="tx1"/>
                          </a:solidFill>
                          <a:effectLst/>
                          <a:latin typeface="Times New Roman" panose="02020603050405020304" pitchFamily="18" charset="0"/>
                          <a:ea typeface="標楷體" panose="03000509000000000000" pitchFamily="65" charset="-120"/>
                        </a:rPr>
                        <a:t>T+0</a:t>
                      </a:r>
                      <a:endParaRPr lang="zh-TW" altLang="zh-TW" sz="1800" kern="1200" baseline="0" dirty="0" smtClean="0">
                        <a:solidFill>
                          <a:schemeClr val="tx1"/>
                        </a:solidFill>
                        <a:effectLst/>
                        <a:latin typeface="Times New Roman" panose="02020603050405020304" pitchFamily="18" charset="0"/>
                        <a:ea typeface="標楷體" panose="03000509000000000000" pitchFamily="65" charset="-120"/>
                        <a:cs typeface="+mn-cs"/>
                      </a:endParaRP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40000"/>
                      </a:srgbClr>
                    </a:solidFill>
                  </a:tcPr>
                </a:tc>
              </a:tr>
              <a:tr h="576064">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altLang="en-US" sz="1800" kern="100" baseline="0" dirty="0" smtClean="0">
                          <a:effectLst/>
                          <a:latin typeface="Times New Roman" panose="02020603050405020304" pitchFamily="18" charset="0"/>
                          <a:ea typeface="標楷體" panose="03000509000000000000" pitchFamily="65" charset="-120"/>
                        </a:rPr>
                        <a:t>報價</a:t>
                      </a:r>
                      <a:r>
                        <a:rPr lang="en-US" altLang="zh-TW" sz="1800" kern="100" baseline="0" dirty="0" smtClean="0">
                          <a:effectLst/>
                          <a:latin typeface="Times New Roman" panose="02020603050405020304" pitchFamily="18" charset="0"/>
                          <a:ea typeface="標楷體" panose="03000509000000000000" pitchFamily="65" charset="-120"/>
                        </a:rPr>
                        <a:t>/</a:t>
                      </a:r>
                      <a:r>
                        <a:rPr lang="zh-TW" altLang="en-US" sz="1800" kern="100" baseline="0" dirty="0" smtClean="0">
                          <a:effectLst/>
                          <a:latin typeface="Times New Roman" panose="02020603050405020304" pitchFamily="18" charset="0"/>
                          <a:ea typeface="標楷體" panose="03000509000000000000" pitchFamily="65" charset="-120"/>
                        </a:rPr>
                        <a:t>詢價</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marR="0" indent="0" algn="just" defTabSz="914400" rtl="0" eaLnBrk="1" fontAlgn="auto" latinLnBrk="0" hangingPunct="1">
                        <a:lnSpc>
                          <a:spcPct val="100000"/>
                        </a:lnSpc>
                        <a:spcBef>
                          <a:spcPts val="0"/>
                        </a:spcBef>
                        <a:spcAft>
                          <a:spcPts val="0"/>
                        </a:spcAft>
                        <a:buClrTx/>
                        <a:buSzTx/>
                        <a:buFontTx/>
                        <a:buNone/>
                        <a:tabLst/>
                        <a:defRPr/>
                      </a:pP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確定報價、參考報價</a:t>
                      </a:r>
                      <a:r>
                        <a:rPr lang="zh-TW" altLang="en-US" sz="1800" kern="1200" baseline="0" dirty="0" smtClean="0">
                          <a:solidFill>
                            <a:schemeClr val="tx1"/>
                          </a:solidFill>
                          <a:effectLst/>
                          <a:latin typeface="Times New Roman" panose="02020603050405020304" pitchFamily="18" charset="0"/>
                          <a:ea typeface="標楷體" panose="03000509000000000000" pitchFamily="65" charset="-120"/>
                        </a:rPr>
                        <a:t>、</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主動詢價</a:t>
                      </a:r>
                      <a:r>
                        <a:rPr lang="zh-TW" altLang="en-US" sz="1800" kern="1200" baseline="0" dirty="0" smtClean="0">
                          <a:solidFill>
                            <a:schemeClr val="tx1"/>
                          </a:solidFill>
                          <a:effectLst/>
                          <a:latin typeface="Times New Roman" panose="02020603050405020304" pitchFamily="18" charset="0"/>
                          <a:ea typeface="標楷體" panose="03000509000000000000" pitchFamily="65" charset="-120"/>
                        </a:rPr>
                        <a:t>、</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被動詢價</a:t>
                      </a:r>
                      <a:r>
                        <a:rPr lang="zh-TW" altLang="en-US" sz="1800" kern="1200" baseline="0" dirty="0" smtClean="0">
                          <a:solidFill>
                            <a:schemeClr val="tx1"/>
                          </a:solidFill>
                          <a:effectLst/>
                          <a:latin typeface="Times New Roman" panose="02020603050405020304" pitchFamily="18" charset="0"/>
                          <a:ea typeface="標楷體" panose="03000509000000000000" pitchFamily="65" charset="-120"/>
                        </a:rPr>
                        <a:t>、</a:t>
                      </a:r>
                      <a:r>
                        <a:rPr lang="zh-TW" altLang="zh-TW" sz="1800" kern="1200" baseline="0" dirty="0" smtClean="0">
                          <a:solidFill>
                            <a:schemeClr val="tx1"/>
                          </a:solidFill>
                          <a:effectLst/>
                          <a:latin typeface="Times New Roman" panose="02020603050405020304" pitchFamily="18" charset="0"/>
                          <a:ea typeface="標楷體" panose="03000509000000000000" pitchFamily="65" charset="-120"/>
                        </a:rPr>
                        <a:t>具名報價、隱名報價</a:t>
                      </a:r>
                      <a:endParaRPr lang="en-US" altLang="zh-TW" sz="1800" kern="100" baseline="0" dirty="0" smtClean="0">
                        <a:solidFill>
                          <a:schemeClr val="tx1"/>
                        </a:solidFill>
                        <a:effectLst/>
                        <a:latin typeface="Times New Roman" panose="02020603050405020304" pitchFamily="18" charset="0"/>
                        <a:ea typeface="標楷體" panose="03000509000000000000" pitchFamily="65" charset="-120"/>
                        <a:cs typeface="Times New Roman"/>
                      </a:endParaRP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20000"/>
                      </a:srgbClr>
                    </a:solidFill>
                  </a:tcPr>
                </a:tc>
              </a:tr>
              <a:tr h="548640">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algn="ctr">
                        <a:spcAft>
                          <a:spcPts val="0"/>
                        </a:spcAft>
                      </a:pPr>
                      <a:r>
                        <a:rPr lang="zh-TW" altLang="en-US" sz="1800" kern="100" baseline="0" dirty="0" smtClean="0">
                          <a:effectLst/>
                          <a:latin typeface="Times New Roman" panose="02020603050405020304" pitchFamily="18" charset="0"/>
                          <a:ea typeface="標楷體" panose="03000509000000000000" pitchFamily="65" charset="-120"/>
                        </a:rPr>
                        <a:t>款項交割</a:t>
                      </a:r>
                      <a:endParaRPr lang="zh-TW" sz="1800" kern="100" baseline="0" dirty="0">
                        <a:effectLst/>
                        <a:latin typeface="Times New Roman" panose="02020603050405020304" pitchFamily="18" charset="0"/>
                        <a:ea typeface="標楷體" panose="03000509000000000000" pitchFamily="65" charset="-120"/>
                        <a:cs typeface="Times New Roman"/>
                      </a:endParaRP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36000" marR="0" indent="0" algn="just" defTabSz="914400" rtl="0" eaLnBrk="1" fontAlgn="auto" latinLnBrk="0" hangingPunct="1">
                        <a:lnSpc>
                          <a:spcPct val="100000"/>
                        </a:lnSpc>
                        <a:spcBef>
                          <a:spcPts val="0"/>
                        </a:spcBef>
                        <a:spcAft>
                          <a:spcPts val="0"/>
                        </a:spcAft>
                        <a:buClrTx/>
                        <a:buSzTx/>
                        <a:buFontTx/>
                        <a:buNone/>
                        <a:tabLst/>
                        <a:defRPr/>
                      </a:pPr>
                      <a:r>
                        <a:rPr lang="zh-TW" altLang="en-US" sz="1800" kern="100" baseline="0" dirty="0" smtClean="0">
                          <a:solidFill>
                            <a:schemeClr val="tx1"/>
                          </a:solidFill>
                          <a:effectLst/>
                          <a:latin typeface="Times New Roman" panose="02020603050405020304" pitchFamily="18" charset="0"/>
                          <a:ea typeface="標楷體" panose="03000509000000000000" pitchFamily="65" charset="-120"/>
                        </a:rPr>
                        <a:t>央行同資系統</a:t>
                      </a:r>
                      <a:endParaRPr lang="en-US" altLang="zh-TW" sz="1800" kern="100" baseline="0" dirty="0" smtClean="0">
                        <a:solidFill>
                          <a:schemeClr val="tx1"/>
                        </a:solidFill>
                        <a:effectLst/>
                        <a:latin typeface="Times New Roman" panose="02020603050405020304" pitchFamily="18" charset="0"/>
                        <a:ea typeface="標楷體" panose="03000509000000000000" pitchFamily="65" charset="-120"/>
                        <a:cs typeface="Times New Roman"/>
                      </a:endParaRP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32D2E">
                        <a:tint val="40000"/>
                      </a:srgbClr>
                    </a:solidFill>
                  </a:tcPr>
                </a:tc>
              </a:tr>
            </a:tbl>
          </a:graphicData>
        </a:graphic>
      </p:graphicFrame>
      <p:sp>
        <p:nvSpPr>
          <p:cNvPr id="167938" name="Rectangle 2"/>
          <p:cNvSpPr>
            <a:spLocks noChangeArrowheads="1"/>
          </p:cNvSpPr>
          <p:nvPr/>
        </p:nvSpPr>
        <p:spPr bwMode="auto">
          <a:xfrm>
            <a:off x="1152000" y="540000"/>
            <a:ext cx="7920000" cy="720000"/>
          </a:xfrm>
          <a:prstGeom prst="rect">
            <a:avLst/>
          </a:prstGeom>
          <a:noFill/>
          <a:ln w="9525">
            <a:noFill/>
            <a:miter lim="800000"/>
            <a:headEnd/>
            <a:tailEnd/>
          </a:ln>
          <a:effectLst/>
        </p:spPr>
        <p:txBody>
          <a:bodyPr anchor="b"/>
          <a:lstStyle/>
          <a:p>
            <a:r>
              <a:rPr lang="zh-TW" altLang="en-US" sz="3600" b="1" dirty="0" smtClean="0">
                <a:solidFill>
                  <a:srgbClr val="0000FF"/>
                </a:solidFill>
                <a:latin typeface="標楷體" panose="03000509000000000000" pitchFamily="65" charset="-120"/>
                <a:ea typeface="標楷體" panose="03000509000000000000" pitchFamily="65" charset="-120"/>
                <a:cs typeface="新細明體" pitchFamily="18" charset="-120"/>
              </a:rPr>
              <a:t>一</a:t>
            </a:r>
            <a:r>
              <a:rPr lang="zh-TW" altLang="en-US" sz="3600" b="1" dirty="0" smtClean="0">
                <a:solidFill>
                  <a:srgbClr val="0000FF"/>
                </a:solidFill>
                <a:latin typeface="標楷體" panose="03000509000000000000" pitchFamily="65" charset="-120"/>
                <a:ea typeface="標楷體" panose="03000509000000000000" pitchFamily="65" charset="-120"/>
              </a:rPr>
              <a:t>、交易機制</a:t>
            </a:r>
            <a:r>
              <a:rPr lang="en-US" altLang="zh-TW" sz="3600" b="1" dirty="0">
                <a:solidFill>
                  <a:srgbClr val="0000FF"/>
                </a:solidFill>
                <a:latin typeface="標楷體" panose="03000509000000000000" pitchFamily="65" charset="-120"/>
                <a:ea typeface="標楷體" panose="03000509000000000000" pitchFamily="65" charset="-120"/>
              </a:rPr>
              <a:t>—</a:t>
            </a:r>
            <a:r>
              <a:rPr lang="zh-TW" altLang="en-US" sz="3600" b="1" dirty="0">
                <a:solidFill>
                  <a:srgbClr val="0000FF"/>
                </a:solidFill>
                <a:latin typeface="標楷體" panose="03000509000000000000" pitchFamily="65" charset="-120"/>
                <a:ea typeface="標楷體" panose="03000509000000000000" pitchFamily="65" charset="-120"/>
              </a:rPr>
              <a:t>等殖成</a:t>
            </a:r>
            <a:r>
              <a:rPr lang="zh-TW" altLang="en-US" sz="3600" b="1" dirty="0">
                <a:solidFill>
                  <a:srgbClr val="0000FF"/>
                </a:solidFill>
                <a:latin typeface="標楷體" panose="03000509000000000000" pitchFamily="65" charset="-120"/>
                <a:ea typeface="標楷體" panose="03000509000000000000" pitchFamily="65" charset="-120"/>
                <a:cs typeface="新細明體" pitchFamily="18" charset="-120"/>
              </a:rPr>
              <a:t>交系統</a:t>
            </a:r>
            <a:r>
              <a:rPr lang="en-US" altLang="zh-TW" sz="3600" b="1" dirty="0" smtClean="0">
                <a:solidFill>
                  <a:srgbClr val="0000FF"/>
                </a:solidFill>
                <a:latin typeface="標楷體" panose="03000509000000000000" pitchFamily="65" charset="-120"/>
                <a:ea typeface="標楷體" panose="03000509000000000000" pitchFamily="65" charset="-120"/>
                <a:cs typeface="新細明體" pitchFamily="18" charset="-120"/>
              </a:rPr>
              <a:t>(3)</a:t>
            </a:r>
            <a:endParaRPr lang="zh-TW" altLang="en-US" sz="3600" b="1" dirty="0">
              <a:solidFill>
                <a:srgbClr val="0000FF"/>
              </a:solidFill>
              <a:latin typeface="標楷體" panose="03000509000000000000" pitchFamily="65" charset="-120"/>
              <a:ea typeface="標楷體" panose="03000509000000000000" pitchFamily="65" charset="-120"/>
              <a:cs typeface="新細明體" pitchFamily="18" charset="-120"/>
            </a:endParaRPr>
          </a:p>
        </p:txBody>
      </p:sp>
      <p:sp>
        <p:nvSpPr>
          <p:cNvPr id="167939"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標楷體" panose="03000509000000000000" pitchFamily="65" charset="-120"/>
                <a:ea typeface="標楷體" panose="03000509000000000000" pitchFamily="65" charset="-120"/>
                <a:cs typeface="新細明體" pitchFamily="18" charset="-120"/>
              </a:rPr>
              <a:t>交易</a:t>
            </a:r>
            <a:r>
              <a:rPr lang="zh-TW" altLang="en-US" b="1" dirty="0">
                <a:solidFill>
                  <a:schemeClr val="bg2"/>
                </a:solidFill>
                <a:latin typeface="標楷體" panose="03000509000000000000" pitchFamily="65" charset="-120"/>
                <a:ea typeface="標楷體" panose="03000509000000000000" pitchFamily="65" charset="-120"/>
                <a:cs typeface="新細明體" pitchFamily="18" charset="-120"/>
              </a:rPr>
              <a:t>及交割</a:t>
            </a:r>
            <a:r>
              <a:rPr lang="zh-TW" altLang="en-US" b="1" dirty="0" smtClean="0">
                <a:solidFill>
                  <a:schemeClr val="bg2"/>
                </a:solidFill>
                <a:latin typeface="標楷體" panose="03000509000000000000" pitchFamily="65" charset="-120"/>
                <a:ea typeface="標楷體" panose="03000509000000000000" pitchFamily="65" charset="-120"/>
                <a:cs typeface="新細明體" pitchFamily="18" charset="-120"/>
              </a:rPr>
              <a:t>機制</a:t>
            </a:r>
            <a:r>
              <a:rPr lang="en-US" altLang="zh-TW" b="1" dirty="0" smtClean="0">
                <a:solidFill>
                  <a:schemeClr val="bg2"/>
                </a:solidFill>
                <a:latin typeface="標楷體" panose="03000509000000000000" pitchFamily="65" charset="-120"/>
                <a:ea typeface="標楷體" panose="03000509000000000000" pitchFamily="65" charset="-120"/>
                <a:cs typeface="新細明體" pitchFamily="18" charset="-120"/>
              </a:rPr>
              <a:t>(2)</a:t>
            </a:r>
            <a:endParaRPr lang="zh-TW" altLang="en-US" b="1" dirty="0">
              <a:solidFill>
                <a:schemeClr val="bg2"/>
              </a:solidFill>
              <a:latin typeface="標楷體" panose="03000509000000000000" pitchFamily="65" charset="-120"/>
              <a:ea typeface="標楷體" panose="03000509000000000000" pitchFamily="65" charset="-120"/>
              <a:cs typeface="新細明體" pitchFamily="18" charset="-120"/>
            </a:endParaRPr>
          </a:p>
        </p:txBody>
      </p:sp>
      <p:sp>
        <p:nvSpPr>
          <p:cNvPr id="5" name="投影片編號版面配置區 3"/>
          <p:cNvSpPr>
            <a:spLocks noGrp="1"/>
          </p:cNvSpPr>
          <p:nvPr>
            <p:ph type="sldNum" sz="quarter" idx="12"/>
          </p:nvPr>
        </p:nvSpPr>
        <p:spPr>
          <a:xfrm>
            <a:off x="6915472" y="6324600"/>
            <a:ext cx="1905000" cy="457200"/>
          </a:xfrm>
          <a:noFill/>
        </p:spPr>
        <p:txBody>
          <a:bodyPr/>
          <a:lstStyle/>
          <a:p>
            <a:fld id="{D94157D7-1F6B-4CF7-9EA9-075C9F973022}" type="slidenum">
              <a:rPr lang="en-US" altLang="zh-TW" smtClean="0"/>
              <a:pPr/>
              <a:t>80</a:t>
            </a:fld>
            <a:endParaRPr lang="en-US" altLang="zh-TW" dirty="0" smtClean="0"/>
          </a:p>
        </p:txBody>
      </p:sp>
    </p:spTree>
    <p:extLst>
      <p:ext uri="{BB962C8B-B14F-4D97-AF65-F5344CB8AC3E}">
        <p14:creationId xmlns:p14="http://schemas.microsoft.com/office/powerpoint/2010/main" val="2543910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內容版面配置區 2"/>
          <p:cNvSpPr>
            <a:spLocks noGrp="1"/>
          </p:cNvSpPr>
          <p:nvPr>
            <p:ph idx="1"/>
          </p:nvPr>
        </p:nvSpPr>
        <p:spPr>
          <a:xfrm>
            <a:off x="899592" y="1340768"/>
            <a:ext cx="7992008" cy="4695800"/>
          </a:xfrm>
        </p:spPr>
        <p:txBody>
          <a:bodyPr/>
          <a:lstStyle/>
          <a:p>
            <a:pPr>
              <a:lnSpc>
                <a:spcPct val="110000"/>
              </a:lnSpc>
              <a:spcBef>
                <a:spcPts val="600"/>
              </a:spcBef>
              <a:buClr>
                <a:srgbClr val="0000FF"/>
              </a:buClr>
              <a:buSzPct val="80000"/>
            </a:pPr>
            <a:r>
              <a:rPr lang="zh-TW" altLang="en-US" sz="2400" b="1" dirty="0"/>
              <a:t>即</a:t>
            </a:r>
            <a:r>
              <a:rPr lang="zh-TW" altLang="en-US" sz="2400" b="1" dirty="0" smtClean="0"/>
              <a:t>時行情</a:t>
            </a:r>
            <a:r>
              <a:rPr lang="en-US" altLang="zh-TW" sz="2400" b="1" dirty="0" smtClean="0"/>
              <a:t>-</a:t>
            </a:r>
            <a:r>
              <a:rPr lang="zh-TW" altLang="en-US" sz="2400" b="1" dirty="0" smtClean="0"/>
              <a:t>盤</a:t>
            </a:r>
            <a:r>
              <a:rPr lang="zh-TW" altLang="en-US" sz="2400" b="1" dirty="0"/>
              <a:t>中交易資訊的</a:t>
            </a:r>
            <a:r>
              <a:rPr lang="zh-TW" altLang="en-US" sz="2400" b="1" dirty="0" smtClean="0"/>
              <a:t>揭</a:t>
            </a:r>
            <a:r>
              <a:rPr lang="zh-TW" altLang="en-US" sz="2400" b="1" dirty="0"/>
              <a:t>露</a:t>
            </a:r>
            <a:endParaRPr lang="en-US" altLang="zh-TW" sz="2400" b="1" dirty="0" smtClean="0"/>
          </a:p>
          <a:p>
            <a:pPr marL="684000" lvl="1" indent="-288000">
              <a:lnSpc>
                <a:spcPct val="110000"/>
              </a:lnSpc>
              <a:spcBef>
                <a:spcPts val="0"/>
              </a:spcBef>
              <a:buClrTx/>
              <a:buSzPct val="100000"/>
              <a:buFont typeface="Wingdings" panose="05000000000000000000" pitchFamily="2" charset="2"/>
              <a:buChar char="ü"/>
            </a:pPr>
            <a:r>
              <a:rPr lang="zh-TW" altLang="en-US" sz="2200" dirty="0" smtClean="0"/>
              <a:t>營業</a:t>
            </a:r>
            <a:r>
              <a:rPr lang="zh-TW" altLang="en-US" sz="2200" dirty="0"/>
              <a:t>處所</a:t>
            </a:r>
            <a:r>
              <a:rPr lang="en-US" altLang="zh-TW" sz="2200" dirty="0"/>
              <a:t>/</a:t>
            </a:r>
            <a:r>
              <a:rPr lang="zh-TW" altLang="en-US" sz="2200" dirty="0"/>
              <a:t>等殖系統盤中</a:t>
            </a:r>
            <a:r>
              <a:rPr lang="zh-TW" altLang="en-US" sz="2200" dirty="0" smtClean="0"/>
              <a:t>報價。</a:t>
            </a:r>
            <a:endParaRPr lang="en-US" altLang="zh-TW" sz="2200" dirty="0" smtClean="0"/>
          </a:p>
          <a:p>
            <a:pPr marL="684000" lvl="1" indent="-288000">
              <a:lnSpc>
                <a:spcPct val="110000"/>
              </a:lnSpc>
              <a:spcBef>
                <a:spcPts val="0"/>
              </a:spcBef>
              <a:buClrTx/>
              <a:buSzPct val="100000"/>
              <a:buFont typeface="Wingdings" panose="05000000000000000000" pitchFamily="2" charset="2"/>
              <a:buChar char="ü"/>
            </a:pPr>
            <a:r>
              <a:rPr lang="zh-TW" altLang="en-US" sz="2200" dirty="0" smtClean="0"/>
              <a:t>營業</a:t>
            </a:r>
            <a:r>
              <a:rPr lang="zh-TW" altLang="en-US" sz="2200" dirty="0"/>
              <a:t>處所</a:t>
            </a:r>
            <a:r>
              <a:rPr lang="en-US" altLang="zh-TW" sz="2200" dirty="0"/>
              <a:t>/</a:t>
            </a:r>
            <a:r>
              <a:rPr lang="zh-TW" altLang="en-US" sz="2200" dirty="0"/>
              <a:t>等殖系統盤中成交</a:t>
            </a:r>
            <a:r>
              <a:rPr lang="zh-TW" altLang="en-US" sz="2200" dirty="0" smtClean="0"/>
              <a:t>資訊</a:t>
            </a:r>
            <a:r>
              <a:rPr lang="zh-TW" altLang="en-US" sz="2200" dirty="0"/>
              <a:t>。</a:t>
            </a:r>
            <a:endParaRPr lang="en-US" altLang="zh-TW" sz="2200" dirty="0"/>
          </a:p>
          <a:p>
            <a:pPr>
              <a:lnSpc>
                <a:spcPct val="110000"/>
              </a:lnSpc>
              <a:spcBef>
                <a:spcPts val="600"/>
              </a:spcBef>
              <a:buClr>
                <a:srgbClr val="0000FF"/>
              </a:buClr>
              <a:buSzPct val="80000"/>
            </a:pPr>
            <a:r>
              <a:rPr lang="zh-TW" altLang="en-US" sz="2400" b="1" dirty="0" smtClean="0"/>
              <a:t>指標</a:t>
            </a:r>
            <a:r>
              <a:rPr lang="zh-TW" altLang="en-US" sz="2400" b="1" dirty="0"/>
              <a:t>公司債及金融債</a:t>
            </a:r>
            <a:r>
              <a:rPr lang="zh-TW" altLang="en-US" sz="2400" b="1" dirty="0" smtClean="0"/>
              <a:t>報價</a:t>
            </a:r>
            <a:r>
              <a:rPr lang="zh-TW" altLang="en-US" sz="2400" b="1" dirty="0" smtClean="0"/>
              <a:t>制度</a:t>
            </a:r>
            <a:endParaRPr lang="en-US" altLang="zh-TW" sz="2400" b="1" dirty="0" smtClean="0"/>
          </a:p>
          <a:p>
            <a:pPr marL="684000" lvl="1" indent="-288000">
              <a:lnSpc>
                <a:spcPct val="110000"/>
              </a:lnSpc>
              <a:spcBef>
                <a:spcPts val="0"/>
              </a:spcBef>
              <a:buClrTx/>
              <a:buSzPct val="100000"/>
              <a:buFont typeface="Wingdings" panose="05000000000000000000" pitchFamily="2" charset="2"/>
              <a:buChar char="ü"/>
            </a:pPr>
            <a:r>
              <a:rPr lang="zh-TW" altLang="en-US" sz="2200" dirty="0" smtClean="0"/>
              <a:t>由發行人指定之自營商提供</a:t>
            </a:r>
            <a:r>
              <a:rPr lang="zh-TW" altLang="en-US" sz="2200" u="sng" dirty="0" smtClean="0"/>
              <a:t>指標性債券</a:t>
            </a:r>
            <a:r>
              <a:rPr lang="zh-TW" altLang="en-US" sz="2200" dirty="0" smtClean="0"/>
              <a:t>買賣雙向之</a:t>
            </a:r>
            <a:r>
              <a:rPr lang="zh-TW" altLang="en-US" sz="2200" dirty="0"/>
              <a:t>參考報價，惟報價證券商 未持有該債券者，僅須申報買進價格</a:t>
            </a:r>
            <a:endParaRPr lang="en-US" altLang="zh-TW" sz="2200" dirty="0"/>
          </a:p>
          <a:p>
            <a:pPr>
              <a:lnSpc>
                <a:spcPct val="110000"/>
              </a:lnSpc>
              <a:spcBef>
                <a:spcPts val="600"/>
              </a:spcBef>
              <a:buClr>
                <a:srgbClr val="0000FF"/>
              </a:buClr>
              <a:buSzPct val="80000"/>
            </a:pPr>
            <a:r>
              <a:rPr lang="zh-TW" altLang="en-US" sz="2400" b="1" dirty="0" smtClean="0"/>
              <a:t>盤</a:t>
            </a:r>
            <a:r>
              <a:rPr lang="zh-TW" altLang="en-US" sz="2400" b="1" dirty="0"/>
              <a:t>後交易資訊</a:t>
            </a:r>
            <a:r>
              <a:rPr lang="zh-TW" altLang="en-US" sz="2400" b="1" dirty="0" smtClean="0"/>
              <a:t>揭露</a:t>
            </a:r>
            <a:endParaRPr lang="en-US" altLang="zh-TW" sz="2400" b="1" dirty="0" smtClean="0"/>
          </a:p>
          <a:p>
            <a:pPr marL="684000" lvl="1" indent="-288000">
              <a:lnSpc>
                <a:spcPct val="110000"/>
              </a:lnSpc>
              <a:spcBef>
                <a:spcPts val="0"/>
              </a:spcBef>
              <a:buClrTx/>
              <a:buSzPct val="100000"/>
              <a:buFont typeface="Wingdings" panose="05000000000000000000" pitchFamily="2" charset="2"/>
              <a:buChar char="ü"/>
            </a:pPr>
            <a:r>
              <a:rPr lang="zh-TW" altLang="en-US" sz="2200" dirty="0"/>
              <a:t>營業處所盤後交易</a:t>
            </a:r>
            <a:r>
              <a:rPr lang="zh-TW" altLang="en-US" sz="2200" dirty="0" smtClean="0"/>
              <a:t>統計</a:t>
            </a:r>
            <a:r>
              <a:rPr lang="zh-TW" altLang="en-US" sz="2200" dirty="0"/>
              <a:t>。</a:t>
            </a:r>
          </a:p>
          <a:p>
            <a:pPr marL="684000" lvl="1" indent="-288000">
              <a:lnSpc>
                <a:spcPct val="110000"/>
              </a:lnSpc>
              <a:spcBef>
                <a:spcPts val="0"/>
              </a:spcBef>
              <a:buClrTx/>
              <a:buSzPct val="100000"/>
              <a:buFont typeface="Wingdings" panose="05000000000000000000" pitchFamily="2" charset="2"/>
              <a:buChar char="ü"/>
            </a:pPr>
            <a:r>
              <a:rPr lang="zh-TW" altLang="en-US" sz="2200" dirty="0"/>
              <a:t>等殖系統盤後交易</a:t>
            </a:r>
            <a:r>
              <a:rPr lang="zh-TW" altLang="en-US" sz="2200" dirty="0" smtClean="0"/>
              <a:t>統計。</a:t>
            </a:r>
            <a:endParaRPr lang="en-US" altLang="zh-TW" sz="2200" dirty="0" smtClean="0"/>
          </a:p>
          <a:p>
            <a:pPr>
              <a:lnSpc>
                <a:spcPct val="110000"/>
              </a:lnSpc>
              <a:spcBef>
                <a:spcPts val="600"/>
              </a:spcBef>
              <a:buClr>
                <a:srgbClr val="0000FF"/>
              </a:buClr>
              <a:buSzPct val="80000"/>
            </a:pPr>
            <a:r>
              <a:rPr lang="zh-TW" altLang="en-US" sz="2400" b="1" dirty="0"/>
              <a:t>提供債券評價參考</a:t>
            </a:r>
            <a:r>
              <a:rPr lang="zh-TW" altLang="en-US" sz="2400" b="1" dirty="0" smtClean="0"/>
              <a:t>指標</a:t>
            </a:r>
            <a:endParaRPr lang="en-US" altLang="zh-TW" sz="2400" b="1" dirty="0"/>
          </a:p>
          <a:p>
            <a:pPr marL="684000" lvl="1" indent="-288000">
              <a:lnSpc>
                <a:spcPct val="110000"/>
              </a:lnSpc>
              <a:spcBef>
                <a:spcPts val="0"/>
              </a:spcBef>
              <a:buClrTx/>
              <a:buSzPct val="100000"/>
              <a:buFont typeface="Wingdings" panose="05000000000000000000" pitchFamily="2" charset="2"/>
              <a:buChar char="ü"/>
            </a:pPr>
            <a:r>
              <a:rPr lang="zh-TW" altLang="en-US" sz="2200" dirty="0"/>
              <a:t>公司債參考殖利率</a:t>
            </a:r>
            <a:r>
              <a:rPr lang="zh-TW" altLang="en-US" sz="2200" dirty="0" smtClean="0"/>
              <a:t>曲線</a:t>
            </a:r>
            <a:r>
              <a:rPr lang="zh-TW" altLang="en-US" sz="2200" dirty="0"/>
              <a:t>。</a:t>
            </a:r>
          </a:p>
          <a:p>
            <a:pPr marL="684000" lvl="1" indent="-288000">
              <a:lnSpc>
                <a:spcPct val="110000"/>
              </a:lnSpc>
              <a:spcBef>
                <a:spcPts val="0"/>
              </a:spcBef>
              <a:buClrTx/>
              <a:buSzPct val="100000"/>
              <a:buFont typeface="Wingdings" panose="05000000000000000000" pitchFamily="2" charset="2"/>
              <a:buChar char="ü"/>
            </a:pPr>
            <a:r>
              <a:rPr lang="zh-TW" altLang="en-US" sz="2200" dirty="0"/>
              <a:t>彭博公司債公平</a:t>
            </a:r>
            <a:r>
              <a:rPr lang="zh-TW" altLang="en-US" sz="2200" dirty="0" smtClean="0"/>
              <a:t>價格</a:t>
            </a:r>
            <a:r>
              <a:rPr lang="zh-TW" altLang="en-US" sz="2200" dirty="0"/>
              <a:t>。</a:t>
            </a:r>
          </a:p>
          <a:p>
            <a:pPr marL="684000" lvl="1" indent="-288000">
              <a:lnSpc>
                <a:spcPct val="110000"/>
              </a:lnSpc>
              <a:spcBef>
                <a:spcPts val="0"/>
              </a:spcBef>
              <a:buClrTx/>
              <a:buSzPct val="100000"/>
              <a:buFont typeface="Wingdings" panose="05000000000000000000" pitchFamily="2" charset="2"/>
              <a:buChar char="ü"/>
            </a:pPr>
            <a:r>
              <a:rPr lang="zh-TW" altLang="en-US" sz="2200" dirty="0"/>
              <a:t>浮動債券公平</a:t>
            </a:r>
            <a:r>
              <a:rPr lang="zh-TW" altLang="en-US" sz="2200" dirty="0" smtClean="0"/>
              <a:t>價格。</a:t>
            </a:r>
            <a:endParaRPr lang="en-US" altLang="zh-TW" sz="2200" dirty="0" smtClean="0"/>
          </a:p>
        </p:txBody>
      </p:sp>
      <p:sp>
        <p:nvSpPr>
          <p:cNvPr id="35842" name="標題 1"/>
          <p:cNvSpPr>
            <a:spLocks noGrp="1"/>
          </p:cNvSpPr>
          <p:nvPr>
            <p:ph type="title"/>
          </p:nvPr>
        </p:nvSpPr>
        <p:spPr>
          <a:xfrm>
            <a:off x="1043608" y="332736"/>
            <a:ext cx="7920000" cy="720000"/>
          </a:xfrm>
        </p:spPr>
        <p:txBody>
          <a:bodyPr/>
          <a:lstStyle/>
          <a:p>
            <a:r>
              <a:rPr lang="zh-TW" altLang="en-US" sz="3600" b="1" dirty="0" smtClean="0">
                <a:solidFill>
                  <a:srgbClr val="0000FF"/>
                </a:solidFill>
              </a:rPr>
              <a:t>一、</a:t>
            </a:r>
            <a:r>
              <a:rPr lang="zh-TW" altLang="en-US" sz="3600" b="1" dirty="0">
                <a:solidFill>
                  <a:srgbClr val="0000FF"/>
                </a:solidFill>
              </a:rPr>
              <a:t>交易機制</a:t>
            </a:r>
            <a:r>
              <a:rPr lang="en-US" altLang="zh-TW" sz="3600" b="1" dirty="0">
                <a:solidFill>
                  <a:srgbClr val="0000FF"/>
                </a:solidFill>
              </a:rPr>
              <a:t>—</a:t>
            </a:r>
            <a:r>
              <a:rPr lang="zh-TW" altLang="en-US" sz="3600" b="1" dirty="0">
                <a:solidFill>
                  <a:srgbClr val="0000FF"/>
                </a:solidFill>
              </a:rPr>
              <a:t>提高流動性之措施</a:t>
            </a:r>
            <a:endParaRPr lang="en-US" altLang="zh-TW" sz="3600" b="1" dirty="0" smtClean="0">
              <a:solidFill>
                <a:srgbClr val="0000FF"/>
              </a:solidFill>
            </a:endParaRPr>
          </a:p>
        </p:txBody>
      </p:sp>
      <p:sp>
        <p:nvSpPr>
          <p:cNvPr id="35844" name="投影片編號版面配置區 3"/>
          <p:cNvSpPr>
            <a:spLocks noGrp="1"/>
          </p:cNvSpPr>
          <p:nvPr>
            <p:ph type="sldNum" sz="quarter" idx="12"/>
          </p:nvPr>
        </p:nvSpPr>
        <p:spPr>
          <a:noFill/>
        </p:spPr>
        <p:txBody>
          <a:bodyPr/>
          <a:lstStyle/>
          <a:p>
            <a:fld id="{D94157D7-1F6B-4CF7-9EA9-075C9F973022}" type="slidenum">
              <a:rPr lang="en-US" altLang="zh-TW" smtClean="0"/>
              <a:pPr/>
              <a:t>81</a:t>
            </a:fld>
            <a:endParaRPr lang="en-US" altLang="zh-TW" dirty="0" smtClean="0"/>
          </a:p>
        </p:txBody>
      </p:sp>
    </p:spTree>
    <p:extLst>
      <p:ext uri="{BB962C8B-B14F-4D97-AF65-F5344CB8AC3E}">
        <p14:creationId xmlns:p14="http://schemas.microsoft.com/office/powerpoint/2010/main" val="30007634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80532"/>
            <a:ext cx="8461058" cy="287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圓角矩形 10"/>
          <p:cNvSpPr/>
          <p:nvPr/>
        </p:nvSpPr>
        <p:spPr bwMode="auto">
          <a:xfrm>
            <a:off x="1835896" y="5170678"/>
            <a:ext cx="1800000" cy="396124"/>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0" name="圓角矩形 9"/>
          <p:cNvSpPr/>
          <p:nvPr/>
        </p:nvSpPr>
        <p:spPr bwMode="auto">
          <a:xfrm>
            <a:off x="3629948" y="5170678"/>
            <a:ext cx="1656000" cy="396124"/>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nvGrpSpPr>
          <p:cNvPr id="15" name="群組 14"/>
          <p:cNvGrpSpPr/>
          <p:nvPr/>
        </p:nvGrpSpPr>
        <p:grpSpPr>
          <a:xfrm>
            <a:off x="3430460" y="4386609"/>
            <a:ext cx="2520280" cy="1077431"/>
            <a:chOff x="3430460" y="4386609"/>
            <a:chExt cx="2520280" cy="1077431"/>
          </a:xfrm>
        </p:grpSpPr>
        <p:sp>
          <p:nvSpPr>
            <p:cNvPr id="12" name="圓角矩形圖說文字 11"/>
            <p:cNvSpPr/>
            <p:nvPr/>
          </p:nvSpPr>
          <p:spPr bwMode="auto">
            <a:xfrm>
              <a:off x="3430460" y="4386609"/>
              <a:ext cx="2520280" cy="504000"/>
            </a:xfrm>
            <a:prstGeom prst="wedgeRoundRectCallout">
              <a:avLst>
                <a:gd name="adj1" fmla="val -29111"/>
                <a:gd name="adj2" fmla="val 119469"/>
                <a:gd name="adj3" fmla="val 16667"/>
              </a:avLst>
            </a:prstGeom>
            <a:solidFill>
              <a:srgbClr val="FFFF99"/>
            </a:solidFill>
            <a:ln w="25400" cap="flat" cmpd="sng" algn="ctr">
              <a:solidFill>
                <a:srgbClr val="FF0000"/>
              </a:solidFill>
              <a:prstDash val="sysDash"/>
              <a:miter lim="800000"/>
              <a:headEnd type="none" w="med" len="med"/>
              <a:tailEnd type="none" w="med" len="med"/>
            </a:ln>
            <a:effectLst/>
          </p:spPr>
          <p:txBody>
            <a:bodyPr vert="horz" wrap="none" lIns="91440" tIns="5400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成交後</a:t>
              </a:r>
              <a:r>
                <a:rPr kumimoji="1" lang="en-US" altLang="zh-TW"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1</a:t>
              </a:r>
              <a:r>
                <a:rPr kumimoji="1" lang="zh-TW" altLang="en-US"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小時內回報</a:t>
              </a:r>
            </a:p>
          </p:txBody>
        </p:sp>
        <p:sp>
          <p:nvSpPr>
            <p:cNvPr id="14" name="圓角矩形 13"/>
            <p:cNvSpPr/>
            <p:nvPr/>
          </p:nvSpPr>
          <p:spPr bwMode="auto">
            <a:xfrm>
              <a:off x="3673996" y="5248040"/>
              <a:ext cx="756000" cy="216000"/>
            </a:xfrm>
            <a:prstGeom prst="roundRect">
              <a:avLst/>
            </a:prstGeom>
            <a:noFill/>
            <a:ln w="25400" cap="flat" cmpd="sng" algn="ctr">
              <a:solidFill>
                <a:srgbClr val="FF0000"/>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
        <p:nvSpPr>
          <p:cNvPr id="2" name="標題 1"/>
          <p:cNvSpPr>
            <a:spLocks noGrp="1"/>
          </p:cNvSpPr>
          <p:nvPr>
            <p:ph type="title"/>
          </p:nvPr>
        </p:nvSpPr>
        <p:spPr>
          <a:xfrm>
            <a:off x="1152000" y="540000"/>
            <a:ext cx="7920000" cy="720000"/>
          </a:xfrm>
        </p:spPr>
        <p:txBody>
          <a:bodyPr/>
          <a:lstStyle/>
          <a:p>
            <a:r>
              <a:rPr lang="zh-TW" altLang="en-US" sz="3600" dirty="0">
                <a:solidFill>
                  <a:srgbClr val="0000FF"/>
                </a:solidFill>
              </a:rPr>
              <a:t>二</a:t>
            </a:r>
            <a:r>
              <a:rPr lang="zh-TW" altLang="en-US" sz="3600" dirty="0" smtClean="0">
                <a:solidFill>
                  <a:srgbClr val="0000FF"/>
                </a:solidFill>
              </a:rPr>
              <a:t>、交易資訊查詢</a:t>
            </a:r>
            <a:r>
              <a:rPr lang="en-US" altLang="zh-TW" sz="3600" dirty="0" smtClean="0">
                <a:solidFill>
                  <a:srgbClr val="0000FF"/>
                </a:solidFill>
              </a:rPr>
              <a:t>(1)</a:t>
            </a:r>
            <a:endParaRPr lang="zh-TW" altLang="en-US" sz="3600" dirty="0">
              <a:solidFill>
                <a:srgbClr val="0000FF"/>
              </a:solidFill>
            </a:endParaRPr>
          </a:p>
        </p:txBody>
      </p:sp>
      <p:sp>
        <p:nvSpPr>
          <p:cNvPr id="28676" name="投影片編號版面配置區 3"/>
          <p:cNvSpPr>
            <a:spLocks noGrp="1"/>
          </p:cNvSpPr>
          <p:nvPr>
            <p:ph type="sldNum" sz="quarter" idx="12"/>
          </p:nvPr>
        </p:nvSpPr>
        <p:spPr>
          <a:noFill/>
        </p:spPr>
        <p:txBody>
          <a:bodyPr/>
          <a:lstStyle/>
          <a:p>
            <a:fld id="{DAD31734-8634-404C-BC5F-DA5836867DF8}" type="slidenum">
              <a:rPr lang="en-US" altLang="zh-TW" smtClean="0"/>
              <a:pPr/>
              <a:t>82</a:t>
            </a:fld>
            <a:endParaRPr lang="en-US" altLang="zh-TW" dirty="0" smtClean="0"/>
          </a:p>
        </p:txBody>
      </p:sp>
      <p:sp>
        <p:nvSpPr>
          <p:cNvPr id="13"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anose="02020603050405020304" pitchFamily="18" charset="0"/>
                <a:ea typeface="標楷體" panose="03000509000000000000" pitchFamily="65" charset="-120"/>
                <a:cs typeface="新細明體" pitchFamily="18" charset="-120"/>
              </a:rPr>
              <a:t>即時行情</a:t>
            </a:r>
            <a:endParaRPr lang="en-US" altLang="zh-TW" b="1" dirty="0" smtClean="0">
              <a:solidFill>
                <a:schemeClr val="bg2"/>
              </a:solidFill>
              <a:latin typeface="Times New Roman" panose="02020603050405020304" pitchFamily="18" charset="0"/>
              <a:ea typeface="標楷體" panose="03000509000000000000" pitchFamily="65" charset="-120"/>
              <a:cs typeface="新細明體" pitchFamily="18" charset="-120"/>
            </a:endParaRPr>
          </a:p>
          <a:p>
            <a:pPr marL="684000" indent="-288000">
              <a:lnSpc>
                <a:spcPct val="110000"/>
              </a:lnSpc>
              <a:spcBef>
                <a:spcPts val="0"/>
              </a:spcBef>
              <a:buSzPct val="100000"/>
              <a:buFont typeface="Wingdings" panose="05000000000000000000" pitchFamily="2" charset="2"/>
              <a:buChar char="ü"/>
            </a:pPr>
            <a:r>
              <a:rPr lang="zh-TW" altLang="en-US" sz="2200" dirty="0">
                <a:solidFill>
                  <a:schemeClr val="bg2"/>
                </a:solidFill>
                <a:latin typeface="Times New Roman" panose="02020603050405020304" pitchFamily="18" charset="0"/>
                <a:ea typeface="標楷體" panose="03000509000000000000" pitchFamily="65" charset="-120"/>
                <a:cs typeface="新細明體" pitchFamily="18" charset="-120"/>
              </a:rPr>
              <a:t>包含等殖系統之報價及成交行情、處所議價之報價及成交行情。</a:t>
            </a:r>
            <a:endParaRPr lang="en-US" altLang="zh-TW" sz="2200" dirty="0">
              <a:solidFill>
                <a:schemeClr val="bg2"/>
              </a:solidFill>
              <a:latin typeface="Times New Roman" panose="02020603050405020304" pitchFamily="18" charset="0"/>
              <a:ea typeface="標楷體" panose="03000509000000000000" pitchFamily="65" charset="-120"/>
              <a:cs typeface="新細明體" pitchFamily="18" charset="-120"/>
            </a:endParaRPr>
          </a:p>
          <a:p>
            <a:pPr marL="684000" indent="-288000">
              <a:lnSpc>
                <a:spcPct val="110000"/>
              </a:lnSpc>
              <a:spcBef>
                <a:spcPts val="0"/>
              </a:spcBef>
              <a:buSzPct val="100000"/>
              <a:buFont typeface="Wingdings" panose="05000000000000000000" pitchFamily="2" charset="2"/>
              <a:buChar char="ü"/>
            </a:pPr>
            <a:r>
              <a:rPr lang="zh-TW" altLang="en-US" sz="2200" dirty="0" smtClean="0">
                <a:solidFill>
                  <a:schemeClr val="bg2"/>
                </a:solidFill>
                <a:latin typeface="Times New Roman" panose="02020603050405020304" pitchFamily="18" charset="0"/>
                <a:ea typeface="標楷體" panose="03000509000000000000" pitchFamily="65" charset="-120"/>
                <a:cs typeface="新細明體" pitchFamily="18" charset="-120"/>
              </a:rPr>
              <a:t>查詢路徑：債券 </a:t>
            </a:r>
            <a:r>
              <a:rPr lang="en-US" altLang="zh-TW" sz="2200" dirty="0">
                <a:solidFill>
                  <a:schemeClr val="bg2"/>
                </a:solidFill>
                <a:latin typeface="Times New Roman" panose="02020603050405020304" pitchFamily="18" charset="0"/>
                <a:ea typeface="標楷體" panose="03000509000000000000" pitchFamily="65" charset="-120"/>
                <a:cs typeface="新細明體" pitchFamily="18" charset="-120"/>
              </a:rPr>
              <a:t>&gt; </a:t>
            </a:r>
            <a:r>
              <a:rPr lang="zh-TW" altLang="en-US" sz="2200" dirty="0">
                <a:solidFill>
                  <a:schemeClr val="bg2"/>
                </a:solidFill>
                <a:latin typeface="Times New Roman" panose="02020603050405020304" pitchFamily="18" charset="0"/>
                <a:ea typeface="標楷體" panose="03000509000000000000" pitchFamily="65" charset="-120"/>
                <a:cs typeface="新細明體" pitchFamily="18" charset="-120"/>
              </a:rPr>
              <a:t>交易資訊 </a:t>
            </a:r>
            <a:r>
              <a:rPr lang="en-US" altLang="zh-TW" sz="2200" dirty="0">
                <a:solidFill>
                  <a:schemeClr val="bg2"/>
                </a:solidFill>
                <a:latin typeface="Times New Roman" panose="02020603050405020304" pitchFamily="18" charset="0"/>
                <a:ea typeface="標楷體" panose="03000509000000000000" pitchFamily="65" charset="-120"/>
                <a:cs typeface="新細明體" pitchFamily="18" charset="-120"/>
              </a:rPr>
              <a:t>&gt; </a:t>
            </a:r>
            <a:r>
              <a:rPr lang="zh-TW" altLang="en-US" sz="2200" dirty="0">
                <a:solidFill>
                  <a:schemeClr val="bg2"/>
                </a:solidFill>
                <a:latin typeface="Times New Roman" panose="02020603050405020304" pitchFamily="18" charset="0"/>
                <a:ea typeface="標楷體" panose="03000509000000000000" pitchFamily="65" charset="-120"/>
                <a:cs typeface="新細明體" pitchFamily="18" charset="-120"/>
              </a:rPr>
              <a:t>即時行情 </a:t>
            </a:r>
            <a:r>
              <a:rPr lang="en-US" altLang="zh-TW" sz="2200" dirty="0">
                <a:solidFill>
                  <a:schemeClr val="bg2"/>
                </a:solidFill>
                <a:latin typeface="Times New Roman" panose="02020603050405020304" pitchFamily="18" charset="0"/>
                <a:ea typeface="標楷體" panose="03000509000000000000" pitchFamily="65" charset="-120"/>
                <a:cs typeface="新細明體" pitchFamily="18" charset="-120"/>
              </a:rPr>
              <a:t>&gt; </a:t>
            </a:r>
            <a:r>
              <a:rPr lang="zh-TW" altLang="en-US" sz="2200" dirty="0">
                <a:solidFill>
                  <a:schemeClr val="bg2"/>
                </a:solidFill>
                <a:latin typeface="Times New Roman" panose="02020603050405020304" pitchFamily="18" charset="0"/>
                <a:ea typeface="標楷體" panose="03000509000000000000" pitchFamily="65" charset="-120"/>
                <a:cs typeface="新細明體" pitchFamily="18" charset="-120"/>
              </a:rPr>
              <a:t>公司債即時</a:t>
            </a:r>
            <a:r>
              <a:rPr lang="zh-TW" altLang="en-US" sz="2200" dirty="0" smtClean="0">
                <a:solidFill>
                  <a:schemeClr val="bg2"/>
                </a:solidFill>
                <a:latin typeface="Times New Roman" panose="02020603050405020304" pitchFamily="18" charset="0"/>
                <a:ea typeface="標楷體" panose="03000509000000000000" pitchFamily="65" charset="-120"/>
                <a:cs typeface="新細明體" pitchFamily="18" charset="-120"/>
              </a:rPr>
              <a:t>行情。</a:t>
            </a:r>
            <a:endParaRPr lang="zh-TW" altLang="en-US" sz="2200" dirty="0">
              <a:solidFill>
                <a:schemeClr val="bg2"/>
              </a:solidFill>
              <a:latin typeface="Times New Roman" panose="02020603050405020304" pitchFamily="18" charset="0"/>
              <a:ea typeface="標楷體" panose="03000509000000000000" pitchFamily="65" charset="-120"/>
              <a:cs typeface="新細明體" pitchFamily="18" charset="-120"/>
            </a:endParaRPr>
          </a:p>
        </p:txBody>
      </p:sp>
    </p:spTree>
    <p:extLst>
      <p:ext uri="{BB962C8B-B14F-4D97-AF65-F5344CB8AC3E}">
        <p14:creationId xmlns:p14="http://schemas.microsoft.com/office/powerpoint/2010/main" val="36913169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544" y="3789040"/>
            <a:ext cx="8650224" cy="275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圓角矩形 16"/>
          <p:cNvSpPr/>
          <p:nvPr/>
        </p:nvSpPr>
        <p:spPr bwMode="auto">
          <a:xfrm>
            <a:off x="1744110" y="5220256"/>
            <a:ext cx="5940000" cy="2880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 name="標題 1"/>
          <p:cNvSpPr>
            <a:spLocks noGrp="1"/>
          </p:cNvSpPr>
          <p:nvPr>
            <p:ph type="title"/>
          </p:nvPr>
        </p:nvSpPr>
        <p:spPr>
          <a:xfrm>
            <a:off x="1152000" y="540000"/>
            <a:ext cx="7920000" cy="720000"/>
          </a:xfrm>
        </p:spPr>
        <p:txBody>
          <a:bodyPr/>
          <a:lstStyle/>
          <a:p>
            <a:r>
              <a:rPr lang="zh-TW" altLang="en-US" sz="3600" dirty="0">
                <a:solidFill>
                  <a:srgbClr val="0000FF"/>
                </a:solidFill>
              </a:rPr>
              <a:t>二</a:t>
            </a:r>
            <a:r>
              <a:rPr lang="zh-TW" altLang="en-US" sz="3600" dirty="0" smtClean="0">
                <a:solidFill>
                  <a:srgbClr val="0000FF"/>
                </a:solidFill>
              </a:rPr>
              <a:t>、交易資訊查詢</a:t>
            </a:r>
            <a:r>
              <a:rPr lang="en-US" altLang="zh-TW" sz="3600" dirty="0" smtClean="0">
                <a:solidFill>
                  <a:srgbClr val="0000FF"/>
                </a:solidFill>
              </a:rPr>
              <a:t>(</a:t>
            </a:r>
            <a:r>
              <a:rPr lang="en-US" altLang="zh-TW" sz="3600" dirty="0">
                <a:solidFill>
                  <a:srgbClr val="0000FF"/>
                </a:solidFill>
              </a:rPr>
              <a:t>2</a:t>
            </a:r>
            <a:r>
              <a:rPr lang="en-US" altLang="zh-TW" sz="3600" dirty="0" smtClean="0">
                <a:solidFill>
                  <a:srgbClr val="0000FF"/>
                </a:solidFill>
              </a:rPr>
              <a:t>)</a:t>
            </a:r>
            <a:endParaRPr lang="zh-TW" altLang="en-US" sz="3600" dirty="0">
              <a:solidFill>
                <a:srgbClr val="0000FF"/>
              </a:solidFill>
            </a:endParaRPr>
          </a:p>
        </p:txBody>
      </p:sp>
      <p:sp>
        <p:nvSpPr>
          <p:cNvPr id="28676" name="投影片編號版面配置區 3"/>
          <p:cNvSpPr>
            <a:spLocks noGrp="1"/>
          </p:cNvSpPr>
          <p:nvPr>
            <p:ph type="sldNum" sz="quarter" idx="12"/>
          </p:nvPr>
        </p:nvSpPr>
        <p:spPr>
          <a:noFill/>
        </p:spPr>
        <p:txBody>
          <a:bodyPr/>
          <a:lstStyle/>
          <a:p>
            <a:fld id="{DAD31734-8634-404C-BC5F-DA5836867DF8}" type="slidenum">
              <a:rPr lang="en-US" altLang="zh-TW" smtClean="0"/>
              <a:pPr/>
              <a:t>83</a:t>
            </a:fld>
            <a:endParaRPr lang="en-US" altLang="zh-TW" dirty="0" smtClean="0"/>
          </a:p>
        </p:txBody>
      </p:sp>
      <p:sp>
        <p:nvSpPr>
          <p:cNvPr id="13"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anose="02020603050405020304" pitchFamily="18" charset="0"/>
                <a:ea typeface="標楷體" panose="03000509000000000000" pitchFamily="65" charset="-120"/>
                <a:cs typeface="新細明體" pitchFamily="18" charset="-120"/>
              </a:rPr>
              <a:t>盤後資訊</a:t>
            </a:r>
            <a:endParaRPr lang="en-US" altLang="zh-TW" b="1" dirty="0" smtClean="0">
              <a:solidFill>
                <a:schemeClr val="bg2"/>
              </a:solidFill>
              <a:latin typeface="Times New Roman" panose="02020603050405020304" pitchFamily="18" charset="0"/>
              <a:ea typeface="標楷體" panose="03000509000000000000" pitchFamily="65" charset="-120"/>
              <a:cs typeface="新細明體" pitchFamily="18" charset="-120"/>
            </a:endParaRPr>
          </a:p>
          <a:p>
            <a:pPr marL="684000" indent="-288000">
              <a:lnSpc>
                <a:spcPct val="110000"/>
              </a:lnSpc>
              <a:spcBef>
                <a:spcPts val="0"/>
              </a:spcBef>
              <a:buSzPct val="100000"/>
              <a:buFont typeface="Wingdings" panose="05000000000000000000" pitchFamily="2" charset="2"/>
              <a:buChar char="ü"/>
            </a:pPr>
            <a:r>
              <a:rPr lang="zh-TW" altLang="en-US" sz="2200" dirty="0" smtClean="0">
                <a:solidFill>
                  <a:schemeClr val="bg2"/>
                </a:solidFill>
                <a:latin typeface="Times New Roman" panose="02020603050405020304" pitchFamily="18" charset="0"/>
                <a:ea typeface="標楷體" panose="03000509000000000000" pitchFamily="65" charset="-120"/>
                <a:cs typeface="新細明體" pitchFamily="18" charset="-120"/>
              </a:rPr>
              <a:t>包</a:t>
            </a:r>
            <a:r>
              <a:rPr lang="zh-TW" altLang="en-US" sz="2200" dirty="0">
                <a:solidFill>
                  <a:schemeClr val="bg2"/>
                </a:solidFill>
                <a:latin typeface="Times New Roman" panose="02020603050405020304" pitchFamily="18" charset="0"/>
                <a:ea typeface="標楷體" panose="03000509000000000000" pitchFamily="65" charset="-120"/>
                <a:cs typeface="新細明體" pitchFamily="18" charset="-120"/>
              </a:rPr>
              <a:t>含</a:t>
            </a:r>
            <a:r>
              <a:rPr lang="zh-TW" altLang="en-US" sz="2200" dirty="0" smtClean="0">
                <a:solidFill>
                  <a:schemeClr val="bg2"/>
                </a:solidFill>
                <a:latin typeface="Times New Roman" panose="02020603050405020304" pitchFamily="18" charset="0"/>
                <a:ea typeface="標楷體" panose="03000509000000000000" pitchFamily="65" charset="-120"/>
                <a:cs typeface="新細明體" pitchFamily="18" charset="-120"/>
              </a:rPr>
              <a:t>等</a:t>
            </a:r>
            <a:r>
              <a:rPr lang="zh-TW" altLang="en-US" sz="2200" dirty="0">
                <a:solidFill>
                  <a:schemeClr val="bg2"/>
                </a:solidFill>
                <a:latin typeface="Times New Roman" panose="02020603050405020304" pitchFamily="18" charset="0"/>
                <a:ea typeface="標楷體" panose="03000509000000000000" pitchFamily="65" charset="-120"/>
                <a:cs typeface="新細明體" pitchFamily="18" charset="-120"/>
              </a:rPr>
              <a:t>殖系統、營業處所、殖利率曲線及公平價格行情。</a:t>
            </a:r>
            <a:endParaRPr lang="en-US" altLang="zh-TW" sz="2200" dirty="0">
              <a:solidFill>
                <a:schemeClr val="bg2"/>
              </a:solidFill>
              <a:latin typeface="Times New Roman" panose="02020603050405020304" pitchFamily="18" charset="0"/>
              <a:ea typeface="標楷體" panose="03000509000000000000" pitchFamily="65" charset="-120"/>
              <a:cs typeface="新細明體" pitchFamily="18" charset="-120"/>
            </a:endParaRPr>
          </a:p>
          <a:p>
            <a:pPr marL="684000" indent="-288000">
              <a:lnSpc>
                <a:spcPct val="110000"/>
              </a:lnSpc>
              <a:spcBef>
                <a:spcPts val="0"/>
              </a:spcBef>
              <a:buSzPct val="100000"/>
              <a:buFont typeface="Wingdings" panose="05000000000000000000" pitchFamily="2" charset="2"/>
              <a:buChar char="ü"/>
            </a:pPr>
            <a:r>
              <a:rPr lang="zh-TW" altLang="en-US" sz="2200" dirty="0" smtClean="0">
                <a:solidFill>
                  <a:schemeClr val="bg2"/>
                </a:solidFill>
                <a:latin typeface="Times New Roman" panose="02020603050405020304" pitchFamily="18" charset="0"/>
                <a:ea typeface="標楷體" panose="03000509000000000000" pitchFamily="65" charset="-120"/>
                <a:cs typeface="新細明體" pitchFamily="18" charset="-120"/>
              </a:rPr>
              <a:t>查詢路徑：債券 </a:t>
            </a:r>
            <a:r>
              <a:rPr lang="en-US" altLang="zh-TW" sz="2200" dirty="0" smtClean="0">
                <a:solidFill>
                  <a:schemeClr val="bg2"/>
                </a:solidFill>
                <a:latin typeface="Times New Roman" panose="02020603050405020304" pitchFamily="18" charset="0"/>
                <a:ea typeface="標楷體" panose="03000509000000000000" pitchFamily="65" charset="-120"/>
                <a:cs typeface="新細明體" pitchFamily="18" charset="-120"/>
              </a:rPr>
              <a:t>&gt; </a:t>
            </a:r>
            <a:r>
              <a:rPr lang="zh-TW" altLang="en-US" sz="2200" dirty="0" smtClean="0">
                <a:solidFill>
                  <a:schemeClr val="bg2"/>
                </a:solidFill>
                <a:latin typeface="Times New Roman" panose="02020603050405020304" pitchFamily="18" charset="0"/>
                <a:ea typeface="標楷體" panose="03000509000000000000" pitchFamily="65" charset="-120"/>
                <a:cs typeface="新細明體" pitchFamily="18" charset="-120"/>
              </a:rPr>
              <a:t>交易資訊 </a:t>
            </a:r>
            <a:r>
              <a:rPr lang="en-US" altLang="zh-TW" sz="2200" dirty="0" smtClean="0">
                <a:solidFill>
                  <a:schemeClr val="bg2"/>
                </a:solidFill>
                <a:latin typeface="Times New Roman" panose="02020603050405020304" pitchFamily="18" charset="0"/>
                <a:ea typeface="標楷體" panose="03000509000000000000" pitchFamily="65" charset="-120"/>
                <a:cs typeface="新細明體" pitchFamily="18" charset="-120"/>
              </a:rPr>
              <a:t>&gt; </a:t>
            </a:r>
            <a:r>
              <a:rPr lang="zh-TW" altLang="en-US" sz="2200" dirty="0" smtClean="0">
                <a:solidFill>
                  <a:schemeClr val="bg2"/>
                </a:solidFill>
                <a:latin typeface="Times New Roman" panose="02020603050405020304" pitchFamily="18" charset="0"/>
                <a:ea typeface="標楷體" panose="03000509000000000000" pitchFamily="65" charset="-120"/>
                <a:cs typeface="新細明體" pitchFamily="18" charset="-120"/>
              </a:rPr>
              <a:t>公債</a:t>
            </a:r>
            <a:r>
              <a:rPr lang="zh-TW" altLang="en-US" sz="2200" dirty="0">
                <a:solidFill>
                  <a:schemeClr val="bg2"/>
                </a:solidFill>
                <a:latin typeface="Times New Roman" panose="02020603050405020304" pitchFamily="18" charset="0"/>
                <a:ea typeface="標楷體" panose="03000509000000000000" pitchFamily="65" charset="-120"/>
                <a:cs typeface="新細明體" pitchFamily="18" charset="-120"/>
              </a:rPr>
              <a:t>與公司債統計</a:t>
            </a:r>
            <a:r>
              <a:rPr lang="zh-TW" altLang="en-US" sz="2200" dirty="0" smtClean="0">
                <a:solidFill>
                  <a:schemeClr val="bg2"/>
                </a:solidFill>
                <a:latin typeface="Times New Roman" panose="02020603050405020304" pitchFamily="18" charset="0"/>
                <a:ea typeface="標楷體" panose="03000509000000000000" pitchFamily="65" charset="-120"/>
                <a:cs typeface="新細明體" pitchFamily="18" charset="-120"/>
              </a:rPr>
              <a:t>報表 </a:t>
            </a:r>
            <a:r>
              <a:rPr lang="en-US" altLang="zh-TW" sz="2200" dirty="0">
                <a:solidFill>
                  <a:schemeClr val="bg2"/>
                </a:solidFill>
                <a:latin typeface="Times New Roman" panose="02020603050405020304" pitchFamily="18" charset="0"/>
                <a:ea typeface="標楷體" panose="03000509000000000000" pitchFamily="65" charset="-120"/>
                <a:cs typeface="新細明體" pitchFamily="18" charset="-120"/>
              </a:rPr>
              <a:t>&gt;</a:t>
            </a:r>
            <a:r>
              <a:rPr lang="zh-TW" altLang="en-US" sz="2200" dirty="0" smtClean="0">
                <a:solidFill>
                  <a:schemeClr val="bg2"/>
                </a:solidFill>
                <a:latin typeface="Times New Roman" panose="02020603050405020304" pitchFamily="18" charset="0"/>
                <a:ea typeface="標楷體" panose="03000509000000000000" pitchFamily="65" charset="-120"/>
                <a:cs typeface="新細明體" pitchFamily="18" charset="-120"/>
              </a:rPr>
              <a:t>日</a:t>
            </a:r>
            <a:r>
              <a:rPr lang="zh-TW" altLang="en-US" sz="2200" dirty="0">
                <a:solidFill>
                  <a:schemeClr val="bg2"/>
                </a:solidFill>
                <a:latin typeface="Times New Roman" panose="02020603050405020304" pitchFamily="18" charset="0"/>
                <a:ea typeface="標楷體" panose="03000509000000000000" pitchFamily="65" charset="-120"/>
                <a:cs typeface="新細明體" pitchFamily="18" charset="-120"/>
              </a:rPr>
              <a:t>統計。</a:t>
            </a:r>
          </a:p>
        </p:txBody>
      </p:sp>
    </p:spTree>
    <p:extLst>
      <p:ext uri="{BB962C8B-B14F-4D97-AF65-F5344CB8AC3E}">
        <p14:creationId xmlns:p14="http://schemas.microsoft.com/office/powerpoint/2010/main" val="1405681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r>
              <a:rPr lang="zh-TW" altLang="en-US" sz="3600" dirty="0">
                <a:solidFill>
                  <a:srgbClr val="0000FF"/>
                </a:solidFill>
              </a:rPr>
              <a:t>二</a:t>
            </a:r>
            <a:r>
              <a:rPr lang="zh-TW" altLang="en-US" sz="3600" dirty="0" smtClean="0">
                <a:solidFill>
                  <a:srgbClr val="0000FF"/>
                </a:solidFill>
              </a:rPr>
              <a:t>、交易資訊查詢</a:t>
            </a:r>
            <a:r>
              <a:rPr lang="en-US" altLang="zh-TW" sz="3600" dirty="0" smtClean="0">
                <a:solidFill>
                  <a:srgbClr val="0000FF"/>
                </a:solidFill>
              </a:rPr>
              <a:t>(3)</a:t>
            </a:r>
            <a:endParaRPr lang="zh-TW" altLang="en-US" sz="3600" dirty="0">
              <a:solidFill>
                <a:srgbClr val="0000FF"/>
              </a:solidFill>
            </a:endParaRPr>
          </a:p>
        </p:txBody>
      </p:sp>
      <p:sp>
        <p:nvSpPr>
          <p:cNvPr id="28676" name="投影片編號版面配置區 3"/>
          <p:cNvSpPr>
            <a:spLocks noGrp="1"/>
          </p:cNvSpPr>
          <p:nvPr>
            <p:ph type="sldNum" sz="quarter" idx="12"/>
          </p:nvPr>
        </p:nvSpPr>
        <p:spPr>
          <a:noFill/>
        </p:spPr>
        <p:txBody>
          <a:bodyPr/>
          <a:lstStyle/>
          <a:p>
            <a:fld id="{DAD31734-8634-404C-BC5F-DA5836867DF8}" type="slidenum">
              <a:rPr lang="en-US" altLang="zh-TW" smtClean="0"/>
              <a:pPr/>
              <a:t>84</a:t>
            </a:fld>
            <a:endParaRPr lang="en-US" altLang="zh-TW" dirty="0" smtClean="0"/>
          </a:p>
        </p:txBody>
      </p:sp>
      <p:sp>
        <p:nvSpPr>
          <p:cNvPr id="13"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anose="02020603050405020304" pitchFamily="18" charset="0"/>
                <a:ea typeface="標楷體" panose="03000509000000000000" pitchFamily="65" charset="-120"/>
                <a:cs typeface="新細明體" pitchFamily="18" charset="-120"/>
              </a:rPr>
              <a:t>盤</a:t>
            </a:r>
            <a:r>
              <a:rPr lang="zh-TW" altLang="en-US" b="1" dirty="0">
                <a:solidFill>
                  <a:schemeClr val="bg2"/>
                </a:solidFill>
                <a:latin typeface="Times New Roman" panose="02020603050405020304" pitchFamily="18" charset="0"/>
                <a:ea typeface="標楷體" panose="03000509000000000000" pitchFamily="65" charset="-120"/>
                <a:cs typeface="新細明體" pitchFamily="18" charset="-120"/>
              </a:rPr>
              <a:t>後資訊－殖利率</a:t>
            </a:r>
            <a:r>
              <a:rPr lang="zh-TW" altLang="en-US" b="1" dirty="0" smtClean="0">
                <a:solidFill>
                  <a:schemeClr val="bg2"/>
                </a:solidFill>
                <a:latin typeface="Times New Roman" panose="02020603050405020304" pitchFamily="18" charset="0"/>
                <a:ea typeface="標楷體" panose="03000509000000000000" pitchFamily="65" charset="-120"/>
                <a:cs typeface="新細明體" pitchFamily="18" charset="-120"/>
              </a:rPr>
              <a:t>曲線</a:t>
            </a:r>
            <a:endParaRPr lang="zh-TW" altLang="en-US" b="1" dirty="0">
              <a:solidFill>
                <a:schemeClr val="bg2"/>
              </a:solidFill>
              <a:latin typeface="Times New Roman" panose="02020603050405020304" pitchFamily="18" charset="0"/>
              <a:ea typeface="標楷體" panose="03000509000000000000" pitchFamily="65" charset="-120"/>
              <a:cs typeface="新細明體" pitchFamily="18" charset="-120"/>
            </a:endParaRPr>
          </a:p>
        </p:txBody>
      </p:sp>
      <p:pic>
        <p:nvPicPr>
          <p:cNvPr id="5" name="圖片 4"/>
          <p:cNvPicPr>
            <a:picLocks noChangeAspect="1"/>
          </p:cNvPicPr>
          <p:nvPr/>
        </p:nvPicPr>
        <p:blipFill>
          <a:blip r:embed="rId2" cstate="print"/>
          <a:stretch>
            <a:fillRect/>
          </a:stretch>
        </p:blipFill>
        <p:spPr>
          <a:xfrm>
            <a:off x="1259632" y="2631139"/>
            <a:ext cx="6867959" cy="4182237"/>
          </a:xfrm>
          <a:prstGeom prst="rect">
            <a:avLst/>
          </a:prstGeom>
        </p:spPr>
      </p:pic>
    </p:spTree>
    <p:extLst>
      <p:ext uri="{BB962C8B-B14F-4D97-AF65-F5344CB8AC3E}">
        <p14:creationId xmlns:p14="http://schemas.microsoft.com/office/powerpoint/2010/main" val="21940029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2000" y="540000"/>
            <a:ext cx="7920000" cy="720000"/>
          </a:xfrm>
        </p:spPr>
        <p:txBody>
          <a:bodyPr/>
          <a:lstStyle/>
          <a:p>
            <a:r>
              <a:rPr lang="zh-TW" altLang="en-US" sz="3600" dirty="0">
                <a:solidFill>
                  <a:srgbClr val="0000FF"/>
                </a:solidFill>
              </a:rPr>
              <a:t>二</a:t>
            </a:r>
            <a:r>
              <a:rPr lang="zh-TW" altLang="en-US" sz="3600" dirty="0" smtClean="0">
                <a:solidFill>
                  <a:srgbClr val="0000FF"/>
                </a:solidFill>
              </a:rPr>
              <a:t>、交易資訊查詢</a:t>
            </a:r>
            <a:r>
              <a:rPr lang="en-US" altLang="zh-TW" sz="3600" dirty="0" smtClean="0">
                <a:solidFill>
                  <a:srgbClr val="0000FF"/>
                </a:solidFill>
              </a:rPr>
              <a:t>(4)</a:t>
            </a:r>
            <a:endParaRPr lang="zh-TW" altLang="en-US" sz="3600" dirty="0">
              <a:solidFill>
                <a:srgbClr val="0000FF"/>
              </a:solidFill>
            </a:endParaRPr>
          </a:p>
        </p:txBody>
      </p:sp>
      <p:sp>
        <p:nvSpPr>
          <p:cNvPr id="28676" name="投影片編號版面配置區 3"/>
          <p:cNvSpPr>
            <a:spLocks noGrp="1"/>
          </p:cNvSpPr>
          <p:nvPr>
            <p:ph type="sldNum" sz="quarter" idx="12"/>
          </p:nvPr>
        </p:nvSpPr>
        <p:spPr>
          <a:noFill/>
        </p:spPr>
        <p:txBody>
          <a:bodyPr/>
          <a:lstStyle/>
          <a:p>
            <a:fld id="{DAD31734-8634-404C-BC5F-DA5836867DF8}" type="slidenum">
              <a:rPr lang="en-US" altLang="zh-TW" smtClean="0"/>
              <a:pPr/>
              <a:t>85</a:t>
            </a:fld>
            <a:endParaRPr lang="en-US" altLang="zh-TW" dirty="0" smtClean="0"/>
          </a:p>
        </p:txBody>
      </p:sp>
      <p:sp>
        <p:nvSpPr>
          <p:cNvPr id="13"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anose="02020603050405020304" pitchFamily="18" charset="0"/>
                <a:ea typeface="標楷體" panose="03000509000000000000" pitchFamily="65" charset="-120"/>
                <a:cs typeface="新細明體" pitchFamily="18" charset="-120"/>
              </a:rPr>
              <a:t>盤</a:t>
            </a:r>
            <a:r>
              <a:rPr lang="zh-TW" altLang="en-US" b="1" dirty="0">
                <a:solidFill>
                  <a:schemeClr val="bg2"/>
                </a:solidFill>
                <a:latin typeface="Times New Roman" panose="02020603050405020304" pitchFamily="18" charset="0"/>
                <a:ea typeface="標楷體" panose="03000509000000000000" pitchFamily="65" charset="-120"/>
                <a:cs typeface="新細明體" pitchFamily="18" charset="-120"/>
              </a:rPr>
              <a:t>後資訊－公平價格（彭博公司債公平價格</a:t>
            </a:r>
            <a:r>
              <a:rPr lang="zh-TW" altLang="en-US" b="1" dirty="0" smtClean="0">
                <a:solidFill>
                  <a:schemeClr val="bg2"/>
                </a:solidFill>
                <a:latin typeface="Times New Roman" panose="02020603050405020304" pitchFamily="18" charset="0"/>
                <a:ea typeface="標楷體" panose="03000509000000000000" pitchFamily="65" charset="-120"/>
                <a:cs typeface="新細明體" pitchFamily="18" charset="-120"/>
              </a:rPr>
              <a:t>）</a:t>
            </a:r>
            <a:endParaRPr lang="zh-TW" altLang="en-US" b="1" dirty="0">
              <a:solidFill>
                <a:schemeClr val="bg2"/>
              </a:solidFill>
              <a:latin typeface="Times New Roman" panose="02020603050405020304" pitchFamily="18" charset="0"/>
              <a:ea typeface="標楷體" panose="03000509000000000000" pitchFamily="65" charset="-120"/>
              <a:cs typeface="新細明體" pitchFamily="18" charset="-120"/>
            </a:endParaRPr>
          </a:p>
        </p:txBody>
      </p:sp>
      <p:pic>
        <p:nvPicPr>
          <p:cNvPr id="6" name="圖片 5"/>
          <p:cNvPicPr>
            <a:picLocks noChangeAspect="1"/>
          </p:cNvPicPr>
          <p:nvPr/>
        </p:nvPicPr>
        <p:blipFill>
          <a:blip r:embed="rId2" cstate="print"/>
          <a:stretch>
            <a:fillRect/>
          </a:stretch>
        </p:blipFill>
        <p:spPr>
          <a:xfrm>
            <a:off x="1262319" y="2637376"/>
            <a:ext cx="6910081" cy="4176000"/>
          </a:xfrm>
          <a:prstGeom prst="rect">
            <a:avLst/>
          </a:prstGeom>
          <a:ln>
            <a:solidFill>
              <a:schemeClr val="tx1"/>
            </a:solidFill>
          </a:ln>
        </p:spPr>
      </p:pic>
    </p:spTree>
    <p:extLst>
      <p:ext uri="{BB962C8B-B14F-4D97-AF65-F5344CB8AC3E}">
        <p14:creationId xmlns:p14="http://schemas.microsoft.com/office/powerpoint/2010/main" val="35672130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stretch>
            <a:fillRect/>
          </a:stretch>
        </p:blipFill>
        <p:spPr>
          <a:xfrm>
            <a:off x="972480" y="2636912"/>
            <a:ext cx="7920000" cy="3878960"/>
          </a:xfrm>
          <a:prstGeom prst="rect">
            <a:avLst/>
          </a:prstGeom>
        </p:spPr>
      </p:pic>
      <p:sp>
        <p:nvSpPr>
          <p:cNvPr id="2" name="標題 1"/>
          <p:cNvSpPr>
            <a:spLocks noGrp="1"/>
          </p:cNvSpPr>
          <p:nvPr>
            <p:ph type="title"/>
          </p:nvPr>
        </p:nvSpPr>
        <p:spPr>
          <a:xfrm>
            <a:off x="1152000" y="540000"/>
            <a:ext cx="7920000" cy="720000"/>
          </a:xfrm>
        </p:spPr>
        <p:txBody>
          <a:bodyPr/>
          <a:lstStyle/>
          <a:p>
            <a:r>
              <a:rPr lang="zh-TW" altLang="en-US" sz="3600" dirty="0">
                <a:solidFill>
                  <a:srgbClr val="0000FF"/>
                </a:solidFill>
              </a:rPr>
              <a:t>二</a:t>
            </a:r>
            <a:r>
              <a:rPr lang="zh-TW" altLang="en-US" sz="3600" dirty="0" smtClean="0">
                <a:solidFill>
                  <a:srgbClr val="0000FF"/>
                </a:solidFill>
              </a:rPr>
              <a:t>、交易資訊查詢</a:t>
            </a:r>
            <a:r>
              <a:rPr lang="en-US" altLang="zh-TW" sz="3600" dirty="0" smtClean="0">
                <a:solidFill>
                  <a:srgbClr val="0000FF"/>
                </a:solidFill>
              </a:rPr>
              <a:t>(5)</a:t>
            </a:r>
            <a:endParaRPr lang="zh-TW" altLang="en-US" sz="3600" dirty="0">
              <a:solidFill>
                <a:srgbClr val="0000FF"/>
              </a:solidFill>
            </a:endParaRPr>
          </a:p>
        </p:txBody>
      </p:sp>
      <p:sp>
        <p:nvSpPr>
          <p:cNvPr id="28676" name="投影片編號版面配置區 3"/>
          <p:cNvSpPr>
            <a:spLocks noGrp="1"/>
          </p:cNvSpPr>
          <p:nvPr>
            <p:ph type="sldNum" sz="quarter" idx="12"/>
          </p:nvPr>
        </p:nvSpPr>
        <p:spPr>
          <a:noFill/>
        </p:spPr>
        <p:txBody>
          <a:bodyPr/>
          <a:lstStyle/>
          <a:p>
            <a:fld id="{DAD31734-8634-404C-BC5F-DA5836867DF8}" type="slidenum">
              <a:rPr lang="en-US" altLang="zh-TW" smtClean="0"/>
              <a:pPr/>
              <a:t>86</a:t>
            </a:fld>
            <a:endParaRPr lang="en-US" altLang="zh-TW" dirty="0" smtClean="0"/>
          </a:p>
        </p:txBody>
      </p:sp>
      <p:sp>
        <p:nvSpPr>
          <p:cNvPr id="13" name="Rectangle 3"/>
          <p:cNvSpPr>
            <a:spLocks noChangeArrowheads="1"/>
          </p:cNvSpPr>
          <p:nvPr/>
        </p:nvSpPr>
        <p:spPr bwMode="auto">
          <a:xfrm>
            <a:off x="756000" y="2088000"/>
            <a:ext cx="7920000" cy="4680000"/>
          </a:xfrm>
          <a:prstGeom prst="rect">
            <a:avLst/>
          </a:prstGeom>
          <a:noFill/>
          <a:ln w="9525">
            <a:noFill/>
            <a:miter lim="800000"/>
            <a:headEnd/>
            <a:tailEnd/>
          </a:ln>
          <a:effectLst/>
        </p:spPr>
        <p:txBody>
          <a:bodyPr/>
          <a:lstStyle/>
          <a:p>
            <a:pPr marL="342000" indent="-342000">
              <a:lnSpc>
                <a:spcPct val="110000"/>
              </a:lnSpc>
              <a:spcBef>
                <a:spcPts val="600"/>
              </a:spcBef>
              <a:buClr>
                <a:srgbClr val="0000FF"/>
              </a:buClr>
              <a:buSzPct val="80000"/>
              <a:buFont typeface="Wingdings" pitchFamily="2" charset="2"/>
              <a:buChar char="n"/>
            </a:pPr>
            <a:r>
              <a:rPr lang="zh-TW" altLang="en-US" b="1" dirty="0" smtClean="0">
                <a:solidFill>
                  <a:schemeClr val="bg2"/>
                </a:solidFill>
                <a:latin typeface="Times New Roman" panose="02020603050405020304" pitchFamily="18" charset="0"/>
                <a:ea typeface="標楷體" panose="03000509000000000000" pitchFamily="65" charset="-120"/>
                <a:cs typeface="新細明體" pitchFamily="18" charset="-120"/>
              </a:rPr>
              <a:t>盤</a:t>
            </a:r>
            <a:r>
              <a:rPr lang="zh-TW" altLang="en-US" b="1" dirty="0">
                <a:solidFill>
                  <a:schemeClr val="bg2"/>
                </a:solidFill>
                <a:latin typeface="Times New Roman" panose="02020603050405020304" pitchFamily="18" charset="0"/>
                <a:ea typeface="標楷體" panose="03000509000000000000" pitchFamily="65" charset="-120"/>
                <a:cs typeface="新細明體" pitchFamily="18" charset="-120"/>
              </a:rPr>
              <a:t>後資訊－公平價格（浮動利率債券公平價格）</a:t>
            </a:r>
          </a:p>
        </p:txBody>
      </p:sp>
    </p:spTree>
    <p:extLst>
      <p:ext uri="{BB962C8B-B14F-4D97-AF65-F5344CB8AC3E}">
        <p14:creationId xmlns:p14="http://schemas.microsoft.com/office/powerpoint/2010/main" val="27573170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947392" y="2956470"/>
            <a:ext cx="3352800" cy="1785104"/>
          </a:xfrm>
          <a:prstGeom prst="rect">
            <a:avLst/>
          </a:prstGeom>
          <a:noFill/>
          <a:ln w="12700">
            <a:noFill/>
            <a:miter lim="800000"/>
            <a:headEnd type="none" w="sm" len="sm"/>
            <a:tailEnd type="none" w="sm" len="sm"/>
          </a:ln>
        </p:spPr>
        <p:txBody>
          <a:bodyPr>
            <a:spAutoFit/>
          </a:bodyPr>
          <a:lstStyle/>
          <a:p>
            <a:pPr algn="ctr">
              <a:spcBef>
                <a:spcPct val="50000"/>
              </a:spcBef>
            </a:pPr>
            <a:r>
              <a:rPr lang="zh-TW" altLang="en-US" sz="4400" b="1" dirty="0" smtClean="0">
                <a:latin typeface="標楷體" pitchFamily="65" charset="-120"/>
                <a:ea typeface="標楷體" pitchFamily="65" charset="-120"/>
              </a:rPr>
              <a:t>報告完畢</a:t>
            </a:r>
            <a:endParaRPr lang="en-US" altLang="zh-TW" sz="4400" b="1" dirty="0" smtClean="0">
              <a:latin typeface="標楷體" pitchFamily="65" charset="-120"/>
              <a:ea typeface="標楷體" pitchFamily="65" charset="-120"/>
            </a:endParaRPr>
          </a:p>
          <a:p>
            <a:pPr algn="ctr">
              <a:spcBef>
                <a:spcPct val="50000"/>
              </a:spcBef>
            </a:pPr>
            <a:r>
              <a:rPr lang="zh-TW" altLang="en-US" sz="4400" b="1" dirty="0" smtClean="0">
                <a:latin typeface="標楷體" pitchFamily="65" charset="-120"/>
                <a:ea typeface="標楷體" pitchFamily="65" charset="-120"/>
              </a:rPr>
              <a:t>敬請指教</a:t>
            </a:r>
            <a:endParaRPr lang="zh-TW" altLang="en-US" sz="4400" b="1" dirty="0">
              <a:latin typeface="標楷體" pitchFamily="65" charset="-120"/>
              <a:ea typeface="標楷體" pitchFamily="65" charset="-120"/>
            </a:endParaRPr>
          </a:p>
        </p:txBody>
      </p:sp>
      <p:sp>
        <p:nvSpPr>
          <p:cNvPr id="55299" name="投影片編號版面配置區 2"/>
          <p:cNvSpPr>
            <a:spLocks noGrp="1"/>
          </p:cNvSpPr>
          <p:nvPr>
            <p:ph type="sldNum" sz="quarter" idx="12"/>
          </p:nvPr>
        </p:nvSpPr>
        <p:spPr>
          <a:noFill/>
        </p:spPr>
        <p:txBody>
          <a:bodyPr/>
          <a:lstStyle/>
          <a:p>
            <a:fld id="{E6F57F03-A22E-4ADC-A2F1-CA04B5A829E1}" type="slidenum">
              <a:rPr lang="en-US" altLang="zh-TW" smtClean="0"/>
              <a:pPr/>
              <a:t>87</a:t>
            </a:fld>
            <a:endParaRPr lang="en-US" altLang="zh-TW"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D7487E70-7840-40EB-B5B8-E275B18D0662}" type="slidenum">
              <a:rPr lang="en-US" altLang="zh-TW" smtClean="0"/>
              <a:pPr>
                <a:defRPr/>
              </a:pPr>
              <a:t>9</a:t>
            </a:fld>
            <a:endParaRPr lang="en-US" altLang="zh-TW" dirty="0"/>
          </a:p>
        </p:txBody>
      </p:sp>
      <p:sp>
        <p:nvSpPr>
          <p:cNvPr id="4" name="標題 3"/>
          <p:cNvSpPr>
            <a:spLocks noGrp="1"/>
          </p:cNvSpPr>
          <p:nvPr>
            <p:ph type="title" idx="4294967295"/>
          </p:nvPr>
        </p:nvSpPr>
        <p:spPr>
          <a:xfrm>
            <a:off x="1152000" y="540000"/>
            <a:ext cx="7920000" cy="720000"/>
          </a:xfrm>
        </p:spPr>
        <p:txBody>
          <a:bodyPr lIns="93600" rIns="93600"/>
          <a:lstStyle/>
          <a:p>
            <a:pPr marL="342900" indent="-342900">
              <a:buClr>
                <a:srgbClr val="FFCC00"/>
              </a:buClr>
            </a:pPr>
            <a:r>
              <a:rPr lang="zh-TW" altLang="en-US" sz="3600" b="1" kern="1200" dirty="0">
                <a:solidFill>
                  <a:srgbClr val="0000FF"/>
                </a:solidFill>
                <a:latin typeface="標楷體" pitchFamily="65" charset="-120"/>
                <a:ea typeface="標楷體" pitchFamily="65" charset="-120"/>
              </a:rPr>
              <a:t>二</a:t>
            </a:r>
            <a:r>
              <a:rPr lang="zh-TW" altLang="en-US" sz="3600" b="1" kern="1200" dirty="0" smtClean="0">
                <a:solidFill>
                  <a:srgbClr val="0000FF"/>
                </a:solidFill>
                <a:latin typeface="標楷體" pitchFamily="65" charset="-120"/>
                <a:ea typeface="標楷體" pitchFamily="65" charset="-120"/>
              </a:rPr>
              <a:t>、</a:t>
            </a:r>
            <a:r>
              <a:rPr lang="zh-TW" altLang="zh-TW" sz="3600" b="1" kern="1200" dirty="0" smtClean="0">
                <a:solidFill>
                  <a:srgbClr val="0000FF"/>
                </a:solidFill>
                <a:latin typeface="標楷體" pitchFamily="65" charset="-120"/>
                <a:ea typeface="標楷體" pitchFamily="65" charset="-120"/>
              </a:rPr>
              <a:t>發行年限</a:t>
            </a:r>
            <a:r>
              <a:rPr lang="en-US" altLang="zh-TW" sz="3600" b="1" kern="1200" dirty="0" smtClean="0">
                <a:solidFill>
                  <a:srgbClr val="0000FF"/>
                </a:solidFill>
                <a:latin typeface="標楷體" pitchFamily="65" charset="-120"/>
                <a:ea typeface="標楷體" pitchFamily="65" charset="-120"/>
              </a:rPr>
              <a:t>(2)</a:t>
            </a:r>
            <a:r>
              <a:rPr lang="zh-TW" altLang="en-US" sz="3600" b="1" kern="1200" dirty="0" smtClean="0">
                <a:solidFill>
                  <a:srgbClr val="0000FF"/>
                </a:solidFill>
                <a:latin typeface="標楷體" pitchFamily="65" charset="-120"/>
                <a:ea typeface="標楷體" pitchFamily="65" charset="-120"/>
              </a:rPr>
              <a:t>－金融</a:t>
            </a:r>
            <a:r>
              <a:rPr lang="zh-TW" altLang="zh-TW" sz="3600" b="1" kern="1200" dirty="0" smtClean="0">
                <a:solidFill>
                  <a:srgbClr val="0000FF"/>
                </a:solidFill>
                <a:latin typeface="標楷體" pitchFamily="65" charset="-120"/>
                <a:ea typeface="標楷體" pitchFamily="65" charset="-120"/>
              </a:rPr>
              <a:t>債</a:t>
            </a:r>
            <a:r>
              <a:rPr lang="zh-TW" altLang="en-US" sz="3600" b="1" kern="1200" dirty="0" smtClean="0">
                <a:solidFill>
                  <a:srgbClr val="0000FF"/>
                </a:solidFill>
                <a:latin typeface="標楷體" pitchFamily="65" charset="-120"/>
                <a:ea typeface="標楷體" pitchFamily="65" charset="-120"/>
              </a:rPr>
              <a:t>券</a:t>
            </a:r>
          </a:p>
        </p:txBody>
      </p:sp>
      <p:sp>
        <p:nvSpPr>
          <p:cNvPr id="5" name="Rectangle 6"/>
          <p:cNvSpPr>
            <a:spLocks noChangeArrowheads="1"/>
          </p:cNvSpPr>
          <p:nvPr/>
        </p:nvSpPr>
        <p:spPr bwMode="auto">
          <a:xfrm>
            <a:off x="2555379" y="6111679"/>
            <a:ext cx="2737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600" b="1" dirty="0" smtClean="0">
                <a:latin typeface="Times New Roman" pitchFamily="18" charset="0"/>
                <a:ea typeface="標楷體" pitchFamily="65" charset="-120"/>
              </a:rPr>
              <a:t>資料日期：</a:t>
            </a:r>
            <a:r>
              <a:rPr lang="en-US" altLang="zh-TW" sz="1600" b="1" dirty="0" smtClean="0">
                <a:latin typeface="Times New Roman" pitchFamily="18" charset="0"/>
                <a:ea typeface="標楷體" pitchFamily="65" charset="-120"/>
              </a:rPr>
              <a:t>2016</a:t>
            </a:r>
            <a:r>
              <a:rPr lang="zh-TW" altLang="en-US" sz="1600" b="1" dirty="0" smtClean="0">
                <a:latin typeface="Times New Roman" pitchFamily="18" charset="0"/>
                <a:ea typeface="標楷體" pitchFamily="65" charset="-120"/>
              </a:rPr>
              <a:t>年</a:t>
            </a:r>
            <a:r>
              <a:rPr lang="en-US" altLang="zh-TW" sz="1600" b="1" dirty="0" smtClean="0">
                <a:latin typeface="Times New Roman" pitchFamily="18" charset="0"/>
                <a:ea typeface="標楷體" pitchFamily="65" charset="-120"/>
              </a:rPr>
              <a:t>6</a:t>
            </a:r>
            <a:r>
              <a:rPr lang="zh-TW" altLang="en-US" sz="1600" b="1" dirty="0" smtClean="0">
                <a:latin typeface="Times New Roman" pitchFamily="18" charset="0"/>
                <a:ea typeface="標楷體" pitchFamily="65" charset="-120"/>
              </a:rPr>
              <a:t>月</a:t>
            </a:r>
            <a:r>
              <a:rPr lang="en-US" altLang="zh-TW" sz="1600" b="1" dirty="0" smtClean="0">
                <a:latin typeface="Times New Roman" pitchFamily="18" charset="0"/>
                <a:ea typeface="標楷體" pitchFamily="65" charset="-120"/>
              </a:rPr>
              <a:t>30</a:t>
            </a:r>
            <a:r>
              <a:rPr lang="zh-TW" altLang="en-US" sz="1600" b="1" dirty="0" smtClean="0">
                <a:latin typeface="Times New Roman" pitchFamily="18" charset="0"/>
                <a:ea typeface="標楷體" pitchFamily="65" charset="-120"/>
              </a:rPr>
              <a:t>日</a:t>
            </a:r>
            <a:endParaRPr lang="zh-TW" altLang="en-US" sz="1600" b="1" dirty="0">
              <a:latin typeface="Times New Roman" pitchFamily="18" charset="0"/>
              <a:ea typeface="標楷體" pitchFamily="65" charset="-120"/>
            </a:endParaRPr>
          </a:p>
        </p:txBody>
      </p:sp>
      <p:graphicFrame>
        <p:nvGraphicFramePr>
          <p:cNvPr id="6" name="圖表 5"/>
          <p:cNvGraphicFramePr>
            <a:graphicFrameLocks/>
          </p:cNvGraphicFramePr>
          <p:nvPr>
            <p:extLst>
              <p:ext uri="{D42A27DB-BD31-4B8C-83A1-F6EECF244321}">
                <p14:modId xmlns:p14="http://schemas.microsoft.com/office/powerpoint/2010/main" val="25546165"/>
              </p:ext>
            </p:extLst>
          </p:nvPr>
        </p:nvGraphicFramePr>
        <p:xfrm>
          <a:off x="683568" y="1898692"/>
          <a:ext cx="8136904" cy="4338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3583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分離型附認股權公司債制度介紹</Template>
  <TotalTime>15590</TotalTime>
  <Words>8175</Words>
  <Application>Microsoft Office PowerPoint</Application>
  <PresentationFormat>如螢幕大小 (4:3)</PresentationFormat>
  <Paragraphs>893</Paragraphs>
  <Slides>87</Slides>
  <Notes>15</Notes>
  <HiddenSlides>0</HiddenSlides>
  <MMClips>0</MMClips>
  <ScaleCrop>false</ScaleCrop>
  <HeadingPairs>
    <vt:vector size="8" baseType="variant">
      <vt:variant>
        <vt:lpstr>使用字型</vt:lpstr>
      </vt:variant>
      <vt:variant>
        <vt:i4>9</vt:i4>
      </vt:variant>
      <vt:variant>
        <vt:lpstr>佈景主題</vt:lpstr>
      </vt:variant>
      <vt:variant>
        <vt:i4>2</vt:i4>
      </vt:variant>
      <vt:variant>
        <vt:lpstr>內嵌 OLE 伺服程式</vt:lpstr>
      </vt:variant>
      <vt:variant>
        <vt:i4>1</vt:i4>
      </vt:variant>
      <vt:variant>
        <vt:lpstr>投影片標題</vt:lpstr>
      </vt:variant>
      <vt:variant>
        <vt:i4>87</vt:i4>
      </vt:variant>
    </vt:vector>
  </HeadingPairs>
  <TitlesOfParts>
    <vt:vector size="99" baseType="lpstr">
      <vt:lpstr>華康仿宋體W6</vt:lpstr>
      <vt:lpstr>新細明體</vt:lpstr>
      <vt:lpstr>標楷體</vt:lpstr>
      <vt:lpstr>Arial</vt:lpstr>
      <vt:lpstr>Tahoma</vt:lpstr>
      <vt:lpstr>Times New Roman</vt:lpstr>
      <vt:lpstr>Verdana</vt:lpstr>
      <vt:lpstr>Wingdings</vt:lpstr>
      <vt:lpstr>Wingdings 2</vt:lpstr>
      <vt:lpstr>Blends</vt:lpstr>
      <vt:lpstr>1_Blends</vt:lpstr>
      <vt:lpstr>Worksheet</vt:lpstr>
      <vt:lpstr>債券發行與交易之 實務作業與管理(一) 普通公司債與金融債券</vt:lpstr>
      <vt:lpstr>簡報大綱</vt:lpstr>
      <vt:lpstr>壹、臺灣債券市場概況</vt:lpstr>
      <vt:lpstr>一、市場架構與證券種類</vt:lpstr>
      <vt:lpstr>二、債券市場－發行餘額</vt:lpstr>
      <vt:lpstr>貳、普通公司債及金融債券發行概況</vt:lpstr>
      <vt:lpstr>一、發行餘額</vt:lpstr>
      <vt:lpstr>二、發行年限(1)－普通公司債</vt:lpstr>
      <vt:lpstr>二、發行年限(2)－金融債券</vt:lpstr>
      <vt:lpstr>三、發行條件型態－普通公司債</vt:lpstr>
      <vt:lpstr>三、發行條件型態－金融債券</vt:lpstr>
      <vt:lpstr>四、普通公司債發行公司結構</vt:lpstr>
      <vt:lpstr>參、募集與發行普通公司債申報生效新制介紹</vt:lpstr>
      <vt:lpstr>一、相關規章修正(1)</vt:lpstr>
      <vt:lpstr>一、相關規章修正(2)</vt:lpstr>
      <vt:lpstr>一、相關規章修正(3)</vt:lpstr>
      <vt:lpstr>二、本中心受託辦理普通公司債申報生效案件相關規定</vt:lpstr>
      <vt:lpstr>三、普通公司債申報生效新制重點(1)</vt:lpstr>
      <vt:lpstr>三、普通公司債申報生效新制重點(2)</vt:lpstr>
      <vt:lpstr>四、普通公司債發行與上櫃流程(1)</vt:lpstr>
      <vt:lpstr>四、普通公司債發行與上櫃流程(2) 專業板併案申請</vt:lpstr>
      <vt:lpstr>四、普通公司債發行與上櫃流程(3) 一般板併案申請</vt:lpstr>
      <vt:lpstr>四、普通公司債發行與上櫃流程(4) 專業板及一般板分案申請</vt:lpstr>
      <vt:lpstr>五、其他應注意事項(1)</vt:lpstr>
      <vt:lpstr>五、其他應注意事項(2)</vt:lpstr>
      <vt:lpstr>五、其他應注意事項(3)</vt:lpstr>
      <vt:lpstr>五、其他應注意事項(4)</vt:lpstr>
      <vt:lpstr>六、相關文件下載</vt:lpstr>
      <vt:lpstr>七、資訊揭露(1)</vt:lpstr>
      <vt:lpstr>七、資訊揭露(2)</vt:lpstr>
      <vt:lpstr>七、資訊揭露(3)</vt:lpstr>
      <vt:lpstr>七、資訊揭露(4)</vt:lpstr>
      <vt:lpstr>七、資訊揭露(5)</vt:lpstr>
      <vt:lpstr>七、資訊揭露(6)</vt:lpstr>
      <vt:lpstr>肆、普通公司債及金融債券上櫃作業</vt:lpstr>
      <vt:lpstr>一、上櫃申請－相關法規(1)</vt:lpstr>
      <vt:lpstr>一、上櫃申請－相關法規(2)</vt:lpstr>
      <vt:lpstr>一、上櫃申請－相關法規(3)</vt:lpstr>
      <vt:lpstr>一、上櫃申請－相關法規(4)</vt:lpstr>
      <vt:lpstr>一、上櫃申請－相關法規(5)</vt:lpstr>
      <vt:lpstr>一、上櫃申請－作業流程</vt:lpstr>
      <vt:lpstr>一、上櫃申請－公司債申請書件(1)</vt:lpstr>
      <vt:lpstr>一、上櫃申請－公司債申請書件(2)</vt:lpstr>
      <vt:lpstr>一、上櫃申請－公司債申請書件(3)</vt:lpstr>
      <vt:lpstr>一、上櫃申請－公司債申請書件(4)</vt:lpstr>
      <vt:lpstr>一、上櫃申請－公司債申請書件(5)</vt:lpstr>
      <vt:lpstr>一、上櫃申請－公司債申請書件(6)</vt:lpstr>
      <vt:lpstr>一、上櫃申請－金融債申請書件(1)</vt:lpstr>
      <vt:lpstr>一、上櫃申請－金融債申請書件(2)</vt:lpstr>
      <vt:lpstr>一、上櫃申請－金融債申請書件(3)</vt:lpstr>
      <vt:lpstr>一、上櫃申請－金融債申請書件(4)</vt:lpstr>
      <vt:lpstr>一、上櫃申請－金融債申請書件(5)</vt:lpstr>
      <vt:lpstr>二、網路掛牌—申報系統</vt:lpstr>
      <vt:lpstr>二、網路掛牌—作業項目</vt:lpstr>
      <vt:lpstr>二、網路掛牌—作業流程</vt:lpstr>
      <vt:lpstr>二、網路掛牌—作業說明(1)</vt:lpstr>
      <vt:lpstr>二、網路掛牌—作業說明(2)</vt:lpstr>
      <vt:lpstr>二、網路掛牌—作業說明(3)</vt:lpstr>
      <vt:lpstr>二、網路掛牌—作業說明(4)</vt:lpstr>
      <vt:lpstr>三、資訊申報—常用作業</vt:lpstr>
      <vt:lpstr>三、資訊申報—債券基本資料維護</vt:lpstr>
      <vt:lpstr>三、資訊申報—債券訊息市場公告</vt:lpstr>
      <vt:lpstr>三、資訊申報—各項公告申報作業</vt:lpstr>
      <vt:lpstr>四、相關文件下載</vt:lpstr>
      <vt:lpstr>五、資訊揭示—本中心網站(1)</vt:lpstr>
      <vt:lpstr>五、資訊揭示—本中心網站(2)</vt:lpstr>
      <vt:lpstr>五、資訊揭示—本中心網站(3)</vt:lpstr>
      <vt:lpstr>五、資訊揭示—本中心網站(4)</vt:lpstr>
      <vt:lpstr>五、資訊揭示—公開資訊觀測站(1)</vt:lpstr>
      <vt:lpstr>五、資訊揭示—公開資訊觀測站(2)</vt:lpstr>
      <vt:lpstr>五、資訊揭示—公開資訊觀測站(3)</vt:lpstr>
      <vt:lpstr>五、資訊揭示—公開資訊觀測站(4)</vt:lpstr>
      <vt:lpstr>伍、普通公司債及金融債券交易制度</vt:lpstr>
      <vt:lpstr>一、交易機制—交易方式與效益</vt:lpstr>
      <vt:lpstr>PowerPoint 簡報</vt:lpstr>
      <vt:lpstr>PowerPoint 簡報</vt:lpstr>
      <vt:lpstr>PowerPoint 簡報</vt:lpstr>
      <vt:lpstr>PowerPoint 簡報</vt:lpstr>
      <vt:lpstr>PowerPoint 簡報</vt:lpstr>
      <vt:lpstr>PowerPoint 簡報</vt:lpstr>
      <vt:lpstr>一、交易機制—提高流動性之措施</vt:lpstr>
      <vt:lpstr>二、交易資訊查詢(1)</vt:lpstr>
      <vt:lpstr>二、交易資訊查詢(2)</vt:lpstr>
      <vt:lpstr>二、交易資訊查詢(3)</vt:lpstr>
      <vt:lpstr>二、交易資訊查詢(4)</vt:lpstr>
      <vt:lpstr>二、交易資訊查詢(5)</vt:lpstr>
      <vt:lpstr>PowerPoint 簡報</vt:lpstr>
    </vt:vector>
  </TitlesOfParts>
  <Company>abc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大綱</dc:title>
  <dc:creator>wanchen</dc:creator>
  <cp:lastModifiedBy>曾婉禎</cp:lastModifiedBy>
  <cp:revision>1105</cp:revision>
  <cp:lastPrinted>2014-07-29T06:32:23Z</cp:lastPrinted>
  <dcterms:created xsi:type="dcterms:W3CDTF">2006-08-17T05:33:52Z</dcterms:created>
  <dcterms:modified xsi:type="dcterms:W3CDTF">2016-08-22T01:14:41Z</dcterms:modified>
</cp:coreProperties>
</file>