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 id="2147484201" r:id="rId2"/>
  </p:sldMasterIdLst>
  <p:notesMasterIdLst>
    <p:notesMasterId r:id="rId84"/>
  </p:notesMasterIdLst>
  <p:handoutMasterIdLst>
    <p:handoutMasterId r:id="rId85"/>
  </p:handoutMasterIdLst>
  <p:sldIdLst>
    <p:sldId id="1214" r:id="rId3"/>
    <p:sldId id="1179" r:id="rId4"/>
    <p:sldId id="1541" r:id="rId5"/>
    <p:sldId id="1542" r:id="rId6"/>
    <p:sldId id="1543" r:id="rId7"/>
    <p:sldId id="1384" r:id="rId8"/>
    <p:sldId id="1267" r:id="rId9"/>
    <p:sldId id="1277" r:id="rId10"/>
    <p:sldId id="1278" r:id="rId11"/>
    <p:sldId id="1545" r:id="rId12"/>
    <p:sldId id="1281" r:id="rId13"/>
    <p:sldId id="1342" r:id="rId14"/>
    <p:sldId id="1383" r:id="rId15"/>
    <p:sldId id="1385" r:id="rId16"/>
    <p:sldId id="1373" r:id="rId17"/>
    <p:sldId id="1389" r:id="rId18"/>
    <p:sldId id="1578" r:id="rId19"/>
    <p:sldId id="1374" r:id="rId20"/>
    <p:sldId id="1375" r:id="rId21"/>
    <p:sldId id="1376" r:id="rId22"/>
    <p:sldId id="1418" r:id="rId23"/>
    <p:sldId id="1467" r:id="rId24"/>
    <p:sldId id="1420" r:id="rId25"/>
    <p:sldId id="1540" r:id="rId26"/>
    <p:sldId id="1312" r:id="rId27"/>
    <p:sldId id="1406" r:id="rId28"/>
    <p:sldId id="1396" r:id="rId29"/>
    <p:sldId id="1402" r:id="rId30"/>
    <p:sldId id="1404" r:id="rId31"/>
    <p:sldId id="1313" r:id="rId32"/>
    <p:sldId id="1315" r:id="rId33"/>
    <p:sldId id="1314" r:id="rId34"/>
    <p:sldId id="1316" r:id="rId35"/>
    <p:sldId id="1317" r:id="rId36"/>
    <p:sldId id="1318" r:id="rId37"/>
    <p:sldId id="1319" r:id="rId38"/>
    <p:sldId id="1320" r:id="rId39"/>
    <p:sldId id="1321" r:id="rId40"/>
    <p:sldId id="1245" r:id="rId41"/>
    <p:sldId id="1221" r:id="rId42"/>
    <p:sldId id="1222" r:id="rId43"/>
    <p:sldId id="1233" r:id="rId44"/>
    <p:sldId id="1234" r:id="rId45"/>
    <p:sldId id="1553" r:id="rId46"/>
    <p:sldId id="1546" r:id="rId47"/>
    <p:sldId id="1547" r:id="rId48"/>
    <p:sldId id="1240" r:id="rId49"/>
    <p:sldId id="1469" r:id="rId50"/>
    <p:sldId id="1473" r:id="rId51"/>
    <p:sldId id="1474" r:id="rId52"/>
    <p:sldId id="1409" r:id="rId53"/>
    <p:sldId id="1581" r:id="rId54"/>
    <p:sldId id="1441" r:id="rId55"/>
    <p:sldId id="1442" r:id="rId56"/>
    <p:sldId id="1475" r:id="rId57"/>
    <p:sldId id="1554" r:id="rId58"/>
    <p:sldId id="1555" r:id="rId59"/>
    <p:sldId id="1579" r:id="rId60"/>
    <p:sldId id="1580" r:id="rId61"/>
    <p:sldId id="1548" r:id="rId62"/>
    <p:sldId id="1549" r:id="rId63"/>
    <p:sldId id="1550" r:id="rId64"/>
    <p:sldId id="1551" r:id="rId65"/>
    <p:sldId id="1552" r:id="rId66"/>
    <p:sldId id="1449" r:id="rId67"/>
    <p:sldId id="1557" r:id="rId68"/>
    <p:sldId id="1558" r:id="rId69"/>
    <p:sldId id="1559" r:id="rId70"/>
    <p:sldId id="1560" r:id="rId71"/>
    <p:sldId id="1561" r:id="rId72"/>
    <p:sldId id="1562" r:id="rId73"/>
    <p:sldId id="1563" r:id="rId74"/>
    <p:sldId id="1564" r:id="rId75"/>
    <p:sldId id="1565" r:id="rId76"/>
    <p:sldId id="1566" r:id="rId77"/>
    <p:sldId id="1567" r:id="rId78"/>
    <p:sldId id="1568" r:id="rId79"/>
    <p:sldId id="1569" r:id="rId80"/>
    <p:sldId id="1571" r:id="rId81"/>
    <p:sldId id="1572" r:id="rId82"/>
    <p:sldId id="1450" r:id="rId83"/>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B4DC3B6A-9375-472B-B24E-0CBF2629554D}">
          <p14:sldIdLst>
            <p14:sldId id="1214"/>
            <p14:sldId id="1179"/>
            <p14:sldId id="1541"/>
            <p14:sldId id="1542"/>
            <p14:sldId id="1543"/>
            <p14:sldId id="1384"/>
            <p14:sldId id="1267"/>
            <p14:sldId id="1277"/>
            <p14:sldId id="1278"/>
            <p14:sldId id="1545"/>
            <p14:sldId id="1281"/>
            <p14:sldId id="1342"/>
            <p14:sldId id="1383"/>
            <p14:sldId id="1385"/>
            <p14:sldId id="1373"/>
            <p14:sldId id="1389"/>
            <p14:sldId id="1578"/>
            <p14:sldId id="1374"/>
            <p14:sldId id="1375"/>
            <p14:sldId id="1376"/>
            <p14:sldId id="1418"/>
            <p14:sldId id="1467"/>
            <p14:sldId id="1420"/>
            <p14:sldId id="1540"/>
            <p14:sldId id="1312"/>
            <p14:sldId id="1406"/>
            <p14:sldId id="1396"/>
            <p14:sldId id="1402"/>
            <p14:sldId id="1404"/>
            <p14:sldId id="1313"/>
            <p14:sldId id="1315"/>
            <p14:sldId id="1314"/>
            <p14:sldId id="1316"/>
            <p14:sldId id="1317"/>
            <p14:sldId id="1318"/>
            <p14:sldId id="1319"/>
            <p14:sldId id="1320"/>
            <p14:sldId id="1321"/>
            <p14:sldId id="1245"/>
            <p14:sldId id="1221"/>
            <p14:sldId id="1222"/>
            <p14:sldId id="1233"/>
            <p14:sldId id="1234"/>
            <p14:sldId id="1553"/>
            <p14:sldId id="1546"/>
            <p14:sldId id="1547"/>
            <p14:sldId id="1240"/>
            <p14:sldId id="1469"/>
            <p14:sldId id="1473"/>
            <p14:sldId id="1474"/>
            <p14:sldId id="1409"/>
            <p14:sldId id="1581"/>
            <p14:sldId id="1441"/>
            <p14:sldId id="1442"/>
            <p14:sldId id="1475"/>
            <p14:sldId id="1554"/>
            <p14:sldId id="1555"/>
            <p14:sldId id="1579"/>
            <p14:sldId id="1580"/>
            <p14:sldId id="1548"/>
            <p14:sldId id="1549"/>
            <p14:sldId id="1550"/>
            <p14:sldId id="1551"/>
            <p14:sldId id="1552"/>
            <p14:sldId id="1449"/>
            <p14:sldId id="1557"/>
            <p14:sldId id="1558"/>
            <p14:sldId id="1559"/>
            <p14:sldId id="1560"/>
            <p14:sldId id="1561"/>
            <p14:sldId id="1562"/>
            <p14:sldId id="1563"/>
            <p14:sldId id="1564"/>
            <p14:sldId id="1565"/>
            <p14:sldId id="1566"/>
            <p14:sldId id="1567"/>
            <p14:sldId id="1568"/>
            <p14:sldId id="1569"/>
            <p14:sldId id="1571"/>
            <p14:sldId id="1572"/>
            <p14:sldId id="1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45E"/>
    <a:srgbClr val="D1A375"/>
    <a:srgbClr val="CAB688"/>
    <a:srgbClr val="0070C0"/>
    <a:srgbClr val="FFFFCC"/>
    <a:srgbClr val="F1EBDF"/>
    <a:srgbClr val="E1D6BD"/>
    <a:srgbClr val="D2C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3" autoAdjust="0"/>
    <p:restoredTop sz="86427" autoAdjust="0"/>
  </p:normalViewPr>
  <p:slideViewPr>
    <p:cSldViewPr>
      <p:cViewPr varScale="1">
        <p:scale>
          <a:sx n="116" d="100"/>
          <a:sy n="116" d="100"/>
        </p:scale>
        <p:origin x="1644" y="108"/>
      </p:cViewPr>
      <p:guideLst>
        <p:guide orient="horz" pos="2160"/>
        <p:guide pos="2880"/>
      </p:guideLst>
    </p:cSldViewPr>
  </p:slideViewPr>
  <p:outlineViewPr>
    <p:cViewPr>
      <p:scale>
        <a:sx n="33" d="100"/>
        <a:sy n="33" d="100"/>
      </p:scale>
      <p:origin x="0" y="50982"/>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9006"/>
    </p:cViewPr>
  </p:sorterViewPr>
  <p:notesViewPr>
    <p:cSldViewPr>
      <p:cViewPr varScale="1">
        <p:scale>
          <a:sx n="57" d="100"/>
          <a:sy n="57" d="100"/>
        </p:scale>
        <p:origin x="-2952"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6C238-9C51-4780-A1DF-3EB020C6773F}" type="doc">
      <dgm:prSet loTypeId="urn:microsoft.com/office/officeart/2005/8/layout/hChevron3" loCatId="process" qsTypeId="urn:microsoft.com/office/officeart/2005/8/quickstyle/simple1" qsCatId="simple" csTypeId="urn:microsoft.com/office/officeart/2005/8/colors/accent1_2" csCatId="accent1" phldr="1"/>
      <dgm:spPr/>
    </dgm:pt>
    <dgm:pt modelId="{F0F63B73-A230-4CA5-A257-F9E6ECBF3BFA}">
      <dgm:prSet phldrT="[文字]"/>
      <dgm:sp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dgm:spPr>
      <dgm:t>
        <a:bodyPr/>
        <a:lstStyle/>
        <a:p>
          <a:endParaRPr lang="en-US" altLang="zh-TW" dirty="0" smtClean="0"/>
        </a:p>
        <a:p>
          <a:endParaRPr lang="zh-TW" altLang="en-US" dirty="0"/>
        </a:p>
      </dgm:t>
    </dgm:pt>
    <dgm:pt modelId="{D8E2D6FA-57AF-47D5-AC7D-679A59E9DCFA}" type="parTrans" cxnId="{4E1B1F28-2187-4968-8FDF-3DB9F411BF8A}">
      <dgm:prSet/>
      <dgm:spPr/>
      <dgm:t>
        <a:bodyPr/>
        <a:lstStyle/>
        <a:p>
          <a:endParaRPr lang="zh-TW" altLang="en-US"/>
        </a:p>
      </dgm:t>
    </dgm:pt>
    <dgm:pt modelId="{C09F7D7A-C6E3-4A2D-B17D-E7EA21DDBE76}" type="sibTrans" cxnId="{4E1B1F28-2187-4968-8FDF-3DB9F411BF8A}">
      <dgm:prSet/>
      <dgm:spPr/>
      <dgm:t>
        <a:bodyPr/>
        <a:lstStyle/>
        <a:p>
          <a:endParaRPr lang="zh-TW" altLang="en-US"/>
        </a:p>
      </dgm:t>
    </dgm:pt>
    <dgm:pt modelId="{F28C0637-7B89-4640-A82E-C3E9A0A35BE0}">
      <dgm:prSet phldrT="[文字]"/>
      <dgm:sp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dgm:spPr>
      <dgm:t>
        <a:bodyPr/>
        <a:lstStyle/>
        <a:p>
          <a:endParaRPr lang="zh-TW" altLang="en-US" dirty="0"/>
        </a:p>
      </dgm:t>
    </dgm:pt>
    <dgm:pt modelId="{A8385965-4BFC-4037-8684-0820CD1D95D5}" type="parTrans" cxnId="{E2E8C7F8-D293-4B28-82E4-9AB509A4D64D}">
      <dgm:prSet/>
      <dgm:spPr/>
      <dgm:t>
        <a:bodyPr/>
        <a:lstStyle/>
        <a:p>
          <a:endParaRPr lang="zh-TW" altLang="en-US"/>
        </a:p>
      </dgm:t>
    </dgm:pt>
    <dgm:pt modelId="{25A69F4C-0B8E-483C-95D7-7DA603E98684}" type="sibTrans" cxnId="{E2E8C7F8-D293-4B28-82E4-9AB509A4D64D}">
      <dgm:prSet/>
      <dgm:spPr/>
      <dgm:t>
        <a:bodyPr/>
        <a:lstStyle/>
        <a:p>
          <a:endParaRPr lang="zh-TW" altLang="en-US"/>
        </a:p>
      </dgm:t>
    </dgm:pt>
    <dgm:pt modelId="{C8F13410-C618-41E3-B00E-09122E51CA22}">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en-US" altLang="zh-TW" dirty="0" smtClean="0"/>
        </a:p>
        <a:p>
          <a:endParaRPr lang="zh-TW" altLang="en-US" dirty="0"/>
        </a:p>
      </dgm:t>
    </dgm:pt>
    <dgm:pt modelId="{EE126679-B9EF-4E07-8E7C-58D83309828A}" type="parTrans" cxnId="{CE3C5B67-4977-46FB-89DD-66A9A8936CF1}">
      <dgm:prSet/>
      <dgm:spPr/>
      <dgm:t>
        <a:bodyPr/>
        <a:lstStyle/>
        <a:p>
          <a:endParaRPr lang="zh-TW" altLang="en-US"/>
        </a:p>
      </dgm:t>
    </dgm:pt>
    <dgm:pt modelId="{A024A554-1148-4D0F-81E9-38DF04CF2246}" type="sibTrans" cxnId="{CE3C5B67-4977-46FB-89DD-66A9A8936CF1}">
      <dgm:prSet/>
      <dgm:spPr/>
      <dgm:t>
        <a:bodyPr/>
        <a:lstStyle/>
        <a:p>
          <a:endParaRPr lang="zh-TW" altLang="en-US"/>
        </a:p>
      </dgm:t>
    </dgm:pt>
    <dgm:pt modelId="{C743DEEF-7EE9-4A6A-BA15-D363BCD1B8D7}">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4DCBA1A6-AC3A-47EA-B006-327781346DF1}" type="parTrans" cxnId="{7B60E53B-02B6-4F41-BC94-D16670DC1E53}">
      <dgm:prSet/>
      <dgm:spPr/>
      <dgm:t>
        <a:bodyPr/>
        <a:lstStyle/>
        <a:p>
          <a:endParaRPr lang="zh-TW" altLang="en-US"/>
        </a:p>
      </dgm:t>
    </dgm:pt>
    <dgm:pt modelId="{FC949D42-BEF5-4E67-8CFC-34E3EF7CB010}" type="sibTrans" cxnId="{7B60E53B-02B6-4F41-BC94-D16670DC1E53}">
      <dgm:prSet/>
      <dgm:spPr/>
      <dgm:t>
        <a:bodyPr/>
        <a:lstStyle/>
        <a:p>
          <a:endParaRPr lang="zh-TW" altLang="en-US"/>
        </a:p>
      </dgm:t>
    </dgm:pt>
    <dgm:pt modelId="{39CC6ED9-53A7-4DC6-824B-F35CBDCA2CDA}">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1ECE4C32-7C87-4F49-B74C-E300BEE54E34}" type="parTrans" cxnId="{E0CD7CF4-0162-459E-8752-85D3A00172A5}">
      <dgm:prSet/>
      <dgm:spPr/>
      <dgm:t>
        <a:bodyPr/>
        <a:lstStyle/>
        <a:p>
          <a:endParaRPr lang="zh-TW" altLang="en-US"/>
        </a:p>
      </dgm:t>
    </dgm:pt>
    <dgm:pt modelId="{A1D2195D-F68C-4C49-B308-B5996C133BD9}" type="sibTrans" cxnId="{E0CD7CF4-0162-459E-8752-85D3A00172A5}">
      <dgm:prSet/>
      <dgm:spPr/>
      <dgm:t>
        <a:bodyPr/>
        <a:lstStyle/>
        <a:p>
          <a:endParaRPr lang="zh-TW" altLang="en-US"/>
        </a:p>
      </dgm:t>
    </dgm:pt>
    <dgm:pt modelId="{7865AE77-65C2-46ED-B779-F8CD3F1542F3}">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4CB50B02-F032-4538-ACDD-4EB170B81930}" type="parTrans" cxnId="{C4D0EC1D-30D9-4AA7-AAA0-01F2C14266D2}">
      <dgm:prSet/>
      <dgm:spPr/>
      <dgm:t>
        <a:bodyPr/>
        <a:lstStyle/>
        <a:p>
          <a:endParaRPr lang="zh-TW" altLang="en-US"/>
        </a:p>
      </dgm:t>
    </dgm:pt>
    <dgm:pt modelId="{956C2D19-F4CB-49FB-BEEC-BDA511E8724E}" type="sibTrans" cxnId="{C4D0EC1D-30D9-4AA7-AAA0-01F2C14266D2}">
      <dgm:prSet/>
      <dgm:spPr/>
      <dgm:t>
        <a:bodyPr/>
        <a:lstStyle/>
        <a:p>
          <a:endParaRPr lang="zh-TW" altLang="en-US"/>
        </a:p>
      </dgm:t>
    </dgm:pt>
    <dgm:pt modelId="{8B322073-E11F-404E-A3A5-95A3C3546B07}">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80DCD6C7-2399-4578-BE84-587128FCE5E6}" type="parTrans" cxnId="{DFE9FD8F-15A6-42CD-B32A-DBC14B0FAE82}">
      <dgm:prSet/>
      <dgm:spPr/>
      <dgm:t>
        <a:bodyPr/>
        <a:lstStyle/>
        <a:p>
          <a:endParaRPr lang="zh-TW" altLang="en-US"/>
        </a:p>
      </dgm:t>
    </dgm:pt>
    <dgm:pt modelId="{84E644B5-9923-4DEE-9397-3CD58DA0D9F0}" type="sibTrans" cxnId="{DFE9FD8F-15A6-42CD-B32A-DBC14B0FAE82}">
      <dgm:prSet/>
      <dgm:spPr/>
      <dgm:t>
        <a:bodyPr/>
        <a:lstStyle/>
        <a:p>
          <a:endParaRPr lang="zh-TW" altLang="en-US"/>
        </a:p>
      </dgm:t>
    </dgm:pt>
    <dgm:pt modelId="{EDED75AC-A0BA-4CC0-8E9A-65F84949EF69}">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C1C14E83-A747-47D9-B126-E12F9E012AC0}" type="parTrans" cxnId="{42C75FC6-B3A6-4F0D-8361-999B49A1389E}">
      <dgm:prSet/>
      <dgm:spPr/>
      <dgm:t>
        <a:bodyPr/>
        <a:lstStyle/>
        <a:p>
          <a:endParaRPr lang="zh-TW" altLang="en-US"/>
        </a:p>
      </dgm:t>
    </dgm:pt>
    <dgm:pt modelId="{DE82DBCD-34AF-44F9-A9C7-AACB287F2253}" type="sibTrans" cxnId="{42C75FC6-B3A6-4F0D-8361-999B49A1389E}">
      <dgm:prSet/>
      <dgm:spPr/>
      <dgm:t>
        <a:bodyPr/>
        <a:lstStyle/>
        <a:p>
          <a:endParaRPr lang="zh-TW" altLang="en-US"/>
        </a:p>
      </dgm:t>
    </dgm:pt>
    <dgm:pt modelId="{E3AF8AD5-1CEE-498F-9DA4-737232D3FB13}">
      <dgm:prSet phldrT="[文字]"/>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dirty="0"/>
        </a:p>
      </dgm:t>
    </dgm:pt>
    <dgm:pt modelId="{5B219BD9-8F1C-4723-8AFE-10EEFECC9ACE}" type="parTrans" cxnId="{E249151F-3473-4096-A10E-357637FB0262}">
      <dgm:prSet/>
      <dgm:spPr/>
      <dgm:t>
        <a:bodyPr/>
        <a:lstStyle/>
        <a:p>
          <a:endParaRPr lang="zh-TW" altLang="en-US"/>
        </a:p>
      </dgm:t>
    </dgm:pt>
    <dgm:pt modelId="{1D08DC8B-BE6A-4780-B731-A2DD2E699C7E}" type="sibTrans" cxnId="{E249151F-3473-4096-A10E-357637FB0262}">
      <dgm:prSet/>
      <dgm:spPr/>
      <dgm:t>
        <a:bodyPr/>
        <a:lstStyle/>
        <a:p>
          <a:endParaRPr lang="zh-TW" altLang="en-US"/>
        </a:p>
      </dgm:t>
    </dgm:pt>
    <dgm:pt modelId="{B80BB513-C856-4BB7-A151-888316FAF8A9}">
      <dgm:prSet phldrT="[文字]"/>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dirty="0"/>
        </a:p>
      </dgm:t>
    </dgm:pt>
    <dgm:pt modelId="{D91E524E-30CE-4D50-B4EF-24DF958BC9E5}" type="parTrans" cxnId="{6934B5E7-72D7-44F3-AA5F-79FDD62C7012}">
      <dgm:prSet/>
      <dgm:spPr/>
      <dgm:t>
        <a:bodyPr/>
        <a:lstStyle/>
        <a:p>
          <a:endParaRPr lang="zh-TW" altLang="en-US"/>
        </a:p>
      </dgm:t>
    </dgm:pt>
    <dgm:pt modelId="{599C168D-C892-4840-BD45-18827802E145}" type="sibTrans" cxnId="{6934B5E7-72D7-44F3-AA5F-79FDD62C7012}">
      <dgm:prSet/>
      <dgm:spPr/>
      <dgm:t>
        <a:bodyPr/>
        <a:lstStyle/>
        <a:p>
          <a:endParaRPr lang="zh-TW" altLang="en-US"/>
        </a:p>
      </dgm:t>
    </dgm:pt>
    <dgm:pt modelId="{9D753B07-E461-41A4-A8D1-936030B2657D}">
      <dgm:prSet phldrT="[文字]"/>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dirty="0"/>
        </a:p>
      </dgm:t>
    </dgm:pt>
    <dgm:pt modelId="{7661C411-38FA-4E40-89C4-98CAD0E5AE41}" type="parTrans" cxnId="{A4F03FA2-BA76-42C0-80A4-3C62032C8483}">
      <dgm:prSet/>
      <dgm:spPr/>
      <dgm:t>
        <a:bodyPr/>
        <a:lstStyle/>
        <a:p>
          <a:endParaRPr lang="zh-TW" altLang="en-US"/>
        </a:p>
      </dgm:t>
    </dgm:pt>
    <dgm:pt modelId="{CD666221-EFDF-43A9-A875-9BAF76E9DF0B}" type="sibTrans" cxnId="{A4F03FA2-BA76-42C0-80A4-3C62032C8483}">
      <dgm:prSet/>
      <dgm:spPr/>
      <dgm:t>
        <a:bodyPr/>
        <a:lstStyle/>
        <a:p>
          <a:endParaRPr lang="zh-TW" altLang="en-US"/>
        </a:p>
      </dgm:t>
    </dgm:pt>
    <dgm:pt modelId="{DBF4D885-0476-4CB3-84F0-B92B629240B8}">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FB3DF473-CE65-423B-8194-8DD590FBE8C1}" type="parTrans" cxnId="{CB107081-0857-490B-B671-5B2FB7C3857C}">
      <dgm:prSet/>
      <dgm:spPr/>
      <dgm:t>
        <a:bodyPr/>
        <a:lstStyle/>
        <a:p>
          <a:endParaRPr lang="zh-TW" altLang="en-US"/>
        </a:p>
      </dgm:t>
    </dgm:pt>
    <dgm:pt modelId="{B77C7089-952E-4D22-A018-DF466CC6E4A5}" type="sibTrans" cxnId="{CB107081-0857-490B-B671-5B2FB7C3857C}">
      <dgm:prSet/>
      <dgm:spPr/>
      <dgm:t>
        <a:bodyPr/>
        <a:lstStyle/>
        <a:p>
          <a:endParaRPr lang="zh-TW" altLang="en-US"/>
        </a:p>
      </dgm:t>
    </dgm:pt>
    <dgm:pt modelId="{5E3FFE5A-9B41-4A9E-AFE1-E4247E069FC5}">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B73AF266-F3F0-482D-8361-08338BC470EF}" type="parTrans" cxnId="{CEC0AA6C-78A4-4AB9-B410-9511AFC64417}">
      <dgm:prSet/>
      <dgm:spPr/>
      <dgm:t>
        <a:bodyPr/>
        <a:lstStyle/>
        <a:p>
          <a:endParaRPr lang="zh-TW" altLang="en-US"/>
        </a:p>
      </dgm:t>
    </dgm:pt>
    <dgm:pt modelId="{61F92D15-0DD0-465E-8BB1-6EC7D4A887F1}" type="sibTrans" cxnId="{CEC0AA6C-78A4-4AB9-B410-9511AFC64417}">
      <dgm:prSet/>
      <dgm:spPr/>
      <dgm:t>
        <a:bodyPr/>
        <a:lstStyle/>
        <a:p>
          <a:endParaRPr lang="zh-TW" altLang="en-US"/>
        </a:p>
      </dgm:t>
    </dgm:pt>
    <dgm:pt modelId="{93A34755-7BD2-4B3C-A88F-89B757B47E87}">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C16D10B8-68BF-4897-937D-0D5546D8990C}" type="parTrans" cxnId="{9555DA27-DCBA-43D3-ABE3-5B6E9473F561}">
      <dgm:prSet/>
      <dgm:spPr/>
      <dgm:t>
        <a:bodyPr/>
        <a:lstStyle/>
        <a:p>
          <a:endParaRPr lang="zh-TW" altLang="en-US"/>
        </a:p>
      </dgm:t>
    </dgm:pt>
    <dgm:pt modelId="{86A0496E-1BBB-46B8-A38C-A812049BD1A0}" type="sibTrans" cxnId="{9555DA27-DCBA-43D3-ABE3-5B6E9473F561}">
      <dgm:prSet/>
      <dgm:spPr/>
      <dgm:t>
        <a:bodyPr/>
        <a:lstStyle/>
        <a:p>
          <a:endParaRPr lang="zh-TW" altLang="en-US"/>
        </a:p>
      </dgm:t>
    </dgm:pt>
    <dgm:pt modelId="{8E5D530F-048C-4CAB-9CD6-87EA1401119F}" type="pres">
      <dgm:prSet presAssocID="{8FC6C238-9C51-4780-A1DF-3EB020C6773F}" presName="Name0" presStyleCnt="0">
        <dgm:presLayoutVars>
          <dgm:dir/>
          <dgm:resizeHandles val="exact"/>
        </dgm:presLayoutVars>
      </dgm:prSet>
      <dgm:spPr/>
    </dgm:pt>
    <dgm:pt modelId="{A6D07443-D860-4DB1-A3C7-90029EA55AAB}" type="pres">
      <dgm:prSet presAssocID="{F0F63B73-A230-4CA5-A257-F9E6ECBF3BFA}" presName="parTxOnly" presStyleLbl="node1" presStyleIdx="0" presStyleCnt="14" custScaleY="109164">
        <dgm:presLayoutVars>
          <dgm:bulletEnabled val="1"/>
        </dgm:presLayoutVars>
      </dgm:prSet>
      <dgm:spPr/>
      <dgm:t>
        <a:bodyPr/>
        <a:lstStyle/>
        <a:p>
          <a:endParaRPr lang="zh-TW" altLang="en-US"/>
        </a:p>
      </dgm:t>
    </dgm:pt>
    <dgm:pt modelId="{304EF57B-2D65-44F5-BEAB-C8EC6E49DA2C}" type="pres">
      <dgm:prSet presAssocID="{C09F7D7A-C6E3-4A2D-B17D-E7EA21DDBE76}" presName="parSpace" presStyleCnt="0"/>
      <dgm:spPr/>
    </dgm:pt>
    <dgm:pt modelId="{B7D8F1AC-F3C5-4C7A-B105-5EBC42F5E647}" type="pres">
      <dgm:prSet presAssocID="{F28C0637-7B89-4640-A82E-C3E9A0A35BE0}" presName="parTxOnly" presStyleLbl="node1" presStyleIdx="1" presStyleCnt="14" custScaleY="109164">
        <dgm:presLayoutVars>
          <dgm:bulletEnabled val="1"/>
        </dgm:presLayoutVars>
      </dgm:prSet>
      <dgm:spPr/>
      <dgm:t>
        <a:bodyPr/>
        <a:lstStyle/>
        <a:p>
          <a:endParaRPr lang="zh-TW" altLang="en-US"/>
        </a:p>
      </dgm:t>
    </dgm:pt>
    <dgm:pt modelId="{50418119-9A28-45BA-ADB4-60077478540A}" type="pres">
      <dgm:prSet presAssocID="{25A69F4C-0B8E-483C-95D7-7DA603E98684}" presName="parSpace" presStyleCnt="0"/>
      <dgm:spPr/>
    </dgm:pt>
    <dgm:pt modelId="{0834CF98-F779-4AAE-B798-617EF0A10E32}" type="pres">
      <dgm:prSet presAssocID="{C8F13410-C618-41E3-B00E-09122E51CA22}" presName="parTxOnly" presStyleLbl="node1" presStyleIdx="2" presStyleCnt="14" custScaleY="109164" custLinFactNeighborX="28633">
        <dgm:presLayoutVars>
          <dgm:bulletEnabled val="1"/>
        </dgm:presLayoutVars>
      </dgm:prSet>
      <dgm:spPr/>
      <dgm:t>
        <a:bodyPr/>
        <a:lstStyle/>
        <a:p>
          <a:endParaRPr lang="zh-TW" altLang="en-US"/>
        </a:p>
      </dgm:t>
    </dgm:pt>
    <dgm:pt modelId="{D1E3958A-F1FD-4882-8B60-7B4531483A58}" type="pres">
      <dgm:prSet presAssocID="{A024A554-1148-4D0F-81E9-38DF04CF2246}" presName="parSpace" presStyleCnt="0"/>
      <dgm:spPr/>
    </dgm:pt>
    <dgm:pt modelId="{8374DD8B-CE6F-4792-BA4C-13EF36808FE6}" type="pres">
      <dgm:prSet presAssocID="{39CC6ED9-53A7-4DC6-824B-F35CBDCA2CDA}" presName="parTxOnly" presStyleLbl="node1" presStyleIdx="3" presStyleCnt="14" custScaleY="109164" custLinFactNeighborX="28633">
        <dgm:presLayoutVars>
          <dgm:bulletEnabled val="1"/>
        </dgm:presLayoutVars>
      </dgm:prSet>
      <dgm:spPr/>
      <dgm:t>
        <a:bodyPr/>
        <a:lstStyle/>
        <a:p>
          <a:endParaRPr lang="zh-TW" altLang="en-US"/>
        </a:p>
      </dgm:t>
    </dgm:pt>
    <dgm:pt modelId="{58101BD5-74C5-43C5-9898-1AB41A91D406}" type="pres">
      <dgm:prSet presAssocID="{A1D2195D-F68C-4C49-B308-B5996C133BD9}" presName="parSpace" presStyleCnt="0"/>
      <dgm:spPr/>
    </dgm:pt>
    <dgm:pt modelId="{ECE1429A-4E24-48EB-8A97-B3F87D2C48BA}" type="pres">
      <dgm:prSet presAssocID="{7865AE77-65C2-46ED-B779-F8CD3F1542F3}" presName="parTxOnly" presStyleLbl="node1" presStyleIdx="4" presStyleCnt="14" custScaleY="109164" custLinFactNeighborX="28633">
        <dgm:presLayoutVars>
          <dgm:bulletEnabled val="1"/>
        </dgm:presLayoutVars>
      </dgm:prSet>
      <dgm:spPr/>
      <dgm:t>
        <a:bodyPr/>
        <a:lstStyle/>
        <a:p>
          <a:endParaRPr lang="zh-TW" altLang="en-US"/>
        </a:p>
      </dgm:t>
    </dgm:pt>
    <dgm:pt modelId="{2F64EE33-9A0A-4572-9FE3-4EEA91E5E78D}" type="pres">
      <dgm:prSet presAssocID="{956C2D19-F4CB-49FB-BEEC-BDA511E8724E}" presName="parSpace" presStyleCnt="0"/>
      <dgm:spPr/>
    </dgm:pt>
    <dgm:pt modelId="{32136ADD-B877-4833-B6AB-AD069277C8AB}" type="pres">
      <dgm:prSet presAssocID="{8B322073-E11F-404E-A3A5-95A3C3546B07}" presName="parTxOnly" presStyleLbl="node1" presStyleIdx="5" presStyleCnt="14" custScaleY="109164" custLinFactNeighborX="28633">
        <dgm:presLayoutVars>
          <dgm:bulletEnabled val="1"/>
        </dgm:presLayoutVars>
      </dgm:prSet>
      <dgm:spPr/>
      <dgm:t>
        <a:bodyPr/>
        <a:lstStyle/>
        <a:p>
          <a:endParaRPr lang="zh-TW" altLang="en-US"/>
        </a:p>
      </dgm:t>
    </dgm:pt>
    <dgm:pt modelId="{C70AC298-68D1-4F49-BB69-52E679476705}" type="pres">
      <dgm:prSet presAssocID="{84E644B5-9923-4DEE-9397-3CD58DA0D9F0}" presName="parSpace" presStyleCnt="0"/>
      <dgm:spPr/>
    </dgm:pt>
    <dgm:pt modelId="{34E446A5-74FD-41F0-8286-B3ACA2460779}" type="pres">
      <dgm:prSet presAssocID="{EDED75AC-A0BA-4CC0-8E9A-65F84949EF69}" presName="parTxOnly" presStyleLbl="node1" presStyleIdx="6" presStyleCnt="14" custScaleY="109164" custLinFactNeighborX="28633">
        <dgm:presLayoutVars>
          <dgm:bulletEnabled val="1"/>
        </dgm:presLayoutVars>
      </dgm:prSet>
      <dgm:spPr/>
      <dgm:t>
        <a:bodyPr/>
        <a:lstStyle/>
        <a:p>
          <a:endParaRPr lang="zh-TW" altLang="en-US"/>
        </a:p>
      </dgm:t>
    </dgm:pt>
    <dgm:pt modelId="{3725BB71-C89D-4B98-A78C-643C06A9C676}" type="pres">
      <dgm:prSet presAssocID="{DE82DBCD-34AF-44F9-A9C7-AACB287F2253}" presName="parSpace" presStyleCnt="0"/>
      <dgm:spPr/>
    </dgm:pt>
    <dgm:pt modelId="{30474A60-5EC5-4EAC-9BC9-FD35E8256350}" type="pres">
      <dgm:prSet presAssocID="{E3AF8AD5-1CEE-498F-9DA4-737232D3FB13}" presName="parTxOnly" presStyleLbl="node1" presStyleIdx="7" presStyleCnt="14" custScaleY="109164" custLinFactNeighborX="58235" custLinFactNeighborY="1307">
        <dgm:presLayoutVars>
          <dgm:bulletEnabled val="1"/>
        </dgm:presLayoutVars>
      </dgm:prSet>
      <dgm:spPr/>
      <dgm:t>
        <a:bodyPr/>
        <a:lstStyle/>
        <a:p>
          <a:endParaRPr lang="zh-TW" altLang="en-US"/>
        </a:p>
      </dgm:t>
    </dgm:pt>
    <dgm:pt modelId="{AB4FA113-53CF-4233-A6AA-11D2260C9350}" type="pres">
      <dgm:prSet presAssocID="{1D08DC8B-BE6A-4780-B731-A2DD2E699C7E}" presName="parSpace" presStyleCnt="0"/>
      <dgm:spPr/>
    </dgm:pt>
    <dgm:pt modelId="{93FF5343-4738-4936-B757-39AF933D3E40}" type="pres">
      <dgm:prSet presAssocID="{B80BB513-C856-4BB7-A151-888316FAF8A9}" presName="parTxOnly" presStyleLbl="node1" presStyleIdx="8" presStyleCnt="14" custScaleY="109164" custLinFactNeighborX="28633">
        <dgm:presLayoutVars>
          <dgm:bulletEnabled val="1"/>
        </dgm:presLayoutVars>
      </dgm:prSet>
      <dgm:spPr/>
      <dgm:t>
        <a:bodyPr/>
        <a:lstStyle/>
        <a:p>
          <a:endParaRPr lang="zh-TW" altLang="en-US"/>
        </a:p>
      </dgm:t>
    </dgm:pt>
    <dgm:pt modelId="{B16664C4-E651-4429-AF59-DD8613FB36EB}" type="pres">
      <dgm:prSet presAssocID="{599C168D-C892-4840-BD45-18827802E145}" presName="parSpace" presStyleCnt="0"/>
      <dgm:spPr/>
    </dgm:pt>
    <dgm:pt modelId="{3619C13B-67D9-4C8F-A142-6971C3FBEF8E}" type="pres">
      <dgm:prSet presAssocID="{9D753B07-E461-41A4-A8D1-936030B2657D}" presName="parTxOnly" presStyleLbl="node1" presStyleIdx="9" presStyleCnt="14" custScaleY="109164">
        <dgm:presLayoutVars>
          <dgm:bulletEnabled val="1"/>
        </dgm:presLayoutVars>
      </dgm:prSet>
      <dgm:spPr/>
      <dgm:t>
        <a:bodyPr/>
        <a:lstStyle/>
        <a:p>
          <a:endParaRPr lang="zh-TW" altLang="en-US"/>
        </a:p>
      </dgm:t>
    </dgm:pt>
    <dgm:pt modelId="{F5AB6D57-25B2-403B-8788-5E43D0BF208B}" type="pres">
      <dgm:prSet presAssocID="{CD666221-EFDF-43A9-A875-9BAF76E9DF0B}" presName="parSpace" presStyleCnt="0"/>
      <dgm:spPr/>
    </dgm:pt>
    <dgm:pt modelId="{E8E8C66A-D388-4CFD-9DF0-9B8FFF0BB88C}" type="pres">
      <dgm:prSet presAssocID="{DBF4D885-0476-4CB3-84F0-B92B629240B8}" presName="parTxOnly" presStyleLbl="node1" presStyleIdx="10" presStyleCnt="14" custScaleY="109164">
        <dgm:presLayoutVars>
          <dgm:bulletEnabled val="1"/>
        </dgm:presLayoutVars>
      </dgm:prSet>
      <dgm:spPr/>
      <dgm:t>
        <a:bodyPr/>
        <a:lstStyle/>
        <a:p>
          <a:endParaRPr lang="zh-TW" altLang="en-US"/>
        </a:p>
      </dgm:t>
    </dgm:pt>
    <dgm:pt modelId="{9021E83A-A4BD-4CDB-AFF9-1BCC71757815}" type="pres">
      <dgm:prSet presAssocID="{B77C7089-952E-4D22-A018-DF466CC6E4A5}" presName="parSpace" presStyleCnt="0"/>
      <dgm:spPr/>
    </dgm:pt>
    <dgm:pt modelId="{40282F85-2CBC-40B1-8A09-40E0C6E6AFBE}" type="pres">
      <dgm:prSet presAssocID="{5E3FFE5A-9B41-4A9E-AFE1-E4247E069FC5}" presName="parTxOnly" presStyleLbl="node1" presStyleIdx="11" presStyleCnt="14" custScaleY="109164">
        <dgm:presLayoutVars>
          <dgm:bulletEnabled val="1"/>
        </dgm:presLayoutVars>
      </dgm:prSet>
      <dgm:spPr/>
      <dgm:t>
        <a:bodyPr/>
        <a:lstStyle/>
        <a:p>
          <a:endParaRPr lang="zh-TW" altLang="en-US"/>
        </a:p>
      </dgm:t>
    </dgm:pt>
    <dgm:pt modelId="{1288C2A8-9655-4FA0-8EF3-2519B025C09B}" type="pres">
      <dgm:prSet presAssocID="{61F92D15-0DD0-465E-8BB1-6EC7D4A887F1}" presName="parSpace" presStyleCnt="0"/>
      <dgm:spPr/>
    </dgm:pt>
    <dgm:pt modelId="{271FFCFA-4080-46E4-A2AB-DE53E8B2116E}" type="pres">
      <dgm:prSet presAssocID="{93A34755-7BD2-4B3C-A88F-89B757B47E87}" presName="parTxOnly" presStyleLbl="node1" presStyleIdx="12" presStyleCnt="14" custScaleY="109164">
        <dgm:presLayoutVars>
          <dgm:bulletEnabled val="1"/>
        </dgm:presLayoutVars>
      </dgm:prSet>
      <dgm:spPr/>
      <dgm:t>
        <a:bodyPr/>
        <a:lstStyle/>
        <a:p>
          <a:endParaRPr lang="zh-TW" altLang="en-US"/>
        </a:p>
      </dgm:t>
    </dgm:pt>
    <dgm:pt modelId="{01AD3944-F577-4120-B98F-F52083C13731}" type="pres">
      <dgm:prSet presAssocID="{86A0496E-1BBB-46B8-A38C-A812049BD1A0}" presName="parSpace" presStyleCnt="0"/>
      <dgm:spPr/>
    </dgm:pt>
    <dgm:pt modelId="{C02AB57C-AC2C-4613-9DA8-CAB4740DCC93}" type="pres">
      <dgm:prSet presAssocID="{C743DEEF-7EE9-4A6A-BA15-D363BCD1B8D7}" presName="parTxOnly" presStyleLbl="node1" presStyleIdx="13" presStyleCnt="14" custScaleY="109164">
        <dgm:presLayoutVars>
          <dgm:bulletEnabled val="1"/>
        </dgm:presLayoutVars>
      </dgm:prSet>
      <dgm:spPr/>
      <dgm:t>
        <a:bodyPr/>
        <a:lstStyle/>
        <a:p>
          <a:endParaRPr lang="zh-TW" altLang="en-US"/>
        </a:p>
      </dgm:t>
    </dgm:pt>
  </dgm:ptLst>
  <dgm:cxnLst>
    <dgm:cxn modelId="{1FFC7864-A6DE-4A20-81BD-A9D832FEEAA1}" type="presOf" srcId="{9D753B07-E461-41A4-A8D1-936030B2657D}" destId="{3619C13B-67D9-4C8F-A142-6971C3FBEF8E}" srcOrd="0" destOrd="0" presId="urn:microsoft.com/office/officeart/2005/8/layout/hChevron3"/>
    <dgm:cxn modelId="{7B60E53B-02B6-4F41-BC94-D16670DC1E53}" srcId="{8FC6C238-9C51-4780-A1DF-3EB020C6773F}" destId="{C743DEEF-7EE9-4A6A-BA15-D363BCD1B8D7}" srcOrd="13" destOrd="0" parTransId="{4DCBA1A6-AC3A-47EA-B006-327781346DF1}" sibTransId="{FC949D42-BEF5-4E67-8CFC-34E3EF7CB010}"/>
    <dgm:cxn modelId="{C365191D-3915-4760-B192-DAA7AE1E20F7}" type="presOf" srcId="{93A34755-7BD2-4B3C-A88F-89B757B47E87}" destId="{271FFCFA-4080-46E4-A2AB-DE53E8B2116E}" srcOrd="0" destOrd="0" presId="urn:microsoft.com/office/officeart/2005/8/layout/hChevron3"/>
    <dgm:cxn modelId="{311B43AA-1592-46CB-8385-F456C06AC871}" type="presOf" srcId="{B80BB513-C856-4BB7-A151-888316FAF8A9}" destId="{93FF5343-4738-4936-B757-39AF933D3E40}" srcOrd="0" destOrd="0" presId="urn:microsoft.com/office/officeart/2005/8/layout/hChevron3"/>
    <dgm:cxn modelId="{CB107081-0857-490B-B671-5B2FB7C3857C}" srcId="{8FC6C238-9C51-4780-A1DF-3EB020C6773F}" destId="{DBF4D885-0476-4CB3-84F0-B92B629240B8}" srcOrd="10" destOrd="0" parTransId="{FB3DF473-CE65-423B-8194-8DD590FBE8C1}" sibTransId="{B77C7089-952E-4D22-A018-DF466CC6E4A5}"/>
    <dgm:cxn modelId="{E0CD7CF4-0162-459E-8752-85D3A00172A5}" srcId="{8FC6C238-9C51-4780-A1DF-3EB020C6773F}" destId="{39CC6ED9-53A7-4DC6-824B-F35CBDCA2CDA}" srcOrd="3" destOrd="0" parTransId="{1ECE4C32-7C87-4F49-B74C-E300BEE54E34}" sibTransId="{A1D2195D-F68C-4C49-B308-B5996C133BD9}"/>
    <dgm:cxn modelId="{4E1B1F28-2187-4968-8FDF-3DB9F411BF8A}" srcId="{8FC6C238-9C51-4780-A1DF-3EB020C6773F}" destId="{F0F63B73-A230-4CA5-A257-F9E6ECBF3BFA}" srcOrd="0" destOrd="0" parTransId="{D8E2D6FA-57AF-47D5-AC7D-679A59E9DCFA}" sibTransId="{C09F7D7A-C6E3-4A2D-B17D-E7EA21DDBE76}"/>
    <dgm:cxn modelId="{C4D0EC1D-30D9-4AA7-AAA0-01F2C14266D2}" srcId="{8FC6C238-9C51-4780-A1DF-3EB020C6773F}" destId="{7865AE77-65C2-46ED-B779-F8CD3F1542F3}" srcOrd="4" destOrd="0" parTransId="{4CB50B02-F032-4538-ACDD-4EB170B81930}" sibTransId="{956C2D19-F4CB-49FB-BEEC-BDA511E8724E}"/>
    <dgm:cxn modelId="{DFE9FD8F-15A6-42CD-B32A-DBC14B0FAE82}" srcId="{8FC6C238-9C51-4780-A1DF-3EB020C6773F}" destId="{8B322073-E11F-404E-A3A5-95A3C3546B07}" srcOrd="5" destOrd="0" parTransId="{80DCD6C7-2399-4578-BE84-587128FCE5E6}" sibTransId="{84E644B5-9923-4DEE-9397-3CD58DA0D9F0}"/>
    <dgm:cxn modelId="{1FC9CE7C-4E91-4567-BA0F-832B0BEF15F1}" type="presOf" srcId="{39CC6ED9-53A7-4DC6-824B-F35CBDCA2CDA}" destId="{8374DD8B-CE6F-4792-BA4C-13EF36808FE6}" srcOrd="0" destOrd="0" presId="urn:microsoft.com/office/officeart/2005/8/layout/hChevron3"/>
    <dgm:cxn modelId="{051BAFDE-B3EE-44FE-86D8-2AF57DD2E646}" type="presOf" srcId="{7865AE77-65C2-46ED-B779-F8CD3F1542F3}" destId="{ECE1429A-4E24-48EB-8A97-B3F87D2C48BA}" srcOrd="0" destOrd="0" presId="urn:microsoft.com/office/officeart/2005/8/layout/hChevron3"/>
    <dgm:cxn modelId="{CE3C5B67-4977-46FB-89DD-66A9A8936CF1}" srcId="{8FC6C238-9C51-4780-A1DF-3EB020C6773F}" destId="{C8F13410-C618-41E3-B00E-09122E51CA22}" srcOrd="2" destOrd="0" parTransId="{EE126679-B9EF-4E07-8E7C-58D83309828A}" sibTransId="{A024A554-1148-4D0F-81E9-38DF04CF2246}"/>
    <dgm:cxn modelId="{DEBBA31F-3F39-43C4-A9F3-7D030923AEF5}" type="presOf" srcId="{8FC6C238-9C51-4780-A1DF-3EB020C6773F}" destId="{8E5D530F-048C-4CAB-9CD6-87EA1401119F}" srcOrd="0" destOrd="0" presId="urn:microsoft.com/office/officeart/2005/8/layout/hChevron3"/>
    <dgm:cxn modelId="{E2E8C7F8-D293-4B28-82E4-9AB509A4D64D}" srcId="{8FC6C238-9C51-4780-A1DF-3EB020C6773F}" destId="{F28C0637-7B89-4640-A82E-C3E9A0A35BE0}" srcOrd="1" destOrd="0" parTransId="{A8385965-4BFC-4037-8684-0820CD1D95D5}" sibTransId="{25A69F4C-0B8E-483C-95D7-7DA603E98684}"/>
    <dgm:cxn modelId="{3AB013DD-3FA1-44BC-8FB2-45BE9F4DD6AA}" type="presOf" srcId="{DBF4D885-0476-4CB3-84F0-B92B629240B8}" destId="{E8E8C66A-D388-4CFD-9DF0-9B8FFF0BB88C}" srcOrd="0" destOrd="0" presId="urn:microsoft.com/office/officeart/2005/8/layout/hChevron3"/>
    <dgm:cxn modelId="{A11F500E-0521-486A-BE61-562AA418380C}" type="presOf" srcId="{5E3FFE5A-9B41-4A9E-AFE1-E4247E069FC5}" destId="{40282F85-2CBC-40B1-8A09-40E0C6E6AFBE}" srcOrd="0" destOrd="0" presId="urn:microsoft.com/office/officeart/2005/8/layout/hChevron3"/>
    <dgm:cxn modelId="{A4F03FA2-BA76-42C0-80A4-3C62032C8483}" srcId="{8FC6C238-9C51-4780-A1DF-3EB020C6773F}" destId="{9D753B07-E461-41A4-A8D1-936030B2657D}" srcOrd="9" destOrd="0" parTransId="{7661C411-38FA-4E40-89C4-98CAD0E5AE41}" sibTransId="{CD666221-EFDF-43A9-A875-9BAF76E9DF0B}"/>
    <dgm:cxn modelId="{3912AA15-2A7B-4678-A9BA-4556399AAAF9}" type="presOf" srcId="{C743DEEF-7EE9-4A6A-BA15-D363BCD1B8D7}" destId="{C02AB57C-AC2C-4613-9DA8-CAB4740DCC93}" srcOrd="0" destOrd="0" presId="urn:microsoft.com/office/officeart/2005/8/layout/hChevron3"/>
    <dgm:cxn modelId="{D5B5DF85-9D62-4A00-999E-E1A96490DA07}" type="presOf" srcId="{E3AF8AD5-1CEE-498F-9DA4-737232D3FB13}" destId="{30474A60-5EC5-4EAC-9BC9-FD35E8256350}" srcOrd="0" destOrd="0" presId="urn:microsoft.com/office/officeart/2005/8/layout/hChevron3"/>
    <dgm:cxn modelId="{711E5FB1-6677-4E81-BC20-325D5B922FA3}" type="presOf" srcId="{F0F63B73-A230-4CA5-A257-F9E6ECBF3BFA}" destId="{A6D07443-D860-4DB1-A3C7-90029EA55AAB}" srcOrd="0" destOrd="0" presId="urn:microsoft.com/office/officeart/2005/8/layout/hChevron3"/>
    <dgm:cxn modelId="{42C75FC6-B3A6-4F0D-8361-999B49A1389E}" srcId="{8FC6C238-9C51-4780-A1DF-3EB020C6773F}" destId="{EDED75AC-A0BA-4CC0-8E9A-65F84949EF69}" srcOrd="6" destOrd="0" parTransId="{C1C14E83-A747-47D9-B126-E12F9E012AC0}" sibTransId="{DE82DBCD-34AF-44F9-A9C7-AACB287F2253}"/>
    <dgm:cxn modelId="{65B126BD-CFF5-4E3C-95FD-F3B0CA4AD7D0}" type="presOf" srcId="{C8F13410-C618-41E3-B00E-09122E51CA22}" destId="{0834CF98-F779-4AAE-B798-617EF0A10E32}" srcOrd="0" destOrd="0" presId="urn:microsoft.com/office/officeart/2005/8/layout/hChevron3"/>
    <dgm:cxn modelId="{B9288E3D-B70B-491C-A8BB-D55132A0E505}" type="presOf" srcId="{F28C0637-7B89-4640-A82E-C3E9A0A35BE0}" destId="{B7D8F1AC-F3C5-4C7A-B105-5EBC42F5E647}" srcOrd="0" destOrd="0" presId="urn:microsoft.com/office/officeart/2005/8/layout/hChevron3"/>
    <dgm:cxn modelId="{4D302445-A0FF-4D49-86C7-4AC5C0A800F4}" type="presOf" srcId="{EDED75AC-A0BA-4CC0-8E9A-65F84949EF69}" destId="{34E446A5-74FD-41F0-8286-B3ACA2460779}" srcOrd="0" destOrd="0" presId="urn:microsoft.com/office/officeart/2005/8/layout/hChevron3"/>
    <dgm:cxn modelId="{50364182-CBC7-4313-99A7-857DD9BAF739}" type="presOf" srcId="{8B322073-E11F-404E-A3A5-95A3C3546B07}" destId="{32136ADD-B877-4833-B6AB-AD069277C8AB}" srcOrd="0" destOrd="0" presId="urn:microsoft.com/office/officeart/2005/8/layout/hChevron3"/>
    <dgm:cxn modelId="{6934B5E7-72D7-44F3-AA5F-79FDD62C7012}" srcId="{8FC6C238-9C51-4780-A1DF-3EB020C6773F}" destId="{B80BB513-C856-4BB7-A151-888316FAF8A9}" srcOrd="8" destOrd="0" parTransId="{D91E524E-30CE-4D50-B4EF-24DF958BC9E5}" sibTransId="{599C168D-C892-4840-BD45-18827802E145}"/>
    <dgm:cxn modelId="{E249151F-3473-4096-A10E-357637FB0262}" srcId="{8FC6C238-9C51-4780-A1DF-3EB020C6773F}" destId="{E3AF8AD5-1CEE-498F-9DA4-737232D3FB13}" srcOrd="7" destOrd="0" parTransId="{5B219BD9-8F1C-4723-8AFE-10EEFECC9ACE}" sibTransId="{1D08DC8B-BE6A-4780-B731-A2DD2E699C7E}"/>
    <dgm:cxn modelId="{CEC0AA6C-78A4-4AB9-B410-9511AFC64417}" srcId="{8FC6C238-9C51-4780-A1DF-3EB020C6773F}" destId="{5E3FFE5A-9B41-4A9E-AFE1-E4247E069FC5}" srcOrd="11" destOrd="0" parTransId="{B73AF266-F3F0-482D-8361-08338BC470EF}" sibTransId="{61F92D15-0DD0-465E-8BB1-6EC7D4A887F1}"/>
    <dgm:cxn modelId="{9555DA27-DCBA-43D3-ABE3-5B6E9473F561}" srcId="{8FC6C238-9C51-4780-A1DF-3EB020C6773F}" destId="{93A34755-7BD2-4B3C-A88F-89B757B47E87}" srcOrd="12" destOrd="0" parTransId="{C16D10B8-68BF-4897-937D-0D5546D8990C}" sibTransId="{86A0496E-1BBB-46B8-A38C-A812049BD1A0}"/>
    <dgm:cxn modelId="{AB36E0F2-6A9F-47D6-8173-49081DA28C81}" type="presParOf" srcId="{8E5D530F-048C-4CAB-9CD6-87EA1401119F}" destId="{A6D07443-D860-4DB1-A3C7-90029EA55AAB}" srcOrd="0" destOrd="0" presId="urn:microsoft.com/office/officeart/2005/8/layout/hChevron3"/>
    <dgm:cxn modelId="{EBE3C490-C7CE-42E1-A8C7-F33C6C366C5A}" type="presParOf" srcId="{8E5D530F-048C-4CAB-9CD6-87EA1401119F}" destId="{304EF57B-2D65-44F5-BEAB-C8EC6E49DA2C}" srcOrd="1" destOrd="0" presId="urn:microsoft.com/office/officeart/2005/8/layout/hChevron3"/>
    <dgm:cxn modelId="{F874340C-FB9D-4CCE-ACCA-CE21E48C4235}" type="presParOf" srcId="{8E5D530F-048C-4CAB-9CD6-87EA1401119F}" destId="{B7D8F1AC-F3C5-4C7A-B105-5EBC42F5E647}" srcOrd="2" destOrd="0" presId="urn:microsoft.com/office/officeart/2005/8/layout/hChevron3"/>
    <dgm:cxn modelId="{120C59FF-7D4C-4FD3-B6B2-25F1DA1FF4C3}" type="presParOf" srcId="{8E5D530F-048C-4CAB-9CD6-87EA1401119F}" destId="{50418119-9A28-45BA-ADB4-60077478540A}" srcOrd="3" destOrd="0" presId="urn:microsoft.com/office/officeart/2005/8/layout/hChevron3"/>
    <dgm:cxn modelId="{39C46564-6E84-4512-86B0-4625EB49D535}" type="presParOf" srcId="{8E5D530F-048C-4CAB-9CD6-87EA1401119F}" destId="{0834CF98-F779-4AAE-B798-617EF0A10E32}" srcOrd="4" destOrd="0" presId="urn:microsoft.com/office/officeart/2005/8/layout/hChevron3"/>
    <dgm:cxn modelId="{63B2F6D3-301E-404C-BD78-541E81031CFA}" type="presParOf" srcId="{8E5D530F-048C-4CAB-9CD6-87EA1401119F}" destId="{D1E3958A-F1FD-4882-8B60-7B4531483A58}" srcOrd="5" destOrd="0" presId="urn:microsoft.com/office/officeart/2005/8/layout/hChevron3"/>
    <dgm:cxn modelId="{999A71EE-2C35-42E9-91FB-4373F1BF80F6}" type="presParOf" srcId="{8E5D530F-048C-4CAB-9CD6-87EA1401119F}" destId="{8374DD8B-CE6F-4792-BA4C-13EF36808FE6}" srcOrd="6" destOrd="0" presId="urn:microsoft.com/office/officeart/2005/8/layout/hChevron3"/>
    <dgm:cxn modelId="{32DA42C9-092F-47DB-85AD-409246BDF579}" type="presParOf" srcId="{8E5D530F-048C-4CAB-9CD6-87EA1401119F}" destId="{58101BD5-74C5-43C5-9898-1AB41A91D406}" srcOrd="7" destOrd="0" presId="urn:microsoft.com/office/officeart/2005/8/layout/hChevron3"/>
    <dgm:cxn modelId="{286F729E-D3C3-40D0-8C80-A6F93118F447}" type="presParOf" srcId="{8E5D530F-048C-4CAB-9CD6-87EA1401119F}" destId="{ECE1429A-4E24-48EB-8A97-B3F87D2C48BA}" srcOrd="8" destOrd="0" presId="urn:microsoft.com/office/officeart/2005/8/layout/hChevron3"/>
    <dgm:cxn modelId="{CAB089F3-6BB2-4965-BC4F-5FFDBBA4DD82}" type="presParOf" srcId="{8E5D530F-048C-4CAB-9CD6-87EA1401119F}" destId="{2F64EE33-9A0A-4572-9FE3-4EEA91E5E78D}" srcOrd="9" destOrd="0" presId="urn:microsoft.com/office/officeart/2005/8/layout/hChevron3"/>
    <dgm:cxn modelId="{43EE8A6B-6225-4186-8D24-EE101CD9DF9D}" type="presParOf" srcId="{8E5D530F-048C-4CAB-9CD6-87EA1401119F}" destId="{32136ADD-B877-4833-B6AB-AD069277C8AB}" srcOrd="10" destOrd="0" presId="urn:microsoft.com/office/officeart/2005/8/layout/hChevron3"/>
    <dgm:cxn modelId="{B1525CFF-2994-4F6E-94D8-39B2C539E02F}" type="presParOf" srcId="{8E5D530F-048C-4CAB-9CD6-87EA1401119F}" destId="{C70AC298-68D1-4F49-BB69-52E679476705}" srcOrd="11" destOrd="0" presId="urn:microsoft.com/office/officeart/2005/8/layout/hChevron3"/>
    <dgm:cxn modelId="{E1066CBC-E6D4-44F2-8D31-433C186F6A67}" type="presParOf" srcId="{8E5D530F-048C-4CAB-9CD6-87EA1401119F}" destId="{34E446A5-74FD-41F0-8286-B3ACA2460779}" srcOrd="12" destOrd="0" presId="urn:microsoft.com/office/officeart/2005/8/layout/hChevron3"/>
    <dgm:cxn modelId="{D458FC0B-18ED-4590-8FFE-2E469D2718A4}" type="presParOf" srcId="{8E5D530F-048C-4CAB-9CD6-87EA1401119F}" destId="{3725BB71-C89D-4B98-A78C-643C06A9C676}" srcOrd="13" destOrd="0" presId="urn:microsoft.com/office/officeart/2005/8/layout/hChevron3"/>
    <dgm:cxn modelId="{C9780CF5-A0C7-428E-851E-BF9B258E1AC2}" type="presParOf" srcId="{8E5D530F-048C-4CAB-9CD6-87EA1401119F}" destId="{30474A60-5EC5-4EAC-9BC9-FD35E8256350}" srcOrd="14" destOrd="0" presId="urn:microsoft.com/office/officeart/2005/8/layout/hChevron3"/>
    <dgm:cxn modelId="{4EABC730-5E90-4A85-9212-766DBE40E386}" type="presParOf" srcId="{8E5D530F-048C-4CAB-9CD6-87EA1401119F}" destId="{AB4FA113-53CF-4233-A6AA-11D2260C9350}" srcOrd="15" destOrd="0" presId="urn:microsoft.com/office/officeart/2005/8/layout/hChevron3"/>
    <dgm:cxn modelId="{B8FD471F-78F4-4482-9C89-E641E2FA383C}" type="presParOf" srcId="{8E5D530F-048C-4CAB-9CD6-87EA1401119F}" destId="{93FF5343-4738-4936-B757-39AF933D3E40}" srcOrd="16" destOrd="0" presId="urn:microsoft.com/office/officeart/2005/8/layout/hChevron3"/>
    <dgm:cxn modelId="{04DDC15E-CF55-4F4E-98DF-8E7DD7BEE564}" type="presParOf" srcId="{8E5D530F-048C-4CAB-9CD6-87EA1401119F}" destId="{B16664C4-E651-4429-AF59-DD8613FB36EB}" srcOrd="17" destOrd="0" presId="urn:microsoft.com/office/officeart/2005/8/layout/hChevron3"/>
    <dgm:cxn modelId="{34161FB4-5353-4C45-BEE2-F03213E29F3D}" type="presParOf" srcId="{8E5D530F-048C-4CAB-9CD6-87EA1401119F}" destId="{3619C13B-67D9-4C8F-A142-6971C3FBEF8E}" srcOrd="18" destOrd="0" presId="urn:microsoft.com/office/officeart/2005/8/layout/hChevron3"/>
    <dgm:cxn modelId="{4CB97373-7FC1-49AE-85A2-69CF91958D4E}" type="presParOf" srcId="{8E5D530F-048C-4CAB-9CD6-87EA1401119F}" destId="{F5AB6D57-25B2-403B-8788-5E43D0BF208B}" srcOrd="19" destOrd="0" presId="urn:microsoft.com/office/officeart/2005/8/layout/hChevron3"/>
    <dgm:cxn modelId="{51DF5018-5740-45D4-8F2F-9BB5B39E7B69}" type="presParOf" srcId="{8E5D530F-048C-4CAB-9CD6-87EA1401119F}" destId="{E8E8C66A-D388-4CFD-9DF0-9B8FFF0BB88C}" srcOrd="20" destOrd="0" presId="urn:microsoft.com/office/officeart/2005/8/layout/hChevron3"/>
    <dgm:cxn modelId="{742220AC-61EF-408B-9704-0EE1E9EC97DA}" type="presParOf" srcId="{8E5D530F-048C-4CAB-9CD6-87EA1401119F}" destId="{9021E83A-A4BD-4CDB-AFF9-1BCC71757815}" srcOrd="21" destOrd="0" presId="urn:microsoft.com/office/officeart/2005/8/layout/hChevron3"/>
    <dgm:cxn modelId="{358F3A71-126B-48D7-BC8F-B8FFB39E8839}" type="presParOf" srcId="{8E5D530F-048C-4CAB-9CD6-87EA1401119F}" destId="{40282F85-2CBC-40B1-8A09-40E0C6E6AFBE}" srcOrd="22" destOrd="0" presId="urn:microsoft.com/office/officeart/2005/8/layout/hChevron3"/>
    <dgm:cxn modelId="{DF3FCA43-218B-4822-A339-B2A52C3070D2}" type="presParOf" srcId="{8E5D530F-048C-4CAB-9CD6-87EA1401119F}" destId="{1288C2A8-9655-4FA0-8EF3-2519B025C09B}" srcOrd="23" destOrd="0" presId="urn:microsoft.com/office/officeart/2005/8/layout/hChevron3"/>
    <dgm:cxn modelId="{1157014A-2E15-4291-AB77-B870DD8CFEC7}" type="presParOf" srcId="{8E5D530F-048C-4CAB-9CD6-87EA1401119F}" destId="{271FFCFA-4080-46E4-A2AB-DE53E8B2116E}" srcOrd="24" destOrd="0" presId="urn:microsoft.com/office/officeart/2005/8/layout/hChevron3"/>
    <dgm:cxn modelId="{4239EB66-DC2C-4AC7-A2D8-763EB78CF455}" type="presParOf" srcId="{8E5D530F-048C-4CAB-9CD6-87EA1401119F}" destId="{01AD3944-F577-4120-B98F-F52083C13731}" srcOrd="25" destOrd="0" presId="urn:microsoft.com/office/officeart/2005/8/layout/hChevron3"/>
    <dgm:cxn modelId="{A6015102-E0A1-4D1D-AFCF-1836D8FCE2FD}" type="presParOf" srcId="{8E5D530F-048C-4CAB-9CD6-87EA1401119F}" destId="{C02AB57C-AC2C-4613-9DA8-CAB4740DCC93}"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2B871-B5AC-4F3B-ACA9-8710D83FEB6F}" type="doc">
      <dgm:prSet loTypeId="urn:microsoft.com/office/officeart/2005/8/layout/chevron1" loCatId="process" qsTypeId="urn:microsoft.com/office/officeart/2005/8/quickstyle/simple1" qsCatId="simple" csTypeId="urn:microsoft.com/office/officeart/2005/8/colors/accent1_2" csCatId="accent1" phldr="1"/>
      <dgm:spPr/>
    </dgm:pt>
    <dgm:pt modelId="{8044223C-97BB-4E93-9FC3-834264BA6976}">
      <dgm:prSet phldrT="[文字]"/>
      <dgm:spPr/>
      <dgm:t>
        <a:bodyPr/>
        <a:lstStyle/>
        <a:p>
          <a:r>
            <a:rPr lang="zh-TW" altLang="en-US" b="1" dirty="0" smtClean="0">
              <a:solidFill>
                <a:schemeClr val="tx1"/>
              </a:solidFill>
              <a:latin typeface="標楷體" pitchFamily="65" charset="-120"/>
              <a:ea typeface="標楷體" pitchFamily="65" charset="-120"/>
            </a:rPr>
            <a:t>證期局審查</a:t>
          </a:r>
          <a:endParaRPr lang="zh-TW" altLang="en-US" dirty="0"/>
        </a:p>
      </dgm:t>
    </dgm:pt>
    <dgm:pt modelId="{603682E3-6F53-4BDA-9E07-96511C6804F1}" type="parTrans" cxnId="{07B5F79E-259F-4A8E-A22D-59F3FE8CAE1C}">
      <dgm:prSet/>
      <dgm:spPr/>
      <dgm:t>
        <a:bodyPr/>
        <a:lstStyle/>
        <a:p>
          <a:endParaRPr lang="zh-TW" altLang="en-US"/>
        </a:p>
      </dgm:t>
    </dgm:pt>
    <dgm:pt modelId="{DAB00782-9C39-4953-B55C-82F7C1425528}" type="sibTrans" cxnId="{07B5F79E-259F-4A8E-A22D-59F3FE8CAE1C}">
      <dgm:prSet/>
      <dgm:spPr/>
      <dgm:t>
        <a:bodyPr/>
        <a:lstStyle/>
        <a:p>
          <a:endParaRPr lang="zh-TW" altLang="en-US"/>
        </a:p>
      </dgm:t>
    </dgm:pt>
    <dgm:pt modelId="{2C06A23A-BA63-4BCF-B401-B00E503FA4A4}">
      <dgm:prSet phldrT="[文字]"/>
      <dgm:spPr/>
      <dgm:t>
        <a:bodyPr/>
        <a:lstStyle/>
        <a:p>
          <a:r>
            <a:rPr lang="zh-TW" altLang="en-US" b="1" dirty="0" smtClean="0">
              <a:solidFill>
                <a:schemeClr val="tx1"/>
              </a:solidFill>
              <a:latin typeface="標楷體" pitchFamily="65" charset="-120"/>
              <a:ea typeface="標楷體" pitchFamily="65" charset="-120"/>
            </a:rPr>
            <a:t>配售期間</a:t>
          </a:r>
          <a:endParaRPr lang="zh-TW" altLang="en-US" dirty="0"/>
        </a:p>
      </dgm:t>
    </dgm:pt>
    <dgm:pt modelId="{2B8C6882-9BCD-45F1-98F8-D1FF6F98865F}" type="parTrans" cxnId="{4244322F-1351-49EA-8AC4-401AE6513E7C}">
      <dgm:prSet/>
      <dgm:spPr/>
      <dgm:t>
        <a:bodyPr/>
        <a:lstStyle/>
        <a:p>
          <a:endParaRPr lang="zh-TW" altLang="en-US"/>
        </a:p>
      </dgm:t>
    </dgm:pt>
    <dgm:pt modelId="{447DD626-2E94-48BC-8E20-0887C6B4CE7A}" type="sibTrans" cxnId="{4244322F-1351-49EA-8AC4-401AE6513E7C}">
      <dgm:prSet/>
      <dgm:spPr/>
      <dgm:t>
        <a:bodyPr/>
        <a:lstStyle/>
        <a:p>
          <a:endParaRPr lang="zh-TW" altLang="en-US"/>
        </a:p>
      </dgm:t>
    </dgm:pt>
    <dgm:pt modelId="{84768D19-BA48-4100-8267-ACD9C34B0D42}">
      <dgm:prSet phldrT="[文字]"/>
      <dgm:spPr/>
      <dgm:t>
        <a:bodyPr/>
        <a:lstStyle/>
        <a:p>
          <a:r>
            <a:rPr lang="zh-TW" altLang="en-US" b="1" dirty="0" smtClean="0">
              <a:solidFill>
                <a:schemeClr val="tx1"/>
              </a:solidFill>
              <a:latin typeface="標楷體" pitchFamily="65" charset="-120"/>
              <a:ea typeface="標楷體" pitchFamily="65" charset="-120"/>
            </a:rPr>
            <a:t>申請掛牌</a:t>
          </a:r>
          <a:endParaRPr lang="zh-TW" altLang="en-US" dirty="0"/>
        </a:p>
      </dgm:t>
    </dgm:pt>
    <dgm:pt modelId="{52F18BF1-6EDA-4C5A-852F-C40310F93BBB}" type="parTrans" cxnId="{D1E82756-768C-45E9-B142-3C5392F5A5E3}">
      <dgm:prSet/>
      <dgm:spPr/>
      <dgm:t>
        <a:bodyPr/>
        <a:lstStyle/>
        <a:p>
          <a:endParaRPr lang="zh-TW" altLang="en-US"/>
        </a:p>
      </dgm:t>
    </dgm:pt>
    <dgm:pt modelId="{AAD3DFEF-9260-4C7C-8CCA-6A957F338E69}" type="sibTrans" cxnId="{D1E82756-768C-45E9-B142-3C5392F5A5E3}">
      <dgm:prSet/>
      <dgm:spPr/>
      <dgm:t>
        <a:bodyPr/>
        <a:lstStyle/>
        <a:p>
          <a:endParaRPr lang="zh-TW" altLang="en-US"/>
        </a:p>
      </dgm:t>
    </dgm:pt>
    <dgm:pt modelId="{9BD9A3F9-9EBC-4661-A453-0D16B8CA8BAC}" type="pres">
      <dgm:prSet presAssocID="{1D82B871-B5AC-4F3B-ACA9-8710D83FEB6F}" presName="Name0" presStyleCnt="0">
        <dgm:presLayoutVars>
          <dgm:dir/>
          <dgm:animLvl val="lvl"/>
          <dgm:resizeHandles val="exact"/>
        </dgm:presLayoutVars>
      </dgm:prSet>
      <dgm:spPr/>
    </dgm:pt>
    <dgm:pt modelId="{D6E85628-B35C-427B-A65F-144DF5586C9A}" type="pres">
      <dgm:prSet presAssocID="{8044223C-97BB-4E93-9FC3-834264BA6976}" presName="parTxOnly" presStyleLbl="node1" presStyleIdx="0" presStyleCnt="3" custScaleX="78893">
        <dgm:presLayoutVars>
          <dgm:chMax val="0"/>
          <dgm:chPref val="0"/>
          <dgm:bulletEnabled val="1"/>
        </dgm:presLayoutVars>
      </dgm:prSet>
      <dgm:spPr/>
      <dgm:t>
        <a:bodyPr/>
        <a:lstStyle/>
        <a:p>
          <a:endParaRPr lang="zh-TW" altLang="en-US"/>
        </a:p>
      </dgm:t>
    </dgm:pt>
    <dgm:pt modelId="{AEE51330-6336-4122-96E0-F99BAF58B652}" type="pres">
      <dgm:prSet presAssocID="{DAB00782-9C39-4953-B55C-82F7C1425528}" presName="parTxOnlySpace" presStyleCnt="0"/>
      <dgm:spPr/>
    </dgm:pt>
    <dgm:pt modelId="{750AE3F8-6D88-440B-BE88-986F35FAFFB6}" type="pres">
      <dgm:prSet presAssocID="{2C06A23A-BA63-4BCF-B401-B00E503FA4A4}" presName="parTxOnly" presStyleLbl="node1" presStyleIdx="1" presStyleCnt="3" custScaleX="205312">
        <dgm:presLayoutVars>
          <dgm:chMax val="0"/>
          <dgm:chPref val="0"/>
          <dgm:bulletEnabled val="1"/>
        </dgm:presLayoutVars>
      </dgm:prSet>
      <dgm:spPr/>
      <dgm:t>
        <a:bodyPr/>
        <a:lstStyle/>
        <a:p>
          <a:endParaRPr lang="zh-TW" altLang="en-US"/>
        </a:p>
      </dgm:t>
    </dgm:pt>
    <dgm:pt modelId="{A82EAAEC-888E-4BCB-A5D3-77F2B9B3E422}" type="pres">
      <dgm:prSet presAssocID="{447DD626-2E94-48BC-8E20-0887C6B4CE7A}" presName="parTxOnlySpace" presStyleCnt="0"/>
      <dgm:spPr/>
    </dgm:pt>
    <dgm:pt modelId="{4A39DBB0-77CA-48D1-ACDB-FA3876141036}" type="pres">
      <dgm:prSet presAssocID="{84768D19-BA48-4100-8267-ACD9C34B0D42}" presName="parTxOnly" presStyleLbl="node1" presStyleIdx="2" presStyleCnt="3">
        <dgm:presLayoutVars>
          <dgm:chMax val="0"/>
          <dgm:chPref val="0"/>
          <dgm:bulletEnabled val="1"/>
        </dgm:presLayoutVars>
      </dgm:prSet>
      <dgm:spPr/>
      <dgm:t>
        <a:bodyPr/>
        <a:lstStyle/>
        <a:p>
          <a:endParaRPr lang="zh-TW" altLang="en-US"/>
        </a:p>
      </dgm:t>
    </dgm:pt>
  </dgm:ptLst>
  <dgm:cxnLst>
    <dgm:cxn modelId="{426D064A-9895-4E3F-88AF-66B7400EC210}" type="presOf" srcId="{8044223C-97BB-4E93-9FC3-834264BA6976}" destId="{D6E85628-B35C-427B-A65F-144DF5586C9A}" srcOrd="0" destOrd="0" presId="urn:microsoft.com/office/officeart/2005/8/layout/chevron1"/>
    <dgm:cxn modelId="{4244322F-1351-49EA-8AC4-401AE6513E7C}" srcId="{1D82B871-B5AC-4F3B-ACA9-8710D83FEB6F}" destId="{2C06A23A-BA63-4BCF-B401-B00E503FA4A4}" srcOrd="1" destOrd="0" parTransId="{2B8C6882-9BCD-45F1-98F8-D1FF6F98865F}" sibTransId="{447DD626-2E94-48BC-8E20-0887C6B4CE7A}"/>
    <dgm:cxn modelId="{D1E82756-768C-45E9-B142-3C5392F5A5E3}" srcId="{1D82B871-B5AC-4F3B-ACA9-8710D83FEB6F}" destId="{84768D19-BA48-4100-8267-ACD9C34B0D42}" srcOrd="2" destOrd="0" parTransId="{52F18BF1-6EDA-4C5A-852F-C40310F93BBB}" sibTransId="{AAD3DFEF-9260-4C7C-8CCA-6A957F338E69}"/>
    <dgm:cxn modelId="{8F2C65BE-0824-436D-B581-B400D624036E}" type="presOf" srcId="{1D82B871-B5AC-4F3B-ACA9-8710D83FEB6F}" destId="{9BD9A3F9-9EBC-4661-A453-0D16B8CA8BAC}" srcOrd="0" destOrd="0" presId="urn:microsoft.com/office/officeart/2005/8/layout/chevron1"/>
    <dgm:cxn modelId="{07B5F79E-259F-4A8E-A22D-59F3FE8CAE1C}" srcId="{1D82B871-B5AC-4F3B-ACA9-8710D83FEB6F}" destId="{8044223C-97BB-4E93-9FC3-834264BA6976}" srcOrd="0" destOrd="0" parTransId="{603682E3-6F53-4BDA-9E07-96511C6804F1}" sibTransId="{DAB00782-9C39-4953-B55C-82F7C1425528}"/>
    <dgm:cxn modelId="{5E5B5FAD-B119-41C5-8428-3DBBBFE7E3EC}" type="presOf" srcId="{2C06A23A-BA63-4BCF-B401-B00E503FA4A4}" destId="{750AE3F8-6D88-440B-BE88-986F35FAFFB6}" srcOrd="0" destOrd="0" presId="urn:microsoft.com/office/officeart/2005/8/layout/chevron1"/>
    <dgm:cxn modelId="{433C7F37-06C7-4A20-97D8-10A4EB8DDBEF}" type="presOf" srcId="{84768D19-BA48-4100-8267-ACD9C34B0D42}" destId="{4A39DBB0-77CA-48D1-ACDB-FA3876141036}" srcOrd="0" destOrd="0" presId="urn:microsoft.com/office/officeart/2005/8/layout/chevron1"/>
    <dgm:cxn modelId="{96B29441-C16E-4F77-A505-1F819EB5C98A}" type="presParOf" srcId="{9BD9A3F9-9EBC-4661-A453-0D16B8CA8BAC}" destId="{D6E85628-B35C-427B-A65F-144DF5586C9A}" srcOrd="0" destOrd="0" presId="urn:microsoft.com/office/officeart/2005/8/layout/chevron1"/>
    <dgm:cxn modelId="{29B9A5ED-289B-4803-91AB-D79A6ED8FD18}" type="presParOf" srcId="{9BD9A3F9-9EBC-4661-A453-0D16B8CA8BAC}" destId="{AEE51330-6336-4122-96E0-F99BAF58B652}" srcOrd="1" destOrd="0" presId="urn:microsoft.com/office/officeart/2005/8/layout/chevron1"/>
    <dgm:cxn modelId="{80C40B97-F61B-46F5-80BA-B8EFD62B1BD1}" type="presParOf" srcId="{9BD9A3F9-9EBC-4661-A453-0D16B8CA8BAC}" destId="{750AE3F8-6D88-440B-BE88-986F35FAFFB6}" srcOrd="2" destOrd="0" presId="urn:microsoft.com/office/officeart/2005/8/layout/chevron1"/>
    <dgm:cxn modelId="{7C9A52D1-2987-4875-B6D6-31C3D2206BAF}" type="presParOf" srcId="{9BD9A3F9-9EBC-4661-A453-0D16B8CA8BAC}" destId="{A82EAAEC-888E-4BCB-A5D3-77F2B9B3E422}" srcOrd="3" destOrd="0" presId="urn:microsoft.com/office/officeart/2005/8/layout/chevron1"/>
    <dgm:cxn modelId="{B176C584-A09A-4148-A859-4E3F977DC95C}" type="presParOf" srcId="{9BD9A3F9-9EBC-4661-A453-0D16B8CA8BAC}" destId="{4A39DBB0-77CA-48D1-ACDB-FA3876141036}"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07443-D860-4DB1-A3C7-90029EA55AAB}">
      <dsp:nvSpPr>
        <dsp:cNvPr id="0" name=""/>
        <dsp:cNvSpPr/>
      </dsp:nvSpPr>
      <dsp:spPr>
        <a:xfrm>
          <a:off x="3377" y="22031"/>
          <a:ext cx="713171" cy="311410"/>
        </a:xfrm>
        <a:prstGeom prst="homePlat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lvl="0" algn="ctr" defTabSz="311150">
            <a:lnSpc>
              <a:spcPct val="90000"/>
            </a:lnSpc>
            <a:spcBef>
              <a:spcPct val="0"/>
            </a:spcBef>
            <a:spcAft>
              <a:spcPct val="35000"/>
            </a:spcAft>
          </a:pPr>
          <a:endParaRPr lang="en-US" altLang="zh-TW" sz="700" kern="1200" dirty="0" smtClean="0"/>
        </a:p>
        <a:p>
          <a:pPr lvl="0" algn="ctr" defTabSz="311150">
            <a:lnSpc>
              <a:spcPct val="90000"/>
            </a:lnSpc>
            <a:spcBef>
              <a:spcPct val="0"/>
            </a:spcBef>
            <a:spcAft>
              <a:spcPct val="35000"/>
            </a:spcAft>
          </a:pPr>
          <a:endParaRPr lang="zh-TW" altLang="en-US" sz="700" kern="1200" dirty="0"/>
        </a:p>
      </dsp:txBody>
      <dsp:txXfrm>
        <a:off x="3377" y="22031"/>
        <a:ext cx="635319" cy="311410"/>
      </dsp:txXfrm>
    </dsp:sp>
    <dsp:sp modelId="{B7D8F1AC-F3C5-4C7A-B105-5EBC42F5E647}">
      <dsp:nvSpPr>
        <dsp:cNvPr id="0" name=""/>
        <dsp:cNvSpPr/>
      </dsp:nvSpPr>
      <dsp:spPr>
        <a:xfrm>
          <a:off x="573913" y="22031"/>
          <a:ext cx="713171" cy="311410"/>
        </a:xfrm>
        <a:prstGeom prst="chevron">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729618" y="22031"/>
        <a:ext cx="401761" cy="311410"/>
      </dsp:txXfrm>
    </dsp:sp>
    <dsp:sp modelId="{0834CF98-F779-4AAE-B798-617EF0A10E32}">
      <dsp:nvSpPr>
        <dsp:cNvPr id="0" name=""/>
        <dsp:cNvSpPr/>
      </dsp:nvSpPr>
      <dsp:spPr>
        <a:xfrm>
          <a:off x="1185291" y="22031"/>
          <a:ext cx="713171" cy="311410"/>
        </a:xfrm>
        <a:prstGeom prst="chevron">
          <a:avLst/>
        </a:prstGeom>
        <a:gradFill flip="none" rotWithShape="1">
          <a:gsLst>
            <a:gs pos="0">
              <a:srgbClr val="5E9EFF"/>
            </a:gs>
            <a:gs pos="39999">
              <a:srgbClr val="85C2FF"/>
            </a:gs>
            <a:gs pos="70000">
              <a:srgbClr val="C4D6EB"/>
            </a:gs>
            <a:gs pos="100000">
              <a:srgbClr val="FFEBFA"/>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en-US" altLang="zh-TW" sz="700" kern="1200" dirty="0" smtClean="0"/>
        </a:p>
        <a:p>
          <a:pPr lvl="0" algn="ctr" defTabSz="311150">
            <a:lnSpc>
              <a:spcPct val="90000"/>
            </a:lnSpc>
            <a:spcBef>
              <a:spcPct val="0"/>
            </a:spcBef>
            <a:spcAft>
              <a:spcPct val="35000"/>
            </a:spcAft>
          </a:pPr>
          <a:endParaRPr lang="zh-TW" altLang="en-US" sz="700" kern="1200" dirty="0"/>
        </a:p>
      </dsp:txBody>
      <dsp:txXfrm>
        <a:off x="1340996" y="22031"/>
        <a:ext cx="401761" cy="311410"/>
      </dsp:txXfrm>
    </dsp:sp>
    <dsp:sp modelId="{8374DD8B-CE6F-4792-BA4C-13EF36808FE6}">
      <dsp:nvSpPr>
        <dsp:cNvPr id="0" name=""/>
        <dsp:cNvSpPr/>
      </dsp:nvSpPr>
      <dsp:spPr>
        <a:xfrm>
          <a:off x="1755828" y="22031"/>
          <a:ext cx="713171" cy="311410"/>
        </a:xfrm>
        <a:prstGeom prst="chevron">
          <a:avLst/>
        </a:prstGeom>
        <a:gradFill flip="none" rotWithShape="1">
          <a:gsLst>
            <a:gs pos="0">
              <a:srgbClr val="5E9EFF"/>
            </a:gs>
            <a:gs pos="39999">
              <a:srgbClr val="85C2FF"/>
            </a:gs>
            <a:gs pos="70000">
              <a:srgbClr val="C4D6EB"/>
            </a:gs>
            <a:gs pos="100000">
              <a:srgbClr val="FFEBFA"/>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1911533" y="22031"/>
        <a:ext cx="401761" cy="311410"/>
      </dsp:txXfrm>
    </dsp:sp>
    <dsp:sp modelId="{ECE1429A-4E24-48EB-8A97-B3F87D2C48BA}">
      <dsp:nvSpPr>
        <dsp:cNvPr id="0" name=""/>
        <dsp:cNvSpPr/>
      </dsp:nvSpPr>
      <dsp:spPr>
        <a:xfrm>
          <a:off x="2326364" y="22031"/>
          <a:ext cx="713171" cy="311410"/>
        </a:xfrm>
        <a:prstGeom prst="chevron">
          <a:avLst/>
        </a:prstGeom>
        <a:gradFill flip="none" rotWithShape="1">
          <a:gsLst>
            <a:gs pos="0">
              <a:srgbClr val="5E9EFF"/>
            </a:gs>
            <a:gs pos="39999">
              <a:srgbClr val="85C2FF"/>
            </a:gs>
            <a:gs pos="70000">
              <a:srgbClr val="C4D6EB"/>
            </a:gs>
            <a:gs pos="100000">
              <a:srgbClr val="FFEBFA"/>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2482069" y="22031"/>
        <a:ext cx="401761" cy="311410"/>
      </dsp:txXfrm>
    </dsp:sp>
    <dsp:sp modelId="{32136ADD-B877-4833-B6AB-AD069277C8AB}">
      <dsp:nvSpPr>
        <dsp:cNvPr id="0" name=""/>
        <dsp:cNvSpPr/>
      </dsp:nvSpPr>
      <dsp:spPr>
        <a:xfrm>
          <a:off x="2896901" y="22031"/>
          <a:ext cx="713171" cy="311410"/>
        </a:xfrm>
        <a:prstGeom prst="chevron">
          <a:avLst/>
        </a:prstGeom>
        <a:gradFill flip="none" rotWithShape="1">
          <a:gsLst>
            <a:gs pos="0">
              <a:srgbClr val="5E9EFF"/>
            </a:gs>
            <a:gs pos="39999">
              <a:srgbClr val="85C2FF"/>
            </a:gs>
            <a:gs pos="70000">
              <a:srgbClr val="C4D6EB"/>
            </a:gs>
            <a:gs pos="100000">
              <a:srgbClr val="FFEBFA"/>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3052606" y="22031"/>
        <a:ext cx="401761" cy="311410"/>
      </dsp:txXfrm>
    </dsp:sp>
    <dsp:sp modelId="{34E446A5-74FD-41F0-8286-B3ACA2460779}">
      <dsp:nvSpPr>
        <dsp:cNvPr id="0" name=""/>
        <dsp:cNvSpPr/>
      </dsp:nvSpPr>
      <dsp:spPr>
        <a:xfrm>
          <a:off x="3467438" y="22031"/>
          <a:ext cx="713171" cy="311410"/>
        </a:xfrm>
        <a:prstGeom prst="chevron">
          <a:avLst/>
        </a:prstGeom>
        <a:gradFill flip="none" rotWithShape="1">
          <a:gsLst>
            <a:gs pos="0">
              <a:srgbClr val="5E9EFF"/>
            </a:gs>
            <a:gs pos="39999">
              <a:srgbClr val="85C2FF"/>
            </a:gs>
            <a:gs pos="70000">
              <a:srgbClr val="C4D6EB"/>
            </a:gs>
            <a:gs pos="100000">
              <a:srgbClr val="FFEBFA"/>
            </a:gs>
          </a:gsLst>
          <a:lin ang="5400000" scaled="0"/>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3623143" y="22031"/>
        <a:ext cx="401761" cy="311410"/>
      </dsp:txXfrm>
    </dsp:sp>
    <dsp:sp modelId="{30474A60-5EC5-4EAC-9BC9-FD35E8256350}">
      <dsp:nvSpPr>
        <dsp:cNvPr id="0" name=""/>
        <dsp:cNvSpPr/>
      </dsp:nvSpPr>
      <dsp:spPr>
        <a:xfrm>
          <a:off x="4080197" y="25760"/>
          <a:ext cx="713171" cy="311410"/>
        </a:xfrm>
        <a:prstGeom prst="chevron">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4235902" y="25760"/>
        <a:ext cx="401761" cy="311410"/>
      </dsp:txXfrm>
    </dsp:sp>
    <dsp:sp modelId="{93FF5343-4738-4936-B757-39AF933D3E40}">
      <dsp:nvSpPr>
        <dsp:cNvPr id="0" name=""/>
        <dsp:cNvSpPr/>
      </dsp:nvSpPr>
      <dsp:spPr>
        <a:xfrm>
          <a:off x="4608512" y="22031"/>
          <a:ext cx="713171" cy="311410"/>
        </a:xfrm>
        <a:prstGeom prst="chevron">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4764217" y="22031"/>
        <a:ext cx="401761" cy="311410"/>
      </dsp:txXfrm>
    </dsp:sp>
    <dsp:sp modelId="{3619C13B-67D9-4C8F-A142-6971C3FBEF8E}">
      <dsp:nvSpPr>
        <dsp:cNvPr id="0" name=""/>
        <dsp:cNvSpPr/>
      </dsp:nvSpPr>
      <dsp:spPr>
        <a:xfrm>
          <a:off x="5138208" y="22031"/>
          <a:ext cx="713171" cy="311410"/>
        </a:xfrm>
        <a:prstGeom prst="chevron">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5293913" y="22031"/>
        <a:ext cx="401761" cy="311410"/>
      </dsp:txXfrm>
    </dsp:sp>
    <dsp:sp modelId="{E8E8C66A-D388-4CFD-9DF0-9B8FFF0BB88C}">
      <dsp:nvSpPr>
        <dsp:cNvPr id="0" name=""/>
        <dsp:cNvSpPr/>
      </dsp:nvSpPr>
      <dsp:spPr>
        <a:xfrm>
          <a:off x="5708745" y="22031"/>
          <a:ext cx="713171" cy="311410"/>
        </a:xfrm>
        <a:prstGeom prst="chevron">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5864450" y="22031"/>
        <a:ext cx="401761" cy="311410"/>
      </dsp:txXfrm>
    </dsp:sp>
    <dsp:sp modelId="{40282F85-2CBC-40B1-8A09-40E0C6E6AFBE}">
      <dsp:nvSpPr>
        <dsp:cNvPr id="0" name=""/>
        <dsp:cNvSpPr/>
      </dsp:nvSpPr>
      <dsp:spPr>
        <a:xfrm>
          <a:off x="6279282" y="22031"/>
          <a:ext cx="713171" cy="311410"/>
        </a:xfrm>
        <a:prstGeom prst="chevron">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6434987" y="22031"/>
        <a:ext cx="401761" cy="311410"/>
      </dsp:txXfrm>
    </dsp:sp>
    <dsp:sp modelId="{271FFCFA-4080-46E4-A2AB-DE53E8B2116E}">
      <dsp:nvSpPr>
        <dsp:cNvPr id="0" name=""/>
        <dsp:cNvSpPr/>
      </dsp:nvSpPr>
      <dsp:spPr>
        <a:xfrm>
          <a:off x="6849819" y="22031"/>
          <a:ext cx="713171" cy="311410"/>
        </a:xfrm>
        <a:prstGeom prst="chevron">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7005524" y="22031"/>
        <a:ext cx="401761" cy="311410"/>
      </dsp:txXfrm>
    </dsp:sp>
    <dsp:sp modelId="{C02AB57C-AC2C-4613-9DA8-CAB4740DCC93}">
      <dsp:nvSpPr>
        <dsp:cNvPr id="0" name=""/>
        <dsp:cNvSpPr/>
      </dsp:nvSpPr>
      <dsp:spPr>
        <a:xfrm>
          <a:off x="7420355" y="22031"/>
          <a:ext cx="713171" cy="311410"/>
        </a:xfrm>
        <a:prstGeom prst="chevron">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a:off x="7576060" y="22031"/>
        <a:ext cx="401761" cy="311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85628-B35C-427B-A65F-144DF5586C9A}">
      <dsp:nvSpPr>
        <dsp:cNvPr id="0" name=""/>
        <dsp:cNvSpPr/>
      </dsp:nvSpPr>
      <dsp:spPr>
        <a:xfrm>
          <a:off x="2258" y="0"/>
          <a:ext cx="1714818" cy="4478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1"/>
              </a:solidFill>
              <a:latin typeface="標楷體" pitchFamily="65" charset="-120"/>
              <a:ea typeface="標楷體" pitchFamily="65" charset="-120"/>
            </a:rPr>
            <a:t>證期局審查</a:t>
          </a:r>
          <a:endParaRPr lang="zh-TW" altLang="en-US" sz="1800" kern="1200" dirty="0"/>
        </a:p>
      </dsp:txBody>
      <dsp:txXfrm>
        <a:off x="226170" y="0"/>
        <a:ext cx="1266994" cy="447824"/>
      </dsp:txXfrm>
    </dsp:sp>
    <dsp:sp modelId="{750AE3F8-6D88-440B-BE88-986F35FAFFB6}">
      <dsp:nvSpPr>
        <dsp:cNvPr id="0" name=""/>
        <dsp:cNvSpPr/>
      </dsp:nvSpPr>
      <dsp:spPr>
        <a:xfrm>
          <a:off x="1499717" y="0"/>
          <a:ext cx="4462663" cy="4478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1"/>
              </a:solidFill>
              <a:latin typeface="標楷體" pitchFamily="65" charset="-120"/>
              <a:ea typeface="標楷體" pitchFamily="65" charset="-120"/>
            </a:rPr>
            <a:t>配售期間</a:t>
          </a:r>
          <a:endParaRPr lang="zh-TW" altLang="en-US" sz="1800" kern="1200" dirty="0"/>
        </a:p>
      </dsp:txBody>
      <dsp:txXfrm>
        <a:off x="1723629" y="0"/>
        <a:ext cx="4014839" cy="447824"/>
      </dsp:txXfrm>
    </dsp:sp>
    <dsp:sp modelId="{4A39DBB0-77CA-48D1-ACDB-FA3876141036}">
      <dsp:nvSpPr>
        <dsp:cNvPr id="0" name=""/>
        <dsp:cNvSpPr/>
      </dsp:nvSpPr>
      <dsp:spPr>
        <a:xfrm>
          <a:off x="5745020" y="0"/>
          <a:ext cx="2173600" cy="4478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1"/>
              </a:solidFill>
              <a:latin typeface="標楷體" pitchFamily="65" charset="-120"/>
              <a:ea typeface="標楷體" pitchFamily="65" charset="-120"/>
            </a:rPr>
            <a:t>申請掛牌</a:t>
          </a:r>
          <a:endParaRPr lang="zh-TW" altLang="en-US" sz="1800" kern="1200" dirty="0"/>
        </a:p>
      </dsp:txBody>
      <dsp:txXfrm>
        <a:off x="5968932" y="0"/>
        <a:ext cx="1725776" cy="4478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909E5D6F-F824-4E3F-83BE-93DD9DE37F0D}" type="datetimeFigureOut">
              <a:rPr lang="zh-TW" altLang="en-US"/>
              <a:pPr>
                <a:defRPr/>
              </a:pPr>
              <a:t>2016/8/15</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4702968F-D736-4143-AB7E-4B6C769AE8C4}" type="slidenum">
              <a:rPr lang="zh-TW" altLang="en-US"/>
              <a:pPr>
                <a:defRPr/>
              </a:pPr>
              <a:t>‹#›</a:t>
            </a:fld>
            <a:endParaRPr lang="zh-TW" altLang="en-US"/>
          </a:p>
        </p:txBody>
      </p:sp>
    </p:spTree>
    <p:extLst>
      <p:ext uri="{BB962C8B-B14F-4D97-AF65-F5344CB8AC3E}">
        <p14:creationId xmlns:p14="http://schemas.microsoft.com/office/powerpoint/2010/main" val="3006290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E3E404A2-4255-4BB4-9C18-31E659E05687}" type="datetimeFigureOut">
              <a:rPr lang="zh-TW" altLang="en-US"/>
              <a:pPr>
                <a:defRPr/>
              </a:pPr>
              <a:t>2016/8/15</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4BCB9D7E-F366-4515-9418-BDBA39A306AE}" type="slidenum">
              <a:rPr lang="zh-TW" altLang="en-US"/>
              <a:pPr>
                <a:defRPr/>
              </a:pPr>
              <a:t>‹#›</a:t>
            </a:fld>
            <a:endParaRPr lang="zh-TW" altLang="en-US"/>
          </a:p>
        </p:txBody>
      </p:sp>
    </p:spTree>
    <p:extLst>
      <p:ext uri="{BB962C8B-B14F-4D97-AF65-F5344CB8AC3E}">
        <p14:creationId xmlns:p14="http://schemas.microsoft.com/office/powerpoint/2010/main" val="1395465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3</a:t>
            </a:fld>
            <a:endParaRPr lang="en-US" altLang="zh-TW" sz="1200"/>
          </a:p>
        </p:txBody>
      </p:sp>
    </p:spTree>
    <p:extLst>
      <p:ext uri="{BB962C8B-B14F-4D97-AF65-F5344CB8AC3E}">
        <p14:creationId xmlns:p14="http://schemas.microsoft.com/office/powerpoint/2010/main" val="22208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defRPr/>
            </a:pPr>
            <a:r>
              <a:rPr lang="zh-TW" altLang="en-US" smtClean="0"/>
              <a:t>（</a:t>
            </a:r>
            <a:r>
              <a:rPr lang="en-US" altLang="zh-TW" smtClean="0"/>
              <a:t>1</a:t>
            </a:r>
            <a:r>
              <a:rPr lang="zh-TW" altLang="en-US" smtClean="0"/>
              <a:t>）增加籌資管道</a:t>
            </a:r>
          </a:p>
          <a:p>
            <a:pPr eaLnBrk="1" hangingPunct="1">
              <a:spcBef>
                <a:spcPct val="0"/>
              </a:spcBef>
              <a:defRPr/>
            </a:pPr>
            <a:r>
              <a:rPr lang="zh-TW" altLang="en-US" smtClean="0"/>
              <a:t>隨著公司不斷擴展、機器設備汰舊換新等，均需要龐大的資金做後盾，公司不能完全依靠銀行借款、現金增資來支應，必須要有多種籌資工具，以使公司的資金來源多元化、財務調度靈活，而企業發行海外可轉換公司債亦為其籌資工具之一，且其資金的募集不會受到國內資金的排擠，而耽誤了公司的計劃。</a:t>
            </a:r>
          </a:p>
          <a:p>
            <a:pPr eaLnBrk="1" hangingPunct="1">
              <a:spcBef>
                <a:spcPct val="0"/>
              </a:spcBef>
              <a:defRPr/>
            </a:pPr>
            <a:r>
              <a:rPr lang="zh-TW" altLang="en-US" smtClean="0"/>
              <a:t>（</a:t>
            </a:r>
            <a:r>
              <a:rPr lang="en-US" altLang="zh-TW" smtClean="0"/>
              <a:t>2</a:t>
            </a:r>
            <a:r>
              <a:rPr lang="zh-TW" altLang="en-US" smtClean="0"/>
              <a:t>）引進外資法人</a:t>
            </a:r>
          </a:p>
          <a:p>
            <a:pPr eaLnBrk="1" hangingPunct="1">
              <a:spcBef>
                <a:spcPct val="0"/>
              </a:spcBef>
              <a:defRPr/>
            </a:pPr>
            <a:r>
              <a:rPr lang="zh-TW" altLang="en-US" smtClean="0"/>
              <a:t>公司可透過發行海外可轉換公司債引進外資股東或與外國公司進行策略聯盟，達到佈建海外市場及強化股東結構的目的。</a:t>
            </a:r>
          </a:p>
          <a:p>
            <a:pPr eaLnBrk="1" hangingPunct="1">
              <a:spcBef>
                <a:spcPct val="0"/>
              </a:spcBef>
              <a:defRPr/>
            </a:pPr>
            <a:r>
              <a:rPr lang="zh-TW" altLang="en-US" smtClean="0"/>
              <a:t>（</a:t>
            </a:r>
            <a:r>
              <a:rPr lang="en-US" altLang="zh-TW" smtClean="0"/>
              <a:t>3</a:t>
            </a:r>
            <a:r>
              <a:rPr lang="zh-TW" altLang="en-US" smtClean="0"/>
              <a:t>）對有外匯收入公司，可有匯率管理效益</a:t>
            </a:r>
          </a:p>
          <a:p>
            <a:pPr eaLnBrk="1" hangingPunct="1">
              <a:spcBef>
                <a:spcPct val="0"/>
              </a:spcBef>
              <a:defRPr/>
            </a:pPr>
            <a:r>
              <a:rPr lang="zh-TW" altLang="en-US" smtClean="0"/>
              <a:t>對有外匯收入公司，發行與外匯收入同幣別之海外可轉換公司債，可收自然避險之效果，達到匯率管理效益。</a:t>
            </a:r>
          </a:p>
          <a:p>
            <a:pPr eaLnBrk="1" hangingPunct="1">
              <a:spcBef>
                <a:spcPct val="0"/>
              </a:spcBef>
              <a:defRPr/>
            </a:pPr>
            <a:r>
              <a:rPr lang="zh-TW" altLang="en-US" smtClean="0"/>
              <a:t>（</a:t>
            </a:r>
            <a:r>
              <a:rPr lang="en-US" altLang="zh-TW" smtClean="0"/>
              <a:t>4</a:t>
            </a:r>
            <a:r>
              <a:rPr lang="zh-TW" altLang="en-US" smtClean="0"/>
              <a:t>）轉換後可改善財務結構</a:t>
            </a:r>
          </a:p>
          <a:p>
            <a:pPr eaLnBrk="1" hangingPunct="1">
              <a:spcBef>
                <a:spcPct val="0"/>
              </a:spcBef>
              <a:defRPr/>
            </a:pPr>
            <a:r>
              <a:rPr lang="zh-TW" altLang="en-US" smtClean="0"/>
              <a:t>轉換之後，雖會對每股盈餘造成稀釋，但股本增加、負債減少，則財務結構改善。</a:t>
            </a:r>
          </a:p>
          <a:p>
            <a:pPr eaLnBrk="1" hangingPunct="1">
              <a:spcBef>
                <a:spcPct val="0"/>
              </a:spcBef>
              <a:defRPr/>
            </a:pPr>
            <a:r>
              <a:rPr lang="zh-TW" altLang="en-US" smtClean="0"/>
              <a:t>（</a:t>
            </a:r>
            <a:r>
              <a:rPr lang="en-US" altLang="zh-TW" smtClean="0"/>
              <a:t>5</a:t>
            </a:r>
            <a:r>
              <a:rPr lang="zh-TW" altLang="en-US" smtClean="0"/>
              <a:t>）發行條件具有彈性</a:t>
            </a:r>
          </a:p>
          <a:p>
            <a:pPr eaLnBrk="1" hangingPunct="1">
              <a:spcBef>
                <a:spcPct val="0"/>
              </a:spcBef>
              <a:defRPr/>
            </a:pPr>
            <a:r>
              <a:rPr lang="zh-TW" altLang="en-US" smtClean="0"/>
              <a:t>海外可轉換公司債性質介於權益證券與債務證券間，發行條件可在權益證券或債務證券之間做彈性調整。</a:t>
            </a:r>
          </a:p>
          <a:p>
            <a:pPr eaLnBrk="1" hangingPunct="1">
              <a:spcBef>
                <a:spcPct val="0"/>
              </a:spcBef>
              <a:defRPr/>
            </a:pPr>
            <a:r>
              <a:rPr lang="zh-TW" altLang="en-US" smtClean="0"/>
              <a:t>（</a:t>
            </a:r>
            <a:r>
              <a:rPr lang="en-US" altLang="zh-TW" smtClean="0"/>
              <a:t>6</a:t>
            </a:r>
            <a:r>
              <a:rPr lang="zh-TW" altLang="en-US" smtClean="0"/>
              <a:t>）股權膨脹及稀釋效果非立即反應</a:t>
            </a:r>
          </a:p>
          <a:p>
            <a:pPr eaLnBrk="1" hangingPunct="1">
              <a:spcBef>
                <a:spcPct val="0"/>
              </a:spcBef>
              <a:defRPr/>
            </a:pPr>
            <a:r>
              <a:rPr lang="zh-TW" altLang="en-US" smtClean="0"/>
              <a:t>由於企業在發行時並非立即釋出大量股票，故不易立即造成股價之波動及每股餘之稀釋。且海外可轉換公司債的投資人組合包括：投資銀行、保險公司、基金等，投資的誘因各有不同，對於何時該轉換見解也不盡相同，致轉換的時點亦不同故股權膨脹及稀釋效應不明顯。</a:t>
            </a:r>
          </a:p>
          <a:p>
            <a:pPr eaLnBrk="1" hangingPunct="1">
              <a:spcBef>
                <a:spcPct val="0"/>
              </a:spcBef>
              <a:defRPr/>
            </a:pPr>
            <a:r>
              <a:rPr lang="zh-TW" altLang="en-US" smtClean="0"/>
              <a:t>（</a:t>
            </a:r>
            <a:r>
              <a:rPr lang="en-US" altLang="zh-TW" smtClean="0"/>
              <a:t>7</a:t>
            </a:r>
            <a:r>
              <a:rPr lang="zh-TW" altLang="en-US" smtClean="0"/>
              <a:t>）擴展發行公司國際知名度</a:t>
            </a:r>
          </a:p>
          <a:p>
            <a:pPr eaLnBrk="1" hangingPunct="1">
              <a:spcBef>
                <a:spcPct val="0"/>
              </a:spcBef>
              <a:defRPr/>
            </a:pPr>
            <a:r>
              <a:rPr lang="zh-TW" altLang="en-US" smtClean="0"/>
              <a:t>主辦發行海外可轉換公司的承銷商多為國際知名證券商，發行公司透過其所安排的巡迴說明會，將自己的產品、業績、未來發展方向直接與當地的投資人溝通，而提高國際知名度。</a:t>
            </a:r>
          </a:p>
          <a:p>
            <a:pPr eaLnBrk="1" hangingPunct="1">
              <a:spcBef>
                <a:spcPct val="0"/>
              </a:spcBef>
              <a:defRPr/>
            </a:pPr>
            <a:r>
              <a:rPr lang="zh-TW" altLang="en-US" smtClean="0"/>
              <a:t>（</a:t>
            </a:r>
            <a:r>
              <a:rPr lang="en-US" altLang="zh-TW" smtClean="0"/>
              <a:t>8</a:t>
            </a:r>
            <a:r>
              <a:rPr lang="zh-TW" altLang="en-US" smtClean="0"/>
              <a:t>）增加相同流通在外股數，可取得較多資金</a:t>
            </a:r>
          </a:p>
          <a:p>
            <a:pPr eaLnBrk="1" hangingPunct="1">
              <a:spcBef>
                <a:spcPct val="0"/>
              </a:spcBef>
              <a:defRPr/>
            </a:pPr>
            <a:r>
              <a:rPr lang="zh-TW" altLang="en-US" smtClean="0"/>
              <a:t>現金增資發行新股其發行價格常較時價為低，故若以增加相同數量之股票為前提，則透過發行海外可轉換公司債，之後再轉換為股票的方式，將較以直接現金增資的方式所能獲得之資金為多。</a:t>
            </a:r>
            <a:endParaRPr lang="en-US" altLang="zh-TW" smtClean="0"/>
          </a:p>
          <a:p>
            <a:pPr eaLnBrk="1" hangingPunct="1">
              <a:spcBef>
                <a:spcPct val="0"/>
              </a:spcBef>
              <a:defRPr/>
            </a:pPr>
            <a:endParaRPr lang="en-US" altLang="zh-TW" smtClean="0"/>
          </a:p>
          <a:p>
            <a:pPr eaLnBrk="1" hangingPunct="1">
              <a:spcBef>
                <a:spcPct val="0"/>
              </a:spcBef>
              <a:defRPr/>
            </a:pPr>
            <a:r>
              <a:rPr lang="zh-TW" altLang="en-US" smtClean="0"/>
              <a:t>（</a:t>
            </a:r>
            <a:r>
              <a:rPr lang="en-US" altLang="zh-TW" smtClean="0"/>
              <a:t>1</a:t>
            </a:r>
            <a:r>
              <a:rPr lang="zh-TW" altLang="en-US" smtClean="0"/>
              <a:t>）發行成本較國內現金增資及國內可轉換公司債為高</a:t>
            </a:r>
          </a:p>
          <a:p>
            <a:pPr eaLnBrk="1" hangingPunct="1">
              <a:spcBef>
                <a:spcPct val="0"/>
              </a:spcBef>
              <a:defRPr/>
            </a:pPr>
            <a:r>
              <a:rPr lang="zh-TW" altLang="en-US" smtClean="0"/>
              <a:t>發行海外可轉換債承銷費約為</a:t>
            </a:r>
            <a:r>
              <a:rPr lang="en-US" altLang="zh-TW" smtClean="0"/>
              <a:t>2.0%</a:t>
            </a:r>
            <a:r>
              <a:rPr lang="zh-TW" altLang="en-US" smtClean="0"/>
              <a:t>，發行國內可轉換公司債承銷費約為</a:t>
            </a:r>
            <a:r>
              <a:rPr lang="en-US" altLang="zh-TW" smtClean="0"/>
              <a:t>1%</a:t>
            </a:r>
            <a:r>
              <a:rPr lang="zh-TW" altLang="en-US" smtClean="0"/>
              <a:t>至</a:t>
            </a:r>
            <a:r>
              <a:rPr lang="en-US" altLang="zh-TW" smtClean="0"/>
              <a:t>1.25%</a:t>
            </a:r>
            <a:r>
              <a:rPr lang="zh-TW" altLang="en-US" smtClean="0"/>
              <a:t>，現金增資承銷費約為</a:t>
            </a:r>
            <a:r>
              <a:rPr lang="en-US" altLang="zh-TW" smtClean="0"/>
              <a:t>0.5%</a:t>
            </a:r>
            <a:r>
              <a:rPr lang="zh-TW" altLang="en-US" smtClean="0"/>
              <a:t>至</a:t>
            </a:r>
            <a:r>
              <a:rPr lang="en-US" altLang="zh-TW" smtClean="0"/>
              <a:t>1.5%</a:t>
            </a:r>
            <a:r>
              <a:rPr lang="zh-TW" altLang="en-US" smtClean="0"/>
              <a:t>，且發行海外可轉換公司債還有國外律師、巡迴說明會、印製英文公開說明書及負債權人之利息所得稅負</a:t>
            </a:r>
            <a:r>
              <a:rPr lang="en-US" altLang="zh-TW" smtClean="0"/>
              <a:t>20%</a:t>
            </a:r>
            <a:r>
              <a:rPr lang="zh-TW" altLang="en-US" smtClean="0"/>
              <a:t>等所投入的人力、物力均較高。</a:t>
            </a:r>
          </a:p>
          <a:p>
            <a:pPr eaLnBrk="1" hangingPunct="1">
              <a:spcBef>
                <a:spcPct val="0"/>
              </a:spcBef>
              <a:defRPr/>
            </a:pPr>
            <a:r>
              <a:rPr lang="zh-TW" altLang="en-US" smtClean="0"/>
              <a:t>（</a:t>
            </a:r>
            <a:r>
              <a:rPr lang="en-US" altLang="zh-TW" smtClean="0"/>
              <a:t>2</a:t>
            </a:r>
            <a:r>
              <a:rPr lang="zh-TW" altLang="en-US" smtClean="0"/>
              <a:t>）轉換時點之不確定</a:t>
            </a:r>
          </a:p>
          <a:p>
            <a:pPr eaLnBrk="1" hangingPunct="1">
              <a:spcBef>
                <a:spcPct val="0"/>
              </a:spcBef>
              <a:defRPr/>
            </a:pPr>
            <a:r>
              <a:rPr lang="zh-TW" altLang="en-US" smtClean="0"/>
              <a:t>由於投資人的轉換時點無法掌握，故發行公司對於轉換為普通股之時機及數額無法預測，一切之債息、股利、長期資金計劃及權益計劃將無從訂定；又由於以外幣計價發行，使發行公司曝露在匯率風險之下的部位增加，增加了財務結構管理及匯率風險管理之困難度。</a:t>
            </a:r>
          </a:p>
          <a:p>
            <a:pPr eaLnBrk="1" hangingPunct="1">
              <a:spcBef>
                <a:spcPct val="0"/>
              </a:spcBef>
              <a:defRPr/>
            </a:pPr>
            <a:r>
              <a:rPr lang="zh-TW" altLang="en-US" smtClean="0"/>
              <a:t>（</a:t>
            </a:r>
            <a:r>
              <a:rPr lang="en-US" altLang="zh-TW" smtClean="0"/>
              <a:t>3</a:t>
            </a:r>
            <a:r>
              <a:rPr lang="zh-TW" altLang="en-US" smtClean="0"/>
              <a:t>）資金不能自由轉換為台幣使用</a:t>
            </a:r>
          </a:p>
          <a:p>
            <a:pPr eaLnBrk="1" hangingPunct="1">
              <a:spcBef>
                <a:spcPct val="0"/>
              </a:spcBef>
              <a:defRPr/>
            </a:pPr>
            <a:r>
              <a:rPr lang="zh-TW" altLang="en-US" smtClean="0"/>
              <a:t>資金僅限以外幣運用，若欲兌回為台幣使用，則需按照中央銀行之規定辦理（</a:t>
            </a:r>
            <a:r>
              <a:rPr lang="en-US" altLang="zh-TW" smtClean="0"/>
              <a:t>4</a:t>
            </a:r>
            <a:r>
              <a:rPr lang="zh-TW" altLang="en-US" smtClean="0"/>
              <a:t>）再融資風險</a:t>
            </a:r>
          </a:p>
          <a:p>
            <a:pPr eaLnBrk="1" hangingPunct="1">
              <a:spcBef>
                <a:spcPct val="0"/>
              </a:spcBef>
              <a:defRPr/>
            </a:pPr>
            <a:r>
              <a:rPr lang="zh-TW" altLang="en-US" smtClean="0"/>
              <a:t>當股價未盡理想，投資人將無意願將債券轉換為股票，除非當初發行時設有強制轉換條款，否則公司會有到期還本，面臨再融資的問題。</a:t>
            </a:r>
          </a:p>
          <a:p>
            <a:pPr eaLnBrk="1" hangingPunct="1">
              <a:spcBef>
                <a:spcPct val="0"/>
              </a:spcBef>
              <a:defRPr/>
            </a:pPr>
            <a:r>
              <a:rPr lang="zh-TW" altLang="en-US" smtClean="0"/>
              <a:t>（</a:t>
            </a:r>
            <a:r>
              <a:rPr lang="en-US" altLang="zh-TW" smtClean="0"/>
              <a:t>5</a:t>
            </a:r>
            <a:r>
              <a:rPr lang="zh-TW" altLang="en-US" smtClean="0"/>
              <a:t>）財務調度受限制</a:t>
            </a:r>
          </a:p>
          <a:p>
            <a:pPr eaLnBrk="1" hangingPunct="1">
              <a:spcBef>
                <a:spcPct val="0"/>
              </a:spcBef>
              <a:defRPr/>
            </a:pPr>
            <a:r>
              <a:rPr lang="zh-TW" altLang="en-US" smtClean="0"/>
              <a:t>發行海外可轉換公司債通常為無擔保公司債，為確保轉換公司債投資人的權益，其發行條款通常會訂有若公司發行有擔保公司債時，該轉換債比照有擔保公司債，設定同等級之債權或同順位之擔保物權。</a:t>
            </a:r>
          </a:p>
          <a:p>
            <a:pPr eaLnBrk="1" hangingPunct="1">
              <a:spcBef>
                <a:spcPct val="0"/>
              </a:spcBef>
              <a:defRPr/>
            </a:pPr>
            <a:r>
              <a:rPr lang="zh-TW" altLang="en-US" smtClean="0"/>
              <a:t>（</a:t>
            </a:r>
            <a:r>
              <a:rPr lang="en-US" altLang="zh-TW" smtClean="0"/>
              <a:t>6</a:t>
            </a:r>
            <a:r>
              <a:rPr lang="zh-TW" altLang="en-US" smtClean="0"/>
              <a:t>）後續服務、手續較繁瑣</a:t>
            </a:r>
          </a:p>
          <a:p>
            <a:pPr eaLnBrk="1" hangingPunct="1">
              <a:spcBef>
                <a:spcPct val="0"/>
              </a:spcBef>
              <a:defRPr/>
            </a:pPr>
            <a:r>
              <a:rPr lang="zh-TW" altLang="en-US" smtClean="0"/>
              <a:t>發行公司每月及每季需向中央銀行及證期會申報資金運用情形或轉換情形，不定期辦理債券轉換為普通股與轉換價格的調整，且在某些情形下，必須通知國外受託人並公告，發行公司相對要付出相當多的人力與物力。</a:t>
            </a:r>
          </a:p>
          <a:p>
            <a:pPr eaLnBrk="1" hangingPunct="1">
              <a:spcBef>
                <a:spcPct val="0"/>
              </a:spcBef>
              <a:defRPr/>
            </a:pPr>
            <a:r>
              <a:rPr lang="zh-TW" altLang="en-US" smtClean="0"/>
              <a:t>（</a:t>
            </a:r>
            <a:r>
              <a:rPr lang="en-US" altLang="zh-TW" smtClean="0"/>
              <a:t>7</a:t>
            </a:r>
            <a:r>
              <a:rPr lang="zh-TW" altLang="en-US" smtClean="0"/>
              <a:t>）影響公司經營控制權的程度較現金增資嚴重</a:t>
            </a:r>
          </a:p>
          <a:p>
            <a:pPr eaLnBrk="1" hangingPunct="1">
              <a:spcBef>
                <a:spcPct val="0"/>
              </a:spcBef>
              <a:defRPr/>
            </a:pPr>
            <a:r>
              <a:rPr lang="zh-TW" altLang="en-US" smtClean="0"/>
              <a:t>根據我國證券交易法第</a:t>
            </a:r>
            <a:r>
              <a:rPr lang="en-US" altLang="zh-TW" smtClean="0"/>
              <a:t>28</a:t>
            </a:r>
            <a:r>
              <a:rPr lang="zh-TW" altLang="en-US" smtClean="0"/>
              <a:t>條之</a:t>
            </a:r>
            <a:r>
              <a:rPr lang="en-US" altLang="zh-TW" smtClean="0"/>
              <a:t>1</a:t>
            </a:r>
            <a:r>
              <a:rPr lang="zh-TW" altLang="en-US" smtClean="0"/>
              <a:t>的規定，上市或上櫃公司，於現金增資發行新股時，必須提撥發行新股總額之</a:t>
            </a:r>
            <a:r>
              <a:rPr lang="en-US" altLang="zh-TW" smtClean="0"/>
              <a:t>10%</a:t>
            </a:r>
            <a:r>
              <a:rPr lang="zh-TW" altLang="en-US" smtClean="0"/>
              <a:t>對外公開發行；而海外可轉換公司債則全數在海外公開發行，除非大股東在海外買進，否則，將來海外可轉換公司債轉換成普通股後，對公司經營控制權的稀釋程度，將較直接發行普通股嚴重，從而影響經營階層的穩定性。</a:t>
            </a:r>
          </a:p>
          <a:p>
            <a:pPr eaLnBrk="1" hangingPunct="1">
              <a:spcBef>
                <a:spcPct val="0"/>
              </a:spcBef>
              <a:defRPr/>
            </a:pPr>
            <a:r>
              <a:rPr lang="en-US" altLang="zh-TW" smtClean="0"/>
              <a:t> </a:t>
            </a:r>
          </a:p>
          <a:p>
            <a:pPr eaLnBrk="1" hangingPunct="1">
              <a:spcBef>
                <a:spcPct val="0"/>
              </a:spcBef>
              <a:defRPr/>
            </a:pPr>
            <a:endParaRPr lang="zh-TW" altLang="en-US" smtClean="0"/>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charset="-120"/>
              </a:defRPr>
            </a:lvl1pPr>
            <a:lvl2pPr marL="742950" indent="-285750">
              <a:spcBef>
                <a:spcPct val="30000"/>
              </a:spcBef>
              <a:defRPr sz="1200">
                <a:solidFill>
                  <a:schemeClr val="tx1"/>
                </a:solidFill>
                <a:latin typeface="Calibri" pitchFamily="34" charset="0"/>
                <a:ea typeface="新細明體" charset="-120"/>
              </a:defRPr>
            </a:lvl2pPr>
            <a:lvl3pPr marL="1143000" indent="-228600">
              <a:spcBef>
                <a:spcPct val="30000"/>
              </a:spcBef>
              <a:defRPr sz="1200">
                <a:solidFill>
                  <a:schemeClr val="tx1"/>
                </a:solidFill>
                <a:latin typeface="Calibri" pitchFamily="34" charset="0"/>
                <a:ea typeface="新細明體" charset="-120"/>
              </a:defRPr>
            </a:lvl3pPr>
            <a:lvl4pPr marL="1600200" indent="-228600">
              <a:spcBef>
                <a:spcPct val="30000"/>
              </a:spcBef>
              <a:defRPr sz="1200">
                <a:solidFill>
                  <a:schemeClr val="tx1"/>
                </a:solidFill>
                <a:latin typeface="Calibri" pitchFamily="34" charset="0"/>
                <a:ea typeface="新細明體" charset="-120"/>
              </a:defRPr>
            </a:lvl4pPr>
            <a:lvl5pPr marL="2057400" indent="-22860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spcBef>
                <a:spcPct val="0"/>
              </a:spcBef>
            </a:pPr>
            <a:fld id="{5008E4B2-AB08-43B9-83AD-222377F1DBCF}" type="slidenum">
              <a:rPr lang="zh-TW" altLang="en-US">
                <a:latin typeface="Arial" charset="0"/>
              </a:rPr>
              <a:pPr>
                <a:spcBef>
                  <a:spcPct val="0"/>
                </a:spcBef>
              </a:pPr>
              <a:t>68</a:t>
            </a:fld>
            <a:endParaRPr lang="zh-TW" altLang="en-US">
              <a:latin typeface="Arial" charset="0"/>
            </a:endParaRPr>
          </a:p>
        </p:txBody>
      </p:sp>
    </p:spTree>
    <p:extLst>
      <p:ext uri="{BB962C8B-B14F-4D97-AF65-F5344CB8AC3E}">
        <p14:creationId xmlns:p14="http://schemas.microsoft.com/office/powerpoint/2010/main" val="94528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3492"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E5A2167D-01BB-4672-A405-30BE53CC8CF2}" type="slidenum">
              <a:rPr lang="zh-TW" altLang="en-US" sz="1200"/>
              <a:pPr algn="r"/>
              <a:t>69</a:t>
            </a:fld>
            <a:endParaRPr lang="en-US" altLang="zh-TW" sz="1200"/>
          </a:p>
        </p:txBody>
      </p:sp>
      <p:sp>
        <p:nvSpPr>
          <p:cNvPr id="63493"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03551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4516"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BEF47CDC-E5A4-450A-BC1B-50C54405DF2B}" type="slidenum">
              <a:rPr lang="zh-TW" altLang="en-US" sz="1200"/>
              <a:pPr algn="r"/>
              <a:t>70</a:t>
            </a:fld>
            <a:endParaRPr lang="en-US" altLang="zh-TW" sz="1200"/>
          </a:p>
        </p:txBody>
      </p:sp>
      <p:sp>
        <p:nvSpPr>
          <p:cNvPr id="6451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88945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6</a:t>
            </a:fld>
            <a:endParaRPr lang="en-US" altLang="zh-TW" sz="1200"/>
          </a:p>
        </p:txBody>
      </p:sp>
    </p:spTree>
    <p:extLst>
      <p:ext uri="{BB962C8B-B14F-4D97-AF65-F5344CB8AC3E}">
        <p14:creationId xmlns:p14="http://schemas.microsoft.com/office/powerpoint/2010/main" val="163033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14</a:t>
            </a:fld>
            <a:endParaRPr lang="en-US" altLang="zh-TW" sz="1200"/>
          </a:p>
        </p:txBody>
      </p:sp>
    </p:spTree>
    <p:extLst>
      <p:ext uri="{BB962C8B-B14F-4D97-AF65-F5344CB8AC3E}">
        <p14:creationId xmlns:p14="http://schemas.microsoft.com/office/powerpoint/2010/main" val="399953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38094D-C0D5-442F-8263-588FDFF14DED}" type="slidenum">
              <a:rPr lang="en-US" altLang="zh-TW"/>
              <a:pPr/>
              <a:t>23</a:t>
            </a:fld>
            <a:endParaRPr lang="en-US" altLang="zh-TW"/>
          </a:p>
        </p:txBody>
      </p:sp>
      <p:sp>
        <p:nvSpPr>
          <p:cNvPr id="677890" name="Rectangle 2"/>
          <p:cNvSpPr>
            <a:spLocks noGrp="1" noRot="1" noChangeAspect="1" noChangeArrowheads="1"/>
          </p:cNvSpPr>
          <p:nvPr>
            <p:ph type="sldImg"/>
          </p:nvPr>
        </p:nvSpPr>
        <p:spPr bwMode="auto">
          <a:xfrm>
            <a:off x="930275" y="739775"/>
            <a:ext cx="4937125" cy="3703638"/>
          </a:xfrm>
          <a:prstGeom prst="rect">
            <a:avLst/>
          </a:prstGeom>
          <a:solidFill>
            <a:srgbClr val="FFFFFF"/>
          </a:solidFill>
          <a:ln>
            <a:solidFill>
              <a:srgbClr val="000000"/>
            </a:solidFill>
            <a:miter lim="800000"/>
            <a:headEnd/>
            <a:tailEnd/>
          </a:ln>
        </p:spPr>
      </p:sp>
      <p:sp>
        <p:nvSpPr>
          <p:cNvPr id="677891" name="Rectangle 3"/>
          <p:cNvSpPr>
            <a:spLocks noGrp="1" noChangeArrowheads="1"/>
          </p:cNvSpPr>
          <p:nvPr>
            <p:ph type="body" idx="1"/>
          </p:nvPr>
        </p:nvSpPr>
        <p:spPr bwMode="auto">
          <a:xfrm>
            <a:off x="906785" y="4690150"/>
            <a:ext cx="4984107" cy="4443968"/>
          </a:xfrm>
          <a:prstGeom prst="rect">
            <a:avLst/>
          </a:prstGeom>
          <a:solidFill>
            <a:srgbClr val="FFFFFF"/>
          </a:solidFill>
          <a:ln>
            <a:solidFill>
              <a:srgbClr val="000000"/>
            </a:solidFill>
            <a:miter lim="800000"/>
            <a:headEnd/>
            <a:tailEnd/>
          </a:ln>
        </p:spPr>
        <p:txBody>
          <a:bodyPr/>
          <a:lstStyle/>
          <a:p>
            <a:endParaRPr lang="zh-TW" altLang="zh-TW"/>
          </a:p>
        </p:txBody>
      </p:sp>
    </p:spTree>
    <p:extLst>
      <p:ext uri="{BB962C8B-B14F-4D97-AF65-F5344CB8AC3E}">
        <p14:creationId xmlns:p14="http://schemas.microsoft.com/office/powerpoint/2010/main" val="250926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25</a:t>
            </a:fld>
            <a:endParaRPr lang="en-US" altLang="zh-TW" sz="1200"/>
          </a:p>
        </p:txBody>
      </p:sp>
    </p:spTree>
    <p:extLst>
      <p:ext uri="{BB962C8B-B14F-4D97-AF65-F5344CB8AC3E}">
        <p14:creationId xmlns:p14="http://schemas.microsoft.com/office/powerpoint/2010/main" val="17938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39</a:t>
            </a:fld>
            <a:endParaRPr lang="en-US" altLang="zh-TW" sz="1200"/>
          </a:p>
        </p:txBody>
      </p:sp>
    </p:spTree>
    <p:extLst>
      <p:ext uri="{BB962C8B-B14F-4D97-AF65-F5344CB8AC3E}">
        <p14:creationId xmlns:p14="http://schemas.microsoft.com/office/powerpoint/2010/main" val="124409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51</a:t>
            </a:fld>
            <a:endParaRPr lang="en-US" altLang="zh-TW" sz="1200"/>
          </a:p>
        </p:txBody>
      </p:sp>
    </p:spTree>
    <p:extLst>
      <p:ext uri="{BB962C8B-B14F-4D97-AF65-F5344CB8AC3E}">
        <p14:creationId xmlns:p14="http://schemas.microsoft.com/office/powerpoint/2010/main" val="137991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52</a:t>
            </a:fld>
            <a:endParaRPr lang="en-US" altLang="zh-TW" sz="1200"/>
          </a:p>
        </p:txBody>
      </p:sp>
    </p:spTree>
    <p:extLst>
      <p:ext uri="{BB962C8B-B14F-4D97-AF65-F5344CB8AC3E}">
        <p14:creationId xmlns:p14="http://schemas.microsoft.com/office/powerpoint/2010/main" val="179624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2468"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DFD2FFA0-B5E0-43A9-A651-C3B9F4F0B190}" type="slidenum">
              <a:rPr lang="zh-TW" altLang="en-US" sz="1200"/>
              <a:pPr algn="r"/>
              <a:t>66</a:t>
            </a:fld>
            <a:endParaRPr lang="en-US" altLang="zh-TW" sz="1200"/>
          </a:p>
        </p:txBody>
      </p:sp>
      <p:sp>
        <p:nvSpPr>
          <p:cNvPr id="62469"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11949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pPr>
              <a:defRPr/>
            </a:pPr>
            <a:fld id="{B45F9659-D03E-4505-AB65-21061FC38CCA}" type="datetime1">
              <a:rPr lang="zh-TW" altLang="en-US" smtClean="0"/>
              <a:pPr>
                <a:defRPr/>
              </a:pPr>
              <a:t>2016/8/15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2CBA8E2-FF9F-475C-9B07-9EE08F4AF567}" type="slidenum">
              <a:rPr lang="zh-TW" altLang="en-US" smtClean="0"/>
              <a:pPr>
                <a:defRPr/>
              </a:pPr>
              <a:t>‹#›</a:t>
            </a:fld>
            <a:endParaRPr lang="zh-TW"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8F309257-30FB-49A3-8795-BE5F2FCD6AC2}" type="datetime1">
              <a:rPr lang="zh-TW" altLang="en-US" smtClean="0"/>
              <a:pPr>
                <a:defRPr/>
              </a:pPr>
              <a:t>2016/8/15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771EC3B-F88E-4B90-A89E-6E6467B78E11}" type="slidenum">
              <a:rPr lang="zh-TW" altLang="en-US" smtClean="0"/>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E805385C-B62F-434E-992E-A0883A803B03}" type="datetime1">
              <a:rPr lang="zh-TW" altLang="en-US" smtClean="0"/>
              <a:pPr>
                <a:defRPr/>
              </a:pPr>
              <a:t>2016/8/15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C3EB34D-8963-464A-9B09-7BBEE8060EA8}" type="slidenum">
              <a:rPr lang="zh-TW" altLang="en-US" smtClean="0"/>
              <a:pPr>
                <a:defRPr/>
              </a:pPr>
              <a:t>‹#›</a:t>
            </a:fld>
            <a:endParaRPr lang="zh-TW"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7950" y="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11188" y="1916113"/>
            <a:ext cx="7772400" cy="41148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1405F2B-A0AB-4F6A-B676-07D200D2243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bg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4" name="日期版面配置區 9"/>
          <p:cNvSpPr>
            <a:spLocks noGrp="1"/>
          </p:cNvSpPr>
          <p:nvPr>
            <p:ph type="dt" sz="half" idx="10"/>
          </p:nvPr>
        </p:nvSpPr>
        <p:spPr/>
        <p:txBody>
          <a:bodyPr/>
          <a:lstStyle>
            <a:lvl1pPr>
              <a:defRPr/>
            </a:lvl1pPr>
          </a:lstStyle>
          <a:p>
            <a:pPr>
              <a:defRPr/>
            </a:pPr>
            <a:fld id="{FF6030CB-5A5D-479B-8D2F-F24D4C7D3FC4}" type="datetime1">
              <a:rPr lang="zh-TW" altLang="en-US"/>
              <a:pPr>
                <a:defRPr/>
              </a:pPr>
              <a:t>2016/8/15</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solidFill>
                  <a:schemeClr val="bg2">
                    <a:lumMod val="25000"/>
                  </a:schemeClr>
                </a:solidFill>
              </a:defRPr>
            </a:lvl1pPr>
          </a:lstStyle>
          <a:p>
            <a:pPr>
              <a:defRPr/>
            </a:pPr>
            <a:fld id="{41A11D99-1652-4AED-A23C-32BF67D59FE1}" type="slidenum">
              <a:rPr lang="zh-TW" altLang="en-US"/>
              <a:pPr>
                <a:defRPr/>
              </a:pPr>
              <a:t>‹#›</a:t>
            </a:fld>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自訂版面配置">
    <p:bg>
      <p:bgRef idx="1002">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210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121991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77027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294134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239276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2321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marL="342900" indent="-342900" algn="ctr" rtl="0" eaLnBrk="1" latinLnBrk="0" hangingPunct="1">
              <a:spcBef>
                <a:spcPct val="0"/>
              </a:spcBef>
              <a:buClr>
                <a:srgbClr val="FFCC00"/>
              </a:buClr>
              <a:buNone/>
              <a:defRPr kumimoji="0" lang="en-US" altLang="en-US" sz="4000" b="1" kern="1200" dirty="0">
                <a:solidFill>
                  <a:schemeClr val="tx2"/>
                </a:solidFill>
                <a:latin typeface="標楷體" pitchFamily="65" charset="-120"/>
                <a:ea typeface="標楷體" pitchFamily="65" charset="-120"/>
                <a:cs typeface="+mj-cs"/>
              </a:defRPr>
            </a:lvl1pPr>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p>
            <a:pPr>
              <a:defRPr/>
            </a:pPr>
            <a:fld id="{AE74E352-E40B-41FB-ACFD-33E799D564C4}" type="datetime1">
              <a:rPr lang="zh-TW" altLang="en-US" smtClean="0"/>
              <a:pPr>
                <a:defRPr/>
              </a:pPr>
              <a:t>2016/8/15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2C8C0F9-90E1-4B26-A1B6-E6B29A488AB6}" type="slidenum">
              <a:rPr lang="zh-TW" altLang="en-US" smtClean="0"/>
              <a:pPr>
                <a:defRPr/>
              </a:pPr>
              <a:t>‹#›</a:t>
            </a:fld>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714175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874365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146492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17123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34114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2016/8/15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42383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29FE0AF2-7CF7-4B71-AF2D-7541421F7356}" type="datetime1">
              <a:rPr lang="zh-TW" altLang="en-US" smtClean="0"/>
              <a:pPr>
                <a:defRPr/>
              </a:pPr>
              <a:t>2016/8/15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1C070C1-ACF3-4504-93C6-D158A7DBE652}" type="slidenum">
              <a:rPr lang="zh-TW" altLang="en-US" smtClean="0"/>
              <a:pPr>
                <a:defRPr/>
              </a:pPr>
              <a:t>‹#›</a:t>
            </a:fld>
            <a:endParaRPr lang="zh-TW" altLang="en-US" dirty="0"/>
          </a:p>
        </p:txBody>
      </p:sp>
      <p:sp>
        <p:nvSpPr>
          <p:cNvPr id="8" name="甜甜圈 7"/>
          <p:cNvSpPr/>
          <p:nvPr userDrawn="1"/>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9" name="橢圓 8"/>
          <p:cNvSpPr/>
          <p:nvPr userDrawn="1"/>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0" name="圓形圖 9"/>
          <p:cNvSpPr/>
          <p:nvPr userDrawn="1"/>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171400"/>
            <a:ext cx="2952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B41FDBE7-5946-42DE-A468-82AC07751433}" type="datetime1">
              <a:rPr lang="zh-TW" altLang="en-US" smtClean="0"/>
              <a:pPr>
                <a:defRPr/>
              </a:pPr>
              <a:t>2016/8/15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CAD53FC5-60BD-4901-8CBA-810FEA44C73E}" type="slidenum">
              <a:rPr lang="zh-TW" altLang="en-US" smtClean="0"/>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pPr>
              <a:defRPr/>
            </a:pPr>
            <a:fld id="{80C116B0-E37D-4C6E-B0F2-DD8C5320362C}" type="datetime1">
              <a:rPr lang="zh-TW" altLang="en-US" smtClean="0"/>
              <a:pPr>
                <a:defRPr/>
              </a:pPr>
              <a:t>2016/8/15</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5D52AF8D-9BC4-4AD0-95D9-6E10A3B140D2}" type="slidenum">
              <a:rPr lang="zh-TW" altLang="en-US" smtClean="0"/>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2B4F9F86-339A-4F12-B834-EF99C857F248}" type="datetime1">
              <a:rPr lang="zh-TW" altLang="en-US" smtClean="0"/>
              <a:pPr>
                <a:defRPr/>
              </a:pPr>
              <a:t>2016/8/15</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213D51D5-0F5A-41C9-BD7A-E37FBA207054}" type="slidenum">
              <a:rPr lang="zh-TW" altLang="en-US" smtClean="0"/>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A15EADBB-A743-486F-8F0C-8A992BCC083B}" type="datetime1">
              <a:rPr lang="zh-TW" altLang="en-US" smtClean="0"/>
              <a:pPr>
                <a:defRPr/>
              </a:pPr>
              <a:t>2016/8/15</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6CE0AE06-3589-4777-BB92-4357EAD00F36}" type="slidenum">
              <a:rPr lang="zh-TW" altLang="en-US" smtClean="0"/>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343F5E53-93CD-42F7-8ACF-FC96A0FE9565}" type="datetime1">
              <a:rPr lang="zh-TW" altLang="en-US" smtClean="0"/>
              <a:pPr>
                <a:defRPr/>
              </a:pPr>
              <a:t>2016/8/15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BCC9D716-3361-4F4D-9F50-5CBD3B733A59}" type="slidenum">
              <a:rPr lang="zh-TW" altLang="en-US" smtClean="0"/>
              <a:pPr>
                <a:defRPr/>
              </a:pPr>
              <a:t>‹#›</a:t>
            </a:fld>
            <a:endParaRPr lang="zh-TW" altLang="en-US" dirty="0"/>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FA4609D5-371F-4AB4-93B3-2B75701AA7EB}" type="datetime1">
              <a:rPr lang="zh-TW" altLang="en-US" smtClean="0"/>
              <a:pPr>
                <a:defRPr/>
              </a:pPr>
              <a:t>2016/8/15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4B04E021-93D2-4AB5-8133-87F1828CC5FD}" type="slidenum">
              <a:rPr lang="zh-TW" altLang="en-US" smtClean="0"/>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6"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7"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fld id="{7E2C0517-06FB-4B0F-9BDD-02BC7C5316FF}" type="datetime1">
              <a:rPr lang="zh-TW" altLang="en-US" smtClean="0"/>
              <a:pPr>
                <a:defRPr/>
              </a:pPr>
              <a:t>2016/8/15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CA353014-8468-4665-8340-19D6B28633AE}"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186" r:id="rId13"/>
    <p:sldLayoutId id="2147484273" r:id="rId14"/>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04023-6C59-439C-A48C-047016B85BCE}" type="datetimeFigureOut">
              <a:rPr lang="zh-TW" altLang="en-US" smtClean="0"/>
              <a:t>2016/8/15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FE0EC-8D10-4418-BBDE-009EE5646AAF}" type="slidenum">
              <a:rPr lang="zh-TW" altLang="en-US" smtClean="0"/>
              <a:t>‹#›</a:t>
            </a:fld>
            <a:endParaRPr lang="zh-TW" alt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28184" y="-27384"/>
            <a:ext cx="2952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62478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gretai.org.tw/"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selaw.com.tw/Scripts/Query1B.asp?no=1G010075157" TargetMode="External"/><Relationship Id="rId2" Type="http://schemas.openxmlformats.org/officeDocument/2006/relationships/hyperlink" Target="http://www.selaw.com.tw/Scripts/Query1B.asp?no=1G010078410"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gretai.org.tw/"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gretai.org.tw/"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ctrTitle"/>
          </p:nvPr>
        </p:nvSpPr>
        <p:spPr>
          <a:xfrm>
            <a:off x="755576" y="2132856"/>
            <a:ext cx="7931224" cy="1470025"/>
          </a:xfrm>
        </p:spPr>
        <p:txBody>
          <a:bodyPr>
            <a:noAutofit/>
          </a:bodyPr>
          <a:lstStyle/>
          <a:p>
            <a:pPr fontAlgn="base">
              <a:spcAft>
                <a:spcPct val="0"/>
              </a:spcAft>
            </a:pP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en-US" altLang="zh-CN" b="1" dirty="0">
                <a:latin typeface="標楷體" panose="03000509000000000000" pitchFamily="65" charset="-120"/>
                <a:ea typeface="標楷體" panose="03000509000000000000" pitchFamily="65" charset="-120"/>
              </a:rPr>
              <a:t/>
            </a:r>
            <a:br>
              <a:rPr lang="en-US" altLang="zh-CN" b="1" dirty="0">
                <a:latin typeface="標楷體" panose="03000509000000000000" pitchFamily="65" charset="-120"/>
                <a:ea typeface="標楷體" panose="03000509000000000000" pitchFamily="65" charset="-120"/>
              </a:rPr>
            </a:br>
            <a:r>
              <a:rPr lang="zh-CN" altLang="zh-TW" b="1" dirty="0" smtClean="0">
                <a:latin typeface="標楷體" panose="03000509000000000000" pitchFamily="65" charset="-120"/>
                <a:ea typeface="標楷體" panose="03000509000000000000" pitchFamily="65" charset="-120"/>
              </a:rPr>
              <a:t>債券</a:t>
            </a:r>
            <a:r>
              <a:rPr lang="zh-CN" altLang="zh-TW" b="1" dirty="0">
                <a:latin typeface="標楷體" panose="03000509000000000000" pitchFamily="65" charset="-120"/>
                <a:ea typeface="標楷體" panose="03000509000000000000" pitchFamily="65" charset="-120"/>
              </a:rPr>
              <a:t>發行與交易之實務作業與管理</a:t>
            </a:r>
            <a:r>
              <a:rPr lang="en-US" altLang="zh-TW" b="1" dirty="0">
                <a:latin typeface="標楷體" panose="03000509000000000000" pitchFamily="65" charset="-120"/>
                <a:ea typeface="標楷體" panose="03000509000000000000" pitchFamily="65" charset="-120"/>
              </a:rPr>
              <a:t>(</a:t>
            </a:r>
            <a:r>
              <a:rPr lang="zh-CN" altLang="zh-TW" b="1" dirty="0">
                <a:latin typeface="標楷體" panose="03000509000000000000" pitchFamily="65" charset="-120"/>
                <a:ea typeface="標楷體" panose="03000509000000000000" pitchFamily="65" charset="-120"/>
              </a:rPr>
              <a:t>三</a:t>
            </a:r>
            <a:r>
              <a:rPr lang="en-US" altLang="zh-TW" b="1" dirty="0" smtClean="0">
                <a:latin typeface="標楷體" panose="03000509000000000000" pitchFamily="65" charset="-120"/>
                <a:ea typeface="標楷體" panose="03000509000000000000" pitchFamily="65" charset="-120"/>
              </a:rPr>
              <a:t>)-</a:t>
            </a:r>
            <a:r>
              <a:rPr lang="zh-CN" altLang="zh-TW" b="1" dirty="0" smtClean="0">
                <a:latin typeface="標楷體" panose="03000509000000000000" pitchFamily="65" charset="-120"/>
                <a:ea typeface="標楷體" panose="03000509000000000000" pitchFamily="65" charset="-120"/>
              </a:rPr>
              <a:t>轉</a:t>
            </a:r>
            <a:r>
              <a:rPr lang="en-US" altLang="zh-TW" b="1" dirty="0">
                <a:latin typeface="標楷體" panose="03000509000000000000" pitchFamily="65" charset="-120"/>
                <a:ea typeface="標楷體" panose="03000509000000000000" pitchFamily="65" charset="-120"/>
              </a:rPr>
              <a:t>(</a:t>
            </a:r>
            <a:r>
              <a:rPr lang="zh-CN" altLang="zh-TW" b="1" dirty="0">
                <a:latin typeface="標楷體" panose="03000509000000000000" pitchFamily="65" charset="-120"/>
                <a:ea typeface="標楷體" panose="03000509000000000000" pitchFamily="65" charset="-120"/>
              </a:rPr>
              <a:t>交</a:t>
            </a:r>
            <a:r>
              <a:rPr lang="en-US" altLang="zh-TW" b="1" dirty="0">
                <a:latin typeface="標楷體" panose="03000509000000000000" pitchFamily="65" charset="-120"/>
                <a:ea typeface="標楷體" panose="03000509000000000000" pitchFamily="65" charset="-120"/>
              </a:rPr>
              <a:t>)</a:t>
            </a:r>
            <a:r>
              <a:rPr lang="zh-CN" altLang="zh-TW" b="1" dirty="0">
                <a:latin typeface="標楷體" panose="03000509000000000000" pitchFamily="65" charset="-120"/>
                <a:ea typeface="標楷體" panose="03000509000000000000" pitchFamily="65" charset="-120"/>
              </a:rPr>
              <a:t>換</a:t>
            </a:r>
            <a:r>
              <a:rPr lang="zh-CN" altLang="zh-TW" b="1" dirty="0" smtClean="0">
                <a:latin typeface="標楷體" panose="03000509000000000000" pitchFamily="65" charset="-120"/>
                <a:ea typeface="標楷體" panose="03000509000000000000" pitchFamily="65" charset="-120"/>
              </a:rPr>
              <a:t>公司債與</a:t>
            </a:r>
            <a:r>
              <a:rPr lang="zh-CN" altLang="zh-TW" b="1" dirty="0">
                <a:latin typeface="標楷體" panose="03000509000000000000" pitchFamily="65" charset="-120"/>
                <a:ea typeface="標楷體" panose="03000509000000000000" pitchFamily="65" charset="-120"/>
              </a:rPr>
              <a:t>海外轉換公司債</a:t>
            </a:r>
            <a:r>
              <a:rPr lang="zh-TW" altLang="en-US" b="1" dirty="0">
                <a:latin typeface="標楷體" pitchFamily="65" charset="-120"/>
                <a:ea typeface="標楷體" pitchFamily="65" charset="-120"/>
              </a:rPr>
              <a:t>介紹</a:t>
            </a:r>
            <a:endParaRPr lang="zh-TW" altLang="en-US" dirty="0" smtClean="0">
              <a:latin typeface="標楷體" pitchFamily="65" charset="-120"/>
              <a:ea typeface="標楷體" pitchFamily="65" charset="-120"/>
            </a:endParaRPr>
          </a:p>
        </p:txBody>
      </p:sp>
      <p:sp>
        <p:nvSpPr>
          <p:cNvPr id="14339" name="投影片編號版面配置區 2"/>
          <p:cNvSpPr>
            <a:spLocks noGrp="1"/>
          </p:cNvSpPr>
          <p:nvPr>
            <p:ph type="sldNum" sz="quarter" idx="12"/>
          </p:nvPr>
        </p:nvSpPr>
        <p:spPr/>
        <p:txBody>
          <a:bodyPr/>
          <a:lstStyle/>
          <a:p>
            <a:pPr>
              <a:defRPr/>
            </a:pPr>
            <a:fld id="{F9E90C40-746C-4ADE-B900-AEC98F20BCF6}" type="slidenum">
              <a:rPr lang="en-US" altLang="zh-TW"/>
              <a:pPr>
                <a:defRPr/>
              </a:pPr>
              <a:t>1</a:t>
            </a:fld>
            <a:endParaRPr lang="en-US" altLang="zh-TW" dirty="0"/>
          </a:p>
        </p:txBody>
      </p:sp>
      <p:sp>
        <p:nvSpPr>
          <p:cNvPr id="4" name="標題 1"/>
          <p:cNvSpPr txBox="1">
            <a:spLocks/>
          </p:cNvSpPr>
          <p:nvPr/>
        </p:nvSpPr>
        <p:spPr bwMode="auto">
          <a:xfrm>
            <a:off x="2339752" y="4293096"/>
            <a:ext cx="4680520" cy="1584176"/>
          </a:xfrm>
          <a:prstGeom prst="rect">
            <a:avLst/>
          </a:prstGeom>
          <a:noFill/>
          <a:ln w="9525">
            <a:noFill/>
            <a:miter lim="800000"/>
            <a:headEnd/>
            <a:tailEnd/>
          </a:ln>
        </p:spPr>
        <p:txBody>
          <a:bodyPr lIns="92075" tIns="46038" rIns="92075" bIns="46038" anchor="ctr"/>
          <a:lstStyle/>
          <a:p>
            <a:pPr algn="ctr">
              <a:defRPr/>
            </a:pPr>
            <a:r>
              <a:rPr lang="zh-TW" altLang="en-US" b="1" kern="0" dirty="0" smtClean="0">
                <a:latin typeface="Times New Roman" pitchFamily="18" charset="0"/>
                <a:ea typeface="標楷體" pitchFamily="65" charset="-120"/>
                <a:cs typeface="Times New Roman" pitchFamily="18" charset="0"/>
              </a:rPr>
              <a:t>中華民國證券櫃檯買賣中心</a:t>
            </a:r>
            <a:endParaRPr lang="en-US" altLang="zh-TW" b="1" kern="0" dirty="0" smtClean="0">
              <a:latin typeface="Times New Roman" pitchFamily="18" charset="0"/>
              <a:ea typeface="標楷體" pitchFamily="65" charset="-120"/>
              <a:cs typeface="Times New Roman" pitchFamily="18" charset="0"/>
            </a:endParaRPr>
          </a:p>
          <a:p>
            <a:pPr algn="ctr">
              <a:defRPr/>
            </a:pPr>
            <a:endParaRPr lang="en-US" altLang="zh-TW" b="1" kern="0" dirty="0" smtClean="0">
              <a:latin typeface="Times New Roman" pitchFamily="18" charset="0"/>
              <a:ea typeface="標楷體" pitchFamily="65" charset="-120"/>
              <a:cs typeface="Times New Roman" pitchFamily="18" charset="0"/>
            </a:endParaRPr>
          </a:p>
          <a:p>
            <a:pPr algn="dist">
              <a:defRPr/>
            </a:pPr>
            <a:r>
              <a:rPr lang="zh-TW" altLang="en-US" b="1" kern="0" dirty="0" smtClean="0">
                <a:latin typeface="Times New Roman" pitchFamily="18" charset="0"/>
                <a:ea typeface="標楷體" pitchFamily="65" charset="-120"/>
                <a:cs typeface="Times New Roman" pitchFamily="18" charset="0"/>
              </a:rPr>
              <a:t>中華民國</a:t>
            </a:r>
            <a:r>
              <a:rPr lang="en-US" altLang="zh-TW" b="1" kern="0" dirty="0" smtClean="0">
                <a:solidFill>
                  <a:schemeClr val="tx2"/>
                </a:solidFill>
                <a:latin typeface="Times New Roman" pitchFamily="18" charset="0"/>
                <a:ea typeface="標楷體" pitchFamily="65" charset="-120"/>
                <a:cs typeface="Times New Roman" pitchFamily="18" charset="0"/>
              </a:rPr>
              <a:t>105</a:t>
            </a:r>
            <a:r>
              <a:rPr lang="zh-TW" altLang="en-US" b="1" kern="0" dirty="0" smtClean="0">
                <a:solidFill>
                  <a:schemeClr val="tx2"/>
                </a:solidFill>
                <a:latin typeface="Times New Roman" pitchFamily="18" charset="0"/>
                <a:ea typeface="標楷體" pitchFamily="65" charset="-120"/>
                <a:cs typeface="Times New Roman" pitchFamily="18" charset="0"/>
              </a:rPr>
              <a:t>年</a:t>
            </a:r>
            <a:r>
              <a:rPr lang="en-US" altLang="zh-TW" b="1" kern="0" dirty="0" smtClean="0">
                <a:solidFill>
                  <a:schemeClr val="tx2"/>
                </a:solidFill>
                <a:latin typeface="Times New Roman" pitchFamily="18" charset="0"/>
                <a:ea typeface="標楷體" pitchFamily="65" charset="-120"/>
                <a:cs typeface="Times New Roman" pitchFamily="18" charset="0"/>
              </a:rPr>
              <a:t>08</a:t>
            </a:r>
            <a:r>
              <a:rPr lang="zh-TW" altLang="en-US" b="1" kern="0" dirty="0" smtClean="0">
                <a:solidFill>
                  <a:schemeClr val="tx2"/>
                </a:solidFill>
                <a:latin typeface="Times New Roman" pitchFamily="18" charset="0"/>
                <a:ea typeface="標楷體" pitchFamily="65" charset="-120"/>
                <a:cs typeface="Times New Roman" pitchFamily="18" charset="0"/>
              </a:rPr>
              <a:t>月</a:t>
            </a:r>
            <a:endParaRPr lang="zh-TW" altLang="en-US" b="1" kern="0" dirty="0">
              <a:solidFill>
                <a:schemeClr val="tx2"/>
              </a:solidFill>
              <a:latin typeface="Times New Roman" pitchFamily="18" charset="0"/>
              <a:ea typeface="標楷體" pitchFamily="65" charset="-12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6137"/>
            <a:ext cx="2952750" cy="790575"/>
          </a:xfrm>
          <a:prstGeom prst="rect">
            <a:avLst/>
          </a:prstGeom>
          <a:solidFill>
            <a:schemeClr val="bg1">
              <a:alpha val="0"/>
            </a:schemeClr>
          </a:solidFill>
          <a:ln>
            <a:noFill/>
          </a:ln>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pPr lvl="0"/>
            <a:r>
              <a:rPr lang="zh-TW" altLang="en-US" dirty="0"/>
              <a:t>票面利率</a:t>
            </a:r>
            <a:r>
              <a:rPr lang="zh-TW" altLang="en-US" dirty="0" smtClean="0"/>
              <a:t>及賣回權</a:t>
            </a:r>
            <a:endParaRPr lang="zh-TW" altLang="en-US"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10</a:t>
            </a:fld>
            <a:endParaRPr lang="zh-TW" altLang="en-US" dirty="0"/>
          </a:p>
        </p:txBody>
      </p:sp>
      <p:pic>
        <p:nvPicPr>
          <p:cNvPr id="1008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04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66340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接點 7"/>
          <p:cNvCxnSpPr/>
          <p:nvPr/>
        </p:nvCxnSpPr>
        <p:spPr>
          <a:xfrm>
            <a:off x="6516216" y="5517232"/>
            <a:ext cx="1728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6516216" y="5085184"/>
            <a:ext cx="1728192"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5508104" y="5805264"/>
            <a:ext cx="1728192" cy="50405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644008" y="5805264"/>
            <a:ext cx="864096" cy="50405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7236296" y="5949280"/>
            <a:ext cx="1512168" cy="338554"/>
          </a:xfrm>
          <a:prstGeom prst="rect">
            <a:avLst/>
          </a:prstGeom>
          <a:noFill/>
        </p:spPr>
        <p:txBody>
          <a:bodyPr wrap="square" rtlCol="0">
            <a:spAutoFit/>
          </a:bodyPr>
          <a:lstStyle/>
          <a:p>
            <a:r>
              <a:rPr lang="zh-TW" altLang="en-US" sz="1600" b="1" dirty="0" smtClean="0">
                <a:solidFill>
                  <a:srgbClr val="FF0000"/>
                </a:solidFill>
                <a:latin typeface="標楷體" panose="03000509000000000000" pitchFamily="65" charset="-120"/>
                <a:ea typeface="標楷體" panose="03000509000000000000" pitchFamily="65" charset="-120"/>
              </a:rPr>
              <a:t>年收益率</a:t>
            </a:r>
            <a:r>
              <a:rPr lang="en-US" altLang="zh-TW" sz="1600" b="1" dirty="0" smtClean="0">
                <a:solidFill>
                  <a:srgbClr val="FF0000"/>
                </a:solidFill>
                <a:latin typeface="標楷體" panose="03000509000000000000" pitchFamily="65" charset="-120"/>
                <a:ea typeface="標楷體" panose="03000509000000000000" pitchFamily="65" charset="-120"/>
              </a:rPr>
              <a:t>0.5%</a:t>
            </a:r>
            <a:endParaRPr lang="zh-TW" altLang="en-US" sz="1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4275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85813" y="404664"/>
            <a:ext cx="7772400" cy="1143000"/>
          </a:xfrm>
        </p:spPr>
        <p:txBody>
          <a:bodyPr/>
          <a:lstStyle/>
          <a:p>
            <a:r>
              <a:rPr lang="zh-TW" altLang="en-US" dirty="0" smtClean="0"/>
              <a:t>轉換公司債的收回權</a:t>
            </a:r>
          </a:p>
        </p:txBody>
      </p:sp>
      <p:sp>
        <p:nvSpPr>
          <p:cNvPr id="17411" name="Rectangle 3"/>
          <p:cNvSpPr>
            <a:spLocks noGrp="1" noChangeArrowheads="1"/>
          </p:cNvSpPr>
          <p:nvPr>
            <p:ph idx="1"/>
          </p:nvPr>
        </p:nvSpPr>
        <p:spPr>
          <a:xfrm>
            <a:off x="611560" y="1268760"/>
            <a:ext cx="7848872" cy="5040560"/>
          </a:xfrm>
        </p:spPr>
        <p:txBody>
          <a:bodyPr>
            <a:normAutofit lnSpcReduction="10000"/>
          </a:bodyPr>
          <a:lstStyle/>
          <a:p>
            <a:r>
              <a:rPr lang="zh-TW" altLang="en-US" sz="2400" dirty="0" smtClean="0"/>
              <a:t>收回權</a:t>
            </a:r>
            <a:r>
              <a:rPr lang="en-US" altLang="zh-TW" sz="2400" dirty="0" smtClean="0"/>
              <a:t>(</a:t>
            </a:r>
            <a:r>
              <a:rPr lang="zh-TW" altLang="en-US" sz="2400" dirty="0" smtClean="0"/>
              <a:t>強制贖回權</a:t>
            </a:r>
            <a:r>
              <a:rPr lang="en-US" altLang="zh-TW" sz="2400" dirty="0" smtClean="0"/>
              <a:t>)</a:t>
            </a:r>
            <a:endParaRPr lang="zh-TW" altLang="en-US" sz="2400" dirty="0" smtClean="0"/>
          </a:p>
          <a:p>
            <a:pPr lvl="1"/>
            <a:r>
              <a:rPr lang="zh-TW" altLang="en-US" sz="2400" dirty="0" smtClean="0"/>
              <a:t>屬於發行人的權利 </a:t>
            </a:r>
          </a:p>
          <a:p>
            <a:pPr lvl="1"/>
            <a:r>
              <a:rPr lang="zh-TW" altLang="en-US" sz="2400" dirty="0" smtClean="0"/>
              <a:t>主要目的在降低發行公司的發行成本。</a:t>
            </a:r>
          </a:p>
          <a:p>
            <a:pPr lvl="1"/>
            <a:r>
              <a:rPr lang="zh-TW" altLang="en-US" sz="2400" dirty="0" smtClean="0"/>
              <a:t>當發行公司的股票市價持續上漲至某一程度或是可轉債流通在外餘額過少時，發行公司得行使強制贖回權以保障公司權益（自律規則第</a:t>
            </a:r>
            <a:r>
              <a:rPr lang="en-US" altLang="zh-TW" sz="2400" dirty="0" smtClean="0"/>
              <a:t>16</a:t>
            </a:r>
            <a:r>
              <a:rPr lang="zh-TW" altLang="en-US" sz="2400" dirty="0" smtClean="0"/>
              <a:t>條）</a:t>
            </a:r>
            <a:r>
              <a:rPr lang="zh-TW" altLang="en-US" sz="2400" b="1" dirty="0" smtClean="0"/>
              <a:t>。</a:t>
            </a:r>
            <a:r>
              <a:rPr lang="zh-TW" altLang="en-US" sz="2400" b="1" dirty="0" smtClean="0">
                <a:solidFill>
                  <a:srgbClr val="FF0000"/>
                </a:solidFill>
              </a:rPr>
              <a:t> </a:t>
            </a:r>
            <a:r>
              <a:rPr lang="en-US" altLang="zh-TW" sz="2400" b="1" dirty="0" smtClean="0">
                <a:solidFill>
                  <a:srgbClr val="FF0000"/>
                </a:solidFill>
                <a:sym typeface="Wingdings" panose="05000000000000000000" pitchFamily="2" charset="2"/>
              </a:rPr>
              <a:t></a:t>
            </a:r>
            <a:r>
              <a:rPr lang="zh-TW" altLang="en-US" sz="2400" b="1" dirty="0" smtClean="0">
                <a:solidFill>
                  <a:srgbClr val="FF0000"/>
                </a:solidFill>
              </a:rPr>
              <a:t>發行人可以決定要或不要</a:t>
            </a:r>
            <a:endParaRPr lang="en-US" altLang="zh-TW" sz="2400" b="1" dirty="0" smtClean="0">
              <a:solidFill>
                <a:srgbClr val="FF0000"/>
              </a:solidFill>
            </a:endParaRPr>
          </a:p>
          <a:p>
            <a:pPr lvl="2"/>
            <a:r>
              <a:rPr lang="zh-TW" altLang="en-AU" dirty="0"/>
              <a:t>普通股之收盤價格連續</a:t>
            </a:r>
            <a:r>
              <a:rPr lang="en-US" altLang="zh-TW" dirty="0"/>
              <a:t>30</a:t>
            </a:r>
            <a:r>
              <a:rPr lang="zh-TW" altLang="en-AU" dirty="0"/>
              <a:t>個營業日超過當時轉換價格達</a:t>
            </a:r>
            <a:r>
              <a:rPr lang="en-AU" altLang="zh-TW" dirty="0"/>
              <a:t>30%</a:t>
            </a:r>
            <a:r>
              <a:rPr lang="zh-TW" altLang="en-AU" dirty="0"/>
              <a:t>時</a:t>
            </a:r>
            <a:r>
              <a:rPr lang="en-US" altLang="zh-TW" dirty="0"/>
              <a:t>)</a:t>
            </a:r>
            <a:r>
              <a:rPr lang="en-US" altLang="zh-TW" dirty="0">
                <a:sym typeface="Wingdings" panose="05000000000000000000" pitchFamily="2" charset="2"/>
              </a:rPr>
              <a:t></a:t>
            </a:r>
            <a:r>
              <a:rPr lang="zh-TW" altLang="en-US" dirty="0">
                <a:sym typeface="Wingdings" panose="05000000000000000000" pitchFamily="2" charset="2"/>
              </a:rPr>
              <a:t>公告時請附上</a:t>
            </a:r>
            <a:r>
              <a:rPr lang="zh-TW" altLang="en-US" u="sng" dirty="0">
                <a:sym typeface="Wingdings" panose="05000000000000000000" pitchFamily="2" charset="2"/>
              </a:rPr>
              <a:t>連續</a:t>
            </a:r>
            <a:r>
              <a:rPr lang="en-US" altLang="zh-TW" u="sng" dirty="0">
                <a:sym typeface="Wingdings" panose="05000000000000000000" pitchFamily="2" charset="2"/>
              </a:rPr>
              <a:t>30</a:t>
            </a:r>
            <a:r>
              <a:rPr lang="zh-TW" altLang="en-US" u="sng" dirty="0">
                <a:sym typeface="Wingdings" panose="05000000000000000000" pitchFamily="2" charset="2"/>
              </a:rPr>
              <a:t>個營業日收盤</a:t>
            </a:r>
            <a:r>
              <a:rPr lang="zh-TW" altLang="en-US" u="sng" dirty="0" smtClean="0">
                <a:sym typeface="Wingdings" panose="05000000000000000000" pitchFamily="2" charset="2"/>
              </a:rPr>
              <a:t>價格</a:t>
            </a:r>
            <a:r>
              <a:rPr lang="en-US" altLang="zh-TW" dirty="0">
                <a:sym typeface="Wingdings" panose="05000000000000000000" pitchFamily="2" charset="2"/>
              </a:rPr>
              <a:t></a:t>
            </a:r>
            <a:r>
              <a:rPr lang="zh-TW" altLang="en-US" dirty="0" smtClean="0"/>
              <a:t>基本上</a:t>
            </a:r>
            <a:r>
              <a:rPr lang="zh-TW" altLang="en-US" dirty="0"/>
              <a:t>是強迫轉換公司債持有人進行</a:t>
            </a:r>
            <a:r>
              <a:rPr lang="zh-TW" altLang="en-US" dirty="0" smtClean="0"/>
              <a:t>轉換</a:t>
            </a:r>
            <a:endParaRPr lang="zh-TW" altLang="en-AU" u="sng" dirty="0"/>
          </a:p>
          <a:p>
            <a:pPr lvl="2"/>
            <a:r>
              <a:rPr lang="zh-TW" altLang="en-AU" dirty="0"/>
              <a:t>債</a:t>
            </a:r>
            <a:r>
              <a:rPr lang="zh-TW" altLang="en-US" dirty="0"/>
              <a:t>券</a:t>
            </a:r>
            <a:r>
              <a:rPr lang="zh-TW" altLang="en-AU" dirty="0"/>
              <a:t>流通在外餘額低於原發行總額之</a:t>
            </a:r>
            <a:r>
              <a:rPr lang="en-AU" altLang="zh-TW" dirty="0"/>
              <a:t>10%</a:t>
            </a:r>
            <a:r>
              <a:rPr lang="zh-TW" altLang="en-AU" dirty="0"/>
              <a:t>時</a:t>
            </a:r>
            <a:r>
              <a:rPr lang="en-US" altLang="zh-TW" dirty="0">
                <a:sym typeface="Wingdings" panose="05000000000000000000" pitchFamily="2" charset="2"/>
              </a:rPr>
              <a:t></a:t>
            </a:r>
            <a:r>
              <a:rPr lang="zh-TW" altLang="en-US" dirty="0">
                <a:sym typeface="Wingdings" panose="05000000000000000000" pitchFamily="2" charset="2"/>
              </a:rPr>
              <a:t>公告時請附集保公司</a:t>
            </a:r>
            <a:r>
              <a:rPr lang="en-US" altLang="zh-TW" u="sng" dirty="0">
                <a:sym typeface="Wingdings" panose="05000000000000000000" pitchFamily="2" charset="2"/>
              </a:rPr>
              <a:t>ST352</a:t>
            </a:r>
            <a:r>
              <a:rPr lang="zh-TW" altLang="en-US" u="sng" dirty="0">
                <a:sym typeface="Wingdings" panose="05000000000000000000" pitchFamily="2" charset="2"/>
              </a:rPr>
              <a:t>表格</a:t>
            </a:r>
            <a:r>
              <a:rPr lang="en-US" altLang="zh-TW" u="sng" dirty="0" smtClean="0">
                <a:sym typeface="Wingdings" panose="05000000000000000000" pitchFamily="2" charset="2"/>
              </a:rPr>
              <a:t>(</a:t>
            </a:r>
            <a:r>
              <a:rPr lang="zh-TW" altLang="en-US" u="sng" dirty="0" smtClean="0">
                <a:sym typeface="Wingdings" panose="05000000000000000000" pitchFamily="2" charset="2"/>
              </a:rPr>
              <a:t>有價證券餘額表</a:t>
            </a:r>
            <a:r>
              <a:rPr lang="en-US" altLang="zh-TW" u="sng" dirty="0" smtClean="0">
                <a:sym typeface="Wingdings" panose="05000000000000000000" pitchFamily="2" charset="2"/>
              </a:rPr>
              <a:t>)</a:t>
            </a:r>
            <a:endParaRPr lang="zh-TW" altLang="en-US" u="sng" dirty="0"/>
          </a:p>
        </p:txBody>
      </p:sp>
      <p:sp>
        <p:nvSpPr>
          <p:cNvPr id="45060" name="投影片編號版面配置區 5"/>
          <p:cNvSpPr>
            <a:spLocks noGrp="1"/>
          </p:cNvSpPr>
          <p:nvPr>
            <p:ph type="sldNum" sz="quarter" idx="12"/>
          </p:nvPr>
        </p:nvSpPr>
        <p:spPr/>
        <p:txBody>
          <a:bodyPr/>
          <a:lstStyle/>
          <a:p>
            <a:pPr>
              <a:defRPr/>
            </a:pPr>
            <a:fld id="{C8A755C3-B204-493D-A640-0F2306F8C12D}" type="slidenum">
              <a:rPr lang="en-US" altLang="zh-TW"/>
              <a:pPr>
                <a:defRPr/>
              </a:pPr>
              <a:t>11</a:t>
            </a:fld>
            <a:endParaRPr lang="en-US" altLang="zh-TW"/>
          </a:p>
        </p:txBody>
      </p:sp>
      <p:pic>
        <p:nvPicPr>
          <p:cNvPr id="1009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97768"/>
            <a:ext cx="8229600" cy="1143000"/>
          </a:xfrm>
        </p:spPr>
        <p:txBody>
          <a:bodyPr/>
          <a:lstStyle/>
          <a:p>
            <a:r>
              <a:rPr lang="zh-TW" altLang="en-US" dirty="0" smtClean="0"/>
              <a:t>轉換價格</a:t>
            </a:r>
          </a:p>
        </p:txBody>
      </p:sp>
      <p:sp>
        <p:nvSpPr>
          <p:cNvPr id="13315" name="Rectangle 3"/>
          <p:cNvSpPr>
            <a:spLocks noGrp="1" noChangeArrowheads="1"/>
          </p:cNvSpPr>
          <p:nvPr>
            <p:ph idx="1"/>
          </p:nvPr>
        </p:nvSpPr>
        <p:spPr>
          <a:xfrm>
            <a:off x="457200" y="1240160"/>
            <a:ext cx="8229600" cy="4781128"/>
          </a:xfrm>
        </p:spPr>
        <p:txBody>
          <a:bodyPr>
            <a:normAutofit fontScale="77500" lnSpcReduction="20000"/>
          </a:bodyPr>
          <a:lstStyle/>
          <a:p>
            <a:pPr>
              <a:lnSpc>
                <a:spcPct val="90000"/>
              </a:lnSpc>
            </a:pPr>
            <a:r>
              <a:rPr lang="zh-TW" altLang="en-US" sz="2600" dirty="0" smtClean="0"/>
              <a:t>指投資人在未來一定期間內，可以將可轉換債券轉換為股票的每股價格，</a:t>
            </a:r>
            <a:endParaRPr lang="en-US" altLang="zh-TW" sz="2600" dirty="0" smtClean="0"/>
          </a:p>
          <a:p>
            <a:pPr lvl="1">
              <a:lnSpc>
                <a:spcPct val="90000"/>
              </a:lnSpc>
            </a:pPr>
            <a:r>
              <a:rPr lang="zh-TW" altLang="en-US" sz="2600" dirty="0" smtClean="0"/>
              <a:t>以訂價日之前一、三、五個營業日擇一計算之普通股收盤價之簡單算術平均數計算 </a:t>
            </a:r>
            <a:r>
              <a:rPr lang="en-US" altLang="zh-TW" sz="2600" dirty="0" smtClean="0"/>
              <a:t>(</a:t>
            </a:r>
            <a:r>
              <a:rPr lang="zh-TW" altLang="en-US" sz="2600" dirty="0" smtClean="0">
                <a:solidFill>
                  <a:srgbClr val="FF0000"/>
                </a:solidFill>
              </a:rPr>
              <a:t>自律規則第</a:t>
            </a:r>
            <a:r>
              <a:rPr lang="en-US" altLang="zh-TW" sz="2600" dirty="0" smtClean="0">
                <a:solidFill>
                  <a:srgbClr val="FF0000"/>
                </a:solidFill>
              </a:rPr>
              <a:t>17</a:t>
            </a:r>
            <a:r>
              <a:rPr lang="zh-TW" altLang="en-US" sz="2600" dirty="0" smtClean="0">
                <a:solidFill>
                  <a:srgbClr val="FF0000"/>
                </a:solidFill>
              </a:rPr>
              <a:t>條</a:t>
            </a:r>
            <a:r>
              <a:rPr lang="en-US" altLang="zh-TW" sz="2600" dirty="0" smtClean="0"/>
              <a:t>)</a:t>
            </a:r>
            <a:endParaRPr lang="zh-TW" altLang="en-US" sz="2600" dirty="0" smtClean="0"/>
          </a:p>
          <a:p>
            <a:pPr>
              <a:lnSpc>
                <a:spcPct val="90000"/>
              </a:lnSpc>
            </a:pPr>
            <a:r>
              <a:rPr lang="zh-TW" altLang="en-US" sz="2600" dirty="0" smtClean="0"/>
              <a:t>目前</a:t>
            </a:r>
            <a:r>
              <a:rPr lang="en-US" altLang="zh-TW" sz="2600" dirty="0" smtClean="0"/>
              <a:t>CB</a:t>
            </a:r>
            <a:r>
              <a:rPr lang="zh-TW" altLang="en-US" sz="2600" dirty="0" smtClean="0"/>
              <a:t>採詢價圈購時</a:t>
            </a:r>
            <a:r>
              <a:rPr lang="en-US" altLang="zh-TW" sz="2600" dirty="0" smtClean="0"/>
              <a:t>, </a:t>
            </a:r>
            <a:r>
              <a:rPr lang="zh-TW" altLang="en-US" sz="2600" dirty="0" smtClean="0"/>
              <a:t>多以</a:t>
            </a:r>
            <a:r>
              <a:rPr lang="zh-TW" altLang="en-US" sz="2600" u="sng" dirty="0" smtClean="0"/>
              <a:t>溢價率</a:t>
            </a:r>
            <a:r>
              <a:rPr lang="zh-TW" altLang="en-US" sz="2600" dirty="0" smtClean="0"/>
              <a:t>為圈購變數，因此</a:t>
            </a:r>
            <a:r>
              <a:rPr lang="zh-TW" altLang="en-US" sz="2600" dirty="0" smtClean="0">
                <a:solidFill>
                  <a:srgbClr val="FF0000"/>
                </a:solidFill>
              </a:rPr>
              <a:t>越熱門的</a:t>
            </a:r>
            <a:r>
              <a:rPr lang="en-US" altLang="zh-TW" sz="2600" dirty="0" smtClean="0">
                <a:solidFill>
                  <a:srgbClr val="FF0000"/>
                </a:solidFill>
              </a:rPr>
              <a:t>CB</a:t>
            </a:r>
            <a:r>
              <a:rPr lang="zh-TW" altLang="en-US" sz="2600" dirty="0" smtClean="0">
                <a:solidFill>
                  <a:srgbClr val="FF0000"/>
                </a:solidFill>
              </a:rPr>
              <a:t>，溢價率越高</a:t>
            </a:r>
            <a:endParaRPr lang="en-US" altLang="zh-TW" sz="2600" dirty="0" smtClean="0">
              <a:solidFill>
                <a:srgbClr val="FF0000"/>
              </a:solidFill>
            </a:endParaRPr>
          </a:p>
          <a:p>
            <a:pPr>
              <a:defRPr/>
            </a:pPr>
            <a:r>
              <a:rPr lang="zh-TW" altLang="en-US" sz="2600" dirty="0"/>
              <a:t>範例</a:t>
            </a:r>
            <a:r>
              <a:rPr lang="zh-TW" altLang="en-US" sz="2600" dirty="0" smtClean="0"/>
              <a:t>：</a:t>
            </a:r>
            <a:r>
              <a:rPr lang="en-US" altLang="zh-TW" sz="2600" b="1" dirty="0" smtClean="0"/>
              <a:t>XX</a:t>
            </a:r>
            <a:r>
              <a:rPr lang="zh-TW" altLang="en-US" sz="2600" b="1" dirty="0" smtClean="0"/>
              <a:t>股份有限公司國內</a:t>
            </a:r>
            <a:r>
              <a:rPr lang="zh-TW" altLang="en-AU" sz="2600" b="1" dirty="0"/>
              <a:t>第</a:t>
            </a:r>
            <a:r>
              <a:rPr lang="zh-TW" altLang="en-US" sz="2600" b="1" dirty="0"/>
              <a:t>六</a:t>
            </a:r>
            <a:r>
              <a:rPr lang="zh-TW" altLang="en-AU" sz="2600" b="1" dirty="0"/>
              <a:t>次無擔保轉換公司債</a:t>
            </a:r>
          </a:p>
          <a:p>
            <a:pPr lvl="1">
              <a:defRPr/>
            </a:pPr>
            <a:r>
              <a:rPr lang="zh-TW" altLang="en-US" sz="2600" dirty="0"/>
              <a:t>轉換價格訂定基準日：</a:t>
            </a:r>
            <a:r>
              <a:rPr lang="en-US" altLang="zh-TW" sz="2600" dirty="0"/>
              <a:t>104</a:t>
            </a:r>
            <a:r>
              <a:rPr lang="zh-TW" altLang="en-US" sz="2600" dirty="0"/>
              <a:t>年</a:t>
            </a:r>
            <a:r>
              <a:rPr lang="en-US" altLang="zh-TW" sz="2600" dirty="0"/>
              <a:t>5</a:t>
            </a:r>
            <a:r>
              <a:rPr lang="zh-TW" altLang="en-US" sz="2600" dirty="0"/>
              <a:t>月</a:t>
            </a:r>
            <a:r>
              <a:rPr lang="en-US" altLang="zh-TW" sz="2600" dirty="0"/>
              <a:t>8</a:t>
            </a:r>
            <a:r>
              <a:rPr lang="zh-TW" altLang="en-US" sz="2600" dirty="0"/>
              <a:t>日</a:t>
            </a:r>
          </a:p>
          <a:p>
            <a:pPr lvl="1">
              <a:defRPr/>
            </a:pPr>
            <a:r>
              <a:rPr lang="zh-TW" altLang="en-US" sz="2600" dirty="0"/>
              <a:t>基準價格：基準日前一個營業日、三個營業日及五個營業日本公司普通股收盤價之簡單</a:t>
            </a:r>
            <a:r>
              <a:rPr lang="zh-TW" altLang="en-US" sz="2600" dirty="0" smtClean="0"/>
              <a:t>算術平均數孰低</a:t>
            </a:r>
            <a:endParaRPr lang="en-US" altLang="zh-TW" sz="2600" dirty="0" smtClean="0"/>
          </a:p>
          <a:p>
            <a:pPr lvl="1">
              <a:defRPr/>
            </a:pPr>
            <a:endParaRPr lang="en-US" altLang="zh-TW" sz="2600" dirty="0" smtClean="0"/>
          </a:p>
          <a:p>
            <a:pPr marL="457200" lvl="1" indent="0">
              <a:buNone/>
              <a:defRPr/>
            </a:pPr>
            <a:r>
              <a:rPr lang="zh-TW" altLang="en-US" sz="2600" dirty="0" smtClean="0"/>
              <a:t>  </a:t>
            </a:r>
            <a:endParaRPr lang="en-US" altLang="zh-TW" sz="2600" dirty="0" smtClean="0"/>
          </a:p>
          <a:p>
            <a:pPr marL="457200" lvl="1" indent="0">
              <a:buNone/>
              <a:defRPr/>
            </a:pPr>
            <a:r>
              <a:rPr lang="en-US" altLang="zh-TW" sz="2600" dirty="0"/>
              <a:t> </a:t>
            </a:r>
            <a:r>
              <a:rPr lang="en-US" altLang="zh-TW" sz="2600" dirty="0" smtClean="0"/>
              <a:t>  </a:t>
            </a:r>
            <a:endParaRPr lang="en-US" altLang="zh-TW" sz="2600" dirty="0"/>
          </a:p>
          <a:p>
            <a:pPr lvl="1">
              <a:defRPr/>
            </a:pPr>
            <a:r>
              <a:rPr lang="zh-TW" altLang="en-AU" sz="2600" dirty="0"/>
              <a:t>轉換溢價率：</a:t>
            </a:r>
            <a:r>
              <a:rPr lang="en-US" altLang="zh-TW" sz="2600" dirty="0" smtClean="0"/>
              <a:t>110.2% </a:t>
            </a:r>
            <a:endParaRPr lang="en-US" altLang="zh-TW" sz="2600" dirty="0"/>
          </a:p>
          <a:p>
            <a:pPr lvl="1">
              <a:defRPr/>
            </a:pPr>
            <a:r>
              <a:rPr lang="zh-TW" altLang="en-AU" sz="2600" dirty="0"/>
              <a:t>轉換價格 </a:t>
            </a:r>
            <a:r>
              <a:rPr lang="en-AU" altLang="zh-TW" sz="2600" dirty="0"/>
              <a:t>= </a:t>
            </a:r>
            <a:r>
              <a:rPr lang="zh-TW" altLang="en-AU" sz="2600" dirty="0"/>
              <a:t>基準價格 </a:t>
            </a:r>
            <a:r>
              <a:rPr lang="en-AU" altLang="zh-TW" sz="2600" dirty="0"/>
              <a:t>× </a:t>
            </a:r>
            <a:r>
              <a:rPr lang="zh-TW" altLang="en-AU" sz="2600" dirty="0"/>
              <a:t>轉換溢價率 </a:t>
            </a:r>
            <a:endParaRPr lang="en-US" altLang="zh-TW" sz="2600" dirty="0"/>
          </a:p>
          <a:p>
            <a:pPr lvl="1" fontAlgn="auto">
              <a:spcAft>
                <a:spcPts val="0"/>
              </a:spcAft>
              <a:buNone/>
              <a:defRPr/>
            </a:pPr>
            <a:r>
              <a:rPr lang="zh-TW" altLang="en-US" sz="2600" dirty="0"/>
              <a:t>           </a:t>
            </a:r>
            <a:r>
              <a:rPr lang="en-AU" altLang="zh-TW" sz="2600" dirty="0"/>
              <a:t>=72.6 ×110.2%</a:t>
            </a:r>
            <a:r>
              <a:rPr lang="zh-TW" altLang="en-US" sz="2600" dirty="0"/>
              <a:t>   </a:t>
            </a:r>
            <a:r>
              <a:rPr lang="en-US" altLang="zh-TW" sz="2600" dirty="0"/>
              <a:t>=</a:t>
            </a:r>
            <a:r>
              <a:rPr lang="zh-TW" altLang="en-US" sz="2600" dirty="0"/>
              <a:t> </a:t>
            </a:r>
            <a:r>
              <a:rPr lang="en-US" altLang="zh-TW" sz="2600" dirty="0"/>
              <a:t>80</a:t>
            </a:r>
          </a:p>
          <a:p>
            <a:pPr>
              <a:lnSpc>
                <a:spcPct val="90000"/>
              </a:lnSpc>
            </a:pPr>
            <a:endParaRPr lang="zh-TW" altLang="en-US" sz="2400" dirty="0" smtClean="0"/>
          </a:p>
          <a:p>
            <a:pPr lvl="1">
              <a:lnSpc>
                <a:spcPct val="90000"/>
              </a:lnSpc>
            </a:pPr>
            <a:endParaRPr lang="en-US" altLang="zh-TW" sz="2400" dirty="0" smtClean="0"/>
          </a:p>
        </p:txBody>
      </p:sp>
      <p:sp>
        <p:nvSpPr>
          <p:cNvPr id="40964" name="投影片編號版面配置區 5"/>
          <p:cNvSpPr>
            <a:spLocks noGrp="1"/>
          </p:cNvSpPr>
          <p:nvPr>
            <p:ph type="sldNum" sz="quarter" idx="12"/>
          </p:nvPr>
        </p:nvSpPr>
        <p:spPr/>
        <p:txBody>
          <a:bodyPr/>
          <a:lstStyle/>
          <a:p>
            <a:pPr>
              <a:defRPr/>
            </a:pPr>
            <a:fld id="{0DC3BA31-337C-47BF-B656-28509150E505}" type="slidenum">
              <a:rPr lang="en-US" altLang="zh-TW"/>
              <a:pPr>
                <a:defRPr/>
              </a:pPr>
              <a:t>12</a:t>
            </a:fld>
            <a:endParaRPr lang="en-US" altLang="zh-TW"/>
          </a:p>
        </p:txBody>
      </p:sp>
      <p:pic>
        <p:nvPicPr>
          <p:cNvPr id="1011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548"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2680547626"/>
              </p:ext>
            </p:extLst>
          </p:nvPr>
        </p:nvGraphicFramePr>
        <p:xfrm>
          <a:off x="1403648" y="3898630"/>
          <a:ext cx="6096000" cy="754506"/>
        </p:xfrm>
        <a:graphic>
          <a:graphicData uri="http://schemas.openxmlformats.org/drawingml/2006/table">
            <a:tbl>
              <a:tblPr firstRow="1" bandRow="1">
                <a:tableStyleId>{5C22544A-7EE6-4342-B048-85BDC9FD1C3A}</a:tableStyleId>
              </a:tblPr>
              <a:tblGrid>
                <a:gridCol w="2032000"/>
                <a:gridCol w="2032000"/>
                <a:gridCol w="2032000"/>
              </a:tblGrid>
              <a:tr h="377253">
                <a:tc>
                  <a:txBody>
                    <a:bodyPr/>
                    <a:lstStyle/>
                    <a:p>
                      <a:pPr algn="ctr"/>
                      <a:r>
                        <a:rPr lang="zh-TW" altLang="en-US" sz="1800" dirty="0" smtClean="0">
                          <a:latin typeface="標楷體" panose="03000509000000000000" pitchFamily="65" charset="-120"/>
                          <a:ea typeface="標楷體" panose="03000509000000000000" pitchFamily="65" charset="-120"/>
                        </a:rPr>
                        <a:t>前一個營業日</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latin typeface="標楷體" panose="03000509000000000000" pitchFamily="65" charset="-120"/>
                          <a:ea typeface="標楷體" panose="03000509000000000000" pitchFamily="65" charset="-120"/>
                        </a:rPr>
                        <a:t>前三個營業日平均</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latin typeface="標楷體" panose="03000509000000000000" pitchFamily="65" charset="-120"/>
                          <a:ea typeface="標楷體" panose="03000509000000000000" pitchFamily="65" charset="-120"/>
                        </a:rPr>
                        <a:t>前五個營業日平均</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53">
                <a:tc>
                  <a:txBody>
                    <a:bodyPr/>
                    <a:lstStyle/>
                    <a:p>
                      <a:pPr algn="ctr"/>
                      <a:r>
                        <a:rPr lang="en-US" altLang="zh-TW" dirty="0" smtClean="0">
                          <a:latin typeface="標楷體" panose="03000509000000000000" pitchFamily="65" charset="-120"/>
                          <a:ea typeface="標楷體" panose="03000509000000000000" pitchFamily="65" charset="-120"/>
                        </a:rPr>
                        <a:t>72.6*</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latin typeface="標楷體" panose="03000509000000000000" pitchFamily="65" charset="-120"/>
                          <a:ea typeface="標楷體" panose="03000509000000000000" pitchFamily="65" charset="-120"/>
                        </a:rPr>
                        <a:t>72.8</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latin typeface="標楷體" panose="03000509000000000000" pitchFamily="65" charset="-120"/>
                          <a:ea typeface="標楷體" panose="03000509000000000000" pitchFamily="65" charset="-120"/>
                        </a:rPr>
                        <a:t>72.66</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57250" y="571500"/>
            <a:ext cx="7772400" cy="1143000"/>
          </a:xfrm>
        </p:spPr>
        <p:txBody>
          <a:bodyPr/>
          <a:lstStyle/>
          <a:p>
            <a:r>
              <a:rPr lang="zh-TW" altLang="en-US" dirty="0" smtClean="0"/>
              <a:t>反稀釋條款</a:t>
            </a:r>
          </a:p>
        </p:txBody>
      </p:sp>
      <p:sp>
        <p:nvSpPr>
          <p:cNvPr id="37891" name="Rectangle 3"/>
          <p:cNvSpPr>
            <a:spLocks noGrp="1" noChangeArrowheads="1"/>
          </p:cNvSpPr>
          <p:nvPr>
            <p:ph idx="1"/>
          </p:nvPr>
        </p:nvSpPr>
        <p:spPr/>
        <p:txBody>
          <a:bodyPr>
            <a:normAutofit/>
          </a:bodyPr>
          <a:lstStyle/>
          <a:p>
            <a:r>
              <a:rPr lang="zh-TW" altLang="en-US" sz="2800" dirty="0" smtClean="0"/>
              <a:t>旨在保障既有</a:t>
            </a:r>
            <a:r>
              <a:rPr lang="en-US" altLang="zh-TW" sz="2800" dirty="0" smtClean="0"/>
              <a:t>CB</a:t>
            </a:r>
            <a:r>
              <a:rPr lang="zh-TW" altLang="en-US" sz="2800" dirty="0" smtClean="0"/>
              <a:t>投資人的權益 </a:t>
            </a:r>
          </a:p>
          <a:p>
            <a:pPr lvl="1"/>
            <a:r>
              <a:rPr lang="zh-TW" altLang="en-US" dirty="0" smtClean="0"/>
              <a:t>當發行人股權比率發生變動時，應就股權比率變動前的轉換價格進行</a:t>
            </a:r>
            <a:r>
              <a:rPr lang="zh-TW" altLang="en-US" dirty="0"/>
              <a:t>相對的</a:t>
            </a:r>
            <a:r>
              <a:rPr lang="zh-TW" altLang="en-US" dirty="0" smtClean="0"/>
              <a:t>調整，因此當發行公司進行無償配股、配息、現金增資、合併換股或是以低於每股時價再次發行可轉債時，均會按其相對稀釋的比例調整轉換價格，惟發行公司以股票形式所發放員工紅利部分，將會排除調整公式而不列入調整。</a:t>
            </a:r>
            <a:endParaRPr lang="en-US" altLang="zh-TW" dirty="0" smtClean="0"/>
          </a:p>
        </p:txBody>
      </p:sp>
      <p:sp>
        <p:nvSpPr>
          <p:cNvPr id="48132" name="投影片編號版面配置區 5"/>
          <p:cNvSpPr>
            <a:spLocks noGrp="1"/>
          </p:cNvSpPr>
          <p:nvPr>
            <p:ph type="sldNum" sz="quarter" idx="12"/>
          </p:nvPr>
        </p:nvSpPr>
        <p:spPr/>
        <p:txBody>
          <a:bodyPr/>
          <a:lstStyle/>
          <a:p>
            <a:pPr>
              <a:defRPr/>
            </a:pPr>
            <a:fld id="{DD040D8F-4C73-4DA9-B9C0-7D97502AC8F3}" type="slidenum">
              <a:rPr lang="en-US" altLang="zh-TW"/>
              <a:pPr>
                <a:defRPr/>
              </a:pPr>
              <a:t>13</a:t>
            </a:fld>
            <a:endParaRPr lang="en-US" altLang="zh-TW"/>
          </a:p>
        </p:txBody>
      </p:sp>
      <p:pic>
        <p:nvPicPr>
          <p:cNvPr id="1015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1214438" y="1340768"/>
            <a:ext cx="7181850" cy="1857375"/>
          </a:xfrm>
          <a:noFill/>
        </p:spPr>
        <p:txBody>
          <a:bodyPr vert="horz" wrap="square" lIns="91440" tIns="45720" rIns="91440" bIns="45720" numCol="1" rtlCol="0" anchor="t" anchorCtr="0" compatLnSpc="1">
            <a:prstTxWarp prst="textNoShape">
              <a:avLst/>
            </a:prstTxWarp>
            <a:normAutofit/>
          </a:bodyPr>
          <a:lstStyle/>
          <a:p>
            <a:pPr marL="982663" indent="-982663">
              <a:lnSpc>
                <a:spcPts val="4500"/>
              </a:lnSpc>
            </a:pPr>
            <a:r>
              <a:rPr lang="zh-TW" altLang="en-US" sz="4000" b="1" dirty="0">
                <a:solidFill>
                  <a:srgbClr val="967D42"/>
                </a:solidFill>
                <a:latin typeface="標楷體" pitchFamily="65" charset="-120"/>
                <a:ea typeface="標楷體" pitchFamily="65" charset="-120"/>
              </a:rPr>
              <a:t>叁</a:t>
            </a:r>
            <a:r>
              <a:rPr lang="zh-TW" altLang="en-US" sz="4000" b="1" dirty="0" smtClean="0">
                <a:solidFill>
                  <a:srgbClr val="967D42"/>
                </a:solidFill>
                <a:latin typeface="標楷體" pitchFamily="65" charset="-120"/>
                <a:ea typeface="標楷體" pitchFamily="65" charset="-120"/>
              </a:rPr>
              <a:t>、轉</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交</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換公司債上櫃掛牌流程及效益</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14</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168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185"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971600" y="260648"/>
            <a:ext cx="7499350" cy="1008112"/>
          </a:xfrm>
        </p:spPr>
        <p:txBody>
          <a:bodyPr>
            <a:normAutofit/>
          </a:bodyPr>
          <a:lstStyle/>
          <a:p>
            <a:pPr defTabSz="762000" eaLnBrk="1" hangingPunct="1">
              <a:defRPr/>
            </a:pPr>
            <a:r>
              <a:rPr kumimoji="1" lang="zh-TW" altLang="en-US" sz="3600" b="1" dirty="0" smtClean="0">
                <a:solidFill>
                  <a:schemeClr val="tx1"/>
                </a:solidFill>
              </a:rPr>
              <a:t>轉</a:t>
            </a:r>
            <a:r>
              <a:rPr kumimoji="1" lang="en-US" altLang="zh-TW" sz="3600" b="1" dirty="0" smtClean="0">
                <a:solidFill>
                  <a:schemeClr val="tx1"/>
                </a:solidFill>
              </a:rPr>
              <a:t>(</a:t>
            </a:r>
            <a:r>
              <a:rPr kumimoji="1" lang="zh-TW" altLang="en-US" sz="3600" b="1" dirty="0" smtClean="0">
                <a:solidFill>
                  <a:schemeClr val="tx1"/>
                </a:solidFill>
              </a:rPr>
              <a:t>交</a:t>
            </a:r>
            <a:r>
              <a:rPr kumimoji="1" lang="en-US" altLang="zh-TW" sz="3600" b="1" dirty="0" smtClean="0">
                <a:solidFill>
                  <a:schemeClr val="tx1"/>
                </a:solidFill>
              </a:rPr>
              <a:t>)</a:t>
            </a:r>
            <a:r>
              <a:rPr kumimoji="1" lang="zh-TW" altLang="en-US" sz="3600" b="1" dirty="0" smtClean="0">
                <a:solidFill>
                  <a:schemeClr val="tx1"/>
                </a:solidFill>
              </a:rPr>
              <a:t>換公司債上櫃相關法規</a:t>
            </a:r>
          </a:p>
        </p:txBody>
      </p:sp>
      <p:sp>
        <p:nvSpPr>
          <p:cNvPr id="15363" name="Rectangle 3"/>
          <p:cNvSpPr>
            <a:spLocks noGrp="1" noChangeArrowheads="1"/>
          </p:cNvSpPr>
          <p:nvPr>
            <p:ph idx="1"/>
          </p:nvPr>
        </p:nvSpPr>
        <p:spPr>
          <a:xfrm>
            <a:off x="1000100" y="1268760"/>
            <a:ext cx="7316316" cy="4800600"/>
          </a:xfrm>
        </p:spPr>
        <p:txBody>
          <a:bodyPr>
            <a:normAutofit/>
          </a:bodyPr>
          <a:lstStyle/>
          <a:p>
            <a:r>
              <a:rPr lang="zh-TW" altLang="en-US" sz="2400" b="1" dirty="0" smtClean="0"/>
              <a:t>本中心有價證券審查準則</a:t>
            </a:r>
            <a:r>
              <a:rPr lang="en-US" altLang="zh-TW" sz="2400" b="1" dirty="0" smtClean="0"/>
              <a:t>(</a:t>
            </a:r>
            <a:r>
              <a:rPr lang="zh-TW" altLang="en-US" sz="2400" b="1" dirty="0" smtClean="0"/>
              <a:t>第</a:t>
            </a:r>
            <a:r>
              <a:rPr lang="en-US" altLang="zh-TW" sz="2400" b="1" dirty="0" smtClean="0"/>
              <a:t>6</a:t>
            </a:r>
            <a:r>
              <a:rPr lang="zh-TW" altLang="en-US" sz="2400" b="1" dirty="0" smtClean="0"/>
              <a:t>條、</a:t>
            </a:r>
            <a:r>
              <a:rPr lang="en-US" altLang="zh-TW" sz="2400" b="1" dirty="0" smtClean="0"/>
              <a:t>15</a:t>
            </a:r>
            <a:r>
              <a:rPr lang="zh-TW" altLang="en-US" sz="2400" b="1" dirty="0" smtClean="0"/>
              <a:t>條</a:t>
            </a:r>
            <a:r>
              <a:rPr lang="en-US" altLang="zh-TW" sz="2400" b="1" dirty="0" smtClean="0"/>
              <a:t>)</a:t>
            </a:r>
          </a:p>
          <a:p>
            <a:pPr lvl="1">
              <a:buFontTx/>
              <a:buBlip>
                <a:blip r:embed="rId3"/>
              </a:buBlip>
            </a:pPr>
            <a:r>
              <a:rPr lang="zh-TW" altLang="en-US" sz="2400" dirty="0" smtClean="0"/>
              <a:t>申請資格</a:t>
            </a:r>
          </a:p>
          <a:p>
            <a:pPr lvl="2"/>
            <a:r>
              <a:rPr lang="zh-TW" altLang="en-US" dirty="0" smtClean="0"/>
              <a:t>公開發行公司得申請公司債券為櫃檯買賣</a:t>
            </a:r>
            <a:endParaRPr lang="en-US" altLang="zh-TW" dirty="0" smtClean="0"/>
          </a:p>
          <a:p>
            <a:pPr lvl="2"/>
            <a:r>
              <a:rPr lang="zh-TW" altLang="en-US" dirty="0" smtClean="0"/>
              <a:t>依發行人募集與發行有價證券處理準則第</a:t>
            </a:r>
            <a:r>
              <a:rPr lang="en-US" altLang="zh-TW" dirty="0" smtClean="0"/>
              <a:t>29</a:t>
            </a:r>
            <a:r>
              <a:rPr lang="zh-TW" altLang="en-US" dirty="0" smtClean="0"/>
              <a:t>條及</a:t>
            </a:r>
            <a:r>
              <a:rPr lang="en-US" altLang="zh-TW" dirty="0" smtClean="0"/>
              <a:t>31</a:t>
            </a:r>
            <a:r>
              <a:rPr lang="zh-TW" altLang="en-US" dirty="0" smtClean="0"/>
              <a:t>條規定，</a:t>
            </a:r>
            <a:r>
              <a:rPr lang="zh-TW" altLang="en-US" dirty="0" smtClean="0">
                <a:solidFill>
                  <a:srgbClr val="FF0000"/>
                </a:solidFill>
              </a:rPr>
              <a:t>僅限上市櫃公司申請。</a:t>
            </a:r>
          </a:p>
          <a:p>
            <a:pPr lvl="1">
              <a:buFontTx/>
              <a:buBlip>
                <a:blip r:embed="rId3"/>
              </a:buBlip>
            </a:pPr>
            <a:r>
              <a:rPr lang="zh-TW" altLang="en-US" sz="2400" dirty="0" smtClean="0"/>
              <a:t>申請期限</a:t>
            </a:r>
          </a:p>
          <a:p>
            <a:pPr lvl="2"/>
            <a:r>
              <a:rPr lang="zh-TW" altLang="en-US" dirty="0" smtClean="0"/>
              <a:t>為保障投資人權益並利市場一致，應於發行日當天同時上櫃。</a:t>
            </a:r>
            <a:endParaRPr lang="en-US" altLang="zh-TW" dirty="0" smtClean="0"/>
          </a:p>
          <a:p>
            <a:pPr lvl="2"/>
            <a:r>
              <a:rPr lang="zh-TW" altLang="en-US" dirty="0" smtClean="0"/>
              <a:t>最遲應於發行前</a:t>
            </a:r>
            <a:r>
              <a:rPr lang="en-US" altLang="zh-TW" dirty="0" smtClean="0"/>
              <a:t>5</a:t>
            </a:r>
            <a:r>
              <a:rPr lang="zh-TW" altLang="en-US" dirty="0" smtClean="0"/>
              <a:t>個營業日向本中心提出申請</a:t>
            </a:r>
            <a:endParaRPr lang="en-US" altLang="zh-TW" dirty="0" smtClean="0"/>
          </a:p>
          <a:p>
            <a:pPr lvl="1">
              <a:buBlip>
                <a:blip r:embed="rId3"/>
              </a:buBlip>
            </a:pPr>
            <a:r>
              <a:rPr lang="zh-TW" altLang="en-US" sz="2400" dirty="0" smtClean="0"/>
              <a:t>上櫃流程比照普通公司債辦理</a:t>
            </a:r>
            <a:r>
              <a:rPr lang="en-US" altLang="zh-TW" sz="2400" dirty="0" smtClean="0"/>
              <a:t>(</a:t>
            </a:r>
            <a:r>
              <a:rPr lang="zh-TW" altLang="en-US" sz="2400" dirty="0" smtClean="0"/>
              <a:t>惟申請轉債者皆為上市櫃公司</a:t>
            </a:r>
            <a:r>
              <a:rPr lang="en-US" altLang="zh-TW" sz="2400" dirty="0" smtClean="0"/>
              <a:t>)</a:t>
            </a:r>
            <a:endParaRPr lang="en-US" altLang="zh-TW" dirty="0" smtClean="0"/>
          </a:p>
        </p:txBody>
      </p:sp>
      <p:sp>
        <p:nvSpPr>
          <p:cNvPr id="15364" name="投影片編號版面配置區 5"/>
          <p:cNvSpPr>
            <a:spLocks noGrp="1"/>
          </p:cNvSpPr>
          <p:nvPr>
            <p:ph type="sldNum" sz="quarter" idx="12"/>
          </p:nvPr>
        </p:nvSpPr>
        <p:spPr>
          <a:noFill/>
        </p:spPr>
        <p:txBody>
          <a:bodyPr/>
          <a:lstStyle/>
          <a:p>
            <a:fld id="{E61CE834-3A6E-425C-9682-6EB216142369}" type="slidenum">
              <a:rPr lang="en-US" altLang="zh-TW" smtClean="0"/>
              <a:pPr/>
              <a:t>15</a:t>
            </a:fld>
            <a:endParaRPr lang="en-US" altLang="zh-TW"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Rectangle 3"/>
          <p:cNvSpPr>
            <a:spLocks noGrp="1" noChangeArrowheads="1"/>
          </p:cNvSpPr>
          <p:nvPr>
            <p:ph type="title"/>
          </p:nvPr>
        </p:nvSpPr>
        <p:spPr>
          <a:xfrm>
            <a:off x="928688" y="357188"/>
            <a:ext cx="7793037" cy="1143000"/>
          </a:xfrm>
        </p:spPr>
        <p:txBody>
          <a:bodyPr>
            <a:normAutofit/>
          </a:bodyPr>
          <a:lstStyle/>
          <a:p>
            <a:r>
              <a:rPr lang="zh-TW" altLang="en-US" sz="3600" dirty="0" smtClean="0">
                <a:latin typeface="標楷體" pitchFamily="65" charset="-120"/>
                <a:ea typeface="標楷體" pitchFamily="65" charset="-120"/>
              </a:rPr>
              <a:t>轉換公司債之發行掛牌作業</a:t>
            </a:r>
          </a:p>
        </p:txBody>
      </p:sp>
      <p:sp>
        <p:nvSpPr>
          <p:cNvPr id="21" name="Rectangle 44"/>
          <p:cNvSpPr>
            <a:spLocks noChangeArrowheads="1"/>
          </p:cNvSpPr>
          <p:nvPr/>
        </p:nvSpPr>
        <p:spPr bwMode="auto">
          <a:xfrm>
            <a:off x="3421063" y="1484313"/>
            <a:ext cx="4048125" cy="388938"/>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dirty="0" smtClean="0">
                <a:solidFill>
                  <a:schemeClr val="tx1">
                    <a:lumMod val="95000"/>
                    <a:lumOff val="5000"/>
                  </a:schemeClr>
                </a:solidFill>
                <a:latin typeface="標楷體" pitchFamily="65" charset="-120"/>
                <a:ea typeface="標楷體" pitchFamily="65" charset="-120"/>
                <a:cs typeface="華康中黑體"/>
              </a:rPr>
              <a:t>發行公司</a:t>
            </a:r>
            <a:r>
              <a:rPr kumimoji="0" lang="en-US" altLang="zh-TW" sz="2600" b="1" dirty="0" smtClean="0">
                <a:solidFill>
                  <a:schemeClr val="tx1">
                    <a:lumMod val="95000"/>
                    <a:lumOff val="5000"/>
                  </a:schemeClr>
                </a:solidFill>
                <a:latin typeface="標楷體" pitchFamily="65" charset="-120"/>
                <a:ea typeface="標楷體" pitchFamily="65" charset="-120"/>
                <a:cs typeface="華康中黑體"/>
              </a:rPr>
              <a:t>(</a:t>
            </a:r>
            <a:r>
              <a:rPr kumimoji="0" lang="zh-TW" altLang="en-US" sz="2600" b="1" dirty="0" smtClean="0">
                <a:solidFill>
                  <a:schemeClr val="tx1">
                    <a:lumMod val="95000"/>
                    <a:lumOff val="5000"/>
                  </a:schemeClr>
                </a:solidFill>
                <a:latin typeface="標楷體" pitchFamily="65" charset="-120"/>
                <a:ea typeface="標楷體" pitchFamily="65" charset="-120"/>
                <a:cs typeface="華康中黑體"/>
              </a:rPr>
              <a:t>上市櫃公司</a:t>
            </a:r>
            <a:r>
              <a:rPr kumimoji="0" lang="en-US" altLang="zh-TW" sz="2600" b="1" dirty="0" smtClean="0">
                <a:solidFill>
                  <a:schemeClr val="tx1">
                    <a:lumMod val="95000"/>
                    <a:lumOff val="5000"/>
                  </a:schemeClr>
                </a:solidFill>
                <a:latin typeface="標楷體" pitchFamily="65" charset="-120"/>
                <a:ea typeface="標楷體" pitchFamily="65" charset="-120"/>
                <a:cs typeface="華康中黑體"/>
              </a:rPr>
              <a:t>)</a:t>
            </a:r>
            <a:endParaRPr kumimoji="0" lang="zh-TW" altLang="en-US" sz="2600" b="1" dirty="0">
              <a:solidFill>
                <a:schemeClr val="tx1">
                  <a:lumMod val="95000"/>
                  <a:lumOff val="5000"/>
                </a:schemeClr>
              </a:solidFill>
              <a:latin typeface="標楷體" pitchFamily="65" charset="-120"/>
              <a:ea typeface="標楷體" pitchFamily="65" charset="-120"/>
              <a:cs typeface="華康中黑體"/>
            </a:endParaRPr>
          </a:p>
        </p:txBody>
      </p:sp>
      <p:sp>
        <p:nvSpPr>
          <p:cNvPr id="22" name="Rectangle 44"/>
          <p:cNvSpPr>
            <a:spLocks noChangeArrowheads="1"/>
          </p:cNvSpPr>
          <p:nvPr/>
        </p:nvSpPr>
        <p:spPr bwMode="auto">
          <a:xfrm>
            <a:off x="2424113" y="2508250"/>
            <a:ext cx="1876425" cy="416694"/>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dirty="0">
                <a:solidFill>
                  <a:schemeClr val="tx1">
                    <a:lumMod val="95000"/>
                    <a:lumOff val="5000"/>
                  </a:schemeClr>
                </a:solidFill>
                <a:latin typeface="標楷體" pitchFamily="65" charset="-120"/>
                <a:ea typeface="標楷體" pitchFamily="65" charset="-120"/>
                <a:cs typeface="華康中黑體"/>
              </a:rPr>
              <a:t>證期局</a:t>
            </a:r>
          </a:p>
        </p:txBody>
      </p:sp>
      <p:sp>
        <p:nvSpPr>
          <p:cNvPr id="23" name="AutoShape 20"/>
          <p:cNvSpPr>
            <a:spLocks noChangeArrowheads="1"/>
          </p:cNvSpPr>
          <p:nvPr/>
        </p:nvSpPr>
        <p:spPr bwMode="auto">
          <a:xfrm>
            <a:off x="3260725" y="2166938"/>
            <a:ext cx="477838" cy="317500"/>
          </a:xfrm>
          <a:prstGeom prst="downArrow">
            <a:avLst>
              <a:gd name="adj1" fmla="val 73991"/>
              <a:gd name="adj2" fmla="val 41986"/>
            </a:avLst>
          </a:prstGeom>
          <a:solidFill>
            <a:srgbClr val="0000FF"/>
          </a:solidFill>
          <a:ln w="9525">
            <a:solidFill>
              <a:schemeClr val="hlink"/>
            </a:solidFill>
            <a:miter lim="800000"/>
            <a:headEnd/>
            <a:tailEnd/>
          </a:ln>
        </p:spPr>
        <p:txBody>
          <a:bodyPr lIns="0" tIns="0" rIns="0" bIns="0" anchor="ctr">
            <a:spAutoFit/>
          </a:bodyPr>
          <a:lstStyle/>
          <a:p>
            <a:pPr eaLnBrk="0" hangingPunct="0">
              <a:buClr>
                <a:schemeClr val="accent2"/>
              </a:buClr>
              <a:buFont typeface="Symbol" pitchFamily="18" charset="2"/>
              <a:buNone/>
            </a:pPr>
            <a:endParaRPr kumimoji="0" lang="zh-TW" altLang="zh-TW" b="1" i="1">
              <a:solidFill>
                <a:schemeClr val="tx1"/>
              </a:solidFill>
              <a:latin typeface="標楷體" pitchFamily="65" charset="-120"/>
              <a:ea typeface="標楷體" pitchFamily="65" charset="-120"/>
              <a:cs typeface="華康中黑體"/>
            </a:endParaRPr>
          </a:p>
        </p:txBody>
      </p:sp>
      <p:sp>
        <p:nvSpPr>
          <p:cNvPr id="24" name="AutoShape 22"/>
          <p:cNvSpPr>
            <a:spLocks noChangeArrowheads="1"/>
          </p:cNvSpPr>
          <p:nvPr/>
        </p:nvSpPr>
        <p:spPr bwMode="auto">
          <a:xfrm>
            <a:off x="1187623" y="1484312"/>
            <a:ext cx="1996903" cy="1000125"/>
          </a:xfrm>
          <a:prstGeom prst="wedgeRoundRectCallout">
            <a:avLst>
              <a:gd name="adj1" fmla="val 59056"/>
              <a:gd name="adj2" fmla="val 27907"/>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eaLnBrk="0" hangingPunct="0">
              <a:buClr>
                <a:schemeClr val="accent2"/>
              </a:buClr>
              <a:buFont typeface="Symbol" pitchFamily="18" charset="2"/>
              <a:buNone/>
            </a:pPr>
            <a:r>
              <a:rPr kumimoji="0" lang="en-US" altLang="zh-TW" sz="1600" b="1" dirty="0">
                <a:solidFill>
                  <a:schemeClr val="tx1"/>
                </a:solidFill>
                <a:latin typeface="標楷體" pitchFamily="65" charset="-120"/>
                <a:ea typeface="標楷體" pitchFamily="65" charset="-120"/>
                <a:cs typeface="華康中黑體"/>
              </a:rPr>
              <a:t>1</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向證期局申報</a:t>
            </a:r>
          </a:p>
          <a:p>
            <a:pPr eaLnBrk="0" hangingPunct="0">
              <a:buClr>
                <a:schemeClr val="accent2"/>
              </a:buClr>
              <a:buFont typeface="Symbol" pitchFamily="18" charset="2"/>
              <a:buNone/>
            </a:pPr>
            <a:r>
              <a:rPr kumimoji="0" lang="zh-TW" altLang="en-US" sz="2000" b="1" dirty="0">
                <a:solidFill>
                  <a:schemeClr val="tx1"/>
                </a:solidFill>
                <a:latin typeface="標楷體" pitchFamily="65" charset="-120"/>
                <a:ea typeface="標楷體" pitchFamily="65" charset="-120"/>
                <a:cs typeface="華康中黑體"/>
              </a:rPr>
              <a:t>轉換公司債申報生效</a:t>
            </a:r>
          </a:p>
        </p:txBody>
      </p:sp>
      <p:sp>
        <p:nvSpPr>
          <p:cNvPr id="25" name="Rectangle 44"/>
          <p:cNvSpPr>
            <a:spLocks noChangeArrowheads="1"/>
          </p:cNvSpPr>
          <p:nvPr/>
        </p:nvSpPr>
        <p:spPr bwMode="auto">
          <a:xfrm>
            <a:off x="5791200" y="3613149"/>
            <a:ext cx="1895475" cy="421531"/>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dirty="0">
                <a:solidFill>
                  <a:srgbClr val="000099"/>
                </a:solidFill>
                <a:latin typeface="標楷體" pitchFamily="65" charset="-120"/>
                <a:ea typeface="標楷體" pitchFamily="65" charset="-120"/>
                <a:cs typeface="華康中黑體"/>
              </a:rPr>
              <a:t>櫃買中心</a:t>
            </a:r>
          </a:p>
        </p:txBody>
      </p:sp>
      <p:sp>
        <p:nvSpPr>
          <p:cNvPr id="26" name="AutoShape 28"/>
          <p:cNvSpPr>
            <a:spLocks noChangeArrowheads="1"/>
          </p:cNvSpPr>
          <p:nvPr/>
        </p:nvSpPr>
        <p:spPr bwMode="auto">
          <a:xfrm rot="10800000">
            <a:off x="3748088" y="2114550"/>
            <a:ext cx="539750" cy="315913"/>
          </a:xfrm>
          <a:prstGeom prst="downArrow">
            <a:avLst>
              <a:gd name="adj1" fmla="val 73991"/>
              <a:gd name="adj2" fmla="val 41986"/>
            </a:avLst>
          </a:prstGeom>
          <a:solidFill>
            <a:srgbClr val="0000FF"/>
          </a:solidFill>
          <a:ln w="9525">
            <a:solidFill>
              <a:schemeClr val="hlink"/>
            </a:solidFill>
            <a:miter lim="800000"/>
            <a:headEnd/>
            <a:tailEnd/>
          </a:ln>
        </p:spPr>
        <p:txBody>
          <a:bodyPr rot="10800000" lIns="0" tIns="0" rIns="0" bIns="0" anchor="ctr">
            <a:spAutoFit/>
          </a:bodyPr>
          <a:lstStyle/>
          <a:p>
            <a:pPr eaLnBrk="0" hangingPunct="0">
              <a:buClr>
                <a:schemeClr val="accent2"/>
              </a:buClr>
              <a:buFont typeface="Symbol" pitchFamily="18" charset="2"/>
              <a:buNone/>
            </a:pPr>
            <a:endParaRPr kumimoji="0" lang="zh-TW" altLang="zh-TW" b="1" i="1">
              <a:solidFill>
                <a:schemeClr val="tx1"/>
              </a:solidFill>
              <a:latin typeface="標楷體" pitchFamily="65" charset="-120"/>
              <a:ea typeface="標楷體" pitchFamily="65" charset="-120"/>
              <a:cs typeface="華康中黑體"/>
            </a:endParaRPr>
          </a:p>
        </p:txBody>
      </p:sp>
      <p:sp>
        <p:nvSpPr>
          <p:cNvPr id="27" name="AutoShape 29"/>
          <p:cNvSpPr>
            <a:spLocks noChangeArrowheads="1"/>
          </p:cNvSpPr>
          <p:nvPr/>
        </p:nvSpPr>
        <p:spPr bwMode="auto">
          <a:xfrm>
            <a:off x="4422775" y="1957388"/>
            <a:ext cx="1166813" cy="726281"/>
          </a:xfrm>
          <a:prstGeom prst="wedgeRoundRectCallout">
            <a:avLst>
              <a:gd name="adj1" fmla="val -74491"/>
              <a:gd name="adj2" fmla="val 3106"/>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eaLnBrk="0" hangingPunct="0">
              <a:buClr>
                <a:schemeClr val="accent2"/>
              </a:buClr>
              <a:buFont typeface="Symbol" pitchFamily="18" charset="2"/>
              <a:buNone/>
            </a:pPr>
            <a:r>
              <a:rPr kumimoji="0" lang="en-US" altLang="zh-TW" sz="1600" b="1" i="1" dirty="0" smtClean="0">
                <a:solidFill>
                  <a:schemeClr val="tx1"/>
                </a:solidFill>
                <a:latin typeface="標楷體" pitchFamily="65" charset="-120"/>
                <a:ea typeface="標楷體" pitchFamily="65" charset="-120"/>
                <a:cs typeface="華康中黑體"/>
              </a:rPr>
              <a:t>2</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申報生效</a:t>
            </a:r>
          </a:p>
        </p:txBody>
      </p:sp>
      <p:sp>
        <p:nvSpPr>
          <p:cNvPr id="28" name="AutoShape 27"/>
          <p:cNvSpPr>
            <a:spLocks noChangeArrowheads="1"/>
          </p:cNvSpPr>
          <p:nvPr/>
        </p:nvSpPr>
        <p:spPr bwMode="auto">
          <a:xfrm>
            <a:off x="6372224" y="2859088"/>
            <a:ext cx="2664272" cy="449262"/>
          </a:xfrm>
          <a:prstGeom prst="wedgeRoundRectCallout">
            <a:avLst>
              <a:gd name="adj1" fmla="val -29138"/>
              <a:gd name="adj2" fmla="val 96460"/>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defTabSz="190500" eaLnBrk="0" hangingPunct="0">
              <a:buClr>
                <a:schemeClr val="accent2"/>
              </a:buClr>
              <a:buFont typeface="Symbol" pitchFamily="18" charset="2"/>
              <a:buNone/>
            </a:pPr>
            <a:r>
              <a:rPr kumimoji="0" lang="en-US" altLang="zh-TW" sz="2000" b="1" dirty="0" smtClean="0">
                <a:solidFill>
                  <a:schemeClr val="tx1"/>
                </a:solidFill>
                <a:latin typeface="標楷體" pitchFamily="65" charset="-120"/>
                <a:ea typeface="標楷體" pitchFamily="65" charset="-120"/>
                <a:cs typeface="華康中黑體"/>
              </a:rPr>
              <a:t>3.</a:t>
            </a:r>
            <a:r>
              <a:rPr kumimoji="0" lang="zh-TW" altLang="en-US" sz="2000" b="1" dirty="0" smtClean="0">
                <a:solidFill>
                  <a:schemeClr val="tx1"/>
                </a:solidFill>
                <a:latin typeface="標楷體" pitchFamily="65" charset="-120"/>
                <a:ea typeface="標楷體" pitchFamily="65" charset="-120"/>
                <a:cs typeface="華康中黑體"/>
              </a:rPr>
              <a:t>申報</a:t>
            </a:r>
            <a:r>
              <a:rPr kumimoji="0" lang="zh-TW" altLang="en-US" sz="2000" b="1" dirty="0">
                <a:solidFill>
                  <a:schemeClr val="tx1"/>
                </a:solidFill>
                <a:latin typeface="標楷體" pitchFamily="65" charset="-120"/>
                <a:ea typeface="標楷體" pitchFamily="65" charset="-120"/>
                <a:cs typeface="華康中黑體"/>
              </a:rPr>
              <a:t>轉換公司債掛牌</a:t>
            </a:r>
          </a:p>
          <a:p>
            <a:pPr defTabSz="190500" eaLnBrk="0" hangingPunct="0">
              <a:buClr>
                <a:schemeClr val="accent2"/>
              </a:buClr>
              <a:buFont typeface="Symbol" pitchFamily="18" charset="2"/>
              <a:buNone/>
            </a:pPr>
            <a:endParaRPr kumimoji="0" lang="en-US" altLang="zh-TW" sz="1600" b="1" i="1" dirty="0">
              <a:solidFill>
                <a:schemeClr val="tx1"/>
              </a:solidFill>
              <a:latin typeface="標楷體" pitchFamily="65" charset="-120"/>
              <a:ea typeface="標楷體" pitchFamily="65" charset="-120"/>
              <a:cs typeface="華康中黑體"/>
            </a:endParaRPr>
          </a:p>
        </p:txBody>
      </p:sp>
      <p:sp>
        <p:nvSpPr>
          <p:cNvPr id="29" name="AutoShape 35"/>
          <p:cNvSpPr>
            <a:spLocks noChangeArrowheads="1"/>
          </p:cNvSpPr>
          <p:nvPr/>
        </p:nvSpPr>
        <p:spPr bwMode="auto">
          <a:xfrm>
            <a:off x="5791200" y="4476750"/>
            <a:ext cx="2741613" cy="1400522"/>
          </a:xfrm>
          <a:prstGeom prst="roundRect">
            <a:avLst>
              <a:gd name="adj" fmla="val 16667"/>
            </a:avLst>
          </a:prstGeom>
          <a:gradFill rotWithShape="0">
            <a:gsLst>
              <a:gs pos="0">
                <a:srgbClr val="EDEDFF"/>
              </a:gs>
              <a:gs pos="100000">
                <a:srgbClr val="9999FF"/>
              </a:gs>
            </a:gsLst>
            <a:lin ang="5400000" scaled="1"/>
          </a:gradFill>
          <a:ln w="9525">
            <a:noFill/>
            <a:round/>
            <a:headEnd/>
            <a:tailEnd/>
          </a:ln>
        </p:spPr>
        <p:txBody>
          <a:bodyPr lIns="0" tIns="0" rIns="0" bIns="0"/>
          <a:lstStyle/>
          <a:p>
            <a:pPr defTabSz="190500" eaLnBrk="0" hangingPunct="0">
              <a:buClr>
                <a:schemeClr val="accent2"/>
              </a:buClr>
              <a:buFont typeface="Symbol" pitchFamily="18" charset="2"/>
              <a:buNone/>
            </a:pPr>
            <a:r>
              <a:rPr kumimoji="0" lang="en-US" altLang="zh-TW" sz="2000" b="1" dirty="0">
                <a:solidFill>
                  <a:schemeClr val="tx1"/>
                </a:solidFill>
                <a:latin typeface="標楷體" pitchFamily="65" charset="-120"/>
                <a:ea typeface="標楷體" pitchFamily="65" charset="-120"/>
                <a:cs typeface="華康中黑體"/>
              </a:rPr>
              <a:t>4.</a:t>
            </a:r>
            <a:r>
              <a:rPr kumimoji="0" lang="zh-TW" altLang="en-US" sz="2000" b="1" dirty="0">
                <a:solidFill>
                  <a:schemeClr val="tx1"/>
                </a:solidFill>
                <a:latin typeface="標楷體" pitchFamily="65" charset="-120"/>
                <a:ea typeface="標楷體" pitchFamily="65" charset="-120"/>
                <a:cs typeface="華康中黑體"/>
              </a:rPr>
              <a:t>檢具“轉換公司債櫃檯買賣申請</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報</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書</a:t>
            </a:r>
            <a:r>
              <a:rPr kumimoji="0" lang="zh-TW" altLang="en-US" sz="2000" b="1" dirty="0" smtClean="0">
                <a:solidFill>
                  <a:schemeClr val="tx1"/>
                </a:solidFill>
                <a:latin typeface="標楷體" pitchFamily="65" charset="-120"/>
                <a:ea typeface="標楷體" pitchFamily="65" charset="-120"/>
                <a:cs typeface="華康中黑體"/>
              </a:rPr>
              <a:t>”，於</a:t>
            </a:r>
            <a:r>
              <a:rPr kumimoji="0" lang="zh-TW" altLang="en-US" sz="2000" b="1" dirty="0">
                <a:solidFill>
                  <a:schemeClr val="tx1"/>
                </a:solidFill>
                <a:latin typeface="標楷體" pitchFamily="65" charset="-120"/>
                <a:ea typeface="標楷體" pitchFamily="65" charset="-120"/>
                <a:cs typeface="華康中黑體"/>
              </a:rPr>
              <a:t>相關書件備齊後</a:t>
            </a:r>
            <a:r>
              <a:rPr kumimoji="0" lang="en-US" altLang="zh-TW" sz="2000" b="1" dirty="0">
                <a:solidFill>
                  <a:schemeClr val="tx1"/>
                </a:solidFill>
                <a:latin typeface="標楷體" pitchFamily="65" charset="-120"/>
                <a:ea typeface="標楷體" pitchFamily="65" charset="-120"/>
                <a:cs typeface="華康中黑體"/>
              </a:rPr>
              <a:t>5</a:t>
            </a:r>
            <a:r>
              <a:rPr kumimoji="0" lang="zh-TW" altLang="en-US" sz="2000" b="1" dirty="0">
                <a:solidFill>
                  <a:schemeClr val="tx1"/>
                </a:solidFill>
                <a:latin typeface="標楷體" pitchFamily="65" charset="-120"/>
                <a:ea typeface="標楷體" pitchFamily="65" charset="-120"/>
                <a:cs typeface="華康中黑體"/>
              </a:rPr>
              <a:t>個營業日掛牌</a:t>
            </a:r>
          </a:p>
        </p:txBody>
      </p:sp>
      <p:sp>
        <p:nvSpPr>
          <p:cNvPr id="30" name="AutoShape 32"/>
          <p:cNvSpPr>
            <a:spLocks noChangeArrowheads="1"/>
          </p:cNvSpPr>
          <p:nvPr/>
        </p:nvSpPr>
        <p:spPr bwMode="auto">
          <a:xfrm>
            <a:off x="6727825" y="4044950"/>
            <a:ext cx="687388" cy="320675"/>
          </a:xfrm>
          <a:prstGeom prst="downArrow">
            <a:avLst>
              <a:gd name="adj1" fmla="val 73991"/>
              <a:gd name="adj2" fmla="val 41986"/>
            </a:avLst>
          </a:prstGeom>
          <a:solidFill>
            <a:srgbClr val="0000FF"/>
          </a:solidFill>
          <a:ln w="9525">
            <a:solidFill>
              <a:schemeClr val="hlink"/>
            </a:solidFill>
            <a:miter lim="800000"/>
            <a:headEnd/>
            <a:tailEnd/>
          </a:ln>
        </p:spPr>
        <p:txBody>
          <a:bodyPr lIns="0" tIns="0" rIns="0" bIns="0" anchor="ctr">
            <a:spAutoFit/>
          </a:bodyPr>
          <a:lstStyle/>
          <a:p>
            <a:pPr eaLnBrk="0" hangingPunct="0">
              <a:buClr>
                <a:schemeClr val="accent2"/>
              </a:buClr>
              <a:buFont typeface="Symbol" pitchFamily="18" charset="2"/>
              <a:buNone/>
            </a:pPr>
            <a:endParaRPr kumimoji="0" lang="zh-TW" altLang="zh-TW" b="1" i="1">
              <a:solidFill>
                <a:schemeClr val="tx1"/>
              </a:solidFill>
              <a:latin typeface="標楷體" pitchFamily="65" charset="-120"/>
              <a:ea typeface="標楷體" pitchFamily="65" charset="-120"/>
              <a:cs typeface="華康中黑體"/>
            </a:endParaRPr>
          </a:p>
        </p:txBody>
      </p:sp>
      <p:sp>
        <p:nvSpPr>
          <p:cNvPr id="31" name="AutoShape 30"/>
          <p:cNvSpPr>
            <a:spLocks noChangeArrowheads="1"/>
          </p:cNvSpPr>
          <p:nvPr/>
        </p:nvSpPr>
        <p:spPr bwMode="auto">
          <a:xfrm>
            <a:off x="5500688" y="1957388"/>
            <a:ext cx="795337" cy="1584325"/>
          </a:xfrm>
          <a:prstGeom prst="downArrow">
            <a:avLst>
              <a:gd name="adj1" fmla="val 50000"/>
              <a:gd name="adj2" fmla="val 78408"/>
            </a:avLst>
          </a:prstGeom>
          <a:gradFill rotWithShape="1">
            <a:gsLst>
              <a:gs pos="0">
                <a:srgbClr val="99CC00"/>
              </a:gs>
              <a:gs pos="100000">
                <a:srgbClr val="475E00"/>
              </a:gs>
            </a:gsLst>
            <a:lin ang="5400000" scaled="1"/>
          </a:gradFill>
          <a:ln w="9525" algn="ctr">
            <a:noFill/>
            <a:miter lim="800000"/>
            <a:headEnd/>
            <a:tailEnd/>
          </a:ln>
        </p:spPr>
        <p:txBody>
          <a:bodyPr rot="10800000" vert="eaVert" anchor="ctr">
            <a:spAutoFit/>
          </a:bodyPr>
          <a:lstStyle/>
          <a:p>
            <a:endParaRPr lang="zh-TW" altLang="en-US" b="1">
              <a:latin typeface="標楷體" pitchFamily="65" charset="-120"/>
              <a:ea typeface="標楷體" pitchFamily="65" charset="-12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128"/>
          <p:cNvSpPr>
            <a:spLocks noChangeShapeType="1"/>
          </p:cNvSpPr>
          <p:nvPr/>
        </p:nvSpPr>
        <p:spPr bwMode="auto">
          <a:xfrm>
            <a:off x="1187450"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8195" name="Text Box 130"/>
          <p:cNvSpPr txBox="1">
            <a:spLocks noChangeArrowheads="1"/>
          </p:cNvSpPr>
          <p:nvPr/>
        </p:nvSpPr>
        <p:spPr bwMode="auto">
          <a:xfrm>
            <a:off x="1058863" y="2653383"/>
            <a:ext cx="273050" cy="2674937"/>
          </a:xfrm>
          <a:prstGeom prst="rect">
            <a:avLst/>
          </a:prstGeom>
          <a:noFill/>
          <a:ln w="3175">
            <a:noFill/>
            <a:prstDash val="dash"/>
            <a:miter lim="800000"/>
            <a:headEnd/>
            <a:tailEnd/>
          </a:ln>
        </p:spPr>
        <p:txBody>
          <a:bodyPr vert="eaVert" lIns="36000" tIns="36000" rIns="36000" bIns="36000">
            <a:spAutoFit/>
          </a:bodyPr>
          <a:lstStyle/>
          <a:p>
            <a:r>
              <a:rPr lang="zh-TW" altLang="en-US" sz="1300" b="1">
                <a:solidFill>
                  <a:schemeClr val="tx1"/>
                </a:solidFill>
                <a:latin typeface="標楷體" pitchFamily="65" charset="-120"/>
                <a:ea typeface="標楷體" pitchFamily="65" charset="-120"/>
              </a:rPr>
              <a:t>向證期局申報可轉換公司債發行案</a:t>
            </a:r>
          </a:p>
        </p:txBody>
      </p:sp>
      <p:sp>
        <p:nvSpPr>
          <p:cNvPr id="8196" name="Text Box 131"/>
          <p:cNvSpPr txBox="1">
            <a:spLocks noChangeArrowheads="1"/>
          </p:cNvSpPr>
          <p:nvPr/>
        </p:nvSpPr>
        <p:spPr bwMode="auto">
          <a:xfrm>
            <a:off x="1601788" y="2653383"/>
            <a:ext cx="273050" cy="2514600"/>
          </a:xfrm>
          <a:prstGeom prst="rect">
            <a:avLst/>
          </a:prstGeom>
          <a:noFill/>
          <a:ln w="3175">
            <a:noFill/>
            <a:prstDash val="dash"/>
            <a:miter lim="800000"/>
            <a:headEnd/>
            <a:tailEnd/>
          </a:ln>
        </p:spPr>
        <p:txBody>
          <a:bodyPr vert="eaVert" lIns="36000" tIns="36000" rIns="36000" bIns="36000">
            <a:spAutoFit/>
          </a:bodyPr>
          <a:lstStyle/>
          <a:p>
            <a:r>
              <a:rPr lang="zh-TW" altLang="en-US" sz="1300" b="1">
                <a:solidFill>
                  <a:schemeClr val="tx1"/>
                </a:solidFill>
                <a:latin typeface="標楷體" pitchFamily="65" charset="-120"/>
                <a:ea typeface="標楷體" pitchFamily="65" charset="-120"/>
              </a:rPr>
              <a:t>可轉換公司債申報生效</a:t>
            </a:r>
          </a:p>
        </p:txBody>
      </p:sp>
      <p:sp>
        <p:nvSpPr>
          <p:cNvPr id="8197" name="Line 132"/>
          <p:cNvSpPr>
            <a:spLocks noChangeShapeType="1"/>
          </p:cNvSpPr>
          <p:nvPr/>
        </p:nvSpPr>
        <p:spPr bwMode="auto">
          <a:xfrm>
            <a:off x="1187450" y="1778670"/>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198" name="Rectangle 133"/>
          <p:cNvSpPr>
            <a:spLocks noChangeArrowheads="1"/>
          </p:cNvSpPr>
          <p:nvPr/>
        </p:nvSpPr>
        <p:spPr bwMode="auto">
          <a:xfrm>
            <a:off x="828675" y="1405608"/>
            <a:ext cx="1335088" cy="223837"/>
          </a:xfrm>
          <a:prstGeom prst="rect">
            <a:avLst/>
          </a:prstGeom>
          <a:noFill/>
          <a:ln w="9525">
            <a:noFill/>
            <a:miter lim="800000"/>
            <a:headEnd/>
            <a:tailEnd/>
          </a:ln>
        </p:spPr>
        <p:txBody>
          <a:bodyPr wrap="none" lIns="92075" tIns="46038" rIns="92075" bIns="46038" anchor="ctr"/>
          <a:lstStyle/>
          <a:p>
            <a:pPr algn="ctr" defTabSz="762000"/>
            <a:r>
              <a:rPr lang="en-US" altLang="zh-TW" b="1" dirty="0" smtClean="0">
                <a:solidFill>
                  <a:schemeClr val="tx1"/>
                </a:solidFill>
                <a:latin typeface="標楷體" pitchFamily="65" charset="-120"/>
                <a:ea typeface="標楷體" pitchFamily="65" charset="-120"/>
              </a:rPr>
              <a:t>12</a:t>
            </a:r>
            <a:r>
              <a:rPr lang="zh-TW" altLang="en-US" b="1" dirty="0" smtClean="0">
                <a:solidFill>
                  <a:schemeClr val="tx1"/>
                </a:solidFill>
                <a:latin typeface="標楷體" pitchFamily="65" charset="-120"/>
                <a:ea typeface="標楷體" pitchFamily="65" charset="-120"/>
              </a:rPr>
              <a:t>個</a:t>
            </a:r>
            <a:r>
              <a:rPr lang="zh-TW" altLang="en-US" b="1" dirty="0">
                <a:solidFill>
                  <a:schemeClr val="tx1"/>
                </a:solidFill>
                <a:latin typeface="標楷體" pitchFamily="65" charset="-120"/>
                <a:ea typeface="標楷體" pitchFamily="65" charset="-120"/>
              </a:rPr>
              <a:t>營業日</a:t>
            </a:r>
          </a:p>
        </p:txBody>
      </p:sp>
      <p:sp>
        <p:nvSpPr>
          <p:cNvPr id="8199" name="Line 134"/>
          <p:cNvSpPr>
            <a:spLocks noChangeShapeType="1"/>
          </p:cNvSpPr>
          <p:nvPr/>
        </p:nvSpPr>
        <p:spPr bwMode="auto">
          <a:xfrm>
            <a:off x="1187450" y="1853283"/>
            <a:ext cx="576263" cy="0"/>
          </a:xfrm>
          <a:prstGeom prst="line">
            <a:avLst/>
          </a:prstGeom>
          <a:noFill/>
          <a:ln w="12700">
            <a:solidFill>
              <a:schemeClr val="tx1"/>
            </a:solidFill>
            <a:round/>
            <a:headEnd type="none" w="med" len="lg"/>
            <a:tailEnd type="none" w="med" len="lg"/>
          </a:ln>
        </p:spPr>
        <p:txBody>
          <a:bodyPr wrap="none" anchor="ctr"/>
          <a:lstStyle/>
          <a:p>
            <a:endParaRPr lang="zh-TW" altLang="en-US"/>
          </a:p>
        </p:txBody>
      </p:sp>
      <p:sp>
        <p:nvSpPr>
          <p:cNvPr id="8200" name="Line 135"/>
          <p:cNvSpPr>
            <a:spLocks noChangeShapeType="1"/>
          </p:cNvSpPr>
          <p:nvPr/>
        </p:nvSpPr>
        <p:spPr bwMode="auto">
          <a:xfrm>
            <a:off x="1763713" y="1778670"/>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6" name="Line 136"/>
          <p:cNvSpPr>
            <a:spLocks noChangeShapeType="1"/>
          </p:cNvSpPr>
          <p:nvPr/>
        </p:nvSpPr>
        <p:spPr bwMode="auto">
          <a:xfrm>
            <a:off x="1763713"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57" name="Line 137"/>
          <p:cNvSpPr>
            <a:spLocks noChangeShapeType="1"/>
          </p:cNvSpPr>
          <p:nvPr/>
        </p:nvSpPr>
        <p:spPr bwMode="auto">
          <a:xfrm>
            <a:off x="2411413"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58" name="Line 138"/>
          <p:cNvSpPr>
            <a:spLocks noChangeShapeType="1"/>
          </p:cNvSpPr>
          <p:nvPr/>
        </p:nvSpPr>
        <p:spPr bwMode="auto">
          <a:xfrm>
            <a:off x="2771775"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59" name="Line 139"/>
          <p:cNvSpPr>
            <a:spLocks noChangeShapeType="1"/>
          </p:cNvSpPr>
          <p:nvPr/>
        </p:nvSpPr>
        <p:spPr bwMode="auto">
          <a:xfrm>
            <a:off x="3203575"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0" name="Line 140"/>
          <p:cNvSpPr>
            <a:spLocks noChangeShapeType="1"/>
          </p:cNvSpPr>
          <p:nvPr/>
        </p:nvSpPr>
        <p:spPr bwMode="auto">
          <a:xfrm>
            <a:off x="3563938"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1" name="Line 141"/>
          <p:cNvSpPr>
            <a:spLocks noChangeShapeType="1"/>
          </p:cNvSpPr>
          <p:nvPr/>
        </p:nvSpPr>
        <p:spPr bwMode="auto">
          <a:xfrm>
            <a:off x="3995738"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2" name="Line 142"/>
          <p:cNvSpPr>
            <a:spLocks noChangeShapeType="1"/>
          </p:cNvSpPr>
          <p:nvPr/>
        </p:nvSpPr>
        <p:spPr bwMode="auto">
          <a:xfrm>
            <a:off x="4425950"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3" name="Line 143"/>
          <p:cNvSpPr>
            <a:spLocks noChangeShapeType="1"/>
          </p:cNvSpPr>
          <p:nvPr/>
        </p:nvSpPr>
        <p:spPr bwMode="auto">
          <a:xfrm>
            <a:off x="4859338"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4" name="Line 144"/>
          <p:cNvSpPr>
            <a:spLocks noChangeShapeType="1"/>
          </p:cNvSpPr>
          <p:nvPr/>
        </p:nvSpPr>
        <p:spPr bwMode="auto">
          <a:xfrm>
            <a:off x="5649913"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5" name="Line 145"/>
          <p:cNvSpPr>
            <a:spLocks noChangeShapeType="1"/>
          </p:cNvSpPr>
          <p:nvPr/>
        </p:nvSpPr>
        <p:spPr bwMode="auto">
          <a:xfrm>
            <a:off x="6226175"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8211" name="Line 146"/>
          <p:cNvSpPr>
            <a:spLocks noChangeShapeType="1"/>
          </p:cNvSpPr>
          <p:nvPr/>
        </p:nvSpPr>
        <p:spPr bwMode="auto">
          <a:xfrm>
            <a:off x="6804025" y="2323183"/>
            <a:ext cx="1588" cy="36195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8212" name="Line 147"/>
          <p:cNvSpPr>
            <a:spLocks noChangeShapeType="1"/>
          </p:cNvSpPr>
          <p:nvPr/>
        </p:nvSpPr>
        <p:spPr bwMode="auto">
          <a:xfrm>
            <a:off x="7596188" y="2323183"/>
            <a:ext cx="1587" cy="36195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8213" name="Line 148"/>
          <p:cNvSpPr>
            <a:spLocks noChangeShapeType="1"/>
          </p:cNvSpPr>
          <p:nvPr/>
        </p:nvSpPr>
        <p:spPr bwMode="auto">
          <a:xfrm>
            <a:off x="8172450" y="2323183"/>
            <a:ext cx="1588" cy="36195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8214" name="Line 149"/>
          <p:cNvSpPr>
            <a:spLocks noChangeShapeType="1"/>
          </p:cNvSpPr>
          <p:nvPr/>
        </p:nvSpPr>
        <p:spPr bwMode="auto">
          <a:xfrm>
            <a:off x="4859338" y="1780258"/>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215" name="Rectangle 150"/>
          <p:cNvSpPr>
            <a:spLocks noChangeArrowheads="1"/>
          </p:cNvSpPr>
          <p:nvPr/>
        </p:nvSpPr>
        <p:spPr bwMode="auto">
          <a:xfrm>
            <a:off x="5148263" y="1356395"/>
            <a:ext cx="792162" cy="371475"/>
          </a:xfrm>
          <a:prstGeom prst="rect">
            <a:avLst/>
          </a:prstGeom>
          <a:noFill/>
          <a:ln w="9525">
            <a:noFill/>
            <a:miter lim="800000"/>
            <a:headEnd/>
            <a:tailEnd/>
          </a:ln>
        </p:spPr>
        <p:txBody>
          <a:bodyPr wrap="none" lIns="92075" tIns="46038" rIns="92075" bIns="46038" anchor="ctr"/>
          <a:lstStyle/>
          <a:p>
            <a:pPr algn="ctr" defTabSz="762000"/>
            <a:r>
              <a:rPr lang="zh-TW" altLang="en-US" b="1" dirty="0">
                <a:solidFill>
                  <a:schemeClr val="tx1"/>
                </a:solidFill>
                <a:latin typeface="標楷體" pitchFamily="65" charset="-120"/>
                <a:ea typeface="標楷體" pitchFamily="65" charset="-120"/>
              </a:rPr>
              <a:t>承銷期間</a:t>
            </a:r>
          </a:p>
        </p:txBody>
      </p:sp>
      <p:sp>
        <p:nvSpPr>
          <p:cNvPr id="8216" name="Line 151"/>
          <p:cNvSpPr>
            <a:spLocks noChangeShapeType="1"/>
          </p:cNvSpPr>
          <p:nvPr/>
        </p:nvSpPr>
        <p:spPr bwMode="auto">
          <a:xfrm flipV="1">
            <a:off x="4859338" y="1853283"/>
            <a:ext cx="1368425" cy="1587"/>
          </a:xfrm>
          <a:prstGeom prst="line">
            <a:avLst/>
          </a:prstGeom>
          <a:noFill/>
          <a:ln w="12700">
            <a:solidFill>
              <a:schemeClr val="tx1"/>
            </a:solidFill>
            <a:round/>
            <a:headEnd type="none" w="med" len="lg"/>
            <a:tailEnd type="none" w="med" len="lg"/>
          </a:ln>
        </p:spPr>
        <p:txBody>
          <a:bodyPr wrap="none" anchor="ctr"/>
          <a:lstStyle/>
          <a:p>
            <a:endParaRPr lang="zh-TW" altLang="en-US"/>
          </a:p>
        </p:txBody>
      </p:sp>
      <p:sp>
        <p:nvSpPr>
          <p:cNvPr id="8217" name="Line 152"/>
          <p:cNvSpPr>
            <a:spLocks noChangeShapeType="1"/>
          </p:cNvSpPr>
          <p:nvPr/>
        </p:nvSpPr>
        <p:spPr bwMode="auto">
          <a:xfrm>
            <a:off x="6227763" y="1780258"/>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218" name="Text Box 153"/>
          <p:cNvSpPr txBox="1">
            <a:spLocks noChangeArrowheads="1"/>
          </p:cNvSpPr>
          <p:nvPr/>
        </p:nvSpPr>
        <p:spPr bwMode="auto">
          <a:xfrm>
            <a:off x="4140200" y="2026320"/>
            <a:ext cx="647700" cy="215900"/>
          </a:xfrm>
          <a:prstGeom prst="rect">
            <a:avLst/>
          </a:prstGeom>
          <a:noFill/>
          <a:ln w="9525" algn="ctr">
            <a:noFill/>
            <a:miter lim="800000"/>
            <a:headEnd/>
            <a:tailEnd/>
          </a:ln>
        </p:spPr>
        <p:txBody>
          <a:bodyPr lIns="0" tIns="0" rIns="0" bIns="0">
            <a:spAutoFit/>
          </a:bodyPr>
          <a:lstStyle/>
          <a:p>
            <a:pPr algn="ctr">
              <a:spcBef>
                <a:spcPct val="50000"/>
              </a:spcBef>
            </a:pPr>
            <a:r>
              <a:rPr lang="en-US" altLang="zh-TW">
                <a:solidFill>
                  <a:schemeClr val="tx1"/>
                </a:solidFill>
                <a:latin typeface="標楷體" pitchFamily="65" charset="-120"/>
                <a:ea typeface="標楷體" pitchFamily="65" charset="-120"/>
              </a:rPr>
              <a:t>T</a:t>
            </a:r>
          </a:p>
        </p:txBody>
      </p:sp>
      <p:sp>
        <p:nvSpPr>
          <p:cNvPr id="8219" name="Text Box 154"/>
          <p:cNvSpPr txBox="1">
            <a:spLocks noChangeArrowheads="1"/>
          </p:cNvSpPr>
          <p:nvPr/>
        </p:nvSpPr>
        <p:spPr bwMode="auto">
          <a:xfrm>
            <a:off x="3779838" y="2026320"/>
            <a:ext cx="433387" cy="215900"/>
          </a:xfrm>
          <a:prstGeom prst="rect">
            <a:avLst/>
          </a:prstGeom>
          <a:noFill/>
          <a:ln w="9525" algn="ctr">
            <a:noFill/>
            <a:miter lim="800000"/>
            <a:headEnd/>
            <a:tailEnd/>
          </a:ln>
        </p:spPr>
        <p:txBody>
          <a:bodyPr lIns="0" tIns="0" rIns="0" bIns="0">
            <a:spAutoFit/>
          </a:bodyPr>
          <a:lstStyle/>
          <a:p>
            <a:pPr algn="ctr">
              <a:spcBef>
                <a:spcPct val="50000"/>
              </a:spcBef>
            </a:pPr>
            <a:r>
              <a:rPr lang="en-US" altLang="zh-TW">
                <a:solidFill>
                  <a:schemeClr val="tx1"/>
                </a:solidFill>
                <a:latin typeface="標楷體" pitchFamily="65" charset="-120"/>
                <a:ea typeface="標楷體" pitchFamily="65" charset="-120"/>
              </a:rPr>
              <a:t>T-3</a:t>
            </a:r>
          </a:p>
        </p:txBody>
      </p:sp>
      <p:sp>
        <p:nvSpPr>
          <p:cNvPr id="8220" name="Text Box 155"/>
          <p:cNvSpPr txBox="1">
            <a:spLocks noChangeArrowheads="1"/>
          </p:cNvSpPr>
          <p:nvPr/>
        </p:nvSpPr>
        <p:spPr bwMode="auto">
          <a:xfrm>
            <a:off x="4644008" y="2026320"/>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a:solidFill>
                  <a:schemeClr val="tx1"/>
                </a:solidFill>
                <a:latin typeface="標楷體" pitchFamily="65" charset="-120"/>
                <a:ea typeface="標楷體" pitchFamily="65" charset="-120"/>
              </a:rPr>
              <a:t>T+1</a:t>
            </a:r>
          </a:p>
        </p:txBody>
      </p:sp>
      <p:sp>
        <p:nvSpPr>
          <p:cNvPr id="8221" name="Text Box 156"/>
          <p:cNvSpPr txBox="1">
            <a:spLocks noChangeArrowheads="1"/>
          </p:cNvSpPr>
          <p:nvPr/>
        </p:nvSpPr>
        <p:spPr bwMode="auto">
          <a:xfrm>
            <a:off x="7956550" y="2004616"/>
            <a:ext cx="504825" cy="215900"/>
          </a:xfrm>
          <a:prstGeom prst="rect">
            <a:avLst/>
          </a:prstGeom>
          <a:noFill/>
          <a:ln w="9525" algn="ctr">
            <a:noFill/>
            <a:miter lim="800000"/>
            <a:headEnd/>
            <a:tailEnd/>
          </a:ln>
        </p:spPr>
        <p:txBody>
          <a:bodyPr lIns="0" tIns="0" rIns="0" bIns="0">
            <a:spAutoFit/>
          </a:bodyPr>
          <a:lstStyle/>
          <a:p>
            <a:pPr algn="ctr">
              <a:spcBef>
                <a:spcPct val="50000"/>
              </a:spcBef>
            </a:pPr>
            <a:r>
              <a:rPr lang="en-US" altLang="zh-TW" dirty="0">
                <a:solidFill>
                  <a:schemeClr val="tx1"/>
                </a:solidFill>
                <a:latin typeface="標楷體" pitchFamily="65" charset="-120"/>
                <a:ea typeface="標楷體" pitchFamily="65" charset="-120"/>
              </a:rPr>
              <a:t>T+6</a:t>
            </a:r>
          </a:p>
        </p:txBody>
      </p:sp>
      <p:sp>
        <p:nvSpPr>
          <p:cNvPr id="8222" name="Line 157"/>
          <p:cNvSpPr>
            <a:spLocks noChangeShapeType="1"/>
          </p:cNvSpPr>
          <p:nvPr/>
        </p:nvSpPr>
        <p:spPr bwMode="auto">
          <a:xfrm flipV="1">
            <a:off x="971550" y="2302545"/>
            <a:ext cx="7920038"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graphicFrame>
        <p:nvGraphicFramePr>
          <p:cNvPr id="78" name="資料庫圖表 77"/>
          <p:cNvGraphicFramePr/>
          <p:nvPr>
            <p:extLst>
              <p:ext uri="{D42A27DB-BD31-4B8C-83A1-F6EECF244321}">
                <p14:modId xmlns:p14="http://schemas.microsoft.com/office/powerpoint/2010/main" val="265918487"/>
              </p:ext>
            </p:extLst>
          </p:nvPr>
        </p:nvGraphicFramePr>
        <p:xfrm>
          <a:off x="827584" y="2225206"/>
          <a:ext cx="8136904" cy="35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9" name="資料庫圖表 78"/>
          <p:cNvGraphicFramePr/>
          <p:nvPr>
            <p:extLst>
              <p:ext uri="{D42A27DB-BD31-4B8C-83A1-F6EECF244321}">
                <p14:modId xmlns:p14="http://schemas.microsoft.com/office/powerpoint/2010/main" val="2712645181"/>
              </p:ext>
            </p:extLst>
          </p:nvPr>
        </p:nvGraphicFramePr>
        <p:xfrm>
          <a:off x="683568" y="836712"/>
          <a:ext cx="7920880" cy="447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225" name="五邊形 40"/>
          <p:cNvSpPr>
            <a:spLocks noChangeArrowheads="1"/>
          </p:cNvSpPr>
          <p:nvPr/>
        </p:nvSpPr>
        <p:spPr bwMode="auto">
          <a:xfrm>
            <a:off x="250825" y="1356395"/>
            <a:ext cx="576263" cy="3600450"/>
          </a:xfrm>
          <a:prstGeom prst="homePlate">
            <a:avLst>
              <a:gd name="adj" fmla="val 30157"/>
            </a:avLst>
          </a:prstGeom>
          <a:gradFill rotWithShape="0">
            <a:gsLst>
              <a:gs pos="0">
                <a:srgbClr val="8488C4"/>
              </a:gs>
              <a:gs pos="53000">
                <a:srgbClr val="D4DEFF"/>
              </a:gs>
              <a:gs pos="83000">
                <a:srgbClr val="D4DEFF"/>
              </a:gs>
              <a:gs pos="100000">
                <a:srgbClr val="96AB94"/>
              </a:gs>
            </a:gsLst>
            <a:lin ang="5400000"/>
          </a:gradFill>
          <a:ln w="9525" algn="ctr">
            <a:noFill/>
            <a:round/>
            <a:headEnd/>
            <a:tailEnd/>
          </a:ln>
        </p:spPr>
        <p:txBody>
          <a:bodyPr lIns="73152" tIns="0" rIns="0" bIns="0" anchor="ctr"/>
          <a:lstStyle/>
          <a:p>
            <a:pPr algn="ctr" eaLnBrk="0" hangingPunct="0"/>
            <a:r>
              <a:rPr kumimoji="0" lang="zh-TW" altLang="en-US" sz="1300" b="1" dirty="0">
                <a:solidFill>
                  <a:schemeClr val="tx1"/>
                </a:solidFill>
                <a:latin typeface="標楷體" pitchFamily="65" charset="-120"/>
                <a:ea typeface="標楷體" pitchFamily="65" charset="-120"/>
              </a:rPr>
              <a:t>前置</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作業</a:t>
            </a:r>
            <a:endParaRPr kumimoji="0" lang="en-US" altLang="zh-TW" sz="1300" b="1" dirty="0">
              <a:solidFill>
                <a:schemeClr val="tx1"/>
              </a:solidFill>
              <a:latin typeface="標楷體" pitchFamily="65" charset="-120"/>
              <a:ea typeface="標楷體" pitchFamily="65" charset="-120"/>
            </a:endParaRPr>
          </a:p>
          <a:p>
            <a:pPr algn="ctr" eaLnBrk="0" hangingPunct="0"/>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smtClean="0">
                <a:solidFill>
                  <a:schemeClr val="tx1"/>
                </a:solidFill>
                <a:latin typeface="標楷體" pitchFamily="65" charset="-120"/>
                <a:ea typeface="標楷體" pitchFamily="65" charset="-120"/>
              </a:rPr>
              <a:t>董</a:t>
            </a:r>
            <a:endParaRPr kumimoji="0" lang="en-US" altLang="zh-TW" sz="1300" b="1" dirty="0" smtClean="0">
              <a:solidFill>
                <a:schemeClr val="tx1"/>
              </a:solidFill>
              <a:latin typeface="標楷體" pitchFamily="65" charset="-120"/>
              <a:ea typeface="標楷體" pitchFamily="65" charset="-120"/>
            </a:endParaRPr>
          </a:p>
          <a:p>
            <a:pPr algn="ctr" eaLnBrk="0" hangingPunct="0"/>
            <a:r>
              <a:rPr kumimoji="0" lang="zh-TW" altLang="en-US" sz="1300" b="1" dirty="0" smtClean="0">
                <a:solidFill>
                  <a:schemeClr val="tx1"/>
                </a:solidFill>
                <a:latin typeface="標楷體" pitchFamily="65" charset="-120"/>
                <a:ea typeface="標楷體" pitchFamily="65" charset="-120"/>
              </a:rPr>
              <a:t>事</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會</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通</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過</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及</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籌</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資</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規</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劃</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事</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宜</a:t>
            </a:r>
          </a:p>
        </p:txBody>
      </p:sp>
      <p:sp>
        <p:nvSpPr>
          <p:cNvPr id="8226" name="Text Box 131"/>
          <p:cNvSpPr txBox="1">
            <a:spLocks noChangeArrowheads="1"/>
          </p:cNvSpPr>
          <p:nvPr/>
        </p:nvSpPr>
        <p:spPr bwMode="auto">
          <a:xfrm>
            <a:off x="2268538" y="2664495"/>
            <a:ext cx="276225"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a:solidFill>
                  <a:schemeClr val="tx1"/>
                </a:solidFill>
                <a:latin typeface="標楷體" pitchFamily="65" charset="-120"/>
                <a:ea typeface="標楷體" pitchFamily="65" charset="-120"/>
              </a:rPr>
              <a:t>向公會報備詢價圈購事項</a:t>
            </a:r>
          </a:p>
        </p:txBody>
      </p:sp>
      <p:sp>
        <p:nvSpPr>
          <p:cNvPr id="8227" name="Text Box 131"/>
          <p:cNvSpPr txBox="1">
            <a:spLocks noChangeArrowheads="1"/>
          </p:cNvSpPr>
          <p:nvPr/>
        </p:nvSpPr>
        <p:spPr bwMode="auto">
          <a:xfrm>
            <a:off x="2638425" y="2664495"/>
            <a:ext cx="277813"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詢價圈購公告</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圈購開始</a:t>
            </a:r>
            <a:r>
              <a:rPr lang="en-US" altLang="zh-TW" sz="1300" b="1" dirty="0">
                <a:solidFill>
                  <a:schemeClr val="tx1"/>
                </a:solidFill>
                <a:latin typeface="標楷體" pitchFamily="65" charset="-120"/>
                <a:ea typeface="標楷體" pitchFamily="65" charset="-120"/>
              </a:rPr>
              <a:t>)</a:t>
            </a:r>
          </a:p>
        </p:txBody>
      </p:sp>
      <p:sp>
        <p:nvSpPr>
          <p:cNvPr id="8228" name="Text Box 131"/>
          <p:cNvSpPr txBox="1">
            <a:spLocks noChangeArrowheads="1"/>
          </p:cNvSpPr>
          <p:nvPr/>
        </p:nvSpPr>
        <p:spPr bwMode="auto">
          <a:xfrm>
            <a:off x="3070225" y="2735933"/>
            <a:ext cx="277813"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en-US" altLang="zh-TW" sz="1300" b="1">
                <a:solidFill>
                  <a:schemeClr val="tx1"/>
                </a:solidFill>
                <a:latin typeface="標楷體" pitchFamily="65" charset="-120"/>
                <a:ea typeface="標楷體" pitchFamily="65" charset="-120"/>
              </a:rPr>
              <a:t>(</a:t>
            </a:r>
            <a:r>
              <a:rPr lang="zh-TW" altLang="en-US" sz="1300" b="1">
                <a:solidFill>
                  <a:schemeClr val="tx1"/>
                </a:solidFill>
                <a:latin typeface="標楷體" pitchFamily="65" charset="-120"/>
                <a:ea typeface="標楷體" pitchFamily="65" charset="-120"/>
              </a:rPr>
              <a:t>圈購截止</a:t>
            </a:r>
            <a:r>
              <a:rPr lang="en-US" altLang="zh-TW" sz="1300" b="1">
                <a:solidFill>
                  <a:schemeClr val="tx1"/>
                </a:solidFill>
                <a:latin typeface="標楷體" pitchFamily="65" charset="-120"/>
                <a:ea typeface="標楷體" pitchFamily="65" charset="-120"/>
              </a:rPr>
              <a:t>)</a:t>
            </a:r>
          </a:p>
        </p:txBody>
      </p:sp>
      <p:sp>
        <p:nvSpPr>
          <p:cNvPr id="8229" name="Text Box 131"/>
          <p:cNvSpPr txBox="1">
            <a:spLocks noChangeArrowheads="1"/>
          </p:cNvSpPr>
          <p:nvPr/>
        </p:nvSpPr>
        <p:spPr bwMode="auto">
          <a:xfrm>
            <a:off x="3430588" y="2653383"/>
            <a:ext cx="277812"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a:solidFill>
                  <a:schemeClr val="tx1"/>
                </a:solidFill>
                <a:latin typeface="標楷體" pitchFamily="65" charset="-120"/>
                <a:ea typeface="標楷體" pitchFamily="65" charset="-120"/>
              </a:rPr>
              <a:t>統計本次圈購情形</a:t>
            </a:r>
          </a:p>
        </p:txBody>
      </p:sp>
      <p:sp>
        <p:nvSpPr>
          <p:cNvPr id="8230" name="Text Box 131"/>
          <p:cNvSpPr txBox="1">
            <a:spLocks noChangeArrowheads="1"/>
          </p:cNvSpPr>
          <p:nvPr/>
        </p:nvSpPr>
        <p:spPr bwMode="auto">
          <a:xfrm>
            <a:off x="3862388" y="2653383"/>
            <a:ext cx="277812"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向公會報備承銷契約</a:t>
            </a:r>
          </a:p>
        </p:txBody>
      </p:sp>
      <p:sp>
        <p:nvSpPr>
          <p:cNvPr id="8231" name="Text Box 131"/>
          <p:cNvSpPr txBox="1">
            <a:spLocks noChangeArrowheads="1"/>
          </p:cNvSpPr>
          <p:nvPr/>
        </p:nvSpPr>
        <p:spPr bwMode="auto">
          <a:xfrm>
            <a:off x="4294188" y="2653383"/>
            <a:ext cx="277812"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訂價日及申報承銷契約</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價格完備</a:t>
            </a:r>
            <a:r>
              <a:rPr lang="en-US" altLang="zh-TW" sz="1300" b="1" dirty="0">
                <a:solidFill>
                  <a:schemeClr val="tx1"/>
                </a:solidFill>
                <a:latin typeface="標楷體" pitchFamily="65" charset="-120"/>
                <a:ea typeface="標楷體" pitchFamily="65" charset="-120"/>
              </a:rPr>
              <a:t>)</a:t>
            </a:r>
          </a:p>
        </p:txBody>
      </p:sp>
      <p:sp>
        <p:nvSpPr>
          <p:cNvPr id="8232" name="Text Box 131"/>
          <p:cNvSpPr txBox="1">
            <a:spLocks noChangeArrowheads="1"/>
          </p:cNvSpPr>
          <p:nvPr/>
        </p:nvSpPr>
        <p:spPr bwMode="auto">
          <a:xfrm>
            <a:off x="4559196" y="2708921"/>
            <a:ext cx="732884" cy="3744416"/>
          </a:xfrm>
          <a:prstGeom prst="rect">
            <a:avLst/>
          </a:prstGeom>
          <a:noFill/>
          <a:ln w="3175">
            <a:noFill/>
            <a:prstDash val="dash"/>
            <a:miter lim="800000"/>
            <a:headEnd/>
            <a:tailEnd/>
          </a:ln>
        </p:spPr>
        <p:txBody>
          <a:bodyPr vert="eaVert" wrap="square" lIns="36000" tIns="36000" rIns="36000" bIns="36000">
            <a:spAutoFit/>
          </a:bodyPr>
          <a:lstStyle/>
          <a:p>
            <a:pPr defTabSz="762000">
              <a:lnSpc>
                <a:spcPct val="110000"/>
              </a:lnSpc>
            </a:pPr>
            <a:r>
              <a:rPr lang="en-US" altLang="zh-TW" sz="1300" b="1" dirty="0" smtClean="0">
                <a:solidFill>
                  <a:srgbClr val="FF0000"/>
                </a:solidFill>
                <a:latin typeface="標楷體" pitchFamily="65" charset="-120"/>
                <a:ea typeface="標楷體" pitchFamily="65" charset="-120"/>
              </a:rPr>
              <a:t>3</a:t>
            </a:r>
            <a:r>
              <a:rPr lang="zh-TW" altLang="en-US" sz="1300" b="1" dirty="0" smtClean="0">
                <a:solidFill>
                  <a:srgbClr val="FF0000"/>
                </a:solidFill>
                <a:latin typeface="標楷體" pitchFamily="65" charset="-120"/>
                <a:ea typeface="標楷體" pitchFamily="65" charset="-120"/>
              </a:rPr>
              <a:t>向櫃買中心申請掛牌</a:t>
            </a:r>
            <a:endParaRPr lang="en-US" altLang="zh-TW" sz="1300" b="1" dirty="0" smtClean="0">
              <a:solidFill>
                <a:srgbClr val="FF0000"/>
              </a:solidFill>
              <a:latin typeface="標楷體" pitchFamily="65" charset="-120"/>
              <a:ea typeface="標楷體" pitchFamily="65" charset="-120"/>
            </a:endParaRPr>
          </a:p>
          <a:p>
            <a:pPr defTabSz="762000">
              <a:lnSpc>
                <a:spcPct val="110000"/>
              </a:lnSpc>
            </a:pPr>
            <a:r>
              <a:rPr lang="en-US" altLang="zh-TW" sz="1300" b="1" dirty="0" smtClean="0">
                <a:solidFill>
                  <a:schemeClr val="tx1"/>
                </a:solidFill>
                <a:latin typeface="標楷體" pitchFamily="65" charset="-120"/>
                <a:ea typeface="標楷體" pitchFamily="65" charset="-120"/>
              </a:rPr>
              <a:t>2</a:t>
            </a:r>
            <a:r>
              <a:rPr lang="zh-TW" altLang="en-US" sz="1300" b="1" dirty="0">
                <a:solidFill>
                  <a:schemeClr val="tx1"/>
                </a:solidFill>
                <a:latin typeface="標楷體" pitchFamily="65" charset="-120"/>
                <a:ea typeface="標楷體" pitchFamily="65" charset="-120"/>
              </a:rPr>
              <a:t>寄發配售通知、公開說明書及通知繳款</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第一天</a:t>
            </a:r>
            <a:r>
              <a:rPr lang="en-US" altLang="zh-TW" sz="1300" b="1" dirty="0">
                <a:solidFill>
                  <a:schemeClr val="tx1"/>
                </a:solidFill>
                <a:latin typeface="標楷體" pitchFamily="65" charset="-120"/>
                <a:ea typeface="標楷體" pitchFamily="65" charset="-120"/>
              </a:rPr>
              <a:t>)</a:t>
            </a:r>
          </a:p>
          <a:p>
            <a:pPr defTabSz="762000">
              <a:lnSpc>
                <a:spcPct val="110000"/>
              </a:lnSpc>
            </a:pPr>
            <a:r>
              <a:rPr lang="en-US" altLang="zh-TW" sz="1300" b="1" dirty="0">
                <a:solidFill>
                  <a:schemeClr val="tx1"/>
                </a:solidFill>
                <a:latin typeface="標楷體" pitchFamily="65" charset="-120"/>
                <a:ea typeface="標楷體" pitchFamily="65" charset="-120"/>
              </a:rPr>
              <a:t>1</a:t>
            </a:r>
            <a:r>
              <a:rPr lang="zh-TW" altLang="en-US" sz="1300" b="1" dirty="0">
                <a:solidFill>
                  <a:schemeClr val="tx1"/>
                </a:solidFill>
                <a:latin typeface="標楷體" pitchFamily="65" charset="-120"/>
                <a:ea typeface="標楷體" pitchFamily="65" charset="-120"/>
              </a:rPr>
              <a:t>承銷商刊登承銷公告</a:t>
            </a:r>
          </a:p>
        </p:txBody>
      </p:sp>
      <p:sp>
        <p:nvSpPr>
          <p:cNvPr id="8233" name="Text Box 131"/>
          <p:cNvSpPr txBox="1">
            <a:spLocks noChangeArrowheads="1"/>
          </p:cNvSpPr>
          <p:nvPr/>
        </p:nvSpPr>
        <p:spPr bwMode="auto">
          <a:xfrm>
            <a:off x="5518150" y="2653383"/>
            <a:ext cx="277813"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a:solidFill>
                  <a:schemeClr val="tx1"/>
                </a:solidFill>
                <a:latin typeface="標楷體" pitchFamily="65" charset="-120"/>
                <a:ea typeface="標楷體" pitchFamily="65" charset="-120"/>
              </a:rPr>
              <a:t>圈購人繳款</a:t>
            </a:r>
            <a:r>
              <a:rPr lang="en-US" altLang="zh-TW" sz="1300" b="1">
                <a:solidFill>
                  <a:schemeClr val="tx1"/>
                </a:solidFill>
                <a:latin typeface="標楷體" pitchFamily="65" charset="-120"/>
                <a:ea typeface="標楷體" pitchFamily="65" charset="-120"/>
              </a:rPr>
              <a:t>(</a:t>
            </a:r>
            <a:r>
              <a:rPr lang="zh-TW" altLang="en-US" sz="1300" b="1">
                <a:solidFill>
                  <a:schemeClr val="tx1"/>
                </a:solidFill>
                <a:latin typeface="標楷體" pitchFamily="65" charset="-120"/>
                <a:ea typeface="標楷體" pitchFamily="65" charset="-120"/>
              </a:rPr>
              <a:t>第二天</a:t>
            </a:r>
            <a:r>
              <a:rPr lang="en-US" altLang="zh-TW" sz="1300" b="1">
                <a:solidFill>
                  <a:schemeClr val="tx1"/>
                </a:solidFill>
                <a:latin typeface="標楷體" pitchFamily="65" charset="-120"/>
                <a:ea typeface="標楷體" pitchFamily="65" charset="-120"/>
              </a:rPr>
              <a:t>)</a:t>
            </a:r>
          </a:p>
        </p:txBody>
      </p:sp>
      <p:sp>
        <p:nvSpPr>
          <p:cNvPr id="8234" name="Text Box 131"/>
          <p:cNvSpPr txBox="1">
            <a:spLocks noChangeArrowheads="1"/>
          </p:cNvSpPr>
          <p:nvPr/>
        </p:nvSpPr>
        <p:spPr bwMode="auto">
          <a:xfrm>
            <a:off x="6080125" y="2653383"/>
            <a:ext cx="292100" cy="2951162"/>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特定人繳款</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第三天</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承銷期間截止</a:t>
            </a:r>
            <a:r>
              <a:rPr lang="en-US" altLang="zh-TW" sz="1300" b="1" dirty="0">
                <a:solidFill>
                  <a:schemeClr val="tx1"/>
                </a:solidFill>
                <a:latin typeface="標楷體" pitchFamily="65" charset="-120"/>
                <a:ea typeface="標楷體" pitchFamily="65" charset="-120"/>
              </a:rPr>
              <a:t>)</a:t>
            </a:r>
          </a:p>
        </p:txBody>
      </p:sp>
      <p:sp>
        <p:nvSpPr>
          <p:cNvPr id="8235" name="Text Box 131"/>
          <p:cNvSpPr txBox="1">
            <a:spLocks noChangeArrowheads="1"/>
          </p:cNvSpPr>
          <p:nvPr/>
        </p:nvSpPr>
        <p:spPr bwMode="auto">
          <a:xfrm>
            <a:off x="6516921" y="2708921"/>
            <a:ext cx="672867" cy="3600400"/>
          </a:xfrm>
          <a:prstGeom prst="rect">
            <a:avLst/>
          </a:prstGeom>
          <a:noFill/>
          <a:ln w="3175">
            <a:noFill/>
            <a:prstDash val="dash"/>
            <a:miter lim="800000"/>
            <a:headEnd/>
            <a:tailEnd/>
          </a:ln>
        </p:spPr>
        <p:txBody>
          <a:bodyPr vert="eaVert" wrap="square" lIns="36000" tIns="36000" rIns="36000" bIns="36000">
            <a:spAutoFit/>
          </a:bodyPr>
          <a:lstStyle/>
          <a:p>
            <a:pPr defTabSz="762000"/>
            <a:r>
              <a:rPr lang="en-US" altLang="zh-TW" sz="1300" b="1" dirty="0">
                <a:solidFill>
                  <a:schemeClr val="tx1"/>
                </a:solidFill>
                <a:latin typeface="標楷體" pitchFamily="65" charset="-120"/>
                <a:ea typeface="標楷體" pitchFamily="65" charset="-120"/>
              </a:rPr>
              <a:t> </a:t>
            </a:r>
            <a:r>
              <a:rPr lang="zh-TW" altLang="en-US" sz="1300" b="1" dirty="0">
                <a:solidFill>
                  <a:schemeClr val="tx1"/>
                </a:solidFill>
                <a:latin typeface="標楷體" pitchFamily="65" charset="-120"/>
                <a:ea typeface="標楷體" pitchFamily="65" charset="-120"/>
              </a:rPr>
              <a:t>辦理集</a:t>
            </a:r>
            <a:r>
              <a:rPr lang="zh-TW" altLang="en-US" sz="1300" b="1" dirty="0" smtClean="0">
                <a:solidFill>
                  <a:schemeClr val="tx1"/>
                </a:solidFill>
                <a:latin typeface="標楷體" pitchFamily="65" charset="-120"/>
                <a:ea typeface="標楷體" pitchFamily="65" charset="-120"/>
              </a:rPr>
              <a:t>保登錄</a:t>
            </a:r>
            <a:endParaRPr lang="zh-TW" altLang="en-US" sz="1300" b="1" dirty="0">
              <a:solidFill>
                <a:schemeClr val="tx1"/>
              </a:solidFill>
              <a:latin typeface="標楷體" pitchFamily="65" charset="-120"/>
              <a:ea typeface="標楷體" pitchFamily="65" charset="-120"/>
            </a:endParaRPr>
          </a:p>
          <a:p>
            <a:pPr defTabSz="762000"/>
            <a:r>
              <a:rPr lang="en-US" altLang="zh-TW" sz="1300" b="1" dirty="0">
                <a:solidFill>
                  <a:schemeClr val="tx1"/>
                </a:solidFill>
                <a:latin typeface="標楷體" pitchFamily="65" charset="-120"/>
                <a:ea typeface="標楷體" pitchFamily="65" charset="-120"/>
              </a:rPr>
              <a:t>2</a:t>
            </a:r>
            <a:r>
              <a:rPr lang="zh-TW" altLang="en-US" sz="1300" b="1" dirty="0">
                <a:solidFill>
                  <a:schemeClr val="tx1"/>
                </a:solidFill>
                <a:latin typeface="標楷體" pitchFamily="65" charset="-120"/>
                <a:ea typeface="標楷體" pitchFamily="65" charset="-120"/>
              </a:rPr>
              <a:t>製作債款繳納憑證、債權人名冊整理</a:t>
            </a:r>
            <a:r>
              <a:rPr lang="zh-TW" altLang="zh-TW" sz="1300" b="1" dirty="0" smtClean="0">
                <a:solidFill>
                  <a:schemeClr val="tx1"/>
                </a:solidFill>
                <a:latin typeface="標楷體" pitchFamily="65" charset="-120"/>
                <a:ea typeface="標楷體" pitchFamily="65" charset="-120"/>
              </a:rPr>
              <a:t>、</a:t>
            </a:r>
            <a:endParaRPr lang="zh-TW" altLang="en-US" sz="1300" b="1" dirty="0" smtClean="0">
              <a:solidFill>
                <a:schemeClr val="tx1"/>
              </a:solidFill>
              <a:latin typeface="標楷體" pitchFamily="65" charset="-120"/>
              <a:ea typeface="標楷體" pitchFamily="65" charset="-120"/>
            </a:endParaRPr>
          </a:p>
          <a:p>
            <a:pPr defTabSz="762000"/>
            <a:r>
              <a:rPr lang="en-US" altLang="zh-TW" sz="1300" b="1" dirty="0" smtClean="0">
                <a:solidFill>
                  <a:schemeClr val="tx1"/>
                </a:solidFill>
                <a:latin typeface="標楷體" pitchFamily="65" charset="-120"/>
                <a:ea typeface="標楷體" pitchFamily="65" charset="-120"/>
              </a:rPr>
              <a:t>1</a:t>
            </a:r>
            <a:r>
              <a:rPr lang="zh-TW" altLang="en-US" sz="1300" b="1" dirty="0" smtClean="0">
                <a:solidFill>
                  <a:schemeClr val="tx1"/>
                </a:solidFill>
                <a:latin typeface="標楷體" pitchFamily="65" charset="-120"/>
                <a:ea typeface="標楷體" pitchFamily="65" charset="-120"/>
              </a:rPr>
              <a:t>承銷商餘額包銷</a:t>
            </a:r>
            <a:r>
              <a:rPr lang="en-US" altLang="zh-TW" sz="1300" b="1" dirty="0" smtClean="0">
                <a:solidFill>
                  <a:schemeClr val="tx1"/>
                </a:solidFill>
                <a:latin typeface="標楷體" pitchFamily="65" charset="-120"/>
                <a:ea typeface="標楷體" pitchFamily="65" charset="-120"/>
              </a:rPr>
              <a:t>(</a:t>
            </a:r>
            <a:r>
              <a:rPr lang="zh-TW" altLang="en-US" sz="1300" b="1" dirty="0" smtClean="0">
                <a:solidFill>
                  <a:schemeClr val="tx1"/>
                </a:solidFill>
                <a:latin typeface="標楷體" pitchFamily="65" charset="-120"/>
                <a:ea typeface="標楷體" pitchFamily="65" charset="-120"/>
              </a:rPr>
              <a:t>第四天</a:t>
            </a:r>
            <a:r>
              <a:rPr lang="en-US" altLang="zh-TW" sz="1300" b="1" dirty="0" smtClean="0">
                <a:solidFill>
                  <a:schemeClr val="tx1"/>
                </a:solidFill>
                <a:latin typeface="標楷體" pitchFamily="65" charset="-120"/>
                <a:ea typeface="標楷體" pitchFamily="65" charset="-120"/>
              </a:rPr>
              <a:t>)</a:t>
            </a:r>
            <a:endParaRPr lang="zh-TW" altLang="en-US" sz="1300" b="1" dirty="0">
              <a:solidFill>
                <a:schemeClr val="tx1"/>
              </a:solidFill>
              <a:latin typeface="標楷體" pitchFamily="65" charset="-120"/>
              <a:ea typeface="標楷體" pitchFamily="65" charset="-120"/>
            </a:endParaRPr>
          </a:p>
        </p:txBody>
      </p:sp>
      <p:sp>
        <p:nvSpPr>
          <p:cNvPr id="8236" name="Text Box 131"/>
          <p:cNvSpPr txBox="1">
            <a:spLocks noChangeArrowheads="1"/>
          </p:cNvSpPr>
          <p:nvPr/>
        </p:nvSpPr>
        <p:spPr bwMode="auto">
          <a:xfrm>
            <a:off x="7346889" y="2708921"/>
            <a:ext cx="512824" cy="3384376"/>
          </a:xfrm>
          <a:prstGeom prst="rect">
            <a:avLst/>
          </a:prstGeom>
          <a:noFill/>
          <a:ln w="3175">
            <a:noFill/>
            <a:prstDash val="dash"/>
            <a:miter lim="800000"/>
            <a:headEnd/>
            <a:tailEnd/>
          </a:ln>
        </p:spPr>
        <p:txBody>
          <a:bodyPr vert="eaVert" wrap="square" lIns="36000" tIns="36000" rIns="36000" bIns="36000">
            <a:spAutoFit/>
          </a:bodyPr>
          <a:lstStyle/>
          <a:p>
            <a:pPr defTabSz="762000">
              <a:lnSpc>
                <a:spcPct val="110000"/>
              </a:lnSpc>
            </a:pPr>
            <a:r>
              <a:rPr lang="en-US" altLang="zh-TW" sz="1300" b="1" dirty="0">
                <a:solidFill>
                  <a:schemeClr val="tx1"/>
                </a:solidFill>
                <a:latin typeface="標楷體" pitchFamily="65" charset="-120"/>
                <a:ea typeface="標楷體" pitchFamily="65" charset="-120"/>
              </a:rPr>
              <a:t>2</a:t>
            </a:r>
            <a:r>
              <a:rPr lang="zh-TW" altLang="en-US" sz="1300" b="1" dirty="0">
                <a:solidFill>
                  <a:schemeClr val="tx1"/>
                </a:solidFill>
                <a:latin typeface="標楷體" pitchFamily="65" charset="-120"/>
                <a:ea typeface="標楷體" pitchFamily="65" charset="-120"/>
              </a:rPr>
              <a:t>債款匯入發行公司存儲專戶</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發行日</a:t>
            </a:r>
            <a:r>
              <a:rPr lang="en-US" altLang="zh-TW" sz="1300" b="1" dirty="0">
                <a:solidFill>
                  <a:schemeClr val="tx1"/>
                </a:solidFill>
                <a:latin typeface="標楷體" pitchFamily="65" charset="-120"/>
                <a:ea typeface="標楷體" pitchFamily="65" charset="-120"/>
              </a:rPr>
              <a:t>)</a:t>
            </a:r>
          </a:p>
          <a:p>
            <a:pPr defTabSz="762000">
              <a:lnSpc>
                <a:spcPct val="110000"/>
              </a:lnSpc>
            </a:pPr>
            <a:r>
              <a:rPr lang="en-US" altLang="zh-TW" sz="1300" b="1" dirty="0">
                <a:solidFill>
                  <a:schemeClr val="tx1"/>
                </a:solidFill>
                <a:latin typeface="標楷體" pitchFamily="65" charset="-120"/>
                <a:ea typeface="標楷體" pitchFamily="65" charset="-120"/>
              </a:rPr>
              <a:t>1</a:t>
            </a:r>
            <a:r>
              <a:rPr lang="zh-TW" altLang="en-US" sz="1300" b="1" dirty="0">
                <a:solidFill>
                  <a:schemeClr val="tx1"/>
                </a:solidFill>
                <a:latin typeface="標楷體" pitchFamily="65" charset="-120"/>
                <a:ea typeface="標楷體" pitchFamily="65" charset="-120"/>
              </a:rPr>
              <a:t>債券上櫃公告</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第五天</a:t>
            </a:r>
            <a:r>
              <a:rPr lang="en-US" altLang="zh-TW" sz="1300" b="1" dirty="0">
                <a:solidFill>
                  <a:schemeClr val="tx1"/>
                </a:solidFill>
                <a:latin typeface="標楷體" pitchFamily="65" charset="-120"/>
                <a:ea typeface="標楷體" pitchFamily="65" charset="-120"/>
              </a:rPr>
              <a:t>)</a:t>
            </a:r>
            <a:endParaRPr lang="zh-TW" altLang="en-US" sz="1300" b="1" dirty="0">
              <a:solidFill>
                <a:schemeClr val="tx1"/>
              </a:solidFill>
              <a:latin typeface="標楷體" pitchFamily="65" charset="-120"/>
              <a:ea typeface="標楷體" pitchFamily="65" charset="-120"/>
            </a:endParaRPr>
          </a:p>
        </p:txBody>
      </p:sp>
      <p:sp>
        <p:nvSpPr>
          <p:cNvPr id="8237" name="Text Box 131"/>
          <p:cNvSpPr txBox="1">
            <a:spLocks noChangeArrowheads="1"/>
          </p:cNvSpPr>
          <p:nvPr/>
        </p:nvSpPr>
        <p:spPr bwMode="auto">
          <a:xfrm>
            <a:off x="8044044" y="2653383"/>
            <a:ext cx="277631" cy="2951162"/>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rgbClr val="FF0000"/>
                </a:solidFill>
                <a:latin typeface="標楷體" pitchFamily="65" charset="-120"/>
                <a:ea typeface="標楷體" pitchFamily="65" charset="-120"/>
              </a:rPr>
              <a:t>債券發放</a:t>
            </a:r>
            <a:r>
              <a:rPr lang="en-US" altLang="zh-TW" sz="1300" b="1" dirty="0">
                <a:solidFill>
                  <a:srgbClr val="FF0000"/>
                </a:solidFill>
                <a:latin typeface="標楷體" pitchFamily="65" charset="-120"/>
                <a:ea typeface="標楷體" pitchFamily="65" charset="-120"/>
              </a:rPr>
              <a:t>(</a:t>
            </a:r>
            <a:r>
              <a:rPr lang="zh-TW" altLang="en-US" sz="1300" b="1" dirty="0">
                <a:solidFill>
                  <a:srgbClr val="FF0000"/>
                </a:solidFill>
                <a:latin typeface="標楷體" pitchFamily="65" charset="-120"/>
                <a:ea typeface="標楷體" pitchFamily="65" charset="-120"/>
              </a:rPr>
              <a:t>無實體</a:t>
            </a:r>
            <a:r>
              <a:rPr lang="en-US" altLang="zh-TW" sz="1300" b="1" dirty="0">
                <a:solidFill>
                  <a:srgbClr val="FF0000"/>
                </a:solidFill>
                <a:latin typeface="標楷體" pitchFamily="65" charset="-120"/>
                <a:ea typeface="標楷體" pitchFamily="65" charset="-120"/>
              </a:rPr>
              <a:t>)</a:t>
            </a:r>
            <a:r>
              <a:rPr lang="zh-TW" altLang="en-US" sz="1300" b="1" dirty="0">
                <a:solidFill>
                  <a:srgbClr val="FF0000"/>
                </a:solidFill>
                <a:latin typeface="標楷體" pitchFamily="65" charset="-120"/>
                <a:ea typeface="標楷體" pitchFamily="65" charset="-120"/>
              </a:rPr>
              <a:t>並上櫃掛牌</a:t>
            </a:r>
            <a:r>
              <a:rPr lang="en-US" altLang="zh-TW" sz="1300" b="1" dirty="0">
                <a:solidFill>
                  <a:srgbClr val="FF0000"/>
                </a:solidFill>
                <a:latin typeface="標楷體" pitchFamily="65" charset="-120"/>
                <a:ea typeface="標楷體" pitchFamily="65" charset="-120"/>
              </a:rPr>
              <a:t>(</a:t>
            </a:r>
            <a:r>
              <a:rPr lang="zh-TW" altLang="en-US" sz="1300" b="1" dirty="0">
                <a:solidFill>
                  <a:srgbClr val="FF0000"/>
                </a:solidFill>
                <a:latin typeface="標楷體" pitchFamily="65" charset="-120"/>
                <a:ea typeface="標楷體" pitchFamily="65" charset="-120"/>
              </a:rPr>
              <a:t>第六天</a:t>
            </a:r>
            <a:r>
              <a:rPr lang="en-US" altLang="zh-TW" sz="1300" b="1" dirty="0">
                <a:solidFill>
                  <a:srgbClr val="FF0000"/>
                </a:solidFill>
                <a:latin typeface="標楷體" pitchFamily="65" charset="-120"/>
                <a:ea typeface="標楷體" pitchFamily="65" charset="-120"/>
              </a:rPr>
              <a:t>)</a:t>
            </a:r>
          </a:p>
        </p:txBody>
      </p:sp>
      <p:sp>
        <p:nvSpPr>
          <p:cNvPr id="47" name="Line 149"/>
          <p:cNvSpPr>
            <a:spLocks noChangeShapeType="1"/>
          </p:cNvSpPr>
          <p:nvPr/>
        </p:nvSpPr>
        <p:spPr bwMode="auto">
          <a:xfrm>
            <a:off x="1763688" y="1924423"/>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8" name="Rectangle 150"/>
          <p:cNvSpPr>
            <a:spLocks noChangeArrowheads="1"/>
          </p:cNvSpPr>
          <p:nvPr/>
        </p:nvSpPr>
        <p:spPr bwMode="auto">
          <a:xfrm>
            <a:off x="2699792" y="1500560"/>
            <a:ext cx="792162" cy="371475"/>
          </a:xfrm>
          <a:prstGeom prst="rect">
            <a:avLst/>
          </a:prstGeom>
          <a:noFill/>
          <a:ln w="9525">
            <a:noFill/>
            <a:miter lim="800000"/>
            <a:headEnd/>
            <a:tailEnd/>
          </a:ln>
        </p:spPr>
        <p:txBody>
          <a:bodyPr wrap="none" lIns="92075" tIns="46038" rIns="92075" bIns="46038" anchor="ctr"/>
          <a:lstStyle/>
          <a:p>
            <a:pPr algn="ctr" defTabSz="762000"/>
            <a:r>
              <a:rPr lang="en-US" altLang="zh-TW" b="1" dirty="0" smtClean="0">
                <a:solidFill>
                  <a:schemeClr val="tx1"/>
                </a:solidFill>
                <a:latin typeface="標楷體" pitchFamily="65" charset="-120"/>
                <a:ea typeface="標楷體" pitchFamily="65" charset="-120"/>
              </a:rPr>
              <a:t>30</a:t>
            </a:r>
            <a:r>
              <a:rPr lang="zh-TW" altLang="en-US" b="1" dirty="0" smtClean="0">
                <a:solidFill>
                  <a:schemeClr val="tx1"/>
                </a:solidFill>
                <a:latin typeface="標楷體" pitchFamily="65" charset="-120"/>
                <a:ea typeface="標楷體" pitchFamily="65" charset="-120"/>
              </a:rPr>
              <a:t>日內</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公司法</a:t>
            </a:r>
            <a:r>
              <a:rPr lang="en-US" altLang="zh-TW" b="1" dirty="0" smtClean="0">
                <a:solidFill>
                  <a:schemeClr val="tx1"/>
                </a:solidFill>
                <a:latin typeface="標楷體" pitchFamily="65" charset="-120"/>
                <a:ea typeface="標楷體" pitchFamily="65" charset="-120"/>
              </a:rPr>
              <a:t>252)</a:t>
            </a:r>
            <a:endParaRPr lang="zh-TW" altLang="en-US" b="1" dirty="0">
              <a:solidFill>
                <a:schemeClr val="tx1"/>
              </a:solidFill>
              <a:latin typeface="標楷體" pitchFamily="65" charset="-120"/>
              <a:ea typeface="標楷體" pitchFamily="65" charset="-120"/>
            </a:endParaRPr>
          </a:p>
        </p:txBody>
      </p:sp>
      <p:sp>
        <p:nvSpPr>
          <p:cNvPr id="50" name="Line 151"/>
          <p:cNvSpPr>
            <a:spLocks noChangeShapeType="1"/>
          </p:cNvSpPr>
          <p:nvPr/>
        </p:nvSpPr>
        <p:spPr bwMode="auto">
          <a:xfrm flipV="1">
            <a:off x="1763688" y="2004615"/>
            <a:ext cx="2664296" cy="1"/>
          </a:xfrm>
          <a:prstGeom prst="line">
            <a:avLst/>
          </a:prstGeom>
          <a:noFill/>
          <a:ln w="12700">
            <a:solidFill>
              <a:schemeClr val="tx1"/>
            </a:solidFill>
            <a:round/>
            <a:headEnd type="none" w="med" len="lg"/>
            <a:tailEnd type="none" w="med" len="lg"/>
          </a:ln>
        </p:spPr>
        <p:txBody>
          <a:bodyPr wrap="none" anchor="ctr"/>
          <a:lstStyle/>
          <a:p>
            <a:endParaRPr lang="zh-TW" altLang="en-US"/>
          </a:p>
        </p:txBody>
      </p:sp>
      <p:sp>
        <p:nvSpPr>
          <p:cNvPr id="51" name="Line 152"/>
          <p:cNvSpPr>
            <a:spLocks noChangeShapeType="1"/>
          </p:cNvSpPr>
          <p:nvPr/>
        </p:nvSpPr>
        <p:spPr bwMode="auto">
          <a:xfrm>
            <a:off x="4427984" y="1924423"/>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2" name="Text Box 155"/>
          <p:cNvSpPr txBox="1">
            <a:spLocks noChangeArrowheads="1"/>
          </p:cNvSpPr>
          <p:nvPr/>
        </p:nvSpPr>
        <p:spPr bwMode="auto">
          <a:xfrm>
            <a:off x="5436096"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T+2</a:t>
            </a:r>
            <a:endParaRPr lang="en-US" altLang="zh-TW" dirty="0">
              <a:solidFill>
                <a:schemeClr val="tx1"/>
              </a:solidFill>
              <a:latin typeface="標楷體" pitchFamily="65" charset="-120"/>
              <a:ea typeface="標楷體" pitchFamily="65" charset="-120"/>
            </a:endParaRPr>
          </a:p>
        </p:txBody>
      </p:sp>
      <p:sp>
        <p:nvSpPr>
          <p:cNvPr id="53" name="Text Box 155"/>
          <p:cNvSpPr txBox="1">
            <a:spLocks noChangeArrowheads="1"/>
          </p:cNvSpPr>
          <p:nvPr/>
        </p:nvSpPr>
        <p:spPr bwMode="auto">
          <a:xfrm>
            <a:off x="6012160"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T+3</a:t>
            </a:r>
            <a:endParaRPr lang="en-US" altLang="zh-TW" dirty="0">
              <a:solidFill>
                <a:schemeClr val="tx1"/>
              </a:solidFill>
              <a:latin typeface="標楷體" pitchFamily="65" charset="-120"/>
              <a:ea typeface="標楷體" pitchFamily="65" charset="-120"/>
            </a:endParaRPr>
          </a:p>
        </p:txBody>
      </p:sp>
      <p:sp>
        <p:nvSpPr>
          <p:cNvPr id="55" name="Text Box 155"/>
          <p:cNvSpPr txBox="1">
            <a:spLocks noChangeArrowheads="1"/>
          </p:cNvSpPr>
          <p:nvPr/>
        </p:nvSpPr>
        <p:spPr bwMode="auto">
          <a:xfrm>
            <a:off x="6588224"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T+4</a:t>
            </a:r>
            <a:endParaRPr lang="en-US" altLang="zh-TW" dirty="0">
              <a:solidFill>
                <a:schemeClr val="tx1"/>
              </a:solidFill>
              <a:latin typeface="標楷體" pitchFamily="65" charset="-120"/>
              <a:ea typeface="標楷體" pitchFamily="65" charset="-120"/>
            </a:endParaRPr>
          </a:p>
        </p:txBody>
      </p:sp>
      <p:sp>
        <p:nvSpPr>
          <p:cNvPr id="66" name="Text Box 155"/>
          <p:cNvSpPr txBox="1">
            <a:spLocks noChangeArrowheads="1"/>
          </p:cNvSpPr>
          <p:nvPr/>
        </p:nvSpPr>
        <p:spPr bwMode="auto">
          <a:xfrm>
            <a:off x="7380312"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T+5</a:t>
            </a:r>
            <a:endParaRPr lang="en-US" altLang="zh-TW" dirty="0">
              <a:solidFill>
                <a:schemeClr val="tx1"/>
              </a:solidFill>
              <a:latin typeface="標楷體" pitchFamily="65" charset="-120"/>
              <a:ea typeface="標楷體" pitchFamily="65" charset="-120"/>
            </a:endParaRPr>
          </a:p>
        </p:txBody>
      </p:sp>
      <p:pic>
        <p:nvPicPr>
          <p:cNvPr id="101990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97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1AB891A-FE1E-4437-9D5C-F311AF59938C}" type="slidenum">
              <a:rPr lang="en-US" altLang="zh-TW" smtClean="0"/>
              <a:pPr>
                <a:defRPr/>
              </a:pPr>
              <a:t>18</a:t>
            </a:fld>
            <a:endParaRPr lang="en-US" altLang="zh-TW"/>
          </a:p>
        </p:txBody>
      </p:sp>
      <p:sp>
        <p:nvSpPr>
          <p:cNvPr id="4" name="Text Box 4"/>
          <p:cNvSpPr txBox="1">
            <a:spLocks noChangeArrowheads="1"/>
          </p:cNvSpPr>
          <p:nvPr/>
        </p:nvSpPr>
        <p:spPr bwMode="auto">
          <a:xfrm>
            <a:off x="817340" y="176311"/>
            <a:ext cx="6816250" cy="461665"/>
          </a:xfrm>
          <a:prstGeom prst="rect">
            <a:avLst/>
          </a:prstGeom>
          <a:noFill/>
          <a:ln w="9525">
            <a:noFill/>
            <a:miter lim="800000"/>
            <a:headEnd/>
            <a:tailEnd/>
          </a:ln>
        </p:spPr>
        <p:txBody>
          <a:bodyPr wrap="square">
            <a:spAutoFit/>
          </a:bodyPr>
          <a:lstStyle/>
          <a:p>
            <a:pPr>
              <a:spcBef>
                <a:spcPct val="50000"/>
              </a:spcBef>
            </a:pPr>
            <a:r>
              <a:rPr lang="zh-TW" altLang="en-US" sz="2400" u="sng" dirty="0" smtClean="0">
                <a:ea typeface="標楷體" pitchFamily="65" charset="-120"/>
              </a:rPr>
              <a:t>轉</a:t>
            </a:r>
            <a:r>
              <a:rPr lang="en-US" altLang="zh-TW" sz="2400" u="sng" dirty="0" smtClean="0">
                <a:ea typeface="標楷體" pitchFamily="65" charset="-120"/>
              </a:rPr>
              <a:t>(</a:t>
            </a:r>
            <a:r>
              <a:rPr lang="zh-TW" altLang="en-US" sz="2400" u="sng" dirty="0" smtClean="0">
                <a:ea typeface="標楷體" pitchFamily="65" charset="-120"/>
              </a:rPr>
              <a:t>交</a:t>
            </a:r>
            <a:r>
              <a:rPr lang="en-US" altLang="zh-TW" sz="2400" u="sng" dirty="0" smtClean="0">
                <a:ea typeface="標楷體" pitchFamily="65" charset="-120"/>
              </a:rPr>
              <a:t>)</a:t>
            </a:r>
            <a:r>
              <a:rPr lang="zh-TW" altLang="en-US" sz="2400" u="sng" dirty="0" smtClean="0">
                <a:ea typeface="標楷體" pitchFamily="65" charset="-120"/>
              </a:rPr>
              <a:t>換公司</a:t>
            </a:r>
            <a:r>
              <a:rPr lang="zh-TW" altLang="en-US" sz="2400" u="sng" dirty="0" smtClean="0">
                <a:latin typeface="Times New Roman" pitchFamily="18" charset="0"/>
                <a:ea typeface="標楷體" pitchFamily="65" charset="-120"/>
              </a:rPr>
              <a:t>債櫃檯</a:t>
            </a:r>
            <a:r>
              <a:rPr lang="zh-TW" altLang="en-US" sz="2400" u="sng" dirty="0">
                <a:latin typeface="Times New Roman" pitchFamily="18" charset="0"/>
                <a:ea typeface="標楷體" pitchFamily="65" charset="-120"/>
              </a:rPr>
              <a:t>買賣申報</a:t>
            </a:r>
            <a:r>
              <a:rPr lang="zh-TW" altLang="en-US" sz="2400" u="sng" dirty="0" smtClean="0">
                <a:latin typeface="Times New Roman" pitchFamily="18" charset="0"/>
                <a:ea typeface="標楷體" pitchFamily="65" charset="-120"/>
              </a:rPr>
              <a:t>書基本資料區</a:t>
            </a:r>
            <a:endParaRPr lang="zh-TW" altLang="en-US" sz="2400" u="sng" dirty="0">
              <a:latin typeface="Times New Roman" pitchFamily="18" charset="0"/>
              <a:ea typeface="標楷體" pitchFamily="65" charset="-120"/>
            </a:endParaRPr>
          </a:p>
        </p:txBody>
      </p:sp>
      <p:pic>
        <p:nvPicPr>
          <p:cNvPr id="1020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0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15" y="697657"/>
            <a:ext cx="7637093" cy="607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95536" y="1268760"/>
            <a:ext cx="8479470" cy="5105400"/>
          </a:xfrm>
        </p:spPr>
        <p:txBody>
          <a:bodyPr/>
          <a:lstStyle/>
          <a:p>
            <a:pPr fontAlgn="ctr">
              <a:buNone/>
            </a:pPr>
            <a:r>
              <a:rPr lang="zh-TW" altLang="en-US" sz="2400" dirty="0" smtClean="0"/>
              <a:t>一、最近經濟部變更登記核准函及變更登記表影本。</a:t>
            </a:r>
            <a:endParaRPr lang="en-US" altLang="zh-TW" sz="2400" dirty="0" smtClean="0"/>
          </a:p>
          <a:p>
            <a:pPr fontAlgn="ctr">
              <a:buNone/>
            </a:pPr>
            <a:r>
              <a:rPr lang="zh-TW" altLang="en-US" sz="2400" dirty="0" smtClean="0"/>
              <a:t>二、主管機關核准轉</a:t>
            </a:r>
            <a:r>
              <a:rPr lang="en-US" sz="2400" dirty="0" smtClean="0"/>
              <a:t>(</a:t>
            </a:r>
            <a:r>
              <a:rPr lang="zh-TW" altLang="en-US" sz="2400" dirty="0" smtClean="0"/>
              <a:t>交</a:t>
            </a:r>
            <a:r>
              <a:rPr lang="en-US" sz="2400" dirty="0" smtClean="0"/>
              <a:t>)</a:t>
            </a:r>
            <a:r>
              <a:rPr lang="zh-TW" altLang="en-US" sz="2400" dirty="0" smtClean="0"/>
              <a:t>換公司債募集發行證明文件影本。</a:t>
            </a:r>
          </a:p>
          <a:p>
            <a:pPr fontAlgn="ctr">
              <a:buNone/>
            </a:pPr>
            <a:r>
              <a:rPr lang="zh-TW" altLang="en-US" sz="2400" dirty="0" smtClean="0"/>
              <a:t>三、募集完成證明文件（</a:t>
            </a:r>
            <a:r>
              <a:rPr lang="zh-TW" altLang="en-US" sz="2400" dirty="0" smtClean="0">
                <a:solidFill>
                  <a:srgbClr val="FF0000"/>
                </a:solidFill>
              </a:rPr>
              <a:t>櫃檯買賣日前得以</a:t>
            </a:r>
            <a:r>
              <a:rPr lang="zh-TW" altLang="en-US" sz="2400" u="sng" dirty="0" smtClean="0">
                <a:solidFill>
                  <a:srgbClr val="FF0000"/>
                </a:solidFill>
              </a:rPr>
              <a:t>經律師簽證</a:t>
            </a:r>
            <a:r>
              <a:rPr lang="zh-TW" altLang="en-US" sz="2400" dirty="0" smtClean="0">
                <a:solidFill>
                  <a:srgbClr val="FF0000"/>
                </a:solidFill>
              </a:rPr>
              <a:t>之承銷商包銷契約代替，事後至遲應於櫃檯買賣日後二個營業日內將債款募集完成證明送達本中心</a:t>
            </a:r>
            <a:r>
              <a:rPr lang="zh-TW" altLang="en-US" sz="2400" dirty="0" smtClean="0"/>
              <a:t>）。</a:t>
            </a:r>
          </a:p>
          <a:p>
            <a:pPr fontAlgn="ctr">
              <a:buNone/>
            </a:pPr>
            <a:r>
              <a:rPr lang="zh-TW" altLang="en-US" sz="2400" dirty="0" smtClean="0"/>
              <a:t>四、公開說明書於主管機關指定之資訊申報網站完成上傳之證明文件。</a:t>
            </a:r>
          </a:p>
          <a:p>
            <a:pPr fontAlgn="ctr">
              <a:buNone/>
            </a:pPr>
            <a:r>
              <a:rPr lang="zh-TW" altLang="en-US" sz="2400" dirty="0" smtClean="0"/>
              <a:t>五、轉</a:t>
            </a:r>
            <a:r>
              <a:rPr lang="en-US" sz="2400" dirty="0" smtClean="0"/>
              <a:t>(</a:t>
            </a:r>
            <a:r>
              <a:rPr lang="zh-TW" altLang="en-US" sz="2400" dirty="0" smtClean="0"/>
              <a:t>交</a:t>
            </a:r>
            <a:r>
              <a:rPr lang="en-US" sz="2400" dirty="0" smtClean="0"/>
              <a:t>)</a:t>
            </a:r>
            <a:r>
              <a:rPr lang="zh-TW" altLang="en-US" sz="2400" dirty="0" smtClean="0"/>
              <a:t>換公司債發行轉換辦法（書面文件暨電子檔案）。</a:t>
            </a:r>
          </a:p>
          <a:p>
            <a:pPr fontAlgn="ctr">
              <a:buNone/>
            </a:pPr>
            <a:r>
              <a:rPr lang="zh-TW" altLang="en-US" sz="2400" dirty="0" smtClean="0"/>
              <a:t>六、經律師簽證之設定擔保或保證書及擔保品證明文件或受託銀行與保證銀行簽署之保證契約（無擔保轉</a:t>
            </a:r>
            <a:r>
              <a:rPr lang="en-US" sz="2400" dirty="0" smtClean="0"/>
              <a:t>(</a:t>
            </a:r>
            <a:r>
              <a:rPr lang="zh-TW" altLang="en-US" sz="2400" dirty="0" smtClean="0"/>
              <a:t>交</a:t>
            </a:r>
            <a:r>
              <a:rPr lang="en-US" sz="2400" dirty="0" smtClean="0"/>
              <a:t>)</a:t>
            </a:r>
            <a:r>
              <a:rPr lang="zh-TW" altLang="en-US" sz="2400" dirty="0" smtClean="0"/>
              <a:t>換公司債者免附）。</a:t>
            </a:r>
          </a:p>
        </p:txBody>
      </p:sp>
      <p:sp>
        <p:nvSpPr>
          <p:cNvPr id="12292" name="投影片編號版面配置區 5"/>
          <p:cNvSpPr>
            <a:spLocks noGrp="1"/>
          </p:cNvSpPr>
          <p:nvPr>
            <p:ph type="sldNum" sz="quarter" idx="12"/>
          </p:nvPr>
        </p:nvSpPr>
        <p:spPr>
          <a:noFill/>
        </p:spPr>
        <p:txBody>
          <a:bodyPr/>
          <a:lstStyle/>
          <a:p>
            <a:fld id="{0E91D2FA-FF21-4A7A-B80D-7AD907AAA506}" type="slidenum">
              <a:rPr lang="en-US" altLang="zh-TW" smtClean="0"/>
              <a:pPr/>
              <a:t>19</a:t>
            </a:fld>
            <a:endParaRPr lang="en-US" altLang="zh-TW" smtClean="0"/>
          </a:p>
        </p:txBody>
      </p:sp>
      <p:sp>
        <p:nvSpPr>
          <p:cNvPr id="12293" name="Text Box 4"/>
          <p:cNvSpPr txBox="1">
            <a:spLocks noChangeArrowheads="1"/>
          </p:cNvSpPr>
          <p:nvPr/>
        </p:nvSpPr>
        <p:spPr bwMode="auto">
          <a:xfrm>
            <a:off x="1000124" y="692696"/>
            <a:ext cx="6572272" cy="461665"/>
          </a:xfrm>
          <a:prstGeom prst="rect">
            <a:avLst/>
          </a:prstGeom>
          <a:noFill/>
          <a:ln w="9525">
            <a:noFill/>
            <a:miter lim="800000"/>
            <a:headEnd/>
            <a:tailEnd/>
          </a:ln>
        </p:spPr>
        <p:txBody>
          <a:bodyPr wrap="square">
            <a:spAutoFit/>
          </a:bodyPr>
          <a:lstStyle/>
          <a:p>
            <a:pPr>
              <a:spcBef>
                <a:spcPct val="50000"/>
              </a:spcBef>
            </a:pPr>
            <a:r>
              <a:rPr lang="zh-TW" altLang="en-US" sz="2400" u="sng" dirty="0" smtClean="0">
                <a:solidFill>
                  <a:srgbClr val="0000FF"/>
                </a:solidFill>
                <a:latin typeface="Times New Roman" pitchFamily="18" charset="0"/>
                <a:ea typeface="標楷體" pitchFamily="65" charset="-120"/>
              </a:rPr>
              <a:t>轉</a:t>
            </a:r>
            <a:r>
              <a:rPr lang="en-US" altLang="zh-TW" sz="2400" u="sng" dirty="0" smtClean="0">
                <a:solidFill>
                  <a:srgbClr val="0000FF"/>
                </a:solidFill>
                <a:latin typeface="Times New Roman" pitchFamily="18" charset="0"/>
                <a:ea typeface="標楷體" pitchFamily="65" charset="-120"/>
              </a:rPr>
              <a:t>(</a:t>
            </a:r>
            <a:r>
              <a:rPr lang="zh-TW" altLang="en-US" sz="2400" u="sng" dirty="0" smtClean="0">
                <a:solidFill>
                  <a:srgbClr val="0000FF"/>
                </a:solidFill>
                <a:latin typeface="Times New Roman" pitchFamily="18" charset="0"/>
                <a:ea typeface="標楷體" pitchFamily="65" charset="-120"/>
              </a:rPr>
              <a:t>交</a:t>
            </a:r>
            <a:r>
              <a:rPr lang="en-US" altLang="zh-TW" sz="2400" u="sng" dirty="0" smtClean="0">
                <a:solidFill>
                  <a:srgbClr val="0000FF"/>
                </a:solidFill>
                <a:latin typeface="Times New Roman" pitchFamily="18" charset="0"/>
                <a:ea typeface="標楷體" pitchFamily="65" charset="-120"/>
              </a:rPr>
              <a:t>)</a:t>
            </a:r>
            <a:r>
              <a:rPr lang="zh-TW" altLang="en-US" sz="2400" u="sng" dirty="0" smtClean="0">
                <a:solidFill>
                  <a:srgbClr val="0000FF"/>
                </a:solidFill>
                <a:latin typeface="Times New Roman" pitchFamily="18" charset="0"/>
                <a:ea typeface="標楷體" pitchFamily="65" charset="-120"/>
              </a:rPr>
              <a:t>換公司債</a:t>
            </a:r>
            <a:r>
              <a:rPr lang="zh-TW" altLang="en-US" sz="2400" u="sng" dirty="0">
                <a:solidFill>
                  <a:srgbClr val="0000FF"/>
                </a:solidFill>
                <a:latin typeface="Times New Roman" pitchFamily="18" charset="0"/>
                <a:ea typeface="標楷體" pitchFamily="65" charset="-120"/>
              </a:rPr>
              <a:t>櫃檯買賣申報書附件內容</a:t>
            </a:r>
          </a:p>
        </p:txBody>
      </p:sp>
      <p:pic>
        <p:nvPicPr>
          <p:cNvPr id="1021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642938"/>
            <a:ext cx="7772400" cy="1143000"/>
          </a:xfrm>
        </p:spPr>
        <p:txBody>
          <a:bodyPr/>
          <a:lstStyle/>
          <a:p>
            <a:r>
              <a:rPr lang="zh-TW" altLang="en-US" dirty="0" smtClean="0"/>
              <a:t>簡報大綱</a:t>
            </a:r>
          </a:p>
        </p:txBody>
      </p:sp>
      <p:sp>
        <p:nvSpPr>
          <p:cNvPr id="136195" name="Rectangle 3"/>
          <p:cNvSpPr>
            <a:spLocks noGrp="1" noChangeArrowheads="1"/>
          </p:cNvSpPr>
          <p:nvPr>
            <p:ph idx="1"/>
          </p:nvPr>
        </p:nvSpPr>
        <p:spPr>
          <a:xfrm>
            <a:off x="539552" y="1844824"/>
            <a:ext cx="8424936" cy="3960440"/>
          </a:xfrm>
        </p:spPr>
        <p:txBody>
          <a:bodyPr rtlCol="0">
            <a:normAutofit lnSpcReduction="10000"/>
          </a:bodyPr>
          <a:lstStyle/>
          <a:p>
            <a:pPr marL="514350" lvl="1" indent="-514350">
              <a:buClr>
                <a:schemeClr val="tx1"/>
              </a:buClr>
              <a:buNone/>
              <a:defRPr/>
            </a:pPr>
            <a:r>
              <a:rPr lang="zh-TW" altLang="en-US" sz="3200" b="1" dirty="0" smtClean="0"/>
              <a:t>壹</a:t>
            </a:r>
            <a:r>
              <a:rPr lang="zh-TW" altLang="en-US" sz="3200" b="1" dirty="0"/>
              <a:t>、轉</a:t>
            </a:r>
            <a:r>
              <a:rPr lang="en-US" altLang="zh-TW" sz="3200" b="1" dirty="0"/>
              <a:t>(</a:t>
            </a:r>
            <a:r>
              <a:rPr lang="zh-TW" altLang="en-US" sz="3200" b="1" dirty="0"/>
              <a:t>交</a:t>
            </a:r>
            <a:r>
              <a:rPr lang="en-US" altLang="zh-TW" sz="3200" b="1" dirty="0"/>
              <a:t>)</a:t>
            </a:r>
            <a:r>
              <a:rPr lang="zh-TW" altLang="en-US" sz="3200" b="1" dirty="0"/>
              <a:t>換公司債市場現況</a:t>
            </a:r>
            <a:endParaRPr lang="en-US" altLang="zh-TW" sz="3200" b="1" dirty="0"/>
          </a:p>
          <a:p>
            <a:pPr marL="514350" lvl="1" indent="-514350" fontAlgn="auto">
              <a:spcAft>
                <a:spcPts val="0"/>
              </a:spcAft>
              <a:buClr>
                <a:schemeClr val="tx1"/>
              </a:buClr>
              <a:buNone/>
              <a:defRPr/>
            </a:pPr>
            <a:r>
              <a:rPr lang="zh-TW" altLang="en-US" sz="3200" b="1" dirty="0"/>
              <a:t>貳、轉</a:t>
            </a:r>
            <a:r>
              <a:rPr lang="en-US" altLang="zh-TW" sz="3200" b="1" dirty="0" smtClean="0"/>
              <a:t>(</a:t>
            </a:r>
            <a:r>
              <a:rPr lang="zh-TW" altLang="en-US" sz="3200" b="1" dirty="0" smtClean="0"/>
              <a:t>交</a:t>
            </a:r>
            <a:r>
              <a:rPr lang="en-US" altLang="zh-TW" sz="3200" b="1" dirty="0" smtClean="0"/>
              <a:t>)</a:t>
            </a:r>
            <a:r>
              <a:rPr lang="zh-TW" altLang="en-US" sz="3200" b="1" dirty="0" smtClean="0"/>
              <a:t>換公司債發行市場之特色與趨勢</a:t>
            </a:r>
            <a:endParaRPr lang="en-US" altLang="zh-TW" sz="3200" b="1" dirty="0" smtClean="0"/>
          </a:p>
          <a:p>
            <a:pPr marL="514350" lvl="1" indent="-514350" fontAlgn="auto">
              <a:spcAft>
                <a:spcPts val="0"/>
              </a:spcAft>
              <a:buClr>
                <a:schemeClr val="tx1"/>
              </a:buClr>
              <a:buNone/>
              <a:defRPr/>
            </a:pPr>
            <a:r>
              <a:rPr lang="zh-TW" altLang="en-US" sz="3200" b="1" dirty="0"/>
              <a:t>參、轉</a:t>
            </a:r>
            <a:r>
              <a:rPr lang="en-US" altLang="zh-TW" sz="3200" b="1" dirty="0" smtClean="0"/>
              <a:t>(</a:t>
            </a:r>
            <a:r>
              <a:rPr lang="zh-TW" altLang="en-US" sz="3200" b="1" dirty="0" smtClean="0"/>
              <a:t>交</a:t>
            </a:r>
            <a:r>
              <a:rPr lang="en-US" altLang="zh-TW" sz="3200" b="1" dirty="0" smtClean="0"/>
              <a:t>)</a:t>
            </a:r>
            <a:r>
              <a:rPr lang="zh-TW" altLang="en-US" sz="3200" b="1" dirty="0" smtClean="0"/>
              <a:t>換公司債上櫃掛牌流程及效益</a:t>
            </a:r>
            <a:endParaRPr lang="en-US" altLang="zh-TW" sz="3200" b="1" dirty="0" smtClean="0"/>
          </a:p>
          <a:p>
            <a:pPr marL="514350" lvl="1" indent="-514350" fontAlgn="auto">
              <a:spcAft>
                <a:spcPts val="0"/>
              </a:spcAft>
              <a:buClr>
                <a:schemeClr val="tx1"/>
              </a:buClr>
              <a:buNone/>
              <a:defRPr/>
            </a:pPr>
            <a:r>
              <a:rPr lang="zh-TW" altLang="en-US" sz="3200" b="1" dirty="0"/>
              <a:t>肆、轉</a:t>
            </a:r>
            <a:r>
              <a:rPr lang="en-US" altLang="zh-TW" sz="3200" b="1" dirty="0" smtClean="0"/>
              <a:t>(</a:t>
            </a:r>
            <a:r>
              <a:rPr lang="zh-TW" altLang="en-US" sz="3200" b="1" dirty="0" smtClean="0"/>
              <a:t>交</a:t>
            </a:r>
            <a:r>
              <a:rPr lang="en-US" altLang="zh-TW" sz="3200" b="1" dirty="0" smtClean="0"/>
              <a:t>)</a:t>
            </a:r>
            <a:r>
              <a:rPr lang="zh-TW" altLang="en-US" sz="3200" b="1" dirty="0" smtClean="0"/>
              <a:t>換公司債交易方式及市場資訊查詢</a:t>
            </a:r>
            <a:endParaRPr lang="en-US" altLang="zh-TW" sz="3200" b="1" dirty="0" smtClean="0"/>
          </a:p>
          <a:p>
            <a:pPr marL="514350" lvl="1" indent="-514350" fontAlgn="auto">
              <a:spcAft>
                <a:spcPts val="0"/>
              </a:spcAft>
              <a:buClr>
                <a:schemeClr val="tx1"/>
              </a:buClr>
              <a:buNone/>
              <a:defRPr/>
            </a:pPr>
            <a:r>
              <a:rPr lang="zh-TW" altLang="en-US" sz="3200" b="1" dirty="0"/>
              <a:t>伍、轉換</a:t>
            </a:r>
            <a:r>
              <a:rPr lang="zh-TW" altLang="en-US" sz="3200" b="1" dirty="0" smtClean="0"/>
              <a:t>公司債常見問題說明</a:t>
            </a:r>
          </a:p>
          <a:p>
            <a:pPr marL="514350" lvl="1" indent="-514350">
              <a:buClr>
                <a:schemeClr val="tx1"/>
              </a:buClr>
              <a:buNone/>
              <a:defRPr/>
            </a:pPr>
            <a:r>
              <a:rPr lang="zh-TW" altLang="en-US" sz="3200" b="1" dirty="0"/>
              <a:t>陸、近年</a:t>
            </a:r>
            <a:r>
              <a:rPr lang="zh-TW" altLang="en-US" sz="3200" b="1" dirty="0" smtClean="0"/>
              <a:t>轉</a:t>
            </a:r>
            <a:r>
              <a:rPr lang="en-US" altLang="zh-TW" sz="3200" b="1" dirty="0" smtClean="0"/>
              <a:t>(</a:t>
            </a:r>
            <a:r>
              <a:rPr lang="zh-TW" altLang="en-US" sz="3200" b="1" dirty="0" smtClean="0"/>
              <a:t>交</a:t>
            </a:r>
            <a:r>
              <a:rPr lang="en-US" altLang="zh-TW" sz="3200" b="1" dirty="0" smtClean="0"/>
              <a:t>)</a:t>
            </a:r>
            <a:r>
              <a:rPr lang="zh-TW" altLang="en-US" sz="3200" b="1" dirty="0" smtClean="0"/>
              <a:t>換公司債市場新制度</a:t>
            </a:r>
            <a:endParaRPr lang="en-US" altLang="zh-TW" sz="3200" b="1" dirty="0" smtClean="0"/>
          </a:p>
          <a:p>
            <a:pPr marL="514350" lvl="1" indent="-514350">
              <a:buClr>
                <a:schemeClr val="tx1"/>
              </a:buClr>
              <a:buNone/>
              <a:defRPr/>
            </a:pPr>
            <a:r>
              <a:rPr lang="zh-TW" altLang="en-US" sz="3200" b="1" dirty="0" smtClean="0">
                <a:latin typeface="微軟正黑體" pitchFamily="34" charset="-120"/>
              </a:rPr>
              <a:t>柒</a:t>
            </a:r>
            <a:r>
              <a:rPr lang="zh-TW" altLang="en-US" sz="3200" b="1" dirty="0">
                <a:latin typeface="微軟正黑體" pitchFamily="34" charset="-120"/>
              </a:rPr>
              <a:t>、海外轉換公司債回國掛牌制度</a:t>
            </a:r>
            <a:r>
              <a:rPr lang="zh-TW" altLang="en-US" sz="3200" b="1" dirty="0" smtClean="0">
                <a:latin typeface="微軟正黑體" pitchFamily="34" charset="-120"/>
              </a:rPr>
              <a:t>介紹</a:t>
            </a:r>
            <a:endParaRPr lang="en-US" altLang="zh-TW" sz="3200" b="1" dirty="0" smtClean="0"/>
          </a:p>
          <a:p>
            <a:pPr marL="514350" lvl="1" indent="-514350" fontAlgn="auto">
              <a:spcAft>
                <a:spcPts val="0"/>
              </a:spcAft>
              <a:buClr>
                <a:schemeClr val="tx1"/>
              </a:buClr>
              <a:buNone/>
              <a:defRPr/>
            </a:pPr>
            <a:endParaRPr lang="en-US" altLang="zh-TW" sz="3200" b="1" dirty="0" smtClean="0"/>
          </a:p>
        </p:txBody>
      </p:sp>
      <p:sp>
        <p:nvSpPr>
          <p:cNvPr id="16388" name="投影片編號版面配置區 5"/>
          <p:cNvSpPr>
            <a:spLocks noGrp="1"/>
          </p:cNvSpPr>
          <p:nvPr>
            <p:ph type="sldNum" sz="quarter" idx="12"/>
          </p:nvPr>
        </p:nvSpPr>
        <p:spPr/>
        <p:txBody>
          <a:bodyPr/>
          <a:lstStyle/>
          <a:p>
            <a:pPr>
              <a:defRPr/>
            </a:pPr>
            <a:fld id="{5AD578E3-FFA0-4D0B-B8F0-30C5BC5CCD3E}" type="slidenum">
              <a:rPr lang="en-US" altLang="zh-TW"/>
              <a:pPr>
                <a:defRPr/>
              </a:pPr>
              <a:t>2</a:t>
            </a:fld>
            <a:endParaRPr lang="en-US" altLang="zh-TW"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65" y="44624"/>
            <a:ext cx="2952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67544" y="1268760"/>
            <a:ext cx="8064896" cy="5096038"/>
          </a:xfrm>
        </p:spPr>
        <p:txBody>
          <a:bodyPr>
            <a:normAutofit fontScale="92500"/>
          </a:bodyPr>
          <a:lstStyle/>
          <a:p>
            <a:pPr fontAlgn="ctr">
              <a:buNone/>
            </a:pPr>
            <a:r>
              <a:rPr lang="zh-TW" altLang="en-US" sz="2400" dirty="0" smtClean="0"/>
              <a:t>七、經律師簽證之受託契約書。</a:t>
            </a:r>
          </a:p>
          <a:p>
            <a:pPr fontAlgn="ctr">
              <a:buNone/>
            </a:pPr>
            <a:r>
              <a:rPr lang="zh-TW" altLang="en-US" sz="2400" dirty="0" smtClean="0"/>
              <a:t>八、</a:t>
            </a:r>
            <a:r>
              <a:rPr lang="zh-TW" altLang="en-US" sz="2400" dirty="0" smtClean="0">
                <a:solidFill>
                  <a:srgbClr val="FF0000"/>
                </a:solidFill>
              </a:rPr>
              <a:t>無實體發行轉</a:t>
            </a:r>
            <a:r>
              <a:rPr lang="en-US" sz="2400" dirty="0" smtClean="0">
                <a:solidFill>
                  <a:srgbClr val="FF0000"/>
                </a:solidFill>
              </a:rPr>
              <a:t>(</a:t>
            </a:r>
            <a:r>
              <a:rPr lang="zh-TW" altLang="en-US" sz="2400" dirty="0" smtClean="0">
                <a:solidFill>
                  <a:srgbClr val="FF0000"/>
                </a:solidFill>
              </a:rPr>
              <a:t>交</a:t>
            </a:r>
            <a:r>
              <a:rPr lang="en-US" sz="2400" dirty="0" smtClean="0">
                <a:solidFill>
                  <a:srgbClr val="FF0000"/>
                </a:solidFill>
              </a:rPr>
              <a:t>)</a:t>
            </a:r>
            <a:r>
              <a:rPr lang="zh-TW" altLang="en-US" sz="2400" dirty="0" smtClean="0">
                <a:solidFill>
                  <a:srgbClr val="FF0000"/>
                </a:solidFill>
              </a:rPr>
              <a:t>換公司債之證明文件</a:t>
            </a:r>
            <a:r>
              <a:rPr lang="en-US" sz="2400" dirty="0" smtClean="0">
                <a:solidFill>
                  <a:srgbClr val="FF0000"/>
                </a:solidFill>
              </a:rPr>
              <a:t>(</a:t>
            </a:r>
            <a:r>
              <a:rPr lang="zh-TW" altLang="en-US" sz="2400" dirty="0" smtClean="0">
                <a:solidFill>
                  <a:srgbClr val="FF0000"/>
                </a:solidFill>
              </a:rPr>
              <a:t>至遲應於櫃檯買賣日送達本中心</a:t>
            </a:r>
            <a:r>
              <a:rPr lang="en-US" sz="2400" dirty="0" smtClean="0">
                <a:solidFill>
                  <a:srgbClr val="FF0000"/>
                </a:solidFill>
              </a:rPr>
              <a:t>)</a:t>
            </a:r>
            <a:r>
              <a:rPr lang="zh-TW" altLang="en-US" sz="2400" dirty="0" smtClean="0">
                <a:solidFill>
                  <a:srgbClr val="FF0000"/>
                </a:solidFill>
              </a:rPr>
              <a:t>。（無則免附）</a:t>
            </a:r>
          </a:p>
          <a:p>
            <a:pPr fontAlgn="ctr">
              <a:buNone/>
            </a:pPr>
            <a:r>
              <a:rPr lang="zh-TW" altLang="en-US" sz="2400" dirty="0" smtClean="0"/>
              <a:t>九、發行轉</a:t>
            </a:r>
            <a:r>
              <a:rPr lang="en-US" sz="2400" dirty="0" smtClean="0"/>
              <a:t>(</a:t>
            </a:r>
            <a:r>
              <a:rPr lang="zh-TW" altLang="en-US" sz="2400" dirty="0" smtClean="0"/>
              <a:t>交</a:t>
            </a:r>
            <a:r>
              <a:rPr lang="en-US" sz="2400" dirty="0" smtClean="0"/>
              <a:t>)</a:t>
            </a:r>
            <a:r>
              <a:rPr lang="zh-TW" altLang="en-US" sz="2400" dirty="0" smtClean="0"/>
              <a:t>換公司債已於本中心指定之網際網路資訊申報系統申報「依公司法第</a:t>
            </a:r>
            <a:r>
              <a:rPr lang="en-US" sz="2400" dirty="0" smtClean="0"/>
              <a:t>252</a:t>
            </a:r>
            <a:r>
              <a:rPr lang="zh-TW" altLang="en-US" sz="2400" dirty="0" smtClean="0"/>
              <a:t>及</a:t>
            </a:r>
            <a:r>
              <a:rPr lang="en-US" sz="2400" dirty="0" smtClean="0"/>
              <a:t>273</a:t>
            </a:r>
            <a:r>
              <a:rPr lang="zh-TW" altLang="en-US" sz="2400" dirty="0" smtClean="0"/>
              <a:t>條暨有價證券交付或發放股利前辦理之公告」之證明文件。（採詢價圈購或包銷方式承銷轉</a:t>
            </a:r>
            <a:r>
              <a:rPr lang="en-US" sz="2400" dirty="0" smtClean="0"/>
              <a:t>(</a:t>
            </a:r>
            <a:r>
              <a:rPr lang="zh-TW" altLang="en-US" sz="2400" dirty="0" smtClean="0"/>
              <a:t>交</a:t>
            </a:r>
            <a:r>
              <a:rPr lang="en-US" sz="2400" dirty="0" smtClean="0"/>
              <a:t>)</a:t>
            </a:r>
            <a:r>
              <a:rPr lang="zh-TW" altLang="en-US" sz="2400" dirty="0" smtClean="0"/>
              <a:t>換公司債者，至遲應於櫃檯買賣日前一個營業日送達本中心）。</a:t>
            </a:r>
          </a:p>
          <a:p>
            <a:pPr fontAlgn="ctr">
              <a:buNone/>
            </a:pPr>
            <a:r>
              <a:rPr lang="zh-TW" altLang="en-US" sz="2400" dirty="0" smtClean="0"/>
              <a:t>十、</a:t>
            </a:r>
            <a:r>
              <a:rPr lang="en-US" sz="2400" dirty="0" smtClean="0"/>
              <a:t>CFI</a:t>
            </a:r>
            <a:r>
              <a:rPr lang="zh-TW" altLang="en-US" sz="2400" dirty="0" smtClean="0"/>
              <a:t>證券編碼表、債券利息對照表暨其電子檔</a:t>
            </a:r>
            <a:r>
              <a:rPr lang="en-US" sz="2400" dirty="0" smtClean="0"/>
              <a:t>(</a:t>
            </a:r>
            <a:r>
              <a:rPr lang="zh-TW" altLang="en-US" sz="2400" dirty="0" smtClean="0"/>
              <a:t>固定票面利率為</a:t>
            </a:r>
            <a:r>
              <a:rPr lang="en-US" sz="2400" dirty="0" smtClean="0"/>
              <a:t>0</a:t>
            </a:r>
            <a:r>
              <a:rPr lang="zh-TW" altLang="en-US" sz="2400" dirty="0" smtClean="0"/>
              <a:t>者免附</a:t>
            </a:r>
            <a:r>
              <a:rPr lang="en-US" sz="2400" dirty="0" smtClean="0"/>
              <a:t>)</a:t>
            </a:r>
            <a:r>
              <a:rPr lang="zh-TW" altLang="en-US" sz="2400" dirty="0" smtClean="0"/>
              <a:t>、債券基本資料（</a:t>
            </a:r>
            <a:r>
              <a:rPr lang="zh-TW" altLang="en-US" sz="2400" dirty="0" smtClean="0">
                <a:solidFill>
                  <a:srgbClr val="FF0000"/>
                </a:solidFill>
              </a:rPr>
              <a:t>公開資訊觀測站申報端</a:t>
            </a:r>
            <a:r>
              <a:rPr lang="en-US" altLang="zh-TW" sz="2400" dirty="0" smtClean="0">
                <a:solidFill>
                  <a:srgbClr val="FF0000"/>
                </a:solidFill>
              </a:rPr>
              <a:t>/</a:t>
            </a:r>
            <a:r>
              <a:rPr lang="zh-TW" altLang="en-US" sz="2400" dirty="0" smtClean="0">
                <a:solidFill>
                  <a:srgbClr val="FF0000"/>
                </a:solidFill>
              </a:rPr>
              <a:t>債券資料申報作業</a:t>
            </a:r>
            <a:r>
              <a:rPr lang="zh-TW" altLang="en-US" sz="2400" dirty="0" smtClean="0"/>
              <a:t>）及發行時轉</a:t>
            </a:r>
            <a:r>
              <a:rPr lang="en-US" sz="2400" dirty="0" smtClean="0"/>
              <a:t>(</a:t>
            </a:r>
            <a:r>
              <a:rPr lang="zh-TW" altLang="en-US" sz="2400" dirty="0" smtClean="0"/>
              <a:t>交</a:t>
            </a:r>
            <a:r>
              <a:rPr lang="en-US" sz="2400" dirty="0" smtClean="0"/>
              <a:t>)</a:t>
            </a:r>
            <a:r>
              <a:rPr lang="zh-TW" altLang="en-US" sz="2400" dirty="0" smtClean="0"/>
              <a:t>換價格建檔之證明文件。</a:t>
            </a:r>
            <a:endParaRPr lang="en-US" altLang="zh-TW" sz="2400" dirty="0" smtClean="0"/>
          </a:p>
          <a:p>
            <a:pPr fontAlgn="ctr">
              <a:buNone/>
            </a:pPr>
            <a:r>
              <a:rPr lang="zh-TW" altLang="en-US" sz="2400" dirty="0" smtClean="0"/>
              <a:t>十一、</a:t>
            </a:r>
            <a:r>
              <a:rPr lang="zh-TW" altLang="zh-TW" sz="2400" dirty="0" smtClean="0"/>
              <a:t>董事會決議轉</a:t>
            </a:r>
            <a:r>
              <a:rPr lang="en-US" altLang="zh-TW" sz="2400" dirty="0" smtClean="0"/>
              <a:t>(</a:t>
            </a:r>
            <a:r>
              <a:rPr lang="zh-TW" altLang="zh-TW" sz="2400" dirty="0" smtClean="0"/>
              <a:t>交</a:t>
            </a:r>
            <a:r>
              <a:rPr lang="en-US" altLang="zh-TW" sz="2400" dirty="0" smtClean="0"/>
              <a:t>)</a:t>
            </a:r>
            <a:r>
              <a:rPr lang="zh-TW" altLang="zh-TW" sz="2400" dirty="0" smtClean="0"/>
              <a:t>換公司債申請為櫃檯買賣之議事錄影本。</a:t>
            </a:r>
            <a:r>
              <a:rPr lang="zh-TW" altLang="en-US" sz="2400" dirty="0" smtClean="0"/>
              <a:t> </a:t>
            </a:r>
            <a:endParaRPr lang="zh-TW" altLang="en-US" sz="2400" dirty="0" smtClean="0">
              <a:solidFill>
                <a:srgbClr val="92D050"/>
              </a:solidFill>
            </a:endParaRPr>
          </a:p>
          <a:p>
            <a:pPr>
              <a:buNone/>
            </a:pPr>
            <a:r>
              <a:rPr lang="zh-TW" altLang="en-US" sz="2400" dirty="0" smtClean="0"/>
              <a:t>十二、其他必要證明文件或資料。</a:t>
            </a:r>
            <a:endParaRPr lang="zh-TW" altLang="en-US" sz="2400" dirty="0" smtClean="0">
              <a:latin typeface="Arial" pitchFamily="34" charset="0"/>
            </a:endParaRPr>
          </a:p>
          <a:p>
            <a:pPr marL="609600" indent="-609600" eaLnBrk="1" hangingPunct="1">
              <a:buSzTx/>
              <a:buNone/>
            </a:pPr>
            <a:endParaRPr lang="en-US" altLang="zh-TW" dirty="0" smtClean="0">
              <a:latin typeface="Arial" pitchFamily="34" charset="0"/>
            </a:endParaRPr>
          </a:p>
        </p:txBody>
      </p:sp>
      <p:sp>
        <p:nvSpPr>
          <p:cNvPr id="13316" name="投影片編號版面配置區 5"/>
          <p:cNvSpPr>
            <a:spLocks noGrp="1"/>
          </p:cNvSpPr>
          <p:nvPr>
            <p:ph type="sldNum" sz="quarter" idx="12"/>
          </p:nvPr>
        </p:nvSpPr>
        <p:spPr>
          <a:noFill/>
        </p:spPr>
        <p:txBody>
          <a:bodyPr/>
          <a:lstStyle/>
          <a:p>
            <a:fld id="{BD967D4B-878E-4A6A-BDDA-1FCBDE3C9A65}" type="slidenum">
              <a:rPr lang="en-US" altLang="zh-TW" smtClean="0"/>
              <a:pPr/>
              <a:t>20</a:t>
            </a:fld>
            <a:endParaRPr lang="en-US" altLang="zh-TW" smtClean="0"/>
          </a:p>
        </p:txBody>
      </p:sp>
      <p:sp>
        <p:nvSpPr>
          <p:cNvPr id="7" name="Text Box 4"/>
          <p:cNvSpPr txBox="1">
            <a:spLocks noChangeArrowheads="1"/>
          </p:cNvSpPr>
          <p:nvPr/>
        </p:nvSpPr>
        <p:spPr bwMode="auto">
          <a:xfrm>
            <a:off x="1000124" y="692696"/>
            <a:ext cx="6572272" cy="461665"/>
          </a:xfrm>
          <a:prstGeom prst="rect">
            <a:avLst/>
          </a:prstGeom>
          <a:noFill/>
          <a:ln w="9525">
            <a:noFill/>
            <a:miter lim="800000"/>
            <a:headEnd/>
            <a:tailEnd/>
          </a:ln>
        </p:spPr>
        <p:txBody>
          <a:bodyPr wrap="square">
            <a:spAutoFit/>
          </a:bodyPr>
          <a:lstStyle/>
          <a:p>
            <a:pPr>
              <a:spcBef>
                <a:spcPct val="50000"/>
              </a:spcBef>
            </a:pPr>
            <a:r>
              <a:rPr lang="zh-TW" altLang="en-US" sz="2400" u="sng" dirty="0" smtClean="0">
                <a:solidFill>
                  <a:srgbClr val="0000FF"/>
                </a:solidFill>
                <a:latin typeface="Times New Roman" pitchFamily="18" charset="0"/>
                <a:ea typeface="標楷體" pitchFamily="65" charset="-120"/>
              </a:rPr>
              <a:t>轉</a:t>
            </a:r>
            <a:r>
              <a:rPr lang="en-US" altLang="zh-TW" sz="2400" u="sng" dirty="0" smtClean="0">
                <a:solidFill>
                  <a:srgbClr val="0000FF"/>
                </a:solidFill>
                <a:latin typeface="Times New Roman" pitchFamily="18" charset="0"/>
                <a:ea typeface="標楷體" pitchFamily="65" charset="-120"/>
              </a:rPr>
              <a:t>(</a:t>
            </a:r>
            <a:r>
              <a:rPr lang="zh-TW" altLang="en-US" sz="2400" u="sng" dirty="0" smtClean="0">
                <a:solidFill>
                  <a:srgbClr val="0000FF"/>
                </a:solidFill>
                <a:latin typeface="Times New Roman" pitchFamily="18" charset="0"/>
                <a:ea typeface="標楷體" pitchFamily="65" charset="-120"/>
              </a:rPr>
              <a:t>交</a:t>
            </a:r>
            <a:r>
              <a:rPr lang="en-US" altLang="zh-TW" sz="2400" u="sng" dirty="0" smtClean="0">
                <a:solidFill>
                  <a:srgbClr val="0000FF"/>
                </a:solidFill>
                <a:latin typeface="Times New Roman" pitchFamily="18" charset="0"/>
                <a:ea typeface="標楷體" pitchFamily="65" charset="-120"/>
              </a:rPr>
              <a:t>)</a:t>
            </a:r>
            <a:r>
              <a:rPr lang="zh-TW" altLang="en-US" sz="2400" u="sng" dirty="0" smtClean="0">
                <a:solidFill>
                  <a:srgbClr val="0000FF"/>
                </a:solidFill>
                <a:latin typeface="Times New Roman" pitchFamily="18" charset="0"/>
                <a:ea typeface="標楷體" pitchFamily="65" charset="-120"/>
              </a:rPr>
              <a:t>換公司債</a:t>
            </a:r>
            <a:r>
              <a:rPr lang="zh-TW" altLang="en-US" sz="2400" u="sng" dirty="0">
                <a:solidFill>
                  <a:srgbClr val="0000FF"/>
                </a:solidFill>
                <a:latin typeface="Times New Roman" pitchFamily="18" charset="0"/>
                <a:ea typeface="標楷體" pitchFamily="65" charset="-120"/>
              </a:rPr>
              <a:t>櫃檯買賣申報書附件內容</a:t>
            </a:r>
          </a:p>
        </p:txBody>
      </p:sp>
      <p:pic>
        <p:nvPicPr>
          <p:cNvPr id="1022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81000" y="685800"/>
            <a:ext cx="7772400" cy="1143000"/>
          </a:xfrm>
        </p:spPr>
        <p:txBody>
          <a:bodyPr>
            <a:normAutofit/>
          </a:bodyPr>
          <a:lstStyle/>
          <a:p>
            <a:pPr eaLnBrk="1" hangingPunct="1"/>
            <a:r>
              <a:rPr lang="zh-TW" altLang="en-US" sz="4800" b="1" dirty="0" smtClean="0">
                <a:solidFill>
                  <a:srgbClr val="000000"/>
                </a:solidFill>
                <a:latin typeface="標楷體" pitchFamily="65" charset="-120"/>
              </a:rPr>
              <a:t>發行人上櫃後應辦事項</a:t>
            </a:r>
          </a:p>
        </p:txBody>
      </p:sp>
      <p:sp>
        <p:nvSpPr>
          <p:cNvPr id="29700" name="Rectangle 3"/>
          <p:cNvSpPr>
            <a:spLocks noGrp="1" noChangeArrowheads="1"/>
          </p:cNvSpPr>
          <p:nvPr>
            <p:ph idx="1"/>
          </p:nvPr>
        </p:nvSpPr>
        <p:spPr>
          <a:xfrm>
            <a:off x="539552" y="1772816"/>
            <a:ext cx="8115672" cy="4571584"/>
          </a:xfrm>
        </p:spPr>
        <p:txBody>
          <a:bodyPr>
            <a:normAutofit/>
          </a:bodyPr>
          <a:lstStyle/>
          <a:p>
            <a:pPr eaLnBrk="1" hangingPunct="1">
              <a:buFont typeface="Wingdings" pitchFamily="2" charset="2"/>
              <a:buNone/>
            </a:pPr>
            <a:r>
              <a:rPr lang="zh-TW" altLang="en-US" sz="2600" dirty="0" smtClean="0">
                <a:solidFill>
                  <a:schemeClr val="accent2">
                    <a:lumMod val="50000"/>
                  </a:schemeClr>
                </a:solidFill>
              </a:rPr>
              <a:t>發行人債券上櫃應申報事項</a:t>
            </a:r>
          </a:p>
          <a:p>
            <a:pPr eaLnBrk="1" hangingPunct="1">
              <a:buFont typeface="Wingdings" pitchFamily="2" charset="2"/>
              <a:buChar char="§"/>
            </a:pPr>
            <a:r>
              <a:rPr lang="zh-TW" altLang="en-US" sz="2600" dirty="0" smtClean="0">
                <a:solidFill>
                  <a:schemeClr val="accent2">
                    <a:lumMod val="50000"/>
                  </a:schemeClr>
                </a:solidFill>
              </a:rPr>
              <a:t>本中心對有價證券上櫃公司資訊申報作業辦法第三條之一</a:t>
            </a:r>
            <a:endParaRPr lang="en-US" altLang="zh-TW" sz="2600" dirty="0" smtClean="0">
              <a:solidFill>
                <a:schemeClr val="accent2">
                  <a:lumMod val="50000"/>
                </a:schemeClr>
              </a:solidFill>
            </a:endParaRPr>
          </a:p>
          <a:p>
            <a:pPr eaLnBrk="1" hangingPunct="1">
              <a:buFont typeface="Wingdings" pitchFamily="2" charset="2"/>
              <a:buChar char="§"/>
            </a:pPr>
            <a:r>
              <a:rPr lang="zh-TW" altLang="en-US" sz="2600" dirty="0" smtClean="0">
                <a:solidFill>
                  <a:schemeClr val="accent2">
                    <a:lumMod val="50000"/>
                  </a:schemeClr>
                </a:solidFill>
              </a:rPr>
              <a:t>債券發行人應辦事項一覽表</a:t>
            </a:r>
            <a:endParaRPr lang="en-US" altLang="zh-TW" sz="2600" dirty="0" smtClean="0">
              <a:solidFill>
                <a:schemeClr val="accent2">
                  <a:lumMod val="50000"/>
                </a:schemeClr>
              </a:solidFill>
            </a:endParaRPr>
          </a:p>
          <a:p>
            <a:pPr eaLnBrk="1" hangingPunct="1">
              <a:buFont typeface="Wingdings" pitchFamily="2" charset="2"/>
              <a:buChar char="§"/>
            </a:pPr>
            <a:endParaRPr lang="en-US" altLang="zh-TW" sz="2600" dirty="0" smtClean="0">
              <a:solidFill>
                <a:schemeClr val="accent2">
                  <a:lumMod val="50000"/>
                </a:schemeClr>
              </a:solidFill>
            </a:endParaRPr>
          </a:p>
          <a:p>
            <a:pPr eaLnBrk="1" hangingPunct="1">
              <a:buNone/>
            </a:pPr>
            <a:endParaRPr lang="en-US" altLang="zh-TW" sz="2600" dirty="0" smtClean="0">
              <a:solidFill>
                <a:schemeClr val="accent2">
                  <a:lumMod val="50000"/>
                </a:schemeClr>
              </a:solidFill>
            </a:endParaRPr>
          </a:p>
          <a:p>
            <a:pPr eaLnBrk="1" hangingPunct="1">
              <a:buNone/>
            </a:pPr>
            <a:r>
              <a:rPr lang="zh-TW" altLang="en-US" sz="2600" dirty="0" smtClean="0">
                <a:solidFill>
                  <a:schemeClr val="accent2">
                    <a:lumMod val="50000"/>
                  </a:schemeClr>
                </a:solidFill>
              </a:rPr>
              <a:t>申報介面</a:t>
            </a:r>
            <a:endParaRPr lang="en-US" altLang="zh-TW" sz="2600" dirty="0" smtClean="0">
              <a:solidFill>
                <a:schemeClr val="accent2">
                  <a:lumMod val="50000"/>
                </a:schemeClr>
              </a:solidFill>
            </a:endParaRPr>
          </a:p>
          <a:p>
            <a:pPr eaLnBrk="1" hangingPunct="1">
              <a:buNone/>
            </a:pPr>
            <a:r>
              <a:rPr lang="en-US" altLang="zh-TW" sz="2600" dirty="0" smtClean="0"/>
              <a:t>     http://siis.twse.com.tw/</a:t>
            </a:r>
            <a:endParaRPr lang="zh-TW" altLang="en-US" sz="2600" dirty="0" smtClean="0"/>
          </a:p>
          <a:p>
            <a:pPr lvl="1" eaLnBrk="1" hangingPunct="1">
              <a:buNone/>
            </a:pPr>
            <a:endParaRPr lang="en-US" altLang="zh-TW" sz="2000" u="sng" dirty="0" smtClean="0">
              <a:solidFill>
                <a:schemeClr val="accent2">
                  <a:lumMod val="50000"/>
                </a:schemeClr>
              </a:solidFill>
            </a:endParaRPr>
          </a:p>
        </p:txBody>
      </p:sp>
      <p:sp>
        <p:nvSpPr>
          <p:cNvPr id="29698" name="投影片編號版面配置區 5"/>
          <p:cNvSpPr>
            <a:spLocks noGrp="1"/>
          </p:cNvSpPr>
          <p:nvPr>
            <p:ph type="sldNum" sz="quarter" idx="12"/>
          </p:nvPr>
        </p:nvSpPr>
        <p:spPr>
          <a:noFill/>
        </p:spPr>
        <p:txBody>
          <a:bodyPr/>
          <a:lstStyle/>
          <a:p>
            <a:fld id="{12B1E1A6-F4D1-49B8-991A-B2DEE2F59E4A}" type="slidenum">
              <a:rPr lang="en-US" altLang="zh-TW">
                <a:latin typeface="Times New Roman" pitchFamily="18" charset="0"/>
              </a:rPr>
              <a:pPr/>
              <a:t>21</a:t>
            </a:fld>
            <a:endParaRPr lang="en-US" altLang="zh-TW" dirty="0">
              <a:latin typeface="Times New Roman" pitchFamily="18" charset="0"/>
            </a:endParaRPr>
          </a:p>
        </p:txBody>
      </p:sp>
      <p:pic>
        <p:nvPicPr>
          <p:cNvPr id="29702" name="Picture 5" descr="final新logo"/>
          <p:cNvPicPr>
            <a:picLocks noChangeAspect="1" noChangeArrowheads="1"/>
          </p:cNvPicPr>
          <p:nvPr/>
        </p:nvPicPr>
        <p:blipFill>
          <a:blip cstate="print"/>
          <a:srcRect/>
          <a:stretch>
            <a:fillRect/>
          </a:stretch>
        </p:blipFill>
        <p:spPr bwMode="auto">
          <a:xfrm>
            <a:off x="0" y="0"/>
            <a:ext cx="381000" cy="306388"/>
          </a:xfrm>
          <a:prstGeom prst="rect">
            <a:avLst/>
          </a:prstGeom>
          <a:noFill/>
          <a:ln w="9525">
            <a:noFill/>
            <a:miter lim="800000"/>
            <a:headEnd/>
            <a:tailEnd/>
          </a:ln>
        </p:spPr>
      </p:pic>
      <p:sp>
        <p:nvSpPr>
          <p:cNvPr id="6" name="矩形 1"/>
          <p:cNvSpPr>
            <a:spLocks noChangeArrowheads="1"/>
          </p:cNvSpPr>
          <p:nvPr/>
        </p:nvSpPr>
        <p:spPr bwMode="auto">
          <a:xfrm>
            <a:off x="755576" y="3645024"/>
            <a:ext cx="8208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000" dirty="0">
                <a:latin typeface="標楷體" panose="03000509000000000000" pitchFamily="65" charset="-120"/>
                <a:ea typeface="標楷體" panose="03000509000000000000" pitchFamily="65" charset="-120"/>
              </a:rPr>
              <a:t>首頁 </a:t>
            </a:r>
            <a:r>
              <a:rPr lang="en-US" altLang="zh-TW" sz="2000" dirty="0">
                <a:latin typeface="標楷體" panose="03000509000000000000" pitchFamily="65" charset="-120"/>
                <a:ea typeface="標楷體" panose="03000509000000000000" pitchFamily="65" charset="-120"/>
              </a:rPr>
              <a:t>&gt; </a:t>
            </a:r>
            <a:r>
              <a:rPr lang="zh-TW" altLang="en-US" sz="2000" dirty="0">
                <a:latin typeface="標楷體" panose="03000509000000000000" pitchFamily="65" charset="-120"/>
                <a:ea typeface="標楷體" panose="03000509000000000000" pitchFamily="65" charset="-120"/>
              </a:rPr>
              <a:t>發行人服務 </a:t>
            </a:r>
            <a:r>
              <a:rPr lang="en-US" altLang="zh-TW" sz="2000" dirty="0">
                <a:latin typeface="標楷體" panose="03000509000000000000" pitchFamily="65" charset="-120"/>
                <a:ea typeface="標楷體" panose="03000509000000000000" pitchFamily="65" charset="-120"/>
              </a:rPr>
              <a:t>&gt; </a:t>
            </a:r>
            <a:r>
              <a:rPr lang="zh-TW" altLang="en-US" sz="2000" dirty="0">
                <a:latin typeface="標楷體" panose="03000509000000000000" pitchFamily="65" charset="-120"/>
                <a:ea typeface="標楷體" panose="03000509000000000000" pitchFamily="65" charset="-120"/>
              </a:rPr>
              <a:t>債券發行文件</a:t>
            </a:r>
            <a:r>
              <a:rPr lang="en-US" altLang="zh-TW" sz="2000" dirty="0">
                <a:latin typeface="標楷體" panose="03000509000000000000" pitchFamily="65" charset="-120"/>
                <a:ea typeface="標楷體" panose="03000509000000000000" pitchFamily="65" charset="-120"/>
              </a:rPr>
              <a:t>&gt; </a:t>
            </a:r>
            <a:r>
              <a:rPr lang="zh-TW" altLang="en-US" sz="2000" dirty="0">
                <a:solidFill>
                  <a:srgbClr val="FF0000"/>
                </a:solidFill>
                <a:latin typeface="標楷體" panose="03000509000000000000" pitchFamily="65" charset="-120"/>
                <a:ea typeface="標楷體" panose="03000509000000000000" pitchFamily="65" charset="-120"/>
              </a:rPr>
              <a:t>普通公司債</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金融債</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轉交換附認股權公司債債券發行人應辦事項一覽表</a:t>
            </a:r>
          </a:p>
        </p:txBody>
      </p:sp>
      <p:pic>
        <p:nvPicPr>
          <p:cNvPr id="1029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213D51D5-0F5A-41C9-BD7A-E37FBA207054}" type="slidenum">
              <a:rPr lang="zh-TW" altLang="en-US" smtClean="0"/>
              <a:pPr>
                <a:defRPr/>
              </a:pPr>
              <a:t>22</a:t>
            </a:fld>
            <a:endParaRPr lang="zh-TW" altLang="en-US" dirty="0"/>
          </a:p>
        </p:txBody>
      </p:sp>
      <p:pic>
        <p:nvPicPr>
          <p:cNvPr id="4" name="Picture 3"/>
          <p:cNvPicPr>
            <a:picLocks noChangeAspect="1" noChangeArrowheads="1"/>
          </p:cNvPicPr>
          <p:nvPr/>
        </p:nvPicPr>
        <p:blipFill>
          <a:blip r:embed="rId2" cstate="print"/>
          <a:srcRect/>
          <a:stretch>
            <a:fillRect/>
          </a:stretch>
        </p:blipFill>
        <p:spPr bwMode="auto">
          <a:xfrm>
            <a:off x="323528" y="1340768"/>
            <a:ext cx="8693329" cy="4464496"/>
          </a:xfrm>
          <a:prstGeom prst="rect">
            <a:avLst/>
          </a:prstGeom>
          <a:noFill/>
          <a:ln w="9525">
            <a:noFill/>
            <a:miter lim="800000"/>
            <a:headEnd/>
            <a:tailEnd/>
          </a:ln>
        </p:spPr>
      </p:pic>
      <p:sp>
        <p:nvSpPr>
          <p:cNvPr id="5" name="標題 1"/>
          <p:cNvSpPr>
            <a:spLocks noGrp="1"/>
          </p:cNvSpPr>
          <p:nvPr>
            <p:ph type="title"/>
          </p:nvPr>
        </p:nvSpPr>
        <p:spPr/>
        <p:txBody>
          <a:bodyPr>
            <a:normAutofit/>
          </a:bodyPr>
          <a:lstStyle/>
          <a:p>
            <a:r>
              <a:rPr lang="zh-TW" altLang="en-US" sz="4000" dirty="0" smtClean="0">
                <a:latin typeface="標楷體" panose="03000509000000000000" pitchFamily="65" charset="-120"/>
                <a:ea typeface="標楷體" panose="03000509000000000000" pitchFamily="65" charset="-120"/>
              </a:rPr>
              <a:t>經本中心審核放行之公告類型</a:t>
            </a:r>
            <a:endParaRPr lang="zh-TW" altLang="en-US" sz="4000" dirty="0">
              <a:latin typeface="標楷體" panose="03000509000000000000" pitchFamily="65" charset="-120"/>
              <a:ea typeface="標楷體" panose="03000509000000000000" pitchFamily="65" charset="-12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5292080" y="1196752"/>
            <a:ext cx="252028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371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4"/>
          <p:cNvSpPr>
            <a:spLocks noGrp="1"/>
          </p:cNvSpPr>
          <p:nvPr>
            <p:ph type="sldNum" sz="quarter" idx="12"/>
          </p:nvPr>
        </p:nvSpPr>
        <p:spPr>
          <a:xfrm>
            <a:off x="6614864" y="6381328"/>
            <a:ext cx="2133600" cy="365125"/>
          </a:xfrm>
        </p:spPr>
        <p:txBody>
          <a:bodyPr/>
          <a:lstStyle/>
          <a:p>
            <a:fld id="{42C26B6E-120E-4991-AE81-5CA7045E798C}" type="slidenum">
              <a:rPr lang="en-US" altLang="zh-TW"/>
              <a:pPr/>
              <a:t>23</a:t>
            </a:fld>
            <a:endParaRPr lang="en-US" altLang="zh-TW" dirty="0"/>
          </a:p>
        </p:txBody>
      </p:sp>
      <p:sp>
        <p:nvSpPr>
          <p:cNvPr id="676866" name="AutoShape 2"/>
          <p:cNvSpPr>
            <a:spLocks noGrp="1" noChangeArrowheads="1"/>
          </p:cNvSpPr>
          <p:nvPr>
            <p:ph type="title"/>
          </p:nvPr>
        </p:nvSpPr>
        <p:spPr>
          <a:xfrm>
            <a:off x="762000" y="0"/>
            <a:ext cx="7772400" cy="1371600"/>
          </a:xfrm>
          <a:prstGeom prst="horizontalScroll">
            <a:avLst>
              <a:gd name="adj" fmla="val 12500"/>
            </a:avLst>
          </a:prstGeom>
          <a:ln>
            <a:solidFill>
              <a:schemeClr val="tx1"/>
            </a:solidFill>
            <a:round/>
            <a:headEnd type="none" w="med" len="med"/>
            <a:tailEnd type="none" w="med" len="med"/>
          </a:ln>
        </p:spPr>
        <p:txBody>
          <a:bodyPr/>
          <a:lstStyle/>
          <a:p>
            <a:r>
              <a:rPr lang="zh-TW" altLang="en-US" sz="3200" dirty="0">
                <a:latin typeface="標楷體" panose="03000509000000000000" pitchFamily="65" charset="-120"/>
                <a:ea typeface="標楷體" panose="03000509000000000000" pitchFamily="65" charset="-120"/>
              </a:rPr>
              <a:t>轉換公司債相關作業流程</a:t>
            </a:r>
            <a:endParaRPr lang="zh-TW" altLang="en-US" sz="3200" u="sng" dirty="0">
              <a:latin typeface="標楷體" panose="03000509000000000000" pitchFamily="65" charset="-120"/>
              <a:ea typeface="標楷體" panose="03000509000000000000" pitchFamily="65" charset="-120"/>
            </a:endParaRPr>
          </a:p>
        </p:txBody>
      </p:sp>
      <p:sp>
        <p:nvSpPr>
          <p:cNvPr id="676867" name="Line 3"/>
          <p:cNvSpPr>
            <a:spLocks noChangeShapeType="1"/>
          </p:cNvSpPr>
          <p:nvPr/>
        </p:nvSpPr>
        <p:spPr bwMode="auto">
          <a:xfrm>
            <a:off x="381000" y="1785392"/>
            <a:ext cx="8534400" cy="0"/>
          </a:xfrm>
          <a:prstGeom prst="line">
            <a:avLst/>
          </a:prstGeom>
          <a:noFill/>
          <a:ln w="28575">
            <a:solidFill>
              <a:schemeClr val="tx1"/>
            </a:solidFill>
            <a:round/>
            <a:headEnd/>
            <a:tailEnd type="stealth" w="med" len="med"/>
          </a:ln>
          <a:effectLst/>
        </p:spPr>
        <p:txBody>
          <a:bodyPr wrap="none" anchor="ctr"/>
          <a:lstStyle/>
          <a:p>
            <a:endParaRPr lang="zh-TW" altLang="en-US"/>
          </a:p>
        </p:txBody>
      </p:sp>
      <p:grpSp>
        <p:nvGrpSpPr>
          <p:cNvPr id="2" name="Group 4"/>
          <p:cNvGrpSpPr>
            <a:grpSpLocks/>
          </p:cNvGrpSpPr>
          <p:nvPr/>
        </p:nvGrpSpPr>
        <p:grpSpPr bwMode="auto">
          <a:xfrm>
            <a:off x="454026" y="1785393"/>
            <a:ext cx="461840" cy="3705225"/>
            <a:chOff x="286" y="1296"/>
            <a:chExt cx="291" cy="2334"/>
          </a:xfrm>
        </p:grpSpPr>
        <p:sp>
          <p:nvSpPr>
            <p:cNvPr id="676869" name="Line 5"/>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70" name="Text Box 6"/>
            <p:cNvSpPr txBox="1">
              <a:spLocks noChangeArrowheads="1"/>
            </p:cNvSpPr>
            <p:nvPr/>
          </p:nvSpPr>
          <p:spPr bwMode="auto">
            <a:xfrm>
              <a:off x="286" y="1536"/>
              <a:ext cx="291" cy="2094"/>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發行公司向證期會申請募集發行</a:t>
              </a:r>
            </a:p>
          </p:txBody>
        </p:sp>
      </p:grpSp>
      <p:grpSp>
        <p:nvGrpSpPr>
          <p:cNvPr id="3" name="Group 7"/>
          <p:cNvGrpSpPr>
            <a:grpSpLocks/>
          </p:cNvGrpSpPr>
          <p:nvPr/>
        </p:nvGrpSpPr>
        <p:grpSpPr bwMode="auto">
          <a:xfrm>
            <a:off x="1216025" y="1785393"/>
            <a:ext cx="461840" cy="3705225"/>
            <a:chOff x="718" y="1296"/>
            <a:chExt cx="291" cy="2334"/>
          </a:xfrm>
        </p:grpSpPr>
        <p:sp>
          <p:nvSpPr>
            <p:cNvPr id="676872" name="Line 8"/>
            <p:cNvSpPr>
              <a:spLocks noChangeShapeType="1"/>
            </p:cNvSpPr>
            <p:nvPr/>
          </p:nvSpPr>
          <p:spPr bwMode="auto">
            <a:xfrm flipV="1">
              <a:off x="86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73" name="Text Box 9"/>
            <p:cNvSpPr txBox="1">
              <a:spLocks noChangeArrowheads="1"/>
            </p:cNvSpPr>
            <p:nvPr/>
          </p:nvSpPr>
          <p:spPr bwMode="auto">
            <a:xfrm>
              <a:off x="718" y="1536"/>
              <a:ext cx="291" cy="2094"/>
            </a:xfrm>
            <a:prstGeom prst="rect">
              <a:avLst/>
            </a:prstGeom>
            <a:noFill/>
            <a:ln w="9525">
              <a:noFill/>
              <a:miter lim="800000"/>
              <a:headEnd/>
              <a:tailEnd/>
            </a:ln>
            <a:effectLst/>
          </p:spPr>
          <p:txBody>
            <a:bodyPr vert="eaVert" wrap="none">
              <a:spAutoFit/>
            </a:bodyPr>
            <a:lstStyle/>
            <a:p>
              <a:pPr algn="l"/>
              <a:r>
                <a:rPr lang="zh-TW" altLang="en-US" sz="1800">
                  <a:latin typeface="標楷體" panose="03000509000000000000" pitchFamily="65" charset="-120"/>
                  <a:ea typeface="標楷體" panose="03000509000000000000" pitchFamily="65" charset="-120"/>
                </a:rPr>
                <a:t>發行公司向本中心申請櫃檯買賣</a:t>
              </a:r>
            </a:p>
          </p:txBody>
        </p:sp>
      </p:grpSp>
      <p:grpSp>
        <p:nvGrpSpPr>
          <p:cNvPr id="4" name="Group 10"/>
          <p:cNvGrpSpPr>
            <a:grpSpLocks/>
          </p:cNvGrpSpPr>
          <p:nvPr/>
        </p:nvGrpSpPr>
        <p:grpSpPr bwMode="auto">
          <a:xfrm>
            <a:off x="835026" y="1785393"/>
            <a:ext cx="461840" cy="3705225"/>
            <a:chOff x="286" y="1296"/>
            <a:chExt cx="291" cy="2334"/>
          </a:xfrm>
        </p:grpSpPr>
        <p:sp>
          <p:nvSpPr>
            <p:cNvPr id="676875" name="Line 11"/>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76" name="Text Box 12"/>
            <p:cNvSpPr txBox="1">
              <a:spLocks noChangeArrowheads="1"/>
            </p:cNvSpPr>
            <p:nvPr/>
          </p:nvSpPr>
          <p:spPr bwMode="auto">
            <a:xfrm>
              <a:off x="286" y="1536"/>
              <a:ext cx="291" cy="2094"/>
            </a:xfrm>
            <a:prstGeom prst="rect">
              <a:avLst/>
            </a:prstGeom>
            <a:noFill/>
            <a:ln w="9525">
              <a:noFill/>
              <a:miter lim="800000"/>
              <a:headEnd/>
              <a:tailEnd/>
            </a:ln>
            <a:effectLst/>
          </p:spPr>
          <p:txBody>
            <a:bodyPr vert="eaVert" wrap="none">
              <a:spAutoFit/>
            </a:bodyPr>
            <a:lstStyle/>
            <a:p>
              <a:pPr algn="l"/>
              <a:r>
                <a:rPr lang="zh-TW" altLang="en-US" sz="1800">
                  <a:latin typeface="標楷體" panose="03000509000000000000" pitchFamily="65" charset="-120"/>
                  <a:ea typeface="標楷體" panose="03000509000000000000" pitchFamily="65" charset="-120"/>
                </a:rPr>
                <a:t>證期會核准轉換公司債募集發行</a:t>
              </a:r>
            </a:p>
          </p:txBody>
        </p:sp>
      </p:grpSp>
      <p:grpSp>
        <p:nvGrpSpPr>
          <p:cNvPr id="5" name="Group 13"/>
          <p:cNvGrpSpPr>
            <a:grpSpLocks/>
          </p:cNvGrpSpPr>
          <p:nvPr/>
        </p:nvGrpSpPr>
        <p:grpSpPr bwMode="auto">
          <a:xfrm>
            <a:off x="1749424" y="1556792"/>
            <a:ext cx="461840" cy="4343400"/>
            <a:chOff x="2667" y="1152"/>
            <a:chExt cx="291" cy="2736"/>
          </a:xfrm>
        </p:grpSpPr>
        <p:sp>
          <p:nvSpPr>
            <p:cNvPr id="676878" name="Text Box 14"/>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轉換公司債</a:t>
              </a:r>
              <a:r>
                <a:rPr lang="zh-TW" altLang="en-US" sz="1800" b="1" dirty="0">
                  <a:solidFill>
                    <a:schemeClr val="tx2">
                      <a:lumMod val="90000"/>
                      <a:lumOff val="10000"/>
                    </a:schemeClr>
                  </a:solidFill>
                  <a:latin typeface="標楷體" panose="03000509000000000000" pitchFamily="65" charset="-120"/>
                  <a:ea typeface="標楷體" panose="03000509000000000000" pitchFamily="65" charset="-120"/>
                </a:rPr>
                <a:t>正式掛牌</a:t>
              </a:r>
            </a:p>
          </p:txBody>
        </p:sp>
        <p:sp>
          <p:nvSpPr>
            <p:cNvPr id="676879" name="Line 15"/>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p>
          </p:txBody>
        </p:sp>
      </p:grpSp>
      <p:grpSp>
        <p:nvGrpSpPr>
          <p:cNvPr id="6" name="Group 16"/>
          <p:cNvGrpSpPr>
            <a:grpSpLocks/>
          </p:cNvGrpSpPr>
          <p:nvPr/>
        </p:nvGrpSpPr>
        <p:grpSpPr bwMode="auto">
          <a:xfrm>
            <a:off x="4492626" y="1785393"/>
            <a:ext cx="461840" cy="4167188"/>
            <a:chOff x="286" y="1296"/>
            <a:chExt cx="291" cy="2625"/>
          </a:xfrm>
        </p:grpSpPr>
        <p:sp>
          <p:nvSpPr>
            <p:cNvPr id="676881" name="Line 17"/>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82" name="Text Box 18"/>
            <p:cNvSpPr txBox="1">
              <a:spLocks noChangeArrowheads="1"/>
            </p:cNvSpPr>
            <p:nvPr/>
          </p:nvSpPr>
          <p:spPr bwMode="auto">
            <a:xfrm>
              <a:off x="286" y="1536"/>
              <a:ext cx="291" cy="2385"/>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辦理轉換公司債停止過戶（股東會）</a:t>
              </a:r>
            </a:p>
          </p:txBody>
        </p:sp>
      </p:grpSp>
      <p:grpSp>
        <p:nvGrpSpPr>
          <p:cNvPr id="7" name="Group 19"/>
          <p:cNvGrpSpPr>
            <a:grpSpLocks/>
          </p:cNvGrpSpPr>
          <p:nvPr/>
        </p:nvGrpSpPr>
        <p:grpSpPr bwMode="auto">
          <a:xfrm>
            <a:off x="2815439" y="1785393"/>
            <a:ext cx="738119" cy="4079448"/>
            <a:chOff x="18" y="1296"/>
            <a:chExt cx="559" cy="2644"/>
          </a:xfrm>
        </p:grpSpPr>
        <p:sp>
          <p:nvSpPr>
            <p:cNvPr id="676884" name="Line 20"/>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85" name="Text Box 21"/>
            <p:cNvSpPr txBox="1">
              <a:spLocks noChangeArrowheads="1"/>
            </p:cNvSpPr>
            <p:nvPr/>
          </p:nvSpPr>
          <p:spPr bwMode="auto">
            <a:xfrm>
              <a:off x="18" y="1536"/>
              <a:ext cx="559" cy="2404"/>
            </a:xfrm>
            <a:prstGeom prst="rect">
              <a:avLst/>
            </a:prstGeom>
            <a:noFill/>
            <a:ln w="9525">
              <a:noFill/>
              <a:miter lim="800000"/>
              <a:headEnd/>
              <a:tailEnd/>
            </a:ln>
            <a:effectLst/>
          </p:spPr>
          <p:txBody>
            <a:bodyPr vert="eaVert" wrap="none">
              <a:spAutoFit/>
            </a:bodyPr>
            <a:lstStyle/>
            <a:p>
              <a:pPr algn="l"/>
              <a:r>
                <a:rPr lang="zh-TW" altLang="en-US" sz="1800" b="1" dirty="0">
                  <a:solidFill>
                    <a:srgbClr val="C00000"/>
                  </a:solidFill>
                  <a:latin typeface="標楷體" panose="03000509000000000000" pitchFamily="65" charset="-120"/>
                  <a:ea typeface="標楷體" panose="03000509000000000000" pitchFamily="65" charset="-120"/>
                </a:rPr>
                <a:t>發行公司每月五日向本中心申報前一</a:t>
              </a:r>
            </a:p>
            <a:p>
              <a:pPr algn="l"/>
              <a:r>
                <a:rPr lang="zh-TW" altLang="en-US" sz="1800" b="1" dirty="0">
                  <a:solidFill>
                    <a:srgbClr val="C00000"/>
                  </a:solidFill>
                  <a:latin typeface="標楷體" panose="03000509000000000000" pitchFamily="65" charset="-120"/>
                  <a:ea typeface="標楷體" panose="03000509000000000000" pitchFamily="65" charset="-120"/>
                </a:rPr>
                <a:t>個月轉換情形</a:t>
              </a:r>
            </a:p>
          </p:txBody>
        </p:sp>
      </p:grpSp>
      <p:grpSp>
        <p:nvGrpSpPr>
          <p:cNvPr id="8" name="Group 22"/>
          <p:cNvGrpSpPr>
            <a:grpSpLocks/>
          </p:cNvGrpSpPr>
          <p:nvPr/>
        </p:nvGrpSpPr>
        <p:grpSpPr bwMode="auto">
          <a:xfrm>
            <a:off x="3578764" y="1785393"/>
            <a:ext cx="461302" cy="4790073"/>
            <a:chOff x="227" y="1296"/>
            <a:chExt cx="350" cy="3105"/>
          </a:xfrm>
        </p:grpSpPr>
        <p:sp>
          <p:nvSpPr>
            <p:cNvPr id="676887" name="Line 23"/>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88" name="Text Box 24"/>
            <p:cNvSpPr txBox="1">
              <a:spLocks noChangeArrowheads="1"/>
            </p:cNvSpPr>
            <p:nvPr/>
          </p:nvSpPr>
          <p:spPr bwMode="auto">
            <a:xfrm>
              <a:off x="227" y="1536"/>
              <a:ext cx="350" cy="2865"/>
            </a:xfrm>
            <a:prstGeom prst="rect">
              <a:avLst/>
            </a:prstGeom>
            <a:noFill/>
            <a:ln w="9525">
              <a:noFill/>
              <a:miter lim="800000"/>
              <a:headEnd/>
              <a:tailEnd/>
            </a:ln>
            <a:effectLst/>
          </p:spPr>
          <p:txBody>
            <a:bodyPr vert="eaVert" wrap="none">
              <a:spAutoFit/>
            </a:bodyPr>
            <a:lstStyle/>
            <a:p>
              <a:pPr algn="l"/>
              <a:r>
                <a:rPr lang="zh-TW" altLang="en-US" sz="1800" b="1" dirty="0">
                  <a:solidFill>
                    <a:srgbClr val="C00000"/>
                  </a:solidFill>
                  <a:latin typeface="標楷體" panose="03000509000000000000" pitchFamily="65" charset="-120"/>
                  <a:ea typeface="標楷體" panose="03000509000000000000" pitchFamily="65" charset="-120"/>
                </a:rPr>
                <a:t>本中心統計每月轉換及變動</a:t>
              </a:r>
              <a:r>
                <a:rPr lang="zh-TW" altLang="en-US" sz="1800" b="1" dirty="0" smtClean="0">
                  <a:solidFill>
                    <a:srgbClr val="C00000"/>
                  </a:solidFill>
                  <a:latin typeface="標楷體" panose="03000509000000000000" pitchFamily="65" charset="-120"/>
                  <a:ea typeface="標楷體" panose="03000509000000000000" pitchFamily="65" charset="-120"/>
                </a:rPr>
                <a:t>情形</a:t>
              </a:r>
              <a:r>
                <a:rPr lang="en-US" altLang="zh-TW" sz="1800" b="1" dirty="0" smtClean="0">
                  <a:solidFill>
                    <a:srgbClr val="C00000"/>
                  </a:solidFill>
                  <a:latin typeface="標楷體" panose="03000509000000000000" pitchFamily="65" charset="-120"/>
                  <a:ea typeface="標楷體" panose="03000509000000000000" pitchFamily="65" charset="-120"/>
                </a:rPr>
                <a:t>(</a:t>
              </a:r>
              <a:r>
                <a:rPr lang="zh-TW" altLang="en-US" sz="1800" b="1" dirty="0" smtClean="0">
                  <a:solidFill>
                    <a:srgbClr val="C00000"/>
                  </a:solidFill>
                  <a:latin typeface="標楷體" panose="03000509000000000000" pitchFamily="65" charset="-120"/>
                  <a:ea typeface="標楷體" panose="03000509000000000000" pitchFamily="65" charset="-120"/>
                </a:rPr>
                <a:t>每月</a:t>
              </a:r>
              <a:r>
                <a:rPr lang="en-US" altLang="zh-TW" sz="1800" b="1" dirty="0" smtClean="0">
                  <a:solidFill>
                    <a:srgbClr val="C00000"/>
                  </a:solidFill>
                  <a:latin typeface="標楷體" panose="03000509000000000000" pitchFamily="65" charset="-120"/>
                  <a:ea typeface="標楷體" panose="03000509000000000000" pitchFamily="65" charset="-120"/>
                </a:rPr>
                <a:t>10</a:t>
              </a:r>
              <a:r>
                <a:rPr lang="zh-TW" altLang="en-US" sz="1800" b="1" dirty="0" smtClean="0">
                  <a:solidFill>
                    <a:srgbClr val="C00000"/>
                  </a:solidFill>
                  <a:latin typeface="標楷體" panose="03000509000000000000" pitchFamily="65" charset="-120"/>
                  <a:ea typeface="標楷體" panose="03000509000000000000" pitchFamily="65" charset="-120"/>
                </a:rPr>
                <a:t>日</a:t>
              </a:r>
              <a:r>
                <a:rPr lang="en-US" altLang="zh-TW" sz="1800" b="1" dirty="0" smtClean="0">
                  <a:solidFill>
                    <a:srgbClr val="C00000"/>
                  </a:solidFill>
                  <a:latin typeface="標楷體" panose="03000509000000000000" pitchFamily="65" charset="-120"/>
                  <a:ea typeface="標楷體" panose="03000509000000000000" pitchFamily="65" charset="-120"/>
                </a:rPr>
                <a:t>)</a:t>
              </a:r>
              <a:endParaRPr lang="zh-TW" altLang="en-US" sz="1800" b="1" dirty="0">
                <a:solidFill>
                  <a:srgbClr val="C00000"/>
                </a:solidFill>
                <a:latin typeface="標楷體" panose="03000509000000000000" pitchFamily="65" charset="-120"/>
                <a:ea typeface="標楷體" panose="03000509000000000000" pitchFamily="65" charset="-120"/>
              </a:endParaRPr>
            </a:p>
          </p:txBody>
        </p:sp>
      </p:grpSp>
      <p:grpSp>
        <p:nvGrpSpPr>
          <p:cNvPr id="9" name="Group 25"/>
          <p:cNvGrpSpPr>
            <a:grpSpLocks/>
          </p:cNvGrpSpPr>
          <p:nvPr/>
        </p:nvGrpSpPr>
        <p:grpSpPr bwMode="auto">
          <a:xfrm>
            <a:off x="1973260" y="1556792"/>
            <a:ext cx="1016123" cy="4343400"/>
            <a:chOff x="2318" y="1152"/>
            <a:chExt cx="640" cy="2736"/>
          </a:xfrm>
        </p:grpSpPr>
        <p:sp>
          <p:nvSpPr>
            <p:cNvPr id="676890" name="Text Box 26"/>
            <p:cNvSpPr txBox="1">
              <a:spLocks noChangeArrowheads="1"/>
            </p:cNvSpPr>
            <p:nvPr/>
          </p:nvSpPr>
          <p:spPr bwMode="auto">
            <a:xfrm>
              <a:off x="2318" y="1488"/>
              <a:ext cx="640"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發行公司向本中心申報第一次普通股或債券換股權利證書掛牌相關事宜</a:t>
              </a:r>
            </a:p>
            <a:p>
              <a:pPr algn="l"/>
              <a:endParaRPr lang="en-US" altLang="zh-TW" sz="1800" dirty="0">
                <a:latin typeface="標楷體" panose="03000509000000000000" pitchFamily="65" charset="-120"/>
                <a:ea typeface="標楷體" panose="03000509000000000000" pitchFamily="65" charset="-120"/>
              </a:endParaRPr>
            </a:p>
          </p:txBody>
        </p:sp>
        <p:sp>
          <p:nvSpPr>
            <p:cNvPr id="676891" name="Line 27"/>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0" name="Group 28"/>
          <p:cNvGrpSpPr>
            <a:grpSpLocks/>
          </p:cNvGrpSpPr>
          <p:nvPr/>
        </p:nvGrpSpPr>
        <p:grpSpPr bwMode="auto">
          <a:xfrm>
            <a:off x="5026026" y="1785393"/>
            <a:ext cx="461840" cy="4167188"/>
            <a:chOff x="286" y="1296"/>
            <a:chExt cx="291" cy="2625"/>
          </a:xfrm>
        </p:grpSpPr>
        <p:sp>
          <p:nvSpPr>
            <p:cNvPr id="676893" name="Line 29"/>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94" name="Text Box 30"/>
            <p:cNvSpPr txBox="1">
              <a:spLocks noChangeArrowheads="1"/>
            </p:cNvSpPr>
            <p:nvPr/>
          </p:nvSpPr>
          <p:spPr bwMode="auto">
            <a:xfrm>
              <a:off x="286" y="1536"/>
              <a:ext cx="291" cy="2385"/>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辦理轉換公司債停止過戶（</a:t>
              </a:r>
              <a:r>
                <a:rPr lang="zh-TW" altLang="en-US" sz="1800" dirty="0" smtClean="0">
                  <a:latin typeface="標楷體" panose="03000509000000000000" pitchFamily="65" charset="-120"/>
                  <a:ea typeface="標楷體" panose="03000509000000000000" pitchFamily="65" charset="-120"/>
                </a:rPr>
                <a:t>除權息）</a:t>
              </a:r>
              <a:endParaRPr lang="zh-TW" altLang="en-US" sz="1800" dirty="0">
                <a:latin typeface="標楷體" panose="03000509000000000000" pitchFamily="65" charset="-120"/>
                <a:ea typeface="標楷體" panose="03000509000000000000" pitchFamily="65" charset="-120"/>
              </a:endParaRPr>
            </a:p>
          </p:txBody>
        </p:sp>
      </p:grpSp>
      <p:grpSp>
        <p:nvGrpSpPr>
          <p:cNvPr id="11" name="Group 31"/>
          <p:cNvGrpSpPr>
            <a:grpSpLocks/>
          </p:cNvGrpSpPr>
          <p:nvPr/>
        </p:nvGrpSpPr>
        <p:grpSpPr bwMode="auto">
          <a:xfrm>
            <a:off x="5788103" y="1785392"/>
            <a:ext cx="461763" cy="3951013"/>
            <a:chOff x="-154" y="1296"/>
            <a:chExt cx="1789" cy="2390"/>
          </a:xfrm>
        </p:grpSpPr>
        <p:sp>
          <p:nvSpPr>
            <p:cNvPr id="676896" name="Line 32"/>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97" name="Text Box 33"/>
            <p:cNvSpPr txBox="1">
              <a:spLocks noChangeArrowheads="1"/>
            </p:cNvSpPr>
            <p:nvPr/>
          </p:nvSpPr>
          <p:spPr bwMode="auto">
            <a:xfrm>
              <a:off x="-154" y="1536"/>
              <a:ext cx="1789" cy="2150"/>
            </a:xfrm>
            <a:prstGeom prst="rect">
              <a:avLst/>
            </a:prstGeom>
            <a:noFill/>
            <a:ln w="9525">
              <a:noFill/>
              <a:miter lim="800000"/>
              <a:headEnd/>
              <a:tailEnd/>
            </a:ln>
            <a:effectLst/>
          </p:spPr>
          <p:txBody>
            <a:bodyPr vert="eaVert" wrap="none">
              <a:spAutoFit/>
            </a:bodyPr>
            <a:lstStyle/>
            <a:p>
              <a:pPr algn="l"/>
              <a:r>
                <a:rPr lang="zh-TW" altLang="en-US" sz="1800">
                  <a:latin typeface="標楷體" panose="03000509000000000000" pitchFamily="65" charset="-120"/>
                  <a:ea typeface="標楷體" panose="03000509000000000000" pitchFamily="65" charset="-120"/>
                </a:rPr>
                <a:t>辦理轉換價格調整（反稀釋條款）</a:t>
              </a:r>
            </a:p>
          </p:txBody>
        </p:sp>
      </p:grpSp>
      <p:grpSp>
        <p:nvGrpSpPr>
          <p:cNvPr id="12" name="Group 34"/>
          <p:cNvGrpSpPr>
            <a:grpSpLocks/>
          </p:cNvGrpSpPr>
          <p:nvPr/>
        </p:nvGrpSpPr>
        <p:grpSpPr bwMode="auto">
          <a:xfrm>
            <a:off x="6245441" y="1785392"/>
            <a:ext cx="461625" cy="3720728"/>
            <a:chOff x="-130" y="1296"/>
            <a:chExt cx="1716" cy="2253"/>
          </a:xfrm>
        </p:grpSpPr>
        <p:sp>
          <p:nvSpPr>
            <p:cNvPr id="676899" name="Line 35"/>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900" name="Text Box 36"/>
            <p:cNvSpPr txBox="1">
              <a:spLocks noChangeArrowheads="1"/>
            </p:cNvSpPr>
            <p:nvPr/>
          </p:nvSpPr>
          <p:spPr bwMode="auto">
            <a:xfrm>
              <a:off x="-130" y="1536"/>
              <a:ext cx="1716" cy="2013"/>
            </a:xfrm>
            <a:prstGeom prst="rect">
              <a:avLst/>
            </a:prstGeom>
            <a:noFill/>
            <a:ln w="9525">
              <a:noFill/>
              <a:miter lim="800000"/>
              <a:headEnd/>
              <a:tailEnd/>
            </a:ln>
            <a:effectLst/>
          </p:spPr>
          <p:txBody>
            <a:bodyPr vert="eaVert" wrap="none">
              <a:spAutoFit/>
            </a:bodyPr>
            <a:lstStyle/>
            <a:p>
              <a:pPr algn="l"/>
              <a:r>
                <a:rPr lang="zh-TW" altLang="en-US" sz="1800">
                  <a:latin typeface="標楷體" panose="03000509000000000000" pitchFamily="65" charset="-120"/>
                  <a:ea typeface="標楷體" panose="03000509000000000000" pitchFamily="65" charset="-120"/>
                </a:rPr>
                <a:t>辦理轉換價格調整（重設條款）</a:t>
              </a:r>
            </a:p>
          </p:txBody>
        </p:sp>
      </p:grpSp>
      <p:grpSp>
        <p:nvGrpSpPr>
          <p:cNvPr id="13" name="Group 37"/>
          <p:cNvGrpSpPr>
            <a:grpSpLocks/>
          </p:cNvGrpSpPr>
          <p:nvPr/>
        </p:nvGrpSpPr>
        <p:grpSpPr bwMode="auto">
          <a:xfrm>
            <a:off x="4035424" y="1556792"/>
            <a:ext cx="461840" cy="4343400"/>
            <a:chOff x="2667" y="1152"/>
            <a:chExt cx="291" cy="2736"/>
          </a:xfrm>
        </p:grpSpPr>
        <p:sp>
          <p:nvSpPr>
            <p:cNvPr id="676902" name="Text Box 38"/>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a:latin typeface="標楷體" panose="03000509000000000000" pitchFamily="65" charset="-120"/>
                  <a:ea typeface="標楷體" panose="03000509000000000000" pitchFamily="65" charset="-120"/>
                </a:rPr>
                <a:t>發行公司股票權利之辦理</a:t>
              </a:r>
            </a:p>
          </p:txBody>
        </p:sp>
        <p:sp>
          <p:nvSpPr>
            <p:cNvPr id="676903" name="Line 39"/>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4" name="Group 40"/>
          <p:cNvGrpSpPr>
            <a:grpSpLocks/>
          </p:cNvGrpSpPr>
          <p:nvPr/>
        </p:nvGrpSpPr>
        <p:grpSpPr bwMode="auto">
          <a:xfrm>
            <a:off x="6703890" y="1556792"/>
            <a:ext cx="461839" cy="4528639"/>
            <a:chOff x="3743" y="1152"/>
            <a:chExt cx="291" cy="2905"/>
          </a:xfrm>
        </p:grpSpPr>
        <p:sp>
          <p:nvSpPr>
            <p:cNvPr id="676905" name="Line 41"/>
            <p:cNvSpPr>
              <a:spLocks noChangeShapeType="1"/>
            </p:cNvSpPr>
            <p:nvPr/>
          </p:nvSpPr>
          <p:spPr bwMode="auto">
            <a:xfrm>
              <a:off x="3888"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906" name="Text Box 42"/>
            <p:cNvSpPr txBox="1">
              <a:spLocks noChangeArrowheads="1"/>
            </p:cNvSpPr>
            <p:nvPr/>
          </p:nvSpPr>
          <p:spPr bwMode="auto">
            <a:xfrm>
              <a:off x="3743" y="1481"/>
              <a:ext cx="291" cy="2576"/>
            </a:xfrm>
            <a:prstGeom prst="rect">
              <a:avLst/>
            </a:prstGeom>
            <a:noFill/>
            <a:ln w="9525">
              <a:noFill/>
              <a:miter lim="800000"/>
              <a:headEnd/>
              <a:tailEnd/>
            </a:ln>
            <a:effectLst/>
          </p:spPr>
          <p:txBody>
            <a:bodyPr vert="eaVert" wrap="none">
              <a:spAutoFit/>
            </a:bodyPr>
            <a:lstStyle/>
            <a:p>
              <a:pPr algn="l"/>
              <a:r>
                <a:rPr lang="en-US" altLang="zh-TW" sz="1800">
                  <a:latin typeface="標楷體" panose="03000509000000000000" pitchFamily="65" charset="-120"/>
                  <a:ea typeface="標楷體" panose="03000509000000000000" pitchFamily="65" charset="-120"/>
                </a:rPr>
                <a:t>(</a:t>
              </a:r>
              <a:r>
                <a:rPr lang="zh-TW" altLang="en-US" sz="1800">
                  <a:latin typeface="標楷體" panose="03000509000000000000" pitchFamily="65" charset="-120"/>
                  <a:ea typeface="標楷體" panose="03000509000000000000" pitchFamily="65" charset="-120"/>
                </a:rPr>
                <a:t>債券換股權利證書下櫃</a:t>
              </a:r>
              <a:r>
                <a:rPr lang="en-US" altLang="zh-TW" sz="1800">
                  <a:latin typeface="標楷體" panose="03000509000000000000" pitchFamily="65" charset="-120"/>
                  <a:ea typeface="標楷體" panose="03000509000000000000" pitchFamily="65" charset="-120"/>
                </a:rPr>
                <a:t>)</a:t>
              </a:r>
              <a:r>
                <a:rPr lang="zh-TW" altLang="en-US" sz="1800">
                  <a:latin typeface="標楷體" panose="03000509000000000000" pitchFamily="65" charset="-120"/>
                  <a:ea typeface="標楷體" panose="03000509000000000000" pitchFamily="65" charset="-120"/>
                </a:rPr>
                <a:t>暨普通股掛牌</a:t>
              </a:r>
            </a:p>
          </p:txBody>
        </p:sp>
      </p:grpSp>
      <p:grpSp>
        <p:nvGrpSpPr>
          <p:cNvPr id="15" name="Group 43"/>
          <p:cNvGrpSpPr>
            <a:grpSpLocks/>
          </p:cNvGrpSpPr>
          <p:nvPr/>
        </p:nvGrpSpPr>
        <p:grpSpPr bwMode="auto">
          <a:xfrm>
            <a:off x="7159624" y="1556792"/>
            <a:ext cx="461840" cy="4343400"/>
            <a:chOff x="2667" y="1152"/>
            <a:chExt cx="291" cy="2736"/>
          </a:xfrm>
        </p:grpSpPr>
        <p:sp>
          <p:nvSpPr>
            <p:cNvPr id="676908" name="Text Box 44"/>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a:latin typeface="標楷體" panose="03000509000000000000" pitchFamily="65" charset="-120"/>
                  <a:ea typeface="標楷體" panose="03000509000000000000" pitchFamily="65" charset="-120"/>
                </a:rPr>
                <a:t>轉換公司債付息作業</a:t>
              </a:r>
            </a:p>
          </p:txBody>
        </p:sp>
        <p:sp>
          <p:nvSpPr>
            <p:cNvPr id="676909" name="Line 45"/>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6" name="Group 46"/>
          <p:cNvGrpSpPr>
            <a:grpSpLocks/>
          </p:cNvGrpSpPr>
          <p:nvPr/>
        </p:nvGrpSpPr>
        <p:grpSpPr bwMode="auto">
          <a:xfrm>
            <a:off x="7540624" y="1556792"/>
            <a:ext cx="461840" cy="4343400"/>
            <a:chOff x="2667" y="1152"/>
            <a:chExt cx="291" cy="2736"/>
          </a:xfrm>
        </p:grpSpPr>
        <p:sp>
          <p:nvSpPr>
            <p:cNvPr id="676911" name="Text Box 47"/>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a:latin typeface="標楷體" panose="03000509000000000000" pitchFamily="65" charset="-120"/>
                  <a:ea typeface="標楷體" panose="03000509000000000000" pitchFamily="65" charset="-120"/>
                </a:rPr>
                <a:t>債券持有人申請賣回作業</a:t>
              </a:r>
            </a:p>
          </p:txBody>
        </p:sp>
        <p:sp>
          <p:nvSpPr>
            <p:cNvPr id="676912" name="Line 48"/>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7" name="Group 49"/>
          <p:cNvGrpSpPr>
            <a:grpSpLocks/>
          </p:cNvGrpSpPr>
          <p:nvPr/>
        </p:nvGrpSpPr>
        <p:grpSpPr bwMode="auto">
          <a:xfrm>
            <a:off x="7997824" y="1556792"/>
            <a:ext cx="461840" cy="4343400"/>
            <a:chOff x="2667" y="1152"/>
            <a:chExt cx="291" cy="2736"/>
          </a:xfrm>
        </p:grpSpPr>
        <p:sp>
          <p:nvSpPr>
            <p:cNvPr id="676914" name="Text Box 50"/>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發行公司強制買回作業</a:t>
              </a:r>
            </a:p>
          </p:txBody>
        </p:sp>
        <p:sp>
          <p:nvSpPr>
            <p:cNvPr id="676915" name="Line 51"/>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8" name="Group 52"/>
          <p:cNvGrpSpPr>
            <a:grpSpLocks/>
          </p:cNvGrpSpPr>
          <p:nvPr/>
        </p:nvGrpSpPr>
        <p:grpSpPr bwMode="auto">
          <a:xfrm>
            <a:off x="8378824" y="1556792"/>
            <a:ext cx="461840" cy="4343400"/>
            <a:chOff x="2667" y="1152"/>
            <a:chExt cx="291" cy="2736"/>
          </a:xfrm>
        </p:grpSpPr>
        <p:sp>
          <p:nvSpPr>
            <p:cNvPr id="676917" name="Text Box 53"/>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轉換公司債</a:t>
              </a:r>
              <a:r>
                <a:rPr lang="zh-TW" altLang="en-US" sz="1800" b="1" dirty="0">
                  <a:solidFill>
                    <a:schemeClr val="tx2">
                      <a:lumMod val="90000"/>
                      <a:lumOff val="10000"/>
                    </a:schemeClr>
                  </a:solidFill>
                  <a:latin typeface="標楷體" panose="03000509000000000000" pitchFamily="65" charset="-120"/>
                  <a:ea typeface="標楷體" panose="03000509000000000000" pitchFamily="65" charset="-120"/>
                </a:rPr>
                <a:t>終止櫃檯買賣</a:t>
              </a:r>
              <a:r>
                <a:rPr lang="zh-TW" altLang="en-US" sz="1800" dirty="0">
                  <a:latin typeface="標楷體" panose="03000509000000000000" pitchFamily="65" charset="-120"/>
                  <a:ea typeface="標楷體" panose="03000509000000000000" pitchFamily="65" charset="-120"/>
                </a:rPr>
                <a:t>作業</a:t>
              </a:r>
            </a:p>
          </p:txBody>
        </p:sp>
        <p:sp>
          <p:nvSpPr>
            <p:cNvPr id="676918" name="Line 54"/>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9" name="Group 55"/>
          <p:cNvGrpSpPr>
            <a:grpSpLocks/>
          </p:cNvGrpSpPr>
          <p:nvPr/>
        </p:nvGrpSpPr>
        <p:grpSpPr bwMode="auto">
          <a:xfrm>
            <a:off x="5407024" y="1632992"/>
            <a:ext cx="461840" cy="4343400"/>
            <a:chOff x="2667" y="1152"/>
            <a:chExt cx="291" cy="2736"/>
          </a:xfrm>
        </p:grpSpPr>
        <p:sp>
          <p:nvSpPr>
            <p:cNvPr id="676920" name="Text Box 56"/>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a:latin typeface="標楷體" panose="03000509000000000000" pitchFamily="65" charset="-120"/>
                  <a:ea typeface="標楷體" panose="03000509000000000000" pitchFamily="65" charset="-120"/>
                </a:rPr>
                <a:t>轉換價格之調整</a:t>
              </a:r>
            </a:p>
          </p:txBody>
        </p:sp>
        <p:sp>
          <p:nvSpPr>
            <p:cNvPr id="676921" name="Line 57"/>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20" name="文字方塊 19"/>
          <p:cNvSpPr txBox="1"/>
          <p:nvPr/>
        </p:nvSpPr>
        <p:spPr>
          <a:xfrm>
            <a:off x="3982457" y="5864841"/>
            <a:ext cx="2493796" cy="646331"/>
          </a:xfrm>
          <a:prstGeom prst="rect">
            <a:avLst/>
          </a:prstGeom>
          <a:noFill/>
          <a:ln>
            <a:solidFill>
              <a:srgbClr val="C00000"/>
            </a:solidFill>
          </a:ln>
        </p:spPr>
        <p:txBody>
          <a:bodyPr wrap="square" rtlCol="0">
            <a:spAutoFit/>
          </a:bodyPr>
          <a:lstStyle/>
          <a:p>
            <a:r>
              <a:rPr lang="zh-TW" altLang="en-US" dirty="0" smtClean="0"/>
              <a:t>*特別注意</a:t>
            </a:r>
            <a:r>
              <a:rPr lang="zh-TW" altLang="en-US" b="1" dirty="0" smtClean="0"/>
              <a:t>最新轉換價格</a:t>
            </a:r>
            <a:r>
              <a:rPr lang="zh-TW" altLang="en-US" dirty="0" smtClean="0"/>
              <a:t>與</a:t>
            </a:r>
            <a:r>
              <a:rPr lang="zh-TW" altLang="en-US" b="1" dirty="0" smtClean="0"/>
              <a:t>價格生效日期</a:t>
            </a:r>
            <a:endParaRPr lang="zh-TW" altLang="en-US" b="1" dirty="0"/>
          </a:p>
        </p:txBody>
      </p:sp>
      <p:cxnSp>
        <p:nvCxnSpPr>
          <p:cNvPr id="24" name="直線單箭頭接點 23"/>
          <p:cNvCxnSpPr/>
          <p:nvPr/>
        </p:nvCxnSpPr>
        <p:spPr>
          <a:xfrm>
            <a:off x="3982457" y="5261215"/>
            <a:ext cx="373519" cy="60362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8" name="投影片編號版面配置區 3"/>
          <p:cNvSpPr>
            <a:spLocks noGrp="1"/>
          </p:cNvSpPr>
          <p:nvPr>
            <p:ph type="sldNum" sz="quarter" idx="4294967295"/>
          </p:nvPr>
        </p:nvSpPr>
        <p:spPr bwMode="auto">
          <a:xfrm>
            <a:off x="8686800" y="5740400"/>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2C786F1B-C711-468C-B88F-79B2DA9C5E12}" type="slidenum">
              <a:rPr kumimoji="0" lang="zh-TW" altLang="en-US" smtClean="0">
                <a:solidFill>
                  <a:srgbClr val="4B3E21"/>
                </a:solidFill>
              </a:rPr>
              <a:pPr/>
              <a:t>24</a:t>
            </a:fld>
            <a:endParaRPr kumimoji="0" lang="zh-TW" altLang="en-US" smtClean="0">
              <a:solidFill>
                <a:srgbClr val="4B3E21"/>
              </a:solidFill>
            </a:endParaRPr>
          </a:p>
        </p:txBody>
      </p:sp>
      <p:sp>
        <p:nvSpPr>
          <p:cNvPr id="75779" name="內容版面配置區 2"/>
          <p:cNvSpPr>
            <a:spLocks noGrp="1"/>
          </p:cNvSpPr>
          <p:nvPr>
            <p:ph idx="4294967295"/>
          </p:nvPr>
        </p:nvSpPr>
        <p:spPr>
          <a:xfrm>
            <a:off x="222512" y="521296"/>
            <a:ext cx="8525952" cy="819472"/>
          </a:xfrm>
        </p:spPr>
        <p:txBody>
          <a:bodyPr/>
          <a:lstStyle/>
          <a:p>
            <a:pPr marL="0" indent="0" algn="ctr">
              <a:buFont typeface="Wingdings 2" pitchFamily="18" charset="2"/>
              <a:buNone/>
            </a:pPr>
            <a:r>
              <a:rPr lang="zh-TW" altLang="en-US" sz="3200" b="1" dirty="0" smtClean="0">
                <a:solidFill>
                  <a:schemeClr val="tx1"/>
                </a:solidFill>
                <a:latin typeface="標楷體" panose="03000509000000000000" pitchFamily="65" charset="-120"/>
                <a:ea typeface="標楷體" panose="03000509000000000000" pitchFamily="65" charset="-120"/>
              </a:rPr>
              <a:t>債券網路掛牌申報作業之相關說明及操作手冊</a:t>
            </a:r>
            <a:endParaRPr lang="en-US" altLang="zh-TW" sz="2000" dirty="0" smtClean="0"/>
          </a:p>
          <a:p>
            <a:pPr marL="857250" lvl="1" indent="-457200">
              <a:buFont typeface="Wingdings" pitchFamily="2" charset="2"/>
              <a:buChar char="ü"/>
            </a:pPr>
            <a:endParaRPr lang="en-US" altLang="zh-TW" sz="2000" dirty="0" smtClean="0"/>
          </a:p>
          <a:p>
            <a:pPr marL="857250" lvl="1" indent="-457200">
              <a:buFont typeface="Wingdings" pitchFamily="2" charset="2"/>
              <a:buChar char="ü"/>
            </a:pPr>
            <a:endParaRPr lang="en-US" altLang="zh-TW" sz="2000" dirty="0" smtClean="0"/>
          </a:p>
          <a:p>
            <a:pPr marL="857250" lvl="1" indent="-457200">
              <a:buFont typeface="Wingdings" pitchFamily="2" charset="2"/>
              <a:buChar char="ü"/>
            </a:pPr>
            <a:endParaRPr lang="zh-TW" altLang="en-US" sz="2000" dirty="0" smtClean="0"/>
          </a:p>
        </p:txBody>
      </p:sp>
      <p:pic>
        <p:nvPicPr>
          <p:cNvPr id="999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8" y="1196752"/>
            <a:ext cx="9084861"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6"/>
          <p:cNvSpPr>
            <a:spLocks noChangeArrowheads="1"/>
          </p:cNvSpPr>
          <p:nvPr/>
        </p:nvSpPr>
        <p:spPr bwMode="auto">
          <a:xfrm>
            <a:off x="1835697" y="3212976"/>
            <a:ext cx="2736304" cy="504056"/>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200" b="1">
              <a:solidFill>
                <a:schemeClr val="bg2"/>
              </a:solidFill>
              <a:latin typeface="標楷體" pitchFamily="65" charset="-120"/>
              <a:ea typeface="標楷體" pitchFamily="65" charset="-120"/>
            </a:endParaRPr>
          </a:p>
        </p:txBody>
      </p:sp>
      <p:sp>
        <p:nvSpPr>
          <p:cNvPr id="12" name="Rectangle 16"/>
          <p:cNvSpPr>
            <a:spLocks noChangeArrowheads="1"/>
          </p:cNvSpPr>
          <p:nvPr/>
        </p:nvSpPr>
        <p:spPr bwMode="auto">
          <a:xfrm>
            <a:off x="1835696" y="5805264"/>
            <a:ext cx="2736304" cy="43204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200" b="1">
              <a:solidFill>
                <a:schemeClr val="bg2"/>
              </a:solidFill>
              <a:latin typeface="標楷體" pitchFamily="65" charset="-120"/>
              <a:ea typeface="標楷體" pitchFamily="65" charset="-120"/>
            </a:endParaRPr>
          </a:p>
        </p:txBody>
      </p:sp>
    </p:spTree>
    <p:extLst>
      <p:ext uri="{BB962C8B-B14F-4D97-AF65-F5344CB8AC3E}">
        <p14:creationId xmlns:p14="http://schemas.microsoft.com/office/powerpoint/2010/main" val="866739145"/>
      </p:ext>
    </p:extLst>
  </p:cSld>
  <p:clrMapOvr>
    <a:masterClrMapping/>
  </p:clrMapOvr>
  <p:transition advTm="987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691443" y="1499807"/>
            <a:ext cx="7670626" cy="1857375"/>
          </a:xfrm>
          <a:noFill/>
        </p:spPr>
        <p:txBody>
          <a:bodyPr vert="horz" wrap="square" lIns="91440" tIns="45720" rIns="91440" bIns="45720" numCol="1" anchor="t" anchorCtr="0" compatLnSpc="1">
            <a:prstTxWarp prst="textNoShape">
              <a:avLst/>
            </a:prstTxWarp>
            <a:normAutofit/>
          </a:bodyPr>
          <a:lstStyle/>
          <a:p>
            <a:pPr marL="982663" indent="-982663">
              <a:lnSpc>
                <a:spcPts val="4500"/>
              </a:lnSpc>
            </a:pPr>
            <a:r>
              <a:rPr lang="zh-TW" altLang="en-US" sz="4000" b="1" dirty="0">
                <a:solidFill>
                  <a:srgbClr val="967D42"/>
                </a:solidFill>
                <a:latin typeface="標楷體" pitchFamily="65" charset="-120"/>
                <a:ea typeface="標楷體" pitchFamily="65" charset="-120"/>
              </a:rPr>
              <a:t>肆</a:t>
            </a:r>
            <a:r>
              <a:rPr lang="zh-TW" altLang="en-US" sz="4000" b="1" dirty="0" smtClean="0">
                <a:solidFill>
                  <a:srgbClr val="967D42"/>
                </a:solidFill>
                <a:latin typeface="標楷體" pitchFamily="65" charset="-120"/>
                <a:ea typeface="標楷體" pitchFamily="65" charset="-120"/>
              </a:rPr>
              <a:t>、轉</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交</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換公司債交易方式及市場資訊查詢</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25</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30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29600" cy="1143000"/>
          </a:xfrm>
        </p:spPr>
        <p:txBody>
          <a:bodyPr/>
          <a:lstStyle/>
          <a:p>
            <a:r>
              <a:rPr lang="zh-TW" altLang="en-US" dirty="0" smtClean="0"/>
              <a:t>轉</a:t>
            </a:r>
            <a:r>
              <a:rPr lang="en-US" altLang="zh-TW" dirty="0" smtClean="0"/>
              <a:t>(</a:t>
            </a:r>
            <a:r>
              <a:rPr lang="zh-TW" altLang="en-US" dirty="0" smtClean="0"/>
              <a:t>交</a:t>
            </a:r>
            <a:r>
              <a:rPr lang="en-US" altLang="zh-TW" dirty="0" smtClean="0"/>
              <a:t>)</a:t>
            </a:r>
            <a:r>
              <a:rPr lang="zh-TW" altLang="en-US" dirty="0" smtClean="0"/>
              <a:t>換公司債之交易方式</a:t>
            </a:r>
            <a:endParaRPr lang="zh-TW" altLang="en-US" dirty="0"/>
          </a:p>
        </p:txBody>
      </p:sp>
      <p:sp>
        <p:nvSpPr>
          <p:cNvPr id="3" name="內容版面配置區 2"/>
          <p:cNvSpPr>
            <a:spLocks noGrp="1"/>
          </p:cNvSpPr>
          <p:nvPr>
            <p:ph idx="1"/>
          </p:nvPr>
        </p:nvSpPr>
        <p:spPr>
          <a:xfrm>
            <a:off x="467544" y="1639341"/>
            <a:ext cx="8352928" cy="4525963"/>
          </a:xfrm>
        </p:spPr>
        <p:txBody>
          <a:bodyPr/>
          <a:lstStyle/>
          <a:p>
            <a:r>
              <a:rPr lang="zh-TW" altLang="en-US" dirty="0" smtClean="0"/>
              <a:t>得以營業處所議價買賣或交易系統交易方式</a:t>
            </a:r>
            <a:endParaRPr lang="en-US" altLang="zh-TW" dirty="0" smtClean="0"/>
          </a:p>
          <a:p>
            <a:pPr lvl="1"/>
            <a:r>
              <a:rPr lang="zh-TW" altLang="en-US" dirty="0" smtClean="0"/>
              <a:t>營業處所議價買賣</a:t>
            </a:r>
            <a:endParaRPr lang="en-US" altLang="zh-TW" dirty="0" smtClean="0"/>
          </a:p>
          <a:p>
            <a:pPr lvl="2"/>
            <a:r>
              <a:rPr lang="zh-TW" altLang="en-US" dirty="0" smtClean="0"/>
              <a:t>交易內容：買賣斷與附條件交易</a:t>
            </a:r>
            <a:endParaRPr lang="en-US" altLang="zh-TW" dirty="0" smtClean="0"/>
          </a:p>
          <a:p>
            <a:pPr lvl="2"/>
            <a:r>
              <a:rPr lang="zh-TW" altLang="en-US" dirty="0" smtClean="0"/>
              <a:t>成交方式：透過自營商以電話或書面議價成交</a:t>
            </a:r>
            <a:endParaRPr lang="en-US" altLang="zh-TW" dirty="0" smtClean="0"/>
          </a:p>
          <a:p>
            <a:pPr lvl="2"/>
            <a:r>
              <a:rPr lang="zh-TW" altLang="en-US" dirty="0" smtClean="0"/>
              <a:t>交易時間：</a:t>
            </a:r>
            <a:r>
              <a:rPr lang="en-US" altLang="zh-TW" dirty="0" smtClean="0"/>
              <a:t>9:00~15:00</a:t>
            </a:r>
          </a:p>
          <a:p>
            <a:pPr lvl="2"/>
            <a:r>
              <a:rPr lang="zh-TW" altLang="en-US" dirty="0" smtClean="0"/>
              <a:t>交易單位：以十萬元為單位</a:t>
            </a:r>
            <a:endParaRPr lang="en-US" altLang="zh-TW" dirty="0" smtClean="0"/>
          </a:p>
          <a:p>
            <a:pPr lvl="2"/>
            <a:r>
              <a:rPr lang="zh-TW" altLang="en-US" dirty="0" smtClean="0"/>
              <a:t>報價方式：百元價</a:t>
            </a:r>
            <a:endParaRPr lang="en-US" altLang="zh-TW" dirty="0" smtClean="0"/>
          </a:p>
          <a:p>
            <a:pPr lvl="2"/>
            <a:r>
              <a:rPr lang="zh-TW" altLang="en-US" dirty="0" smtClean="0"/>
              <a:t>結算交割：</a:t>
            </a:r>
            <a:r>
              <a:rPr lang="en-US" altLang="zh-TW" dirty="0" smtClean="0"/>
              <a:t>T+2</a:t>
            </a:r>
            <a:r>
              <a:rPr lang="zh-TW" altLang="en-US" dirty="0" smtClean="0"/>
              <a:t>日內雙方自行結算約定交割</a:t>
            </a:r>
            <a:endParaRPr lang="en-US" altLang="zh-TW" dirty="0" smtClean="0"/>
          </a:p>
          <a:p>
            <a:pPr lvl="1"/>
            <a:endParaRPr lang="en-US" altLang="zh-TW" dirty="0" smtClean="0"/>
          </a:p>
        </p:txBody>
      </p:sp>
      <p:sp>
        <p:nvSpPr>
          <p:cNvPr id="4" name="投影片編號版面配置區 3"/>
          <p:cNvSpPr>
            <a:spLocks noGrp="1"/>
          </p:cNvSpPr>
          <p:nvPr>
            <p:ph type="sldNum" sz="quarter" idx="12"/>
          </p:nvPr>
        </p:nvSpPr>
        <p:spPr/>
        <p:txBody>
          <a:bodyPr/>
          <a:lstStyle/>
          <a:p>
            <a:fld id="{1FEDBA66-82E8-4B90-A556-F66DA298D5EA}" type="slidenum">
              <a:rPr lang="en-US" altLang="zh-TW" smtClean="0"/>
              <a:pPr/>
              <a:t>26</a:t>
            </a:fld>
            <a:endParaRPr lang="en-US" altLang="zh-TW"/>
          </a:p>
        </p:txBody>
      </p:sp>
      <p:pic>
        <p:nvPicPr>
          <p:cNvPr id="1031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0158"/>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7778" name="Rectangle 2"/>
          <p:cNvSpPr>
            <a:spLocks noGrp="1" noChangeArrowheads="1"/>
          </p:cNvSpPr>
          <p:nvPr>
            <p:ph type="title"/>
          </p:nvPr>
        </p:nvSpPr>
        <p:spPr>
          <a:xfrm>
            <a:off x="544016" y="413792"/>
            <a:ext cx="7772400" cy="1143000"/>
          </a:xfrm>
        </p:spPr>
        <p:txBody>
          <a:bodyPr>
            <a:normAutofit/>
          </a:bodyPr>
          <a:lstStyle/>
          <a:p>
            <a:pPr marL="342900" indent="-342900">
              <a:buClr>
                <a:srgbClr val="FFCC00"/>
              </a:buClr>
            </a:pPr>
            <a:r>
              <a:rPr lang="zh-TW" altLang="en-US" sz="4000" b="1" dirty="0" smtClean="0">
                <a:latin typeface="標楷體" pitchFamily="65" charset="-120"/>
                <a:ea typeface="標楷體" pitchFamily="65" charset="-120"/>
              </a:rPr>
              <a:t>轉</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交</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換公司債之交易方式</a:t>
            </a:r>
          </a:p>
        </p:txBody>
      </p:sp>
      <p:graphicFrame>
        <p:nvGraphicFramePr>
          <p:cNvPr id="587803" name="Group 27"/>
          <p:cNvGraphicFramePr>
            <a:graphicFrameLocks noGrp="1"/>
          </p:cNvGraphicFramePr>
          <p:nvPr>
            <p:ph type="tbl" idx="1"/>
            <p:extLst>
              <p:ext uri="{D42A27DB-BD31-4B8C-83A1-F6EECF244321}">
                <p14:modId xmlns:p14="http://schemas.microsoft.com/office/powerpoint/2010/main" val="3076839470"/>
              </p:ext>
            </p:extLst>
          </p:nvPr>
        </p:nvGraphicFramePr>
        <p:xfrm>
          <a:off x="1043236" y="2060848"/>
          <a:ext cx="7417196" cy="3383960"/>
        </p:xfrm>
        <a:graphic>
          <a:graphicData uri="http://schemas.openxmlformats.org/drawingml/2006/table">
            <a:tbl>
              <a:tblPr/>
              <a:tblGrid>
                <a:gridCol w="2853250"/>
                <a:gridCol w="4563946"/>
              </a:tblGrid>
              <a:tr h="3078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項　目</a:t>
                      </a:r>
                    </a:p>
                  </a:txBody>
                  <a:tcPr marL="83077" marR="83077"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櫃檯買賣中心</a:t>
                      </a:r>
                    </a:p>
                  </a:txBody>
                  <a:tcPr marL="83077" marR="83077"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040">
                <a:tc>
                  <a:txBody>
                    <a:bodyPr/>
                    <a:lstStyle/>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①升降單位</a:t>
                      </a:r>
                      <a:b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b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
                      </a:r>
                      <a:b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b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②漲跌幅</a:t>
                      </a: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③交易單位</a:t>
                      </a: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④申報買賣之價格</a:t>
                      </a: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⑤證交稅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268288" algn="l" defTabSz="914400" rtl="0" eaLnBrk="1" fontAlgn="base" latinLnBrk="0" hangingPunct="1">
                        <a:lnSpc>
                          <a:spcPct val="115000"/>
                        </a:lnSpc>
                        <a:spcBef>
                          <a:spcPct val="0"/>
                        </a:spcBef>
                        <a:spcAft>
                          <a:spcPct val="0"/>
                        </a:spcAft>
                        <a:buClrTx/>
                        <a:buSzTx/>
                        <a:buFontTx/>
                        <a:buNone/>
                        <a:tabLst/>
                      </a:pPr>
                      <a:r>
                        <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rPr>
                        <a:t>①</a:t>
                      </a: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轉換公司債買賣之價格未滿一百五十元者，其升降單位為五分，一百五十元至未滿一千元者為一元，一千元以上者為五元。 </a:t>
                      </a: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②比照股票以 </a:t>
                      </a:r>
                      <a:r>
                        <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rPr>
                        <a:t>10</a:t>
                      </a:r>
                      <a:r>
                        <a:rPr kumimoji="1" lang="en-US" altLang="zh-TW" sz="1800" b="0" i="0" u="none" strike="noStrike" cap="none" normalizeH="0" baseline="0" dirty="0" smtClean="0">
                          <a:ln>
                            <a:noFill/>
                          </a:ln>
                          <a:solidFill>
                            <a:srgbClr val="000099"/>
                          </a:solidFill>
                          <a:effectLst/>
                          <a:latin typeface="新細明體" pitchFamily="18" charset="-120"/>
                          <a:ea typeface="新細明體" pitchFamily="18" charset="-120"/>
                        </a:rPr>
                        <a:t>%</a:t>
                      </a: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為限</a:t>
                      </a:r>
                      <a:endParaRPr kumimoji="1" lang="en-US" altLang="zh-TW"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③十萬元</a:t>
                      </a: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④一百元為準</a:t>
                      </a: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rgbClr val="000099"/>
                          </a:solidFill>
                          <a:effectLst/>
                          <a:latin typeface="Times New Roman" pitchFamily="18" charset="0"/>
                          <a:ea typeface="標楷體" pitchFamily="65" charset="-120"/>
                        </a:rPr>
                        <a:t>⑤免稅 </a:t>
                      </a:r>
                    </a:p>
                  </a:txBody>
                  <a:tcPr marL="33231" marR="3323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投影片編號版面配置區 5"/>
          <p:cNvSpPr>
            <a:spLocks noGrp="1"/>
          </p:cNvSpPr>
          <p:nvPr>
            <p:ph type="sldNum" sz="quarter" idx="12"/>
          </p:nvPr>
        </p:nvSpPr>
        <p:spPr/>
        <p:txBody>
          <a:bodyPr/>
          <a:lstStyle/>
          <a:p>
            <a:fld id="{FB0ADDC7-41AA-4864-BCBC-FF4D688003D8}" type="slidenum">
              <a:rPr lang="en-US" altLang="zh-TW" smtClean="0"/>
              <a:pPr/>
              <a:t>27</a:t>
            </a:fld>
            <a:endParaRPr lang="en-US" altLang="zh-TW"/>
          </a:p>
        </p:txBody>
      </p:sp>
      <p:sp>
        <p:nvSpPr>
          <p:cNvPr id="5" name="矩形 4"/>
          <p:cNvSpPr/>
          <p:nvPr/>
        </p:nvSpPr>
        <p:spPr>
          <a:xfrm>
            <a:off x="467544" y="1393612"/>
            <a:ext cx="3816424" cy="523220"/>
          </a:xfrm>
          <a:prstGeom prst="rect">
            <a:avLst/>
          </a:prstGeom>
        </p:spPr>
        <p:txBody>
          <a:bodyPr wrap="square">
            <a:spAutoFit/>
          </a:bodyPr>
          <a:lstStyle/>
          <a:p>
            <a:pPr marL="742950" lvl="1" indent="-285750">
              <a:spcBef>
                <a:spcPct val="20000"/>
              </a:spcBef>
              <a:buClr>
                <a:schemeClr val="accent2"/>
              </a:buClr>
              <a:buSzPct val="50000"/>
              <a:buFont typeface="Wingdings 2"/>
              <a:buChar char="³"/>
            </a:pPr>
            <a:r>
              <a:rPr kumimoji="0" lang="zh-TW" altLang="en-US" sz="2800" dirty="0" smtClean="0">
                <a:latin typeface="標楷體" pitchFamily="65" charset="-120"/>
                <a:ea typeface="標楷體" pitchFamily="65" charset="-120"/>
              </a:rPr>
              <a:t>等價系統交易買賣</a:t>
            </a:r>
            <a:endParaRPr kumimoji="0" lang="en-US" altLang="zh-TW" sz="2800" dirty="0" smtClean="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fld id="{80B4238F-A7AB-40E0-9D40-676647D00BF9}" type="slidenum">
              <a:rPr lang="en-US" altLang="zh-TW"/>
              <a:pPr/>
              <a:t>28</a:t>
            </a:fld>
            <a:endParaRPr lang="en-US" altLang="zh-TW"/>
          </a:p>
        </p:txBody>
      </p:sp>
      <p:sp>
        <p:nvSpPr>
          <p:cNvPr id="678914" name="Rectangle 2"/>
          <p:cNvSpPr>
            <a:spLocks noGrp="1" noChangeArrowheads="1"/>
          </p:cNvSpPr>
          <p:nvPr>
            <p:ph type="title"/>
          </p:nvPr>
        </p:nvSpPr>
        <p:spPr/>
        <p:txBody>
          <a:bodyPr/>
          <a:lstStyle/>
          <a:p>
            <a:r>
              <a:rPr lang="zh-TW" altLang="en-US" sz="3200" b="0" dirty="0">
                <a:latin typeface="標楷體" panose="03000509000000000000" pitchFamily="65" charset="-120"/>
                <a:ea typeface="標楷體" panose="03000509000000000000" pitchFamily="65" charset="-120"/>
              </a:rPr>
              <a:t>上櫃轉換公司債於等價系統之交易流程</a:t>
            </a:r>
            <a:endParaRPr lang="zh-TW" altLang="en-US" dirty="0">
              <a:latin typeface="標楷體" panose="03000509000000000000" pitchFamily="65" charset="-120"/>
              <a:ea typeface="標楷體" panose="03000509000000000000" pitchFamily="65" charset="-120"/>
            </a:endParaRPr>
          </a:p>
        </p:txBody>
      </p:sp>
      <p:graphicFrame>
        <p:nvGraphicFramePr>
          <p:cNvPr id="678915" name="Object 3"/>
          <p:cNvGraphicFramePr>
            <a:graphicFrameLocks noChangeAspect="1"/>
          </p:cNvGraphicFramePr>
          <p:nvPr>
            <p:extLst>
              <p:ext uri="{D42A27DB-BD31-4B8C-83A1-F6EECF244321}">
                <p14:modId xmlns:p14="http://schemas.microsoft.com/office/powerpoint/2010/main" val="3041926714"/>
              </p:ext>
            </p:extLst>
          </p:nvPr>
        </p:nvGraphicFramePr>
        <p:xfrm>
          <a:off x="107504" y="1484784"/>
          <a:ext cx="8856984" cy="4248472"/>
        </p:xfrm>
        <a:graphic>
          <a:graphicData uri="http://schemas.openxmlformats.org/presentationml/2006/ole">
            <mc:AlternateContent xmlns:mc="http://schemas.openxmlformats.org/markup-compatibility/2006">
              <mc:Choice xmlns:v="urn:schemas-microsoft-com:vml" Requires="v">
                <p:oleObj spid="_x0000_s996549" name="文件" r:id="rId3" imgW="5486400" imgH="3352800" progId="Word.Document.8">
                  <p:embed/>
                </p:oleObj>
              </mc:Choice>
              <mc:Fallback>
                <p:oleObj name="文件" r:id="rId3" imgW="5486400" imgH="33528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84784"/>
                        <a:ext cx="8856984" cy="4248472"/>
                      </a:xfrm>
                      <a:prstGeom prst="rect">
                        <a:avLst/>
                      </a:prstGeom>
                      <a:noFill/>
                      <a:ln>
                        <a:noFill/>
                      </a:ln>
                      <a:effectLst/>
                      <a:extLst/>
                    </p:spPr>
                  </p:pic>
                </p:oleObj>
              </mc:Fallback>
            </mc:AlternateContent>
          </a:graphicData>
        </a:graphic>
      </p:graphicFrame>
      <p:pic>
        <p:nvPicPr>
          <p:cNvPr id="99637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fld id="{CAC585A2-84CA-454D-9947-3B829A6ED66A}" type="slidenum">
              <a:rPr lang="en-US" altLang="zh-TW"/>
              <a:pPr/>
              <a:t>29</a:t>
            </a:fld>
            <a:endParaRPr lang="en-US" altLang="zh-TW"/>
          </a:p>
        </p:txBody>
      </p:sp>
      <p:sp>
        <p:nvSpPr>
          <p:cNvPr id="680962" name="Rectangle 2"/>
          <p:cNvSpPr>
            <a:spLocks noGrp="1" noChangeArrowheads="1"/>
          </p:cNvSpPr>
          <p:nvPr>
            <p:ph type="title"/>
          </p:nvPr>
        </p:nvSpPr>
        <p:spPr/>
        <p:txBody>
          <a:bodyPr/>
          <a:lstStyle/>
          <a:p>
            <a:r>
              <a:rPr lang="zh-TW" altLang="en-US" sz="3200" b="0" dirty="0">
                <a:latin typeface="標楷體" panose="03000509000000000000" pitchFamily="65" charset="-120"/>
                <a:ea typeface="標楷體" panose="03000509000000000000" pitchFamily="65" charset="-120"/>
              </a:rPr>
              <a:t>上櫃轉換公司債於櫃檯議價之交易流程</a:t>
            </a:r>
          </a:p>
        </p:txBody>
      </p:sp>
      <p:graphicFrame>
        <p:nvGraphicFramePr>
          <p:cNvPr id="680963" name="Object 3"/>
          <p:cNvGraphicFramePr>
            <a:graphicFrameLocks noChangeAspect="1"/>
          </p:cNvGraphicFramePr>
          <p:nvPr>
            <p:extLst>
              <p:ext uri="{D42A27DB-BD31-4B8C-83A1-F6EECF244321}">
                <p14:modId xmlns:p14="http://schemas.microsoft.com/office/powerpoint/2010/main" val="720024620"/>
              </p:ext>
            </p:extLst>
          </p:nvPr>
        </p:nvGraphicFramePr>
        <p:xfrm>
          <a:off x="251520" y="477870"/>
          <a:ext cx="7955414" cy="4536504"/>
        </p:xfrm>
        <a:graphic>
          <a:graphicData uri="http://schemas.openxmlformats.org/presentationml/2006/ole">
            <mc:AlternateContent xmlns:mc="http://schemas.openxmlformats.org/markup-compatibility/2006">
              <mc:Choice xmlns:v="urn:schemas-microsoft-com:vml" Requires="v">
                <p:oleObj spid="_x0000_s998600" name="文件" r:id="rId3" imgW="6134100" imgH="2921508" progId="Word.Document.8">
                  <p:embed/>
                </p:oleObj>
              </mc:Choice>
              <mc:Fallback>
                <p:oleObj name="文件" r:id="rId3" imgW="6134100" imgH="2921508"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7870"/>
                        <a:ext cx="7955414" cy="4536504"/>
                      </a:xfrm>
                      <a:prstGeom prst="rect">
                        <a:avLst/>
                      </a:prstGeom>
                      <a:noFill/>
                      <a:ln>
                        <a:noFill/>
                      </a:ln>
                      <a:effectLst/>
                      <a:extLst/>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39552" y="4581128"/>
            <a:ext cx="8280920" cy="1692771"/>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600" dirty="0" smtClean="0">
                <a:latin typeface="標楷體" panose="03000509000000000000" pitchFamily="65" charset="-120"/>
                <a:ea typeface="標楷體" panose="03000509000000000000" pitchFamily="65" charset="-120"/>
              </a:rPr>
              <a:t>當</a:t>
            </a:r>
            <a:r>
              <a:rPr lang="zh-TW" altLang="en-US" sz="2600" dirty="0">
                <a:latin typeface="標楷體" panose="03000509000000000000" pitchFamily="65" charset="-120"/>
                <a:ea typeface="標楷體" panose="03000509000000000000" pitchFamily="65" charset="-120"/>
              </a:rPr>
              <a:t>買賣雙方皆為債券自營商時，對本中心之申報模式為賣方申報，買方確認；當有其中一方為券商之客戶時，則不論買賣皆由自營商進行申報後，再自行確認</a:t>
            </a:r>
            <a:r>
              <a:rPr lang="zh-TW" altLang="en-US" sz="2600" dirty="0" smtClean="0">
                <a:latin typeface="標楷體" panose="03000509000000000000" pitchFamily="65" charset="-120"/>
                <a:ea typeface="標楷體" panose="03000509000000000000" pitchFamily="65" charset="-120"/>
              </a:rPr>
              <a:t>，經</a:t>
            </a:r>
            <a:r>
              <a:rPr lang="zh-TW" altLang="en-US" sz="2600" b="1" dirty="0" smtClean="0">
                <a:solidFill>
                  <a:srgbClr val="FF0000"/>
                </a:solidFill>
                <a:latin typeface="標楷體" panose="03000509000000000000" pitchFamily="65" charset="-120"/>
                <a:ea typeface="標楷體" panose="03000509000000000000" pitchFamily="65" charset="-120"/>
              </a:rPr>
              <a:t>確認</a:t>
            </a:r>
            <a:r>
              <a:rPr lang="zh-TW" altLang="en-US" sz="2600" dirty="0" smtClean="0">
                <a:latin typeface="標楷體" panose="03000509000000000000" pitchFamily="65" charset="-120"/>
                <a:ea typeface="標楷體" panose="03000509000000000000" pitchFamily="65" charset="-120"/>
              </a:rPr>
              <a:t>後，該筆交易才算</a:t>
            </a:r>
            <a:r>
              <a:rPr lang="zh-TW" altLang="en-US" sz="2600" b="1" dirty="0" smtClean="0">
                <a:latin typeface="標楷體" panose="03000509000000000000" pitchFamily="65" charset="-120"/>
                <a:ea typeface="標楷體" panose="03000509000000000000" pitchFamily="65" charset="-120"/>
              </a:rPr>
              <a:t>完成</a:t>
            </a:r>
            <a:endParaRPr lang="zh-TW" altLang="en-US" sz="26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835459" y="1903260"/>
            <a:ext cx="7382594" cy="1857375"/>
          </a:xfrm>
          <a:noFill/>
        </p:spPr>
        <p:txBody>
          <a:bodyPr vert="horz" wrap="square" lIns="91440" tIns="45720" rIns="91440" bIns="45720" numCol="1" anchor="t" anchorCtr="0" compatLnSpc="1">
            <a:prstTxWarp prst="textNoShape">
              <a:avLst/>
            </a:prstTxWarp>
            <a:normAutofit/>
          </a:bodyPr>
          <a:lstStyle/>
          <a:p>
            <a:pPr marL="982663" indent="-982663">
              <a:lnSpc>
                <a:spcPts val="4500"/>
              </a:lnSpc>
            </a:pPr>
            <a:r>
              <a:rPr lang="zh-TW" altLang="en-US" sz="4000" b="1" dirty="0" smtClean="0">
                <a:solidFill>
                  <a:srgbClr val="967D42"/>
                </a:solidFill>
                <a:latin typeface="標楷體" pitchFamily="65" charset="-120"/>
                <a:ea typeface="標楷體" pitchFamily="65" charset="-120"/>
              </a:rPr>
              <a:t>壹</a:t>
            </a:r>
            <a:r>
              <a:rPr lang="zh-TW" altLang="en-US" sz="4000" b="1" dirty="0">
                <a:solidFill>
                  <a:srgbClr val="967D42"/>
                </a:solidFill>
                <a:latin typeface="標楷體" pitchFamily="65" charset="-120"/>
                <a:ea typeface="標楷體" pitchFamily="65" charset="-120"/>
              </a:rPr>
              <a:t>、轉</a:t>
            </a:r>
            <a:r>
              <a:rPr lang="en-US" altLang="zh-TW" sz="4000" b="1" dirty="0">
                <a:solidFill>
                  <a:srgbClr val="967D42"/>
                </a:solidFill>
                <a:latin typeface="標楷體" pitchFamily="65" charset="-120"/>
                <a:ea typeface="標楷體" pitchFamily="65" charset="-120"/>
              </a:rPr>
              <a:t>(</a:t>
            </a:r>
            <a:r>
              <a:rPr lang="zh-TW" altLang="en-US" sz="4000" b="1" dirty="0">
                <a:solidFill>
                  <a:srgbClr val="967D42"/>
                </a:solidFill>
                <a:latin typeface="標楷體" pitchFamily="65" charset="-120"/>
                <a:ea typeface="標楷體" pitchFamily="65" charset="-120"/>
              </a:rPr>
              <a:t>交</a:t>
            </a:r>
            <a:r>
              <a:rPr lang="en-US" altLang="zh-TW" sz="4000" b="1" dirty="0">
                <a:solidFill>
                  <a:srgbClr val="967D42"/>
                </a:solidFill>
                <a:latin typeface="標楷體" pitchFamily="65" charset="-120"/>
                <a:ea typeface="標楷體" pitchFamily="65" charset="-120"/>
              </a:rPr>
              <a:t>)</a:t>
            </a:r>
            <a:r>
              <a:rPr lang="zh-TW" altLang="en-US" sz="4000" b="1" dirty="0">
                <a:solidFill>
                  <a:srgbClr val="967D42"/>
                </a:solidFill>
                <a:latin typeface="標楷體" pitchFamily="65" charset="-120"/>
                <a:ea typeface="標楷體" pitchFamily="65" charset="-120"/>
              </a:rPr>
              <a:t>換公司債市場現況</a:t>
            </a:r>
            <a:endParaRPr lang="zh-TW" altLang="en-US" sz="4000" b="1" dirty="0" smtClean="0">
              <a:solidFill>
                <a:srgbClr val="967D42"/>
              </a:solidFill>
              <a:latin typeface="標楷體" pitchFamily="65" charset="-120"/>
              <a:ea typeface="標楷體" pitchFamily="65" charset="-120"/>
            </a:endParaRP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3</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035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024" y="188640"/>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100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5313" name="Picture 1"/>
          <p:cNvPicPr>
            <a:picLocks noChangeAspect="1" noChangeArrowheads="1"/>
          </p:cNvPicPr>
          <p:nvPr/>
        </p:nvPicPr>
        <p:blipFill>
          <a:blip r:embed="rId3" cstate="print"/>
          <a:srcRect/>
          <a:stretch>
            <a:fillRect/>
          </a:stretch>
        </p:blipFill>
        <p:spPr bwMode="auto">
          <a:xfrm>
            <a:off x="30708" y="1700808"/>
            <a:ext cx="9091538" cy="5004792"/>
          </a:xfrm>
          <a:prstGeom prst="rect">
            <a:avLst/>
          </a:prstGeom>
          <a:noFill/>
          <a:ln w="9525">
            <a:noFill/>
            <a:miter lim="800000"/>
            <a:headEnd/>
            <a:tailEnd/>
          </a:ln>
        </p:spPr>
      </p:pic>
      <p:sp>
        <p:nvSpPr>
          <p:cNvPr id="66562"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8FA941F2-215F-4F74-B557-4BFEF59911C2}" type="slidenum">
              <a:rPr kumimoji="0" lang="en-US" altLang="zh-TW" sz="1400"/>
              <a:pPr algn="r"/>
              <a:t>30</a:t>
            </a:fld>
            <a:endParaRPr kumimoji="0" lang="en-US" altLang="zh-TW" sz="1400"/>
          </a:p>
        </p:txBody>
      </p:sp>
      <p:sp>
        <p:nvSpPr>
          <p:cNvPr id="66563" name="Rectangle 2"/>
          <p:cNvSpPr>
            <a:spLocks noChangeArrowheads="1"/>
          </p:cNvSpPr>
          <p:nvPr/>
        </p:nvSpPr>
        <p:spPr bwMode="auto">
          <a:xfrm>
            <a:off x="467544" y="253390"/>
            <a:ext cx="8229600" cy="1015370"/>
          </a:xfrm>
          <a:prstGeom prst="rect">
            <a:avLst/>
          </a:prstGeom>
          <a:noFill/>
          <a:ln w="9525">
            <a:noFill/>
            <a:miter lim="800000"/>
            <a:headEnd/>
            <a:tailEnd/>
          </a:ln>
        </p:spPr>
        <p:txBody>
          <a:bodyPr anchor="ctr"/>
          <a:lstStyle/>
          <a:p>
            <a:pPr algn="ctr"/>
            <a:r>
              <a:rPr lang="en-US" altLang="en-US" sz="3600" dirty="0" err="1">
                <a:solidFill>
                  <a:schemeClr val="tx2"/>
                </a:solidFill>
                <a:latin typeface="標楷體" pitchFamily="65" charset="-120"/>
                <a:ea typeface="標楷體" pitchFamily="65" charset="-120"/>
              </a:rPr>
              <a:t>轉換</a:t>
            </a:r>
            <a:r>
              <a:rPr lang="zh-TW" altLang="en-US" sz="3600" dirty="0">
                <a:solidFill>
                  <a:schemeClr val="tx2"/>
                </a:solidFill>
                <a:latin typeface="標楷體" pitchFamily="65" charset="-120"/>
                <a:ea typeface="標楷體" pitchFamily="65" charset="-120"/>
              </a:rPr>
              <a:t>債交易</a:t>
            </a:r>
            <a:r>
              <a:rPr lang="zh-TW" altLang="en-US" sz="3600" dirty="0" smtClean="0">
                <a:solidFill>
                  <a:schemeClr val="tx2"/>
                </a:solidFill>
                <a:latin typeface="標楷體" pitchFamily="65" charset="-120"/>
                <a:ea typeface="標楷體" pitchFamily="65" charset="-120"/>
              </a:rPr>
              <a:t>資訊</a:t>
            </a:r>
            <a:r>
              <a:rPr lang="zh-TW" altLang="en-US" sz="3600" dirty="0">
                <a:solidFill>
                  <a:schemeClr val="tx2"/>
                </a:solidFill>
                <a:latin typeface="標楷體" pitchFamily="65" charset="-120"/>
                <a:ea typeface="標楷體" pitchFamily="65" charset="-120"/>
              </a:rPr>
              <a:t>查詢</a:t>
            </a:r>
            <a:r>
              <a:rPr lang="en-US" altLang="zh-TW" sz="3600" dirty="0" smtClean="0">
                <a:solidFill>
                  <a:schemeClr val="tx2"/>
                </a:solidFill>
                <a:latin typeface="標楷體" pitchFamily="65" charset="-120"/>
                <a:ea typeface="標楷體" pitchFamily="65" charset="-120"/>
              </a:rPr>
              <a:t>-</a:t>
            </a:r>
            <a:r>
              <a:rPr lang="zh-TW" altLang="en-US" sz="3600" dirty="0">
                <a:solidFill>
                  <a:schemeClr val="tx2"/>
                </a:solidFill>
                <a:latin typeface="標楷體" pitchFamily="65" charset="-120"/>
                <a:ea typeface="標楷體" pitchFamily="65" charset="-120"/>
              </a:rPr>
              <a:t>每日交易行情</a:t>
            </a:r>
          </a:p>
        </p:txBody>
      </p:sp>
      <p:sp>
        <p:nvSpPr>
          <p:cNvPr id="66566" name="Oval 6"/>
          <p:cNvSpPr>
            <a:spLocks noChangeArrowheads="1"/>
          </p:cNvSpPr>
          <p:nvPr/>
        </p:nvSpPr>
        <p:spPr bwMode="auto">
          <a:xfrm>
            <a:off x="6754688" y="4123928"/>
            <a:ext cx="22098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 name="Oval 6"/>
          <p:cNvSpPr>
            <a:spLocks noChangeArrowheads="1"/>
          </p:cNvSpPr>
          <p:nvPr/>
        </p:nvSpPr>
        <p:spPr bwMode="auto">
          <a:xfrm>
            <a:off x="242640" y="3043808"/>
            <a:ext cx="1305024"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0" name="Oval 6"/>
          <p:cNvSpPr>
            <a:spLocks noChangeArrowheads="1"/>
          </p:cNvSpPr>
          <p:nvPr/>
        </p:nvSpPr>
        <p:spPr bwMode="auto">
          <a:xfrm>
            <a:off x="1763688" y="3763888"/>
            <a:ext cx="187382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1" name="Oval 6"/>
          <p:cNvSpPr>
            <a:spLocks noChangeArrowheads="1"/>
          </p:cNvSpPr>
          <p:nvPr/>
        </p:nvSpPr>
        <p:spPr bwMode="auto">
          <a:xfrm>
            <a:off x="3637508" y="3763888"/>
            <a:ext cx="10065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2" name="Text Box 3"/>
          <p:cNvSpPr txBox="1">
            <a:spLocks noChangeArrowheads="1"/>
          </p:cNvSpPr>
          <p:nvPr/>
        </p:nvSpPr>
        <p:spPr bwMode="auto">
          <a:xfrm>
            <a:off x="467544" y="1052736"/>
            <a:ext cx="8460432" cy="723275"/>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路徑：本中心網站</a:t>
            </a:r>
            <a:r>
              <a:rPr lang="en-US" altLang="zh-TW" dirty="0">
                <a:latin typeface="Arial" pitchFamily="34" charset="0"/>
                <a:ea typeface="標楷體" pitchFamily="65" charset="-120"/>
              </a:rPr>
              <a:t>(</a:t>
            </a:r>
            <a:r>
              <a:rPr lang="en-US" altLang="zh-TW" dirty="0" smtClean="0">
                <a:latin typeface="Arial" pitchFamily="34" charset="0"/>
                <a:ea typeface="標楷體" pitchFamily="65" charset="-120"/>
                <a:hlinkClick r:id="rId4"/>
              </a:rPr>
              <a:t>www.tpex.org.tw</a:t>
            </a:r>
            <a:r>
              <a:rPr lang="en-US" altLang="zh-TW" dirty="0" smtClean="0">
                <a:latin typeface="Arial" pitchFamily="34" charset="0"/>
                <a:ea typeface="標楷體" pitchFamily="65" charset="-120"/>
              </a:rPr>
              <a:t>)</a:t>
            </a:r>
          </a:p>
          <a:p>
            <a:pPr fontAlgn="t">
              <a:spcBef>
                <a:spcPts val="600"/>
              </a:spcBef>
            </a:pPr>
            <a:r>
              <a:rPr lang="zh-TW" altLang="en-US" dirty="0" smtClean="0">
                <a:latin typeface="標楷體" pitchFamily="65" charset="-120"/>
                <a:ea typeface="標楷體" pitchFamily="65" charset="-120"/>
              </a:rPr>
              <a:t>→債券市場資訊首頁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交易資訊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交</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換債統計報表 </a:t>
            </a:r>
            <a:r>
              <a:rPr lang="en-US" altLang="zh-TW" dirty="0" smtClean="0">
                <a:latin typeface="標楷體" pitchFamily="65" charset="-120"/>
                <a:ea typeface="標楷體" pitchFamily="65" charset="-120"/>
              </a:rPr>
              <a:t>&gt;</a:t>
            </a:r>
            <a:r>
              <a:rPr lang="zh-TW" altLang="en-US" dirty="0" smtClean="0">
                <a:latin typeface="標楷體" pitchFamily="65" charset="-120"/>
                <a:ea typeface="標楷體" pitchFamily="65" charset="-120"/>
              </a:rPr>
              <a:t>日統計→交易行情表</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0"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C93EAE9-32F0-4AB2-95F8-9A3312EE32F9}" type="slidenum">
              <a:rPr kumimoji="0" lang="en-US" altLang="zh-TW" sz="1400"/>
              <a:pPr algn="r"/>
              <a:t>31</a:t>
            </a:fld>
            <a:endParaRPr kumimoji="0" lang="en-US" altLang="zh-TW" sz="1400"/>
          </a:p>
        </p:txBody>
      </p:sp>
      <p:sp>
        <p:nvSpPr>
          <p:cNvPr id="68611" name="Rectangle 2"/>
          <p:cNvSpPr>
            <a:spLocks noChangeArrowheads="1"/>
          </p:cNvSpPr>
          <p:nvPr/>
        </p:nvSpPr>
        <p:spPr bwMode="auto">
          <a:xfrm>
            <a:off x="457200" y="548680"/>
            <a:ext cx="8229600" cy="1143000"/>
          </a:xfrm>
          <a:prstGeom prst="rect">
            <a:avLst/>
          </a:prstGeom>
          <a:noFill/>
          <a:ln w="9525">
            <a:noFill/>
            <a:miter lim="800000"/>
            <a:headEnd/>
            <a:tailEnd/>
          </a:ln>
        </p:spPr>
        <p:txBody>
          <a:bodyPr anchor="ctr"/>
          <a:lstStyle/>
          <a:p>
            <a:pPr algn="ctr"/>
            <a:r>
              <a:rPr lang="en-US" altLang="en-US" sz="3600" dirty="0" err="1">
                <a:solidFill>
                  <a:schemeClr val="tx2"/>
                </a:solidFill>
                <a:latin typeface="標楷體" pitchFamily="65" charset="-120"/>
                <a:ea typeface="標楷體" pitchFamily="65" charset="-120"/>
              </a:rPr>
              <a:t>轉換</a:t>
            </a:r>
            <a:r>
              <a:rPr lang="zh-TW" altLang="en-US" sz="3600" dirty="0">
                <a:solidFill>
                  <a:schemeClr val="tx2"/>
                </a:solidFill>
                <a:latin typeface="標楷體" pitchFamily="65" charset="-120"/>
                <a:ea typeface="標楷體" pitchFamily="65" charset="-120"/>
              </a:rPr>
              <a:t>債交易</a:t>
            </a:r>
            <a:r>
              <a:rPr lang="zh-TW" altLang="en-US" sz="3600" dirty="0" smtClean="0">
                <a:solidFill>
                  <a:schemeClr val="tx2"/>
                </a:solidFill>
                <a:latin typeface="標楷體" pitchFamily="65" charset="-120"/>
                <a:ea typeface="標楷體" pitchFamily="65" charset="-120"/>
              </a:rPr>
              <a:t>資訊查詢</a:t>
            </a:r>
            <a:r>
              <a:rPr lang="en-US" altLang="zh-TW" sz="3600" dirty="0" smtClean="0">
                <a:solidFill>
                  <a:schemeClr val="tx2"/>
                </a:solidFill>
                <a:latin typeface="標楷體" pitchFamily="65" charset="-120"/>
                <a:ea typeface="標楷體" pitchFamily="65" charset="-120"/>
              </a:rPr>
              <a:t>-</a:t>
            </a:r>
            <a:r>
              <a:rPr lang="zh-TW" altLang="en-US" sz="3600" dirty="0">
                <a:solidFill>
                  <a:schemeClr val="tx2"/>
                </a:solidFill>
                <a:latin typeface="標楷體" pitchFamily="65" charset="-120"/>
                <a:ea typeface="標楷體" pitchFamily="65" charset="-120"/>
              </a:rPr>
              <a:t>每日交易行情</a:t>
            </a:r>
            <a:endParaRPr lang="en-US" altLang="zh-TW" sz="3600" dirty="0">
              <a:solidFill>
                <a:schemeClr val="tx2"/>
              </a:solidFill>
              <a:latin typeface="標楷體" pitchFamily="65" charset="-120"/>
              <a:ea typeface="標楷體" pitchFamily="65" charset="-120"/>
            </a:endParaRPr>
          </a:p>
        </p:txBody>
      </p:sp>
      <p:sp>
        <p:nvSpPr>
          <p:cNvPr id="68612" name="Text Box 3"/>
          <p:cNvSpPr txBox="1">
            <a:spLocks noChangeArrowheads="1"/>
          </p:cNvSpPr>
          <p:nvPr/>
        </p:nvSpPr>
        <p:spPr bwMode="auto">
          <a:xfrm>
            <a:off x="978024" y="1484784"/>
            <a:ext cx="7708776" cy="4493538"/>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sz="2200" dirty="0">
                <a:latin typeface="標楷體" pitchFamily="65" charset="-120"/>
                <a:ea typeface="標楷體" pitchFamily="65" charset="-120"/>
              </a:rPr>
              <a:t> </a:t>
            </a:r>
            <a:r>
              <a:rPr lang="zh-TW" altLang="en-US" sz="2200" dirty="0">
                <a:latin typeface="標楷體" panose="03000509000000000000" pitchFamily="65" charset="-120"/>
                <a:ea typeface="標楷體" panose="03000509000000000000" pitchFamily="65" charset="-120"/>
              </a:rPr>
              <a:t>表格內容</a:t>
            </a: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1</a:t>
            </a:r>
            <a:r>
              <a:rPr lang="en-US" altLang="zh-TW" sz="2200"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等價系統平</a:t>
            </a:r>
            <a:r>
              <a:rPr lang="zh-TW" altLang="en-US" sz="2200" dirty="0">
                <a:latin typeface="標楷體" panose="03000509000000000000" pitchFamily="65" charset="-120"/>
                <a:ea typeface="標楷體" panose="03000509000000000000" pitchFamily="65" charset="-120"/>
              </a:rPr>
              <a:t>台行情與</a:t>
            </a:r>
            <a:r>
              <a:rPr lang="zh-TW" altLang="en-US" sz="2200" b="1" dirty="0">
                <a:latin typeface="標楷體" panose="03000509000000000000" pitchFamily="65" charset="-120"/>
                <a:ea typeface="標楷體" panose="03000509000000000000" pitchFamily="65" charset="-120"/>
              </a:rPr>
              <a:t>處所議價</a:t>
            </a:r>
            <a:r>
              <a:rPr lang="zh-TW" altLang="en-US" sz="2200" dirty="0">
                <a:latin typeface="標楷體" panose="03000509000000000000" pitchFamily="65" charset="-120"/>
                <a:ea typeface="標楷體" panose="03000509000000000000" pitchFamily="65" charset="-120"/>
              </a:rPr>
              <a:t>系統行情分別揭示。</a:t>
            </a: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2</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「明日參價」係以等價系統收盤價為準。</a:t>
            </a: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3</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「均價」係為等價與處所交易金額的總和除以等價</a:t>
            </a:r>
          </a:p>
          <a:p>
            <a:pPr fontAlgn="t">
              <a:spcBef>
                <a:spcPct val="50000"/>
              </a:spcBef>
              <a:buFont typeface="Wingdings" pitchFamily="2" charset="2"/>
              <a:buNone/>
            </a:pPr>
            <a:r>
              <a:rPr lang="zh-TW" altLang="en-US" sz="2200" dirty="0" smtClean="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與處所交易單位的</a:t>
            </a:r>
            <a:r>
              <a:rPr lang="zh-TW" altLang="en-US" sz="2200" dirty="0" smtClean="0">
                <a:latin typeface="標楷體" panose="03000509000000000000" pitchFamily="65" charset="-120"/>
                <a:ea typeface="標楷體" panose="03000509000000000000" pitchFamily="65" charset="-120"/>
              </a:rPr>
              <a:t>總和，亦即</a:t>
            </a:r>
            <a:r>
              <a:rPr lang="zh-TW" altLang="en-US" sz="2200" b="1" dirty="0" smtClean="0">
                <a:latin typeface="標楷體" panose="03000509000000000000" pitchFamily="65" charset="-120"/>
                <a:ea typeface="標楷體" panose="03000509000000000000" pitchFamily="65" charset="-120"/>
              </a:rPr>
              <a:t>加權平均</a:t>
            </a:r>
            <a:r>
              <a:rPr lang="zh-TW" altLang="en-US"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4</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此交易</a:t>
            </a:r>
            <a:r>
              <a:rPr lang="zh-TW" altLang="en-US" sz="2200" dirty="0" smtClean="0">
                <a:latin typeface="標楷體" panose="03000509000000000000" pitchFamily="65" charset="-120"/>
                <a:ea typeface="標楷體" panose="03000509000000000000" pitchFamily="65" charset="-120"/>
              </a:rPr>
              <a:t>行情表一天更新三次</a:t>
            </a:r>
            <a:endParaRPr lang="zh-TW" altLang="en-US" sz="2200" dirty="0">
              <a:latin typeface="標楷體" panose="03000509000000000000" pitchFamily="65" charset="-120"/>
              <a:ea typeface="標楷體" panose="03000509000000000000" pitchFamily="65" charset="-120"/>
            </a:endParaRPr>
          </a:p>
          <a:p>
            <a:pPr fontAlgn="t">
              <a:spcBef>
                <a:spcPct val="50000"/>
              </a:spcBef>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(1)</a:t>
            </a:r>
            <a:r>
              <a:rPr kumimoji="0" lang="zh-TW" altLang="en-US" sz="2200" dirty="0" smtClean="0">
                <a:latin typeface="標楷體" panose="03000509000000000000" pitchFamily="65" charset="-120"/>
                <a:ea typeface="標楷體" panose="03000509000000000000" pitchFamily="65" charset="-120"/>
              </a:rPr>
              <a:t>約</a:t>
            </a:r>
            <a:r>
              <a:rPr kumimoji="0" lang="en-US" altLang="zh-TW" sz="2200" dirty="0">
                <a:latin typeface="標楷體" panose="03000509000000000000" pitchFamily="65" charset="-120"/>
                <a:ea typeface="標楷體" panose="03000509000000000000" pitchFamily="65" charset="-120"/>
              </a:rPr>
              <a:t>3:00pm</a:t>
            </a:r>
            <a:r>
              <a:rPr kumimoji="0" lang="zh-TW" altLang="en-US" sz="2200" dirty="0" smtClean="0">
                <a:latin typeface="標楷體" panose="03000509000000000000" pitchFamily="65" charset="-120"/>
                <a:ea typeface="標楷體" panose="03000509000000000000" pitchFamily="65" charset="-120"/>
              </a:rPr>
              <a:t>揭示第一次</a:t>
            </a:r>
            <a:r>
              <a:rPr lang="zh-TW" altLang="en-US" sz="2200" dirty="0" smtClean="0">
                <a:latin typeface="標楷體" panose="03000509000000000000" pitchFamily="65" charset="-120"/>
                <a:ea typeface="標楷體" panose="03000509000000000000" pitchFamily="65" charset="-120"/>
              </a:rPr>
              <a:t>，資料不</a:t>
            </a:r>
            <a:r>
              <a:rPr lang="zh-TW" altLang="en-US" sz="2200" dirty="0">
                <a:latin typeface="標楷體" panose="03000509000000000000" pitchFamily="65" charset="-120"/>
                <a:ea typeface="標楷體" panose="03000509000000000000" pitchFamily="65" charset="-120"/>
              </a:rPr>
              <a:t>含議價，不含鉅額</a:t>
            </a:r>
            <a:r>
              <a:rPr lang="zh-TW" altLang="en-US" sz="2200" dirty="0" smtClean="0">
                <a:latin typeface="標楷體" panose="03000509000000000000" pitchFamily="65" charset="-120"/>
                <a:ea typeface="標楷體" panose="03000509000000000000" pitchFamily="65" charset="-120"/>
              </a:rPr>
              <a:t>交易</a:t>
            </a:r>
            <a:endParaRPr lang="en-US" altLang="zh-TW" sz="2200" dirty="0" smtClean="0">
              <a:latin typeface="標楷體" panose="03000509000000000000" pitchFamily="65" charset="-120"/>
              <a:ea typeface="標楷體" panose="03000509000000000000" pitchFamily="65" charset="-120"/>
            </a:endParaRPr>
          </a:p>
          <a:p>
            <a:pPr fontAlgn="t">
              <a:spcBef>
                <a:spcPct val="50000"/>
              </a:spcBef>
            </a:pPr>
            <a:r>
              <a:rPr lang="zh-TW" altLang="en-US" sz="2200" dirty="0">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(2)</a:t>
            </a:r>
            <a:r>
              <a:rPr kumimoji="0" lang="zh-TW" altLang="en-US" sz="2200" dirty="0" smtClean="0">
                <a:latin typeface="標楷體" panose="03000509000000000000" pitchFamily="65" charset="-120"/>
                <a:ea typeface="標楷體" panose="03000509000000000000" pitchFamily="65" charset="-120"/>
              </a:rPr>
              <a:t>約</a:t>
            </a:r>
            <a:r>
              <a:rPr kumimoji="0" lang="en-US" altLang="zh-TW" sz="2200" dirty="0" smtClean="0">
                <a:latin typeface="標楷體" panose="03000509000000000000" pitchFamily="65" charset="-120"/>
                <a:ea typeface="標楷體" panose="03000509000000000000" pitchFamily="65" charset="-120"/>
              </a:rPr>
              <a:t>4:00pm</a:t>
            </a:r>
            <a:r>
              <a:rPr kumimoji="0" lang="zh-TW" altLang="en-US" sz="2200" dirty="0">
                <a:latin typeface="標楷體" panose="03000509000000000000" pitchFamily="65" charset="-120"/>
                <a:ea typeface="標楷體" panose="03000509000000000000" pitchFamily="65" charset="-120"/>
              </a:rPr>
              <a:t>揭示</a:t>
            </a:r>
            <a:r>
              <a:rPr kumimoji="0" lang="zh-TW" altLang="en-US" sz="2200" dirty="0" smtClean="0">
                <a:latin typeface="標楷體" panose="03000509000000000000" pitchFamily="65" charset="-120"/>
                <a:ea typeface="標楷體" panose="03000509000000000000" pitchFamily="65" charset="-120"/>
              </a:rPr>
              <a:t>第二次</a:t>
            </a:r>
            <a:r>
              <a:rPr lang="zh-TW" altLang="en-US" sz="2200" dirty="0">
                <a:latin typeface="標楷體" panose="03000509000000000000" pitchFamily="65" charset="-120"/>
                <a:ea typeface="標楷體" panose="03000509000000000000" pitchFamily="65" charset="-120"/>
              </a:rPr>
              <a:t>，資料含議價，不含鉅額</a:t>
            </a:r>
            <a:r>
              <a:rPr lang="zh-TW" altLang="en-US" sz="2200" dirty="0" smtClean="0">
                <a:latin typeface="標楷體" panose="03000509000000000000" pitchFamily="65" charset="-120"/>
                <a:ea typeface="標楷體" panose="03000509000000000000" pitchFamily="65" charset="-120"/>
              </a:rPr>
              <a:t>交易</a:t>
            </a:r>
            <a:endParaRPr lang="zh-TW" altLang="en-US" sz="2200" dirty="0">
              <a:latin typeface="標楷體" panose="03000509000000000000" pitchFamily="65" charset="-120"/>
              <a:ea typeface="標楷體" panose="03000509000000000000" pitchFamily="65" charset="-120"/>
            </a:endParaRP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(3)</a:t>
            </a:r>
            <a:r>
              <a:rPr kumimoji="0" lang="zh-TW" altLang="en-US" sz="2200" dirty="0" smtClean="0">
                <a:latin typeface="標楷體" panose="03000509000000000000" pitchFamily="65" charset="-120"/>
                <a:ea typeface="標楷體" panose="03000509000000000000" pitchFamily="65" charset="-120"/>
              </a:rPr>
              <a:t>約</a:t>
            </a:r>
            <a:r>
              <a:rPr kumimoji="0" lang="en-US" altLang="zh-TW" sz="2200" dirty="0" smtClean="0">
                <a:latin typeface="標楷體" panose="03000509000000000000" pitchFamily="65" charset="-120"/>
                <a:ea typeface="標楷體" panose="03000509000000000000" pitchFamily="65" charset="-120"/>
              </a:rPr>
              <a:t>5:30pm</a:t>
            </a:r>
            <a:r>
              <a:rPr kumimoji="0" lang="zh-TW" altLang="en-US" sz="2200" dirty="0">
                <a:latin typeface="標楷體" panose="03000509000000000000" pitchFamily="65" charset="-120"/>
                <a:ea typeface="標楷體" panose="03000509000000000000" pitchFamily="65" charset="-120"/>
              </a:rPr>
              <a:t>揭示</a:t>
            </a:r>
            <a:r>
              <a:rPr kumimoji="0" lang="zh-TW" altLang="en-US" sz="2200" dirty="0" smtClean="0">
                <a:latin typeface="標楷體" panose="03000509000000000000" pitchFamily="65" charset="-120"/>
                <a:ea typeface="標楷體" panose="03000509000000000000" pitchFamily="65" charset="-120"/>
              </a:rPr>
              <a:t>第三次</a:t>
            </a:r>
            <a:r>
              <a:rPr lang="zh-TW" altLang="en-US" sz="2200" dirty="0">
                <a:latin typeface="標楷體" panose="03000509000000000000" pitchFamily="65" charset="-120"/>
                <a:ea typeface="標楷體" panose="03000509000000000000" pitchFamily="65" charset="-120"/>
              </a:rPr>
              <a:t>，資料含議價，含鉅額</a:t>
            </a:r>
            <a:r>
              <a:rPr lang="zh-TW" altLang="en-US" sz="2200" dirty="0" smtClean="0">
                <a:latin typeface="標楷體" panose="03000509000000000000" pitchFamily="65" charset="-120"/>
                <a:ea typeface="標楷體" panose="03000509000000000000" pitchFamily="65" charset="-120"/>
              </a:rPr>
              <a:t>交易</a:t>
            </a:r>
            <a:endParaRPr kumimoji="0" lang="en-US" altLang="zh-TW" sz="2200" dirty="0" smtClean="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39663"/>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6"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DCB711A-6801-4A11-BE69-5E1A68EB56BF}" type="slidenum">
              <a:rPr kumimoji="0" lang="en-US" altLang="zh-TW" sz="1400"/>
              <a:pPr algn="r"/>
              <a:t>32</a:t>
            </a:fld>
            <a:endParaRPr kumimoji="0" lang="en-US" altLang="zh-TW" sz="1400"/>
          </a:p>
        </p:txBody>
      </p:sp>
      <p:sp>
        <p:nvSpPr>
          <p:cNvPr id="67587" name="Rectangle 2"/>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a:r>
              <a:rPr lang="en-US" altLang="en-US" sz="3600" dirty="0" err="1">
                <a:solidFill>
                  <a:schemeClr val="tx2"/>
                </a:solidFill>
                <a:latin typeface="標楷體" pitchFamily="65" charset="-120"/>
                <a:ea typeface="標楷體" pitchFamily="65" charset="-120"/>
              </a:rPr>
              <a:t>轉換</a:t>
            </a:r>
            <a:r>
              <a:rPr lang="zh-TW" altLang="en-US" sz="3600" dirty="0">
                <a:solidFill>
                  <a:schemeClr val="tx2"/>
                </a:solidFill>
                <a:latin typeface="標楷體" pitchFamily="65" charset="-120"/>
                <a:ea typeface="標楷體" pitchFamily="65" charset="-120"/>
              </a:rPr>
              <a:t>債交易</a:t>
            </a:r>
            <a:r>
              <a:rPr lang="zh-TW" altLang="en-US" sz="3600" dirty="0" smtClean="0">
                <a:solidFill>
                  <a:schemeClr val="tx2"/>
                </a:solidFill>
                <a:latin typeface="標楷體" pitchFamily="65" charset="-120"/>
                <a:ea typeface="標楷體" pitchFamily="65" charset="-120"/>
              </a:rPr>
              <a:t>資訊</a:t>
            </a:r>
            <a:r>
              <a:rPr lang="en-US" altLang="zh-TW" sz="3600" dirty="0" smtClean="0">
                <a:solidFill>
                  <a:schemeClr val="tx2"/>
                </a:solidFill>
                <a:latin typeface="標楷體" pitchFamily="65" charset="-120"/>
                <a:ea typeface="標楷體" pitchFamily="65" charset="-120"/>
              </a:rPr>
              <a:t>-</a:t>
            </a:r>
            <a:r>
              <a:rPr lang="zh-TW" altLang="en-US" sz="3600" dirty="0">
                <a:solidFill>
                  <a:schemeClr val="tx2"/>
                </a:solidFill>
                <a:latin typeface="標楷體" pitchFamily="65" charset="-120"/>
                <a:ea typeface="標楷體" pitchFamily="65" charset="-120"/>
              </a:rPr>
              <a:t>每日交易行情</a:t>
            </a:r>
            <a:endParaRPr lang="en-US" altLang="zh-TW" sz="3600" dirty="0">
              <a:solidFill>
                <a:schemeClr val="tx2"/>
              </a:solidFill>
              <a:latin typeface="標楷體" pitchFamily="65" charset="-120"/>
              <a:ea typeface="標楷體" pitchFamily="65" charset="-120"/>
            </a:endParaRPr>
          </a:p>
        </p:txBody>
      </p:sp>
      <p:pic>
        <p:nvPicPr>
          <p:cNvPr id="1000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8343900" y="6362700"/>
            <a:ext cx="685800" cy="4572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123728" y="1531640"/>
            <a:ext cx="1512168" cy="4572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796136" y="1988840"/>
            <a:ext cx="1512168" cy="3939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B232B51-DEDE-4574-A266-AA0EEC99B901}" type="slidenum">
              <a:rPr kumimoji="0" lang="en-US" altLang="zh-TW" sz="1400"/>
              <a:pPr algn="r"/>
              <a:t>33</a:t>
            </a:fld>
            <a:endParaRPr kumimoji="0" lang="en-US" altLang="zh-TW" sz="1400" dirty="0"/>
          </a:p>
        </p:txBody>
      </p:sp>
      <p:sp>
        <p:nvSpPr>
          <p:cNvPr id="69635" name="Rectangle 2"/>
          <p:cNvSpPr>
            <a:spLocks noChangeArrowheads="1"/>
          </p:cNvSpPr>
          <p:nvPr/>
        </p:nvSpPr>
        <p:spPr bwMode="auto">
          <a:xfrm>
            <a:off x="176064" y="381744"/>
            <a:ext cx="8229600" cy="1143000"/>
          </a:xfrm>
          <a:prstGeom prst="rect">
            <a:avLst/>
          </a:prstGeom>
          <a:noFill/>
          <a:ln w="9525">
            <a:noFill/>
            <a:miter lim="800000"/>
            <a:headEnd/>
            <a:tailEnd/>
          </a:ln>
        </p:spPr>
        <p:txBody>
          <a:bodyPr anchor="ctr"/>
          <a:lstStyle/>
          <a:p>
            <a:pPr algn="ctr"/>
            <a:r>
              <a:rPr lang="en-US" altLang="en-US" sz="3600" dirty="0" err="1">
                <a:solidFill>
                  <a:schemeClr val="tx2"/>
                </a:solidFill>
                <a:latin typeface="標楷體" pitchFamily="65" charset="-120"/>
                <a:ea typeface="標楷體" pitchFamily="65" charset="-120"/>
              </a:rPr>
              <a:t>轉換</a:t>
            </a:r>
            <a:r>
              <a:rPr lang="zh-TW" altLang="en-US" sz="3600" dirty="0">
                <a:solidFill>
                  <a:schemeClr val="tx2"/>
                </a:solidFill>
                <a:latin typeface="標楷體" pitchFamily="65" charset="-120"/>
                <a:ea typeface="標楷體" pitchFamily="65" charset="-120"/>
              </a:rPr>
              <a:t>債交易資訊查詢</a:t>
            </a:r>
            <a:r>
              <a:rPr lang="en-US" altLang="zh-TW" sz="3600" dirty="0" smtClean="0">
                <a:solidFill>
                  <a:schemeClr val="tx2"/>
                </a:solidFill>
                <a:latin typeface="標楷體" pitchFamily="65" charset="-120"/>
                <a:ea typeface="標楷體" pitchFamily="65" charset="-120"/>
              </a:rPr>
              <a:t>-</a:t>
            </a:r>
            <a:r>
              <a:rPr lang="zh-TW" altLang="en-US" sz="3600" dirty="0">
                <a:solidFill>
                  <a:schemeClr val="tx2"/>
                </a:solidFill>
                <a:latin typeface="標楷體" pitchFamily="65" charset="-120"/>
                <a:ea typeface="標楷體" pitchFamily="65" charset="-120"/>
              </a:rPr>
              <a:t>每日交易行情</a:t>
            </a:r>
            <a:endParaRPr lang="en-US" altLang="zh-TW" sz="3600" dirty="0">
              <a:solidFill>
                <a:schemeClr val="tx2"/>
              </a:solidFill>
              <a:latin typeface="標楷體" pitchFamily="65" charset="-120"/>
              <a:ea typeface="標楷體" pitchFamily="65" charset="-120"/>
            </a:endParaRPr>
          </a:p>
        </p:txBody>
      </p:sp>
      <p:sp>
        <p:nvSpPr>
          <p:cNvPr id="69636" name="Text Box 3"/>
          <p:cNvSpPr txBox="1">
            <a:spLocks noChangeArrowheads="1"/>
          </p:cNvSpPr>
          <p:nvPr/>
        </p:nvSpPr>
        <p:spPr bwMode="auto">
          <a:xfrm>
            <a:off x="1060416" y="1268760"/>
            <a:ext cx="6934200" cy="892552"/>
          </a:xfrm>
          <a:prstGeom prst="rect">
            <a:avLst/>
          </a:prstGeom>
          <a:noFill/>
          <a:ln w="9525">
            <a:noFill/>
            <a:miter lim="800000"/>
            <a:headEnd/>
            <a:tailEnd/>
          </a:ln>
        </p:spPr>
        <p:txBody>
          <a:bodyPr>
            <a:spAutoFit/>
          </a:bodyPr>
          <a:lstStyle/>
          <a:p>
            <a:pPr fontAlgn="t">
              <a:spcBef>
                <a:spcPct val="50000"/>
              </a:spcBef>
              <a:buFont typeface="Wingdings" pitchFamily="2" charset="2"/>
              <a:buChar cha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計算明日參價</a:t>
            </a:r>
            <a:r>
              <a:rPr lang="zh-TW" altLang="en-US" sz="2800" dirty="0">
                <a:latin typeface="標楷體" pitchFamily="65" charset="-120"/>
                <a:ea typeface="標楷體" pitchFamily="65" charset="-120"/>
              </a:rPr>
              <a:t>的法令依據：</a:t>
            </a:r>
          </a:p>
          <a:p>
            <a:pPr fontAlgn="t">
              <a:spcBef>
                <a:spcPct val="50000"/>
              </a:spcBef>
            </a:pPr>
            <a:r>
              <a:rPr lang="zh-TW" altLang="en-US" sz="1600" dirty="0">
                <a:latin typeface="標楷體" pitchFamily="65" charset="-120"/>
                <a:ea typeface="標楷體" pitchFamily="65" charset="-120"/>
              </a:rPr>
              <a:t>本中心「轉換公司債、交換公司債暨債券換股權利證書買賣辦法</a:t>
            </a:r>
            <a:r>
              <a:rPr lang="zh-TW" altLang="en-US" sz="1600" dirty="0" smtClean="0">
                <a:latin typeface="Arial" pitchFamily="34" charset="0"/>
                <a:ea typeface="標楷體" pitchFamily="65" charset="-120"/>
              </a:rPr>
              <a:t>」</a:t>
            </a:r>
            <a:endParaRPr lang="zh-TW" altLang="en-US" sz="1600" dirty="0">
              <a:latin typeface="Arial" pitchFamily="34" charset="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789026977"/>
              </p:ext>
            </p:extLst>
          </p:nvPr>
        </p:nvGraphicFramePr>
        <p:xfrm>
          <a:off x="1178536" y="2132856"/>
          <a:ext cx="6816080" cy="999017"/>
        </p:xfrm>
        <a:graphic>
          <a:graphicData uri="http://schemas.openxmlformats.org/drawingml/2006/table">
            <a:tbl>
              <a:tblPr/>
              <a:tblGrid>
                <a:gridCol w="911424"/>
                <a:gridCol w="5904656"/>
              </a:tblGrid>
              <a:tr h="999017">
                <a:tc>
                  <a:txBody>
                    <a:bodyPr/>
                    <a:lstStyle/>
                    <a:p>
                      <a:pPr algn="r"/>
                      <a:r>
                        <a:rPr lang="zh-TW" altLang="en-US" sz="1600" u="none" strike="noStrike" dirty="0">
                          <a:solidFill>
                            <a:srgbClr val="0000FF"/>
                          </a:solidFill>
                          <a:latin typeface="標楷體" panose="03000509000000000000" pitchFamily="65" charset="-120"/>
                          <a:ea typeface="標楷體" panose="03000509000000000000" pitchFamily="65" charset="-120"/>
                          <a:hlinkClick r:id="rId2" action="ppaction://hlinkfile"/>
                        </a:rPr>
                        <a:t>第   </a:t>
                      </a:r>
                      <a:r>
                        <a:rPr lang="en-US" altLang="zh-TW" sz="1600" u="none" strike="noStrike" dirty="0">
                          <a:solidFill>
                            <a:srgbClr val="0000FF"/>
                          </a:solidFill>
                          <a:latin typeface="標楷體" panose="03000509000000000000" pitchFamily="65" charset="-120"/>
                          <a:ea typeface="標楷體" panose="03000509000000000000" pitchFamily="65" charset="-120"/>
                          <a:hlinkClick r:id="rId2" action="ppaction://hlinkfile"/>
                        </a:rPr>
                        <a:t>10    </a:t>
                      </a:r>
                      <a:r>
                        <a:rPr lang="zh-TW" altLang="en-US" sz="1600" u="none" strike="noStrike" dirty="0">
                          <a:solidFill>
                            <a:srgbClr val="0000FF"/>
                          </a:solidFill>
                          <a:latin typeface="標楷體" panose="03000509000000000000" pitchFamily="65" charset="-120"/>
                          <a:ea typeface="標楷體" panose="03000509000000000000" pitchFamily="65" charset="-120"/>
                          <a:hlinkClick r:id="rId2" action="ppaction://hlinkfile"/>
                        </a:rPr>
                        <a:t>條</a:t>
                      </a:r>
                      <a:r>
                        <a:rPr lang="zh-TW" altLang="en-US" sz="1600" dirty="0"/>
                        <a:t> </a:t>
                      </a:r>
                    </a:p>
                  </a:txBody>
                  <a:tcPr marL="38100" marR="38100" marT="38100" marB="38100">
                    <a:lnL>
                      <a:noFill/>
                    </a:lnL>
                    <a:lnR>
                      <a:noFill/>
                    </a:lnR>
                    <a:lnT>
                      <a:noFill/>
                    </a:lnT>
                    <a:lnB>
                      <a:noFill/>
                    </a:lnB>
                    <a:solidFill>
                      <a:srgbClr val="FFFFFF"/>
                    </a:solidFill>
                  </a:tcPr>
                </a:tc>
                <a:tc>
                  <a:txBody>
                    <a:bodyPr/>
                    <a:lstStyle/>
                    <a:p>
                      <a:pPr algn="just"/>
                      <a:r>
                        <a:rPr lang="zh-TW" altLang="en-US" sz="1800" dirty="0">
                          <a:latin typeface="標楷體" panose="03000509000000000000" pitchFamily="65" charset="-120"/>
                          <a:ea typeface="標楷體" panose="03000509000000000000" pitchFamily="65" charset="-120"/>
                        </a:rPr>
                        <a:t>轉換公司債及交換公司債，其買賣斷交易每營業日參考價格、開始交易</a:t>
                      </a:r>
                      <a:r>
                        <a:rPr lang="zh-TW" altLang="en-US" sz="1800" dirty="0" smtClean="0">
                          <a:latin typeface="標楷體" panose="03000509000000000000" pitchFamily="65" charset="-120"/>
                          <a:ea typeface="標楷體" panose="03000509000000000000" pitchFamily="65" charset="-120"/>
                        </a:rPr>
                        <a:t>基準</a:t>
                      </a:r>
                      <a:r>
                        <a:rPr lang="zh-TW" altLang="en-US" sz="1800" dirty="0">
                          <a:latin typeface="標楷體" panose="03000509000000000000" pitchFamily="65" charset="-120"/>
                          <a:ea typeface="標楷體" panose="03000509000000000000" pitchFamily="65" charset="-120"/>
                        </a:rPr>
                        <a:t>價、收盤價格之計算方式及其公告作業準用本中心業務規則有關上櫃</a:t>
                      </a:r>
                      <a:r>
                        <a:rPr lang="zh-TW" altLang="en-US" sz="1800" dirty="0" smtClean="0">
                          <a:latin typeface="標楷體" panose="03000509000000000000" pitchFamily="65" charset="-120"/>
                          <a:ea typeface="標楷體" panose="03000509000000000000" pitchFamily="65" charset="-120"/>
                        </a:rPr>
                        <a:t>股票</a:t>
                      </a:r>
                      <a:r>
                        <a:rPr lang="zh-TW" altLang="en-US" sz="1800" dirty="0">
                          <a:latin typeface="標楷體" panose="03000509000000000000" pitchFamily="65" charset="-120"/>
                          <a:ea typeface="標楷體" panose="03000509000000000000" pitchFamily="65" charset="-120"/>
                        </a:rPr>
                        <a:t>之規定。</a:t>
                      </a:r>
                    </a:p>
                  </a:txBody>
                  <a:tcPr marL="38100" marR="38100" marT="38100" marB="38100">
                    <a:lnL>
                      <a:noFill/>
                    </a:lnL>
                    <a:lnR>
                      <a:noFill/>
                    </a:lnR>
                    <a:lnB>
                      <a:noFill/>
                    </a:lnB>
                    <a:solidFill>
                      <a:srgbClr val="FFFFFF"/>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199304944"/>
              </p:ext>
            </p:extLst>
          </p:nvPr>
        </p:nvGraphicFramePr>
        <p:xfrm>
          <a:off x="1060416" y="3573016"/>
          <a:ext cx="7039976" cy="2759968"/>
        </p:xfrm>
        <a:graphic>
          <a:graphicData uri="http://schemas.openxmlformats.org/drawingml/2006/table">
            <a:tbl>
              <a:tblPr/>
              <a:tblGrid>
                <a:gridCol w="1063312"/>
                <a:gridCol w="5976664"/>
              </a:tblGrid>
              <a:tr h="2759968">
                <a:tc>
                  <a:txBody>
                    <a:bodyPr/>
                    <a:lstStyle/>
                    <a:p>
                      <a:pPr algn="ctr"/>
                      <a:r>
                        <a:rPr lang="zh-TW" altLang="en-US" sz="1600" u="none" strike="noStrike" dirty="0">
                          <a:solidFill>
                            <a:srgbClr val="0000FF"/>
                          </a:solidFill>
                          <a:latin typeface="標楷體" panose="03000509000000000000" pitchFamily="65" charset="-120"/>
                          <a:ea typeface="標楷體" panose="03000509000000000000" pitchFamily="65" charset="-120"/>
                          <a:hlinkClick r:id="rId3" action="ppaction://hlinkfile"/>
                        </a:rPr>
                        <a:t>第  </a:t>
                      </a:r>
                      <a:r>
                        <a:rPr lang="zh-TW" altLang="en-US" sz="1600" u="none" strike="noStrike" dirty="0" smtClean="0">
                          <a:solidFill>
                            <a:srgbClr val="0000FF"/>
                          </a:solidFill>
                          <a:latin typeface="標楷體" panose="03000509000000000000" pitchFamily="65" charset="-120"/>
                          <a:ea typeface="標楷體" panose="03000509000000000000" pitchFamily="65" charset="-120"/>
                          <a:hlinkClick r:id="rId3" action="ppaction://hlinkfile"/>
                        </a:rPr>
                        <a:t> </a:t>
                      </a:r>
                      <a:r>
                        <a:rPr lang="en-US" altLang="zh-TW" sz="1600" u="none" strike="noStrike" dirty="0" smtClean="0">
                          <a:solidFill>
                            <a:srgbClr val="0000FF"/>
                          </a:solidFill>
                          <a:latin typeface="標楷體" panose="03000509000000000000" pitchFamily="65" charset="-120"/>
                          <a:ea typeface="標楷體" panose="03000509000000000000" pitchFamily="65" charset="-120"/>
                          <a:hlinkClick r:id="rId3" action="ppaction://hlinkfile"/>
                        </a:rPr>
                        <a:t>57</a:t>
                      </a:r>
                      <a:r>
                        <a:rPr lang="en-US" altLang="zh-TW" sz="1600" u="none" strike="noStrike" dirty="0">
                          <a:solidFill>
                            <a:srgbClr val="0000FF"/>
                          </a:solidFill>
                          <a:latin typeface="標楷體" panose="03000509000000000000" pitchFamily="65" charset="-120"/>
                          <a:ea typeface="標楷體" panose="03000509000000000000" pitchFamily="65" charset="-120"/>
                          <a:hlinkClick r:id="rId3" action="ppaction://hlinkfile"/>
                        </a:rPr>
                        <a:t>    </a:t>
                      </a:r>
                      <a:r>
                        <a:rPr lang="zh-TW" altLang="en-US" sz="1600" u="none" strike="noStrike" dirty="0">
                          <a:solidFill>
                            <a:srgbClr val="0000FF"/>
                          </a:solidFill>
                          <a:latin typeface="標楷體" panose="03000509000000000000" pitchFamily="65" charset="-120"/>
                          <a:ea typeface="標楷體" panose="03000509000000000000" pitchFamily="65" charset="-120"/>
                          <a:hlinkClick r:id="rId3" action="ppaction://hlinkfile"/>
                        </a:rPr>
                        <a:t>條</a:t>
                      </a:r>
                      <a:r>
                        <a:rPr lang="zh-TW" altLang="en-US" sz="1600" u="none" strike="noStrike" dirty="0">
                          <a:solidFill>
                            <a:srgbClr val="0000FF"/>
                          </a:solidFill>
                          <a:hlinkClick r:id="rId3" action="ppaction://hlinkfile"/>
                        </a:rPr>
                        <a:t> </a:t>
                      </a:r>
                      <a:endParaRPr lang="zh-TW" altLang="en-US" sz="1600" dirty="0"/>
                    </a:p>
                  </a:txBody>
                  <a:tcPr marL="27469" marR="27469" marT="27469" marB="27469">
                    <a:lnL>
                      <a:noFill/>
                    </a:lnL>
                    <a:lnR>
                      <a:noFill/>
                    </a:lnR>
                    <a:lnT>
                      <a:noFill/>
                    </a:lnT>
                    <a:lnB>
                      <a:noFill/>
                    </a:lnB>
                    <a:solidFill>
                      <a:srgbClr val="FFFFFF"/>
                    </a:solidFill>
                  </a:tcPr>
                </a:tc>
                <a:tc>
                  <a:txBody>
                    <a:bodyPr/>
                    <a:lstStyle/>
                    <a:p>
                      <a:pPr algn="just"/>
                      <a:r>
                        <a:rPr lang="zh-TW" altLang="en-US" sz="1800" dirty="0">
                          <a:latin typeface="標楷體" panose="03000509000000000000" pitchFamily="65" charset="-120"/>
                          <a:ea typeface="標楷體" panose="03000509000000000000" pitchFamily="65" charset="-120"/>
                        </a:rPr>
                        <a:t>股票之參考價格，除另有規定外，依下列順序決定之： </a:t>
                      </a:r>
                      <a:endParaRPr lang="en-US" altLang="zh-TW" sz="1800" dirty="0" smtClean="0">
                        <a:latin typeface="標楷體" panose="03000509000000000000" pitchFamily="65" charset="-120"/>
                        <a:ea typeface="標楷體" panose="03000509000000000000" pitchFamily="65" charset="-120"/>
                      </a:endParaRPr>
                    </a:p>
                    <a:p>
                      <a:pPr marL="271463" indent="-271463" algn="just"/>
                      <a:r>
                        <a:rPr lang="zh-TW" altLang="en-US" sz="1800" dirty="0" smtClean="0">
                          <a:latin typeface="標楷體" panose="03000509000000000000" pitchFamily="65" charset="-120"/>
                          <a:ea typeface="標楷體" panose="03000509000000000000" pitchFamily="65" charset="-120"/>
                        </a:rPr>
                        <a:t>一</a:t>
                      </a:r>
                      <a:r>
                        <a:rPr lang="zh-TW" altLang="en-US" sz="1800" dirty="0">
                          <a:latin typeface="標楷體" panose="03000509000000000000" pitchFamily="65" charset="-120"/>
                          <a:ea typeface="標楷體" panose="03000509000000000000" pitchFamily="65" charset="-120"/>
                        </a:rPr>
                        <a:t>、前一營業日等價成交系統之收盤價格。 </a:t>
                      </a:r>
                      <a:endParaRPr lang="en-US" altLang="zh-TW" sz="1800" dirty="0" smtClean="0">
                        <a:latin typeface="標楷體" panose="03000509000000000000" pitchFamily="65" charset="-120"/>
                        <a:ea typeface="標楷體" panose="03000509000000000000" pitchFamily="65" charset="-120"/>
                      </a:endParaRPr>
                    </a:p>
                    <a:p>
                      <a:pPr marL="271463" indent="-271463" algn="just"/>
                      <a:r>
                        <a:rPr lang="zh-TW" altLang="en-US" sz="1800" dirty="0" smtClean="0">
                          <a:latin typeface="標楷體" panose="03000509000000000000" pitchFamily="65" charset="-120"/>
                          <a:ea typeface="標楷體" panose="03000509000000000000" pitchFamily="65" charset="-120"/>
                        </a:rPr>
                        <a:t>二</a:t>
                      </a:r>
                      <a:r>
                        <a:rPr lang="zh-TW" altLang="en-US" sz="1800" dirty="0">
                          <a:latin typeface="標楷體" panose="03000509000000000000" pitchFamily="65" charset="-120"/>
                          <a:ea typeface="標楷體" panose="03000509000000000000" pitchFamily="65" charset="-120"/>
                        </a:rPr>
                        <a:t>、前一營業日等價成交系統無成交紀錄但交易時間結束時有買進或</a:t>
                      </a:r>
                      <a:r>
                        <a:rPr lang="zh-TW" altLang="en-US" sz="1800" dirty="0" smtClean="0">
                          <a:latin typeface="標楷體" panose="03000509000000000000" pitchFamily="65" charset="-120"/>
                          <a:ea typeface="標楷體" panose="03000509000000000000" pitchFamily="65" charset="-120"/>
                        </a:rPr>
                        <a:t>賣出之</a:t>
                      </a:r>
                      <a:r>
                        <a:rPr lang="zh-TW" altLang="en-US" sz="1800" dirty="0">
                          <a:latin typeface="標楷體" panose="03000509000000000000" pitchFamily="65" charset="-120"/>
                          <a:ea typeface="標楷體" panose="03000509000000000000" pitchFamily="65" charset="-120"/>
                        </a:rPr>
                        <a:t>申報紀錄者，若最高買進申報價格高於該日開始交易基準價，以</a:t>
                      </a:r>
                      <a:r>
                        <a:rPr lang="zh-TW" altLang="en-US" sz="1800" dirty="0" smtClean="0">
                          <a:latin typeface="標楷體" panose="03000509000000000000" pitchFamily="65" charset="-120"/>
                          <a:ea typeface="標楷體" panose="03000509000000000000" pitchFamily="65" charset="-120"/>
                        </a:rPr>
                        <a:t>該最高</a:t>
                      </a:r>
                      <a:r>
                        <a:rPr lang="zh-TW" altLang="en-US" sz="1800" dirty="0">
                          <a:latin typeface="標楷體" panose="03000509000000000000" pitchFamily="65" charset="-120"/>
                          <a:ea typeface="標楷體" panose="03000509000000000000" pitchFamily="65" charset="-120"/>
                        </a:rPr>
                        <a:t>買進申報價格作為當日參考價格；若最低賣出申報價格低於該</a:t>
                      </a:r>
                      <a:r>
                        <a:rPr lang="zh-TW" altLang="en-US" sz="1800" dirty="0" smtClean="0">
                          <a:latin typeface="標楷體" panose="03000509000000000000" pitchFamily="65" charset="-120"/>
                          <a:ea typeface="標楷體" panose="03000509000000000000" pitchFamily="65" charset="-120"/>
                        </a:rPr>
                        <a:t>日開始</a:t>
                      </a:r>
                      <a:r>
                        <a:rPr lang="zh-TW" altLang="en-US" sz="1800" dirty="0">
                          <a:latin typeface="標楷體" panose="03000509000000000000" pitchFamily="65" charset="-120"/>
                          <a:ea typeface="標楷體" panose="03000509000000000000" pitchFamily="65" charset="-120"/>
                        </a:rPr>
                        <a:t>交易基準價，以該最低賣出申報價格作為當日參考價格。 </a:t>
                      </a:r>
                      <a:endParaRPr lang="en-US" altLang="zh-TW" sz="1800" dirty="0" smtClean="0">
                        <a:latin typeface="標楷體" panose="03000509000000000000" pitchFamily="65" charset="-120"/>
                        <a:ea typeface="標楷體" panose="03000509000000000000" pitchFamily="65" charset="-120"/>
                      </a:endParaRPr>
                    </a:p>
                    <a:p>
                      <a:pPr marL="271463" indent="-271463" algn="just"/>
                      <a:r>
                        <a:rPr lang="zh-TW" altLang="en-US" sz="1800" dirty="0" smtClean="0">
                          <a:latin typeface="標楷體" panose="03000509000000000000" pitchFamily="65" charset="-120"/>
                          <a:ea typeface="標楷體" panose="03000509000000000000" pitchFamily="65" charset="-120"/>
                        </a:rPr>
                        <a:t>三</a:t>
                      </a:r>
                      <a:r>
                        <a:rPr lang="zh-TW" altLang="en-US" sz="1800" dirty="0">
                          <a:latin typeface="標楷體" panose="03000509000000000000" pitchFamily="65" charset="-120"/>
                          <a:ea typeface="標楷體" panose="03000509000000000000" pitchFamily="65" charset="-120"/>
                        </a:rPr>
                        <a:t>、</a:t>
                      </a:r>
                      <a:r>
                        <a:rPr lang="zh-TW" altLang="en-US" sz="1800" dirty="0">
                          <a:solidFill>
                            <a:schemeClr val="tx1"/>
                          </a:solidFill>
                          <a:latin typeface="標楷體" panose="03000509000000000000" pitchFamily="65" charset="-120"/>
                          <a:ea typeface="標楷體" panose="03000509000000000000" pitchFamily="65" charset="-120"/>
                        </a:rPr>
                        <a:t>前一營業日等價成交系統之開始交易基準</a:t>
                      </a:r>
                      <a:r>
                        <a:rPr lang="zh-TW" altLang="en-US" sz="1800" dirty="0" smtClean="0">
                          <a:solidFill>
                            <a:schemeClr val="tx1"/>
                          </a:solidFill>
                          <a:latin typeface="標楷體" panose="03000509000000000000" pitchFamily="65" charset="-120"/>
                          <a:ea typeface="標楷體" panose="03000509000000000000" pitchFamily="65" charset="-120"/>
                        </a:rPr>
                        <a:t>價。</a:t>
                      </a:r>
                      <a:endParaRPr lang="en-US" altLang="zh-TW" sz="1800" dirty="0" smtClean="0">
                        <a:solidFill>
                          <a:schemeClr val="tx1"/>
                        </a:solidFill>
                        <a:latin typeface="標楷體" panose="03000509000000000000" pitchFamily="65" charset="-120"/>
                        <a:ea typeface="標楷體" panose="03000509000000000000" pitchFamily="65" charset="-120"/>
                      </a:endParaRPr>
                    </a:p>
                    <a:p>
                      <a:pPr algn="just"/>
                      <a:r>
                        <a:rPr lang="zh-TW" altLang="en-US" sz="1800" dirty="0" smtClean="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本中心應按日計算參考價格並公告之。</a:t>
                      </a:r>
                    </a:p>
                  </a:txBody>
                  <a:tcPr marL="27469" marR="27469" marT="27469" marB="27469">
                    <a:lnL>
                      <a:noFill/>
                    </a:lnL>
                    <a:lnR>
                      <a:noFill/>
                    </a:lnR>
                    <a:lnB>
                      <a:noFill/>
                    </a:lnB>
                    <a:solidFill>
                      <a:srgbClr val="FFFFFF"/>
                    </a:solidFill>
                  </a:tcPr>
                </a:tc>
              </a:tr>
            </a:tbl>
          </a:graphicData>
        </a:graphic>
      </p:graphicFrame>
      <p:sp>
        <p:nvSpPr>
          <p:cNvPr id="9" name="Text Box 3"/>
          <p:cNvSpPr txBox="1">
            <a:spLocks noChangeArrowheads="1"/>
          </p:cNvSpPr>
          <p:nvPr/>
        </p:nvSpPr>
        <p:spPr bwMode="auto">
          <a:xfrm>
            <a:off x="1043608" y="3245227"/>
            <a:ext cx="5040560" cy="338554"/>
          </a:xfrm>
          <a:prstGeom prst="rect">
            <a:avLst/>
          </a:prstGeom>
          <a:noFill/>
          <a:ln w="9525">
            <a:noFill/>
            <a:miter lim="800000"/>
            <a:headEnd/>
            <a:tailEnd/>
          </a:ln>
        </p:spPr>
        <p:txBody>
          <a:bodyPr wrap="square">
            <a:spAutoFit/>
          </a:bodyPr>
          <a:lstStyle/>
          <a:p>
            <a:pPr fontAlgn="t">
              <a:spcBef>
                <a:spcPct val="50000"/>
              </a:spcBef>
            </a:pPr>
            <a:r>
              <a:rPr lang="zh-TW" altLang="en-US" sz="1600" dirty="0" smtClean="0">
                <a:latin typeface="標楷體" pitchFamily="65" charset="-120"/>
                <a:ea typeface="標楷體" pitchFamily="65" charset="-120"/>
              </a:rPr>
              <a:t>本</a:t>
            </a:r>
            <a:r>
              <a:rPr lang="zh-TW" altLang="en-US" sz="1600" dirty="0">
                <a:latin typeface="標楷體" pitchFamily="65" charset="-120"/>
                <a:ea typeface="標楷體" pitchFamily="65" charset="-120"/>
              </a:rPr>
              <a:t>中心</a:t>
            </a:r>
            <a:r>
              <a:rPr lang="zh-TW" altLang="en-US" sz="1600" dirty="0" smtClean="0">
                <a:latin typeface="標楷體" pitchFamily="65" charset="-120"/>
                <a:ea typeface="標楷體" pitchFamily="65" charset="-120"/>
              </a:rPr>
              <a:t>「證券商營業處所買賣有價證券業務規則 </a:t>
            </a:r>
            <a:r>
              <a:rPr lang="zh-TW" altLang="en-US" sz="1600" dirty="0" smtClean="0">
                <a:latin typeface="Arial" pitchFamily="34" charset="0"/>
                <a:ea typeface="標楷體" pitchFamily="65" charset="-120"/>
              </a:rPr>
              <a:t>」</a:t>
            </a:r>
            <a:endParaRPr lang="zh-TW" altLang="en-US" sz="1600" dirty="0">
              <a:latin typeface="Arial" pitchFamily="34" charset="0"/>
              <a:ea typeface="標楷體" pitchFamily="65" charset="-120"/>
            </a:endParaRPr>
          </a:p>
        </p:txBody>
      </p:sp>
      <p:pic>
        <p:nvPicPr>
          <p:cNvPr id="1036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191"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995"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2" name="Rectangle 2"/>
          <p:cNvSpPr>
            <a:spLocks noChangeArrowheads="1"/>
          </p:cNvSpPr>
          <p:nvPr/>
        </p:nvSpPr>
        <p:spPr bwMode="auto">
          <a:xfrm>
            <a:off x="457200" y="485800"/>
            <a:ext cx="8229600" cy="1143000"/>
          </a:xfrm>
          <a:prstGeom prst="rect">
            <a:avLst/>
          </a:prstGeom>
          <a:noFill/>
          <a:ln w="9525">
            <a:noFill/>
            <a:miter lim="800000"/>
            <a:headEnd/>
            <a:tailEnd/>
          </a:ln>
        </p:spPr>
        <p:txBody>
          <a:bodyPr anchor="ctr"/>
          <a:lstStyle/>
          <a:p>
            <a:pPr algn="ctr"/>
            <a:r>
              <a:rPr lang="en-US" altLang="en-US" sz="3600" dirty="0" err="1">
                <a:solidFill>
                  <a:schemeClr val="tx2"/>
                </a:solidFill>
                <a:latin typeface="標楷體" pitchFamily="65" charset="-120"/>
                <a:ea typeface="標楷體" pitchFamily="65" charset="-120"/>
              </a:rPr>
              <a:t>轉換</a:t>
            </a:r>
            <a:r>
              <a:rPr lang="zh-TW" altLang="en-US" sz="3600" dirty="0">
                <a:solidFill>
                  <a:schemeClr val="tx2"/>
                </a:solidFill>
                <a:latin typeface="標楷體" pitchFamily="65" charset="-120"/>
                <a:ea typeface="標楷體" pitchFamily="65" charset="-120"/>
              </a:rPr>
              <a:t>債交易資訊查詢</a:t>
            </a:r>
            <a:r>
              <a:rPr lang="en-US" altLang="zh-TW" sz="3600" dirty="0" smtClean="0">
                <a:solidFill>
                  <a:schemeClr val="tx2"/>
                </a:solidFill>
                <a:latin typeface="標楷體" pitchFamily="65" charset="-120"/>
                <a:ea typeface="標楷體" pitchFamily="65" charset="-120"/>
              </a:rPr>
              <a:t>-</a:t>
            </a:r>
            <a:r>
              <a:rPr lang="zh-TW" altLang="en-US" sz="3600" dirty="0">
                <a:solidFill>
                  <a:schemeClr val="tx2"/>
                </a:solidFill>
                <a:latin typeface="標楷體" pitchFamily="65" charset="-120"/>
                <a:ea typeface="標楷體" pitchFamily="65" charset="-120"/>
              </a:rPr>
              <a:t>每日交易行情</a:t>
            </a:r>
            <a:endParaRPr lang="en-US" altLang="zh-TW" sz="3600" dirty="0">
              <a:solidFill>
                <a:schemeClr val="tx2"/>
              </a:solidFill>
              <a:latin typeface="標楷體" pitchFamily="65" charset="-120"/>
              <a:ea typeface="標楷體" pitchFamily="65" charset="-120"/>
            </a:endParaRPr>
          </a:p>
        </p:txBody>
      </p:sp>
      <p:grpSp>
        <p:nvGrpSpPr>
          <p:cNvPr id="2" name="Group 1034"/>
          <p:cNvGrpSpPr>
            <a:grpSpLocks/>
          </p:cNvGrpSpPr>
          <p:nvPr/>
        </p:nvGrpSpPr>
        <p:grpSpPr bwMode="auto">
          <a:xfrm>
            <a:off x="152400" y="1981200"/>
            <a:ext cx="8991600" cy="3440512"/>
            <a:chOff x="96" y="1440"/>
            <a:chExt cx="5664" cy="1951"/>
          </a:xfrm>
        </p:grpSpPr>
        <p:grpSp>
          <p:nvGrpSpPr>
            <p:cNvPr id="3" name="Group 1035"/>
            <p:cNvGrpSpPr>
              <a:grpSpLocks/>
            </p:cNvGrpSpPr>
            <p:nvPr/>
          </p:nvGrpSpPr>
          <p:grpSpPr bwMode="auto">
            <a:xfrm>
              <a:off x="96" y="1440"/>
              <a:ext cx="5664" cy="1182"/>
              <a:chOff x="96" y="1440"/>
              <a:chExt cx="5664" cy="1182"/>
            </a:xfrm>
          </p:grpSpPr>
          <p:sp>
            <p:nvSpPr>
              <p:cNvPr id="71688" name="Text Box 1036"/>
              <p:cNvSpPr txBox="1">
                <a:spLocks noChangeArrowheads="1"/>
              </p:cNvSpPr>
              <p:nvPr/>
            </p:nvSpPr>
            <p:spPr bwMode="auto">
              <a:xfrm>
                <a:off x="144" y="1968"/>
                <a:ext cx="5616" cy="443"/>
              </a:xfrm>
              <a:prstGeom prst="rect">
                <a:avLst/>
              </a:prstGeom>
              <a:noFill/>
              <a:ln w="9525">
                <a:noFill/>
                <a:miter lim="800000"/>
                <a:headEnd/>
                <a:tailEnd/>
              </a:ln>
            </p:spPr>
            <p:txBody>
              <a:bodyPr>
                <a:spAutoFit/>
              </a:bodyPr>
              <a:lstStyle/>
              <a:p>
                <a:pPr>
                  <a:spcBef>
                    <a:spcPct val="50000"/>
                  </a:spcBef>
                </a:pPr>
                <a:r>
                  <a:rPr lang="zh-TW" altLang="en-US" sz="1600" dirty="0">
                    <a:latin typeface="標楷體" pitchFamily="65" charset="-120"/>
                    <a:ea typeface="標楷體" pitchFamily="65" charset="-120"/>
                  </a:rPr>
                  <a:t>交易  </a:t>
                </a:r>
                <a:r>
                  <a:rPr lang="zh-TW" altLang="en-US" sz="1600" dirty="0" smtClean="0">
                    <a:latin typeface="標楷體" pitchFamily="65" charset="-120"/>
                    <a:ea typeface="標楷體" pitchFamily="65" charset="-120"/>
                  </a:rPr>
                  <a:t> 股票  </a:t>
                </a:r>
                <a:r>
                  <a:rPr lang="zh-TW" altLang="en-US" sz="1600" dirty="0">
                    <a:latin typeface="標楷體" pitchFamily="65" charset="-120"/>
                    <a:ea typeface="標楷體" pitchFamily="65" charset="-120"/>
                  </a:rPr>
                  <a:t>股票  收盤價  </a:t>
                </a:r>
                <a:r>
                  <a:rPr lang="zh-TW" altLang="en-US" sz="1600" dirty="0" smtClean="0">
                    <a:latin typeface="標楷體" pitchFamily="65" charset="-120"/>
                    <a:ea typeface="標楷體" pitchFamily="65" charset="-120"/>
                  </a:rPr>
                  <a:t>最高   最低   </a:t>
                </a:r>
                <a:r>
                  <a:rPr lang="zh-TW" altLang="en-US" sz="1600" dirty="0">
                    <a:latin typeface="標楷體" pitchFamily="65" charset="-120"/>
                    <a:ea typeface="標楷體" pitchFamily="65" charset="-120"/>
                  </a:rPr>
                  <a:t>漲停價   跌停價    </a:t>
                </a:r>
              </a:p>
              <a:p>
                <a:pPr>
                  <a:spcBef>
                    <a:spcPct val="50000"/>
                  </a:spcBef>
                </a:pPr>
                <a:r>
                  <a:rPr lang="zh-TW" altLang="en-US" sz="1600" dirty="0">
                    <a:latin typeface="標楷體" pitchFamily="65" charset="-120"/>
                    <a:ea typeface="標楷體" pitchFamily="65" charset="-120"/>
                  </a:rPr>
                  <a:t>日期  </a:t>
                </a:r>
                <a:r>
                  <a:rPr lang="zh-TW" altLang="en-US" sz="1600" dirty="0" smtClean="0">
                    <a:latin typeface="標楷體" pitchFamily="65" charset="-120"/>
                    <a:ea typeface="標楷體" pitchFamily="65" charset="-120"/>
                  </a:rPr>
                  <a:t> 代號  </a:t>
                </a:r>
                <a:r>
                  <a:rPr lang="zh-TW" altLang="en-US" sz="1600" dirty="0">
                    <a:latin typeface="標楷體" pitchFamily="65" charset="-120"/>
                    <a:ea typeface="標楷體" pitchFamily="65" charset="-120"/>
                  </a:rPr>
                  <a:t>名稱          買價   賣價                      </a:t>
                </a:r>
              </a:p>
            </p:txBody>
          </p:sp>
          <p:sp>
            <p:nvSpPr>
              <p:cNvPr id="71691" name="Text Box 1038"/>
              <p:cNvSpPr txBox="1">
                <a:spLocks noChangeArrowheads="1"/>
              </p:cNvSpPr>
              <p:nvPr/>
            </p:nvSpPr>
            <p:spPr bwMode="auto">
              <a:xfrm>
                <a:off x="96" y="2465"/>
                <a:ext cx="5568" cy="157"/>
              </a:xfrm>
              <a:prstGeom prst="rect">
                <a:avLst/>
              </a:prstGeom>
              <a:noFill/>
              <a:ln w="9525">
                <a:noFill/>
                <a:miter lim="800000"/>
                <a:headEnd/>
                <a:tailEnd/>
              </a:ln>
            </p:spPr>
            <p:txBody>
              <a:bodyPr>
                <a:spAutoFit/>
              </a:bodyPr>
              <a:lstStyle/>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17153</a:t>
                </a:r>
                <a:r>
                  <a:rPr lang="zh-TW" altLang="en-US" sz="1200" dirty="0" smtClean="0">
                    <a:latin typeface="Verdana" pitchFamily="34" charset="0"/>
                  </a:rPr>
                  <a:t>   萬洲三        </a:t>
                </a:r>
                <a:r>
                  <a:rPr lang="zh-TW" altLang="en-US" sz="1200" dirty="0">
                    <a:latin typeface="Verdana" pitchFamily="34" charset="0"/>
                  </a:rPr>
                  <a:t>0        </a:t>
                </a:r>
                <a:r>
                  <a:rPr lang="en-US" altLang="zh-TW" sz="1200" dirty="0" smtClean="0">
                    <a:latin typeface="Verdana" pitchFamily="34" charset="0"/>
                  </a:rPr>
                  <a:t>98.60</a:t>
                </a:r>
                <a:r>
                  <a:rPr lang="zh-TW" altLang="en-US" sz="1200" dirty="0" smtClean="0">
                    <a:latin typeface="Verdana" pitchFamily="34" charset="0"/>
                  </a:rPr>
                  <a:t>    </a:t>
                </a:r>
                <a:r>
                  <a:rPr lang="en-US" altLang="zh-TW" sz="1200" dirty="0" smtClean="0">
                    <a:latin typeface="Verdana" pitchFamily="34" charset="0"/>
                  </a:rPr>
                  <a:t>100.00</a:t>
                </a:r>
                <a:r>
                  <a:rPr lang="zh-TW" altLang="en-US" sz="1200" dirty="0" smtClean="0">
                    <a:latin typeface="Verdana" pitchFamily="34" charset="0"/>
                  </a:rPr>
                  <a:t>     </a:t>
                </a:r>
                <a:r>
                  <a:rPr lang="en-US" altLang="zh-TW" sz="1200" dirty="0" smtClean="0">
                    <a:latin typeface="Verdana" pitchFamily="34" charset="0"/>
                  </a:rPr>
                  <a:t>108.40</a:t>
                </a:r>
                <a:r>
                  <a:rPr lang="zh-TW" altLang="en-US" sz="1200" dirty="0" smtClean="0">
                    <a:latin typeface="Verdana" pitchFamily="34" charset="0"/>
                  </a:rPr>
                  <a:t>       </a:t>
                </a:r>
                <a:r>
                  <a:rPr lang="en-US" altLang="zh-TW" sz="1200" dirty="0" smtClean="0">
                    <a:latin typeface="Verdana" pitchFamily="34" charset="0"/>
                  </a:rPr>
                  <a:t>88.70</a:t>
                </a:r>
                <a:r>
                  <a:rPr lang="zh-TW" altLang="en-US" sz="1200" dirty="0" smtClean="0">
                    <a:latin typeface="Verdana" pitchFamily="34" charset="0"/>
                  </a:rPr>
                  <a:t>         </a:t>
                </a:r>
                <a:r>
                  <a:rPr lang="en-US" altLang="zh-TW" sz="1200" dirty="0" smtClean="0">
                    <a:latin typeface="Verdana" pitchFamily="34" charset="0"/>
                  </a:rPr>
                  <a:t>98.55</a:t>
                </a:r>
                <a:r>
                  <a:rPr lang="zh-TW" altLang="en-US" sz="1200" dirty="0" smtClean="0">
                    <a:latin typeface="Verdana" pitchFamily="34" charset="0"/>
                  </a:rPr>
                  <a:t>        </a:t>
                </a:r>
                <a:r>
                  <a:rPr lang="en-US" altLang="zh-TW" sz="1200" dirty="0" smtClean="0">
                    <a:latin typeface="Verdana" pitchFamily="34" charset="0"/>
                  </a:rPr>
                  <a:t>98.60(</a:t>
                </a:r>
                <a:r>
                  <a:rPr lang="zh-TW" altLang="en-US" sz="1200" dirty="0" smtClean="0">
                    <a:latin typeface="Verdana" pitchFamily="34" charset="0"/>
                  </a:rPr>
                  <a:t>買</a:t>
                </a:r>
                <a:r>
                  <a:rPr lang="en-US" altLang="zh-TW" sz="1200" dirty="0" smtClean="0">
                    <a:latin typeface="Verdana" pitchFamily="34" charset="0"/>
                  </a:rPr>
                  <a:t>)</a:t>
                </a:r>
                <a:r>
                  <a:rPr lang="zh-TW" altLang="en-US" sz="1200" dirty="0" smtClean="0">
                    <a:latin typeface="Verdana" pitchFamily="34" charset="0"/>
                  </a:rPr>
                  <a:t>      </a:t>
                </a:r>
                <a:r>
                  <a:rPr lang="en-US" altLang="zh-TW" sz="1200" dirty="0" smtClean="0">
                    <a:latin typeface="Verdana" pitchFamily="34" charset="0"/>
                  </a:rPr>
                  <a:t>98.60</a:t>
                </a:r>
                <a:endParaRPr lang="zh-TW" altLang="en-US" sz="1200" dirty="0">
                  <a:latin typeface="Verdana" pitchFamily="34" charset="0"/>
                </a:endParaRPr>
              </a:p>
            </p:txBody>
          </p:sp>
          <p:sp>
            <p:nvSpPr>
              <p:cNvPr id="71690" name="Text Box 1041"/>
              <p:cNvSpPr txBox="1">
                <a:spLocks noChangeArrowheads="1"/>
              </p:cNvSpPr>
              <p:nvPr/>
            </p:nvSpPr>
            <p:spPr bwMode="auto">
              <a:xfrm>
                <a:off x="336" y="1440"/>
                <a:ext cx="5184" cy="233"/>
              </a:xfrm>
              <a:prstGeom prst="rect">
                <a:avLst/>
              </a:prstGeom>
              <a:noFill/>
              <a:ln w="9525">
                <a:noFill/>
                <a:miter lim="800000"/>
                <a:headEnd/>
                <a:tailEnd/>
              </a:ln>
            </p:spPr>
            <p:txBody>
              <a:bodyPr>
                <a:spAutoFit/>
              </a:bodyPr>
              <a:lstStyle/>
              <a:p>
                <a:pPr>
                  <a:spcBef>
                    <a:spcPct val="50000"/>
                  </a:spcBef>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一日</a:t>
                </a:r>
                <a:r>
                  <a:rPr lang="zh-TW" altLang="en-US" dirty="0">
                    <a:latin typeface="標楷體" pitchFamily="65" charset="-120"/>
                    <a:ea typeface="標楷體" pitchFamily="65" charset="-120"/>
                  </a:rPr>
                  <a:t>未成交轉(交)換公司債調整參考價一覽表</a:t>
                </a:r>
              </a:p>
            </p:txBody>
          </p:sp>
        </p:grpSp>
        <p:sp>
          <p:nvSpPr>
            <p:cNvPr id="71685" name="Rectangle 1042"/>
            <p:cNvSpPr>
              <a:spLocks noChangeArrowheads="1"/>
            </p:cNvSpPr>
            <p:nvPr/>
          </p:nvSpPr>
          <p:spPr bwMode="auto">
            <a:xfrm>
              <a:off x="3936" y="1812"/>
              <a:ext cx="480" cy="1576"/>
            </a:xfrm>
            <a:prstGeom prst="rect">
              <a:avLst/>
            </a:prstGeom>
            <a:noFill/>
            <a:ln w="25400">
              <a:solidFill>
                <a:srgbClr val="800000"/>
              </a:solidFill>
              <a:miter lim="800000"/>
              <a:headEnd/>
              <a:tailEnd/>
            </a:ln>
          </p:spPr>
          <p:txBody>
            <a:bodyPr wrap="none" anchor="ctr"/>
            <a:lstStyle/>
            <a:p>
              <a:pPr fontAlgn="t"/>
              <a:endParaRPr lang="zh-TW" altLang="en-US" sz="1200"/>
            </a:p>
          </p:txBody>
        </p:sp>
        <p:sp>
          <p:nvSpPr>
            <p:cNvPr id="71686" name="Rectangle 1043"/>
            <p:cNvSpPr>
              <a:spLocks noChangeArrowheads="1"/>
            </p:cNvSpPr>
            <p:nvPr/>
          </p:nvSpPr>
          <p:spPr bwMode="auto">
            <a:xfrm>
              <a:off x="4512" y="1812"/>
              <a:ext cx="559" cy="1579"/>
            </a:xfrm>
            <a:prstGeom prst="rect">
              <a:avLst/>
            </a:prstGeom>
            <a:noFill/>
            <a:ln w="25400">
              <a:solidFill>
                <a:srgbClr val="800000"/>
              </a:solidFill>
              <a:miter lim="800000"/>
              <a:headEnd/>
              <a:tailEnd/>
            </a:ln>
          </p:spPr>
          <p:txBody>
            <a:bodyPr wrap="none" anchor="ctr"/>
            <a:lstStyle/>
            <a:p>
              <a:pPr fontAlgn="t"/>
              <a:endParaRPr lang="zh-TW" altLang="en-US" sz="1200"/>
            </a:p>
          </p:txBody>
        </p:sp>
        <p:sp>
          <p:nvSpPr>
            <p:cNvPr id="71687" name="Rectangle 1044"/>
            <p:cNvSpPr>
              <a:spLocks noChangeArrowheads="1"/>
            </p:cNvSpPr>
            <p:nvPr/>
          </p:nvSpPr>
          <p:spPr bwMode="auto">
            <a:xfrm>
              <a:off x="5136" y="1812"/>
              <a:ext cx="480" cy="1579"/>
            </a:xfrm>
            <a:prstGeom prst="rect">
              <a:avLst/>
            </a:prstGeom>
            <a:noFill/>
            <a:ln w="25400">
              <a:solidFill>
                <a:srgbClr val="800000"/>
              </a:solidFill>
              <a:miter lim="800000"/>
              <a:headEnd/>
              <a:tailEnd/>
            </a:ln>
          </p:spPr>
          <p:txBody>
            <a:bodyPr wrap="none" anchor="ctr"/>
            <a:lstStyle/>
            <a:p>
              <a:pPr fontAlgn="t"/>
              <a:endParaRPr lang="zh-TW" altLang="en-US" sz="1200"/>
            </a:p>
          </p:txBody>
        </p:sp>
      </p:grpSp>
      <p:sp>
        <p:nvSpPr>
          <p:cNvPr id="15" name="文字方塊 14"/>
          <p:cNvSpPr txBox="1"/>
          <p:nvPr/>
        </p:nvSpPr>
        <p:spPr>
          <a:xfrm>
            <a:off x="6228184" y="2852936"/>
            <a:ext cx="792088" cy="461665"/>
          </a:xfrm>
          <a:prstGeom prst="rect">
            <a:avLst/>
          </a:prstGeom>
          <a:noFill/>
        </p:spPr>
        <p:txBody>
          <a:bodyPr wrap="square" lIns="0" tIns="0" rIns="0" bIns="0" rtlCol="0">
            <a:spAutoFit/>
          </a:bodyPr>
          <a:lstStyle/>
          <a:p>
            <a:pPr algn="ctr"/>
            <a:r>
              <a:rPr lang="zh-TW" altLang="en-US" sz="1500" dirty="0" smtClean="0">
                <a:latin typeface="標楷體" pitchFamily="65" charset="-120"/>
                <a:ea typeface="標楷體" pitchFamily="65" charset="-120"/>
              </a:rPr>
              <a:t>開始交易基準價</a:t>
            </a:r>
            <a:endParaRPr lang="zh-TW" altLang="en-US" sz="1500" dirty="0">
              <a:latin typeface="標楷體" pitchFamily="65" charset="-120"/>
              <a:ea typeface="標楷體" pitchFamily="65" charset="-120"/>
            </a:endParaRPr>
          </a:p>
        </p:txBody>
      </p:sp>
      <p:sp>
        <p:nvSpPr>
          <p:cNvPr id="17" name="文字方塊 16"/>
          <p:cNvSpPr txBox="1"/>
          <p:nvPr/>
        </p:nvSpPr>
        <p:spPr>
          <a:xfrm>
            <a:off x="8172400" y="2780928"/>
            <a:ext cx="720080" cy="292388"/>
          </a:xfrm>
          <a:prstGeom prst="rect">
            <a:avLst/>
          </a:prstGeom>
          <a:noFill/>
        </p:spPr>
        <p:txBody>
          <a:bodyPr wrap="square" rtlCol="0">
            <a:spAutoFit/>
          </a:bodyPr>
          <a:lstStyle/>
          <a:p>
            <a:endParaRPr lang="zh-TW" altLang="en-US" sz="1300" dirty="0"/>
          </a:p>
        </p:txBody>
      </p:sp>
      <p:sp>
        <p:nvSpPr>
          <p:cNvPr id="14" name="文字方塊 13"/>
          <p:cNvSpPr txBox="1"/>
          <p:nvPr/>
        </p:nvSpPr>
        <p:spPr>
          <a:xfrm>
            <a:off x="7181258" y="2852057"/>
            <a:ext cx="792088" cy="692497"/>
          </a:xfrm>
          <a:prstGeom prst="rect">
            <a:avLst/>
          </a:prstGeom>
          <a:noFill/>
        </p:spPr>
        <p:txBody>
          <a:bodyPr wrap="square" lIns="0" tIns="0" rIns="0" bIns="0" rtlCol="0">
            <a:spAutoFit/>
          </a:bodyPr>
          <a:lstStyle/>
          <a:p>
            <a:pPr algn="ctr"/>
            <a:r>
              <a:rPr lang="zh-TW" altLang="en-US" sz="1500" dirty="0" smtClean="0">
                <a:latin typeface="標楷體" pitchFamily="65" charset="-120"/>
                <a:ea typeface="標楷體" pitchFamily="65" charset="-120"/>
              </a:rPr>
              <a:t>今日最 佳報價</a:t>
            </a:r>
          </a:p>
          <a:p>
            <a:pPr algn="ctr"/>
            <a:endParaRPr lang="zh-TW" altLang="en-US" sz="1500" dirty="0">
              <a:latin typeface="標楷體" pitchFamily="65" charset="-120"/>
              <a:ea typeface="標楷體" pitchFamily="65" charset="-120"/>
            </a:endParaRPr>
          </a:p>
        </p:txBody>
      </p:sp>
      <p:sp>
        <p:nvSpPr>
          <p:cNvPr id="18" name="文字方塊 17"/>
          <p:cNvSpPr txBox="1"/>
          <p:nvPr/>
        </p:nvSpPr>
        <p:spPr>
          <a:xfrm>
            <a:off x="8158471" y="2852936"/>
            <a:ext cx="792088" cy="692497"/>
          </a:xfrm>
          <a:prstGeom prst="rect">
            <a:avLst/>
          </a:prstGeom>
          <a:noFill/>
        </p:spPr>
        <p:txBody>
          <a:bodyPr wrap="square" lIns="0" tIns="0" rIns="0" bIns="0" rtlCol="0">
            <a:spAutoFit/>
          </a:bodyPr>
          <a:lstStyle/>
          <a:p>
            <a:pPr algn="ctr"/>
            <a:r>
              <a:rPr lang="zh-TW" altLang="en-US" sz="1500" dirty="0" smtClean="0">
                <a:latin typeface="標楷體" pitchFamily="65" charset="-120"/>
                <a:ea typeface="標楷體" pitchFamily="65" charset="-120"/>
              </a:rPr>
              <a:t>調整   參考價</a:t>
            </a:r>
          </a:p>
          <a:p>
            <a:pPr algn="ctr"/>
            <a:endParaRPr lang="zh-TW" altLang="en-US" sz="1500" dirty="0">
              <a:latin typeface="標楷體" pitchFamily="65" charset="-120"/>
              <a:ea typeface="標楷體" pitchFamily="65" charset="-120"/>
            </a:endParaRPr>
          </a:p>
        </p:txBody>
      </p:sp>
      <p:sp>
        <p:nvSpPr>
          <p:cNvPr id="21" name="Text Box 1038"/>
          <p:cNvSpPr txBox="1">
            <a:spLocks noChangeArrowheads="1"/>
          </p:cNvSpPr>
          <p:nvPr/>
        </p:nvSpPr>
        <p:spPr bwMode="auto">
          <a:xfrm>
            <a:off x="152400" y="4149080"/>
            <a:ext cx="8866312" cy="276999"/>
          </a:xfrm>
          <a:prstGeom prst="rect">
            <a:avLst/>
          </a:prstGeom>
          <a:noFill/>
          <a:ln w="9525">
            <a:noFill/>
            <a:miter lim="800000"/>
            <a:headEnd/>
            <a:tailEnd/>
          </a:ln>
        </p:spPr>
        <p:txBody>
          <a:bodyPr wrap="square">
            <a:spAutoFit/>
          </a:bodyPr>
          <a:lstStyle/>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24816</a:t>
            </a:r>
            <a:r>
              <a:rPr lang="zh-TW" altLang="en-US" sz="1200" dirty="0" smtClean="0">
                <a:latin typeface="Verdana" pitchFamily="34" charset="0"/>
              </a:rPr>
              <a:t>   強茂六        </a:t>
            </a:r>
            <a:r>
              <a:rPr lang="zh-TW" altLang="en-US" sz="1200" dirty="0">
                <a:latin typeface="Verdana" pitchFamily="34" charset="0"/>
              </a:rPr>
              <a:t>0       </a:t>
            </a:r>
            <a:r>
              <a:rPr lang="en-US" altLang="zh-TW" sz="1200" dirty="0" smtClean="0">
                <a:latin typeface="Verdana" pitchFamily="34" charset="0"/>
              </a:rPr>
              <a:t>130.55</a:t>
            </a:r>
            <a:r>
              <a:rPr lang="zh-TW" altLang="en-US" sz="1200" dirty="0" smtClean="0">
                <a:latin typeface="Verdana" pitchFamily="34" charset="0"/>
              </a:rPr>
              <a:t>   </a:t>
            </a:r>
            <a:r>
              <a:rPr lang="en-US" altLang="zh-TW" sz="1200" dirty="0" smtClean="0">
                <a:latin typeface="Verdana" pitchFamily="34" charset="0"/>
              </a:rPr>
              <a:t>144.95</a:t>
            </a:r>
            <a:r>
              <a:rPr lang="zh-TW" altLang="en-US" sz="1200" dirty="0" smtClean="0">
                <a:latin typeface="Verdana" pitchFamily="34" charset="0"/>
              </a:rPr>
              <a:t>     </a:t>
            </a:r>
            <a:r>
              <a:rPr lang="en-US" altLang="zh-TW" sz="1200" dirty="0" smtClean="0">
                <a:latin typeface="Verdana" pitchFamily="34" charset="0"/>
              </a:rPr>
              <a:t>159.00</a:t>
            </a:r>
            <a:r>
              <a:rPr lang="zh-TW" altLang="en-US" sz="1200" dirty="0" smtClean="0">
                <a:latin typeface="Verdana" pitchFamily="34" charset="0"/>
              </a:rPr>
              <a:t>      </a:t>
            </a:r>
            <a:r>
              <a:rPr lang="en-US" altLang="zh-TW" sz="1200" dirty="0" smtClean="0">
                <a:latin typeface="Verdana" pitchFamily="34" charset="0"/>
              </a:rPr>
              <a:t>130.50</a:t>
            </a:r>
            <a:r>
              <a:rPr lang="zh-TW" altLang="en-US" sz="1200" dirty="0" smtClean="0">
                <a:latin typeface="Verdana" pitchFamily="34" charset="0"/>
              </a:rPr>
              <a:t>       </a:t>
            </a:r>
            <a:r>
              <a:rPr lang="en-US" altLang="zh-TW" sz="1200" dirty="0" smtClean="0">
                <a:latin typeface="Verdana" pitchFamily="34" charset="0"/>
              </a:rPr>
              <a:t>145.00</a:t>
            </a:r>
            <a:r>
              <a:rPr lang="zh-TW" altLang="en-US" sz="1200" dirty="0" smtClean="0">
                <a:latin typeface="Verdana" pitchFamily="34" charset="0"/>
              </a:rPr>
              <a:t>      </a:t>
            </a:r>
            <a:r>
              <a:rPr lang="en-US" altLang="zh-TW" sz="1200" dirty="0" smtClean="0">
                <a:latin typeface="Verdana" pitchFamily="34" charset="0"/>
              </a:rPr>
              <a:t>144.95(</a:t>
            </a:r>
            <a:r>
              <a:rPr lang="zh-TW" altLang="en-US" sz="1200" dirty="0" smtClean="0">
                <a:latin typeface="Verdana" pitchFamily="34" charset="0"/>
              </a:rPr>
              <a:t>賣</a:t>
            </a:r>
            <a:r>
              <a:rPr lang="en-US" altLang="zh-TW" sz="1200" dirty="0" smtClean="0">
                <a:latin typeface="Verdana" pitchFamily="34" charset="0"/>
              </a:rPr>
              <a:t>)</a:t>
            </a:r>
            <a:r>
              <a:rPr lang="zh-TW" altLang="en-US" sz="1200" dirty="0" smtClean="0">
                <a:latin typeface="Verdana" pitchFamily="34" charset="0"/>
              </a:rPr>
              <a:t>    </a:t>
            </a:r>
            <a:r>
              <a:rPr lang="en-US" altLang="zh-TW" sz="1200" dirty="0" smtClean="0">
                <a:latin typeface="Verdana" pitchFamily="34" charset="0"/>
              </a:rPr>
              <a:t>144.95</a:t>
            </a:r>
            <a:endParaRPr lang="zh-TW" altLang="en-US" sz="1200" dirty="0">
              <a:latin typeface="Verdana" pitchFamily="34" charset="0"/>
            </a:endParaRPr>
          </a:p>
        </p:txBody>
      </p:sp>
      <p:sp>
        <p:nvSpPr>
          <p:cNvPr id="22" name="Text Box 1038"/>
          <p:cNvSpPr txBox="1">
            <a:spLocks noChangeArrowheads="1"/>
          </p:cNvSpPr>
          <p:nvPr/>
        </p:nvSpPr>
        <p:spPr bwMode="auto">
          <a:xfrm>
            <a:off x="164757" y="4509120"/>
            <a:ext cx="8871739" cy="276999"/>
          </a:xfrm>
          <a:prstGeom prst="rect">
            <a:avLst/>
          </a:prstGeom>
          <a:noFill/>
          <a:ln w="9525">
            <a:noFill/>
            <a:miter lim="800000"/>
            <a:headEnd/>
            <a:tailEnd/>
          </a:ln>
        </p:spPr>
        <p:txBody>
          <a:bodyPr wrap="square">
            <a:spAutoFit/>
          </a:bodyPr>
          <a:lstStyle/>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33242</a:t>
            </a:r>
            <a:r>
              <a:rPr lang="zh-TW" altLang="en-US" sz="1200" dirty="0" smtClean="0">
                <a:latin typeface="Verdana" pitchFamily="34" charset="0"/>
              </a:rPr>
              <a:t>   雙鴻二        </a:t>
            </a:r>
            <a:r>
              <a:rPr lang="zh-TW" altLang="en-US" sz="1200" dirty="0">
                <a:latin typeface="Verdana" pitchFamily="34" charset="0"/>
              </a:rPr>
              <a:t>0       </a:t>
            </a:r>
            <a:r>
              <a:rPr lang="en-US" altLang="zh-TW" sz="1200" dirty="0" smtClean="0">
                <a:latin typeface="Verdana" pitchFamily="34" charset="0"/>
              </a:rPr>
              <a:t>116.50</a:t>
            </a:r>
            <a:r>
              <a:rPr lang="zh-TW" altLang="en-US" sz="1200" dirty="0" smtClean="0">
                <a:latin typeface="Verdana" pitchFamily="34" charset="0"/>
              </a:rPr>
              <a:t>   </a:t>
            </a:r>
            <a:r>
              <a:rPr lang="en-US" altLang="zh-TW" sz="1200" dirty="0" smtClean="0">
                <a:latin typeface="Verdana" pitchFamily="34" charset="0"/>
              </a:rPr>
              <a:t>118.00</a:t>
            </a:r>
            <a:r>
              <a:rPr lang="zh-TW" altLang="en-US" sz="1200" dirty="0" smtClean="0">
                <a:latin typeface="Verdana" pitchFamily="34" charset="0"/>
              </a:rPr>
              <a:t>     </a:t>
            </a:r>
            <a:r>
              <a:rPr lang="en-US" altLang="zh-TW" sz="1200" dirty="0" smtClean="0">
                <a:latin typeface="Verdana" pitchFamily="34" charset="0"/>
              </a:rPr>
              <a:t>123.20</a:t>
            </a:r>
            <a:r>
              <a:rPr lang="zh-TW" altLang="en-US" sz="1200" dirty="0" smtClean="0">
                <a:latin typeface="Verdana" pitchFamily="34" charset="0"/>
              </a:rPr>
              <a:t>      </a:t>
            </a:r>
            <a:r>
              <a:rPr lang="en-US" altLang="zh-TW" sz="1200" dirty="0" smtClean="0">
                <a:latin typeface="Verdana" pitchFamily="34" charset="0"/>
              </a:rPr>
              <a:t>100.80 </a:t>
            </a:r>
            <a:r>
              <a:rPr lang="zh-TW" altLang="en-US" sz="1200" dirty="0" smtClean="0">
                <a:latin typeface="Verdana" pitchFamily="34" charset="0"/>
              </a:rPr>
              <a:t>      </a:t>
            </a:r>
            <a:r>
              <a:rPr lang="en-US" altLang="zh-TW" sz="1200" dirty="0" smtClean="0">
                <a:latin typeface="Verdana" pitchFamily="34" charset="0"/>
              </a:rPr>
              <a:t>112.00</a:t>
            </a:r>
            <a:r>
              <a:rPr lang="zh-TW" altLang="en-US" sz="1200" dirty="0" smtClean="0">
                <a:latin typeface="Verdana" pitchFamily="34" charset="0"/>
              </a:rPr>
              <a:t>      </a:t>
            </a:r>
            <a:r>
              <a:rPr lang="en-US" altLang="zh-TW" sz="1200" dirty="0" smtClean="0">
                <a:latin typeface="Verdana" pitchFamily="34" charset="0"/>
              </a:rPr>
              <a:t>116.50(</a:t>
            </a:r>
            <a:r>
              <a:rPr lang="zh-TW" altLang="en-US" sz="1200" dirty="0" smtClean="0">
                <a:latin typeface="Verdana" pitchFamily="34" charset="0"/>
              </a:rPr>
              <a:t>買</a:t>
            </a:r>
            <a:r>
              <a:rPr lang="en-US" altLang="zh-TW" sz="1200" dirty="0" smtClean="0">
                <a:latin typeface="Verdana" pitchFamily="34" charset="0"/>
              </a:rPr>
              <a:t>)</a:t>
            </a:r>
            <a:r>
              <a:rPr lang="zh-TW" altLang="en-US" sz="1200" dirty="0" smtClean="0">
                <a:latin typeface="Verdana" pitchFamily="34" charset="0"/>
              </a:rPr>
              <a:t>    </a:t>
            </a:r>
            <a:r>
              <a:rPr lang="en-US" altLang="zh-TW" sz="1200" dirty="0" smtClean="0">
                <a:latin typeface="Verdana" pitchFamily="34" charset="0"/>
              </a:rPr>
              <a:t>116.50</a:t>
            </a:r>
            <a:endParaRPr lang="zh-TW" altLang="en-US" sz="1200" dirty="0">
              <a:latin typeface="Verdana" pitchFamily="34" charset="0"/>
            </a:endParaRPr>
          </a:p>
        </p:txBody>
      </p:sp>
      <p:sp>
        <p:nvSpPr>
          <p:cNvPr id="23" name="Text Box 1038"/>
          <p:cNvSpPr txBox="1">
            <a:spLocks noChangeArrowheads="1"/>
          </p:cNvSpPr>
          <p:nvPr/>
        </p:nvSpPr>
        <p:spPr bwMode="auto">
          <a:xfrm>
            <a:off x="164758" y="4880193"/>
            <a:ext cx="8911208" cy="276999"/>
          </a:xfrm>
          <a:prstGeom prst="rect">
            <a:avLst/>
          </a:prstGeom>
          <a:noFill/>
          <a:ln w="9525">
            <a:noFill/>
            <a:miter lim="800000"/>
            <a:headEnd/>
            <a:tailEnd/>
          </a:ln>
        </p:spPr>
        <p:txBody>
          <a:bodyPr wrap="square">
            <a:spAutoFit/>
          </a:bodyPr>
          <a:lstStyle/>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61801</a:t>
            </a:r>
            <a:r>
              <a:rPr lang="zh-TW" altLang="en-US" sz="1200" dirty="0" smtClean="0">
                <a:latin typeface="Verdana" pitchFamily="34" charset="0"/>
              </a:rPr>
              <a:t>   橘子一        </a:t>
            </a:r>
            <a:r>
              <a:rPr lang="zh-TW" altLang="en-US" sz="1200" dirty="0">
                <a:latin typeface="Verdana" pitchFamily="34" charset="0"/>
              </a:rPr>
              <a:t>0       </a:t>
            </a:r>
            <a:r>
              <a:rPr lang="en-US" altLang="zh-TW" sz="1200" dirty="0" smtClean="0">
                <a:latin typeface="Verdana" pitchFamily="34" charset="0"/>
              </a:rPr>
              <a:t>103.50</a:t>
            </a:r>
            <a:r>
              <a:rPr lang="zh-TW" altLang="en-US" sz="1200" dirty="0" smtClean="0">
                <a:latin typeface="Verdana" pitchFamily="34" charset="0"/>
              </a:rPr>
              <a:t>   </a:t>
            </a:r>
            <a:r>
              <a:rPr lang="en-US" altLang="zh-TW" sz="1200" dirty="0" smtClean="0">
                <a:latin typeface="Verdana" pitchFamily="34" charset="0"/>
              </a:rPr>
              <a:t>104.30</a:t>
            </a:r>
            <a:r>
              <a:rPr lang="zh-TW" altLang="en-US" sz="1200" dirty="0" smtClean="0">
                <a:latin typeface="Verdana" pitchFamily="34" charset="0"/>
              </a:rPr>
              <a:t>     </a:t>
            </a:r>
            <a:r>
              <a:rPr lang="en-US" altLang="zh-TW" sz="1200" dirty="0" smtClean="0">
                <a:latin typeface="Verdana" pitchFamily="34" charset="0"/>
              </a:rPr>
              <a:t>114.85</a:t>
            </a:r>
            <a:r>
              <a:rPr lang="zh-TW" altLang="en-US" sz="1200" dirty="0" smtClean="0">
                <a:latin typeface="Verdana" pitchFamily="34" charset="0"/>
              </a:rPr>
              <a:t>        </a:t>
            </a:r>
            <a:r>
              <a:rPr lang="en-US" altLang="zh-TW" sz="1200" dirty="0" smtClean="0">
                <a:latin typeface="Verdana" pitchFamily="34" charset="0"/>
              </a:rPr>
              <a:t>94.05</a:t>
            </a:r>
            <a:r>
              <a:rPr lang="zh-TW" altLang="en-US" sz="1200" dirty="0" smtClean="0">
                <a:latin typeface="Verdana" pitchFamily="34" charset="0"/>
              </a:rPr>
              <a:t>       </a:t>
            </a:r>
            <a:r>
              <a:rPr lang="en-US" altLang="zh-TW" sz="1200" dirty="0" smtClean="0">
                <a:latin typeface="Verdana" pitchFamily="34" charset="0"/>
              </a:rPr>
              <a:t>104.45</a:t>
            </a:r>
            <a:r>
              <a:rPr lang="zh-TW" altLang="en-US" sz="1200" dirty="0" smtClean="0">
                <a:latin typeface="Verdana" pitchFamily="34" charset="0"/>
              </a:rPr>
              <a:t>      </a:t>
            </a:r>
            <a:r>
              <a:rPr lang="en-US" altLang="zh-TW" sz="1200" dirty="0" smtClean="0">
                <a:latin typeface="Verdana" pitchFamily="34" charset="0"/>
              </a:rPr>
              <a:t>104.30(</a:t>
            </a:r>
            <a:r>
              <a:rPr lang="zh-TW" altLang="en-US" sz="1200" dirty="0" smtClean="0">
                <a:latin typeface="Verdana" pitchFamily="34" charset="0"/>
              </a:rPr>
              <a:t>賣</a:t>
            </a:r>
            <a:r>
              <a:rPr lang="en-US" altLang="zh-TW" sz="1200" dirty="0" smtClean="0">
                <a:latin typeface="Verdana" pitchFamily="34" charset="0"/>
              </a:rPr>
              <a:t>)</a:t>
            </a:r>
            <a:r>
              <a:rPr lang="zh-TW" altLang="en-US" sz="1200" dirty="0" smtClean="0">
                <a:latin typeface="Verdana" pitchFamily="34" charset="0"/>
              </a:rPr>
              <a:t>    </a:t>
            </a:r>
            <a:r>
              <a:rPr lang="en-US" altLang="zh-TW" sz="1200" dirty="0" smtClean="0">
                <a:latin typeface="Verdana" pitchFamily="34" charset="0"/>
              </a:rPr>
              <a:t>104.30</a:t>
            </a:r>
            <a:endParaRPr lang="zh-TW" altLang="en-US" sz="1200" dirty="0">
              <a:latin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3" name="Picture 1"/>
          <p:cNvPicPr>
            <a:picLocks noChangeAspect="1" noChangeArrowheads="1"/>
          </p:cNvPicPr>
          <p:nvPr/>
        </p:nvPicPr>
        <p:blipFill>
          <a:blip r:embed="rId2" cstate="print"/>
          <a:srcRect/>
          <a:stretch>
            <a:fillRect/>
          </a:stretch>
        </p:blipFill>
        <p:spPr bwMode="auto">
          <a:xfrm>
            <a:off x="33264" y="1988840"/>
            <a:ext cx="9110736" cy="4813508"/>
          </a:xfrm>
          <a:prstGeom prst="rect">
            <a:avLst/>
          </a:prstGeom>
          <a:noFill/>
          <a:ln w="9525">
            <a:noFill/>
            <a:miter lim="800000"/>
            <a:headEnd/>
            <a:tailEnd/>
          </a:ln>
        </p:spPr>
      </p:pic>
      <p:sp>
        <p:nvSpPr>
          <p:cNvPr id="72706"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A1AECDA-2E0E-4310-AA66-C02595731ABA}" type="slidenum">
              <a:rPr kumimoji="0" lang="en-US" altLang="zh-TW" sz="1400"/>
              <a:pPr algn="r"/>
              <a:t>35</a:t>
            </a:fld>
            <a:endParaRPr kumimoji="0" lang="en-US" altLang="zh-TW" sz="1400"/>
          </a:p>
        </p:txBody>
      </p:sp>
      <p:sp>
        <p:nvSpPr>
          <p:cNvPr id="72707" name="Rectangle 2"/>
          <p:cNvSpPr>
            <a:spLocks noChangeArrowheads="1"/>
          </p:cNvSpPr>
          <p:nvPr/>
        </p:nvSpPr>
        <p:spPr bwMode="auto">
          <a:xfrm>
            <a:off x="467544" y="188640"/>
            <a:ext cx="8229600" cy="1143000"/>
          </a:xfrm>
          <a:prstGeom prst="rect">
            <a:avLst/>
          </a:prstGeom>
          <a:noFill/>
          <a:ln w="9525">
            <a:noFill/>
            <a:miter lim="800000"/>
            <a:headEnd/>
            <a:tailEnd/>
          </a:ln>
        </p:spPr>
        <p:txBody>
          <a:bodyPr anchor="ctr"/>
          <a:lstStyle/>
          <a:p>
            <a:pPr algn="ctr"/>
            <a:r>
              <a:rPr lang="en-US" altLang="en-US" sz="3600" dirty="0" err="1">
                <a:latin typeface="標楷體" pitchFamily="65" charset="-120"/>
                <a:ea typeface="標楷體" pitchFamily="65" charset="-120"/>
              </a:rPr>
              <a:t>轉換</a:t>
            </a:r>
            <a:r>
              <a:rPr lang="zh-TW" altLang="en-US" sz="3600" dirty="0">
                <a:latin typeface="標楷體" pitchFamily="65" charset="-120"/>
                <a:ea typeface="標楷體" pitchFamily="65" charset="-120"/>
              </a:rPr>
              <a:t>債交易</a:t>
            </a:r>
            <a:r>
              <a:rPr lang="zh-TW" altLang="en-US" sz="3600" dirty="0" smtClean="0">
                <a:latin typeface="標楷體" pitchFamily="65" charset="-120"/>
                <a:ea typeface="標楷體" pitchFamily="65" charset="-120"/>
              </a:rPr>
              <a:t>資訊</a:t>
            </a:r>
            <a:r>
              <a:rPr lang="zh-TW" altLang="en-US" sz="3600" dirty="0">
                <a:solidFill>
                  <a:schemeClr val="tx2"/>
                </a:solidFill>
                <a:latin typeface="標楷體" pitchFamily="65" charset="-120"/>
                <a:ea typeface="標楷體" pitchFamily="65" charset="-120"/>
              </a:rPr>
              <a:t>查詢</a:t>
            </a:r>
            <a:r>
              <a:rPr lang="en-US" altLang="zh-TW" sz="3600" dirty="0" smtClean="0">
                <a:latin typeface="標楷體" pitchFamily="65" charset="-120"/>
                <a:ea typeface="標楷體" pitchFamily="65" charset="-120"/>
              </a:rPr>
              <a:t>-</a:t>
            </a:r>
            <a:r>
              <a:rPr lang="zh-TW" altLang="en-US" sz="3600" dirty="0">
                <a:latin typeface="標楷體" pitchFamily="65" charset="-120"/>
                <a:ea typeface="標楷體" pitchFamily="65" charset="-120"/>
              </a:rPr>
              <a:t>轉換暨累計彙總表</a:t>
            </a:r>
          </a:p>
        </p:txBody>
      </p:sp>
      <p:sp>
        <p:nvSpPr>
          <p:cNvPr id="72708" name="Text Box 3"/>
          <p:cNvSpPr txBox="1">
            <a:spLocks noChangeArrowheads="1"/>
          </p:cNvSpPr>
          <p:nvPr/>
        </p:nvSpPr>
        <p:spPr bwMode="auto">
          <a:xfrm>
            <a:off x="827584" y="1052736"/>
            <a:ext cx="7776864" cy="1000274"/>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路徑：本中心網站</a:t>
            </a:r>
            <a:r>
              <a:rPr lang="en-US" altLang="zh-TW" dirty="0">
                <a:latin typeface="Arial" pitchFamily="34" charset="0"/>
                <a:ea typeface="標楷體" pitchFamily="65" charset="-120"/>
              </a:rPr>
              <a:t>(</a:t>
            </a:r>
            <a:r>
              <a:rPr lang="en-US" altLang="zh-TW" dirty="0" smtClean="0">
                <a:latin typeface="Arial" pitchFamily="34" charset="0"/>
                <a:ea typeface="標楷體" pitchFamily="65" charset="-120"/>
                <a:hlinkClick r:id="rId3"/>
              </a:rPr>
              <a:t>www.tpex.org.tw</a:t>
            </a:r>
            <a:r>
              <a:rPr lang="en-US" altLang="zh-TW" dirty="0" smtClean="0">
                <a:latin typeface="Arial" pitchFamily="34" charset="0"/>
                <a:ea typeface="標楷體" pitchFamily="65" charset="-120"/>
              </a:rPr>
              <a:t>)</a:t>
            </a:r>
          </a:p>
          <a:p>
            <a:pPr fontAlgn="t">
              <a:spcBef>
                <a:spcPts val="600"/>
              </a:spcBef>
            </a:pPr>
            <a:r>
              <a:rPr lang="zh-TW" altLang="en-US" dirty="0" smtClean="0">
                <a:latin typeface="標楷體" pitchFamily="65" charset="-120"/>
                <a:ea typeface="標楷體" pitchFamily="65" charset="-120"/>
              </a:rPr>
              <a:t>→債券市場資訊首頁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交易資訊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交</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換債統計報表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月統計 →</a:t>
            </a:r>
            <a:r>
              <a:rPr lang="zh-TW" altLang="en-US" dirty="0">
                <a:latin typeface="標楷體" pitchFamily="65" charset="-120"/>
                <a:ea typeface="標楷體" pitchFamily="65" charset="-120"/>
              </a:rPr>
              <a:t>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交</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換債轉換暨累計彙總表。</a:t>
            </a:r>
          </a:p>
        </p:txBody>
      </p:sp>
      <p:sp>
        <p:nvSpPr>
          <p:cNvPr id="72710" name="Oval 5"/>
          <p:cNvSpPr>
            <a:spLocks noChangeArrowheads="1"/>
          </p:cNvSpPr>
          <p:nvPr/>
        </p:nvSpPr>
        <p:spPr bwMode="auto">
          <a:xfrm>
            <a:off x="2483768" y="3789040"/>
            <a:ext cx="2482552" cy="533400"/>
          </a:xfrm>
          <a:prstGeom prst="ellipse">
            <a:avLst/>
          </a:prstGeom>
          <a:noFill/>
          <a:ln w="25400">
            <a:solidFill>
              <a:srgbClr val="FF0000"/>
            </a:solidFill>
            <a:round/>
            <a:headEnd/>
            <a:tailEnd/>
          </a:ln>
        </p:spPr>
        <p:txBody>
          <a:bodyPr wrap="none" anchor="ctr"/>
          <a:lstStyle/>
          <a:p>
            <a:pPr fontAlgn="t"/>
            <a:endParaRPr lang="zh-TW" altLang="en-US" sz="1200"/>
          </a:p>
        </p:txBody>
      </p:sp>
      <p:pic>
        <p:nvPicPr>
          <p:cNvPr id="1038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4624"/>
            <a:ext cx="1979712" cy="51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2097" name="Picture 1"/>
          <p:cNvPicPr>
            <a:picLocks noChangeAspect="1" noChangeArrowheads="1"/>
          </p:cNvPicPr>
          <p:nvPr/>
        </p:nvPicPr>
        <p:blipFill>
          <a:blip r:embed="rId3" cstate="print"/>
          <a:srcRect/>
          <a:stretch>
            <a:fillRect/>
          </a:stretch>
        </p:blipFill>
        <p:spPr bwMode="auto">
          <a:xfrm>
            <a:off x="467544" y="1052736"/>
            <a:ext cx="8676456" cy="5431160"/>
          </a:xfrm>
          <a:prstGeom prst="rect">
            <a:avLst/>
          </a:prstGeom>
          <a:noFill/>
          <a:ln w="9525">
            <a:noFill/>
            <a:miter lim="800000"/>
            <a:headEnd/>
            <a:tailEnd/>
          </a:ln>
        </p:spPr>
      </p:pic>
      <p:sp>
        <p:nvSpPr>
          <p:cNvPr id="73730"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605FA0D-86D4-4A09-88CC-B4DD41892066}" type="slidenum">
              <a:rPr kumimoji="0" lang="en-US" altLang="zh-TW" sz="1400"/>
              <a:pPr algn="r"/>
              <a:t>36</a:t>
            </a:fld>
            <a:endParaRPr kumimoji="0" lang="en-US" altLang="zh-TW" sz="1400"/>
          </a:p>
        </p:txBody>
      </p:sp>
      <p:sp>
        <p:nvSpPr>
          <p:cNvPr id="73731" name="Rectangle 2"/>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a:r>
              <a:rPr lang="en-US" altLang="en-US" sz="3600" dirty="0" err="1">
                <a:latin typeface="標楷體" pitchFamily="65" charset="-120"/>
                <a:ea typeface="標楷體" pitchFamily="65" charset="-120"/>
              </a:rPr>
              <a:t>轉換</a:t>
            </a:r>
            <a:r>
              <a:rPr lang="zh-TW" altLang="en-US" sz="3600" dirty="0">
                <a:latin typeface="標楷體" pitchFamily="65" charset="-120"/>
                <a:ea typeface="標楷體" pitchFamily="65" charset="-120"/>
              </a:rPr>
              <a:t>債交易</a:t>
            </a:r>
            <a:r>
              <a:rPr lang="zh-TW" altLang="en-US" sz="3600" dirty="0" smtClean="0">
                <a:latin typeface="標楷體" pitchFamily="65" charset="-120"/>
                <a:ea typeface="標楷體" pitchFamily="65" charset="-120"/>
              </a:rPr>
              <a:t>資訊</a:t>
            </a:r>
            <a:r>
              <a:rPr lang="zh-TW" altLang="en-US" sz="3600" dirty="0">
                <a:solidFill>
                  <a:schemeClr val="tx2"/>
                </a:solidFill>
                <a:latin typeface="標楷體" pitchFamily="65" charset="-120"/>
                <a:ea typeface="標楷體" pitchFamily="65" charset="-120"/>
              </a:rPr>
              <a:t>查詢</a:t>
            </a:r>
            <a:r>
              <a:rPr lang="en-US" altLang="zh-TW" sz="3600" dirty="0" smtClean="0">
                <a:latin typeface="標楷體" pitchFamily="65" charset="-120"/>
                <a:ea typeface="標楷體" pitchFamily="65" charset="-120"/>
              </a:rPr>
              <a:t>-</a:t>
            </a:r>
            <a:r>
              <a:rPr lang="zh-TW" altLang="en-US" sz="3600" dirty="0">
                <a:latin typeface="標楷體" pitchFamily="65" charset="-120"/>
                <a:ea typeface="標楷體" pitchFamily="65" charset="-120"/>
              </a:rPr>
              <a:t>轉換暨累計彙總表</a:t>
            </a:r>
            <a:endParaRPr lang="en-US" altLang="zh-TW"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8145" name="Picture 1"/>
          <p:cNvPicPr>
            <a:picLocks noChangeAspect="1" noChangeArrowheads="1"/>
          </p:cNvPicPr>
          <p:nvPr/>
        </p:nvPicPr>
        <p:blipFill>
          <a:blip r:embed="rId2" cstate="print"/>
          <a:srcRect/>
          <a:stretch>
            <a:fillRect/>
          </a:stretch>
        </p:blipFill>
        <p:spPr bwMode="auto">
          <a:xfrm>
            <a:off x="539552" y="1988840"/>
            <a:ext cx="8273553" cy="4734471"/>
          </a:xfrm>
          <a:prstGeom prst="rect">
            <a:avLst/>
          </a:prstGeom>
          <a:noFill/>
          <a:ln w="9525">
            <a:noFill/>
            <a:miter lim="800000"/>
            <a:headEnd/>
            <a:tailEnd/>
          </a:ln>
        </p:spPr>
      </p:pic>
      <p:sp>
        <p:nvSpPr>
          <p:cNvPr id="74754"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1F16DE3-7983-48F2-9330-9794FABD478D}" type="slidenum">
              <a:rPr kumimoji="0" lang="en-US" altLang="zh-TW" sz="1400"/>
              <a:pPr algn="r"/>
              <a:t>37</a:t>
            </a:fld>
            <a:endParaRPr kumimoji="0" lang="en-US" altLang="zh-TW" sz="1400"/>
          </a:p>
        </p:txBody>
      </p:sp>
      <p:sp>
        <p:nvSpPr>
          <p:cNvPr id="74755"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r>
              <a:rPr lang="en-US" altLang="en-US" sz="3800" dirty="0" err="1">
                <a:latin typeface="標楷體" pitchFamily="65" charset="-120"/>
                <a:ea typeface="標楷體" pitchFamily="65" charset="-120"/>
              </a:rPr>
              <a:t>轉換</a:t>
            </a:r>
            <a:r>
              <a:rPr lang="zh-TW" altLang="en-US" sz="3800" dirty="0">
                <a:latin typeface="標楷體" pitchFamily="65" charset="-120"/>
                <a:ea typeface="標楷體" pitchFamily="65" charset="-120"/>
              </a:rPr>
              <a:t>債交易</a:t>
            </a:r>
            <a:r>
              <a:rPr lang="zh-TW" altLang="en-US" sz="3800" dirty="0" smtClean="0">
                <a:latin typeface="標楷體" pitchFamily="65" charset="-120"/>
                <a:ea typeface="標楷體" pitchFamily="65" charset="-120"/>
              </a:rPr>
              <a:t>資訊</a:t>
            </a:r>
            <a:r>
              <a:rPr lang="zh-TW" altLang="en-US" sz="4000" dirty="0">
                <a:solidFill>
                  <a:schemeClr val="tx2"/>
                </a:solidFill>
                <a:latin typeface="標楷體" pitchFamily="65" charset="-120"/>
                <a:ea typeface="標楷體" pitchFamily="65" charset="-120"/>
              </a:rPr>
              <a:t>查詢</a:t>
            </a:r>
            <a:r>
              <a:rPr lang="en-US" altLang="zh-TW" sz="3800" dirty="0" smtClean="0">
                <a:latin typeface="標楷體" pitchFamily="65" charset="-120"/>
                <a:ea typeface="標楷體" pitchFamily="65" charset="-120"/>
              </a:rPr>
              <a:t>-</a:t>
            </a:r>
            <a:r>
              <a:rPr lang="zh-TW" altLang="en-US" sz="3800" dirty="0">
                <a:latin typeface="標楷體" pitchFamily="65" charset="-120"/>
                <a:ea typeface="標楷體" pitchFamily="65" charset="-120"/>
              </a:rPr>
              <a:t>成交資料彙總表</a:t>
            </a:r>
          </a:p>
        </p:txBody>
      </p:sp>
      <p:sp>
        <p:nvSpPr>
          <p:cNvPr id="74758" name="Oval 5"/>
          <p:cNvSpPr>
            <a:spLocks noChangeArrowheads="1"/>
          </p:cNvSpPr>
          <p:nvPr/>
        </p:nvSpPr>
        <p:spPr bwMode="auto">
          <a:xfrm>
            <a:off x="683568" y="2852936"/>
            <a:ext cx="1371600" cy="5334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74759" name="Oval 6"/>
          <p:cNvSpPr>
            <a:spLocks noChangeArrowheads="1"/>
          </p:cNvSpPr>
          <p:nvPr/>
        </p:nvSpPr>
        <p:spPr bwMode="auto">
          <a:xfrm>
            <a:off x="6588224" y="4149080"/>
            <a:ext cx="1905000" cy="3048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 name="Oval 6"/>
          <p:cNvSpPr>
            <a:spLocks noChangeArrowheads="1"/>
          </p:cNvSpPr>
          <p:nvPr/>
        </p:nvSpPr>
        <p:spPr bwMode="auto">
          <a:xfrm>
            <a:off x="1979712" y="3573016"/>
            <a:ext cx="1905000" cy="3048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0" name="Oval 6"/>
          <p:cNvSpPr>
            <a:spLocks noChangeArrowheads="1"/>
          </p:cNvSpPr>
          <p:nvPr/>
        </p:nvSpPr>
        <p:spPr bwMode="auto">
          <a:xfrm>
            <a:off x="3635896" y="3789040"/>
            <a:ext cx="1905000" cy="3048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1" name="Text Box 3"/>
          <p:cNvSpPr txBox="1">
            <a:spLocks noChangeArrowheads="1"/>
          </p:cNvSpPr>
          <p:nvPr/>
        </p:nvSpPr>
        <p:spPr bwMode="auto">
          <a:xfrm>
            <a:off x="539552" y="1204010"/>
            <a:ext cx="8460432" cy="723275"/>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路徑：本中心網站</a:t>
            </a:r>
            <a:r>
              <a:rPr lang="en-US" altLang="zh-TW" dirty="0">
                <a:latin typeface="Arial" pitchFamily="34" charset="0"/>
                <a:ea typeface="標楷體" pitchFamily="65" charset="-120"/>
              </a:rPr>
              <a:t>(</a:t>
            </a:r>
            <a:r>
              <a:rPr lang="en-US" altLang="zh-TW" dirty="0" smtClean="0">
                <a:latin typeface="Arial" pitchFamily="34" charset="0"/>
                <a:ea typeface="標楷體" pitchFamily="65" charset="-120"/>
                <a:hlinkClick r:id="rId3"/>
              </a:rPr>
              <a:t>www.tpex.org.tw</a:t>
            </a:r>
            <a:r>
              <a:rPr lang="en-US" altLang="zh-TW" dirty="0" smtClean="0">
                <a:latin typeface="Arial" pitchFamily="34" charset="0"/>
                <a:ea typeface="標楷體" pitchFamily="65" charset="-120"/>
              </a:rPr>
              <a:t>)</a:t>
            </a:r>
          </a:p>
          <a:p>
            <a:pPr fontAlgn="t">
              <a:spcBef>
                <a:spcPts val="600"/>
              </a:spcBef>
            </a:pPr>
            <a:r>
              <a:rPr lang="zh-TW" altLang="en-US" dirty="0" smtClean="0">
                <a:latin typeface="標楷體" pitchFamily="65" charset="-120"/>
                <a:ea typeface="標楷體" pitchFamily="65" charset="-120"/>
              </a:rPr>
              <a:t>→債券市場資訊首頁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交易資訊 </a:t>
            </a:r>
            <a:r>
              <a:rPr lang="en-US" altLang="zh-TW" dirty="0" smtClean="0">
                <a:latin typeface="標楷體" pitchFamily="65" charset="-120"/>
                <a:ea typeface="標楷體" pitchFamily="65" charset="-120"/>
              </a:rPr>
              <a:t>&gt; </a:t>
            </a:r>
            <a:r>
              <a:rPr lang="zh-TW" altLang="en-US" dirty="0" smtClean="0">
                <a:latin typeface="標楷體" pitchFamily="65" charset="-120"/>
                <a:ea typeface="標楷體" pitchFamily="65" charset="-120"/>
              </a:rPr>
              <a:t>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交</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換債統計報表 </a:t>
            </a:r>
            <a:r>
              <a:rPr lang="en-US" altLang="zh-TW" dirty="0" smtClean="0">
                <a:latin typeface="標楷體" pitchFamily="65" charset="-120"/>
                <a:ea typeface="標楷體" pitchFamily="65" charset="-120"/>
              </a:rPr>
              <a:t>&gt;</a:t>
            </a:r>
            <a:r>
              <a:rPr lang="zh-TW" altLang="en-US" dirty="0" smtClean="0">
                <a:latin typeface="標楷體" pitchFamily="65" charset="-120"/>
                <a:ea typeface="標楷體" pitchFamily="65" charset="-120"/>
              </a:rPr>
              <a:t>月統計→成交彙總表</a:t>
            </a:r>
            <a:endParaRPr lang="zh-TW" altLang="en-US" dirty="0">
              <a:latin typeface="標楷體" pitchFamily="65" charset="-120"/>
              <a:ea typeface="標楷體" pitchFamily="65" charset="-120"/>
            </a:endParaRPr>
          </a:p>
        </p:txBody>
      </p:sp>
      <p:pic>
        <p:nvPicPr>
          <p:cNvPr id="1040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079"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DC559E7-9DF8-4BEA-BECE-A03E0A8061D7}" type="slidenum">
              <a:rPr kumimoji="0" lang="en-US" altLang="zh-TW" sz="1400"/>
              <a:pPr algn="r"/>
              <a:t>38</a:t>
            </a:fld>
            <a:endParaRPr kumimoji="0" lang="en-US" altLang="zh-TW" sz="1400"/>
          </a:p>
        </p:txBody>
      </p:sp>
      <p:sp>
        <p:nvSpPr>
          <p:cNvPr id="75779"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r>
              <a:rPr lang="en-US" altLang="en-US" sz="3600" dirty="0" err="1">
                <a:latin typeface="標楷體" pitchFamily="65" charset="-120"/>
                <a:ea typeface="標楷體" pitchFamily="65" charset="-120"/>
              </a:rPr>
              <a:t>轉換</a:t>
            </a:r>
            <a:r>
              <a:rPr lang="zh-TW" altLang="en-US" sz="3600" dirty="0">
                <a:latin typeface="標楷體" pitchFamily="65" charset="-120"/>
                <a:ea typeface="標楷體" pitchFamily="65" charset="-120"/>
              </a:rPr>
              <a:t>債交易</a:t>
            </a:r>
            <a:r>
              <a:rPr lang="zh-TW" altLang="en-US" sz="3600" dirty="0" smtClean="0">
                <a:latin typeface="標楷體" pitchFamily="65" charset="-120"/>
                <a:ea typeface="標楷體" pitchFamily="65" charset="-120"/>
              </a:rPr>
              <a:t>資訊查詢</a:t>
            </a:r>
            <a:r>
              <a:rPr lang="en-US" altLang="zh-TW" sz="3600" dirty="0" smtClean="0">
                <a:latin typeface="標楷體" pitchFamily="65" charset="-120"/>
                <a:ea typeface="標楷體" pitchFamily="65" charset="-120"/>
              </a:rPr>
              <a:t>-</a:t>
            </a:r>
            <a:r>
              <a:rPr lang="zh-TW" altLang="en-US" sz="3600" dirty="0">
                <a:latin typeface="標楷體" pitchFamily="65" charset="-120"/>
                <a:ea typeface="標楷體" pitchFamily="65" charset="-120"/>
              </a:rPr>
              <a:t>成交資料彙總表</a:t>
            </a:r>
            <a:endParaRPr lang="en-US" altLang="zh-TW" sz="3600" dirty="0">
              <a:latin typeface="標楷體" pitchFamily="65" charset="-120"/>
              <a:ea typeface="標楷體" pitchFamily="65" charset="-120"/>
            </a:endParaRPr>
          </a:p>
        </p:txBody>
      </p:sp>
      <p:pic>
        <p:nvPicPr>
          <p:cNvPr id="75780" name="Picture 3"/>
          <p:cNvPicPr>
            <a:picLocks noChangeAspect="1" noChangeArrowheads="1"/>
          </p:cNvPicPr>
          <p:nvPr/>
        </p:nvPicPr>
        <p:blipFill>
          <a:blip r:embed="rId2" cstate="print"/>
          <a:srcRect r="15625" b="23958"/>
          <a:stretch>
            <a:fillRect/>
          </a:stretch>
        </p:blipFill>
        <p:spPr bwMode="auto">
          <a:xfrm>
            <a:off x="187377" y="1196752"/>
            <a:ext cx="8705103" cy="5526371"/>
          </a:xfrm>
          <a:prstGeom prst="rect">
            <a:avLst/>
          </a:prstGeom>
          <a:noFill/>
          <a:ln w="9525">
            <a:noFill/>
            <a:miter lim="800000"/>
            <a:headEnd/>
            <a:tailEnd/>
          </a:ln>
        </p:spPr>
      </p:pic>
      <p:sp>
        <p:nvSpPr>
          <p:cNvPr id="75781" name="Oval 4"/>
          <p:cNvSpPr>
            <a:spLocks noChangeArrowheads="1"/>
          </p:cNvSpPr>
          <p:nvPr/>
        </p:nvSpPr>
        <p:spPr bwMode="auto">
          <a:xfrm>
            <a:off x="5280000" y="2996952"/>
            <a:ext cx="1981200" cy="432048"/>
          </a:xfrm>
          <a:prstGeom prst="ellipse">
            <a:avLst/>
          </a:prstGeom>
          <a:noFill/>
          <a:ln w="25400">
            <a:solidFill>
              <a:srgbClr val="FF0000"/>
            </a:solidFill>
            <a:round/>
            <a:headEnd/>
            <a:tailEnd/>
          </a:ln>
        </p:spPr>
        <p:txBody>
          <a:bodyPr wrap="none" anchor="ctr"/>
          <a:lstStyle/>
          <a:p>
            <a:pPr fontAlgn="t"/>
            <a:endParaRPr lang="zh-TW" altLang="en-US" sz="1200"/>
          </a:p>
        </p:txBody>
      </p:sp>
      <p:pic>
        <p:nvPicPr>
          <p:cNvPr id="1041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79"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803758" y="1497939"/>
            <a:ext cx="7181850" cy="1857375"/>
          </a:xfrm>
          <a:noFill/>
        </p:spPr>
        <p:txBody>
          <a:bodyPr vert="horz" wrap="square" lIns="91440" tIns="45720" rIns="91440" bIns="45720" numCol="1" anchor="t" anchorCtr="0" compatLnSpc="1">
            <a:prstTxWarp prst="textNoShape">
              <a:avLst/>
            </a:prstTxWarp>
            <a:normAutofit/>
          </a:bodyPr>
          <a:lstStyle/>
          <a:p>
            <a:pPr marL="982663" lvl="1" indent="-982663" algn="ctr" rtl="0">
              <a:lnSpc>
                <a:spcPts val="4500"/>
              </a:lnSpc>
              <a:spcBef>
                <a:spcPct val="0"/>
              </a:spcBef>
              <a:defRPr/>
            </a:pPr>
            <a:r>
              <a:rPr lang="zh-TW" altLang="en-US" sz="4000" b="1" dirty="0">
                <a:solidFill>
                  <a:srgbClr val="967D42"/>
                </a:solidFill>
                <a:latin typeface="標楷體" pitchFamily="65" charset="-120"/>
                <a:ea typeface="標楷體" pitchFamily="65" charset="-120"/>
                <a:cs typeface="+mj-cs"/>
              </a:rPr>
              <a:t>伍</a:t>
            </a:r>
            <a:r>
              <a:rPr lang="zh-TW" altLang="en-US" sz="4000" b="1" kern="1200" dirty="0" smtClean="0">
                <a:solidFill>
                  <a:srgbClr val="967D42"/>
                </a:solidFill>
                <a:latin typeface="標楷體" pitchFamily="65" charset="-120"/>
                <a:ea typeface="標楷體" pitchFamily="65" charset="-120"/>
                <a:cs typeface="+mj-cs"/>
              </a:rPr>
              <a:t>、轉換公司債常見問題說明</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endParaRPr kumimoji="0" lang="en-US" altLang="zh-TW" sz="1200" dirty="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42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17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bg2">
                    <a:lumMod val="50000"/>
                  </a:schemeClr>
                </a:solidFill>
                <a:latin typeface="標楷體" pitchFamily="65" charset="-120"/>
                <a:ea typeface="標楷體" pitchFamily="65" charset="-120"/>
              </a:rPr>
              <a:t>轉</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交</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換公司債</a:t>
            </a:r>
            <a:r>
              <a:rPr lang="zh-TW" altLang="en-US" b="1" dirty="0" smtClean="0">
                <a:solidFill>
                  <a:schemeClr val="bg2">
                    <a:lumMod val="50000"/>
                  </a:schemeClr>
                </a:solidFill>
                <a:latin typeface="標楷體" pitchFamily="65" charset="-120"/>
                <a:ea typeface="標楷體" pitchFamily="65" charset="-120"/>
              </a:rPr>
              <a:t>發行概況</a:t>
            </a:r>
            <a:endParaRPr lang="zh-TW" altLang="en-US" dirty="0">
              <a:solidFill>
                <a:schemeClr val="bg2">
                  <a:lumMod val="50000"/>
                </a:schemeClr>
              </a:solidFill>
            </a:endParaRPr>
          </a:p>
        </p:txBody>
      </p:sp>
      <p:sp>
        <p:nvSpPr>
          <p:cNvPr id="3" name="投影片編號版面配置區 2"/>
          <p:cNvSpPr>
            <a:spLocks noGrp="1"/>
          </p:cNvSpPr>
          <p:nvPr>
            <p:ph type="sldNum" sz="quarter" idx="12"/>
          </p:nvPr>
        </p:nvSpPr>
        <p:spPr/>
        <p:txBody>
          <a:bodyPr/>
          <a:lstStyle/>
          <a:p>
            <a:pPr>
              <a:defRPr/>
            </a:pPr>
            <a:fld id="{213D51D5-0F5A-41C9-BD7A-E37FBA207054}" type="slidenum">
              <a:rPr lang="zh-TW" altLang="en-US" smtClean="0"/>
              <a:pPr>
                <a:defRPr/>
              </a:pPr>
              <a:t>4</a:t>
            </a:fld>
            <a:endParaRPr lang="zh-TW" altLang="en-US" dirty="0"/>
          </a:p>
        </p:txBody>
      </p:sp>
      <p:pic>
        <p:nvPicPr>
          <p:cNvPr id="999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81323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155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DE6CEE9-8C2D-42FF-A218-A044FB8716C7}" type="slidenum">
              <a:rPr kumimoji="0" lang="en-US" altLang="zh-TW" sz="1400"/>
              <a:pPr algn="r"/>
              <a:t>40</a:t>
            </a:fld>
            <a:endParaRPr kumimoji="0" lang="en-US" altLang="zh-TW" sz="1400"/>
          </a:p>
        </p:txBody>
      </p:sp>
      <p:sp>
        <p:nvSpPr>
          <p:cNvPr id="62467" name="Rectangle 2"/>
          <p:cNvSpPr>
            <a:spLocks noGrp="1" noChangeArrowheads="1"/>
          </p:cNvSpPr>
          <p:nvPr>
            <p:ph type="title" idx="4294967295"/>
          </p:nvPr>
        </p:nvSpPr>
        <p:spPr>
          <a:xfrm>
            <a:off x="755650" y="404813"/>
            <a:ext cx="7772400" cy="1143000"/>
          </a:xfrm>
        </p:spPr>
        <p:txBody>
          <a:bodyPr/>
          <a:lstStyle/>
          <a:p>
            <a:r>
              <a:rPr lang="zh-TW" altLang="en-US" sz="3600" dirty="0" smtClean="0">
                <a:solidFill>
                  <a:srgbClr val="000000"/>
                </a:solidFill>
                <a:latin typeface="標楷體" pitchFamily="65" charset="-120"/>
                <a:ea typeface="標楷體" pitchFamily="65" charset="-120"/>
              </a:rPr>
              <a:t>轉</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交</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債發行辦法實務上常見問題</a:t>
            </a:r>
          </a:p>
        </p:txBody>
      </p:sp>
      <p:sp>
        <p:nvSpPr>
          <p:cNvPr id="62468" name="Rectangle 3"/>
          <p:cNvSpPr>
            <a:spLocks noGrp="1" noChangeArrowheads="1"/>
          </p:cNvSpPr>
          <p:nvPr>
            <p:ph type="body" idx="4294967295"/>
          </p:nvPr>
        </p:nvSpPr>
        <p:spPr>
          <a:xfrm>
            <a:off x="683568" y="1844824"/>
            <a:ext cx="8064896" cy="3960440"/>
          </a:xfrm>
        </p:spPr>
        <p:txBody>
          <a:bodyPr>
            <a:noAutofit/>
          </a:bodyPr>
          <a:lstStyle/>
          <a:p>
            <a:pPr>
              <a:lnSpc>
                <a:spcPct val="80000"/>
              </a:lnSpc>
            </a:pPr>
            <a:r>
              <a:rPr lang="zh-TW" altLang="en-US" sz="2800" dirty="0" smtClean="0">
                <a:latin typeface="標楷體" panose="03000509000000000000" pitchFamily="65" charset="-120"/>
                <a:ea typeface="標楷體" panose="03000509000000000000" pitchFamily="65" charset="-120"/>
              </a:rPr>
              <a:t>發行期間之ㄧ致性</a:t>
            </a:r>
            <a:r>
              <a:rPr lang="en-US" altLang="zh-TW" sz="2800" dirty="0" smtClean="0">
                <a:latin typeface="標楷體" panose="03000509000000000000" pitchFamily="65" charset="-120"/>
                <a:ea typeface="標楷體" panose="03000509000000000000" pitchFamily="65" charset="-120"/>
              </a:rPr>
              <a:t>:</a:t>
            </a:r>
            <a:r>
              <a:rPr lang="zh-TW" altLang="en-US" sz="2800" b="1" u="sng" dirty="0" smtClean="0">
                <a:solidFill>
                  <a:srgbClr val="FF0000"/>
                </a:solidFill>
                <a:latin typeface="標楷體" panose="03000509000000000000" pitchFamily="65" charset="-120"/>
                <a:ea typeface="標楷體" panose="03000509000000000000" pitchFamily="65" charset="-120"/>
              </a:rPr>
              <a:t>發行起迄日期應相同</a:t>
            </a:r>
            <a:endParaRPr lang="en-US" altLang="zh-TW" sz="2800" dirty="0" smtClean="0">
              <a:latin typeface="標楷體" panose="03000509000000000000" pitchFamily="65" charset="-120"/>
              <a:ea typeface="標楷體" panose="03000509000000000000" pitchFamily="65" charset="-120"/>
            </a:endParaRPr>
          </a:p>
          <a:p>
            <a:pPr>
              <a:lnSpc>
                <a:spcPct val="80000"/>
              </a:lnSpc>
              <a:spcBef>
                <a:spcPts val="1200"/>
              </a:spcBef>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例如</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發行期間三年</a:t>
            </a:r>
            <a:endParaRPr lang="en-US" altLang="zh-TW" sz="2800" dirty="0" smtClean="0">
              <a:latin typeface="標楷體" panose="03000509000000000000" pitchFamily="65" charset="-120"/>
              <a:ea typeface="標楷體" panose="03000509000000000000" pitchFamily="65" charset="-120"/>
            </a:endParaRPr>
          </a:p>
          <a:p>
            <a:pPr lvl="1">
              <a:lnSpc>
                <a:spcPct val="80000"/>
              </a:lnSpc>
              <a:spcBef>
                <a:spcPts val="1200"/>
              </a:spcBef>
              <a:buNone/>
            </a:pPr>
            <a:r>
              <a:rPr lang="en-US" altLang="zh-TW" dirty="0" smtClean="0">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(O)</a:t>
            </a:r>
            <a:r>
              <a:rPr lang="zh-TW" altLang="en-US" dirty="0" smtClean="0">
                <a:latin typeface="標楷體" panose="03000509000000000000" pitchFamily="65" charset="-120"/>
                <a:ea typeface="標楷體" panose="03000509000000000000" pitchFamily="65" charset="-120"/>
              </a:rPr>
              <a:t>正確寫法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自民國</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日開始發行</a:t>
            </a:r>
            <a:endParaRPr lang="en-US" altLang="zh-TW" dirty="0" smtClean="0">
              <a:latin typeface="標楷體" panose="03000509000000000000" pitchFamily="65" charset="-120"/>
              <a:ea typeface="標楷體" panose="03000509000000000000" pitchFamily="65" charset="-120"/>
            </a:endParaRPr>
          </a:p>
          <a:p>
            <a:pPr lvl="1">
              <a:lnSpc>
                <a:spcPct val="80000"/>
              </a:lnSpc>
              <a:spcBef>
                <a:spcPts val="600"/>
              </a:spcBef>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至民國</a:t>
            </a:r>
            <a:r>
              <a:rPr lang="en-US" altLang="zh-TW" dirty="0" smtClean="0">
                <a:latin typeface="標楷體" panose="03000509000000000000" pitchFamily="65" charset="-120"/>
                <a:ea typeface="標楷體" panose="03000509000000000000" pitchFamily="65" charset="-120"/>
              </a:rPr>
              <a:t>103</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日到期。</a:t>
            </a:r>
            <a:endParaRPr lang="zh-TW" altLang="en-US" dirty="0" smtClean="0">
              <a:solidFill>
                <a:srgbClr val="FF0000"/>
              </a:solidFill>
              <a:latin typeface="標楷體" panose="03000509000000000000" pitchFamily="65" charset="-120"/>
              <a:ea typeface="標楷體" panose="03000509000000000000" pitchFamily="65" charset="-120"/>
            </a:endParaRPr>
          </a:p>
          <a:p>
            <a:pPr lvl="1">
              <a:lnSpc>
                <a:spcPct val="80000"/>
              </a:lnSpc>
              <a:spcBef>
                <a:spcPts val="1800"/>
              </a:spcBef>
              <a:buNone/>
            </a:pPr>
            <a:r>
              <a:rPr lang="en-US" altLang="zh-TW" dirty="0" smtClean="0">
                <a:latin typeface="標楷體" panose="03000509000000000000" pitchFamily="65" charset="-120"/>
                <a:ea typeface="標楷體" panose="03000509000000000000" pitchFamily="65" charset="-120"/>
              </a:rPr>
              <a:t>  (X)</a:t>
            </a:r>
            <a:r>
              <a:rPr lang="zh-TW" altLang="en-US" dirty="0" smtClean="0">
                <a:latin typeface="標楷體" panose="03000509000000000000" pitchFamily="65" charset="-120"/>
                <a:ea typeface="標楷體" panose="03000509000000000000" pitchFamily="65" charset="-120"/>
              </a:rPr>
              <a:t>錯誤寫法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自民國</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日開始發行</a:t>
            </a:r>
            <a:endParaRPr lang="en-US" altLang="zh-TW" dirty="0" smtClean="0">
              <a:latin typeface="標楷體" panose="03000509000000000000" pitchFamily="65" charset="-120"/>
              <a:ea typeface="標楷體" panose="03000509000000000000" pitchFamily="65" charset="-120"/>
            </a:endParaRPr>
          </a:p>
          <a:p>
            <a:pPr lvl="1">
              <a:lnSpc>
                <a:spcPct val="80000"/>
              </a:lnSpc>
              <a:spcBef>
                <a:spcPts val="600"/>
              </a:spcBef>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至民國</a:t>
            </a:r>
            <a:r>
              <a:rPr lang="en-US" altLang="zh-TW" dirty="0" smtClean="0">
                <a:latin typeface="標楷體" panose="03000509000000000000" pitchFamily="65" charset="-120"/>
                <a:ea typeface="標楷體" panose="03000509000000000000" pitchFamily="65" charset="-120"/>
              </a:rPr>
              <a:t>103</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solidFill>
                  <a:srgbClr val="FF0000"/>
                </a:solidFill>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日到期。</a:t>
            </a:r>
          </a:p>
          <a:p>
            <a:pPr lvl="1">
              <a:lnSpc>
                <a:spcPct val="80000"/>
              </a:lnSpc>
              <a:spcBef>
                <a:spcPts val="1800"/>
              </a:spcBef>
              <a:buNone/>
            </a:pPr>
            <a:r>
              <a:rPr lang="en-US" altLang="zh-TW" dirty="0" smtClean="0">
                <a:latin typeface="標楷體" panose="03000509000000000000" pitchFamily="65" charset="-120"/>
                <a:ea typeface="標楷體" panose="03000509000000000000" pitchFamily="65" charset="-120"/>
              </a:rPr>
              <a:t>  (X)</a:t>
            </a:r>
            <a:r>
              <a:rPr lang="zh-TW" altLang="en-US" dirty="0" smtClean="0">
                <a:latin typeface="標楷體" panose="03000509000000000000" pitchFamily="65" charset="-120"/>
                <a:ea typeface="標楷體" panose="03000509000000000000" pitchFamily="65" charset="-120"/>
              </a:rPr>
              <a:t>錯誤寫法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自民國</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日開始發行</a:t>
            </a:r>
            <a:endParaRPr lang="en-US" altLang="zh-TW" dirty="0" smtClean="0">
              <a:latin typeface="標楷體" panose="03000509000000000000" pitchFamily="65" charset="-120"/>
              <a:ea typeface="標楷體" panose="03000509000000000000" pitchFamily="65" charset="-120"/>
            </a:endParaRPr>
          </a:p>
          <a:p>
            <a:pPr lvl="1">
              <a:lnSpc>
                <a:spcPct val="80000"/>
              </a:lnSpc>
              <a:spcBef>
                <a:spcPts val="600"/>
              </a:spcBef>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至民國</a:t>
            </a:r>
            <a:r>
              <a:rPr lang="en-US" altLang="zh-TW" dirty="0" smtClean="0">
                <a:latin typeface="標楷體" panose="03000509000000000000" pitchFamily="65" charset="-120"/>
                <a:ea typeface="標楷體" panose="03000509000000000000" pitchFamily="65" charset="-120"/>
              </a:rPr>
              <a:t>103</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solidFill>
                  <a:srgbClr val="FF0000"/>
                </a:solidFill>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日到期。</a:t>
            </a: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r>
              <a:rPr lang="en-US" altLang="zh-TW" sz="2800" dirty="0" smtClean="0">
                <a:latin typeface="標楷體" pitchFamily="65" charset="-120"/>
              </a:rPr>
              <a:t>   </a:t>
            </a:r>
          </a:p>
        </p:txBody>
      </p:sp>
      <p:pic>
        <p:nvPicPr>
          <p:cNvPr id="1044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332C034-6117-4288-852F-9891B317D85A}" type="slidenum">
              <a:rPr kumimoji="0" lang="en-US" altLang="zh-TW" sz="1400"/>
              <a:pPr algn="r"/>
              <a:t>41</a:t>
            </a:fld>
            <a:endParaRPr kumimoji="0" lang="en-US" altLang="zh-TW" sz="1400"/>
          </a:p>
        </p:txBody>
      </p:sp>
      <p:sp>
        <p:nvSpPr>
          <p:cNvPr id="63491" name="Rectangle 2"/>
          <p:cNvSpPr>
            <a:spLocks noGrp="1" noChangeArrowheads="1"/>
          </p:cNvSpPr>
          <p:nvPr>
            <p:ph type="title" idx="4294967295"/>
          </p:nvPr>
        </p:nvSpPr>
        <p:spPr>
          <a:xfrm>
            <a:off x="611188" y="333375"/>
            <a:ext cx="7772400" cy="1143000"/>
          </a:xfrm>
        </p:spPr>
        <p:txBody>
          <a:bodyPr/>
          <a:lstStyle/>
          <a:p>
            <a:r>
              <a:rPr lang="zh-TW" altLang="en-US" sz="3600" dirty="0" smtClean="0">
                <a:solidFill>
                  <a:srgbClr val="000000"/>
                </a:solidFill>
                <a:latin typeface="標楷體" pitchFamily="65" charset="-120"/>
                <a:ea typeface="標楷體" pitchFamily="65" charset="-120"/>
              </a:rPr>
              <a:t>轉</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交</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債發行辦法實務上常見問題</a:t>
            </a:r>
          </a:p>
        </p:txBody>
      </p:sp>
      <p:sp>
        <p:nvSpPr>
          <p:cNvPr id="110596" name="Rectangle 3"/>
          <p:cNvSpPr>
            <a:spLocks noGrp="1" noChangeArrowheads="1"/>
          </p:cNvSpPr>
          <p:nvPr>
            <p:ph type="body" idx="4294967295"/>
          </p:nvPr>
        </p:nvSpPr>
        <p:spPr>
          <a:xfrm>
            <a:off x="685800" y="1340768"/>
            <a:ext cx="7772400" cy="5136232"/>
          </a:xfrm>
        </p:spPr>
        <p:txBody>
          <a:bodyPr rtlCol="0">
            <a:normAutofit fontScale="77500" lnSpcReduction="20000"/>
          </a:bodyPr>
          <a:lstStyle/>
          <a:p>
            <a:pPr>
              <a:defRPr/>
            </a:pPr>
            <a:r>
              <a:rPr lang="zh-TW" altLang="en-US" dirty="0" smtClean="0">
                <a:latin typeface="標楷體" pitchFamily="65" charset="-120"/>
                <a:ea typeface="標楷體" panose="03000509000000000000" pitchFamily="65" charset="-120"/>
              </a:rPr>
              <a:t>發行公司轉換價格調整日期應做明確之定義</a:t>
            </a:r>
            <a:r>
              <a:rPr lang="en-US" altLang="zh-TW" dirty="0" smtClean="0">
                <a:latin typeface="標楷體" pitchFamily="65" charset="-120"/>
                <a:ea typeface="標楷體" panose="03000509000000000000" pitchFamily="65" charset="-120"/>
              </a:rPr>
              <a:t>:</a:t>
            </a:r>
          </a:p>
          <a:p>
            <a:pPr fontAlgn="auto">
              <a:spcAft>
                <a:spcPts val="0"/>
              </a:spcAft>
              <a:buNone/>
              <a:defRPr/>
            </a:pPr>
            <a:r>
              <a:rPr lang="en-US" altLang="zh-TW" dirty="0" smtClean="0">
                <a:latin typeface="標楷體" pitchFamily="65" charset="-120"/>
                <a:ea typeface="標楷體" panose="03000509000000000000" pitchFamily="65" charset="-120"/>
              </a:rPr>
              <a:t>  </a:t>
            </a:r>
            <a:r>
              <a:rPr lang="en-US" altLang="zh-TW" sz="3000" dirty="0" smtClean="0">
                <a:latin typeface="標楷體" pitchFamily="65" charset="-120"/>
                <a:ea typeface="標楷體" panose="03000509000000000000" pitchFamily="65" charset="-120"/>
              </a:rPr>
              <a:t>(1)</a:t>
            </a:r>
            <a:r>
              <a:rPr lang="zh-TW" altLang="en-US" sz="3000" dirty="0" smtClean="0">
                <a:latin typeface="標楷體" pitchFamily="65" charset="-120"/>
                <a:ea typeface="標楷體" panose="03000509000000000000" pitchFamily="65" charset="-120"/>
              </a:rPr>
              <a:t>轉換價格調整依自律規則於</a:t>
            </a:r>
            <a:r>
              <a:rPr lang="zh-TW" altLang="en-US" sz="3000" b="1" u="sng" dirty="0" smtClean="0">
                <a:solidFill>
                  <a:srgbClr val="FF0000"/>
                </a:solidFill>
                <a:latin typeface="標楷體" pitchFamily="65" charset="-120"/>
                <a:ea typeface="標楷體" panose="03000509000000000000" pitchFamily="65" charset="-120"/>
              </a:rPr>
              <a:t>除權</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息</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基準日</a:t>
            </a:r>
            <a:r>
              <a:rPr lang="zh-TW" altLang="en-US" sz="3000" dirty="0" smtClean="0">
                <a:latin typeface="標楷體" pitchFamily="65" charset="-120"/>
                <a:ea typeface="標楷體" panose="03000509000000000000" pitchFamily="65" charset="-120"/>
              </a:rPr>
              <a:t>生效</a:t>
            </a:r>
            <a:r>
              <a:rPr lang="en-US" altLang="zh-TW" sz="3000" dirty="0" smtClean="0">
                <a:latin typeface="標楷體" pitchFamily="65" charset="-120"/>
                <a:ea typeface="標楷體" panose="03000509000000000000" pitchFamily="65" charset="-120"/>
              </a:rPr>
              <a:t>,</a:t>
            </a:r>
            <a:r>
              <a:rPr lang="zh-TW" altLang="en-US" sz="3000" dirty="0" smtClean="0">
                <a:latin typeface="標楷體" pitchFamily="65" charset="-120"/>
                <a:ea typeface="標楷體" panose="03000509000000000000" pitchFamily="65" charset="-120"/>
              </a:rPr>
              <a:t>惟價格調整之</a:t>
            </a:r>
            <a:r>
              <a:rPr lang="zh-TW" altLang="en-US" sz="3000" dirty="0" smtClean="0">
                <a:solidFill>
                  <a:srgbClr val="FF0000"/>
                </a:solidFill>
                <a:latin typeface="標楷體" pitchFamily="65" charset="-120"/>
                <a:ea typeface="標楷體" panose="03000509000000000000" pitchFamily="65" charset="-120"/>
              </a:rPr>
              <a:t>調整計算</a:t>
            </a:r>
            <a:r>
              <a:rPr lang="zh-TW" altLang="en-US" sz="3000" dirty="0" smtClean="0">
                <a:latin typeface="標楷體" pitchFamily="65" charset="-120"/>
                <a:ea typeface="標楷體" panose="03000509000000000000" pitchFamily="65" charset="-120"/>
              </a:rPr>
              <a:t>、</a:t>
            </a:r>
            <a:r>
              <a:rPr lang="zh-TW" altLang="en-US" sz="3000" dirty="0" smtClean="0">
                <a:solidFill>
                  <a:srgbClr val="FF0000"/>
                </a:solidFill>
                <a:latin typeface="標楷體" pitchFamily="65" charset="-120"/>
                <a:ea typeface="標楷體" panose="03000509000000000000" pitchFamily="65" charset="-120"/>
              </a:rPr>
              <a:t>公告時點</a:t>
            </a:r>
            <a:r>
              <a:rPr lang="zh-TW" altLang="en-US" sz="3000" dirty="0" smtClean="0">
                <a:latin typeface="標楷體" pitchFamily="65" charset="-120"/>
                <a:ea typeface="標楷體" panose="03000509000000000000" pitchFamily="65" charset="-120"/>
              </a:rPr>
              <a:t>及用以</a:t>
            </a:r>
            <a:r>
              <a:rPr lang="zh-TW" altLang="en-US" sz="3000" dirty="0" smtClean="0">
                <a:solidFill>
                  <a:srgbClr val="FF0000"/>
                </a:solidFill>
                <a:latin typeface="標楷體" pitchFamily="65" charset="-120"/>
                <a:ea typeface="標楷體" panose="03000509000000000000" pitchFamily="65" charset="-120"/>
              </a:rPr>
              <a:t>計算</a:t>
            </a:r>
            <a:r>
              <a:rPr lang="zh-TW" altLang="en-US" sz="3000" dirty="0" smtClean="0">
                <a:latin typeface="標楷體" pitchFamily="65" charset="-120"/>
                <a:ea typeface="標楷體" panose="03000509000000000000" pitchFamily="65" charset="-120"/>
              </a:rPr>
              <a:t>轉換價格之基準價格係以</a:t>
            </a:r>
            <a:r>
              <a:rPr lang="zh-TW" altLang="en-US" sz="3000" b="1" u="sng" dirty="0" smtClean="0">
                <a:solidFill>
                  <a:srgbClr val="FF0000"/>
                </a:solidFill>
                <a:latin typeface="標楷體" pitchFamily="65" charset="-120"/>
                <a:ea typeface="標楷體" panose="03000509000000000000" pitchFamily="65" charset="-120"/>
              </a:rPr>
              <a:t>除權</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息</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公告日</a:t>
            </a:r>
            <a:r>
              <a:rPr lang="zh-TW" altLang="en-US" sz="3000" dirty="0" smtClean="0">
                <a:latin typeface="標楷體" pitchFamily="65" charset="-120"/>
                <a:ea typeface="標楷體" panose="03000509000000000000" pitchFamily="65" charset="-120"/>
              </a:rPr>
              <a:t>前一、三、五個營業日擇一計算普通股收盤價之簡單算術平均數為準。</a:t>
            </a:r>
            <a:endParaRPr lang="en-US" altLang="zh-TW" sz="3000" dirty="0" smtClean="0">
              <a:latin typeface="標楷體" pitchFamily="65" charset="-120"/>
              <a:ea typeface="標楷體" panose="03000509000000000000" pitchFamily="65" charset="-120"/>
            </a:endParaRPr>
          </a:p>
          <a:p>
            <a:pPr fontAlgn="auto">
              <a:spcAft>
                <a:spcPts val="0"/>
              </a:spcAft>
              <a:buNone/>
              <a:defRPr/>
            </a:pPr>
            <a:endParaRPr lang="en-US" altLang="zh-TW" sz="3000" dirty="0">
              <a:latin typeface="標楷體" pitchFamily="65" charset="-120"/>
              <a:ea typeface="標楷體" panose="03000509000000000000" pitchFamily="65" charset="-120"/>
            </a:endParaRPr>
          </a:p>
          <a:p>
            <a:pPr fontAlgn="auto">
              <a:spcAft>
                <a:spcPts val="0"/>
              </a:spcAft>
              <a:buNone/>
              <a:defRPr/>
            </a:pPr>
            <a:r>
              <a:rPr lang="en-US" altLang="zh-TW" sz="3000" dirty="0" smtClean="0">
                <a:latin typeface="標楷體" pitchFamily="65" charset="-120"/>
                <a:ea typeface="標楷體" panose="03000509000000000000" pitchFamily="65" charset="-120"/>
              </a:rPr>
              <a:t>	</a:t>
            </a:r>
          </a:p>
          <a:p>
            <a:pPr fontAlgn="auto">
              <a:spcAft>
                <a:spcPts val="0"/>
              </a:spcAft>
              <a:buNone/>
              <a:defRPr/>
            </a:pPr>
            <a:endParaRPr lang="en-US" altLang="zh-TW" sz="3000" dirty="0">
              <a:latin typeface="標楷體" pitchFamily="65" charset="-120"/>
              <a:ea typeface="標楷體" panose="03000509000000000000" pitchFamily="65" charset="-120"/>
            </a:endParaRPr>
          </a:p>
          <a:p>
            <a:pPr fontAlgn="auto">
              <a:spcAft>
                <a:spcPts val="0"/>
              </a:spcAft>
              <a:buNone/>
              <a:defRPr/>
            </a:pPr>
            <a:r>
              <a:rPr lang="en-US" altLang="zh-TW" sz="3000" dirty="0" smtClean="0">
                <a:latin typeface="標楷體" pitchFamily="65" charset="-120"/>
                <a:ea typeface="標楷體" panose="03000509000000000000" pitchFamily="65" charset="-120"/>
              </a:rPr>
              <a:t>	</a:t>
            </a:r>
          </a:p>
          <a:p>
            <a:pPr fontAlgn="auto">
              <a:spcAft>
                <a:spcPts val="0"/>
              </a:spcAft>
              <a:buNone/>
              <a:defRPr/>
            </a:pPr>
            <a:endParaRPr lang="en-US" altLang="zh-TW" sz="3000" dirty="0">
              <a:latin typeface="標楷體" pitchFamily="65" charset="-120"/>
              <a:ea typeface="標楷體" panose="03000509000000000000" pitchFamily="65" charset="-120"/>
            </a:endParaRPr>
          </a:p>
          <a:p>
            <a:pPr fontAlgn="auto">
              <a:spcAft>
                <a:spcPts val="0"/>
              </a:spcAft>
              <a:buNone/>
              <a:defRPr/>
            </a:pPr>
            <a:r>
              <a:rPr lang="en-US" altLang="zh-TW" sz="3000" dirty="0" smtClean="0">
                <a:latin typeface="標楷體" pitchFamily="65" charset="-120"/>
                <a:ea typeface="標楷體" panose="03000509000000000000" pitchFamily="65" charset="-120"/>
              </a:rPr>
              <a:t>	</a:t>
            </a:r>
          </a:p>
          <a:p>
            <a:pPr fontAlgn="auto">
              <a:spcAft>
                <a:spcPts val="0"/>
              </a:spcAft>
              <a:buNone/>
              <a:defRPr/>
            </a:pPr>
            <a:r>
              <a:rPr lang="en-US" altLang="zh-TW" sz="3000" dirty="0">
                <a:latin typeface="標楷體" pitchFamily="65" charset="-120"/>
                <a:ea typeface="標楷體" panose="03000509000000000000" pitchFamily="65" charset="-120"/>
              </a:rPr>
              <a:t>	</a:t>
            </a:r>
            <a:r>
              <a:rPr lang="en-US" altLang="zh-TW" sz="3000" dirty="0" smtClean="0">
                <a:solidFill>
                  <a:schemeClr val="bg1"/>
                </a:solidFill>
                <a:latin typeface="標楷體" pitchFamily="65" charset="-120"/>
                <a:ea typeface="標楷體" panose="03000509000000000000" pitchFamily="65" charset="-120"/>
              </a:rPr>
              <a:t>(2)</a:t>
            </a:r>
            <a:r>
              <a:rPr lang="zh-TW" altLang="en-US" sz="3000" dirty="0" smtClean="0">
                <a:solidFill>
                  <a:schemeClr val="bg1"/>
                </a:solidFill>
                <a:latin typeface="標楷體" pitchFamily="65" charset="-120"/>
                <a:ea typeface="標楷體" panose="03000509000000000000" pitchFamily="65" charset="-120"/>
              </a:rPr>
              <a:t>若</a:t>
            </a:r>
            <a:r>
              <a:rPr lang="zh-TW" altLang="en-US" sz="3000" b="1" u="sng" dirty="0" smtClean="0">
                <a:solidFill>
                  <a:schemeClr val="bg1"/>
                </a:solidFill>
                <a:latin typeface="標楷體" pitchFamily="65" charset="-120"/>
                <a:ea typeface="標楷體" panose="03000509000000000000" pitchFamily="65" charset="-120"/>
              </a:rPr>
              <a:t>反稀釋</a:t>
            </a:r>
            <a:r>
              <a:rPr lang="zh-TW" altLang="en-US" sz="3000" dirty="0" smtClean="0">
                <a:solidFill>
                  <a:schemeClr val="bg1"/>
                </a:solidFill>
                <a:latin typeface="標楷體" pitchFamily="65" charset="-120"/>
                <a:ea typeface="標楷體" panose="03000509000000000000" pitchFamily="65" charset="-120"/>
              </a:rPr>
              <a:t>及</a:t>
            </a:r>
            <a:r>
              <a:rPr lang="zh-TW" altLang="en-US" sz="3000" b="1" u="sng" dirty="0" smtClean="0">
                <a:solidFill>
                  <a:schemeClr val="bg1"/>
                </a:solidFill>
                <a:latin typeface="標楷體" pitchFamily="65" charset="-120"/>
                <a:ea typeface="標楷體" panose="03000509000000000000" pitchFamily="65" charset="-120"/>
              </a:rPr>
              <a:t>價格重設為同一天時，</a:t>
            </a:r>
            <a:r>
              <a:rPr lang="zh-TW" altLang="en-US" sz="3000" dirty="0" smtClean="0">
                <a:solidFill>
                  <a:schemeClr val="bg1"/>
                </a:solidFill>
                <a:latin typeface="標楷體" pitchFamily="65" charset="-120"/>
                <a:ea typeface="標楷體" panose="03000509000000000000" pitchFamily="65" charset="-120"/>
              </a:rPr>
              <a:t>實務上作法先採</a:t>
            </a:r>
            <a:r>
              <a:rPr lang="zh-TW" altLang="en-US" sz="3000" b="1" u="sng" dirty="0" smtClean="0">
                <a:solidFill>
                  <a:schemeClr val="bg1"/>
                </a:solidFill>
                <a:latin typeface="標楷體" pitchFamily="65" charset="-120"/>
                <a:ea typeface="標楷體" panose="03000509000000000000" pitchFamily="65" charset="-120"/>
              </a:rPr>
              <a:t>反稀釋</a:t>
            </a:r>
            <a:r>
              <a:rPr lang="zh-TW" altLang="en-US" sz="3000" dirty="0" smtClean="0">
                <a:solidFill>
                  <a:schemeClr val="bg1"/>
                </a:solidFill>
                <a:latin typeface="標楷體" pitchFamily="65" charset="-120"/>
                <a:ea typeface="標楷體" panose="03000509000000000000" pitchFamily="65" charset="-120"/>
              </a:rPr>
              <a:t>後</a:t>
            </a:r>
            <a:r>
              <a:rPr lang="zh-TW" altLang="en-US" sz="3000" b="1" u="sng" dirty="0" smtClean="0">
                <a:solidFill>
                  <a:schemeClr val="bg1"/>
                </a:solidFill>
                <a:latin typeface="標楷體" pitchFamily="65" charset="-120"/>
                <a:ea typeface="標楷體" panose="03000509000000000000" pitchFamily="65" charset="-120"/>
              </a:rPr>
              <a:t>價格重設</a:t>
            </a:r>
            <a:r>
              <a:rPr lang="zh-TW" altLang="en-US" sz="3000" dirty="0" smtClean="0">
                <a:solidFill>
                  <a:schemeClr val="bg1"/>
                </a:solidFill>
                <a:latin typeface="標楷體" pitchFamily="65" charset="-120"/>
                <a:ea typeface="標楷體" panose="03000509000000000000" pitchFamily="65" charset="-120"/>
              </a:rPr>
              <a:t>。惟未避免爭議若反稀釋與價格重設之計算日期、基準日期或公告日期相同時，發行公司應於發行及轉換辦法中明確定義先後順序。</a:t>
            </a:r>
          </a:p>
          <a:p>
            <a:pPr fontAlgn="auto">
              <a:spcAft>
                <a:spcPts val="0"/>
              </a:spcAft>
              <a:buNone/>
              <a:defRPr/>
            </a:pPr>
            <a:endParaRPr lang="en-US" altLang="zh-TW" dirty="0" smtClean="0">
              <a:latin typeface="標楷體" pitchFamily="65" charset="-120"/>
            </a:endParaRPr>
          </a:p>
        </p:txBody>
      </p:sp>
      <p:pic>
        <p:nvPicPr>
          <p:cNvPr id="1045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60158"/>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9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94" y="3284984"/>
            <a:ext cx="7373622"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4327170" y="3284984"/>
            <a:ext cx="1512168" cy="689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853740" y="3294697"/>
            <a:ext cx="1425757" cy="689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a:noFill/>
        </p:spPr>
        <p:txBody>
          <a:bodyPr/>
          <a:lstStyle/>
          <a:p>
            <a:fld id="{8103AB03-BFFC-4BFD-8967-67B773111834}" type="slidenum">
              <a:rPr lang="en-US" altLang="zh-TW" smtClean="0">
                <a:ea typeface="新細明體" charset="-120"/>
              </a:rPr>
              <a:pPr/>
              <a:t>42</a:t>
            </a:fld>
            <a:endParaRPr lang="en-US" altLang="zh-TW" dirty="0" smtClean="0">
              <a:ea typeface="新細明體" charset="-120"/>
            </a:endParaRPr>
          </a:p>
        </p:txBody>
      </p:sp>
      <p:sp>
        <p:nvSpPr>
          <p:cNvPr id="44036" name="Rectangle 3"/>
          <p:cNvSpPr>
            <a:spLocks noChangeArrowheads="1"/>
          </p:cNvSpPr>
          <p:nvPr/>
        </p:nvSpPr>
        <p:spPr bwMode="auto">
          <a:xfrm>
            <a:off x="827584" y="1628800"/>
            <a:ext cx="7772400" cy="4114800"/>
          </a:xfrm>
          <a:prstGeom prst="rect">
            <a:avLst/>
          </a:prstGeom>
          <a:noFill/>
          <a:ln w="9525">
            <a:noFill/>
            <a:miter lim="800000"/>
            <a:headEnd/>
            <a:tailEnd/>
          </a:ln>
        </p:spPr>
        <p:txBody>
          <a:bodyPr/>
          <a:lstStyle/>
          <a:p>
            <a:pPr marL="342900" indent="-342900" fontAlgn="base">
              <a:lnSpc>
                <a:spcPct val="90000"/>
              </a:lnSpc>
              <a:spcBef>
                <a:spcPct val="20000"/>
              </a:spcBef>
              <a:buSzPct val="150000"/>
              <a:buFont typeface="Wingdings" pitchFamily="2" charset="2"/>
              <a:buChar char="§"/>
            </a:pPr>
            <a:r>
              <a:rPr lang="zh-TW" altLang="en-US" sz="2400" dirty="0">
                <a:latin typeface="標楷體" pitchFamily="65" charset="-120"/>
                <a:ea typeface="標楷體" pitchFamily="65" charset="-120"/>
              </a:rPr>
              <a:t>發行及轉換辦法中如遇有時間之描述者</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應於其後括明確訂定確切日期</a:t>
            </a:r>
            <a:r>
              <a:rPr lang="en-US" altLang="zh-TW" sz="2400" dirty="0">
                <a:latin typeface="標楷體" pitchFamily="65" charset="-120"/>
                <a:ea typeface="標楷體" pitchFamily="65" charset="-120"/>
              </a:rPr>
              <a:t>:</a:t>
            </a:r>
          </a:p>
          <a:p>
            <a:pPr marL="342900" indent="-342900" fontAlgn="base">
              <a:lnSpc>
                <a:spcPct val="90000"/>
              </a:lnSpc>
              <a:spcBef>
                <a:spcPct val="20000"/>
              </a:spcBef>
              <a:buSzPct val="150000"/>
            </a:pPr>
            <a:r>
              <a:rPr lang="zh-TW" altLang="en-US" sz="2400" dirty="0">
                <a:latin typeface="標楷體" pitchFamily="65" charset="-120"/>
                <a:ea typeface="標楷體" pitchFamily="65" charset="-120"/>
              </a:rPr>
              <a:t>例如</a:t>
            </a:r>
            <a:r>
              <a:rPr lang="en-US" altLang="zh-TW" sz="2400" dirty="0">
                <a:latin typeface="標楷體" pitchFamily="65" charset="-120"/>
                <a:ea typeface="標楷體" pitchFamily="65" charset="-120"/>
              </a:rPr>
              <a:t>:</a:t>
            </a:r>
          </a:p>
          <a:p>
            <a:pPr marL="342900" indent="-342900" fontAlgn="base">
              <a:lnSpc>
                <a:spcPct val="90000"/>
              </a:lnSpc>
              <a:spcBef>
                <a:spcPts val="1200"/>
              </a:spcBef>
              <a:buSzPct val="150000"/>
            </a:pPr>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轉換期間</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債權人自本轉換債發行滿一個月之次日</a:t>
            </a:r>
            <a:r>
              <a:rPr lang="en-US" altLang="zh-TW" sz="2400" b="1" u="sng" dirty="0">
                <a:latin typeface="標楷體" pitchFamily="65" charset="-120"/>
                <a:ea typeface="標楷體" pitchFamily="65" charset="-120"/>
              </a:rPr>
              <a:t>(98/11/25)</a:t>
            </a:r>
            <a:r>
              <a:rPr lang="zh-TW" altLang="en-US" sz="2400" dirty="0">
                <a:latin typeface="標楷體" pitchFamily="65" charset="-120"/>
                <a:ea typeface="標楷體" pitchFamily="65" charset="-120"/>
              </a:rPr>
              <a:t>起，至到期</a:t>
            </a:r>
            <a:r>
              <a:rPr lang="zh-TW" altLang="en-US" sz="2400" dirty="0" smtClean="0">
                <a:latin typeface="標楷體" pitchFamily="65" charset="-120"/>
                <a:ea typeface="標楷體" pitchFamily="65" charset="-120"/>
              </a:rPr>
              <a:t>日</a:t>
            </a:r>
            <a:r>
              <a:rPr lang="en-US" altLang="zh-TW" sz="2400" b="1" u="sng" dirty="0" smtClean="0">
                <a:latin typeface="標楷體" pitchFamily="65" charset="-120"/>
                <a:ea typeface="標楷體" pitchFamily="65" charset="-120"/>
              </a:rPr>
              <a:t>(</a:t>
            </a:r>
            <a:r>
              <a:rPr lang="en-US" altLang="zh-TW" sz="2400" b="1" u="sng" dirty="0">
                <a:latin typeface="標楷體" pitchFamily="65" charset="-120"/>
                <a:ea typeface="標楷體" pitchFamily="65" charset="-120"/>
              </a:rPr>
              <a:t>103/10/14)</a:t>
            </a:r>
            <a:r>
              <a:rPr lang="zh-TW" altLang="en-US" sz="2400" dirty="0">
                <a:latin typeface="標楷體" pitchFamily="65" charset="-120"/>
                <a:ea typeface="標楷體" pitchFamily="65" charset="-120"/>
              </a:rPr>
              <a:t>止</a:t>
            </a:r>
            <a:r>
              <a:rPr lang="en-US" altLang="zh-TW" sz="2400" dirty="0">
                <a:latin typeface="標楷體" pitchFamily="65" charset="-120"/>
                <a:ea typeface="標楷體" pitchFamily="65" charset="-120"/>
              </a:rPr>
              <a:t>…</a:t>
            </a:r>
          </a:p>
          <a:p>
            <a:pPr marL="342900" indent="-342900" fontAlgn="base">
              <a:lnSpc>
                <a:spcPct val="90000"/>
              </a:lnSpc>
              <a:spcBef>
                <a:spcPts val="1200"/>
              </a:spcBef>
              <a:buSzPct val="150000"/>
            </a:pP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公司之贖</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收</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回權</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本轉換公司債發行滿一個月後翌日</a:t>
            </a:r>
            <a:r>
              <a:rPr lang="en-US" altLang="zh-TW" sz="2400" b="1" u="sng" dirty="0">
                <a:latin typeface="標楷體" pitchFamily="65" charset="-120"/>
                <a:ea typeface="標楷體" pitchFamily="65" charset="-120"/>
              </a:rPr>
              <a:t>(98/11/25)</a:t>
            </a:r>
            <a:r>
              <a:rPr lang="zh-TW" altLang="en-US" sz="2400" dirty="0">
                <a:latin typeface="標楷體" pitchFamily="65" charset="-120"/>
                <a:ea typeface="標楷體" pitchFamily="65" charset="-120"/>
              </a:rPr>
              <a:t>起至發行期間屆滿前四十日</a:t>
            </a:r>
            <a:r>
              <a:rPr lang="en-US" altLang="zh-TW" sz="2400" b="1" u="sng" dirty="0">
                <a:latin typeface="標楷體" pitchFamily="65" charset="-120"/>
                <a:ea typeface="標楷體" pitchFamily="65" charset="-120"/>
              </a:rPr>
              <a:t>(</a:t>
            </a:r>
            <a:r>
              <a:rPr lang="en-US" altLang="zh-TW" sz="2400" b="1" u="sng" dirty="0" smtClean="0">
                <a:latin typeface="標楷體" pitchFamily="65" charset="-120"/>
                <a:ea typeface="標楷體" pitchFamily="65" charset="-120"/>
              </a:rPr>
              <a:t>103/9/4</a:t>
            </a:r>
            <a:r>
              <a:rPr lang="en-US" altLang="zh-TW" sz="2400" b="1" u="sng" dirty="0">
                <a:latin typeface="標楷體" pitchFamily="65" charset="-120"/>
                <a:ea typeface="標楷體" pitchFamily="65" charset="-120"/>
              </a:rPr>
              <a:t>)</a:t>
            </a:r>
            <a:r>
              <a:rPr lang="zh-TW" altLang="en-US" sz="2400" dirty="0">
                <a:latin typeface="標楷體" pitchFamily="65" charset="-120"/>
                <a:ea typeface="標楷體" pitchFamily="65" charset="-120"/>
              </a:rPr>
              <a:t>止</a:t>
            </a:r>
            <a:r>
              <a:rPr lang="en-US" altLang="zh-TW" sz="2400" dirty="0">
                <a:latin typeface="標楷體" pitchFamily="65" charset="-120"/>
                <a:ea typeface="標楷體" pitchFamily="65" charset="-120"/>
              </a:rPr>
              <a:t>…</a:t>
            </a:r>
          </a:p>
          <a:p>
            <a:pPr marL="342900" indent="-342900" fontAlgn="base">
              <a:lnSpc>
                <a:spcPct val="90000"/>
              </a:lnSpc>
              <a:spcBef>
                <a:spcPts val="1200"/>
              </a:spcBef>
              <a:buSzPct val="150000"/>
            </a:pPr>
            <a:r>
              <a:rPr lang="en-US" altLang="zh-TW" sz="2400" dirty="0">
                <a:latin typeface="標楷體" pitchFamily="65" charset="-120"/>
                <a:ea typeface="標楷體" pitchFamily="65" charset="-120"/>
              </a:rPr>
              <a:t>(3)</a:t>
            </a:r>
            <a:r>
              <a:rPr lang="zh-TW" altLang="en-US" sz="2400" dirty="0">
                <a:latin typeface="標楷體" pitchFamily="65" charset="-120"/>
                <a:ea typeface="標楷體" pitchFamily="65" charset="-120"/>
              </a:rPr>
              <a:t>債券持有人之賣回權</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本公司應以本轉換公司債發行滿二年</a:t>
            </a:r>
            <a:r>
              <a:rPr lang="en-US" altLang="zh-TW" sz="2400" b="1" u="sng" dirty="0">
                <a:latin typeface="標楷體" pitchFamily="65" charset="-120"/>
                <a:ea typeface="標楷體" pitchFamily="65" charset="-120"/>
              </a:rPr>
              <a:t>(</a:t>
            </a:r>
            <a:r>
              <a:rPr lang="en-US" altLang="zh-TW" sz="2400" b="1" u="sng" dirty="0" smtClean="0">
                <a:latin typeface="標楷體" pitchFamily="65" charset="-120"/>
                <a:ea typeface="標楷體" pitchFamily="65" charset="-120"/>
              </a:rPr>
              <a:t>100/10/14</a:t>
            </a:r>
            <a:r>
              <a:rPr lang="en-US" altLang="zh-TW" sz="2400" b="1" u="sng" dirty="0">
                <a:latin typeface="標楷體" pitchFamily="65" charset="-120"/>
                <a:ea typeface="標楷體" pitchFamily="65" charset="-120"/>
              </a:rPr>
              <a:t>)</a:t>
            </a:r>
            <a:r>
              <a:rPr lang="zh-TW" altLang="en-US" sz="2400" dirty="0">
                <a:latin typeface="標楷體" pitchFamily="65" charset="-120"/>
                <a:ea typeface="標楷體" pitchFamily="65" charset="-120"/>
              </a:rPr>
              <a:t>為債券持有人提前賣回本轉換公司債之賣回基準日</a:t>
            </a:r>
            <a:r>
              <a:rPr lang="en-US" altLang="zh-TW" sz="2400" dirty="0">
                <a:latin typeface="標楷體" pitchFamily="65" charset="-120"/>
                <a:ea typeface="標楷體" pitchFamily="65" charset="-120"/>
              </a:rPr>
              <a:t>…</a:t>
            </a:r>
          </a:p>
        </p:txBody>
      </p:sp>
      <p:sp>
        <p:nvSpPr>
          <p:cNvPr id="44037" name="Rectangle 1033"/>
          <p:cNvSpPr>
            <a:spLocks noChangeArrowheads="1"/>
          </p:cNvSpPr>
          <p:nvPr/>
        </p:nvSpPr>
        <p:spPr bwMode="auto">
          <a:xfrm>
            <a:off x="2590800" y="1066800"/>
            <a:ext cx="4191000" cy="600075"/>
          </a:xfrm>
          <a:prstGeom prst="rect">
            <a:avLst/>
          </a:prstGeom>
          <a:noFill/>
          <a:ln w="9525">
            <a:noFill/>
            <a:miter lim="800000"/>
            <a:headEnd/>
            <a:tailEnd/>
          </a:ln>
        </p:spPr>
        <p:txBody>
          <a:bodyPr anchor="ctr"/>
          <a:lstStyle/>
          <a:p>
            <a:pPr fontAlgn="base"/>
            <a:endParaRPr lang="en-US" altLang="zh-TW" sz="2800" b="1">
              <a:solidFill>
                <a:srgbClr val="FF0000"/>
              </a:solidFill>
              <a:latin typeface="標楷體" pitchFamily="65" charset="-120"/>
              <a:ea typeface="標楷體" pitchFamily="65" charset="-120"/>
            </a:endParaRPr>
          </a:p>
        </p:txBody>
      </p:sp>
      <p:sp>
        <p:nvSpPr>
          <p:cNvPr id="44038" name="Rectangle 1034"/>
          <p:cNvSpPr>
            <a:spLocks noChangeArrowheads="1"/>
          </p:cNvSpPr>
          <p:nvPr/>
        </p:nvSpPr>
        <p:spPr bwMode="auto">
          <a:xfrm>
            <a:off x="1201877" y="620713"/>
            <a:ext cx="6340197" cy="584775"/>
          </a:xfrm>
          <a:prstGeom prst="rect">
            <a:avLst/>
          </a:prstGeom>
          <a:noFill/>
          <a:ln w="9525" algn="ctr">
            <a:noFill/>
            <a:miter lim="800000"/>
            <a:headEnd/>
            <a:tailEnd/>
          </a:ln>
        </p:spPr>
        <p:txBody>
          <a:bodyPr wrap="none">
            <a:spAutoFit/>
          </a:bodyPr>
          <a:lstStyle/>
          <a:p>
            <a:pPr algn="ctr">
              <a:spcBef>
                <a:spcPct val="50000"/>
              </a:spcBef>
            </a:pPr>
            <a:r>
              <a:rPr lang="zh-TW" altLang="en-US" sz="3200" b="1" dirty="0" smtClean="0">
                <a:solidFill>
                  <a:srgbClr val="000000"/>
                </a:solidFill>
                <a:latin typeface="標楷體" pitchFamily="65" charset="-120"/>
                <a:ea typeface="標楷體" pitchFamily="65" charset="-120"/>
              </a:rPr>
              <a:t>轉</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交</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債發行辦法實務上常見問題</a:t>
            </a:r>
            <a:endParaRPr lang="en-US" altLang="zh-TW" sz="3200" b="1" dirty="0" smtClean="0">
              <a:solidFill>
                <a:srgbClr val="000000"/>
              </a:solidFill>
              <a:latin typeface="標楷體" pitchFamily="65" charset="-120"/>
              <a:ea typeface="標楷體" pitchFamily="65" charset="-120"/>
            </a:endParaRPr>
          </a:p>
        </p:txBody>
      </p:sp>
      <p:pic>
        <p:nvPicPr>
          <p:cNvPr id="1050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032" y="51357"/>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3"/>
          <p:cNvSpPr>
            <a:spLocks noGrp="1"/>
          </p:cNvSpPr>
          <p:nvPr>
            <p:ph type="sldNum" sz="quarter" idx="12"/>
          </p:nvPr>
        </p:nvSpPr>
        <p:spPr>
          <a:noFill/>
        </p:spPr>
        <p:txBody>
          <a:bodyPr/>
          <a:lstStyle/>
          <a:p>
            <a:fld id="{D35E4AF6-8F71-483A-BD84-DCCE9B329C9A}" type="slidenum">
              <a:rPr lang="en-US" altLang="zh-TW" smtClean="0">
                <a:ea typeface="新細明體" charset="-120"/>
              </a:rPr>
              <a:pPr/>
              <a:t>43</a:t>
            </a:fld>
            <a:endParaRPr lang="en-US" altLang="zh-TW" smtClean="0">
              <a:ea typeface="新細明體" charset="-120"/>
            </a:endParaRPr>
          </a:p>
        </p:txBody>
      </p:sp>
      <p:sp>
        <p:nvSpPr>
          <p:cNvPr id="45060" name="Rectangle 3"/>
          <p:cNvSpPr>
            <a:spLocks noChangeArrowheads="1"/>
          </p:cNvSpPr>
          <p:nvPr/>
        </p:nvSpPr>
        <p:spPr bwMode="auto">
          <a:xfrm>
            <a:off x="609600" y="1556792"/>
            <a:ext cx="7772400" cy="4464496"/>
          </a:xfrm>
          <a:prstGeom prst="rect">
            <a:avLst/>
          </a:prstGeom>
          <a:noFill/>
          <a:ln w="9525">
            <a:noFill/>
            <a:miter lim="800000"/>
            <a:headEnd/>
            <a:tailEnd/>
          </a:ln>
        </p:spPr>
        <p:txBody>
          <a:bodyPr/>
          <a:lstStyle/>
          <a:p>
            <a:pPr marL="342900" indent="-342900" fontAlgn="base">
              <a:spcBef>
                <a:spcPct val="20000"/>
              </a:spcBef>
              <a:buSzPct val="150000"/>
              <a:buFont typeface="Wingdings" pitchFamily="2" charset="2"/>
              <a:buChar char="§"/>
            </a:pPr>
            <a:r>
              <a:rPr lang="zh-TW" altLang="en-US" sz="3200" dirty="0">
                <a:latin typeface="標楷體" pitchFamily="65" charset="-120"/>
                <a:ea typeface="標楷體" pitchFamily="65" charset="-120"/>
              </a:rPr>
              <a:t>轉換權的行使</a:t>
            </a:r>
            <a:r>
              <a:rPr lang="en-US" altLang="zh-TW" sz="3200" dirty="0">
                <a:latin typeface="標楷體" pitchFamily="65" charset="-120"/>
                <a:ea typeface="標楷體" pitchFamily="65" charset="-120"/>
              </a:rPr>
              <a:t>:</a:t>
            </a:r>
          </a:p>
          <a:p>
            <a:pPr marL="342900" indent="-342900" fontAlgn="base">
              <a:spcBef>
                <a:spcPct val="20000"/>
              </a:spcBef>
              <a:buSzPct val="150000"/>
            </a:pPr>
            <a:r>
              <a:rPr lang="en-US" altLang="zh-TW" sz="3200" dirty="0">
                <a:latin typeface="標楷體" pitchFamily="65" charset="-120"/>
                <a:ea typeface="標楷體" pitchFamily="65" charset="-120"/>
              </a:rPr>
              <a:t>  </a:t>
            </a:r>
            <a:r>
              <a:rPr lang="zh-TW" altLang="en-US" sz="2800" dirty="0">
                <a:latin typeface="標楷體" pitchFamily="65" charset="-120"/>
                <a:ea typeface="標楷體" pitchFamily="65" charset="-120"/>
              </a:rPr>
              <a:t>發行公司依發行及轉換辦法行使贖</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收</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回權時，將依規定寄發「債券收回通知書」</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若債權人於「債券收回通知書」所載債券收回基準日前，</a:t>
            </a:r>
            <a:r>
              <a:rPr lang="zh-TW" altLang="en-US" sz="2800" dirty="0">
                <a:solidFill>
                  <a:srgbClr val="FF0000"/>
                </a:solidFill>
                <a:latin typeface="標楷體" pitchFamily="65" charset="-120"/>
                <a:ea typeface="標楷體" pitchFamily="65" charset="-120"/>
              </a:rPr>
              <a:t>未以書面回覆</a:t>
            </a:r>
            <a:r>
              <a:rPr lang="zh-TW" altLang="en-US" sz="2800" dirty="0">
                <a:latin typeface="標楷體" pitchFamily="65" charset="-120"/>
                <a:ea typeface="標楷體" pitchFamily="65" charset="-120"/>
              </a:rPr>
              <a:t>公司股務代理機構時之處理方式</a:t>
            </a:r>
          </a:p>
          <a:p>
            <a:pPr marL="342900" indent="-342900" fontAlgn="base">
              <a:spcBef>
                <a:spcPct val="20000"/>
              </a:spcBef>
              <a:buSzPct val="150000"/>
            </a:pPr>
            <a:r>
              <a:rPr lang="zh-TW" altLang="en-US" sz="2800" dirty="0" smtClean="0">
                <a:latin typeface="標楷體" pitchFamily="65" charset="-120"/>
                <a:ea typeface="標楷體" pitchFamily="65" charset="-120"/>
                <a:sym typeface="Wingdings 3" pitchFamily="18" charset="2"/>
              </a:rPr>
              <a:t></a:t>
            </a:r>
            <a:r>
              <a:rPr lang="zh-TW" altLang="en-US" sz="2800" strike="sngStrike" dirty="0" smtClean="0">
                <a:latin typeface="標楷體" pitchFamily="65" charset="-120"/>
                <a:ea typeface="標楷體" pitchFamily="65" charset="-120"/>
                <a:sym typeface="Wingdings 3" pitchFamily="18" charset="2"/>
              </a:rPr>
              <a:t>大部分</a:t>
            </a:r>
            <a:r>
              <a:rPr lang="zh-TW" altLang="en-US" sz="2800" strike="sngStrike" dirty="0" smtClean="0">
                <a:latin typeface="標楷體" pitchFamily="65" charset="-120"/>
                <a:ea typeface="標楷體" pitchFamily="65" charset="-120"/>
              </a:rPr>
              <a:t>發行公司</a:t>
            </a:r>
            <a:r>
              <a:rPr lang="zh-TW" altLang="en-US" sz="2800" strike="sngStrike" dirty="0">
                <a:latin typeface="標楷體" pitchFamily="65" charset="-120"/>
                <a:ea typeface="標楷體" pitchFamily="65" charset="-120"/>
              </a:rPr>
              <a:t>有明定「得按</a:t>
            </a:r>
            <a:r>
              <a:rPr lang="zh-TW" altLang="en-US" sz="2800" b="1" u="sng" strike="sngStrike" dirty="0">
                <a:latin typeface="標楷體" pitchFamily="65" charset="-120"/>
                <a:ea typeface="標楷體" pitchFamily="65" charset="-120"/>
              </a:rPr>
              <a:t>當時之轉換價格</a:t>
            </a:r>
            <a:r>
              <a:rPr lang="zh-TW" altLang="en-US" sz="2800" strike="sngStrike" dirty="0">
                <a:latin typeface="標楷體" pitchFamily="65" charset="-120"/>
                <a:ea typeface="標楷體" pitchFamily="65" charset="-120"/>
              </a:rPr>
              <a:t>，將其所持有之轉換公司債轉換為股票</a:t>
            </a:r>
            <a:r>
              <a:rPr lang="zh-TW" altLang="en-US" sz="2800" strike="sngStrike" dirty="0" smtClean="0">
                <a:latin typeface="標楷體" pitchFamily="65" charset="-120"/>
                <a:ea typeface="標楷體" pitchFamily="65" charset="-120"/>
              </a:rPr>
              <a:t>」</a:t>
            </a:r>
            <a:endParaRPr lang="en-US" altLang="zh-TW" sz="2800" strike="sngStrike" dirty="0" smtClean="0">
              <a:latin typeface="標楷體" pitchFamily="65" charset="-120"/>
              <a:ea typeface="標楷體" pitchFamily="65" charset="-120"/>
            </a:endParaRPr>
          </a:p>
          <a:p>
            <a:pPr marL="342900" indent="-342900">
              <a:spcBef>
                <a:spcPct val="20000"/>
              </a:spcBef>
              <a:buSzPct val="150000"/>
            </a:pPr>
            <a:r>
              <a:rPr lang="zh-TW" altLang="en-US" sz="2800" dirty="0" smtClean="0">
                <a:latin typeface="標楷體" pitchFamily="65" charset="-120"/>
                <a:ea typeface="標楷體" pitchFamily="65" charset="-120"/>
              </a:rPr>
              <a:t>  </a:t>
            </a:r>
            <a:r>
              <a:rPr lang="en-US" altLang="zh-TW" sz="2800" dirty="0" smtClean="0">
                <a:solidFill>
                  <a:srgbClr val="FF0000"/>
                </a:solidFill>
                <a:latin typeface="標楷體" pitchFamily="65" charset="-120"/>
                <a:ea typeface="標楷體" pitchFamily="65" charset="-120"/>
              </a:rPr>
              <a:t>102</a:t>
            </a:r>
            <a:r>
              <a:rPr lang="zh-TW" altLang="en-US" sz="2800" dirty="0" smtClean="0">
                <a:solidFill>
                  <a:srgbClr val="FF0000"/>
                </a:solidFill>
                <a:latin typeface="標楷體" pitchFamily="65" charset="-120"/>
                <a:ea typeface="標楷體" pitchFamily="65" charset="-120"/>
              </a:rPr>
              <a:t>年</a:t>
            </a:r>
            <a:r>
              <a:rPr lang="en-US" altLang="zh-TW" sz="2800" dirty="0" smtClean="0">
                <a:solidFill>
                  <a:srgbClr val="FF0000"/>
                </a:solidFill>
                <a:latin typeface="標楷體" pitchFamily="65" charset="-120"/>
                <a:ea typeface="標楷體" pitchFamily="65" charset="-120"/>
              </a:rPr>
              <a:t>12</a:t>
            </a:r>
            <a:r>
              <a:rPr lang="zh-TW" altLang="en-US" sz="2800" dirty="0" smtClean="0">
                <a:solidFill>
                  <a:srgbClr val="FF0000"/>
                </a:solidFill>
                <a:latin typeface="標楷體" pitchFamily="65" charset="-120"/>
                <a:ea typeface="標楷體" pitchFamily="65" charset="-120"/>
              </a:rPr>
              <a:t>月</a:t>
            </a:r>
            <a:r>
              <a:rPr lang="en-US" altLang="zh-TW" sz="2800" dirty="0" smtClean="0">
                <a:solidFill>
                  <a:srgbClr val="FF0000"/>
                </a:solidFill>
                <a:latin typeface="標楷體" pitchFamily="65" charset="-120"/>
                <a:ea typeface="標楷體" pitchFamily="65" charset="-120"/>
              </a:rPr>
              <a:t>24</a:t>
            </a:r>
            <a:r>
              <a:rPr lang="zh-TW" altLang="en-US" sz="2800" dirty="0" smtClean="0">
                <a:solidFill>
                  <a:srgbClr val="FF0000"/>
                </a:solidFill>
                <a:latin typeface="標楷體" pitchFamily="65" charset="-120"/>
                <a:ea typeface="標楷體" pitchFamily="65" charset="-120"/>
              </a:rPr>
              <a:t>日公會自律規則第</a:t>
            </a:r>
            <a:r>
              <a:rPr lang="en-US" altLang="zh-TW" sz="2800" dirty="0" smtClean="0">
                <a:solidFill>
                  <a:srgbClr val="FF0000"/>
                </a:solidFill>
                <a:latin typeface="標楷體" pitchFamily="65" charset="-120"/>
                <a:ea typeface="標楷體" pitchFamily="65" charset="-120"/>
              </a:rPr>
              <a:t>16</a:t>
            </a:r>
            <a:r>
              <a:rPr lang="zh-TW" altLang="en-US" sz="2800" dirty="0" smtClean="0">
                <a:solidFill>
                  <a:srgbClr val="FF0000"/>
                </a:solidFill>
                <a:latin typeface="標楷體" pitchFamily="65" charset="-120"/>
                <a:ea typeface="標楷體" pitchFamily="65" charset="-120"/>
              </a:rPr>
              <a:t>條刪</a:t>
            </a:r>
            <a:r>
              <a:rPr lang="zh-TW" altLang="en-US" sz="2800" dirty="0" smtClean="0">
                <a:solidFill>
                  <a:srgbClr val="FF0000"/>
                </a:solidFill>
                <a:latin typeface="標楷體" pitchFamily="65" charset="-120"/>
                <a:ea typeface="標楷體" pitchFamily="65" charset="-120"/>
              </a:rPr>
              <a:t>「強制轉換」，</a:t>
            </a:r>
            <a:r>
              <a:rPr lang="zh-TW" altLang="en-US" sz="2800" dirty="0" smtClean="0">
                <a:solidFill>
                  <a:srgbClr val="FF0000"/>
                </a:solidFill>
                <a:latin typeface="標楷體" pitchFamily="65" charset="-120"/>
                <a:ea typeface="標楷體" pitchFamily="65" charset="-120"/>
              </a:rPr>
              <a:t>改為於</a:t>
            </a:r>
            <a:r>
              <a:rPr lang="zh-TW" altLang="en-US" sz="2800" dirty="0" smtClean="0">
                <a:solidFill>
                  <a:srgbClr val="FF0000"/>
                </a:solidFill>
                <a:latin typeface="標楷體" pitchFamily="65" charset="-120"/>
                <a:ea typeface="標楷體" pitchFamily="65" charset="-120"/>
              </a:rPr>
              <a:t>到期日一律以現金贖回。</a:t>
            </a:r>
            <a:endParaRPr lang="zh-TW" altLang="en-US" sz="2800" dirty="0">
              <a:solidFill>
                <a:srgbClr val="FF0000"/>
              </a:solidFill>
              <a:latin typeface="標楷體" pitchFamily="65" charset="-120"/>
              <a:ea typeface="標楷體" pitchFamily="65" charset="-120"/>
            </a:endParaRPr>
          </a:p>
        </p:txBody>
      </p:sp>
      <p:sp>
        <p:nvSpPr>
          <p:cNvPr id="45061" name="Rectangle 11"/>
          <p:cNvSpPr>
            <a:spLocks noChangeArrowheads="1"/>
          </p:cNvSpPr>
          <p:nvPr/>
        </p:nvSpPr>
        <p:spPr bwMode="auto">
          <a:xfrm>
            <a:off x="755576" y="692696"/>
            <a:ext cx="6769100" cy="584775"/>
          </a:xfrm>
          <a:prstGeom prst="rect">
            <a:avLst/>
          </a:prstGeom>
          <a:noFill/>
          <a:ln w="9525" algn="ctr">
            <a:noFill/>
            <a:miter lim="800000"/>
            <a:headEnd/>
            <a:tailEnd/>
          </a:ln>
        </p:spPr>
        <p:txBody>
          <a:bodyPr>
            <a:spAutoFit/>
          </a:bodyPr>
          <a:lstStyle/>
          <a:p>
            <a:pPr algn="ctr">
              <a:spcBef>
                <a:spcPct val="50000"/>
              </a:spcBef>
            </a:pPr>
            <a:r>
              <a:rPr lang="zh-TW" altLang="en-US" sz="3200" b="1" dirty="0" smtClean="0">
                <a:solidFill>
                  <a:srgbClr val="000000"/>
                </a:solidFill>
                <a:latin typeface="標楷體" pitchFamily="65" charset="-120"/>
                <a:ea typeface="標楷體" pitchFamily="65" charset="-120"/>
              </a:rPr>
              <a:t>轉</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交</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債發行辦法實務上常見問題</a:t>
            </a:r>
            <a:endParaRPr lang="en-US" altLang="zh-TW" sz="3200" b="1" dirty="0" smtClean="0">
              <a:solidFill>
                <a:srgbClr val="000000"/>
              </a:solidFill>
              <a:latin typeface="標楷體" pitchFamily="65" charset="-120"/>
              <a:ea typeface="標楷體" pitchFamily="65" charset="-120"/>
            </a:endParaRPr>
          </a:p>
        </p:txBody>
      </p:sp>
      <p:pic>
        <p:nvPicPr>
          <p:cNvPr id="1051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23703"/>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44</a:t>
            </a:fld>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48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1547664" y="288619"/>
            <a:ext cx="6408712" cy="584775"/>
          </a:xfrm>
          <a:prstGeom prst="rect">
            <a:avLst/>
          </a:prstGeom>
          <a:noFill/>
          <a:ln w="9525">
            <a:noFill/>
            <a:miter lim="800000"/>
            <a:headEnd/>
            <a:tailEnd/>
          </a:ln>
        </p:spPr>
        <p:txBody>
          <a:bodyPr wrap="square">
            <a:spAutoFit/>
          </a:bodyPr>
          <a:lstStyle/>
          <a:p>
            <a:pPr algn="ctr">
              <a:spcBef>
                <a:spcPct val="50000"/>
              </a:spcBef>
            </a:pPr>
            <a:r>
              <a:rPr lang="zh-TW" altLang="en-US" sz="3200" b="1" dirty="0" smtClean="0">
                <a:solidFill>
                  <a:srgbClr val="000000"/>
                </a:solidFill>
                <a:latin typeface="標楷體" pitchFamily="65" charset="-120"/>
                <a:ea typeface="標楷體" pitchFamily="65" charset="-120"/>
              </a:rPr>
              <a:t>轉</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交</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債發行辦法實務上常見問題</a:t>
            </a:r>
            <a:endParaRPr lang="en-US" altLang="zh-TW" sz="3200" b="1" dirty="0" smtClean="0">
              <a:solidFill>
                <a:srgbClr val="000000"/>
              </a:solidFill>
              <a:latin typeface="標楷體" pitchFamily="65" charset="-120"/>
              <a:ea typeface="標楷體" pitchFamily="65" charset="-120"/>
            </a:endParaRPr>
          </a:p>
        </p:txBody>
      </p:sp>
      <p:sp>
        <p:nvSpPr>
          <p:cNvPr id="5" name="矩形 4"/>
          <p:cNvSpPr/>
          <p:nvPr/>
        </p:nvSpPr>
        <p:spPr>
          <a:xfrm>
            <a:off x="2286758" y="692696"/>
            <a:ext cx="4570482" cy="502702"/>
          </a:xfrm>
          <a:prstGeom prst="rect">
            <a:avLst/>
          </a:prstGeom>
        </p:spPr>
        <p:txBody>
          <a:bodyPr wrap="none">
            <a:spAutoFit/>
          </a:bodyPr>
          <a:lstStyle/>
          <a:p>
            <a:pPr eaLnBrk="1" hangingPunct="1">
              <a:lnSpc>
                <a:spcPts val="3200"/>
              </a:lnSpc>
              <a:spcBef>
                <a:spcPct val="50000"/>
              </a:spcBef>
              <a:defRPr/>
            </a:pPr>
            <a:r>
              <a:rPr lang="zh-TW" altLang="zh-TW" b="1" dirty="0">
                <a:solidFill>
                  <a:srgbClr val="FF0000"/>
                </a:solidFill>
                <a:latin typeface="標楷體" pitchFamily="65" charset="-120"/>
                <a:ea typeface="標楷體" pitchFamily="65" charset="-120"/>
              </a:rPr>
              <a:t>募集與發行有價證券自律規則修正</a:t>
            </a:r>
            <a:r>
              <a:rPr lang="zh-TW" altLang="zh-TW" b="1" dirty="0" smtClean="0">
                <a:solidFill>
                  <a:srgbClr val="FF0000"/>
                </a:solidFill>
                <a:latin typeface="標楷體" pitchFamily="65" charset="-120"/>
                <a:ea typeface="標楷體" pitchFamily="65" charset="-120"/>
              </a:rPr>
              <a:t>條文</a:t>
            </a:r>
            <a:r>
              <a:rPr lang="en-US" altLang="zh-TW" b="1" dirty="0" smtClean="0">
                <a:solidFill>
                  <a:srgbClr val="FF0000"/>
                </a:solidFill>
                <a:latin typeface="標楷體" pitchFamily="65" charset="-120"/>
                <a:ea typeface="標楷體" pitchFamily="65" charset="-120"/>
              </a:rPr>
              <a:t>(</a:t>
            </a:r>
            <a:r>
              <a:rPr lang="zh-TW" altLang="en-US" b="1" u="sng" dirty="0" smtClean="0">
                <a:solidFill>
                  <a:srgbClr val="FF0000"/>
                </a:solidFill>
                <a:latin typeface="標楷體" pitchFamily="65" charset="-120"/>
                <a:ea typeface="標楷體" pitchFamily="65" charset="-120"/>
              </a:rPr>
              <a:t>一</a:t>
            </a:r>
            <a:r>
              <a:rPr lang="en-US" altLang="zh-TW" b="1" u="sng" dirty="0" smtClean="0">
                <a:solidFill>
                  <a:srgbClr val="FF0000"/>
                </a:solidFill>
                <a:latin typeface="標楷體" pitchFamily="65" charset="-120"/>
                <a:ea typeface="標楷體" pitchFamily="65" charset="-120"/>
              </a:rPr>
              <a:t>)</a:t>
            </a:r>
            <a:endParaRPr lang="en-US" altLang="zh-TW" b="1" dirty="0">
              <a:solidFill>
                <a:srgbClr val="FF0000"/>
              </a:solidFill>
              <a:latin typeface="標楷體" pitchFamily="65" charset="-120"/>
              <a:ea typeface="標楷體" pitchFamily="65" charset="-120"/>
              <a:cs typeface="Calibri" pitchFamily="34" charset="0"/>
            </a:endParaRPr>
          </a:p>
        </p:txBody>
      </p:sp>
      <p:cxnSp>
        <p:nvCxnSpPr>
          <p:cNvPr id="8" name="直線接點 7"/>
          <p:cNvCxnSpPr/>
          <p:nvPr/>
        </p:nvCxnSpPr>
        <p:spPr>
          <a:xfrm>
            <a:off x="7164288" y="3645024"/>
            <a:ext cx="1224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588224" y="3861048"/>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875660" y="4149080"/>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588224" y="4437112"/>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587628" y="4725144"/>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6797004" y="5785519"/>
            <a:ext cx="1951460" cy="307777"/>
          </a:xfrm>
          <a:prstGeom prst="rect">
            <a:avLst/>
          </a:prstGeom>
          <a:noFill/>
        </p:spPr>
        <p:txBody>
          <a:bodyPr wrap="square" rtlCol="0">
            <a:spAutoFit/>
          </a:bodyPr>
          <a:lstStyle/>
          <a:p>
            <a:pPr algn="r"/>
            <a:r>
              <a:rPr lang="en-US" altLang="zh-TW" sz="1400" b="1" dirty="0" smtClean="0">
                <a:solidFill>
                  <a:srgbClr val="FF0000"/>
                </a:solidFill>
              </a:rPr>
              <a:t>102/12/24</a:t>
            </a:r>
            <a:r>
              <a:rPr lang="zh-TW" altLang="en-US" sz="1400" b="1" dirty="0" smtClean="0">
                <a:solidFill>
                  <a:srgbClr val="FF0000"/>
                </a:solidFill>
              </a:rPr>
              <a:t>修訂</a:t>
            </a:r>
            <a:endParaRPr lang="zh-TW" altLang="en-US" sz="1400" b="1" dirty="0">
              <a:solidFill>
                <a:srgbClr val="FF0000"/>
              </a:solidFill>
            </a:endParaRPr>
          </a:p>
        </p:txBody>
      </p:sp>
    </p:spTree>
    <p:extLst>
      <p:ext uri="{BB962C8B-B14F-4D97-AF65-F5344CB8AC3E}">
        <p14:creationId xmlns:p14="http://schemas.microsoft.com/office/powerpoint/2010/main" val="2776227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9D1579FA-D2D0-433F-9142-7117CB2AFDB2}" type="slidenum">
              <a:rPr kumimoji="0" lang="en-US" altLang="zh-TW" sz="1400"/>
              <a:pPr algn="r" fontAlgn="base"/>
              <a:t>45</a:t>
            </a:fld>
            <a:endParaRPr kumimoji="0" lang="en-US" altLang="zh-TW" sz="1400"/>
          </a:p>
        </p:txBody>
      </p:sp>
      <p:sp>
        <p:nvSpPr>
          <p:cNvPr id="48131" name="Rectangle 3"/>
          <p:cNvSpPr>
            <a:spLocks noChangeArrowheads="1"/>
          </p:cNvSpPr>
          <p:nvPr/>
        </p:nvSpPr>
        <p:spPr bwMode="auto">
          <a:xfrm>
            <a:off x="887041" y="332656"/>
            <a:ext cx="7489825" cy="1008063"/>
          </a:xfrm>
          <a:prstGeom prst="rect">
            <a:avLst/>
          </a:prstGeom>
          <a:noFill/>
          <a:ln w="9525">
            <a:noFill/>
            <a:miter lim="800000"/>
            <a:headEnd/>
            <a:tailEnd/>
          </a:ln>
        </p:spPr>
        <p:txBody>
          <a:bodyPr anchor="ctr"/>
          <a:lstStyle/>
          <a:p>
            <a:pPr algn="ctr">
              <a:spcBef>
                <a:spcPct val="50000"/>
              </a:spcBef>
            </a:pPr>
            <a:r>
              <a:rPr lang="zh-TW" altLang="en-US" sz="2800" b="1" dirty="0" smtClean="0">
                <a:solidFill>
                  <a:srgbClr val="000000"/>
                </a:solidFill>
                <a:latin typeface="標楷體" pitchFamily="65" charset="-120"/>
                <a:ea typeface="標楷體" pitchFamily="65" charset="-120"/>
              </a:rPr>
              <a:t>轉</a:t>
            </a:r>
            <a:r>
              <a:rPr lang="en-US" altLang="zh-TW" sz="2800" b="1" dirty="0" smtClean="0">
                <a:solidFill>
                  <a:srgbClr val="000000"/>
                </a:solidFill>
                <a:latin typeface="標楷體" pitchFamily="65" charset="-120"/>
                <a:ea typeface="標楷體" pitchFamily="65" charset="-120"/>
              </a:rPr>
              <a:t>(</a:t>
            </a:r>
            <a:r>
              <a:rPr lang="zh-TW" altLang="en-US" sz="2800" b="1" dirty="0" smtClean="0">
                <a:solidFill>
                  <a:srgbClr val="000000"/>
                </a:solidFill>
                <a:latin typeface="標楷體" pitchFamily="65" charset="-120"/>
                <a:ea typeface="標楷體" pitchFamily="65" charset="-120"/>
              </a:rPr>
              <a:t>交</a:t>
            </a:r>
            <a:r>
              <a:rPr lang="en-US" altLang="zh-TW" sz="2800" b="1" dirty="0" smtClean="0">
                <a:solidFill>
                  <a:srgbClr val="000000"/>
                </a:solidFill>
                <a:latin typeface="標楷體" pitchFamily="65" charset="-120"/>
                <a:ea typeface="標楷體" pitchFamily="65" charset="-120"/>
              </a:rPr>
              <a:t>)</a:t>
            </a:r>
            <a:r>
              <a:rPr lang="zh-TW" altLang="en-US" sz="2800" b="1" dirty="0" smtClean="0">
                <a:solidFill>
                  <a:srgbClr val="000000"/>
                </a:solidFill>
                <a:latin typeface="標楷體" pitchFamily="65" charset="-120"/>
                <a:ea typeface="標楷體" pitchFamily="65" charset="-120"/>
              </a:rPr>
              <a:t>債發行辦法實務上常見問題</a:t>
            </a:r>
            <a:endParaRPr lang="en-US" altLang="zh-TW" sz="2800" b="1" dirty="0" smtClean="0">
              <a:solidFill>
                <a:srgbClr val="000000"/>
              </a:solidFill>
              <a:latin typeface="標楷體" pitchFamily="65" charset="-120"/>
              <a:ea typeface="標楷體" pitchFamily="65" charset="-120"/>
            </a:endParaRPr>
          </a:p>
          <a:p>
            <a:pPr algn="ctr"/>
            <a:r>
              <a:rPr lang="zh-TW" altLang="en-US" sz="2400" b="1" dirty="0" smtClean="0">
                <a:solidFill>
                  <a:srgbClr val="FF0000"/>
                </a:solidFill>
                <a:ea typeface="標楷體" pitchFamily="65" charset="-120"/>
              </a:rPr>
              <a:t>發行</a:t>
            </a:r>
            <a:r>
              <a:rPr lang="zh-TW" altLang="en-US" sz="2400" b="1" dirty="0">
                <a:solidFill>
                  <a:srgbClr val="FF0000"/>
                </a:solidFill>
                <a:ea typeface="標楷體" pitchFamily="65" charset="-120"/>
              </a:rPr>
              <a:t>及轉換辦法沒有明文規定時</a:t>
            </a:r>
            <a:endParaRPr lang="en-US" altLang="zh-TW" sz="2400" b="1" dirty="0">
              <a:solidFill>
                <a:srgbClr val="FF0000"/>
              </a:solidFill>
              <a:ea typeface="標楷體" pitchFamily="65" charset="-120"/>
            </a:endParaRPr>
          </a:p>
        </p:txBody>
      </p:sp>
      <p:sp>
        <p:nvSpPr>
          <p:cNvPr id="48132" name="Text Box 5"/>
          <p:cNvSpPr txBox="1">
            <a:spLocks noChangeArrowheads="1"/>
          </p:cNvSpPr>
          <p:nvPr/>
        </p:nvSpPr>
        <p:spPr bwMode="auto">
          <a:xfrm>
            <a:off x="179512" y="1340719"/>
            <a:ext cx="8964488" cy="4524315"/>
          </a:xfrm>
          <a:prstGeom prst="rect">
            <a:avLst/>
          </a:prstGeom>
          <a:noFill/>
          <a:ln w="9525" algn="ctr">
            <a:noFill/>
            <a:miter lim="800000"/>
            <a:headEnd/>
            <a:tailEnd/>
          </a:ln>
        </p:spPr>
        <p:txBody>
          <a:bodyPr wrap="square">
            <a:spAutoFit/>
          </a:bodyPr>
          <a:lstStyle/>
          <a:p>
            <a:r>
              <a:rPr lang="zh-TW" altLang="en-US" sz="2400" dirty="0">
                <a:solidFill>
                  <a:srgbClr val="000000"/>
                </a:solidFill>
                <a:latin typeface="標楷體" pitchFamily="65" charset="-120"/>
                <a:ea typeface="標楷體" pitchFamily="65" charset="-120"/>
              </a:rPr>
              <a:t>案例：一般發行公司於轉換辦法中詳述如遇私募現金增資   </a:t>
            </a:r>
          </a:p>
          <a:p>
            <a:r>
              <a:rPr lang="zh-TW" altLang="en-US" sz="2400" dirty="0">
                <a:solidFill>
                  <a:srgbClr val="000000"/>
                </a:solidFill>
                <a:latin typeface="標楷體" pitchFamily="65" charset="-120"/>
                <a:ea typeface="標楷體" pitchFamily="65" charset="-120"/>
              </a:rPr>
              <a:t>      時，該公司應於</a:t>
            </a:r>
            <a:r>
              <a:rPr lang="zh-TW" altLang="en-US" sz="2400" b="1" u="sng" dirty="0">
                <a:effectLst>
                  <a:outerShdw blurRad="38100" dist="38100" dir="2700000" algn="tl">
                    <a:srgbClr val="000000">
                      <a:alpha val="43137"/>
                    </a:srgbClr>
                  </a:outerShdw>
                </a:effectLst>
                <a:latin typeface="標楷體" pitchFamily="65" charset="-120"/>
                <a:ea typeface="標楷體" pitchFamily="65" charset="-120"/>
              </a:rPr>
              <a:t>私募有價證券交付日</a:t>
            </a:r>
            <a:r>
              <a:rPr lang="zh-TW" altLang="en-US" sz="2400" dirty="0">
                <a:solidFill>
                  <a:srgbClr val="000000"/>
                </a:solidFill>
                <a:latin typeface="標楷體" pitchFamily="65" charset="-120"/>
                <a:ea typeface="標楷體" pitchFamily="65" charset="-120"/>
              </a:rPr>
              <a:t>調整轉換公司</a:t>
            </a:r>
          </a:p>
          <a:p>
            <a:r>
              <a:rPr lang="zh-TW" altLang="en-US" sz="2400" dirty="0">
                <a:solidFill>
                  <a:srgbClr val="000000"/>
                </a:solidFill>
                <a:latin typeface="標楷體" pitchFamily="65" charset="-120"/>
                <a:ea typeface="標楷體" pitchFamily="65" charset="-120"/>
              </a:rPr>
              <a:t>      債之轉換價格，但部分公司由於早期發行時券商公</a:t>
            </a:r>
          </a:p>
          <a:p>
            <a:r>
              <a:rPr lang="zh-TW" altLang="en-US" sz="2400" dirty="0">
                <a:solidFill>
                  <a:srgbClr val="000000"/>
                </a:solidFill>
                <a:latin typeface="標楷體" pitchFamily="65" charset="-120"/>
                <a:ea typeface="標楷體" pitchFamily="65" charset="-120"/>
              </a:rPr>
              <a:t>      會自律規則並未規定調整時間，因此未於轉換辦法</a:t>
            </a:r>
          </a:p>
          <a:p>
            <a:r>
              <a:rPr lang="zh-TW" altLang="en-US" sz="2400" dirty="0">
                <a:solidFill>
                  <a:srgbClr val="000000"/>
                </a:solidFill>
                <a:latin typeface="標楷體" pitchFamily="65" charset="-120"/>
                <a:ea typeface="標楷體" pitchFamily="65" charset="-120"/>
              </a:rPr>
              <a:t>      中明定調整日期，致有於收足股款日調整、基準日</a:t>
            </a:r>
          </a:p>
          <a:p>
            <a:r>
              <a:rPr lang="zh-TW" altLang="en-US" sz="2400" dirty="0">
                <a:solidFill>
                  <a:srgbClr val="000000"/>
                </a:solidFill>
                <a:latin typeface="標楷體" pitchFamily="65" charset="-120"/>
                <a:ea typeface="標楷體" pitchFamily="65" charset="-120"/>
              </a:rPr>
              <a:t>      調整等不一致的情形。</a:t>
            </a:r>
          </a:p>
          <a:p>
            <a:r>
              <a:rPr lang="zh-TW" altLang="en-US" sz="2400" dirty="0">
                <a:solidFill>
                  <a:srgbClr val="000000"/>
                </a:solidFill>
                <a:latin typeface="標楷體" pitchFamily="65" charset="-120"/>
                <a:ea typeface="標楷體" pitchFamily="65" charset="-120"/>
              </a:rPr>
              <a:t>做法：</a:t>
            </a:r>
          </a:p>
          <a:p>
            <a:r>
              <a:rPr lang="zh-TW" altLang="en-US" sz="2400" dirty="0" smtClean="0">
                <a:solidFill>
                  <a:srgbClr val="000000"/>
                </a:solidFill>
                <a:latin typeface="標楷體" pitchFamily="65" charset="-120"/>
                <a:ea typeface="標楷體" pitchFamily="65" charset="-120"/>
              </a:rPr>
              <a:t> </a:t>
            </a:r>
            <a:r>
              <a:rPr lang="en-US" altLang="zh-TW" sz="2400" dirty="0">
                <a:solidFill>
                  <a:srgbClr val="000000"/>
                </a:solidFill>
                <a:latin typeface="標楷體" pitchFamily="65" charset="-120"/>
                <a:ea typeface="標楷體" pitchFamily="65" charset="-120"/>
              </a:rPr>
              <a:t>1.</a:t>
            </a:r>
            <a:r>
              <a:rPr lang="zh-TW" altLang="en-US" sz="2400" dirty="0">
                <a:solidFill>
                  <a:srgbClr val="000000"/>
                </a:solidFill>
                <a:latin typeface="標楷體" pitchFamily="65" charset="-120"/>
                <a:ea typeface="標楷體" pitchFamily="65" charset="-120"/>
              </a:rPr>
              <a:t>發行及轉換辦法有明確定義者，依據</a:t>
            </a:r>
            <a:r>
              <a:rPr lang="zh-TW" altLang="en-US" sz="2400" u="sng"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發行及轉換</a:t>
            </a:r>
            <a:r>
              <a:rPr lang="zh-TW" altLang="en-US" sz="2400" u="sng"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辦法</a:t>
            </a:r>
            <a:r>
              <a:rPr lang="zh-TW" altLang="en-US" sz="2400" dirty="0" smtClean="0">
                <a:solidFill>
                  <a:srgbClr val="000000"/>
                </a:solidFill>
                <a:latin typeface="標楷體" pitchFamily="65" charset="-120"/>
                <a:ea typeface="標楷體" pitchFamily="65" charset="-120"/>
              </a:rPr>
              <a:t>為</a:t>
            </a:r>
            <a:r>
              <a:rPr lang="zh-TW" altLang="en-US" sz="2400" dirty="0">
                <a:solidFill>
                  <a:srgbClr val="000000"/>
                </a:solidFill>
                <a:latin typeface="標楷體" pitchFamily="65" charset="-120"/>
                <a:ea typeface="標楷體" pitchFamily="65" charset="-120"/>
              </a:rPr>
              <a:t>準。</a:t>
            </a:r>
          </a:p>
          <a:p>
            <a:r>
              <a:rPr lang="en-US" altLang="zh-TW" sz="2400" dirty="0">
                <a:solidFill>
                  <a:srgbClr val="000000"/>
                </a:solidFill>
                <a:latin typeface="標楷體" pitchFamily="65" charset="-120"/>
                <a:ea typeface="標楷體" pitchFamily="65" charset="-120"/>
              </a:rPr>
              <a:t> </a:t>
            </a:r>
            <a:r>
              <a:rPr lang="en-US" altLang="zh-TW" sz="2400" dirty="0" smtClean="0">
                <a:solidFill>
                  <a:srgbClr val="000000"/>
                </a:solidFill>
                <a:latin typeface="標楷體" pitchFamily="65" charset="-120"/>
                <a:ea typeface="標楷體" pitchFamily="65" charset="-120"/>
              </a:rPr>
              <a:t>2</a:t>
            </a:r>
            <a:r>
              <a:rPr lang="en-US" altLang="zh-TW" sz="2400" dirty="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如發行及轉換辦法未明確規定，則依發行公司作業</a:t>
            </a:r>
            <a:r>
              <a:rPr lang="zh-TW" altLang="en-US" sz="2400" dirty="0" smtClean="0">
                <a:solidFill>
                  <a:srgbClr val="000000"/>
                </a:solidFill>
                <a:latin typeface="標楷體" pitchFamily="65" charset="-120"/>
                <a:ea typeface="標楷體" pitchFamily="65" charset="-120"/>
              </a:rPr>
              <a:t>為主。</a:t>
            </a:r>
            <a:endParaRPr lang="en-US" altLang="zh-TW" sz="2400" dirty="0" smtClean="0">
              <a:solidFill>
                <a:srgbClr val="000000"/>
              </a:solidFill>
              <a:latin typeface="標楷體" pitchFamily="65" charset="-120"/>
              <a:ea typeface="標楷體" pitchFamily="65" charset="-120"/>
            </a:endParaRPr>
          </a:p>
          <a:p>
            <a:r>
              <a:rPr lang="en-US" altLang="zh-TW" sz="2400" dirty="0">
                <a:solidFill>
                  <a:srgbClr val="000000"/>
                </a:solidFill>
                <a:latin typeface="標楷體" pitchFamily="65" charset="-120"/>
                <a:ea typeface="標楷體" pitchFamily="65" charset="-120"/>
              </a:rPr>
              <a:t> </a:t>
            </a:r>
            <a:r>
              <a:rPr lang="en-US" altLang="zh-TW" sz="2400" dirty="0" smtClean="0">
                <a:solidFill>
                  <a:srgbClr val="000000"/>
                </a:solidFill>
                <a:latin typeface="標楷體" pitchFamily="65" charset="-120"/>
                <a:ea typeface="標楷體" pitchFamily="65" charset="-120"/>
              </a:rPr>
              <a:t>  </a:t>
            </a:r>
            <a:r>
              <a:rPr lang="zh-TW" altLang="en-US" sz="2400" dirty="0" smtClean="0">
                <a:solidFill>
                  <a:srgbClr val="000000"/>
                </a:solidFill>
                <a:latin typeface="標楷體" pitchFamily="65" charset="-120"/>
                <a:ea typeface="標楷體" pitchFamily="65" charset="-120"/>
              </a:rPr>
              <a:t>惟</a:t>
            </a:r>
            <a:r>
              <a:rPr lang="zh-TW" altLang="en-US" sz="2400" dirty="0">
                <a:solidFill>
                  <a:srgbClr val="000000"/>
                </a:solidFill>
                <a:latin typeface="標楷體" pitchFamily="65" charset="-120"/>
                <a:ea typeface="標楷體" pitchFamily="65" charset="-120"/>
              </a:rPr>
              <a:t>若與自律規則違反時，則發行公司應出具</a:t>
            </a:r>
            <a:r>
              <a:rPr lang="zh-TW" altLang="en-US" sz="2400" dirty="0" smtClean="0">
                <a:solidFill>
                  <a:srgbClr val="000000"/>
                </a:solidFill>
                <a:latin typeface="標楷體" pitchFamily="65" charset="-120"/>
                <a:ea typeface="標楷體" pitchFamily="65" charset="-120"/>
              </a:rPr>
              <a:t>承諾書。</a:t>
            </a:r>
            <a:endParaRPr lang="en-US" altLang="zh-TW" sz="2400" dirty="0" smtClean="0">
              <a:solidFill>
                <a:srgbClr val="000000"/>
              </a:solidFill>
              <a:latin typeface="標楷體" pitchFamily="65" charset="-120"/>
              <a:ea typeface="標楷體" pitchFamily="65" charset="-120"/>
            </a:endParaRPr>
          </a:p>
          <a:p>
            <a:pPr marL="444500" indent="-444500"/>
            <a:r>
              <a:rPr lang="zh-TW" altLang="en-US" sz="2400" dirty="0">
                <a:solidFill>
                  <a:srgbClr val="000000"/>
                </a:solidFill>
                <a:latin typeface="標楷體" pitchFamily="65" charset="-120"/>
                <a:ea typeface="標楷體" pitchFamily="65" charset="-120"/>
              </a:rPr>
              <a:t> </a:t>
            </a:r>
            <a:r>
              <a:rPr lang="en-US" altLang="zh-TW" sz="2400" dirty="0" smtClean="0">
                <a:solidFill>
                  <a:srgbClr val="000000"/>
                </a:solidFill>
                <a:latin typeface="標楷體" pitchFamily="65" charset="-120"/>
                <a:ea typeface="標楷體" pitchFamily="65" charset="-120"/>
              </a:rPr>
              <a:t>3.</a:t>
            </a:r>
            <a:r>
              <a:rPr lang="zh-TW" altLang="en-US" sz="2400" dirty="0" smtClean="0">
                <a:solidFill>
                  <a:srgbClr val="000000"/>
                </a:solidFill>
                <a:latin typeface="標楷體" pitchFamily="65" charset="-120"/>
                <a:ea typeface="標楷體" pitchFamily="65" charset="-120"/>
              </a:rPr>
              <a:t>發行人應於轉換價格調降前</a:t>
            </a:r>
            <a:r>
              <a:rPr lang="en-US" altLang="zh-TW" sz="2400" b="1"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12</a:t>
            </a:r>
            <a:r>
              <a:rPr lang="zh-TW" altLang="en-US" sz="2400" b="1"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個營業日</a:t>
            </a:r>
            <a:r>
              <a:rPr lang="zh-TW" altLang="en-US" sz="2400" dirty="0" smtClean="0">
                <a:solidFill>
                  <a:srgbClr val="000000"/>
                </a:solidFill>
                <a:latin typeface="標楷體" pitchFamily="65" charset="-120"/>
                <a:ea typeface="標楷體" pitchFamily="65" charset="-120"/>
              </a:rPr>
              <a:t>發布</a:t>
            </a:r>
            <a:r>
              <a:rPr lang="zh-TW" altLang="en-US" sz="2400"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重大訊息</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與債券訊息市場公告</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告知投資人轉換價格將調降，以避免投資糾紛。</a:t>
            </a:r>
            <a:endParaRPr lang="en-US" altLang="zh-TW" sz="24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4250541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D6697FF7-832E-419A-B81F-7684063AAE33}" type="slidenum">
              <a:rPr kumimoji="0" lang="en-US" altLang="zh-TW" sz="1400"/>
              <a:pPr algn="r" fontAlgn="base"/>
              <a:t>46</a:t>
            </a:fld>
            <a:endParaRPr kumimoji="0" lang="en-US" altLang="zh-TW" sz="1400"/>
          </a:p>
        </p:txBody>
      </p:sp>
      <p:sp>
        <p:nvSpPr>
          <p:cNvPr id="53251" name="Rectangle 3"/>
          <p:cNvSpPr>
            <a:spLocks noChangeArrowheads="1"/>
          </p:cNvSpPr>
          <p:nvPr/>
        </p:nvSpPr>
        <p:spPr bwMode="auto">
          <a:xfrm>
            <a:off x="683568" y="690900"/>
            <a:ext cx="6413500" cy="762000"/>
          </a:xfrm>
          <a:prstGeom prst="rect">
            <a:avLst/>
          </a:prstGeom>
          <a:noFill/>
          <a:ln w="9525">
            <a:noFill/>
            <a:miter lim="800000"/>
            <a:headEnd/>
            <a:tailEnd/>
          </a:ln>
        </p:spPr>
        <p:txBody>
          <a:bodyPr anchor="ctr"/>
          <a:lstStyle/>
          <a:p>
            <a:pPr algn="ctr" fontAlgn="base"/>
            <a:r>
              <a:rPr lang="zh-TW" altLang="en-US" sz="2800" b="1" dirty="0">
                <a:solidFill>
                  <a:srgbClr val="000000"/>
                </a:solidFill>
                <a:ea typeface="標楷體" pitchFamily="65" charset="-120"/>
              </a:rPr>
              <a:t/>
            </a:r>
            <a:br>
              <a:rPr lang="zh-TW" altLang="en-US" sz="2800" b="1" dirty="0">
                <a:solidFill>
                  <a:srgbClr val="000000"/>
                </a:solidFill>
                <a:ea typeface="標楷體" pitchFamily="65" charset="-120"/>
              </a:rPr>
            </a:br>
            <a:r>
              <a:rPr lang="zh-TW" altLang="en-US" sz="2800" b="1" dirty="0">
                <a:solidFill>
                  <a:srgbClr val="000000"/>
                </a:solidFill>
                <a:ea typeface="標楷體" pitchFamily="65" charset="-120"/>
              </a:rPr>
              <a:t>         </a:t>
            </a:r>
            <a:r>
              <a:rPr lang="zh-TW" altLang="en-US" sz="2800" b="1" dirty="0">
                <a:solidFill>
                  <a:srgbClr val="FF0000"/>
                </a:solidFill>
                <a:ea typeface="標楷體" pitchFamily="65" charset="-120"/>
              </a:rPr>
              <a:t> </a:t>
            </a:r>
            <a:r>
              <a:rPr lang="en-US" altLang="zh-TW" sz="2400" b="1" dirty="0">
                <a:solidFill>
                  <a:srgbClr val="FF0000"/>
                </a:solidFill>
                <a:ea typeface="標楷體" pitchFamily="65" charset="-120"/>
              </a:rPr>
              <a:t>CB</a:t>
            </a:r>
            <a:r>
              <a:rPr lang="zh-TW" altLang="en-US" sz="2400" b="1" dirty="0">
                <a:solidFill>
                  <a:srgbClr val="FF0000"/>
                </a:solidFill>
                <a:ea typeface="標楷體" pitchFamily="65" charset="-120"/>
              </a:rPr>
              <a:t>發行公司再私募有價證券 </a:t>
            </a:r>
          </a:p>
        </p:txBody>
      </p:sp>
      <p:sp>
        <p:nvSpPr>
          <p:cNvPr id="53252" name="Text Box 5"/>
          <p:cNvSpPr txBox="1">
            <a:spLocks noChangeArrowheads="1"/>
          </p:cNvSpPr>
          <p:nvPr/>
        </p:nvSpPr>
        <p:spPr bwMode="auto">
          <a:xfrm>
            <a:off x="539750" y="1671186"/>
            <a:ext cx="8064500" cy="4278094"/>
          </a:xfrm>
          <a:prstGeom prst="rect">
            <a:avLst/>
          </a:prstGeom>
          <a:noFill/>
          <a:ln w="9525" algn="ctr">
            <a:noFill/>
            <a:miter lim="800000"/>
            <a:headEnd/>
            <a:tailEnd/>
          </a:ln>
        </p:spPr>
        <p:txBody>
          <a:bodyPr>
            <a:spAutoFit/>
          </a:bodyPr>
          <a:lstStyle/>
          <a:p>
            <a:r>
              <a:rPr lang="zh-TW" altLang="en-US" sz="2400" dirty="0">
                <a:solidFill>
                  <a:srgbClr val="000000"/>
                </a:solidFill>
                <a:latin typeface="標楷體" pitchFamily="65" charset="-120"/>
                <a:ea typeface="標楷體" pitchFamily="65" charset="-120"/>
              </a:rPr>
              <a:t>案例：發行公司發行</a:t>
            </a:r>
            <a:r>
              <a:rPr lang="en-US" altLang="zh-TW" sz="2400" dirty="0">
                <a:solidFill>
                  <a:srgbClr val="000000"/>
                </a:solidFill>
                <a:latin typeface="標楷體" pitchFamily="65" charset="-120"/>
                <a:ea typeface="標楷體" pitchFamily="65" charset="-120"/>
              </a:rPr>
              <a:t>CB</a:t>
            </a:r>
            <a:r>
              <a:rPr lang="zh-TW" altLang="en-US" sz="2400" dirty="0">
                <a:solidFill>
                  <a:srgbClr val="000000"/>
                </a:solidFill>
                <a:latin typeface="標楷體" pitchFamily="65" charset="-120"/>
                <a:ea typeface="標楷體" pitchFamily="65" charset="-120"/>
              </a:rPr>
              <a:t>後再私募有價證券而調整</a:t>
            </a:r>
            <a:r>
              <a:rPr lang="en-US" altLang="zh-TW" sz="2400" dirty="0">
                <a:solidFill>
                  <a:srgbClr val="000000"/>
                </a:solidFill>
                <a:latin typeface="標楷體" pitchFamily="65" charset="-120"/>
                <a:ea typeface="標楷體" pitchFamily="65" charset="-120"/>
              </a:rPr>
              <a:t>CB</a:t>
            </a:r>
            <a:r>
              <a:rPr lang="zh-TW" altLang="en-US" sz="2400" dirty="0">
                <a:solidFill>
                  <a:srgbClr val="000000"/>
                </a:solidFill>
                <a:latin typeface="標楷體" pitchFamily="65" charset="-120"/>
                <a:ea typeface="標楷體" pitchFamily="65" charset="-120"/>
              </a:rPr>
              <a:t>轉換價</a:t>
            </a:r>
          </a:p>
          <a:p>
            <a:r>
              <a:rPr lang="zh-TW" altLang="en-US" sz="2400" dirty="0">
                <a:solidFill>
                  <a:srgbClr val="000000"/>
                </a:solidFill>
                <a:latin typeface="標楷體" pitchFamily="65" charset="-120"/>
                <a:ea typeface="標楷體" pitchFamily="65" charset="-120"/>
              </a:rPr>
              <a:t>      格。</a:t>
            </a:r>
          </a:p>
          <a:p>
            <a:r>
              <a:rPr lang="zh-TW" altLang="en-US" sz="2400" dirty="0">
                <a:solidFill>
                  <a:srgbClr val="000000"/>
                </a:solidFill>
                <a:latin typeface="標楷體" pitchFamily="65" charset="-120"/>
                <a:ea typeface="標楷體" pitchFamily="65" charset="-120"/>
              </a:rPr>
              <a:t>做法</a:t>
            </a:r>
            <a:r>
              <a:rPr lang="zh-TW" altLang="en-US" sz="2400" dirty="0">
                <a:solidFill>
                  <a:srgbClr val="000000"/>
                </a:solidFill>
                <a:latin typeface="標楷體" pitchFamily="65" charset="-120"/>
                <a:ea typeface="標楷體" pitchFamily="65" charset="-120"/>
                <a:sym typeface="Wingdings" pitchFamily="2" charset="2"/>
              </a:rPr>
              <a:t>：</a:t>
            </a:r>
            <a:endParaRPr lang="en-US" altLang="zh-TW" sz="2400" dirty="0">
              <a:solidFill>
                <a:srgbClr val="000000"/>
              </a:solidFill>
              <a:latin typeface="標楷體" pitchFamily="65" charset="-120"/>
              <a:ea typeface="標楷體" pitchFamily="65" charset="-120"/>
            </a:endParaRPr>
          </a:p>
          <a:p>
            <a:r>
              <a:rPr lang="zh-TW" altLang="en-US" sz="2200" dirty="0">
                <a:solidFill>
                  <a:srgbClr val="000000"/>
                </a:solidFill>
                <a:latin typeface="標楷體" pitchFamily="65" charset="-120"/>
                <a:ea typeface="標楷體" pitchFamily="65" charset="-120"/>
              </a:rPr>
              <a:t>  </a:t>
            </a:r>
            <a:r>
              <a:rPr lang="en-US" altLang="zh-TW" sz="2200" dirty="0">
                <a:solidFill>
                  <a:srgbClr val="000000"/>
                </a:solidFill>
                <a:latin typeface="標楷體" pitchFamily="65" charset="-120"/>
                <a:ea typeface="標楷體" pitchFamily="65" charset="-120"/>
              </a:rPr>
              <a:t>1.</a:t>
            </a:r>
            <a:r>
              <a:rPr lang="zh-TW" altLang="en-US" sz="2200" dirty="0">
                <a:solidFill>
                  <a:srgbClr val="000000"/>
                </a:solidFill>
                <a:latin typeface="標楷體" pitchFamily="65" charset="-120"/>
                <a:ea typeface="標楷體" pitchFamily="65" charset="-120"/>
              </a:rPr>
              <a:t>發行公司依據反稀釋公式調整轉換價格時，公式中之已發行</a:t>
            </a:r>
          </a:p>
          <a:p>
            <a:r>
              <a:rPr lang="zh-TW" altLang="en-US" sz="2200" dirty="0">
                <a:solidFill>
                  <a:srgbClr val="000000"/>
                </a:solidFill>
                <a:latin typeface="標楷體" pitchFamily="65" charset="-120"/>
                <a:ea typeface="標楷體" pitchFamily="65" charset="-120"/>
              </a:rPr>
              <a:t>    股數應加計已私募股數。</a:t>
            </a:r>
          </a:p>
          <a:p>
            <a:r>
              <a:rPr lang="zh-TW" altLang="en-US" sz="2200" dirty="0">
                <a:solidFill>
                  <a:srgbClr val="000000"/>
                </a:solidFill>
                <a:latin typeface="標楷體" pitchFamily="65" charset="-120"/>
                <a:ea typeface="標楷體" pitchFamily="65" charset="-120"/>
              </a:rPr>
              <a:t>  </a:t>
            </a:r>
            <a:r>
              <a:rPr lang="en-US" altLang="zh-TW" sz="2200" dirty="0">
                <a:solidFill>
                  <a:srgbClr val="000000"/>
                </a:solidFill>
                <a:latin typeface="標楷體" pitchFamily="65" charset="-120"/>
                <a:ea typeface="標楷體" pitchFamily="65" charset="-120"/>
              </a:rPr>
              <a:t>2.</a:t>
            </a:r>
            <a:r>
              <a:rPr lang="zh-TW" altLang="en-US" sz="2200" dirty="0">
                <a:solidFill>
                  <a:srgbClr val="000000"/>
                </a:solidFill>
                <a:latin typeface="標楷體" pitchFamily="65" charset="-120"/>
                <a:ea typeface="標楷體" pitchFamily="65" charset="-120"/>
              </a:rPr>
              <a:t>發行公司發行</a:t>
            </a:r>
            <a:r>
              <a:rPr lang="en-US" altLang="zh-TW" sz="2200" dirty="0">
                <a:solidFill>
                  <a:srgbClr val="000000"/>
                </a:solidFill>
                <a:latin typeface="標楷體" pitchFamily="65" charset="-120"/>
                <a:ea typeface="標楷體" pitchFamily="65" charset="-120"/>
              </a:rPr>
              <a:t>CB</a:t>
            </a:r>
            <a:r>
              <a:rPr lang="zh-TW" altLang="en-US" sz="2200" dirty="0">
                <a:solidFill>
                  <a:srgbClr val="000000"/>
                </a:solidFill>
                <a:latin typeface="標楷體" pitchFamily="65" charset="-120"/>
                <a:ea typeface="標楷體" pitchFamily="65" charset="-120"/>
              </a:rPr>
              <a:t>後，遇有私募普通股股份增加時，或遇有以</a:t>
            </a:r>
          </a:p>
          <a:p>
            <a:r>
              <a:rPr lang="zh-TW" altLang="en-US" sz="2200" dirty="0">
                <a:solidFill>
                  <a:srgbClr val="000000"/>
                </a:solidFill>
                <a:latin typeface="標楷體" pitchFamily="65" charset="-120"/>
                <a:ea typeface="標楷體" pitchFamily="65" charset="-120"/>
              </a:rPr>
              <a:t>    低於每股時價之轉換或認股價格再私募具有普通股轉換權或</a:t>
            </a:r>
          </a:p>
          <a:p>
            <a:r>
              <a:rPr lang="zh-TW" altLang="en-US" sz="2200" dirty="0">
                <a:solidFill>
                  <a:srgbClr val="000000"/>
                </a:solidFill>
                <a:latin typeface="標楷體" pitchFamily="65" charset="-120"/>
                <a:ea typeface="標楷體" pitchFamily="65" charset="-120"/>
              </a:rPr>
              <a:t>    認股權之各種有價證券時，發行公司應依據發行與轉換辦法</a:t>
            </a:r>
          </a:p>
          <a:p>
            <a:r>
              <a:rPr lang="zh-TW" altLang="en-US" sz="2200" dirty="0">
                <a:solidFill>
                  <a:srgbClr val="000000"/>
                </a:solidFill>
                <a:latin typeface="標楷體" pitchFamily="65" charset="-120"/>
                <a:ea typeface="標楷體" pitchFamily="65" charset="-120"/>
              </a:rPr>
              <a:t>    計算其調整後轉換價格，並於</a:t>
            </a:r>
            <a:r>
              <a:rPr lang="zh-TW" altLang="en-US" sz="2200" u="sng"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私募有價證券交付日</a:t>
            </a:r>
            <a:r>
              <a:rPr lang="zh-TW" altLang="en-US" sz="2200" dirty="0">
                <a:solidFill>
                  <a:srgbClr val="000000"/>
                </a:solidFill>
                <a:latin typeface="標楷體" pitchFamily="65" charset="-120"/>
                <a:ea typeface="標楷體" pitchFamily="65" charset="-120"/>
              </a:rPr>
              <a:t>調整之。</a:t>
            </a:r>
          </a:p>
          <a:p>
            <a:r>
              <a:rPr lang="zh-TW" altLang="en-US" sz="2200" dirty="0">
                <a:solidFill>
                  <a:srgbClr val="000000"/>
                </a:solidFill>
                <a:latin typeface="標楷體" pitchFamily="65" charset="-120"/>
                <a:ea typeface="標楷體" pitchFamily="65" charset="-120"/>
              </a:rPr>
              <a:t>    計算調整後轉換價格時，如須訂定</a:t>
            </a:r>
            <a:r>
              <a:rPr lang="zh-TW" altLang="en-US" sz="2200" b="1" u="sng" dirty="0">
                <a:solidFill>
                  <a:srgbClr val="000000"/>
                </a:solidFill>
                <a:effectLst>
                  <a:outerShdw blurRad="38100" dist="38100" dir="2700000" algn="tl">
                    <a:srgbClr val="000000">
                      <a:alpha val="43137"/>
                    </a:srgbClr>
                  </a:outerShdw>
                </a:effectLst>
                <a:latin typeface="標楷體" pitchFamily="65" charset="-120"/>
                <a:ea typeface="標楷體" pitchFamily="65" charset="-120"/>
              </a:rPr>
              <a:t>每股時價</a:t>
            </a:r>
            <a:r>
              <a:rPr lang="zh-TW" altLang="en-US" sz="2200" dirty="0">
                <a:solidFill>
                  <a:srgbClr val="000000"/>
                </a:solidFill>
                <a:latin typeface="標楷體" pitchFamily="65" charset="-120"/>
                <a:ea typeface="標楷體" pitchFamily="65" charset="-120"/>
              </a:rPr>
              <a:t>，應以</a:t>
            </a:r>
            <a:r>
              <a:rPr lang="zh-TW" altLang="en-US" sz="2200" u="sng" dirty="0">
                <a:solidFill>
                  <a:srgbClr val="000000"/>
                </a:solidFill>
                <a:latin typeface="標楷體" pitchFamily="65" charset="-120"/>
                <a:ea typeface="標楷體" pitchFamily="65" charset="-120"/>
              </a:rPr>
              <a:t>私募有價</a:t>
            </a:r>
          </a:p>
          <a:p>
            <a:r>
              <a:rPr lang="zh-TW" altLang="en-US" sz="2200" dirty="0">
                <a:solidFill>
                  <a:srgbClr val="000000"/>
                </a:solidFill>
                <a:latin typeface="標楷體" pitchFamily="65" charset="-120"/>
                <a:ea typeface="標楷體" pitchFamily="65" charset="-120"/>
              </a:rPr>
              <a:t>    </a:t>
            </a:r>
            <a:r>
              <a:rPr lang="zh-TW" altLang="en-US" sz="2200" u="sng" dirty="0">
                <a:solidFill>
                  <a:srgbClr val="000000"/>
                </a:solidFill>
                <a:latin typeface="標楷體" pitchFamily="65" charset="-120"/>
                <a:ea typeface="標楷體" pitchFamily="65" charset="-120"/>
              </a:rPr>
              <a:t>證券交付日前一、三、五個營業日</a:t>
            </a:r>
            <a:r>
              <a:rPr lang="zh-TW" altLang="en-US" sz="2200" dirty="0">
                <a:solidFill>
                  <a:srgbClr val="000000"/>
                </a:solidFill>
                <a:latin typeface="標楷體" pitchFamily="65" charset="-120"/>
                <a:ea typeface="標楷體" pitchFamily="65" charset="-120"/>
              </a:rPr>
              <a:t>擇一計算之普通股收盤價</a:t>
            </a:r>
          </a:p>
          <a:p>
            <a:r>
              <a:rPr lang="zh-TW" altLang="en-US" sz="2200" dirty="0">
                <a:solidFill>
                  <a:srgbClr val="000000"/>
                </a:solidFill>
                <a:latin typeface="標楷體" pitchFamily="65" charset="-120"/>
                <a:ea typeface="標楷體" pitchFamily="65" charset="-120"/>
              </a:rPr>
              <a:t>    之簡單算術平均數為準。</a:t>
            </a:r>
            <a:r>
              <a:rPr lang="zh-TW" altLang="en-US" sz="2400" dirty="0">
                <a:solidFill>
                  <a:srgbClr val="000000"/>
                </a:solidFill>
                <a:latin typeface="標楷體" pitchFamily="65" charset="-120"/>
                <a:ea typeface="標楷體" pitchFamily="65" charset="-120"/>
              </a:rPr>
              <a:t> </a:t>
            </a:r>
            <a:endParaRPr lang="en-US" altLang="zh-TW" sz="2400" dirty="0">
              <a:solidFill>
                <a:srgbClr val="000000"/>
              </a:solidFill>
              <a:latin typeface="標楷體" pitchFamily="65" charset="-120"/>
              <a:ea typeface="標楷體" pitchFamily="65" charset="-120"/>
            </a:endParaRPr>
          </a:p>
        </p:txBody>
      </p:sp>
      <p:sp>
        <p:nvSpPr>
          <p:cNvPr id="53253" name="矩形 4"/>
          <p:cNvSpPr>
            <a:spLocks noChangeArrowheads="1"/>
          </p:cNvSpPr>
          <p:nvPr/>
        </p:nvSpPr>
        <p:spPr bwMode="auto">
          <a:xfrm>
            <a:off x="1786622" y="670600"/>
            <a:ext cx="5570756" cy="523220"/>
          </a:xfrm>
          <a:prstGeom prst="rect">
            <a:avLst/>
          </a:prstGeom>
          <a:noFill/>
          <a:ln w="9525">
            <a:noFill/>
            <a:miter lim="800000"/>
            <a:headEnd/>
            <a:tailEnd/>
          </a:ln>
        </p:spPr>
        <p:txBody>
          <a:bodyPr wrap="none">
            <a:spAutoFit/>
          </a:bodyPr>
          <a:lstStyle/>
          <a:p>
            <a:pPr algn="ctr">
              <a:spcBef>
                <a:spcPct val="50000"/>
              </a:spcBef>
            </a:pPr>
            <a:r>
              <a:rPr lang="zh-TW" altLang="en-US" sz="2800" b="1" dirty="0" smtClean="0">
                <a:solidFill>
                  <a:srgbClr val="000000"/>
                </a:solidFill>
                <a:latin typeface="標楷體" pitchFamily="65" charset="-120"/>
                <a:ea typeface="標楷體" pitchFamily="65" charset="-120"/>
              </a:rPr>
              <a:t>轉</a:t>
            </a:r>
            <a:r>
              <a:rPr lang="en-US" altLang="zh-TW" sz="2800" b="1" dirty="0" smtClean="0">
                <a:solidFill>
                  <a:srgbClr val="000000"/>
                </a:solidFill>
                <a:latin typeface="標楷體" pitchFamily="65" charset="-120"/>
                <a:ea typeface="標楷體" pitchFamily="65" charset="-120"/>
              </a:rPr>
              <a:t>(</a:t>
            </a:r>
            <a:r>
              <a:rPr lang="zh-TW" altLang="en-US" sz="2800" b="1" dirty="0" smtClean="0">
                <a:solidFill>
                  <a:srgbClr val="000000"/>
                </a:solidFill>
                <a:latin typeface="標楷體" pitchFamily="65" charset="-120"/>
                <a:ea typeface="標楷體" pitchFamily="65" charset="-120"/>
              </a:rPr>
              <a:t>交</a:t>
            </a:r>
            <a:r>
              <a:rPr lang="en-US" altLang="zh-TW" sz="2800" b="1" dirty="0" smtClean="0">
                <a:solidFill>
                  <a:srgbClr val="000000"/>
                </a:solidFill>
                <a:latin typeface="標楷體" pitchFamily="65" charset="-120"/>
                <a:ea typeface="標楷體" pitchFamily="65" charset="-120"/>
              </a:rPr>
              <a:t>)</a:t>
            </a:r>
            <a:r>
              <a:rPr lang="zh-TW" altLang="en-US" sz="2800" b="1" dirty="0" smtClean="0">
                <a:solidFill>
                  <a:srgbClr val="000000"/>
                </a:solidFill>
                <a:latin typeface="標楷體" pitchFamily="65" charset="-120"/>
                <a:ea typeface="標楷體" pitchFamily="65" charset="-120"/>
              </a:rPr>
              <a:t>債發行辦法實務上常見問題</a:t>
            </a:r>
            <a:endParaRPr lang="en-US" altLang="zh-TW" sz="2800" b="1" dirty="0" smtClean="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3366898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2"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B10F9D62-D827-400E-9320-488E23D32A3C}" type="slidenum">
              <a:rPr kumimoji="0" lang="en-US" altLang="zh-TW" sz="1400"/>
              <a:pPr algn="r" fontAlgn="base"/>
              <a:t>47</a:t>
            </a:fld>
            <a:endParaRPr kumimoji="0" lang="en-US" altLang="zh-TW" sz="1400"/>
          </a:p>
        </p:txBody>
      </p:sp>
      <p:sp>
        <p:nvSpPr>
          <p:cNvPr id="51203" name="Rectangle 3"/>
          <p:cNvSpPr>
            <a:spLocks noChangeArrowheads="1"/>
          </p:cNvSpPr>
          <p:nvPr/>
        </p:nvSpPr>
        <p:spPr bwMode="auto">
          <a:xfrm>
            <a:off x="539750" y="476250"/>
            <a:ext cx="8280400" cy="762000"/>
          </a:xfrm>
          <a:prstGeom prst="rect">
            <a:avLst/>
          </a:prstGeom>
          <a:noFill/>
          <a:ln w="9525">
            <a:noFill/>
            <a:miter lim="800000"/>
            <a:headEnd/>
            <a:tailEnd/>
          </a:ln>
        </p:spPr>
        <p:txBody>
          <a:bodyPr anchor="ctr"/>
          <a:lstStyle/>
          <a:p>
            <a:pPr algn="ctr"/>
            <a:r>
              <a:rPr lang="zh-TW" altLang="en-US" sz="3200" b="1" dirty="0" smtClean="0">
                <a:solidFill>
                  <a:srgbClr val="000000"/>
                </a:solidFill>
                <a:latin typeface="標楷體" pitchFamily="65" charset="-120"/>
                <a:ea typeface="標楷體" pitchFamily="65" charset="-120"/>
              </a:rPr>
              <a:t>轉</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交</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債發行辦法實務上常見問題</a:t>
            </a:r>
            <a:r>
              <a:rPr lang="zh-TW" altLang="en-US" sz="3200" b="1" dirty="0">
                <a:solidFill>
                  <a:srgbClr val="000000"/>
                </a:solidFill>
                <a:ea typeface="標楷體" pitchFamily="65" charset="-120"/>
              </a:rPr>
              <a:t/>
            </a:r>
            <a:br>
              <a:rPr lang="zh-TW" altLang="en-US" sz="3200" b="1" dirty="0">
                <a:solidFill>
                  <a:srgbClr val="000000"/>
                </a:solidFill>
                <a:ea typeface="標楷體" pitchFamily="65" charset="-120"/>
              </a:rPr>
            </a:br>
            <a:r>
              <a:rPr lang="zh-TW" altLang="en-US" sz="2800" b="1" dirty="0">
                <a:solidFill>
                  <a:srgbClr val="000000"/>
                </a:solidFill>
                <a:ea typeface="標楷體" pitchFamily="65" charset="-120"/>
              </a:rPr>
              <a:t>   </a:t>
            </a:r>
            <a:r>
              <a:rPr lang="zh-TW" altLang="zh-TW" sz="2400" b="1" dirty="0">
                <a:solidFill>
                  <a:srgbClr val="FF0000"/>
                </a:solidFill>
                <a:latin typeface="標楷體" pitchFamily="65" charset="-120"/>
                <a:ea typeface="標楷體" pitchFamily="65" charset="-120"/>
              </a:rPr>
              <a:t>轉</a:t>
            </a:r>
            <a:r>
              <a:rPr lang="zh-TW" altLang="en-US" sz="2400" b="1" dirty="0">
                <a:solidFill>
                  <a:srgbClr val="FF0000"/>
                </a:solidFill>
                <a:latin typeface="標楷體" pitchFamily="65" charset="-120"/>
                <a:ea typeface="標楷體" pitchFamily="65" charset="-120"/>
              </a:rPr>
              <a:t>交</a:t>
            </a:r>
            <a:r>
              <a:rPr lang="zh-TW" altLang="zh-TW" sz="2400" b="1" dirty="0">
                <a:solidFill>
                  <a:srgbClr val="FF0000"/>
                </a:solidFill>
                <a:latin typeface="標楷體" pitchFamily="65" charset="-120"/>
                <a:ea typeface="標楷體" pitchFamily="65" charset="-120"/>
              </a:rPr>
              <a:t>換債那些公告需要上重大訊息</a:t>
            </a:r>
            <a:endParaRPr lang="zh-TW" altLang="zh-TW" sz="2400" dirty="0">
              <a:solidFill>
                <a:srgbClr val="FF0000"/>
              </a:solidFill>
              <a:latin typeface="標楷體" pitchFamily="65" charset="-120"/>
              <a:ea typeface="標楷體" pitchFamily="65" charset="-120"/>
            </a:endParaRPr>
          </a:p>
        </p:txBody>
      </p:sp>
      <p:sp>
        <p:nvSpPr>
          <p:cNvPr id="51204" name="Text Box 5"/>
          <p:cNvSpPr txBox="1">
            <a:spLocks noChangeArrowheads="1"/>
          </p:cNvSpPr>
          <p:nvPr/>
        </p:nvSpPr>
        <p:spPr bwMode="auto">
          <a:xfrm>
            <a:off x="107950" y="1341438"/>
            <a:ext cx="9144000" cy="6862762"/>
          </a:xfrm>
          <a:prstGeom prst="rect">
            <a:avLst/>
          </a:prstGeom>
          <a:noFill/>
          <a:ln w="9525" algn="ctr">
            <a:noFill/>
            <a:miter lim="800000"/>
            <a:headEnd/>
            <a:tailEnd/>
          </a:ln>
        </p:spPr>
        <p:txBody>
          <a:bodyPr>
            <a:spAutoFit/>
          </a:bodyPr>
          <a:lstStyle/>
          <a:p>
            <a:pPr eaLnBrk="0" hangingPunct="0"/>
            <a:r>
              <a:rPr lang="zh-TW" altLang="en-US" sz="2200" dirty="0">
                <a:latin typeface="標楷體" pitchFamily="65" charset="-120"/>
                <a:ea typeface="標楷體" pitchFamily="65" charset="-120"/>
              </a:rPr>
              <a:t>做法：</a:t>
            </a:r>
            <a:r>
              <a:rPr lang="zh-TW" altLang="zh-TW" sz="2400" dirty="0">
                <a:latin typeface="標楷體" pitchFamily="65" charset="-120"/>
                <a:ea typeface="標楷體" pitchFamily="65" charset="-120"/>
              </a:rPr>
              <a:t>若發行公司之轉換債符合第</a:t>
            </a:r>
            <a:r>
              <a:rPr lang="en-US" altLang="zh-TW" sz="2400" dirty="0">
                <a:latin typeface="標楷體" pitchFamily="65" charset="-120"/>
                <a:ea typeface="標楷體" pitchFamily="65" charset="-120"/>
              </a:rPr>
              <a:t>11</a:t>
            </a:r>
            <a:r>
              <a:rPr lang="zh-TW" altLang="zh-TW" sz="2400" dirty="0">
                <a:latin typeface="標楷體" pitchFamily="65" charset="-120"/>
                <a:ea typeface="標楷體" pitchFamily="65" charset="-120"/>
              </a:rPr>
              <a:t>、</a:t>
            </a:r>
            <a:r>
              <a:rPr lang="en-US" altLang="zh-TW" sz="2400" dirty="0">
                <a:latin typeface="標楷體" pitchFamily="65" charset="-120"/>
                <a:ea typeface="標楷體" pitchFamily="65" charset="-120"/>
              </a:rPr>
              <a:t>16</a:t>
            </a:r>
            <a:r>
              <a:rPr lang="zh-TW" altLang="zh-TW" sz="2400" dirty="0">
                <a:latin typeface="標楷體" pitchFamily="65" charset="-120"/>
                <a:ea typeface="標楷體" pitchFamily="65" charset="-120"/>
              </a:rPr>
              <a:t>、</a:t>
            </a:r>
            <a:r>
              <a:rPr lang="en-US" altLang="zh-TW" sz="2400" dirty="0">
                <a:latin typeface="標楷體" pitchFamily="65" charset="-120"/>
                <a:ea typeface="標楷體" pitchFamily="65" charset="-120"/>
              </a:rPr>
              <a:t>27</a:t>
            </a:r>
            <a:r>
              <a:rPr lang="zh-TW" altLang="zh-TW" sz="2400" dirty="0">
                <a:latin typeface="標楷體" pitchFamily="65" charset="-120"/>
                <a:ea typeface="標楷體" pitchFamily="65" charset="-120"/>
              </a:rPr>
              <a:t>以及</a:t>
            </a:r>
            <a:r>
              <a:rPr lang="en-US" altLang="zh-TW" sz="2400" dirty="0">
                <a:latin typeface="標楷體" pitchFamily="65" charset="-120"/>
                <a:ea typeface="標楷體" pitchFamily="65" charset="-120"/>
              </a:rPr>
              <a:t>28</a:t>
            </a:r>
            <a:r>
              <a:rPr lang="zh-TW" altLang="zh-TW" sz="2400" dirty="0">
                <a:latin typeface="標楷體" pitchFamily="65" charset="-120"/>
                <a:ea typeface="標楷體" pitchFamily="65" charset="-120"/>
              </a:rPr>
              <a:t>項，發行公司</a:t>
            </a:r>
            <a:r>
              <a:rPr lang="en-US" altLang="zh-TW" sz="2400" dirty="0">
                <a:latin typeface="標楷體" pitchFamily="65" charset="-120"/>
                <a:ea typeface="標楷體" pitchFamily="65" charset="-120"/>
              </a:rPr>
              <a:t>	</a:t>
            </a:r>
            <a:r>
              <a:rPr lang="zh-TW" altLang="zh-TW" sz="2400" dirty="0">
                <a:latin typeface="標楷體" pitchFamily="65" charset="-120"/>
                <a:ea typeface="標楷體" pitchFamily="65" charset="-120"/>
              </a:rPr>
              <a:t>必須上重大訊息申報。</a:t>
            </a:r>
            <a:endParaRPr lang="en-US" altLang="zh-TW" sz="2400" dirty="0">
              <a:latin typeface="標楷體" pitchFamily="65" charset="-120"/>
              <a:ea typeface="標楷體" pitchFamily="65" charset="-120"/>
            </a:endParaRPr>
          </a:p>
          <a:p>
            <a:pPr eaLnBrk="0" hangingPunct="0"/>
            <a:endParaRPr lang="en-US" altLang="zh-TW" sz="800" dirty="0">
              <a:latin typeface="標楷體" pitchFamily="65" charset="-120"/>
              <a:ea typeface="標楷體" pitchFamily="65" charset="-120"/>
            </a:endParaRPr>
          </a:p>
          <a:p>
            <a:pPr eaLnBrk="0" hangingPunct="0"/>
            <a:r>
              <a:rPr lang="zh-TW" altLang="zh-TW" sz="2000" dirty="0">
                <a:latin typeface="標楷體" pitchFamily="65" charset="-120"/>
                <a:ea typeface="標楷體" pitchFamily="65" charset="-120"/>
              </a:rPr>
              <a:t>十一、</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董事會決議減資、合併、分割、收購、股份交換、轉換或轉讓、解散</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、增資發行新股、發行公司債、發行員工認股權憑證、發行其他有價</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證券、私募有價證券、參與設立或轉換為金融控股公司或投資控股公</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司或其子公司者，或前開事項有重大變更者；或參與合併、分割、收</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購或股份受讓公司之董事會或股東會未於同一日召開、決議或參與合</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併、分割、收購或股份受讓公司嗣後召開之股東會因故無法召開或任</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一方否決合併、分割、收購或股份受讓議案者；或董事會決議合併後</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於合併案進行中復為撤銷合併決議者。</a:t>
            </a:r>
            <a:endParaRPr lang="en-US" altLang="zh-TW" sz="2000" dirty="0">
              <a:latin typeface="標楷體" pitchFamily="65" charset="-120"/>
              <a:ea typeface="標楷體" pitchFamily="65" charset="-120"/>
            </a:endParaRPr>
          </a:p>
          <a:p>
            <a:pPr eaLnBrk="0" hangingPunct="0"/>
            <a:r>
              <a:rPr lang="zh-TW" altLang="zh-TW" sz="2000" dirty="0">
                <a:latin typeface="標楷體" pitchFamily="65" charset="-120"/>
                <a:ea typeface="標楷體" pitchFamily="65" charset="-120"/>
              </a:rPr>
              <a:t>十六、</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現金增資或募集公司債計畫經申報生效後，及私募有價證券計畫經董</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事會或股東會通過後，嗣因董事會決議有所變動者。</a:t>
            </a:r>
            <a:endParaRPr lang="en-US" altLang="zh-TW" sz="2000" dirty="0">
              <a:latin typeface="標楷體" pitchFamily="65" charset="-120"/>
              <a:ea typeface="標楷體" pitchFamily="65" charset="-120"/>
            </a:endParaRPr>
          </a:p>
          <a:p>
            <a:pPr eaLnBrk="0" hangingPunct="0"/>
            <a:r>
              <a:rPr lang="zh-TW" altLang="zh-TW" sz="2000" dirty="0">
                <a:latin typeface="標楷體" pitchFamily="65" charset="-120"/>
                <a:ea typeface="標楷體" pitchFamily="65" charset="-120"/>
              </a:rPr>
              <a:t>二七、</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公司與債權銀行召開協商會議，其協商結果確定時。</a:t>
            </a:r>
          </a:p>
          <a:p>
            <a:pPr eaLnBrk="0" hangingPunct="0"/>
            <a:r>
              <a:rPr lang="zh-TW" altLang="zh-TW" sz="2000" dirty="0">
                <a:latin typeface="標楷體" pitchFamily="65" charset="-120"/>
                <a:ea typeface="標楷體" pitchFamily="65" charset="-120"/>
              </a:rPr>
              <a:t>二八、</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公司之關係人或主要債務人或其連帶保證人遭退票、聲請破產、重</a:t>
            </a:r>
          </a:p>
          <a:p>
            <a:pPr eaLnBrk="0" hangingPunct="0"/>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整或其他類似情事；公司背書保證之主要債務人無法償付到期之票</a:t>
            </a:r>
          </a:p>
          <a:p>
            <a:pPr eaLnBrk="0" hangingPunct="0"/>
            <a:r>
              <a:rPr lang="en-US" altLang="zh-TW"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據</a:t>
            </a:r>
            <a:r>
              <a:rPr lang="zh-TW" altLang="zh-TW" sz="2000" dirty="0">
                <a:latin typeface="標楷體" pitchFamily="65" charset="-120"/>
                <a:ea typeface="標楷體" pitchFamily="65" charset="-120"/>
              </a:rPr>
              <a:t>、貸款或其他債務者。</a:t>
            </a:r>
          </a:p>
          <a:p>
            <a:pPr eaLnBrk="0" hangingPunct="0"/>
            <a:endParaRPr lang="zh-TW" altLang="zh-TW" sz="1600" dirty="0"/>
          </a:p>
          <a:p>
            <a:pPr eaLnBrk="0" hangingPunct="0"/>
            <a:endParaRPr lang="zh-TW" altLang="zh-TW" sz="1600" dirty="0"/>
          </a:p>
          <a:p>
            <a:endParaRPr lang="en-US" altLang="zh-TW" sz="2400" dirty="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endParaRPr lang="en-US" altLang="zh-TW"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48</a:t>
            </a:fld>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041648"/>
            <a:ext cx="611557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3"/>
          <p:cNvSpPr>
            <a:spLocks noChangeArrowheads="1"/>
          </p:cNvSpPr>
          <p:nvPr/>
        </p:nvSpPr>
        <p:spPr bwMode="auto">
          <a:xfrm>
            <a:off x="755576" y="1772816"/>
            <a:ext cx="1223690" cy="3240360"/>
          </a:xfrm>
          <a:prstGeom prst="wedgeRectCallout">
            <a:avLst>
              <a:gd name="adj1" fmla="val -47060"/>
              <a:gd name="adj2" fmla="val 34847"/>
            </a:avLst>
          </a:prstGeom>
          <a:solidFill>
            <a:srgbClr val="FFFF99"/>
          </a:solidFill>
          <a:ln w="9525" algn="ctr">
            <a:solidFill>
              <a:srgbClr val="FF0000"/>
            </a:solidFill>
            <a:miter lim="800000"/>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lang="en-US" altLang="zh-TW" sz="1200" dirty="0">
              <a:solidFill>
                <a:srgbClr val="FF0000"/>
              </a:solidFill>
            </a:endParaRPr>
          </a:p>
          <a:p>
            <a:r>
              <a:rPr lang="zh-TW" altLang="en-US" sz="1400" dirty="0">
                <a:solidFill>
                  <a:srgbClr val="FF0000"/>
                </a:solidFill>
              </a:rPr>
              <a:t>現金增資採</a:t>
            </a:r>
            <a:r>
              <a:rPr lang="zh-TW" altLang="en-US" sz="1400" b="1" u="sng" dirty="0">
                <a:solidFill>
                  <a:srgbClr val="FF0000"/>
                </a:solidFill>
              </a:rPr>
              <a:t>公開</a:t>
            </a:r>
            <a:r>
              <a:rPr lang="zh-TW" altLang="en-US" sz="1400" b="1" u="sng" dirty="0" smtClean="0">
                <a:solidFill>
                  <a:srgbClr val="FF0000"/>
                </a:solidFill>
              </a:rPr>
              <a:t>申購</a:t>
            </a:r>
            <a:r>
              <a:rPr lang="zh-TW" altLang="en-US" sz="1400" dirty="0" smtClean="0">
                <a:solidFill>
                  <a:srgbClr val="FF0000"/>
                </a:solidFill>
              </a:rPr>
              <a:t>者，用</a:t>
            </a:r>
            <a:r>
              <a:rPr lang="zh-TW" altLang="en-US" sz="1400" b="1" dirty="0" smtClean="0">
                <a:solidFill>
                  <a:srgbClr val="FF0000"/>
                </a:solidFill>
              </a:rPr>
              <a:t>除權</a:t>
            </a:r>
            <a:r>
              <a:rPr lang="zh-TW" altLang="en-US" sz="1400" b="1" dirty="0">
                <a:solidFill>
                  <a:srgbClr val="FF0000"/>
                </a:solidFill>
              </a:rPr>
              <a:t>基準日</a:t>
            </a:r>
            <a:r>
              <a:rPr lang="zh-TW" altLang="en-US" sz="1400" dirty="0">
                <a:solidFill>
                  <a:srgbClr val="FF0000"/>
                </a:solidFill>
              </a:rPr>
              <a:t>之前一、三、五日擇一</a:t>
            </a:r>
            <a:endParaRPr lang="en-US" altLang="zh-TW" sz="1400" dirty="0">
              <a:solidFill>
                <a:srgbClr val="FF0000"/>
              </a:solidFill>
            </a:endParaRPr>
          </a:p>
          <a:p>
            <a:endParaRPr lang="en-US" altLang="zh-TW" sz="1400" dirty="0" smtClean="0">
              <a:solidFill>
                <a:srgbClr val="FF0000"/>
              </a:solidFill>
            </a:endParaRPr>
          </a:p>
          <a:p>
            <a:endParaRPr lang="en-US" altLang="zh-TW" sz="1400" dirty="0">
              <a:solidFill>
                <a:srgbClr val="FF0000"/>
              </a:solidFill>
            </a:endParaRPr>
          </a:p>
          <a:p>
            <a:r>
              <a:rPr lang="zh-TW" altLang="en-US" sz="1400" dirty="0">
                <a:solidFill>
                  <a:srgbClr val="FF0000"/>
                </a:solidFill>
              </a:rPr>
              <a:t>現金增資採</a:t>
            </a:r>
            <a:r>
              <a:rPr lang="zh-TW" altLang="en-US" sz="1400" b="1" u="sng" dirty="0">
                <a:solidFill>
                  <a:srgbClr val="FF0000"/>
                </a:solidFill>
              </a:rPr>
              <a:t>詢價圈</a:t>
            </a:r>
            <a:r>
              <a:rPr lang="zh-TW" altLang="en-US" sz="1400" b="1" u="sng" dirty="0" smtClean="0">
                <a:solidFill>
                  <a:srgbClr val="FF0000"/>
                </a:solidFill>
              </a:rPr>
              <a:t>購</a:t>
            </a:r>
            <a:r>
              <a:rPr lang="zh-TW" altLang="en-US" sz="1400" dirty="0" smtClean="0">
                <a:solidFill>
                  <a:srgbClr val="FF0000"/>
                </a:solidFill>
              </a:rPr>
              <a:t>者，用</a:t>
            </a:r>
            <a:r>
              <a:rPr lang="zh-TW" altLang="en-US" sz="1400" b="1" dirty="0" smtClean="0">
                <a:solidFill>
                  <a:srgbClr val="FF0000"/>
                </a:solidFill>
              </a:rPr>
              <a:t>訂價</a:t>
            </a:r>
            <a:r>
              <a:rPr lang="zh-TW" altLang="en-US" sz="1400" b="1" dirty="0">
                <a:solidFill>
                  <a:srgbClr val="FF0000"/>
                </a:solidFill>
              </a:rPr>
              <a:t>基準</a:t>
            </a:r>
            <a:r>
              <a:rPr lang="zh-TW" altLang="en-US" sz="1400" b="1" dirty="0" smtClean="0">
                <a:solidFill>
                  <a:srgbClr val="FF0000"/>
                </a:solidFill>
              </a:rPr>
              <a:t>日</a:t>
            </a:r>
            <a:r>
              <a:rPr lang="zh-TW" altLang="en-US" sz="1400" dirty="0" smtClean="0">
                <a:solidFill>
                  <a:srgbClr val="FF0000"/>
                </a:solidFill>
              </a:rPr>
              <a:t>之前</a:t>
            </a:r>
            <a:r>
              <a:rPr lang="zh-TW" altLang="en-US" sz="1400" dirty="0">
                <a:solidFill>
                  <a:srgbClr val="FF0000"/>
                </a:solidFill>
              </a:rPr>
              <a:t>一、三、五日擇一</a:t>
            </a:r>
            <a:endParaRPr lang="en-US" altLang="zh-TW" sz="1400" b="1" dirty="0">
              <a:solidFill>
                <a:srgbClr val="FF0000"/>
              </a:solidFill>
            </a:endParaRPr>
          </a:p>
        </p:txBody>
      </p:sp>
      <p:cxnSp>
        <p:nvCxnSpPr>
          <p:cNvPr id="5" name="直線單箭頭接點 4"/>
          <p:cNvCxnSpPr/>
          <p:nvPr/>
        </p:nvCxnSpPr>
        <p:spPr>
          <a:xfrm flipV="1">
            <a:off x="1547664" y="1556792"/>
            <a:ext cx="720080"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916238" y="1556792"/>
            <a:ext cx="1511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411760" y="1772816"/>
            <a:ext cx="20157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411760" y="2060848"/>
            <a:ext cx="1511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419649" y="3861048"/>
            <a:ext cx="10078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339752" y="4077072"/>
            <a:ext cx="20162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411760" y="4365104"/>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339752" y="4581128"/>
            <a:ext cx="755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6084888" y="4545310"/>
            <a:ext cx="719137" cy="323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940425" y="4509120"/>
            <a:ext cx="863600" cy="3603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矩形 4"/>
          <p:cNvSpPr>
            <a:spLocks noChangeArrowheads="1"/>
          </p:cNvSpPr>
          <p:nvPr/>
        </p:nvSpPr>
        <p:spPr bwMode="auto">
          <a:xfrm>
            <a:off x="1763688" y="116632"/>
            <a:ext cx="6408712" cy="584775"/>
          </a:xfrm>
          <a:prstGeom prst="rect">
            <a:avLst/>
          </a:prstGeom>
          <a:noFill/>
          <a:ln w="9525">
            <a:noFill/>
            <a:miter lim="800000"/>
            <a:headEnd/>
            <a:tailEnd/>
          </a:ln>
        </p:spPr>
        <p:txBody>
          <a:bodyPr wrap="square">
            <a:spAutoFit/>
          </a:bodyPr>
          <a:lstStyle/>
          <a:p>
            <a:pPr algn="ctr">
              <a:spcBef>
                <a:spcPct val="50000"/>
              </a:spcBef>
            </a:pPr>
            <a:r>
              <a:rPr lang="zh-TW" altLang="en-US" sz="3200" b="1" dirty="0" smtClean="0">
                <a:solidFill>
                  <a:srgbClr val="000000"/>
                </a:solidFill>
                <a:latin typeface="標楷體" pitchFamily="65" charset="-120"/>
                <a:ea typeface="標楷體" pitchFamily="65" charset="-120"/>
              </a:rPr>
              <a:t>轉</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交</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債發行辦法實務上常見問題</a:t>
            </a:r>
            <a:endParaRPr lang="en-US" altLang="zh-TW" sz="3200" b="1" dirty="0" smtClean="0">
              <a:solidFill>
                <a:srgbClr val="000000"/>
              </a:solidFill>
              <a:latin typeface="標楷體" pitchFamily="65" charset="-120"/>
              <a:ea typeface="標楷體" pitchFamily="65" charset="-120"/>
            </a:endParaRPr>
          </a:p>
        </p:txBody>
      </p:sp>
      <p:sp>
        <p:nvSpPr>
          <p:cNvPr id="21" name="矩形 20"/>
          <p:cNvSpPr/>
          <p:nvPr/>
        </p:nvSpPr>
        <p:spPr>
          <a:xfrm>
            <a:off x="2699792" y="548680"/>
            <a:ext cx="4224233" cy="502702"/>
          </a:xfrm>
          <a:prstGeom prst="rect">
            <a:avLst/>
          </a:prstGeom>
        </p:spPr>
        <p:txBody>
          <a:bodyPr wrap="none">
            <a:spAutoFit/>
          </a:bodyPr>
          <a:lstStyle/>
          <a:p>
            <a:pPr eaLnBrk="1" hangingPunct="1">
              <a:lnSpc>
                <a:spcPts val="3200"/>
              </a:lnSpc>
              <a:spcBef>
                <a:spcPct val="50000"/>
              </a:spcBef>
              <a:defRPr/>
            </a:pPr>
            <a:r>
              <a:rPr lang="zh-TW" altLang="zh-TW" b="1" dirty="0">
                <a:solidFill>
                  <a:srgbClr val="FF0000"/>
                </a:solidFill>
                <a:latin typeface="標楷體" pitchFamily="65" charset="-120"/>
                <a:ea typeface="標楷體" pitchFamily="65" charset="-120"/>
              </a:rPr>
              <a:t>募集與發行有價證券自律規則修正</a:t>
            </a:r>
            <a:r>
              <a:rPr lang="zh-TW" altLang="zh-TW" b="1" dirty="0" smtClean="0">
                <a:solidFill>
                  <a:srgbClr val="FF0000"/>
                </a:solidFill>
                <a:latin typeface="標楷體" pitchFamily="65" charset="-120"/>
                <a:ea typeface="標楷體" pitchFamily="65" charset="-120"/>
              </a:rPr>
              <a:t>條文</a:t>
            </a:r>
            <a:endParaRPr lang="en-US" altLang="zh-TW" b="1" dirty="0">
              <a:solidFill>
                <a:srgbClr val="FF0000"/>
              </a:solidFill>
              <a:latin typeface="標楷體" pitchFamily="65" charset="-120"/>
              <a:ea typeface="標楷體" pitchFamily="65" charset="-120"/>
              <a:cs typeface="Calibri" pitchFamily="34" charset="0"/>
            </a:endParaRPr>
          </a:p>
        </p:txBody>
      </p:sp>
      <p:cxnSp>
        <p:nvCxnSpPr>
          <p:cNvPr id="17" name="直線單箭頭接點 16"/>
          <p:cNvCxnSpPr/>
          <p:nvPr/>
        </p:nvCxnSpPr>
        <p:spPr>
          <a:xfrm>
            <a:off x="1979266" y="3861048"/>
            <a:ext cx="360486" cy="12897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904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49</a:t>
            </a:fld>
            <a:endParaRPr lang="zh-TW" altLang="en-US" dirty="0"/>
          </a:p>
        </p:txBody>
      </p:sp>
      <p:sp>
        <p:nvSpPr>
          <p:cNvPr id="3" name="矩形 4"/>
          <p:cNvSpPr>
            <a:spLocks noChangeArrowheads="1"/>
          </p:cNvSpPr>
          <p:nvPr/>
        </p:nvSpPr>
        <p:spPr bwMode="auto">
          <a:xfrm>
            <a:off x="539552" y="1556792"/>
            <a:ext cx="806489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lang="en-US" altLang="zh-TW" sz="800" b="1" dirty="0">
              <a:latin typeface="標楷體" pitchFamily="65" charset="-120"/>
              <a:ea typeface="標楷體" pitchFamily="65" charset="-120"/>
            </a:endParaRPr>
          </a:p>
          <a:p>
            <a:r>
              <a:rPr lang="zh-TW" altLang="zh-TW" sz="2000" dirty="0" smtClean="0">
                <a:latin typeface="標楷體" pitchFamily="65" charset="-120"/>
                <a:ea typeface="標楷體" pitchFamily="65" charset="-120"/>
              </a:rPr>
              <a:t>第十四</a:t>
            </a:r>
            <a:r>
              <a:rPr lang="zh-TW" altLang="zh-TW" sz="2000" dirty="0">
                <a:latin typeface="標楷體" pitchFamily="65" charset="-120"/>
                <a:ea typeface="標楷體" pitchFamily="65" charset="-120"/>
              </a:rPr>
              <a:t>條之四</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承銷商輔導發行公司發行國內附認股權特別股後，除發行公司所發行具有普通股轉換權或認股權之各種有價證券換發普通股股份</a:t>
            </a:r>
            <a:r>
              <a:rPr lang="zh-TW" altLang="zh-TW" sz="2000" u="sng" dirty="0">
                <a:solidFill>
                  <a:srgbClr val="FF0000"/>
                </a:solidFill>
                <a:latin typeface="標楷體" pitchFamily="65" charset="-120"/>
                <a:ea typeface="標楷體" pitchFamily="65" charset="-120"/>
              </a:rPr>
              <a:t>或因員工紅利發行新股</a:t>
            </a:r>
            <a:r>
              <a:rPr lang="zh-TW" altLang="zh-TW" sz="2000" dirty="0">
                <a:solidFill>
                  <a:srgbClr val="FF0000"/>
                </a:solidFill>
                <a:latin typeface="標楷體" pitchFamily="65" charset="-120"/>
                <a:ea typeface="標楷體" pitchFamily="65" charset="-120"/>
              </a:rPr>
              <a:t>者外</a:t>
            </a:r>
            <a:r>
              <a:rPr lang="zh-TW" altLang="zh-TW" sz="2000" dirty="0">
                <a:latin typeface="標楷體" pitchFamily="65" charset="-120"/>
                <a:ea typeface="標楷體" pitchFamily="65" charset="-120"/>
              </a:rPr>
              <a:t>，遇有已發行普通股股份增加時，發行公司應依下列第一款或第二款公式，計算其調整後認股價格</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向下調整，向上則不予調整</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，並依下列第三款公式計算其調整後每單位認股權可認購之股數</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以下簡稱認股比例</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，另函請台灣證券交易所股份有限公司</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以下簡稱證交所</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或財團法人中華民國證券櫃檯買賣中心</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以下簡稱櫃檯中心</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公告，於新股發行除權基準日調整之：</a:t>
            </a:r>
            <a:endParaRPr lang="en-US" altLang="zh-TW" sz="20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a:p>
            <a:r>
              <a:rPr lang="zh-TW" altLang="zh-TW" sz="2000" dirty="0">
                <a:latin typeface="標楷體" pitchFamily="65" charset="-120"/>
                <a:ea typeface="標楷體" pitchFamily="65" charset="-120"/>
              </a:rPr>
              <a:t>第十八條</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承銷商輔導發行公司發行國內轉換公司債後，除發行公司所發行具有普通股轉換權或認股權之各種有價證券換發普通股股份</a:t>
            </a:r>
            <a:r>
              <a:rPr lang="zh-TW" altLang="zh-TW" sz="2000" dirty="0">
                <a:solidFill>
                  <a:srgbClr val="FF0000"/>
                </a:solidFill>
                <a:latin typeface="標楷體" pitchFamily="65" charset="-120"/>
                <a:ea typeface="標楷體" pitchFamily="65" charset="-120"/>
              </a:rPr>
              <a:t>或</a:t>
            </a:r>
            <a:r>
              <a:rPr lang="zh-TW" altLang="zh-TW" sz="2000" u="sng" dirty="0">
                <a:solidFill>
                  <a:srgbClr val="FF0000"/>
                </a:solidFill>
                <a:latin typeface="標楷體" pitchFamily="65" charset="-120"/>
                <a:ea typeface="標楷體" pitchFamily="65" charset="-120"/>
              </a:rPr>
              <a:t>因員工紅利發行新股</a:t>
            </a:r>
            <a:r>
              <a:rPr lang="zh-TW" altLang="zh-TW" sz="2000" dirty="0">
                <a:solidFill>
                  <a:srgbClr val="FF0000"/>
                </a:solidFill>
                <a:latin typeface="標楷體" pitchFamily="65" charset="-120"/>
                <a:ea typeface="標楷體" pitchFamily="65" charset="-120"/>
              </a:rPr>
              <a:t>者</a:t>
            </a:r>
            <a:r>
              <a:rPr lang="zh-TW" altLang="zh-TW" sz="2000" dirty="0">
                <a:latin typeface="標楷體" pitchFamily="65" charset="-120"/>
                <a:ea typeface="標楷體" pitchFamily="65" charset="-120"/>
              </a:rPr>
              <a:t>外，遇有已發行普通股股份增加時，發行公司應依下列計算公式之一，計算其調整後轉換價格</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向下調整，向上則不予調整</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並函請證交所或櫃檯中心公告，於新股發行除權基準日調整之：</a:t>
            </a:r>
            <a:endParaRPr lang="zh-TW" altLang="en-US" sz="2000" dirty="0">
              <a:latin typeface="標楷體" pitchFamily="65" charset="-120"/>
              <a:ea typeface="標楷體" pitchFamily="65" charset="-120"/>
            </a:endParaRPr>
          </a:p>
        </p:txBody>
      </p:sp>
      <p:sp>
        <p:nvSpPr>
          <p:cNvPr id="4" name="矩形 4"/>
          <p:cNvSpPr>
            <a:spLocks noChangeArrowheads="1"/>
          </p:cNvSpPr>
          <p:nvPr/>
        </p:nvSpPr>
        <p:spPr bwMode="auto">
          <a:xfrm>
            <a:off x="1403859" y="548680"/>
            <a:ext cx="6408712" cy="584775"/>
          </a:xfrm>
          <a:prstGeom prst="rect">
            <a:avLst/>
          </a:prstGeom>
          <a:noFill/>
          <a:ln w="9525">
            <a:noFill/>
            <a:miter lim="800000"/>
            <a:headEnd/>
            <a:tailEnd/>
          </a:ln>
        </p:spPr>
        <p:txBody>
          <a:bodyPr wrap="square">
            <a:spAutoFit/>
          </a:bodyPr>
          <a:lstStyle/>
          <a:p>
            <a:pPr algn="ctr">
              <a:spcBef>
                <a:spcPct val="50000"/>
              </a:spcBef>
            </a:pPr>
            <a:r>
              <a:rPr lang="zh-TW" altLang="en-US" sz="3200" b="1" dirty="0" smtClean="0">
                <a:solidFill>
                  <a:srgbClr val="000000"/>
                </a:solidFill>
                <a:latin typeface="標楷體" pitchFamily="65" charset="-120"/>
                <a:ea typeface="標楷體" pitchFamily="65" charset="-120"/>
              </a:rPr>
              <a:t>轉</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交</a:t>
            </a:r>
            <a:r>
              <a:rPr lang="en-US" altLang="zh-TW" sz="3200" b="1" dirty="0" smtClean="0">
                <a:solidFill>
                  <a:srgbClr val="000000"/>
                </a:solidFill>
                <a:latin typeface="標楷體" pitchFamily="65" charset="-120"/>
                <a:ea typeface="標楷體" pitchFamily="65" charset="-120"/>
              </a:rPr>
              <a:t>)</a:t>
            </a:r>
            <a:r>
              <a:rPr lang="zh-TW" altLang="en-US" sz="3200" b="1" dirty="0" smtClean="0">
                <a:solidFill>
                  <a:srgbClr val="000000"/>
                </a:solidFill>
                <a:latin typeface="標楷體" pitchFamily="65" charset="-120"/>
                <a:ea typeface="標楷體" pitchFamily="65" charset="-120"/>
              </a:rPr>
              <a:t>債發行辦法實務上常見問題</a:t>
            </a:r>
            <a:endParaRPr lang="en-US" altLang="zh-TW" sz="3200" b="1" dirty="0" smtClean="0">
              <a:solidFill>
                <a:srgbClr val="000000"/>
              </a:solidFill>
              <a:latin typeface="標楷體" pitchFamily="65" charset="-120"/>
              <a:ea typeface="標楷體" pitchFamily="65" charset="-120"/>
            </a:endParaRPr>
          </a:p>
        </p:txBody>
      </p:sp>
      <p:sp>
        <p:nvSpPr>
          <p:cNvPr id="5" name="矩形 4"/>
          <p:cNvSpPr/>
          <p:nvPr/>
        </p:nvSpPr>
        <p:spPr>
          <a:xfrm>
            <a:off x="2123728" y="1124744"/>
            <a:ext cx="4224233" cy="502702"/>
          </a:xfrm>
          <a:prstGeom prst="rect">
            <a:avLst/>
          </a:prstGeom>
        </p:spPr>
        <p:txBody>
          <a:bodyPr wrap="none">
            <a:spAutoFit/>
          </a:bodyPr>
          <a:lstStyle/>
          <a:p>
            <a:pPr eaLnBrk="1" hangingPunct="1">
              <a:lnSpc>
                <a:spcPts val="3200"/>
              </a:lnSpc>
              <a:spcBef>
                <a:spcPct val="50000"/>
              </a:spcBef>
              <a:defRPr/>
            </a:pPr>
            <a:r>
              <a:rPr lang="zh-TW" altLang="zh-TW" b="1" dirty="0">
                <a:solidFill>
                  <a:srgbClr val="FF0000"/>
                </a:solidFill>
                <a:latin typeface="標楷體" pitchFamily="65" charset="-120"/>
                <a:ea typeface="標楷體" pitchFamily="65" charset="-120"/>
              </a:rPr>
              <a:t>募集與發行有價證券自律規則修正</a:t>
            </a:r>
            <a:r>
              <a:rPr lang="zh-TW" altLang="zh-TW" b="1" dirty="0" smtClean="0">
                <a:solidFill>
                  <a:srgbClr val="FF0000"/>
                </a:solidFill>
                <a:latin typeface="標楷體" pitchFamily="65" charset="-120"/>
                <a:ea typeface="標楷體" pitchFamily="65" charset="-120"/>
              </a:rPr>
              <a:t>條文</a:t>
            </a:r>
            <a:endParaRPr lang="en-US" altLang="zh-TW" b="1" dirty="0">
              <a:solidFill>
                <a:srgbClr val="FF0000"/>
              </a:solidFill>
              <a:latin typeface="標楷體" pitchFamily="65" charset="-120"/>
              <a:ea typeface="標楷體" pitchFamily="65" charset="-120"/>
              <a:cs typeface="Calibri" pitchFamily="34" charset="0"/>
            </a:endParaRPr>
          </a:p>
        </p:txBody>
      </p:sp>
    </p:spTree>
    <p:extLst>
      <p:ext uri="{BB962C8B-B14F-4D97-AF65-F5344CB8AC3E}">
        <p14:creationId xmlns:p14="http://schemas.microsoft.com/office/powerpoint/2010/main" val="2091356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bg2">
                    <a:lumMod val="50000"/>
                  </a:schemeClr>
                </a:solidFill>
                <a:latin typeface="標楷體" pitchFamily="65" charset="-120"/>
                <a:ea typeface="標楷體" pitchFamily="65" charset="-120"/>
              </a:rPr>
              <a:t>轉</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交</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換</a:t>
            </a:r>
            <a:r>
              <a:rPr lang="zh-TW" altLang="en-US" b="1" dirty="0" smtClean="0">
                <a:solidFill>
                  <a:schemeClr val="bg2">
                    <a:lumMod val="50000"/>
                  </a:schemeClr>
                </a:solidFill>
                <a:latin typeface="標楷體" pitchFamily="65" charset="-120"/>
                <a:ea typeface="標楷體" pitchFamily="65" charset="-120"/>
              </a:rPr>
              <a:t>公司債交易概況</a:t>
            </a:r>
            <a:endParaRPr lang="zh-TW" altLang="en-US" dirty="0">
              <a:solidFill>
                <a:schemeClr val="bg2">
                  <a:lumMod val="50000"/>
                </a:schemeClr>
              </a:solidFill>
            </a:endParaRPr>
          </a:p>
        </p:txBody>
      </p:sp>
      <p:sp>
        <p:nvSpPr>
          <p:cNvPr id="3" name="投影片編號版面配置區 2"/>
          <p:cNvSpPr>
            <a:spLocks noGrp="1"/>
          </p:cNvSpPr>
          <p:nvPr>
            <p:ph type="sldNum" sz="quarter" idx="12"/>
          </p:nvPr>
        </p:nvSpPr>
        <p:spPr/>
        <p:txBody>
          <a:bodyPr/>
          <a:lstStyle/>
          <a:p>
            <a:pPr>
              <a:defRPr/>
            </a:pPr>
            <a:fld id="{213D51D5-0F5A-41C9-BD7A-E37FBA207054}" type="slidenum">
              <a:rPr lang="zh-TW" altLang="en-US" smtClean="0"/>
              <a:pPr>
                <a:defRPr/>
              </a:pPr>
              <a:t>5</a:t>
            </a:fld>
            <a:endParaRPr lang="zh-TW" altLang="en-US" dirty="0"/>
          </a:p>
        </p:txBody>
      </p:sp>
      <p:sp>
        <p:nvSpPr>
          <p:cNvPr id="7" name="文字方塊 1"/>
          <p:cNvSpPr txBox="1"/>
          <p:nvPr/>
        </p:nvSpPr>
        <p:spPr>
          <a:xfrm>
            <a:off x="1979712" y="1268760"/>
            <a:ext cx="5184619" cy="5040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zh-TW" altLang="en-US" sz="2000" b="1" dirty="0" smtClean="0">
                <a:latin typeface="標楷體" panose="03000509000000000000" pitchFamily="65" charset="-120"/>
                <a:ea typeface="標楷體" panose="03000509000000000000" pitchFamily="65" charset="-120"/>
              </a:rPr>
              <a:t>轉債歷年交易金額 </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單位</a:t>
            </a:r>
            <a:r>
              <a:rPr lang="en-US" altLang="zh-TW" sz="2000" b="1" dirty="0" smtClean="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新台幣億元</a:t>
            </a:r>
            <a:r>
              <a:rPr lang="en-US" altLang="zh-TW" sz="2000" b="1" dirty="0" smtClean="0">
                <a:latin typeface="標楷體" panose="03000509000000000000" pitchFamily="65" charset="-120"/>
                <a:ea typeface="標楷體" panose="03000509000000000000" pitchFamily="65" charset="-120"/>
              </a:rPr>
              <a:t>)</a:t>
            </a:r>
          </a:p>
          <a:p>
            <a:endParaRPr lang="zh-TW" altLang="en-US" sz="1100" dirty="0">
              <a:latin typeface="標楷體" panose="03000509000000000000" pitchFamily="65" charset="-120"/>
              <a:ea typeface="標楷體" panose="03000509000000000000" pitchFamily="65" charset="-120"/>
            </a:endParaRPr>
          </a:p>
        </p:txBody>
      </p:sp>
      <p:pic>
        <p:nvPicPr>
          <p:cNvPr id="1000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92088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39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50</a:t>
            </a:fld>
            <a:endParaRPr lang="zh-TW" altLang="en-US" dirty="0"/>
          </a:p>
        </p:txBody>
      </p:sp>
      <p:pic>
        <p:nvPicPr>
          <p:cNvPr id="3"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20" y="206962"/>
            <a:ext cx="7486880" cy="653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88024" y="620688"/>
            <a:ext cx="31683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6089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179512" y="1484784"/>
            <a:ext cx="8784975" cy="1125992"/>
          </a:xfrm>
          <a:noFill/>
        </p:spPr>
        <p:txBody>
          <a:bodyPr vert="horz" wrap="square" lIns="91440" tIns="45720" rIns="91440" bIns="45720" numCol="1" anchor="t" anchorCtr="0" compatLnSpc="1">
            <a:prstTxWarp prst="textNoShape">
              <a:avLst/>
            </a:prstTxWarp>
            <a:normAutofit/>
          </a:bodyPr>
          <a:lstStyle/>
          <a:p>
            <a:pPr marL="982663" lvl="1" indent="-982663" algn="ctr" rtl="0" fontAlgn="auto">
              <a:lnSpc>
                <a:spcPts val="4500"/>
              </a:lnSpc>
              <a:spcBef>
                <a:spcPct val="0"/>
              </a:spcBef>
              <a:spcAft>
                <a:spcPts val="0"/>
              </a:spcAft>
              <a:defRPr/>
            </a:pPr>
            <a:r>
              <a:rPr lang="zh-TW" altLang="en-US" sz="4000" b="1" kern="1200" dirty="0" smtClean="0">
                <a:solidFill>
                  <a:srgbClr val="967D42"/>
                </a:solidFill>
                <a:latin typeface="標楷體" pitchFamily="65" charset="-120"/>
                <a:ea typeface="標楷體" pitchFamily="65" charset="-120"/>
                <a:cs typeface="+mj-cs"/>
              </a:rPr>
              <a:t>陸、近年轉</a:t>
            </a:r>
            <a:r>
              <a:rPr lang="en-US" altLang="zh-TW" sz="4000" b="1" kern="1200" dirty="0" smtClean="0">
                <a:solidFill>
                  <a:srgbClr val="967D42"/>
                </a:solidFill>
                <a:latin typeface="標楷體" pitchFamily="65" charset="-120"/>
                <a:ea typeface="標楷體" pitchFamily="65" charset="-120"/>
                <a:cs typeface="+mj-cs"/>
              </a:rPr>
              <a:t>(</a:t>
            </a:r>
            <a:r>
              <a:rPr lang="zh-TW" altLang="en-US" sz="4000" b="1" kern="1200" dirty="0" smtClean="0">
                <a:solidFill>
                  <a:srgbClr val="967D42"/>
                </a:solidFill>
                <a:latin typeface="標楷體" pitchFamily="65" charset="-120"/>
                <a:ea typeface="標楷體" pitchFamily="65" charset="-120"/>
                <a:cs typeface="+mj-cs"/>
              </a:rPr>
              <a:t>交</a:t>
            </a:r>
            <a:r>
              <a:rPr lang="en-US" altLang="zh-TW" sz="4000" b="1" kern="1200" dirty="0" smtClean="0">
                <a:solidFill>
                  <a:srgbClr val="967D42"/>
                </a:solidFill>
                <a:latin typeface="標楷體" pitchFamily="65" charset="-120"/>
                <a:ea typeface="標楷體" pitchFamily="65" charset="-120"/>
                <a:cs typeface="+mj-cs"/>
              </a:rPr>
              <a:t>)</a:t>
            </a:r>
            <a:r>
              <a:rPr lang="zh-TW" altLang="en-US" sz="4000" b="1" kern="1200" dirty="0" smtClean="0">
                <a:solidFill>
                  <a:srgbClr val="967D42"/>
                </a:solidFill>
                <a:latin typeface="標楷體" pitchFamily="65" charset="-120"/>
                <a:ea typeface="標楷體" pitchFamily="65" charset="-120"/>
                <a:cs typeface="+mj-cs"/>
              </a:rPr>
              <a:t>換公司債市場新制度</a:t>
            </a:r>
            <a:endParaRPr lang="en-US" altLang="zh-TW" sz="4000" b="1" kern="1200" dirty="0" smtClean="0">
              <a:solidFill>
                <a:srgbClr val="967D42"/>
              </a:solidFill>
              <a:latin typeface="標楷體" pitchFamily="65" charset="-120"/>
              <a:ea typeface="標楷體" pitchFamily="65" charset="-120"/>
              <a:cs typeface="+mj-cs"/>
            </a:endParaRP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51</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52</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標題 3"/>
          <p:cNvSpPr>
            <a:spLocks noGrp="1"/>
          </p:cNvSpPr>
          <p:nvPr>
            <p:ph type="title"/>
          </p:nvPr>
        </p:nvSpPr>
        <p:spPr bwMode="auto">
          <a:xfrm>
            <a:off x="1763687" y="1124744"/>
            <a:ext cx="5112569" cy="864096"/>
          </a:xfrm>
          <a:noFill/>
        </p:spPr>
        <p:txBody>
          <a:bodyPr vert="horz" wrap="square" lIns="91440" tIns="45720" rIns="91440" bIns="45720" numCol="1" anchor="t" anchorCtr="0" compatLnSpc="1">
            <a:prstTxWarp prst="textNoShape">
              <a:avLst/>
            </a:prstTxWarp>
            <a:normAutofit/>
          </a:bodyPr>
          <a:lstStyle/>
          <a:p>
            <a:pPr marL="982663" lvl="1" indent="-982663" algn="ctr" rtl="0" fontAlgn="auto">
              <a:lnSpc>
                <a:spcPts val="4500"/>
              </a:lnSpc>
              <a:spcBef>
                <a:spcPct val="0"/>
              </a:spcBef>
              <a:spcAft>
                <a:spcPts val="0"/>
              </a:spcAft>
              <a:defRPr/>
            </a:pPr>
            <a:r>
              <a:rPr lang="zh-TW" altLang="en-US" sz="4000" b="1" kern="1200" dirty="0" smtClean="0">
                <a:solidFill>
                  <a:schemeClr val="accent3">
                    <a:lumMod val="50000"/>
                  </a:schemeClr>
                </a:solidFill>
                <a:latin typeface="標楷體" pitchFamily="65" charset="-120"/>
                <a:ea typeface="標楷體" pitchFamily="65" charset="-120"/>
                <a:cs typeface="+mj-cs"/>
              </a:rPr>
              <a:t>市場相關新制</a:t>
            </a:r>
            <a:endParaRPr lang="en-US" altLang="zh-TW" sz="4000" b="1" kern="1200" dirty="0" smtClean="0">
              <a:solidFill>
                <a:schemeClr val="accent3">
                  <a:lumMod val="50000"/>
                </a:schemeClr>
              </a:solidFill>
              <a:latin typeface="標楷體" pitchFamily="65" charset="-120"/>
              <a:ea typeface="標楷體" pitchFamily="65" charset="-120"/>
              <a:cs typeface="+mj-cs"/>
            </a:endParaRPr>
          </a:p>
        </p:txBody>
      </p:sp>
      <p:sp>
        <p:nvSpPr>
          <p:cNvPr id="11" name="Rectangle 3"/>
          <p:cNvSpPr txBox="1">
            <a:spLocks noChangeArrowheads="1"/>
          </p:cNvSpPr>
          <p:nvPr/>
        </p:nvSpPr>
        <p:spPr>
          <a:xfrm>
            <a:off x="1259632" y="1988840"/>
            <a:ext cx="6768752" cy="3744416"/>
          </a:xfrm>
          <a:prstGeom prst="rect">
            <a:avLst/>
          </a:prstGeom>
        </p:spPr>
        <p:txBody>
          <a:bodyPr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571500" lvl="1" indent="-571500" fontAlgn="auto">
              <a:spcAft>
                <a:spcPts val="0"/>
              </a:spcAft>
              <a:buClr>
                <a:schemeClr val="tx1"/>
              </a:buClr>
              <a:defRPr/>
            </a:pPr>
            <a:r>
              <a:rPr lang="zh-TW" altLang="en-US" sz="3600" dirty="0" smtClean="0">
                <a:latin typeface="標楷體" panose="03000509000000000000" pitchFamily="65" charset="-120"/>
                <a:ea typeface="標楷體" panose="03000509000000000000" pitchFamily="65" charset="-120"/>
              </a:rPr>
              <a:t>證券編碼原則</a:t>
            </a:r>
            <a:endParaRPr lang="en-US" altLang="zh-TW" sz="3600" dirty="0" smtClean="0">
              <a:latin typeface="標楷體" panose="03000509000000000000" pitchFamily="65" charset="-120"/>
              <a:ea typeface="標楷體" panose="03000509000000000000" pitchFamily="65" charset="-120"/>
            </a:endParaRPr>
          </a:p>
          <a:p>
            <a:pPr marL="571500" lvl="1" indent="-571500" fontAlgn="auto">
              <a:spcAft>
                <a:spcPts val="0"/>
              </a:spcAft>
              <a:buClr>
                <a:schemeClr val="tx1"/>
              </a:buClr>
              <a:defRPr/>
            </a:pPr>
            <a:r>
              <a:rPr lang="zh-TW" altLang="en-US" sz="3600" dirty="0" smtClean="0">
                <a:latin typeface="標楷體" panose="03000509000000000000" pitchFamily="65" charset="-120"/>
                <a:ea typeface="標楷體" panose="03000509000000000000" pitchFamily="65" charset="-120"/>
              </a:rPr>
              <a:t>證券簡稱命名原則</a:t>
            </a:r>
            <a:endParaRPr lang="en-US" altLang="zh-TW" sz="3600" dirty="0" smtClean="0">
              <a:latin typeface="標楷體" panose="03000509000000000000" pitchFamily="65" charset="-120"/>
              <a:ea typeface="標楷體" panose="03000509000000000000" pitchFamily="65" charset="-120"/>
            </a:endParaRPr>
          </a:p>
          <a:p>
            <a:pPr marL="571500" lvl="1" indent="-571500" fontAlgn="auto">
              <a:spcAft>
                <a:spcPts val="0"/>
              </a:spcAft>
              <a:buClr>
                <a:schemeClr val="tx1"/>
              </a:buClr>
              <a:defRPr/>
            </a:pPr>
            <a:r>
              <a:rPr lang="zh-TW" altLang="en-US" sz="3600" dirty="0" smtClean="0">
                <a:latin typeface="標楷體" panose="03000509000000000000" pitchFamily="65" charset="-120"/>
                <a:ea typeface="標楷體" panose="03000509000000000000" pitchFamily="65" charset="-120"/>
              </a:rPr>
              <a:t>現金減資調整轉</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交</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換價格</a:t>
            </a:r>
            <a:endParaRPr lang="en-US" altLang="zh-TW" sz="3600" dirty="0" smtClean="0">
              <a:latin typeface="標楷體" panose="03000509000000000000" pitchFamily="65" charset="-120"/>
              <a:ea typeface="標楷體" panose="03000509000000000000" pitchFamily="65" charset="-120"/>
            </a:endParaRPr>
          </a:p>
          <a:p>
            <a:pPr marL="571500" lvl="1" indent="-571500" fontAlgn="auto">
              <a:spcAft>
                <a:spcPts val="0"/>
              </a:spcAft>
              <a:buClr>
                <a:schemeClr val="tx1"/>
              </a:buClr>
              <a:defRPr/>
            </a:pPr>
            <a:r>
              <a:rPr lang="zh-TW" altLang="en-US" sz="3600" dirty="0">
                <a:latin typeface="標楷體" panose="03000509000000000000" pitchFamily="65" charset="-120"/>
                <a:ea typeface="標楷體" panose="03000509000000000000" pitchFamily="65" charset="-120"/>
              </a:rPr>
              <a:t>新版轉</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交</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債反稀釋</a:t>
            </a:r>
            <a:r>
              <a:rPr lang="zh-TW" altLang="en-US" sz="3600" dirty="0" smtClean="0">
                <a:latin typeface="標楷體" panose="03000509000000000000" pitchFamily="65" charset="-120"/>
                <a:ea typeface="標楷體" panose="03000509000000000000" pitchFamily="65" charset="-120"/>
              </a:rPr>
              <a:t>操作介面</a:t>
            </a:r>
            <a:endParaRPr lang="en-US" altLang="zh-TW" sz="3600" dirty="0" smtClean="0">
              <a:latin typeface="標楷體" panose="03000509000000000000" pitchFamily="65" charset="-120"/>
              <a:ea typeface="標楷體" panose="03000509000000000000" pitchFamily="65" charset="-120"/>
            </a:endParaRPr>
          </a:p>
          <a:p>
            <a:pPr marL="514350" lvl="1" indent="-514350" fontAlgn="auto">
              <a:spcAft>
                <a:spcPts val="0"/>
              </a:spcAft>
              <a:buClr>
                <a:schemeClr val="tx1"/>
              </a:buClr>
              <a:buFont typeface="Wingdings 2"/>
              <a:buNone/>
              <a:defRPr/>
            </a:pPr>
            <a:endParaRPr lang="en-US" altLang="zh-TW" sz="3600" dirty="0" smtClean="0">
              <a:latin typeface="標楷體" panose="03000509000000000000" pitchFamily="65" charset="-120"/>
              <a:ea typeface="標楷體" panose="03000509000000000000" pitchFamily="65" charset="-120"/>
            </a:endParaRPr>
          </a:p>
          <a:p>
            <a:pPr marL="514350" lvl="1" indent="-514350" fontAlgn="auto">
              <a:spcAft>
                <a:spcPts val="0"/>
              </a:spcAft>
              <a:buClr>
                <a:schemeClr val="tx1"/>
              </a:buClr>
              <a:buFont typeface="Wingdings 2"/>
              <a:buNone/>
              <a:defRPr/>
            </a:pPr>
            <a:endParaRPr lang="en-US" altLang="zh-TW" sz="3200" b="1" dirty="0" smtClean="0"/>
          </a:p>
        </p:txBody>
      </p:sp>
    </p:spTree>
    <p:extLst>
      <p:ext uri="{BB962C8B-B14F-4D97-AF65-F5344CB8AC3E}">
        <p14:creationId xmlns:p14="http://schemas.microsoft.com/office/powerpoint/2010/main" val="2427447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9" y="404664"/>
            <a:ext cx="7787381" cy="706437"/>
          </a:xfrm>
        </p:spPr>
        <p:txBody>
          <a:bodyPr>
            <a:normAutofit/>
          </a:bodyPr>
          <a:lstStyle/>
          <a:p>
            <a:pPr>
              <a:defRPr/>
            </a:pPr>
            <a:r>
              <a:rPr lang="en-US" altLang="zh-TW" sz="3200" b="1" dirty="0" smtClean="0">
                <a:solidFill>
                  <a:schemeClr val="accent5">
                    <a:lumMod val="50000"/>
                  </a:schemeClr>
                </a:solidFill>
              </a:rPr>
              <a:t>(</a:t>
            </a:r>
            <a:r>
              <a:rPr lang="zh-TW" altLang="en-US" sz="3200" b="1" dirty="0" smtClean="0">
                <a:solidFill>
                  <a:schemeClr val="accent5">
                    <a:lumMod val="50000"/>
                  </a:schemeClr>
                </a:solidFill>
              </a:rPr>
              <a:t>一</a:t>
            </a:r>
            <a:r>
              <a:rPr lang="en-US" altLang="zh-TW" sz="3200" b="1" dirty="0" smtClean="0">
                <a:solidFill>
                  <a:schemeClr val="accent5">
                    <a:lumMod val="50000"/>
                  </a:schemeClr>
                </a:solidFill>
              </a:rPr>
              <a:t>)</a:t>
            </a:r>
            <a:r>
              <a:rPr lang="zh-TW" altLang="en-US" sz="3200" dirty="0" smtClean="0"/>
              <a:t>修正後轉</a:t>
            </a:r>
            <a:r>
              <a:rPr lang="en-US" altLang="zh-TW" sz="3200" dirty="0" smtClean="0"/>
              <a:t>(</a:t>
            </a:r>
            <a:r>
              <a:rPr lang="zh-TW" altLang="en-US" sz="3200" dirty="0" smtClean="0"/>
              <a:t>交</a:t>
            </a:r>
            <a:r>
              <a:rPr lang="en-US" altLang="zh-TW" sz="3200" dirty="0" smtClean="0"/>
              <a:t>)</a:t>
            </a:r>
            <a:r>
              <a:rPr lang="zh-TW" altLang="en-US" sz="3200" dirty="0" smtClean="0"/>
              <a:t>換公司債編碼原則說明</a:t>
            </a:r>
            <a:endParaRPr lang="zh-TW" altLang="en-US" sz="3200" dirty="0"/>
          </a:p>
        </p:txBody>
      </p:sp>
      <p:sp>
        <p:nvSpPr>
          <p:cNvPr id="44035" name="內容版面配置區 2"/>
          <p:cNvSpPr>
            <a:spLocks noGrp="1"/>
          </p:cNvSpPr>
          <p:nvPr>
            <p:ph idx="1"/>
          </p:nvPr>
        </p:nvSpPr>
        <p:spPr>
          <a:xfrm>
            <a:off x="467544" y="908720"/>
            <a:ext cx="8064500" cy="5473700"/>
          </a:xfrm>
        </p:spPr>
        <p:txBody>
          <a:bodyPr/>
          <a:lstStyle/>
          <a:p>
            <a:r>
              <a:rPr lang="zh-TW" altLang="en-US" sz="2600" dirty="0" smtClean="0"/>
              <a:t>一、依據：</a:t>
            </a:r>
            <a:endParaRPr lang="en-US" altLang="zh-TW" sz="2600" dirty="0" smtClean="0"/>
          </a:p>
          <a:p>
            <a:pPr lvl="1"/>
            <a:r>
              <a:rPr lang="en-US" altLang="zh-TW" sz="2200" dirty="0" smtClean="0"/>
              <a:t>1.</a:t>
            </a:r>
            <a:r>
              <a:rPr lang="zh-TW" altLang="en-US" sz="2200" dirty="0" smtClean="0"/>
              <a:t>中華民國證券市場編碼原則</a:t>
            </a:r>
            <a:r>
              <a:rPr lang="en-US" altLang="zh-TW" sz="2200" dirty="0" smtClean="0"/>
              <a:t>(101</a:t>
            </a:r>
            <a:r>
              <a:rPr lang="zh-TW" altLang="en-US" sz="2200" dirty="0" smtClean="0"/>
              <a:t>年</a:t>
            </a:r>
            <a:r>
              <a:rPr lang="en-US" altLang="zh-TW" sz="2200" dirty="0" smtClean="0"/>
              <a:t>11</a:t>
            </a:r>
            <a:r>
              <a:rPr lang="zh-TW" altLang="en-US" sz="2200" dirty="0" smtClean="0"/>
              <a:t>月</a:t>
            </a:r>
            <a:r>
              <a:rPr lang="en-US" altLang="zh-TW" sz="2200" dirty="0" smtClean="0"/>
              <a:t>15</a:t>
            </a:r>
            <a:r>
              <a:rPr lang="zh-TW" altLang="en-US" sz="2200" dirty="0" smtClean="0"/>
              <a:t>日修正</a:t>
            </a:r>
            <a:r>
              <a:rPr lang="en-US" altLang="zh-TW" sz="2200" dirty="0" smtClean="0"/>
              <a:t>)</a:t>
            </a:r>
          </a:p>
          <a:p>
            <a:pPr lvl="1"/>
            <a:r>
              <a:rPr lang="en-US" altLang="zh-TW" sz="2200" dirty="0" smtClean="0"/>
              <a:t>2.</a:t>
            </a:r>
            <a:r>
              <a:rPr lang="zh-TW" altLang="en-US" sz="2200" dirty="0" smtClean="0"/>
              <a:t>證券交易所</a:t>
            </a:r>
            <a:r>
              <a:rPr lang="en-US" altLang="zh-TW" sz="2200" dirty="0" smtClean="0"/>
              <a:t>101</a:t>
            </a:r>
            <a:r>
              <a:rPr lang="zh-TW" altLang="en-US" sz="2200" dirty="0" smtClean="0"/>
              <a:t>年</a:t>
            </a:r>
            <a:r>
              <a:rPr lang="en-US" altLang="zh-TW" sz="2200" dirty="0" smtClean="0"/>
              <a:t>11</a:t>
            </a:r>
            <a:r>
              <a:rPr lang="zh-TW" altLang="en-US" sz="2200" dirty="0" smtClean="0"/>
              <a:t>月</a:t>
            </a:r>
            <a:r>
              <a:rPr lang="en-US" altLang="zh-TW" sz="2200" dirty="0" smtClean="0"/>
              <a:t>15</a:t>
            </a:r>
            <a:r>
              <a:rPr lang="zh-TW" altLang="en-US" sz="2200" dirty="0" smtClean="0"/>
              <a:t>日臺證交字第</a:t>
            </a:r>
            <a:r>
              <a:rPr lang="en-US" altLang="zh-TW" sz="2200" dirty="0" smtClean="0"/>
              <a:t>1010025897</a:t>
            </a:r>
            <a:r>
              <a:rPr lang="zh-TW" altLang="en-US" sz="2200" dirty="0" smtClean="0"/>
              <a:t>號公告</a:t>
            </a:r>
            <a:endParaRPr lang="en-US" altLang="zh-TW" sz="2200" dirty="0" smtClean="0"/>
          </a:p>
          <a:p>
            <a:r>
              <a:rPr lang="zh-TW" altLang="en-US" sz="2600" dirty="0" smtClean="0"/>
              <a:t>二、實施日期：</a:t>
            </a:r>
            <a:r>
              <a:rPr lang="en-US" altLang="zh-TW" sz="2200" dirty="0" smtClean="0"/>
              <a:t>102</a:t>
            </a:r>
            <a:r>
              <a:rPr lang="zh-TW" altLang="en-US" sz="2200" dirty="0" smtClean="0"/>
              <a:t>年</a:t>
            </a:r>
            <a:r>
              <a:rPr lang="en-US" altLang="zh-TW" sz="2200" dirty="0" smtClean="0"/>
              <a:t>3</a:t>
            </a:r>
            <a:r>
              <a:rPr lang="zh-TW" altLang="en-US" sz="2200" dirty="0" smtClean="0"/>
              <a:t>月</a:t>
            </a:r>
            <a:r>
              <a:rPr lang="en-US" altLang="zh-TW" sz="2200" dirty="0" smtClean="0"/>
              <a:t>4</a:t>
            </a:r>
            <a:r>
              <a:rPr lang="zh-TW" altLang="en-US" sz="2200" dirty="0" smtClean="0"/>
              <a:t>日</a:t>
            </a:r>
            <a:endParaRPr lang="en-US" altLang="zh-TW" sz="2200" dirty="0" smtClean="0"/>
          </a:p>
          <a:p>
            <a:r>
              <a:rPr lang="zh-TW" altLang="en-US" sz="2600" dirty="0" smtClean="0"/>
              <a:t>三、新舊編碼原則對照及說明：</a:t>
            </a:r>
            <a:endParaRPr lang="en-US" altLang="zh-TW" sz="2600" dirty="0" smtClean="0"/>
          </a:p>
          <a:p>
            <a:endParaRPr lang="zh-TW" altLang="en-US" sz="2500" dirty="0" smtClean="0"/>
          </a:p>
        </p:txBody>
      </p:sp>
      <p:sp>
        <p:nvSpPr>
          <p:cNvPr id="440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046B4F2E-5975-4292-9067-B6CD3A2F169C}" type="slidenum">
              <a:rPr kumimoji="0" lang="zh-TW" altLang="en-US" smtClean="0">
                <a:solidFill>
                  <a:srgbClr val="4B3E21"/>
                </a:solidFill>
              </a:rPr>
              <a:pPr/>
              <a:t>53</a:t>
            </a:fld>
            <a:endParaRPr kumimoji="0" lang="zh-TW" altLang="en-US" smtClean="0">
              <a:solidFill>
                <a:srgbClr val="4B3E21"/>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220628647"/>
              </p:ext>
            </p:extLst>
          </p:nvPr>
        </p:nvGraphicFramePr>
        <p:xfrm>
          <a:off x="683569" y="3220950"/>
          <a:ext cx="8136903" cy="3093011"/>
        </p:xfrm>
        <a:graphic>
          <a:graphicData uri="http://schemas.openxmlformats.org/drawingml/2006/table">
            <a:tbl>
              <a:tblPr/>
              <a:tblGrid>
                <a:gridCol w="2578145"/>
                <a:gridCol w="2964866"/>
                <a:gridCol w="2593892"/>
              </a:tblGrid>
              <a:tr h="330773">
                <a:tc>
                  <a:txBody>
                    <a:bodyPr/>
                    <a:lstStyle/>
                    <a:p>
                      <a:pPr algn="ctr" fontAlgn="ctr"/>
                      <a:r>
                        <a:rPr lang="zh-TW" altLang="en-US" sz="1800" b="1" i="0" u="none" strike="noStrike" dirty="0">
                          <a:solidFill>
                            <a:srgbClr val="000000"/>
                          </a:solidFill>
                          <a:effectLst/>
                          <a:latin typeface="標楷體" pitchFamily="65" charset="-120"/>
                          <a:ea typeface="標楷體" pitchFamily="65" charset="-120"/>
                        </a:rPr>
                        <a:t>修正</a:t>
                      </a:r>
                      <a:r>
                        <a:rPr lang="zh-TW" altLang="en-US" sz="1800" b="1" i="0" u="none" strike="noStrike" dirty="0" smtClean="0">
                          <a:solidFill>
                            <a:srgbClr val="000000"/>
                          </a:solidFill>
                          <a:effectLst/>
                          <a:latin typeface="標楷體" pitchFamily="65" charset="-120"/>
                          <a:ea typeface="標楷體" pitchFamily="65" charset="-120"/>
                        </a:rPr>
                        <a:t>前條文</a:t>
                      </a:r>
                      <a:endParaRPr lang="zh-TW" altLang="en-US" sz="1800" b="1"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EB4"/>
                    </a:solidFill>
                  </a:tcPr>
                </a:tc>
                <a:tc>
                  <a:txBody>
                    <a:bodyPr/>
                    <a:lstStyle/>
                    <a:p>
                      <a:pPr algn="ctr" fontAlgn="ctr"/>
                      <a:r>
                        <a:rPr lang="zh-TW" altLang="en-US" sz="1800" b="1" i="0" u="none" strike="noStrike" dirty="0">
                          <a:solidFill>
                            <a:srgbClr val="FF0000"/>
                          </a:solidFill>
                          <a:effectLst/>
                          <a:latin typeface="標楷體" pitchFamily="65" charset="-120"/>
                          <a:ea typeface="標楷體" pitchFamily="65" charset="-120"/>
                        </a:rPr>
                        <a:t>修正後條文</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EB4"/>
                    </a:solidFill>
                  </a:tcPr>
                </a:tc>
                <a:tc>
                  <a:txBody>
                    <a:bodyPr/>
                    <a:lstStyle/>
                    <a:p>
                      <a:pPr algn="ctr" fontAlgn="ctr"/>
                      <a:r>
                        <a:rPr lang="zh-TW" altLang="en-US" sz="1800" b="1" i="0" u="none" strike="noStrike" dirty="0">
                          <a:solidFill>
                            <a:srgbClr val="000000"/>
                          </a:solidFill>
                          <a:effectLst/>
                          <a:latin typeface="標楷體" pitchFamily="65" charset="-120"/>
                          <a:ea typeface="標楷體" pitchFamily="65" charset="-120"/>
                        </a:rPr>
                        <a:t>說明</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EB4"/>
                    </a:solidFill>
                  </a:tcPr>
                </a:tc>
              </a:tr>
              <a:tr h="1349102">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五、轉換公司債：於四位股票代號後，依發行先後次序加一位數字 </a:t>
                      </a:r>
                      <a:r>
                        <a:rPr lang="en-US" altLang="zh-TW" sz="1800" b="0" i="0" u="none" strike="noStrike" dirty="0" smtClean="0">
                          <a:solidFill>
                            <a:srgbClr val="000000"/>
                          </a:solidFill>
                          <a:effectLst/>
                          <a:latin typeface="標楷體" pitchFamily="65" charset="-120"/>
                          <a:ea typeface="標楷體" pitchFamily="65" charset="-120"/>
                        </a:rPr>
                        <a:t>1-9</a:t>
                      </a:r>
                      <a:r>
                        <a:rPr lang="en-US" altLang="zh-TW" sz="1800" b="0" i="0" u="none" strike="noStrike" dirty="0">
                          <a:solidFill>
                            <a:srgbClr val="000000"/>
                          </a:solidFill>
                          <a:effectLst/>
                          <a:latin typeface="標楷體" pitchFamily="65" charset="-120"/>
                          <a:ea typeface="標楷體" pitchFamily="65" charset="-120"/>
                        </a:rPr>
                        <a:t/>
                      </a:r>
                      <a:br>
                        <a:rPr lang="en-US" altLang="zh-TW" sz="1800" b="0" i="0" u="none" strike="noStrike" dirty="0">
                          <a:solidFill>
                            <a:srgbClr val="000000"/>
                          </a:solidFill>
                          <a:effectLst/>
                          <a:latin typeface="標楷體" pitchFamily="65" charset="-120"/>
                          <a:ea typeface="標楷體" pitchFamily="65" charset="-120"/>
                        </a:rPr>
                      </a:br>
                      <a:endParaRPr lang="en-US" altLang="zh-TW"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五、</a:t>
                      </a:r>
                      <a:r>
                        <a:rPr lang="zh-TW" altLang="en-US" sz="1800" b="0" i="0" u="none" strike="noStrike" dirty="0">
                          <a:solidFill>
                            <a:srgbClr val="FF0000"/>
                          </a:solidFill>
                          <a:effectLst/>
                          <a:latin typeface="標楷體" pitchFamily="65" charset="-120"/>
                          <a:ea typeface="標楷體" pitchFamily="65" charset="-120"/>
                        </a:rPr>
                        <a:t>轉換公司債</a:t>
                      </a:r>
                      <a:r>
                        <a:rPr lang="zh-TW" altLang="en-US" sz="1800" b="0" i="0" u="none" strike="noStrike" dirty="0">
                          <a:solidFill>
                            <a:srgbClr val="000000"/>
                          </a:solidFill>
                          <a:effectLst/>
                          <a:latin typeface="標楷體" pitchFamily="65" charset="-120"/>
                          <a:ea typeface="標楷體" pitchFamily="65" charset="-120"/>
                        </a:rPr>
                        <a:t>：於四位股票代號後，依發行先後次序</a:t>
                      </a:r>
                      <a:r>
                        <a:rPr lang="zh-TW" altLang="en-US" sz="1800" b="1" i="0" u="sng" strike="noStrike" dirty="0">
                          <a:solidFill>
                            <a:srgbClr val="FF0000"/>
                          </a:solidFill>
                          <a:effectLst/>
                          <a:latin typeface="標楷體" pitchFamily="65" charset="-120"/>
                          <a:ea typeface="標楷體" pitchFamily="65" charset="-120"/>
                        </a:rPr>
                        <a:t>加一至二位流水碼</a:t>
                      </a:r>
                      <a:r>
                        <a:rPr lang="en-US" altLang="zh-TW" sz="1800" b="1" i="0" u="sng" strike="noStrike" dirty="0">
                          <a:solidFill>
                            <a:srgbClr val="FF0000"/>
                          </a:solidFill>
                          <a:effectLst/>
                          <a:latin typeface="標楷體" pitchFamily="65" charset="-120"/>
                          <a:ea typeface="標楷體" pitchFamily="65" charset="-120"/>
                        </a:rPr>
                        <a:t>1-99</a:t>
                      </a:r>
                      <a:r>
                        <a:rPr lang="zh-TW" altLang="en-US" sz="1800" b="0" i="0" u="none" strike="noStrike" dirty="0">
                          <a:solidFill>
                            <a:srgbClr val="000000"/>
                          </a:solidFill>
                          <a:effectLst/>
                          <a:latin typeface="標楷體" pitchFamily="65" charset="-120"/>
                          <a:ea typeface="標楷體" pitchFamily="65" charset="-120"/>
                        </a:rPr>
                        <a:t>（可重複使用）</a:t>
                      </a:r>
                      <a:br>
                        <a:rPr lang="zh-TW" altLang="en-US" sz="1800" b="0" i="0" u="none" strike="noStrike" dirty="0">
                          <a:solidFill>
                            <a:srgbClr val="000000"/>
                          </a:solidFill>
                          <a:effectLst/>
                          <a:latin typeface="標楷體" pitchFamily="65" charset="-120"/>
                          <a:ea typeface="標楷體" pitchFamily="65" charset="-120"/>
                        </a:rPr>
                      </a:br>
                      <a:endParaRPr lang="zh-TW" altLang="en-US"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因應部分國內轉換公司債證券編碼</a:t>
                      </a:r>
                      <a:r>
                        <a:rPr lang="zh-TW" altLang="en-US" sz="1800" b="0" i="0" u="sng" strike="noStrike" dirty="0">
                          <a:solidFill>
                            <a:srgbClr val="FF0000"/>
                          </a:solidFill>
                          <a:effectLst/>
                          <a:latin typeface="標楷體" pitchFamily="65" charset="-120"/>
                          <a:ea typeface="標楷體" pitchFamily="65" charset="-120"/>
                        </a:rPr>
                        <a:t>已接近流水碼上限</a:t>
                      </a:r>
                      <a:r>
                        <a:rPr lang="zh-TW" altLang="en-US" sz="1800" b="0" i="0" u="none" strike="noStrike" dirty="0">
                          <a:solidFill>
                            <a:srgbClr val="000000"/>
                          </a:solidFill>
                          <a:effectLst/>
                          <a:latin typeface="標楷體" pitchFamily="65" charset="-120"/>
                          <a:ea typeface="標楷體" pitchFamily="65" charset="-120"/>
                        </a:rPr>
                        <a:t>，預先</a:t>
                      </a:r>
                      <a:r>
                        <a:rPr lang="zh-TW" altLang="en-US" sz="1800" b="0" i="0" u="none" strike="noStrike" dirty="0" smtClean="0">
                          <a:solidFill>
                            <a:srgbClr val="000000"/>
                          </a:solidFill>
                          <a:effectLst/>
                          <a:latin typeface="標楷體" pitchFamily="65" charset="-120"/>
                          <a:ea typeface="標楷體" pitchFamily="65" charset="-120"/>
                        </a:rPr>
                        <a:t>擴充</a:t>
                      </a:r>
                      <a:r>
                        <a:rPr lang="zh-TW" altLang="en-US" sz="1800" b="0" i="0" u="none" strike="noStrike" dirty="0">
                          <a:solidFill>
                            <a:srgbClr val="000000"/>
                          </a:solidFill>
                          <a:effectLst/>
                          <a:latin typeface="標楷體" pitchFamily="65" charset="-120"/>
                          <a:ea typeface="標楷體" pitchFamily="65" charset="-120"/>
                        </a:rPr>
                        <a:t>國內轉換公司債編碼彈性</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102">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六、交換公司債及交換金融債：於四位股票代號後，依發行先後次序加二位流水碼 </a:t>
                      </a:r>
                      <a:r>
                        <a:rPr lang="en-US" altLang="zh-TW" sz="1800" b="0" i="0" u="none" strike="noStrike" dirty="0">
                          <a:solidFill>
                            <a:srgbClr val="000000"/>
                          </a:solidFill>
                          <a:effectLst/>
                          <a:latin typeface="標楷體" pitchFamily="65" charset="-120"/>
                          <a:ea typeface="標楷體" pitchFamily="65" charset="-120"/>
                        </a:rPr>
                        <a:t>01-50</a:t>
                      </a:r>
                      <a:br>
                        <a:rPr lang="en-US" altLang="zh-TW" sz="1800" b="0" i="0" u="none" strike="noStrike" dirty="0">
                          <a:solidFill>
                            <a:srgbClr val="000000"/>
                          </a:solidFill>
                          <a:effectLst/>
                          <a:latin typeface="標楷體" pitchFamily="65" charset="-120"/>
                          <a:ea typeface="標楷體" pitchFamily="65" charset="-120"/>
                        </a:rPr>
                      </a:br>
                      <a:endParaRPr lang="en-US" altLang="zh-TW"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六、</a:t>
                      </a:r>
                      <a:r>
                        <a:rPr lang="zh-TW" altLang="en-US" sz="1800" b="0" i="0" u="none" strike="noStrike" dirty="0">
                          <a:solidFill>
                            <a:srgbClr val="FF0000"/>
                          </a:solidFill>
                          <a:effectLst/>
                          <a:latin typeface="標楷體" pitchFamily="65" charset="-120"/>
                          <a:ea typeface="標楷體" pitchFamily="65" charset="-120"/>
                        </a:rPr>
                        <a:t>交換公司債或交換金融債</a:t>
                      </a:r>
                      <a:r>
                        <a:rPr lang="zh-TW" altLang="en-US" sz="1800" b="0" i="0" u="none" strike="noStrike" dirty="0">
                          <a:solidFill>
                            <a:srgbClr val="000000"/>
                          </a:solidFill>
                          <a:effectLst/>
                          <a:latin typeface="標楷體" pitchFamily="65" charset="-120"/>
                          <a:ea typeface="標楷體" pitchFamily="65" charset="-120"/>
                        </a:rPr>
                        <a:t>：於四位股票代號後，依發行先後次序</a:t>
                      </a:r>
                      <a:r>
                        <a:rPr lang="zh-TW" altLang="en-US" sz="1800" b="1" i="0" u="sng" strike="noStrike" dirty="0">
                          <a:solidFill>
                            <a:srgbClr val="FF0000"/>
                          </a:solidFill>
                          <a:effectLst/>
                          <a:latin typeface="標楷體" pitchFamily="65" charset="-120"/>
                          <a:ea typeface="標楷體" pitchFamily="65" charset="-120"/>
                        </a:rPr>
                        <a:t>加二位流水碼 </a:t>
                      </a:r>
                      <a:r>
                        <a:rPr lang="en-US" altLang="zh-TW" sz="1800" b="1" i="0" u="sng" strike="noStrike" dirty="0">
                          <a:solidFill>
                            <a:srgbClr val="FF0000"/>
                          </a:solidFill>
                          <a:effectLst/>
                          <a:latin typeface="標楷體" pitchFamily="65" charset="-120"/>
                          <a:ea typeface="標楷體" pitchFamily="65" charset="-120"/>
                        </a:rPr>
                        <a:t>01-09</a:t>
                      </a:r>
                      <a:r>
                        <a:rPr lang="zh-TW" altLang="en-US" sz="1800" b="0" i="0" u="none" strike="noStrike" dirty="0">
                          <a:solidFill>
                            <a:srgbClr val="000000"/>
                          </a:solidFill>
                          <a:effectLst/>
                          <a:latin typeface="標楷體" pitchFamily="65" charset="-120"/>
                          <a:ea typeface="標楷體" pitchFamily="65" charset="-120"/>
                        </a:rPr>
                        <a:t>（可重複使用）</a:t>
                      </a:r>
                      <a:br>
                        <a:rPr lang="zh-TW" altLang="en-US" sz="1800" b="0" i="0" u="none" strike="noStrike" dirty="0">
                          <a:solidFill>
                            <a:srgbClr val="000000"/>
                          </a:solidFill>
                          <a:effectLst/>
                          <a:latin typeface="標楷體" pitchFamily="65" charset="-120"/>
                          <a:ea typeface="標楷體" pitchFamily="65" charset="-120"/>
                        </a:rPr>
                      </a:br>
                      <a:endParaRPr lang="zh-TW" altLang="en-US"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交換公司債及交換金融債第</a:t>
                      </a:r>
                      <a:r>
                        <a:rPr lang="en-US" altLang="zh-TW" sz="1800" b="0" i="0" u="none" strike="noStrike" dirty="0">
                          <a:solidFill>
                            <a:srgbClr val="000000"/>
                          </a:solidFill>
                          <a:effectLst/>
                          <a:latin typeface="標楷體" pitchFamily="65" charset="-120"/>
                          <a:ea typeface="標楷體" pitchFamily="65" charset="-120"/>
                        </a:rPr>
                        <a:t>5,6</a:t>
                      </a:r>
                      <a:r>
                        <a:rPr lang="zh-TW" altLang="en-US" sz="1800" b="0" i="0" u="none" strike="noStrike" dirty="0">
                          <a:solidFill>
                            <a:srgbClr val="000000"/>
                          </a:solidFill>
                          <a:effectLst/>
                          <a:latin typeface="標楷體" pitchFamily="65" charset="-120"/>
                          <a:ea typeface="標楷體" pitchFamily="65" charset="-120"/>
                        </a:rPr>
                        <a:t>碼之二位流水碼僅使用</a:t>
                      </a:r>
                      <a:r>
                        <a:rPr lang="en-US" altLang="zh-TW" sz="1800" b="0" i="0" u="none" strike="noStrike" dirty="0">
                          <a:solidFill>
                            <a:srgbClr val="000000"/>
                          </a:solidFill>
                          <a:effectLst/>
                          <a:latin typeface="標楷體" pitchFamily="65" charset="-120"/>
                          <a:ea typeface="標楷體" pitchFamily="65" charset="-120"/>
                        </a:rPr>
                        <a:t>01-09</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187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內容版面配置區 2"/>
          <p:cNvSpPr>
            <a:spLocks noGrp="1"/>
          </p:cNvSpPr>
          <p:nvPr>
            <p:ph idx="1"/>
          </p:nvPr>
        </p:nvSpPr>
        <p:spPr>
          <a:xfrm>
            <a:off x="395536" y="980728"/>
            <a:ext cx="8064896" cy="4968875"/>
          </a:xfrm>
        </p:spPr>
        <p:txBody>
          <a:bodyPr/>
          <a:lstStyle/>
          <a:p>
            <a:r>
              <a:rPr lang="zh-TW" altLang="en-US" sz="2600" dirty="0" smtClean="0"/>
              <a:t>四、範例：</a:t>
            </a:r>
            <a:endParaRPr lang="en-US" altLang="zh-TW" sz="2600" dirty="0" smtClean="0"/>
          </a:p>
          <a:p>
            <a:pPr lvl="1"/>
            <a:r>
              <a:rPr lang="en-US" altLang="zh-TW" sz="2200" dirty="0" smtClean="0"/>
              <a:t>1.</a:t>
            </a:r>
            <a:r>
              <a:rPr lang="zh-TW" altLang="en-US" sz="2200" dirty="0" smtClean="0"/>
              <a:t>轉換公司債：</a:t>
            </a:r>
            <a:endParaRPr lang="en-US" altLang="zh-TW" sz="2200" dirty="0" smtClean="0"/>
          </a:p>
          <a:p>
            <a:pPr marL="857250" lvl="2" indent="0">
              <a:buNone/>
            </a:pPr>
            <a:r>
              <a:rPr lang="zh-TW" altLang="en-US" sz="2200" dirty="0" smtClean="0"/>
              <a:t>以</a:t>
            </a:r>
            <a:r>
              <a:rPr lang="zh-TW" altLang="en-US" sz="2000" dirty="0"/>
              <a:t>鼎元光電</a:t>
            </a:r>
            <a:r>
              <a:rPr lang="en-US" altLang="zh-TW" sz="2200" dirty="0" smtClean="0"/>
              <a:t>(</a:t>
            </a:r>
            <a:r>
              <a:rPr lang="zh-TW" altLang="en-US" sz="2200" dirty="0" smtClean="0"/>
              <a:t>股票代號</a:t>
            </a:r>
            <a:r>
              <a:rPr lang="en-US" altLang="zh-TW" sz="2200" dirty="0" smtClean="0"/>
              <a:t>:2426)</a:t>
            </a:r>
            <a:r>
              <a:rPr lang="zh-TW" altLang="en-US" sz="2200" dirty="0" smtClean="0"/>
              <a:t>為例，目前該公司已發行</a:t>
            </a:r>
            <a:r>
              <a:rPr lang="en-US" altLang="zh-TW" sz="2200" dirty="0" smtClean="0"/>
              <a:t>8</a:t>
            </a:r>
            <a:r>
              <a:rPr lang="zh-TW" altLang="en-US" sz="2200" dirty="0" smtClean="0"/>
              <a:t>次轉換公司債</a:t>
            </a:r>
            <a:r>
              <a:rPr lang="en-US" altLang="zh-TW" sz="2200" dirty="0" smtClean="0"/>
              <a:t>(</a:t>
            </a:r>
            <a:r>
              <a:rPr lang="zh-TW" altLang="en-US" sz="2000" dirty="0"/>
              <a:t>鼎</a:t>
            </a:r>
            <a:r>
              <a:rPr lang="zh-TW" altLang="en-US" sz="2000" dirty="0" smtClean="0"/>
              <a:t>元八</a:t>
            </a:r>
            <a:r>
              <a:rPr lang="zh-TW" altLang="en-US" sz="2200" dirty="0" smtClean="0"/>
              <a:t>代碼為</a:t>
            </a:r>
            <a:r>
              <a:rPr lang="en-US" altLang="zh-TW" sz="2200" dirty="0" smtClean="0"/>
              <a:t>24268)</a:t>
            </a:r>
            <a:r>
              <a:rPr lang="zh-TW" altLang="en-US" sz="2200" dirty="0" smtClean="0"/>
              <a:t>，</a:t>
            </a:r>
            <a:r>
              <a:rPr lang="zh-TW" altLang="en-US" sz="2200" dirty="0"/>
              <a:t>若</a:t>
            </a:r>
            <a:r>
              <a:rPr lang="zh-TW" altLang="en-US" sz="2200" dirty="0" smtClean="0"/>
              <a:t>該公司若再發行</a:t>
            </a:r>
            <a:r>
              <a:rPr lang="en-US" altLang="zh-TW" sz="2200" dirty="0" smtClean="0"/>
              <a:t>4</a:t>
            </a:r>
            <a:r>
              <a:rPr lang="zh-TW" altLang="en-US" sz="2200" dirty="0" smtClean="0"/>
              <a:t>檔轉換公司債</a:t>
            </a:r>
            <a:r>
              <a:rPr lang="en-US" altLang="zh-TW" sz="2200" dirty="0" smtClean="0"/>
              <a:t>[</a:t>
            </a:r>
            <a:r>
              <a:rPr lang="zh-TW" altLang="en-US" sz="2200" dirty="0" smtClean="0"/>
              <a:t>第九次</a:t>
            </a:r>
            <a:r>
              <a:rPr lang="en-US" altLang="zh-TW" sz="2200" dirty="0" smtClean="0"/>
              <a:t>~</a:t>
            </a:r>
            <a:r>
              <a:rPr lang="zh-TW" altLang="en-US" sz="2200" dirty="0" smtClean="0"/>
              <a:t>第十二次</a:t>
            </a:r>
            <a:r>
              <a:rPr lang="en-US" altLang="zh-TW" sz="2200" dirty="0" smtClean="0"/>
              <a:t>]</a:t>
            </a:r>
            <a:r>
              <a:rPr lang="zh-TW" altLang="en-US" sz="2200" dirty="0" smtClean="0"/>
              <a:t>，則代碼依序為：</a:t>
            </a:r>
            <a:r>
              <a:rPr lang="en-US" altLang="zh-TW" sz="2200" u="sng" dirty="0" smtClean="0">
                <a:solidFill>
                  <a:srgbClr val="FF0000"/>
                </a:solidFill>
              </a:rPr>
              <a:t>24269</a:t>
            </a:r>
            <a:r>
              <a:rPr lang="zh-TW" altLang="en-US" sz="2200" u="sng" dirty="0" smtClean="0">
                <a:solidFill>
                  <a:srgbClr val="FF0000"/>
                </a:solidFill>
              </a:rPr>
              <a:t>、</a:t>
            </a:r>
            <a:r>
              <a:rPr lang="en-US" altLang="zh-TW" sz="2200" u="sng" dirty="0" smtClean="0">
                <a:solidFill>
                  <a:srgbClr val="FF0000"/>
                </a:solidFill>
              </a:rPr>
              <a:t>242610</a:t>
            </a:r>
            <a:r>
              <a:rPr lang="zh-TW" altLang="en-US" sz="2200" u="sng" dirty="0" smtClean="0">
                <a:solidFill>
                  <a:srgbClr val="FF0000"/>
                </a:solidFill>
              </a:rPr>
              <a:t>、</a:t>
            </a:r>
            <a:r>
              <a:rPr lang="en-US" altLang="zh-TW" sz="2200" u="sng" dirty="0" smtClean="0">
                <a:solidFill>
                  <a:srgbClr val="FF0000"/>
                </a:solidFill>
              </a:rPr>
              <a:t>242611</a:t>
            </a:r>
            <a:r>
              <a:rPr lang="zh-TW" altLang="en-US" sz="2200" u="sng" dirty="0" smtClean="0">
                <a:solidFill>
                  <a:srgbClr val="FF0000"/>
                </a:solidFill>
              </a:rPr>
              <a:t>、</a:t>
            </a:r>
            <a:r>
              <a:rPr lang="en-US" altLang="zh-TW" sz="2200" u="sng" dirty="0" smtClean="0">
                <a:solidFill>
                  <a:srgbClr val="FF0000"/>
                </a:solidFill>
              </a:rPr>
              <a:t>242612</a:t>
            </a:r>
            <a:r>
              <a:rPr lang="zh-TW" altLang="en-US" sz="2200" dirty="0" smtClean="0"/>
              <a:t>。</a:t>
            </a:r>
            <a:endParaRPr lang="en-US" altLang="zh-TW" sz="2200" dirty="0" smtClean="0"/>
          </a:p>
          <a:p>
            <a:pPr lvl="1"/>
            <a:endParaRPr lang="en-US" altLang="zh-TW" sz="2200" dirty="0" smtClean="0"/>
          </a:p>
          <a:p>
            <a:pPr lvl="1"/>
            <a:r>
              <a:rPr lang="en-US" altLang="zh-TW" sz="2200" dirty="0" smtClean="0"/>
              <a:t>2.</a:t>
            </a:r>
            <a:r>
              <a:rPr lang="zh-TW" altLang="en-US" sz="2200" dirty="0" smtClean="0"/>
              <a:t>交換公司債：</a:t>
            </a:r>
            <a:endParaRPr lang="en-US" altLang="zh-TW" sz="2200" dirty="0" smtClean="0"/>
          </a:p>
          <a:p>
            <a:pPr marL="857250" lvl="2" indent="0">
              <a:buNone/>
            </a:pPr>
            <a:r>
              <a:rPr lang="zh-TW" altLang="en-US" sz="2200" dirty="0" smtClean="0"/>
              <a:t>以兆豐金控</a:t>
            </a:r>
            <a:r>
              <a:rPr lang="en-US" altLang="zh-TW" sz="2200" dirty="0" smtClean="0"/>
              <a:t>(</a:t>
            </a:r>
            <a:r>
              <a:rPr lang="zh-TW" altLang="en-US" sz="2200" dirty="0" smtClean="0"/>
              <a:t>股票代號</a:t>
            </a:r>
            <a:r>
              <a:rPr lang="en-US" altLang="zh-TW" sz="2200" dirty="0" smtClean="0"/>
              <a:t>:2886)</a:t>
            </a:r>
            <a:r>
              <a:rPr lang="zh-TW" altLang="en-US" sz="2200" dirty="0" smtClean="0"/>
              <a:t>為</a:t>
            </a:r>
            <a:r>
              <a:rPr lang="zh-TW" altLang="en-US" sz="2200" dirty="0"/>
              <a:t>例，目前該公司已</a:t>
            </a:r>
            <a:r>
              <a:rPr lang="zh-TW" altLang="en-US" sz="2200" dirty="0" smtClean="0"/>
              <a:t>發行</a:t>
            </a:r>
            <a:r>
              <a:rPr lang="en-US" altLang="zh-TW" sz="2200" dirty="0" smtClean="0"/>
              <a:t>2</a:t>
            </a:r>
            <a:r>
              <a:rPr lang="zh-TW" altLang="en-US" sz="2200" dirty="0" smtClean="0"/>
              <a:t>次交換</a:t>
            </a:r>
            <a:r>
              <a:rPr lang="zh-TW" altLang="en-US" sz="2200" dirty="0"/>
              <a:t>公司債</a:t>
            </a:r>
            <a:r>
              <a:rPr lang="en-US" altLang="zh-TW" sz="2200" dirty="0" smtClean="0"/>
              <a:t>(</a:t>
            </a:r>
            <a:r>
              <a:rPr lang="zh-TW" altLang="en-US" sz="2000" dirty="0"/>
              <a:t>兆豐</a:t>
            </a:r>
            <a:r>
              <a:rPr lang="en-US" altLang="zh-TW" sz="2000" dirty="0" smtClean="0"/>
              <a:t>E2</a:t>
            </a:r>
            <a:r>
              <a:rPr lang="zh-TW" altLang="en-US" sz="2200" dirty="0" smtClean="0"/>
              <a:t>代碼</a:t>
            </a:r>
            <a:r>
              <a:rPr lang="zh-TW" altLang="en-US" sz="2200" dirty="0"/>
              <a:t>為</a:t>
            </a:r>
            <a:r>
              <a:rPr lang="en-US" altLang="zh-TW" sz="2200" dirty="0" smtClean="0"/>
              <a:t>288602)</a:t>
            </a:r>
            <a:r>
              <a:rPr lang="zh-TW" altLang="en-US" sz="2200" dirty="0" smtClean="0"/>
              <a:t>，若該公司再發行第三次</a:t>
            </a:r>
            <a:r>
              <a:rPr lang="en-US" altLang="zh-TW" sz="2200" dirty="0" smtClean="0"/>
              <a:t>~</a:t>
            </a:r>
            <a:r>
              <a:rPr lang="zh-TW" altLang="en-US" sz="2200" dirty="0" smtClean="0"/>
              <a:t>第十</a:t>
            </a:r>
            <a:r>
              <a:rPr lang="zh-TW" altLang="en-US" sz="2200" dirty="0"/>
              <a:t>一</a:t>
            </a:r>
            <a:r>
              <a:rPr lang="zh-TW" altLang="en-US" sz="2200" dirty="0" smtClean="0"/>
              <a:t>次交換公司債，則代碼依序為</a:t>
            </a:r>
            <a:r>
              <a:rPr lang="en-US" altLang="zh-TW" sz="2200" u="sng" dirty="0" smtClean="0">
                <a:solidFill>
                  <a:srgbClr val="FF0000"/>
                </a:solidFill>
              </a:rPr>
              <a:t>288603</a:t>
            </a:r>
            <a:r>
              <a:rPr lang="zh-TW" altLang="en-US" sz="2200" u="sng" dirty="0" smtClean="0">
                <a:solidFill>
                  <a:srgbClr val="FF0000"/>
                </a:solidFill>
              </a:rPr>
              <a:t>、</a:t>
            </a:r>
            <a:r>
              <a:rPr lang="en-US" altLang="zh-TW" sz="2200" u="sng" dirty="0" smtClean="0">
                <a:solidFill>
                  <a:srgbClr val="FF0000"/>
                </a:solidFill>
              </a:rPr>
              <a:t>288604</a:t>
            </a:r>
            <a:r>
              <a:rPr lang="zh-TW" altLang="en-US" sz="2200" u="sng" dirty="0" smtClean="0">
                <a:solidFill>
                  <a:srgbClr val="FF0000"/>
                </a:solidFill>
              </a:rPr>
              <a:t>、</a:t>
            </a:r>
            <a:r>
              <a:rPr lang="en-US" altLang="zh-TW" sz="2200" u="sng" dirty="0" smtClean="0">
                <a:solidFill>
                  <a:srgbClr val="FF0000"/>
                </a:solidFill>
              </a:rPr>
              <a:t>……</a:t>
            </a:r>
            <a:r>
              <a:rPr lang="zh-TW" altLang="en-US" sz="2200" u="sng" dirty="0" smtClean="0">
                <a:solidFill>
                  <a:srgbClr val="FF0000"/>
                </a:solidFill>
              </a:rPr>
              <a:t>、</a:t>
            </a:r>
            <a:r>
              <a:rPr lang="en-US" altLang="zh-TW" sz="2200" u="sng" dirty="0" smtClean="0">
                <a:solidFill>
                  <a:srgbClr val="FF0000"/>
                </a:solidFill>
              </a:rPr>
              <a:t>288609</a:t>
            </a:r>
            <a:r>
              <a:rPr lang="zh-TW" altLang="en-US" sz="2200" u="sng" dirty="0" smtClean="0">
                <a:solidFill>
                  <a:srgbClr val="FF0000"/>
                </a:solidFill>
              </a:rPr>
              <a:t>、</a:t>
            </a:r>
            <a:r>
              <a:rPr lang="en-US" altLang="zh-TW" sz="2200" u="sng" dirty="0" smtClean="0">
                <a:solidFill>
                  <a:srgbClr val="FF0000"/>
                </a:solidFill>
              </a:rPr>
              <a:t>288601(</a:t>
            </a:r>
            <a:r>
              <a:rPr lang="zh-TW" altLang="en-US" sz="2200" u="sng" dirty="0" smtClean="0">
                <a:solidFill>
                  <a:srgbClr val="FF0000"/>
                </a:solidFill>
              </a:rPr>
              <a:t>重複使用</a:t>
            </a:r>
            <a:r>
              <a:rPr lang="en-US" altLang="zh-TW" sz="2200" u="sng" dirty="0" smtClean="0">
                <a:solidFill>
                  <a:srgbClr val="FF0000"/>
                </a:solidFill>
              </a:rPr>
              <a:t>)</a:t>
            </a:r>
            <a:r>
              <a:rPr lang="zh-TW" altLang="en-US" sz="2200" dirty="0" smtClean="0"/>
              <a:t>。</a:t>
            </a:r>
            <a:endParaRPr lang="en-US" altLang="zh-TW" sz="2200" dirty="0" smtClean="0"/>
          </a:p>
          <a:p>
            <a:endParaRPr lang="zh-TW" altLang="en-US" sz="2500" dirty="0" smtClean="0"/>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5210AAA9-99E6-465D-827F-15B25AAE3FC3}" type="slidenum">
              <a:rPr kumimoji="0" lang="zh-TW" altLang="en-US" smtClean="0">
                <a:solidFill>
                  <a:srgbClr val="4B3E21"/>
                </a:solidFill>
              </a:rPr>
              <a:pPr/>
              <a:t>54</a:t>
            </a:fld>
            <a:endParaRPr kumimoji="0" lang="zh-TW" altLang="en-US" smtClean="0">
              <a:solidFill>
                <a:srgbClr val="4B3E2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143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55</a:t>
            </a:fld>
            <a:endParaRPr lang="zh-TW" altLang="en-US" dirty="0"/>
          </a:p>
        </p:txBody>
      </p:sp>
      <p:sp>
        <p:nvSpPr>
          <p:cNvPr id="5" name="矩形 4"/>
          <p:cNvSpPr/>
          <p:nvPr/>
        </p:nvSpPr>
        <p:spPr>
          <a:xfrm>
            <a:off x="827584" y="1340768"/>
            <a:ext cx="7704856" cy="4278094"/>
          </a:xfrm>
          <a:prstGeom prst="rect">
            <a:avLst/>
          </a:prstGeom>
        </p:spPr>
        <p:txBody>
          <a:bodyPr wrap="square">
            <a:spAutoFit/>
          </a:bodyPr>
          <a:lstStyle/>
          <a:p>
            <a:pPr>
              <a:buClrTx/>
              <a:defRPr/>
            </a:pPr>
            <a:r>
              <a:rPr lang="zh-TW" altLang="en-US" sz="2800" dirty="0">
                <a:latin typeface="標楷體" panose="03000509000000000000" pitchFamily="65" charset="-120"/>
                <a:ea typeface="標楷體" panose="03000509000000000000" pitchFamily="65" charset="-120"/>
              </a:rPr>
              <a:t>依據：</a:t>
            </a:r>
            <a:endParaRPr lang="en-US" altLang="zh-TW" sz="2800" dirty="0">
              <a:latin typeface="標楷體" panose="03000509000000000000" pitchFamily="65" charset="-120"/>
              <a:ea typeface="標楷體" panose="03000509000000000000" pitchFamily="65" charset="-120"/>
            </a:endParaRPr>
          </a:p>
          <a:p>
            <a:pPr marL="860425" lvl="1" indent="-457200">
              <a:buClrTx/>
              <a:buFont typeface="+mj-lt"/>
              <a:buAutoNum type="arabicPeriod"/>
              <a:defRPr/>
            </a:pPr>
            <a:r>
              <a:rPr lang="zh-TW" altLang="zh-TW" sz="2400" dirty="0">
                <a:latin typeface="標楷體" panose="03000509000000000000" pitchFamily="65" charset="-120"/>
                <a:ea typeface="標楷體" panose="03000509000000000000" pitchFamily="65" charset="-120"/>
              </a:rPr>
              <a:t>金融監督管理委員會證券期貨局</a:t>
            </a:r>
            <a:r>
              <a:rPr lang="en-US" altLang="zh-TW" sz="2400" dirty="0">
                <a:latin typeface="標楷體" panose="03000509000000000000" pitchFamily="65" charset="-120"/>
                <a:ea typeface="標楷體" panose="03000509000000000000" pitchFamily="65" charset="-120"/>
              </a:rPr>
              <a:t>104</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12</a:t>
            </a:r>
            <a:r>
              <a:rPr lang="zh-TW" altLang="zh-TW" sz="2400" dirty="0">
                <a:latin typeface="標楷體" panose="03000509000000000000" pitchFamily="65" charset="-120"/>
                <a:ea typeface="標楷體" panose="03000509000000000000" pitchFamily="65" charset="-120"/>
              </a:rPr>
              <a:t>日證期（發）字第</a:t>
            </a:r>
            <a:r>
              <a:rPr lang="en-US" altLang="zh-TW" sz="2400" dirty="0">
                <a:latin typeface="標楷體" panose="03000509000000000000" pitchFamily="65" charset="-120"/>
                <a:ea typeface="標楷體" panose="03000509000000000000" pitchFamily="65" charset="-120"/>
              </a:rPr>
              <a:t>1040010413</a:t>
            </a:r>
            <a:r>
              <a:rPr lang="zh-TW" altLang="zh-TW" sz="2400" dirty="0">
                <a:latin typeface="標楷體" panose="03000509000000000000" pitchFamily="65" charset="-120"/>
                <a:ea typeface="標楷體" panose="03000509000000000000" pitchFamily="65" charset="-120"/>
              </a:rPr>
              <a:t>號函辦理</a:t>
            </a:r>
            <a:endParaRPr lang="en-US" altLang="zh-TW" sz="2400" dirty="0">
              <a:latin typeface="標楷體" panose="03000509000000000000" pitchFamily="65" charset="-120"/>
              <a:ea typeface="標楷體" panose="03000509000000000000" pitchFamily="65" charset="-120"/>
            </a:endParaRPr>
          </a:p>
          <a:p>
            <a:pPr marL="860425" lvl="1" indent="-457200">
              <a:buClrTx/>
              <a:buFont typeface="+mj-lt"/>
              <a:buAutoNum type="arabicPeriod"/>
              <a:defRPr/>
            </a:pPr>
            <a:r>
              <a:rPr lang="zh-TW" altLang="en-US" sz="2400" dirty="0">
                <a:latin typeface="標楷體" panose="03000509000000000000" pitchFamily="65" charset="-120"/>
                <a:ea typeface="標楷體" panose="03000509000000000000" pitchFamily="65" charset="-120"/>
              </a:rPr>
              <a:t>本中心</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日證櫃監字第</a:t>
            </a:r>
            <a:r>
              <a:rPr lang="en-US" altLang="zh-TW" sz="2400" dirty="0">
                <a:latin typeface="標楷體" panose="03000509000000000000" pitchFamily="65" charset="-120"/>
                <a:ea typeface="標楷體" panose="03000509000000000000" pitchFamily="65" charset="-120"/>
              </a:rPr>
              <a:t>1050200132</a:t>
            </a:r>
            <a:r>
              <a:rPr lang="zh-TW" altLang="en-US" sz="2400" dirty="0">
                <a:latin typeface="標楷體" panose="03000509000000000000" pitchFamily="65" charset="-120"/>
                <a:ea typeface="標楷體" panose="03000509000000000000" pitchFamily="65" charset="-120"/>
              </a:rPr>
              <a:t>號函</a:t>
            </a:r>
            <a:endParaRPr lang="en-US" altLang="zh-TW" sz="2400" dirty="0">
              <a:latin typeface="標楷體" panose="03000509000000000000" pitchFamily="65" charset="-120"/>
              <a:ea typeface="標楷體" panose="03000509000000000000" pitchFamily="65" charset="-120"/>
            </a:endParaRPr>
          </a:p>
          <a:p>
            <a:pPr marL="82550" indent="0">
              <a:buClrTx/>
              <a:buFont typeface="Wingdings 2" pitchFamily="18" charset="2"/>
              <a:buNone/>
              <a:defRPr/>
            </a:pPr>
            <a:endParaRPr lang="en-US" altLang="zh-TW" sz="2000" dirty="0">
              <a:latin typeface="標楷體" panose="03000509000000000000" pitchFamily="65" charset="-120"/>
              <a:ea typeface="標楷體" panose="03000509000000000000" pitchFamily="65" charset="-120"/>
            </a:endParaRPr>
          </a:p>
          <a:p>
            <a:pPr marL="360000" indent="0">
              <a:buClrTx/>
              <a:buFont typeface="Wingdings 2" pitchFamily="18" charset="2"/>
              <a:buNone/>
              <a:defRPr/>
            </a:pPr>
            <a:r>
              <a:rPr lang="zh-TW" altLang="zh-TW" sz="2000" dirty="0">
                <a:latin typeface="標楷體" panose="03000509000000000000" pitchFamily="65" charset="-120"/>
                <a:ea typeface="標楷體" panose="03000509000000000000" pitchFamily="65" charset="-120"/>
              </a:rPr>
              <a:t>主管機關指示為</a:t>
            </a:r>
            <a:r>
              <a:rPr lang="zh-TW" altLang="en-US" sz="2000" dirty="0">
                <a:latin typeface="標楷體" panose="03000509000000000000" pitchFamily="65" charset="-120"/>
                <a:ea typeface="標楷體" panose="03000509000000000000" pitchFamily="65" charset="-120"/>
              </a:rPr>
              <a:t>能</a:t>
            </a:r>
            <a:r>
              <a:rPr lang="zh-TW" altLang="zh-TW" sz="2000" dirty="0">
                <a:latin typeface="標楷體" panose="03000509000000000000" pitchFamily="65" charset="-120"/>
                <a:ea typeface="標楷體" panose="03000509000000000000" pitchFamily="65" charset="-120"/>
              </a:rPr>
              <a:t>完整揭示證券簡稱，</a:t>
            </a:r>
            <a:r>
              <a:rPr lang="zh-TW" altLang="en-US" sz="2000" dirty="0">
                <a:latin typeface="標楷體" panose="03000509000000000000" pitchFamily="65" charset="-120"/>
                <a:ea typeface="標楷體" panose="03000509000000000000" pitchFamily="65" charset="-120"/>
              </a:rPr>
              <a:t>簡稱長度</a:t>
            </a:r>
            <a:r>
              <a:rPr lang="zh-TW" altLang="zh-TW" sz="2000" dirty="0">
                <a:latin typeface="標楷體" panose="03000509000000000000" pitchFamily="65" charset="-120"/>
                <a:ea typeface="標楷體" panose="03000509000000000000" pitchFamily="65" charset="-120"/>
              </a:rPr>
              <a:t>將由</a:t>
            </a:r>
            <a:r>
              <a:rPr lang="zh-TW" altLang="zh-TW" sz="2000" b="1" dirty="0">
                <a:solidFill>
                  <a:srgbClr val="FF0000"/>
                </a:solidFill>
                <a:latin typeface="標楷體" panose="03000509000000000000" pitchFamily="65" charset="-120"/>
                <a:ea typeface="標楷體" panose="03000509000000000000" pitchFamily="65" charset="-120"/>
              </a:rPr>
              <a:t>現行</a:t>
            </a:r>
            <a:r>
              <a:rPr lang="en-US" altLang="zh-TW" sz="2000" b="1" dirty="0">
                <a:solidFill>
                  <a:srgbClr val="FF0000"/>
                </a:solidFill>
                <a:latin typeface="標楷體" panose="03000509000000000000" pitchFamily="65" charset="-120"/>
                <a:ea typeface="標楷體" panose="03000509000000000000" pitchFamily="65" charset="-120"/>
              </a:rPr>
              <a:t>6</a:t>
            </a:r>
            <a:r>
              <a:rPr lang="zh-TW" altLang="zh-TW" sz="2000" b="1" dirty="0">
                <a:solidFill>
                  <a:srgbClr val="FF0000"/>
                </a:solidFill>
                <a:latin typeface="標楷體" panose="03000509000000000000" pitchFamily="65" charset="-120"/>
                <a:ea typeface="標楷體" panose="03000509000000000000" pitchFamily="65" charset="-120"/>
              </a:rPr>
              <a:t>位元組</a:t>
            </a:r>
            <a:r>
              <a:rPr lang="en-US" altLang="zh-TW" sz="2000" b="1" dirty="0">
                <a:solidFill>
                  <a:srgbClr val="FF0000"/>
                </a:solidFill>
                <a:latin typeface="標楷體" panose="03000509000000000000" pitchFamily="65" charset="-120"/>
                <a:ea typeface="標楷體" panose="03000509000000000000" pitchFamily="65" charset="-120"/>
              </a:rPr>
              <a:t>(3</a:t>
            </a:r>
            <a:r>
              <a:rPr lang="zh-TW" altLang="en-US" sz="2000" b="1" dirty="0">
                <a:solidFill>
                  <a:srgbClr val="FF0000"/>
                </a:solidFill>
                <a:latin typeface="標楷體" panose="03000509000000000000" pitchFamily="65" charset="-120"/>
                <a:ea typeface="標楷體" panose="03000509000000000000" pitchFamily="65" charset="-120"/>
              </a:rPr>
              <a:t>個中文字</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擴充至</a:t>
            </a:r>
            <a:r>
              <a:rPr lang="en-US" altLang="zh-TW" sz="2000" b="1" dirty="0">
                <a:solidFill>
                  <a:srgbClr val="FF0000"/>
                </a:solidFill>
                <a:latin typeface="標楷體" panose="03000509000000000000" pitchFamily="65" charset="-120"/>
                <a:ea typeface="標楷體" panose="03000509000000000000" pitchFamily="65" charset="-120"/>
              </a:rPr>
              <a:t>16</a:t>
            </a:r>
            <a:r>
              <a:rPr lang="zh-TW" altLang="zh-TW" sz="2000" b="1" dirty="0">
                <a:solidFill>
                  <a:srgbClr val="FF0000"/>
                </a:solidFill>
                <a:latin typeface="標楷體" panose="03000509000000000000" pitchFamily="65" charset="-120"/>
                <a:ea typeface="標楷體" panose="03000509000000000000" pitchFamily="65" charset="-120"/>
              </a:rPr>
              <a:t>位元組</a:t>
            </a:r>
            <a:endParaRPr lang="zh-TW" altLang="en-US" sz="2000" dirty="0">
              <a:latin typeface="標楷體" panose="03000509000000000000" pitchFamily="65" charset="-120"/>
              <a:ea typeface="標楷體" panose="03000509000000000000" pitchFamily="65" charset="-120"/>
            </a:endParaRPr>
          </a:p>
          <a:p>
            <a:pPr marL="82550" indent="0">
              <a:buClrTx/>
              <a:buFont typeface="Wingdings 2" pitchFamily="18" charset="2"/>
              <a:buNone/>
              <a:defRPr/>
            </a:pPr>
            <a:endParaRPr lang="en-US" altLang="zh-TW" sz="2000" dirty="0">
              <a:latin typeface="標楷體" panose="03000509000000000000" pitchFamily="65" charset="-120"/>
              <a:ea typeface="標楷體" panose="03000509000000000000" pitchFamily="65" charset="-120"/>
            </a:endParaRPr>
          </a:p>
          <a:p>
            <a:pPr>
              <a:buClrTx/>
              <a:defRPr/>
            </a:pPr>
            <a:r>
              <a:rPr lang="zh-TW" altLang="en-US" sz="2400" dirty="0" smtClean="0">
                <a:latin typeface="標楷體" panose="03000509000000000000" pitchFamily="65" charset="-120"/>
                <a:ea typeface="標楷體" panose="03000509000000000000" pitchFamily="65" charset="-120"/>
              </a:rPr>
              <a:t>實施</a:t>
            </a:r>
            <a:r>
              <a:rPr lang="zh-TW" altLang="en-US" sz="2400" dirty="0">
                <a:latin typeface="標楷體" panose="03000509000000000000" pitchFamily="65" charset="-120"/>
                <a:ea typeface="標楷體" panose="03000509000000000000" pitchFamily="65" charset="-120"/>
              </a:rPr>
              <a:t>日期：</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27</a:t>
            </a:r>
            <a:r>
              <a:rPr lang="zh-TW" altLang="en-US" sz="2400" dirty="0">
                <a:latin typeface="標楷體" panose="03000509000000000000" pitchFamily="65" charset="-120"/>
                <a:ea typeface="標楷體" panose="03000509000000000000" pitchFamily="65" charset="-120"/>
              </a:rPr>
              <a:t>日星期一</a:t>
            </a:r>
            <a:endParaRPr lang="en-US" altLang="zh-TW" sz="2400" dirty="0">
              <a:latin typeface="標楷體" panose="03000509000000000000" pitchFamily="65" charset="-120"/>
              <a:ea typeface="標楷體" panose="03000509000000000000" pitchFamily="65" charset="-120"/>
            </a:endParaRPr>
          </a:p>
          <a:p>
            <a:pPr marL="82550" indent="0">
              <a:buClrTx/>
              <a:buFont typeface="Wingdings 2" pitchFamily="18" charset="2"/>
              <a:buNone/>
              <a:defRPr/>
            </a:pPr>
            <a:endParaRPr lang="en-US" altLang="zh-TW" sz="2000" dirty="0">
              <a:latin typeface="標楷體" panose="03000509000000000000" pitchFamily="65" charset="-120"/>
              <a:ea typeface="標楷體" panose="03000509000000000000" pitchFamily="65" charset="-120"/>
            </a:endParaRPr>
          </a:p>
          <a:p>
            <a:pPr eaLnBrk="1" hangingPunct="1">
              <a:spcBef>
                <a:spcPct val="50000"/>
              </a:spcBef>
              <a:defRPr/>
            </a:pPr>
            <a:endParaRPr lang="en-US" altLang="zh-TW" sz="2000" b="1" dirty="0">
              <a:solidFill>
                <a:schemeClr val="accent5">
                  <a:lumMod val="50000"/>
                </a:schemeClr>
              </a:solidFill>
              <a:latin typeface="標楷體" pitchFamily="65" charset="-120"/>
              <a:ea typeface="標楷體" pitchFamily="65" charset="-120"/>
            </a:endParaRPr>
          </a:p>
          <a:p>
            <a:pPr eaLnBrk="1" hangingPunct="1">
              <a:spcBef>
                <a:spcPct val="50000"/>
              </a:spcBef>
              <a:defRPr/>
            </a:pPr>
            <a:r>
              <a:rPr lang="en-US" altLang="zh-TW" sz="1200" b="1" dirty="0">
                <a:solidFill>
                  <a:srgbClr val="FF0000"/>
                </a:solidFill>
                <a:latin typeface="標楷體" panose="03000509000000000000" pitchFamily="65" charset="-120"/>
                <a:ea typeface="標楷體" panose="03000509000000000000" pitchFamily="65" charset="-120"/>
              </a:rPr>
              <a:t>			</a:t>
            </a:r>
            <a:endParaRPr lang="zh-TW" altLang="zh-TW" sz="2000" dirty="0">
              <a:latin typeface="標楷體" panose="03000509000000000000" pitchFamily="65" charset="-120"/>
              <a:ea typeface="標楷體" panose="03000509000000000000" pitchFamily="65" charset="-120"/>
            </a:endParaRPr>
          </a:p>
        </p:txBody>
      </p:sp>
      <p:sp>
        <p:nvSpPr>
          <p:cNvPr id="6" name="標題 1"/>
          <p:cNvSpPr>
            <a:spLocks noGrp="1"/>
          </p:cNvSpPr>
          <p:nvPr>
            <p:ph type="title"/>
          </p:nvPr>
        </p:nvSpPr>
        <p:spPr>
          <a:xfrm>
            <a:off x="611560" y="476672"/>
            <a:ext cx="7848872" cy="1080120"/>
          </a:xfrm>
        </p:spPr>
        <p:txBody>
          <a:bodyPr>
            <a:noAutofit/>
          </a:bodyPr>
          <a:lstStyle/>
          <a:p>
            <a:pPr>
              <a:spcBef>
                <a:spcPct val="50000"/>
              </a:spcBef>
              <a:defRPr/>
            </a:pPr>
            <a:r>
              <a:rPr lang="en-US" altLang="zh-TW" sz="3000" dirty="0"/>
              <a:t>(</a:t>
            </a:r>
            <a:r>
              <a:rPr lang="zh-TW" altLang="en-US" sz="3000" dirty="0"/>
              <a:t>二</a:t>
            </a:r>
            <a:r>
              <a:rPr lang="en-US" altLang="zh-TW" sz="3000" dirty="0"/>
              <a:t>)</a:t>
            </a:r>
            <a:r>
              <a:rPr lang="zh-TW" altLang="en-US" sz="3000" dirty="0"/>
              <a:t>轉</a:t>
            </a:r>
            <a:r>
              <a:rPr lang="en-US" altLang="zh-TW" sz="3000" dirty="0"/>
              <a:t>(</a:t>
            </a:r>
            <a:r>
              <a:rPr lang="zh-TW" altLang="en-US" sz="3000" dirty="0"/>
              <a:t>交</a:t>
            </a:r>
            <a:r>
              <a:rPr lang="en-US" altLang="zh-TW" sz="3000" dirty="0"/>
              <a:t>)</a:t>
            </a:r>
            <a:r>
              <a:rPr lang="zh-TW" altLang="en-US" sz="3000" dirty="0"/>
              <a:t>換公司債證券簡稱長度擴充說明</a:t>
            </a:r>
            <a:r>
              <a:rPr lang="en-US" altLang="zh-TW" sz="2800" dirty="0"/>
              <a:t/>
            </a:r>
            <a:br>
              <a:rPr lang="en-US" altLang="zh-TW" sz="2800" dirty="0"/>
            </a:br>
            <a:r>
              <a:rPr lang="en-US" altLang="zh-TW" sz="2400" dirty="0">
                <a:solidFill>
                  <a:srgbClr val="FF0000"/>
                </a:solidFill>
              </a:rPr>
              <a:t>(</a:t>
            </a:r>
            <a:r>
              <a:rPr lang="zh-TW" altLang="en-US" sz="2400" dirty="0">
                <a:solidFill>
                  <a:srgbClr val="FF0000"/>
                </a:solidFill>
              </a:rPr>
              <a:t>本年度證券市場新措施</a:t>
            </a:r>
            <a:r>
              <a:rPr lang="en-US" altLang="zh-TW" sz="2400" dirty="0">
                <a:solidFill>
                  <a:srgbClr val="FF0000"/>
                </a:solidFill>
              </a:rPr>
              <a:t>)</a:t>
            </a:r>
            <a:r>
              <a:rPr lang="zh-TW" altLang="en-US" sz="2400" dirty="0"/>
              <a:t/>
            </a:r>
            <a:br>
              <a:rPr lang="zh-TW" altLang="en-US" sz="2400" dirty="0"/>
            </a:br>
            <a:endParaRPr lang="zh-TW" altLang="en-US" sz="2400" dirty="0"/>
          </a:p>
        </p:txBody>
      </p:sp>
    </p:spTree>
    <p:extLst>
      <p:ext uri="{BB962C8B-B14F-4D97-AF65-F5344CB8AC3E}">
        <p14:creationId xmlns:p14="http://schemas.microsoft.com/office/powerpoint/2010/main" val="19652743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19256" cy="5217443"/>
          </a:xfrm>
        </p:spPr>
        <p:txBody>
          <a:bodyPr>
            <a:normAutofit fontScale="92500" lnSpcReduction="10000"/>
          </a:bodyPr>
          <a:lstStyle/>
          <a:p>
            <a:pPr algn="ctr">
              <a:defRPr/>
            </a:pPr>
            <a:r>
              <a:rPr lang="zh-TW" altLang="en-US" sz="4000" b="1" dirty="0"/>
              <a:t>新證券簡稱命名原則說明</a:t>
            </a:r>
            <a:endParaRPr lang="en-US" altLang="zh-TW" sz="4000" b="1" dirty="0"/>
          </a:p>
          <a:p>
            <a:pPr>
              <a:defRPr/>
            </a:pPr>
            <a:endParaRPr lang="en-US" altLang="zh-TW" b="1" dirty="0" smtClean="0"/>
          </a:p>
          <a:p>
            <a:pPr>
              <a:defRPr/>
            </a:pPr>
            <a:r>
              <a:rPr lang="zh-TW" altLang="zh-TW" b="1" dirty="0" smtClean="0"/>
              <a:t>一</a:t>
            </a:r>
            <a:r>
              <a:rPr lang="zh-TW" altLang="zh-TW" b="1" dirty="0"/>
              <a:t>、股票</a:t>
            </a:r>
            <a:endParaRPr lang="zh-TW" altLang="zh-TW" dirty="0"/>
          </a:p>
          <a:p>
            <a:pPr marL="648000">
              <a:defRPr/>
            </a:pPr>
            <a:r>
              <a:rPr lang="zh-TW" altLang="zh-TW" dirty="0"/>
              <a:t>前</a:t>
            </a:r>
            <a:r>
              <a:rPr lang="en-US" altLang="zh-TW" dirty="0"/>
              <a:t>10</a:t>
            </a:r>
            <a:r>
              <a:rPr lang="zh-TW" altLang="zh-TW" dirty="0"/>
              <a:t>位元組為公司名稱，末</a:t>
            </a:r>
            <a:r>
              <a:rPr lang="en-US" altLang="zh-TW" dirty="0"/>
              <a:t>6</a:t>
            </a:r>
            <a:r>
              <a:rPr lang="zh-TW" altLang="zh-TW" dirty="0"/>
              <a:t>位元組為屬性註記用，一律左靠顯示。</a:t>
            </a:r>
            <a:endParaRPr lang="en-US" altLang="zh-TW" dirty="0"/>
          </a:p>
          <a:p>
            <a:pPr>
              <a:defRPr/>
            </a:pPr>
            <a:endParaRPr lang="en-US" altLang="zh-TW" dirty="0"/>
          </a:p>
          <a:p>
            <a:pPr>
              <a:defRPr/>
            </a:pPr>
            <a:r>
              <a:rPr lang="zh-TW" altLang="en-US" b="1" dirty="0"/>
              <a:t>二</a:t>
            </a:r>
            <a:r>
              <a:rPr lang="zh-TW" altLang="zh-TW" b="1" dirty="0"/>
              <a:t>、</a:t>
            </a:r>
            <a:r>
              <a:rPr lang="zh-TW" altLang="en-US" b="1" dirty="0"/>
              <a:t>轉</a:t>
            </a:r>
            <a:r>
              <a:rPr lang="en-US" altLang="zh-TW" b="1" dirty="0"/>
              <a:t>(</a:t>
            </a:r>
            <a:r>
              <a:rPr lang="zh-TW" altLang="en-US" b="1" dirty="0"/>
              <a:t>交</a:t>
            </a:r>
            <a:r>
              <a:rPr lang="en-US" altLang="zh-TW" b="1" dirty="0"/>
              <a:t>)</a:t>
            </a:r>
            <a:r>
              <a:rPr lang="zh-TW" altLang="en-US" b="1" dirty="0"/>
              <a:t>換公司債及附認股權公司債</a:t>
            </a:r>
            <a:endParaRPr lang="zh-TW" altLang="zh-TW" dirty="0"/>
          </a:p>
          <a:p>
            <a:pPr marL="648000">
              <a:defRPr/>
            </a:pPr>
            <a:r>
              <a:rPr lang="zh-TW" altLang="zh-TW" dirty="0"/>
              <a:t>前</a:t>
            </a:r>
            <a:r>
              <a:rPr lang="en-US" altLang="zh-TW" dirty="0"/>
              <a:t>10</a:t>
            </a:r>
            <a:r>
              <a:rPr lang="zh-TW" altLang="zh-TW" dirty="0"/>
              <a:t>位元組為</a:t>
            </a:r>
            <a:r>
              <a:rPr lang="zh-TW" altLang="zh-TW" dirty="0" smtClean="0"/>
              <a:t>公司</a:t>
            </a:r>
            <a:r>
              <a:rPr lang="zh-TW" altLang="en-US" dirty="0" smtClean="0"/>
              <a:t>簡</a:t>
            </a:r>
            <a:r>
              <a:rPr lang="zh-TW" altLang="zh-TW" dirty="0" smtClean="0"/>
              <a:t>稱</a:t>
            </a:r>
            <a:r>
              <a:rPr lang="zh-TW" altLang="zh-TW" dirty="0"/>
              <a:t>，中間</a:t>
            </a:r>
            <a:r>
              <a:rPr lang="en-US" altLang="zh-TW" dirty="0"/>
              <a:t>2</a:t>
            </a:r>
            <a:r>
              <a:rPr lang="zh-TW" altLang="zh-TW" dirty="0"/>
              <a:t>位元組為序號，末</a:t>
            </a:r>
            <a:r>
              <a:rPr lang="en-US" altLang="zh-TW" dirty="0"/>
              <a:t>4</a:t>
            </a:r>
            <a:r>
              <a:rPr lang="zh-TW" altLang="zh-TW" dirty="0"/>
              <a:t>位元組為屬性註記用</a:t>
            </a:r>
            <a:r>
              <a:rPr lang="zh-TW" altLang="zh-TW" dirty="0" smtClean="0"/>
              <a:t>，</a:t>
            </a:r>
            <a:r>
              <a:rPr lang="zh-TW" altLang="en-US" dirty="0" smtClean="0"/>
              <a:t>不留空白</a:t>
            </a:r>
            <a:r>
              <a:rPr lang="zh-TW" altLang="zh-TW" dirty="0" smtClean="0"/>
              <a:t>一律</a:t>
            </a:r>
            <a:r>
              <a:rPr lang="zh-TW" altLang="zh-TW" dirty="0"/>
              <a:t>左靠顯示。 </a:t>
            </a:r>
          </a:p>
          <a:p>
            <a:pPr>
              <a:defRPr/>
            </a:pPr>
            <a:endParaRPr lang="zh-TW" altLang="zh-TW" dirty="0"/>
          </a:p>
          <a:p>
            <a:pPr>
              <a:defRPr/>
            </a:pP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56</a:t>
            </a:fld>
            <a:endParaRPr lang="zh-TW" altLang="en-US" dirty="0"/>
          </a:p>
        </p:txBody>
      </p:sp>
    </p:spTree>
    <p:extLst>
      <p:ext uri="{BB962C8B-B14F-4D97-AF65-F5344CB8AC3E}">
        <p14:creationId xmlns:p14="http://schemas.microsoft.com/office/powerpoint/2010/main" val="2808041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620688"/>
            <a:ext cx="7848872" cy="5073427"/>
          </a:xfrm>
        </p:spPr>
        <p:txBody>
          <a:bodyPr>
            <a:normAutofit/>
          </a:bodyPr>
          <a:lstStyle/>
          <a:p>
            <a:pPr marL="0" indent="0">
              <a:buNone/>
            </a:pPr>
            <a:r>
              <a:rPr lang="zh-TW" altLang="zh-TW" sz="2400" dirty="0"/>
              <a:t>舉例說明</a:t>
            </a:r>
            <a:r>
              <a:rPr lang="zh-TW" altLang="zh-TW" sz="2400" dirty="0" smtClean="0"/>
              <a:t>如下：</a:t>
            </a:r>
            <a:endParaRPr lang="en-US" altLang="zh-TW" sz="2400" dirty="0" smtClean="0"/>
          </a:p>
          <a:p>
            <a:r>
              <a:rPr lang="zh-TW" altLang="en-US" sz="2200" dirty="0" smtClean="0"/>
              <a:t>   葡萄</a:t>
            </a:r>
            <a:r>
              <a:rPr lang="zh-TW" altLang="en-US" sz="2200" dirty="0"/>
              <a:t>王</a:t>
            </a:r>
            <a:r>
              <a:rPr lang="zh-TW" altLang="zh-TW" sz="2200" dirty="0"/>
              <a:t>國內第一次</a:t>
            </a:r>
            <a:r>
              <a:rPr lang="zh-TW" altLang="en-US" sz="2200" dirty="0"/>
              <a:t>無擔保</a:t>
            </a:r>
            <a:r>
              <a:rPr lang="zh-TW" altLang="zh-TW" sz="2200" dirty="0"/>
              <a:t>轉換公司債，</a:t>
            </a:r>
            <a:r>
              <a:rPr lang="zh-TW" altLang="en-US" sz="2200" dirty="0"/>
              <a:t>原</a:t>
            </a:r>
            <a:r>
              <a:rPr lang="zh-TW" altLang="zh-TW" sz="2200" dirty="0"/>
              <a:t>簡稱為「</a:t>
            </a:r>
            <a:r>
              <a:rPr lang="zh-TW" altLang="en-US" sz="2200" dirty="0"/>
              <a:t>葡萄</a:t>
            </a:r>
            <a:r>
              <a:rPr lang="zh-TW" altLang="zh-TW" sz="2200" dirty="0"/>
              <a:t>一」，位元組擴充後，簡稱為「</a:t>
            </a:r>
            <a:r>
              <a:rPr lang="zh-TW" altLang="en-US" sz="2200" dirty="0"/>
              <a:t>葡萄王</a:t>
            </a:r>
            <a:r>
              <a:rPr lang="zh-TW" altLang="zh-TW" sz="2200" dirty="0"/>
              <a:t>一」，國內第</a:t>
            </a:r>
            <a:r>
              <a:rPr lang="en-US" altLang="zh-TW" sz="2200" dirty="0"/>
              <a:t>10</a:t>
            </a:r>
            <a:r>
              <a:rPr lang="zh-TW" altLang="zh-TW" sz="2200" dirty="0"/>
              <a:t>次轉換公司債簡稱為「</a:t>
            </a:r>
            <a:r>
              <a:rPr lang="zh-TW" altLang="en-US" sz="2200" dirty="0"/>
              <a:t>葡萄王</a:t>
            </a:r>
            <a:r>
              <a:rPr lang="zh-TW" altLang="zh-TW" sz="2200" dirty="0"/>
              <a:t>十」</a:t>
            </a:r>
            <a:r>
              <a:rPr lang="en-US" altLang="zh-TW" sz="2200" dirty="0"/>
              <a:t>,</a:t>
            </a:r>
            <a:r>
              <a:rPr lang="zh-TW" altLang="zh-TW" sz="2200" dirty="0"/>
              <a:t>國內第</a:t>
            </a:r>
            <a:r>
              <a:rPr lang="en-US" altLang="zh-TW" sz="2200" dirty="0"/>
              <a:t>11</a:t>
            </a:r>
            <a:r>
              <a:rPr lang="zh-TW" altLang="zh-TW" sz="2200" dirty="0"/>
              <a:t>次至</a:t>
            </a:r>
            <a:r>
              <a:rPr lang="en-US" altLang="zh-TW" sz="2200" dirty="0"/>
              <a:t>99</a:t>
            </a:r>
            <a:r>
              <a:rPr lang="zh-TW" altLang="zh-TW" sz="2200" dirty="0"/>
              <a:t>次轉換公司債簡稱為「</a:t>
            </a:r>
            <a:r>
              <a:rPr lang="zh-TW" altLang="en-US" sz="2200" dirty="0"/>
              <a:t>葡萄王</a:t>
            </a:r>
            <a:r>
              <a:rPr lang="en-US" altLang="zh-TW" sz="2200" dirty="0"/>
              <a:t>11</a:t>
            </a:r>
            <a:r>
              <a:rPr lang="zh-TW" altLang="zh-TW" sz="2200" dirty="0"/>
              <a:t>」依序至「</a:t>
            </a:r>
            <a:r>
              <a:rPr lang="zh-TW" altLang="en-US" sz="2200" dirty="0"/>
              <a:t>葡萄王</a:t>
            </a:r>
            <a:r>
              <a:rPr lang="en-US" altLang="zh-TW" sz="2200" dirty="0"/>
              <a:t>99</a:t>
            </a:r>
            <a:r>
              <a:rPr lang="zh-TW" altLang="zh-TW" sz="2200" dirty="0"/>
              <a:t>」後回歸循環使用</a:t>
            </a:r>
            <a:r>
              <a:rPr lang="zh-TW" altLang="zh-TW" sz="2200" dirty="0" smtClean="0"/>
              <a:t>。</a:t>
            </a:r>
            <a:endParaRPr lang="en-US" altLang="zh-TW" sz="2200" dirty="0" smtClean="0"/>
          </a:p>
          <a:p>
            <a:endParaRPr lang="en-US" altLang="zh-TW" sz="2200" dirty="0" smtClean="0"/>
          </a:p>
          <a:p>
            <a:r>
              <a:rPr lang="en-US" altLang="zh-TW" sz="2200" dirty="0" smtClean="0"/>
              <a:t>    </a:t>
            </a:r>
            <a:r>
              <a:rPr lang="zh-TW" altLang="zh-TW" sz="2200" dirty="0" smtClean="0"/>
              <a:t>國外</a:t>
            </a:r>
            <a:r>
              <a:rPr lang="zh-TW" altLang="zh-TW" sz="2200" dirty="0"/>
              <a:t>公司來台第一上市櫃轉換公司債，</a:t>
            </a:r>
            <a:r>
              <a:rPr lang="zh-TW" altLang="zh-TW" sz="2200" dirty="0" smtClean="0"/>
              <a:t>如</a:t>
            </a:r>
            <a:r>
              <a:rPr lang="en-US" altLang="zh-TW" sz="2200" dirty="0" smtClean="0"/>
              <a:t>F-IET</a:t>
            </a:r>
            <a:r>
              <a:rPr lang="zh-TW" altLang="zh-TW" sz="2200" dirty="0" smtClean="0"/>
              <a:t>中華民國</a:t>
            </a:r>
            <a:r>
              <a:rPr lang="zh-TW" altLang="zh-TW" sz="2200" dirty="0"/>
              <a:t>境內</a:t>
            </a:r>
            <a:r>
              <a:rPr lang="zh-TW" altLang="zh-TW" sz="2200" dirty="0" smtClean="0"/>
              <a:t>第</a:t>
            </a:r>
            <a:r>
              <a:rPr lang="zh-TW" altLang="en-US" sz="2200" dirty="0" smtClean="0"/>
              <a:t>一</a:t>
            </a:r>
            <a:r>
              <a:rPr lang="zh-TW" altLang="zh-TW" sz="2200" dirty="0" smtClean="0"/>
              <a:t>次</a:t>
            </a:r>
            <a:r>
              <a:rPr lang="zh-TW" altLang="zh-TW" sz="2200" dirty="0"/>
              <a:t>無擔保轉換公司債</a:t>
            </a:r>
            <a:r>
              <a:rPr lang="zh-TW" altLang="zh-TW" sz="2200" dirty="0" smtClean="0"/>
              <a:t>，</a:t>
            </a:r>
            <a:r>
              <a:rPr lang="zh-TW" altLang="en-US" sz="2200" dirty="0" smtClean="0"/>
              <a:t>原</a:t>
            </a:r>
            <a:r>
              <a:rPr lang="zh-TW" altLang="zh-TW" sz="2200" dirty="0" smtClean="0"/>
              <a:t>簡稱</a:t>
            </a:r>
            <a:r>
              <a:rPr lang="zh-TW" altLang="zh-TW" sz="2200" dirty="0"/>
              <a:t>為</a:t>
            </a:r>
            <a:r>
              <a:rPr lang="zh-TW" altLang="zh-TW" sz="2200" dirty="0" smtClean="0"/>
              <a:t>「</a:t>
            </a:r>
            <a:r>
              <a:rPr lang="zh-TW" altLang="en-US" sz="2200" dirty="0" smtClean="0"/>
              <a:t>英特一</a:t>
            </a:r>
            <a:r>
              <a:rPr lang="zh-TW" altLang="zh-TW" sz="2200" dirty="0" smtClean="0"/>
              <a:t>」</a:t>
            </a:r>
            <a:r>
              <a:rPr lang="zh-TW" altLang="zh-TW" sz="2200" dirty="0"/>
              <a:t>，位元組擴充後，依新命名原則轉換公司債簡稱為</a:t>
            </a:r>
            <a:r>
              <a:rPr lang="zh-TW" altLang="zh-TW" sz="2200" dirty="0" smtClean="0"/>
              <a:t>「</a:t>
            </a:r>
            <a:r>
              <a:rPr lang="en-US" altLang="zh-TW" sz="2200" dirty="0" smtClean="0"/>
              <a:t>IET</a:t>
            </a:r>
            <a:r>
              <a:rPr lang="zh-TW" altLang="en-US" sz="2200" dirty="0" smtClean="0"/>
              <a:t>一</a:t>
            </a:r>
            <a:r>
              <a:rPr lang="en-US" altLang="zh-TW" sz="2200" dirty="0" smtClean="0"/>
              <a:t>KY</a:t>
            </a:r>
            <a:r>
              <a:rPr lang="zh-TW" altLang="zh-TW" sz="2200" dirty="0"/>
              <a:t>」。</a:t>
            </a:r>
          </a:p>
          <a:p>
            <a:pPr marL="0" indent="0">
              <a:buNone/>
            </a:pPr>
            <a:endParaRPr lang="en-US" altLang="zh-TW" sz="2200" dirty="0"/>
          </a:p>
          <a:p>
            <a:r>
              <a:rPr lang="zh-TW" altLang="en-US" sz="2200" dirty="0" smtClean="0"/>
              <a:t>    兆豐金</a:t>
            </a:r>
            <a:r>
              <a:rPr lang="zh-TW" altLang="zh-TW" sz="2200" dirty="0" smtClean="0"/>
              <a:t>國內第</a:t>
            </a:r>
            <a:r>
              <a:rPr lang="zh-TW" altLang="en-US" sz="2200" dirty="0" smtClean="0"/>
              <a:t>二</a:t>
            </a:r>
            <a:r>
              <a:rPr lang="zh-TW" altLang="zh-TW" sz="2200" dirty="0" smtClean="0"/>
              <a:t>次</a:t>
            </a:r>
            <a:r>
              <a:rPr lang="zh-TW" altLang="zh-TW" sz="2200" dirty="0"/>
              <a:t>交換公司債，</a:t>
            </a:r>
            <a:r>
              <a:rPr lang="zh-TW" altLang="en-US" sz="2200" dirty="0"/>
              <a:t>原</a:t>
            </a:r>
            <a:r>
              <a:rPr lang="zh-TW" altLang="zh-TW" sz="2200" dirty="0"/>
              <a:t>簡稱為</a:t>
            </a:r>
            <a:r>
              <a:rPr lang="zh-TW" altLang="zh-TW" sz="2200" dirty="0" smtClean="0"/>
              <a:t>「</a:t>
            </a:r>
            <a:r>
              <a:rPr lang="zh-TW" altLang="en-US" sz="2200" dirty="0"/>
              <a:t>兆豐</a:t>
            </a:r>
            <a:r>
              <a:rPr lang="en-US" altLang="zh-TW" sz="2200" dirty="0" smtClean="0"/>
              <a:t>E2 </a:t>
            </a:r>
            <a:r>
              <a:rPr lang="zh-TW" altLang="zh-TW" sz="2200" dirty="0"/>
              <a:t>」，依新命名原則簡稱為</a:t>
            </a:r>
            <a:r>
              <a:rPr lang="zh-TW" altLang="zh-TW" sz="2200" dirty="0" smtClean="0"/>
              <a:t>「</a:t>
            </a:r>
            <a:r>
              <a:rPr lang="zh-TW" altLang="en-US" sz="2200" dirty="0"/>
              <a:t>兆豐金</a:t>
            </a:r>
            <a:r>
              <a:rPr lang="en-US" altLang="zh-TW" sz="2200" dirty="0" smtClean="0"/>
              <a:t>E2</a:t>
            </a:r>
            <a:r>
              <a:rPr lang="zh-TW" altLang="zh-TW" sz="2200" dirty="0" smtClean="0"/>
              <a:t>」，</a:t>
            </a:r>
            <a:r>
              <a:rPr lang="en-US" altLang="zh-TW" sz="2200" dirty="0"/>
              <a:t>E1</a:t>
            </a:r>
            <a:r>
              <a:rPr lang="zh-TW" altLang="zh-TW" sz="2200" dirty="0"/>
              <a:t>至</a:t>
            </a:r>
            <a:r>
              <a:rPr lang="en-US" altLang="zh-TW" sz="2200" dirty="0"/>
              <a:t>E9</a:t>
            </a:r>
            <a:r>
              <a:rPr lang="zh-TW" altLang="zh-TW" sz="2200" dirty="0"/>
              <a:t>循環使用。</a:t>
            </a:r>
            <a:endParaRPr lang="en-US" altLang="zh-TW" sz="2200" dirty="0"/>
          </a:p>
          <a:p>
            <a:endParaRPr lang="en-US" altLang="zh-TW" sz="2200"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57</a:t>
            </a:fld>
            <a:endParaRPr lang="zh-TW" altLang="en-US" dirty="0"/>
          </a:p>
        </p:txBody>
      </p:sp>
    </p:spTree>
    <p:extLst>
      <p:ext uri="{BB962C8B-B14F-4D97-AF65-F5344CB8AC3E}">
        <p14:creationId xmlns:p14="http://schemas.microsoft.com/office/powerpoint/2010/main" val="4231199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normAutofit/>
          </a:bodyPr>
          <a:lstStyle/>
          <a:p>
            <a:r>
              <a:rPr lang="zh-TW" altLang="en-US" sz="2800" dirty="0" smtClean="0"/>
              <a:t>依據</a:t>
            </a:r>
            <a:r>
              <a:rPr lang="en-US" altLang="zh-TW" sz="2800" dirty="0" smtClean="0"/>
              <a:t>:</a:t>
            </a:r>
          </a:p>
          <a:p>
            <a:pPr lvl="1"/>
            <a:r>
              <a:rPr lang="zh-TW" altLang="en-US" dirty="0">
                <a:solidFill>
                  <a:srgbClr val="FF0000"/>
                </a:solidFill>
              </a:rPr>
              <a:t>中華民國證券商業同業公會</a:t>
            </a:r>
            <a:r>
              <a:rPr lang="en-US" altLang="zh-TW" dirty="0">
                <a:solidFill>
                  <a:srgbClr val="FF0000"/>
                </a:solidFill>
              </a:rPr>
              <a:t>105</a:t>
            </a:r>
            <a:r>
              <a:rPr lang="zh-TW" altLang="en-US" dirty="0">
                <a:solidFill>
                  <a:srgbClr val="FF0000"/>
                </a:solidFill>
              </a:rPr>
              <a:t>年</a:t>
            </a:r>
            <a:r>
              <a:rPr lang="en-US" altLang="zh-TW" dirty="0">
                <a:solidFill>
                  <a:srgbClr val="FF0000"/>
                </a:solidFill>
              </a:rPr>
              <a:t>4</a:t>
            </a:r>
            <a:r>
              <a:rPr lang="zh-TW" altLang="en-US" dirty="0">
                <a:solidFill>
                  <a:srgbClr val="FF0000"/>
                </a:solidFill>
              </a:rPr>
              <a:t>月</a:t>
            </a:r>
            <a:r>
              <a:rPr lang="en-US" altLang="zh-TW" dirty="0">
                <a:solidFill>
                  <a:srgbClr val="FF0000"/>
                </a:solidFill>
              </a:rPr>
              <a:t>7</a:t>
            </a:r>
            <a:r>
              <a:rPr lang="zh-TW" altLang="en-US" dirty="0">
                <a:solidFill>
                  <a:srgbClr val="FF0000"/>
                </a:solidFill>
              </a:rPr>
              <a:t>日中證商電字第</a:t>
            </a:r>
            <a:r>
              <a:rPr lang="en-US" altLang="zh-TW" dirty="0">
                <a:solidFill>
                  <a:srgbClr val="FF0000"/>
                </a:solidFill>
              </a:rPr>
              <a:t>1050001979</a:t>
            </a:r>
            <a:r>
              <a:rPr lang="zh-TW" altLang="en-US" dirty="0">
                <a:solidFill>
                  <a:srgbClr val="FF0000"/>
                </a:solidFill>
              </a:rPr>
              <a:t>號</a:t>
            </a:r>
            <a:r>
              <a:rPr lang="zh-TW" altLang="en-US" dirty="0" smtClean="0">
                <a:solidFill>
                  <a:srgbClr val="FF0000"/>
                </a:solidFill>
              </a:rPr>
              <a:t>函</a:t>
            </a:r>
            <a:endParaRPr lang="en-US" altLang="zh-TW" dirty="0" smtClean="0">
              <a:solidFill>
                <a:srgbClr val="FF0000"/>
              </a:solidFill>
            </a:endParaRPr>
          </a:p>
          <a:p>
            <a:pPr lvl="1"/>
            <a:r>
              <a:rPr lang="zh-TW" altLang="en-US" dirty="0" smtClean="0">
                <a:solidFill>
                  <a:srgbClr val="FF0000"/>
                </a:solidFill>
              </a:rPr>
              <a:t>現金</a:t>
            </a:r>
            <a:r>
              <a:rPr lang="zh-TW" altLang="en-US" dirty="0">
                <a:solidFill>
                  <a:srgbClr val="FF0000"/>
                </a:solidFill>
              </a:rPr>
              <a:t>減</a:t>
            </a:r>
            <a:r>
              <a:rPr lang="zh-TW" altLang="en-US" dirty="0" smtClean="0">
                <a:solidFill>
                  <a:srgbClr val="FF0000"/>
                </a:solidFill>
              </a:rPr>
              <a:t>資必須進行反稀釋</a:t>
            </a:r>
            <a:r>
              <a:rPr lang="en-US" altLang="zh-TW" dirty="0" smtClean="0">
                <a:solidFill>
                  <a:srgbClr val="FF0000"/>
                </a:solidFill>
              </a:rPr>
              <a:t>(</a:t>
            </a:r>
            <a:r>
              <a:rPr lang="zh-TW" altLang="en-US" dirty="0" smtClean="0">
                <a:solidFill>
                  <a:srgbClr val="FF0000"/>
                </a:solidFill>
              </a:rPr>
              <a:t>轉換價格調整</a:t>
            </a:r>
            <a:r>
              <a:rPr lang="en-US" altLang="zh-TW" dirty="0" smtClean="0">
                <a:solidFill>
                  <a:srgbClr val="FF0000"/>
                </a:solidFill>
              </a:rPr>
              <a:t>)</a:t>
            </a:r>
            <a:r>
              <a:rPr lang="zh-TW" altLang="en-US" dirty="0" smtClean="0">
                <a:solidFill>
                  <a:srgbClr val="FF0000"/>
                </a:solidFill>
              </a:rPr>
              <a:t>且溯及既往</a:t>
            </a:r>
          </a:p>
        </p:txBody>
      </p:sp>
      <p:sp>
        <p:nvSpPr>
          <p:cNvPr id="48132" name="投影片編號版面配置區 5"/>
          <p:cNvSpPr>
            <a:spLocks noGrp="1"/>
          </p:cNvSpPr>
          <p:nvPr>
            <p:ph type="sldNum" sz="quarter" idx="12"/>
          </p:nvPr>
        </p:nvSpPr>
        <p:spPr/>
        <p:txBody>
          <a:bodyPr/>
          <a:lstStyle/>
          <a:p>
            <a:pPr>
              <a:defRPr/>
            </a:pPr>
            <a:fld id="{DD040D8F-4C73-4DA9-B9C0-7D97502AC8F3}" type="slidenum">
              <a:rPr lang="en-US" altLang="zh-TW"/>
              <a:pPr>
                <a:defRPr/>
              </a:pPr>
              <a:t>58</a:t>
            </a:fld>
            <a:endParaRPr lang="en-US" altLang="zh-TW"/>
          </a:p>
        </p:txBody>
      </p:sp>
      <p:pic>
        <p:nvPicPr>
          <p:cNvPr id="1015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標題 1"/>
          <p:cNvSpPr txBox="1">
            <a:spLocks/>
          </p:cNvSpPr>
          <p:nvPr/>
        </p:nvSpPr>
        <p:spPr>
          <a:xfrm>
            <a:off x="755576" y="476672"/>
            <a:ext cx="5544616" cy="1080120"/>
          </a:xfrm>
          <a:prstGeom prst="rect">
            <a:avLst/>
          </a:prstGeom>
        </p:spPr>
        <p:txBody>
          <a:bodyPr vert="horz" rtlCol="0" anchor="ctr">
            <a:noAutofit/>
          </a:bodyPr>
          <a:lstStyle>
            <a:lvl1pPr marL="342900" indent="-342900" algn="ctr" rtl="0" eaLnBrk="1" latinLnBrk="0" hangingPunct="1">
              <a:spcBef>
                <a:spcPct val="0"/>
              </a:spcBef>
              <a:buClr>
                <a:srgbClr val="FFCC00"/>
              </a:buClr>
              <a:buNone/>
              <a:defRPr kumimoji="0" lang="en-US" altLang="en-US" sz="4000" b="1" kern="1200" dirty="0">
                <a:solidFill>
                  <a:schemeClr val="tx2"/>
                </a:solidFill>
                <a:latin typeface="標楷體" pitchFamily="65" charset="-120"/>
                <a:ea typeface="標楷體" pitchFamily="65" charset="-120"/>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fontAlgn="auto">
              <a:spcBef>
                <a:spcPct val="50000"/>
              </a:spcBef>
              <a:spcAft>
                <a:spcPts val="0"/>
              </a:spcAft>
              <a:defRPr/>
            </a:pPr>
            <a:r>
              <a:rPr lang="en-US" altLang="zh-TW" sz="3000" dirty="0" smtClean="0"/>
              <a:t>(</a:t>
            </a:r>
            <a:r>
              <a:rPr lang="zh-TW" altLang="en-US" sz="3000" dirty="0" smtClean="0"/>
              <a:t>三</a:t>
            </a:r>
            <a:r>
              <a:rPr lang="en-US" altLang="zh-TW" sz="3000" dirty="0" smtClean="0"/>
              <a:t>)</a:t>
            </a:r>
            <a:r>
              <a:rPr lang="zh-TW" altLang="en-US" sz="3000" dirty="0" smtClean="0"/>
              <a:t>現金減資調整轉</a:t>
            </a:r>
            <a:r>
              <a:rPr lang="en-US" altLang="zh-TW" sz="3000" dirty="0" smtClean="0"/>
              <a:t>(</a:t>
            </a:r>
            <a:r>
              <a:rPr lang="zh-TW" altLang="en-US" sz="3000" dirty="0" smtClean="0"/>
              <a:t>交</a:t>
            </a:r>
            <a:r>
              <a:rPr lang="en-US" altLang="zh-TW" sz="3000" dirty="0" smtClean="0"/>
              <a:t>)</a:t>
            </a:r>
            <a:r>
              <a:rPr lang="zh-TW" altLang="en-US" sz="3000" dirty="0" smtClean="0"/>
              <a:t>換價格</a:t>
            </a:r>
            <a:endParaRPr lang="zh-TW" altLang="en-US" sz="2400" dirty="0"/>
          </a:p>
        </p:txBody>
      </p:sp>
    </p:spTree>
    <p:extLst>
      <p:ext uri="{BB962C8B-B14F-4D97-AF65-F5344CB8AC3E}">
        <p14:creationId xmlns:p14="http://schemas.microsoft.com/office/powerpoint/2010/main" val="781779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003232" cy="648072"/>
          </a:xfrm>
        </p:spPr>
        <p:txBody>
          <a:bodyPr>
            <a:noAutofit/>
          </a:bodyPr>
          <a:lstStyle/>
          <a:p>
            <a:r>
              <a:rPr lang="zh-TW" altLang="zh-TW" sz="3200" dirty="0" smtClean="0">
                <a:solidFill>
                  <a:schemeClr val="tx2">
                    <a:lumMod val="60000"/>
                    <a:lumOff val="40000"/>
                  </a:schemeClr>
                </a:solidFill>
              </a:rPr>
              <a:t>因</a:t>
            </a:r>
            <a:r>
              <a:rPr lang="zh-TW" altLang="en-US" sz="3200" dirty="0">
                <a:solidFill>
                  <a:schemeClr val="tx2">
                    <a:lumMod val="60000"/>
                    <a:lumOff val="40000"/>
                  </a:schemeClr>
                </a:solidFill>
              </a:rPr>
              <a:t>減</a:t>
            </a:r>
            <a:r>
              <a:rPr lang="zh-TW" altLang="zh-TW" sz="3200" dirty="0">
                <a:solidFill>
                  <a:schemeClr val="tx2">
                    <a:lumMod val="60000"/>
                    <a:lumOff val="40000"/>
                  </a:schemeClr>
                </a:solidFill>
              </a:rPr>
              <a:t>資而調整轉</a:t>
            </a:r>
            <a:r>
              <a:rPr lang="en-US" altLang="zh-TW" sz="3200" dirty="0">
                <a:solidFill>
                  <a:schemeClr val="tx2">
                    <a:lumMod val="60000"/>
                    <a:lumOff val="40000"/>
                  </a:schemeClr>
                </a:solidFill>
              </a:rPr>
              <a:t>(</a:t>
            </a:r>
            <a:r>
              <a:rPr lang="zh-TW" altLang="zh-TW" sz="3200" dirty="0">
                <a:solidFill>
                  <a:schemeClr val="tx2">
                    <a:lumMod val="60000"/>
                    <a:lumOff val="40000"/>
                  </a:schemeClr>
                </a:solidFill>
              </a:rPr>
              <a:t>交</a:t>
            </a:r>
            <a:r>
              <a:rPr lang="en-US" altLang="zh-TW" sz="3200" dirty="0">
                <a:solidFill>
                  <a:schemeClr val="tx2">
                    <a:lumMod val="60000"/>
                    <a:lumOff val="40000"/>
                  </a:schemeClr>
                </a:solidFill>
              </a:rPr>
              <a:t>)</a:t>
            </a:r>
            <a:r>
              <a:rPr lang="zh-TW" altLang="zh-TW" sz="3200" dirty="0">
                <a:solidFill>
                  <a:schemeClr val="tx2">
                    <a:lumMod val="60000"/>
                    <a:lumOff val="40000"/>
                  </a:schemeClr>
                </a:solidFill>
              </a:rPr>
              <a:t>換價格</a:t>
            </a:r>
            <a:r>
              <a:rPr lang="en-US" altLang="zh-TW" sz="3200" dirty="0">
                <a:solidFill>
                  <a:srgbClr val="FF0000"/>
                </a:solidFill>
              </a:rPr>
              <a:t>(</a:t>
            </a:r>
            <a:r>
              <a:rPr lang="zh-TW" altLang="en-US" sz="3200" dirty="0">
                <a:solidFill>
                  <a:srgbClr val="FF0000"/>
                </a:solidFill>
              </a:rPr>
              <a:t>因現金減資</a:t>
            </a:r>
            <a:r>
              <a:rPr lang="en-US" altLang="zh-TW" sz="3200" dirty="0" smtClean="0">
                <a:solidFill>
                  <a:srgbClr val="FF0000"/>
                </a:solidFill>
              </a:rPr>
              <a:t>)</a:t>
            </a:r>
            <a:endParaRPr lang="zh-TW" altLang="en-US" sz="3200"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59</a:t>
            </a:fld>
            <a:endParaRPr lang="zh-TW" altLang="en-US" dirty="0"/>
          </a:p>
        </p:txBody>
      </p:sp>
      <p:sp>
        <p:nvSpPr>
          <p:cNvPr id="5" name="矩形 1"/>
          <p:cNvSpPr>
            <a:spLocks noGrp="1" noChangeArrowheads="1"/>
          </p:cNvSpPr>
          <p:nvPr>
            <p:ph idx="1"/>
          </p:nvPr>
        </p:nvSpPr>
        <p:spPr bwMode="auto">
          <a:xfrm>
            <a:off x="467544" y="836712"/>
            <a:ext cx="8229600" cy="5872377"/>
          </a:xfrm>
          <a:prstGeom prst="rect">
            <a:avLst/>
          </a:prstGeom>
          <a:noFill/>
          <a:ln w="9525">
            <a:noFill/>
            <a:miter lim="800000"/>
            <a:headEnd/>
            <a:tailEnd/>
          </a:ln>
          <a:extLst/>
        </p:spPr>
        <p:txBody>
          <a:bodyPr>
            <a:spAutoFit/>
          </a:bodyPr>
          <a:lstStyle/>
          <a:p>
            <a:pPr>
              <a:defRPr/>
            </a:pPr>
            <a:r>
              <a:rPr lang="en-US" altLang="zh-TW" sz="1800" dirty="0">
                <a:solidFill>
                  <a:schemeClr val="tx2">
                    <a:lumMod val="60000"/>
                    <a:lumOff val="40000"/>
                  </a:schemeClr>
                </a:solidFill>
                <a:latin typeface="標楷體" pitchFamily="65" charset="-120"/>
                <a:ea typeface="標楷體" pitchFamily="65" charset="-120"/>
              </a:rPr>
              <a:t>A.</a:t>
            </a:r>
            <a:r>
              <a:rPr lang="zh-TW" altLang="en-US" sz="1800" dirty="0">
                <a:solidFill>
                  <a:schemeClr val="tx2">
                    <a:lumMod val="60000"/>
                    <a:lumOff val="40000"/>
                  </a:schemeClr>
                </a:solidFill>
                <a:latin typeface="標楷體" pitchFamily="65" charset="-120"/>
                <a:ea typeface="標楷體" pitchFamily="65" charset="-120"/>
              </a:rPr>
              <a:t>減資必須於上傳</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檔案中夾檔證期</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局同意減資函文</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B.</a:t>
            </a:r>
            <a:r>
              <a:rPr lang="zh-TW" altLang="en-US" sz="1800" dirty="0">
                <a:solidFill>
                  <a:schemeClr val="tx2">
                    <a:lumMod val="60000"/>
                    <a:lumOff val="40000"/>
                  </a:schemeClr>
                </a:solidFill>
                <a:latin typeface="標楷體" pitchFamily="65" charset="-120"/>
                <a:ea typeface="標楷體" pitchFamily="65" charset="-120"/>
              </a:rPr>
              <a:t>減資前已發行股</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數及退還每股現</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金金額必須於上</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傳檔案中夾檔股</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代出具之流通在</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外餘額證明或相</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關文件。</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C.</a:t>
            </a:r>
            <a:r>
              <a:rPr lang="zh-TW" altLang="en-US" sz="1800" dirty="0">
                <a:solidFill>
                  <a:schemeClr val="tx2">
                    <a:lumMod val="60000"/>
                    <a:lumOff val="40000"/>
                  </a:schemeClr>
                </a:solidFill>
                <a:latin typeface="標楷體" pitchFamily="65" charset="-120"/>
                <a:ea typeface="標楷體" pitchFamily="65" charset="-120"/>
              </a:rPr>
              <a:t>依發行及轉換辦</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法決定轉換價格</a:t>
            </a:r>
            <a:endParaRPr lang="en-US" altLang="zh-TW" sz="1800" dirty="0">
              <a:solidFill>
                <a:schemeClr val="tx2">
                  <a:lumMod val="60000"/>
                  <a:lumOff val="40000"/>
                </a:schemeClr>
              </a:solidFill>
              <a:latin typeface="標楷體" pitchFamily="65" charset="-120"/>
              <a:ea typeface="標楷體" pitchFamily="65" charset="-120"/>
            </a:endParaRPr>
          </a:p>
          <a:p>
            <a:pPr>
              <a:defRPr/>
            </a:pPr>
            <a:r>
              <a:rPr lang="en-US" altLang="zh-TW" sz="1800" dirty="0">
                <a:solidFill>
                  <a:schemeClr val="tx2">
                    <a:lumMod val="60000"/>
                    <a:lumOff val="40000"/>
                  </a:schemeClr>
                </a:solidFill>
                <a:latin typeface="標楷體" pitchFamily="65" charset="-120"/>
                <a:ea typeface="標楷體" pitchFamily="65" charset="-120"/>
              </a:rPr>
              <a:t>  </a:t>
            </a:r>
            <a:r>
              <a:rPr lang="zh-TW" altLang="en-US" sz="1800" dirty="0">
                <a:solidFill>
                  <a:schemeClr val="tx2">
                    <a:lumMod val="60000"/>
                    <a:lumOff val="40000"/>
                  </a:schemeClr>
                </a:solidFill>
                <a:latin typeface="標楷體" pitchFamily="65" charset="-120"/>
                <a:ea typeface="標楷體" pitchFamily="65" charset="-120"/>
              </a:rPr>
              <a:t>適用日期。</a:t>
            </a:r>
            <a:endParaRPr lang="en-US" altLang="zh-TW" sz="1800" dirty="0">
              <a:solidFill>
                <a:schemeClr val="tx2">
                  <a:lumMod val="60000"/>
                  <a:lumOff val="40000"/>
                </a:schemeClr>
              </a:solidFill>
              <a:latin typeface="標楷體" pitchFamily="65" charset="-120"/>
              <a:ea typeface="標楷體" pitchFamily="65" charset="-120"/>
            </a:endParaRPr>
          </a:p>
          <a:p>
            <a:pPr>
              <a:defRPr/>
            </a:pPr>
            <a:endParaRPr lang="en-US" altLang="zh-TW" dirty="0">
              <a:solidFill>
                <a:schemeClr val="bg2"/>
              </a:solidFill>
              <a:latin typeface="標楷體" pitchFamily="65" charset="-120"/>
              <a:ea typeface="標楷體" pitchFamily="65" charset="-120"/>
            </a:endParaRPr>
          </a:p>
          <a:p>
            <a:pPr>
              <a:defRPr/>
            </a:pPr>
            <a:endParaRPr lang="zh-TW" altLang="zh-TW" dirty="0">
              <a:solidFill>
                <a:schemeClr val="bg2"/>
              </a:solidFill>
            </a:endParaRPr>
          </a:p>
        </p:txBody>
      </p:sp>
      <p:sp>
        <p:nvSpPr>
          <p:cNvPr id="6" name="矩形 5"/>
          <p:cNvSpPr/>
          <p:nvPr/>
        </p:nvSpPr>
        <p:spPr>
          <a:xfrm>
            <a:off x="2902442" y="836712"/>
            <a:ext cx="5646738" cy="5354638"/>
          </a:xfrm>
          <a:prstGeom prst="rect">
            <a:avLst/>
          </a:prstGeom>
          <a:ln w="15875" cmpd="sng">
            <a:solidFill>
              <a:schemeClr val="tx1"/>
            </a:solidFill>
          </a:ln>
        </p:spPr>
        <p:txBody>
          <a:bodyPr>
            <a:spAutoFit/>
          </a:bodyPr>
          <a:lstStyle/>
          <a:p>
            <a:pPr>
              <a:spcAft>
                <a:spcPts val="0"/>
              </a:spcAft>
              <a:defRPr/>
            </a:pPr>
            <a:r>
              <a:rPr lang="en-US" altLang="zh-TW" sz="1600" b="1" kern="100" dirty="0">
                <a:latin typeface="標楷體" panose="03000509000000000000" pitchFamily="65" charset="-120"/>
                <a:ea typeface="標楷體" panose="03000509000000000000" pitchFamily="65" charset="-120"/>
                <a:cs typeface="Times New Roman" panose="02020603050405020304" pitchFamily="18" charset="0"/>
              </a:rPr>
              <a:t>                XX</a:t>
            </a:r>
            <a:r>
              <a:rPr lang="zh-TW" altLang="zh-TW" sz="1600" b="1" kern="100" dirty="0">
                <a:latin typeface="標楷體" panose="03000509000000000000" pitchFamily="65" charset="-120"/>
                <a:ea typeface="標楷體" panose="03000509000000000000" pitchFamily="65" charset="-120"/>
                <a:cs typeface="Times New Roman" panose="02020603050405020304" pitchFamily="18" charset="0"/>
              </a:rPr>
              <a:t>股份有限公司</a:t>
            </a:r>
            <a:endParaRPr lang="zh-TW" altLang="zh-TW" sz="1600" kern="100" dirty="0">
              <a:latin typeface="標楷體" panose="03000509000000000000" pitchFamily="65" charset="-120"/>
              <a:ea typeface="標楷體" panose="03000509000000000000" pitchFamily="65" charset="-120"/>
              <a:cs typeface="Times New Roman" panose="02020603050405020304" pitchFamily="18" charset="0"/>
            </a:endParaRPr>
          </a:p>
          <a:p>
            <a:pPr indent="304800">
              <a:spcAft>
                <a:spcPts val="0"/>
              </a:spcAft>
              <a:defRPr/>
            </a:pPr>
            <a:r>
              <a:rPr lang="zh-TW" altLang="zh-TW" sz="1600" b="1" kern="100" dirty="0">
                <a:latin typeface="標楷體" panose="03000509000000000000" pitchFamily="65" charset="-120"/>
                <a:ea typeface="標楷體" panose="03000509000000000000" pitchFamily="65" charset="-120"/>
                <a:cs typeface="Times New Roman" panose="02020603050405020304" pitchFamily="18" charset="0"/>
              </a:rPr>
              <a:t>國內第三次轉換公司債價格調整計算書</a:t>
            </a:r>
            <a:r>
              <a:rPr lang="en-US" altLang="zh-TW" sz="1600" b="1"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1600" b="1"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退還股本</a:t>
            </a:r>
            <a:r>
              <a:rPr lang="en-US" altLang="zh-TW" sz="1600" b="1"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zh-TW" sz="1600" kern="100" dirty="0">
              <a:latin typeface="標楷體" panose="03000509000000000000" pitchFamily="65" charset="-120"/>
              <a:ea typeface="標楷體" panose="03000509000000000000" pitchFamily="65" charset="-120"/>
              <a:cs typeface="Times New Roman" panose="02020603050405020304" pitchFamily="18" charset="0"/>
            </a:endParaRPr>
          </a:p>
          <a:p>
            <a:pPr indent="304800">
              <a:spcAft>
                <a:spcPts val="0"/>
              </a:spcAft>
              <a:defRPr/>
            </a:pPr>
            <a:r>
              <a:rPr lang="en-US" altLang="zh-TW" sz="16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600" kern="100" dirty="0">
              <a:latin typeface="標楷體" panose="03000509000000000000" pitchFamily="65" charset="-120"/>
              <a:ea typeface="標楷體" panose="03000509000000000000" pitchFamily="65" charset="-120"/>
              <a:cs typeface="Times New Roman" panose="02020603050405020304" pitchFamily="18" charset="0"/>
            </a:endParaRPr>
          </a:p>
          <a:p>
            <a:pPr marL="152400" indent="-1524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XX</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股份有限公司</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104</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年度國內第三次無擔保轉換公司債</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代號</a:t>
            </a:r>
            <a:r>
              <a:rPr lang="en-US" altLang="zh-TW" sz="1400" kern="100" dirty="0" smtClean="0">
                <a:latin typeface="標楷體" panose="03000509000000000000" pitchFamily="65" charset="-120"/>
                <a:ea typeface="標楷體" panose="03000509000000000000" pitchFamily="65" charset="-120"/>
                <a:cs typeface="Times New Roman" panose="02020603050405020304" pitchFamily="18" charset="0"/>
              </a:rPr>
              <a:t>:XXXX3</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簡稱</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:XX</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三</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轉換價格調整方式說明</a:t>
            </a:r>
          </a:p>
          <a:p>
            <a:pPr>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defRPr/>
            </a:pPr>
            <a:r>
              <a:rPr lang="zh-TW" altLang="en-US" sz="1400" kern="100" dirty="0">
                <a:latin typeface="標楷體" panose="03000509000000000000" pitchFamily="65" charset="-120"/>
                <a:ea typeface="標楷體" panose="03000509000000000000" pitchFamily="65" charset="-120"/>
                <a:cs typeface="Times New Roman" panose="02020603050405020304" pitchFamily="18" charset="0"/>
              </a:rPr>
              <a:t>一、</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轉換價格計算公式</a:t>
            </a:r>
          </a:p>
          <a:p>
            <a:pPr marL="304800">
              <a:spcAft>
                <a:spcPts val="0"/>
              </a:spcAft>
              <a:defRPr/>
            </a:pP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依據</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XX</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三轉換公司債發行及轉換辦法第十二條規定計算如下</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marL="304800">
              <a:spcAft>
                <a:spcPts val="0"/>
              </a:spcAft>
              <a:defRPr/>
            </a:pP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調整後轉換價格</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調整前轉換價格 </a:t>
            </a:r>
            <a:r>
              <a:rPr lang="en-US"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退還</a:t>
            </a:r>
            <a:r>
              <a:rPr lang="zh-TW" altLang="en-US"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每股</a:t>
            </a:r>
            <a:r>
              <a:rPr lang="zh-TW"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現金金額</a:t>
            </a:r>
            <a:r>
              <a:rPr lang="en-US"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x </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減資前已發行普通股股數</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減資後已發行普通股股數</a:t>
            </a:r>
          </a:p>
          <a:p>
            <a:pPr marL="304800">
              <a:spcAft>
                <a:spcPts val="0"/>
              </a:spcAft>
              <a:defRPr/>
            </a:pPr>
            <a:endParaRPr lang="en-US"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marL="3048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82.22 = (75 - 1 ) X 100,000,000 / 90,000,000</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marL="3048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defRPr/>
            </a:pPr>
            <a:r>
              <a:rPr lang="zh-TW" altLang="en-US" sz="1400" kern="100" dirty="0">
                <a:latin typeface="標楷體" panose="03000509000000000000" pitchFamily="65" charset="-120"/>
                <a:ea typeface="標楷體" panose="03000509000000000000" pitchFamily="65" charset="-120"/>
                <a:cs typeface="Times New Roman" panose="02020603050405020304" pitchFamily="18" charset="0"/>
              </a:rPr>
              <a:t>二、</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轉換價格計算及相關說明</a:t>
            </a:r>
          </a:p>
          <a:p>
            <a:pPr marL="3048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本次現金減資金額新台幣</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元，係以目前實收資本額新台幣</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元，已發行股數</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股為計算基礎，</a:t>
            </a:r>
            <a:r>
              <a:rPr lang="zh-TW" altLang="zh-TW" sz="1400" kern="0" dirty="0">
                <a:solidFill>
                  <a:srgbClr val="FF0000"/>
                </a:solidFill>
                <a:latin typeface="標楷體" panose="03000509000000000000" pitchFamily="65" charset="-120"/>
                <a:ea typeface="標楷體" panose="03000509000000000000" pitchFamily="65" charset="-120"/>
                <a:cs typeface="細明體" panose="02020509000000000000" pitchFamily="49" charset="-120"/>
              </a:rPr>
              <a:t>現金減資比率為</a:t>
            </a:r>
            <a:r>
              <a:rPr lang="en-US" altLang="zh-TW" sz="1400" kern="0" dirty="0">
                <a:solidFill>
                  <a:srgbClr val="FF0000"/>
                </a:solidFill>
                <a:latin typeface="標楷體" panose="03000509000000000000" pitchFamily="65" charset="-120"/>
                <a:ea typeface="標楷體" panose="03000509000000000000" pitchFamily="65" charset="-120"/>
                <a:cs typeface="細明體" panose="02020509000000000000" pitchFamily="49" charset="-120"/>
              </a:rPr>
              <a:t>10%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，計每仟股減少</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股，減資後實收股本為</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900,000,000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元。</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茲依股東會授權及相關法令規定，擬訂定相關日期如下</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一</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減資基準日</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:104</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年</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月</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22</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日。</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二</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調整前之</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新台幣</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75</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元</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三</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調整後之</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新台幣</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82.22</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元</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四</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調整後之</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轉換價格自</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104</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年</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月</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22</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日起適用。</a:t>
            </a:r>
            <a:r>
              <a:rPr lang="en-US" altLang="zh-TW" sz="1400" kern="0" dirty="0">
                <a:latin typeface="標楷體" panose="03000509000000000000" pitchFamily="65" charset="-120"/>
                <a:ea typeface="新細明體" panose="02020500000000000000" pitchFamily="18" charset="-120"/>
                <a:cs typeface="細明體" panose="02020509000000000000" pitchFamily="49" charset="-120"/>
              </a:rPr>
              <a:t> </a:t>
            </a:r>
            <a:endParaRPr lang="zh-TW" altLang="zh-TW" sz="14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3760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710332" y="1268760"/>
            <a:ext cx="7632848" cy="2228255"/>
          </a:xfrm>
          <a:noFill/>
        </p:spPr>
        <p:txBody>
          <a:bodyPr vert="horz" wrap="square" lIns="91440" tIns="45720" rIns="91440" bIns="45720" numCol="1" anchor="t" anchorCtr="0" compatLnSpc="1">
            <a:prstTxWarp prst="textNoShape">
              <a:avLst/>
            </a:prstTxWarp>
            <a:normAutofit/>
          </a:bodyPr>
          <a:lstStyle/>
          <a:p>
            <a:pPr marL="982663" indent="-982663">
              <a:lnSpc>
                <a:spcPts val="4500"/>
              </a:lnSpc>
            </a:pPr>
            <a:r>
              <a:rPr lang="zh-TW" altLang="en-US" sz="4000" b="1" dirty="0">
                <a:solidFill>
                  <a:srgbClr val="967D42"/>
                </a:solidFill>
                <a:latin typeface="標楷體" pitchFamily="65" charset="-120"/>
                <a:ea typeface="標楷體" pitchFamily="65" charset="-120"/>
              </a:rPr>
              <a:t>貳</a:t>
            </a:r>
            <a:r>
              <a:rPr lang="zh-TW" altLang="en-US" sz="4000" b="1" dirty="0" smtClean="0">
                <a:solidFill>
                  <a:srgbClr val="967D42"/>
                </a:solidFill>
                <a:latin typeface="標楷體" pitchFamily="65" charset="-120"/>
                <a:ea typeface="標楷體" pitchFamily="65" charset="-120"/>
              </a:rPr>
              <a:t>、轉</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交</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換公司債發行市場之特色與趨勢</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6</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035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024" y="188640"/>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60</a:t>
            </a:fld>
            <a:endParaRPr lang="zh-TW" altLang="en-US" dirty="0"/>
          </a:p>
        </p:txBody>
      </p:sp>
      <p:pic>
        <p:nvPicPr>
          <p:cNvPr id="1000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5637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23528" y="188640"/>
            <a:ext cx="6912768" cy="502702"/>
          </a:xfrm>
          <a:prstGeom prst="rect">
            <a:avLst/>
          </a:prstGeom>
        </p:spPr>
        <p:txBody>
          <a:bodyPr wrap="square">
            <a:spAutoFit/>
          </a:bodyPr>
          <a:lstStyle/>
          <a:p>
            <a:pPr eaLnBrk="1" hangingPunct="1">
              <a:lnSpc>
                <a:spcPts val="3200"/>
              </a:lnSpc>
              <a:spcBef>
                <a:spcPct val="50000"/>
              </a:spcBef>
              <a:defRPr/>
            </a:pPr>
            <a:r>
              <a:rPr lang="en-US" altLang="zh-TW" sz="3000" b="1" dirty="0" smtClean="0">
                <a:solidFill>
                  <a:schemeClr val="tx2"/>
                </a:solidFill>
                <a:latin typeface="標楷體" pitchFamily="65" charset="-120"/>
                <a:ea typeface="標楷體" pitchFamily="65" charset="-120"/>
              </a:rPr>
              <a:t>(</a:t>
            </a:r>
            <a:r>
              <a:rPr lang="zh-TW" altLang="en-US" sz="3000" b="1" dirty="0" smtClean="0">
                <a:solidFill>
                  <a:schemeClr val="tx2"/>
                </a:solidFill>
                <a:latin typeface="標楷體" pitchFamily="65" charset="-120"/>
                <a:ea typeface="標楷體" pitchFamily="65" charset="-120"/>
              </a:rPr>
              <a:t>四</a:t>
            </a:r>
            <a:r>
              <a:rPr lang="en-US" altLang="zh-TW" sz="3000" b="1" dirty="0" smtClean="0">
                <a:solidFill>
                  <a:schemeClr val="tx2"/>
                </a:solidFill>
                <a:latin typeface="標楷體" pitchFamily="65" charset="-120"/>
                <a:ea typeface="標楷體" pitchFamily="65" charset="-120"/>
              </a:rPr>
              <a:t>)</a:t>
            </a:r>
            <a:r>
              <a:rPr lang="zh-TW" altLang="en-US" sz="3000" b="1" dirty="0">
                <a:solidFill>
                  <a:schemeClr val="tx2"/>
                </a:solidFill>
                <a:latin typeface="標楷體" pitchFamily="65" charset="-120"/>
                <a:ea typeface="標楷體" pitchFamily="65" charset="-120"/>
              </a:rPr>
              <a:t>新版</a:t>
            </a:r>
            <a:r>
              <a:rPr lang="zh-TW" altLang="zh-TW" sz="3000" b="1" dirty="0">
                <a:solidFill>
                  <a:schemeClr val="tx2"/>
                </a:solidFill>
                <a:latin typeface="標楷體" pitchFamily="65" charset="-120"/>
                <a:ea typeface="標楷體" pitchFamily="65" charset="-120"/>
              </a:rPr>
              <a:t>轉</a:t>
            </a:r>
            <a:r>
              <a:rPr lang="en-US" altLang="zh-TW" sz="3000" b="1" dirty="0">
                <a:solidFill>
                  <a:schemeClr val="tx2"/>
                </a:solidFill>
                <a:latin typeface="標楷體" pitchFamily="65" charset="-120"/>
                <a:ea typeface="標楷體" pitchFamily="65" charset="-120"/>
              </a:rPr>
              <a:t>(</a:t>
            </a:r>
            <a:r>
              <a:rPr lang="zh-TW" altLang="en-US" sz="3000" b="1" dirty="0">
                <a:solidFill>
                  <a:schemeClr val="tx2"/>
                </a:solidFill>
                <a:latin typeface="標楷體" pitchFamily="65" charset="-120"/>
                <a:ea typeface="標楷體" pitchFamily="65" charset="-120"/>
              </a:rPr>
              <a:t>交</a:t>
            </a:r>
            <a:r>
              <a:rPr lang="en-US" altLang="zh-TW" sz="3000" b="1" dirty="0">
                <a:solidFill>
                  <a:schemeClr val="tx2"/>
                </a:solidFill>
                <a:latin typeface="標楷體" pitchFamily="65" charset="-120"/>
                <a:ea typeface="標楷體" pitchFamily="65" charset="-120"/>
              </a:rPr>
              <a:t>)</a:t>
            </a:r>
            <a:r>
              <a:rPr lang="zh-TW" altLang="en-US" sz="3000" b="1" dirty="0">
                <a:solidFill>
                  <a:schemeClr val="tx2"/>
                </a:solidFill>
                <a:latin typeface="標楷體" pitchFamily="65" charset="-120"/>
                <a:ea typeface="標楷體" pitchFamily="65" charset="-120"/>
              </a:rPr>
              <a:t>債反稀釋</a:t>
            </a:r>
            <a:r>
              <a:rPr lang="zh-TW" altLang="en-US" sz="3000" b="1" dirty="0" smtClean="0">
                <a:solidFill>
                  <a:schemeClr val="tx2"/>
                </a:solidFill>
                <a:latin typeface="標楷體" pitchFamily="65" charset="-120"/>
                <a:ea typeface="標楷體" pitchFamily="65" charset="-120"/>
              </a:rPr>
              <a:t>操作介面</a:t>
            </a:r>
            <a:r>
              <a:rPr lang="zh-TW" altLang="en-US" sz="3000" b="1" dirty="0">
                <a:solidFill>
                  <a:schemeClr val="tx2"/>
                </a:solidFill>
                <a:latin typeface="標楷體" pitchFamily="65" charset="-120"/>
                <a:ea typeface="標楷體" pitchFamily="65" charset="-120"/>
              </a:rPr>
              <a:t>簡介</a:t>
            </a:r>
            <a:endParaRPr lang="en-US" altLang="zh-TW" sz="3000"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984642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61</a:t>
            </a:fld>
            <a:endParaRPr lang="zh-TW" altLang="en-US" dirty="0"/>
          </a:p>
        </p:txBody>
      </p:sp>
      <p:pic>
        <p:nvPicPr>
          <p:cNvPr id="1000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20688"/>
            <a:ext cx="898207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6377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62</a:t>
            </a:fld>
            <a:endParaRPr lang="zh-TW" altLang="en-US" dirty="0"/>
          </a:p>
        </p:txBody>
      </p:sp>
      <p:pic>
        <p:nvPicPr>
          <p:cNvPr id="1002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3" y="616965"/>
            <a:ext cx="8994903"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573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3510DE4D-ABD3-454E-B0A0-A4AC400842BF}" type="slidenum">
              <a:rPr kumimoji="0" lang="zh-TW" altLang="en-US" smtClean="0">
                <a:solidFill>
                  <a:srgbClr val="4B3E21"/>
                </a:solidFill>
              </a:rPr>
              <a:pPr/>
              <a:t>63</a:t>
            </a:fld>
            <a:endParaRPr kumimoji="0" lang="zh-TW" altLang="en-US" smtClean="0">
              <a:solidFill>
                <a:srgbClr val="4B3E21"/>
              </a:solidFill>
            </a:endParaRPr>
          </a:p>
        </p:txBody>
      </p:sp>
      <p:sp>
        <p:nvSpPr>
          <p:cNvPr id="39939" name="矩形 4"/>
          <p:cNvSpPr>
            <a:spLocks noChangeArrowheads="1"/>
          </p:cNvSpPr>
          <p:nvPr/>
        </p:nvSpPr>
        <p:spPr bwMode="auto">
          <a:xfrm>
            <a:off x="159755" y="332656"/>
            <a:ext cx="7348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zh-TW" sz="2800" b="1" dirty="0">
                <a:latin typeface="標楷體" pitchFamily="65" charset="-120"/>
                <a:ea typeface="標楷體" pitchFamily="65" charset="-120"/>
              </a:rPr>
              <a:t>轉</a:t>
            </a:r>
            <a:r>
              <a:rPr lang="en-US" altLang="zh-TW" sz="2800" b="1" dirty="0">
                <a:latin typeface="標楷體" pitchFamily="65" charset="-120"/>
                <a:ea typeface="標楷體" pitchFamily="65" charset="-120"/>
              </a:rPr>
              <a:t>(</a:t>
            </a:r>
            <a:r>
              <a:rPr lang="zh-TW" altLang="zh-TW" sz="2800" b="1" dirty="0">
                <a:latin typeface="標楷體" pitchFamily="65" charset="-120"/>
                <a:ea typeface="標楷體" pitchFamily="65" charset="-120"/>
              </a:rPr>
              <a:t>交</a:t>
            </a:r>
            <a:r>
              <a:rPr lang="en-US" altLang="zh-TW" sz="2800" b="1" dirty="0">
                <a:latin typeface="標楷體" pitchFamily="65" charset="-120"/>
                <a:ea typeface="標楷體" pitchFamily="65" charset="-120"/>
              </a:rPr>
              <a:t>)</a:t>
            </a:r>
            <a:r>
              <a:rPr lang="zh-TW" altLang="zh-TW" sz="2800" b="1" dirty="0">
                <a:latin typeface="標楷體" pitchFamily="65" charset="-120"/>
                <a:ea typeface="標楷體" pitchFamily="65" charset="-120"/>
              </a:rPr>
              <a:t>債反稀釋計算書申報作業查詢端</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新</a:t>
            </a:r>
            <a:r>
              <a:rPr lang="zh-TW" altLang="zh-TW" sz="2800" b="1" dirty="0">
                <a:latin typeface="標楷體" pitchFamily="65" charset="-120"/>
                <a:ea typeface="標楷體" pitchFamily="65" charset="-120"/>
              </a:rPr>
              <a:t>版</a:t>
            </a:r>
            <a:r>
              <a:rPr lang="en-US" altLang="zh-TW" sz="2800" b="1" dirty="0">
                <a:latin typeface="標楷體" pitchFamily="65" charset="-120"/>
                <a:ea typeface="標楷體" pitchFamily="65" charset="-120"/>
              </a:rPr>
              <a:t>)</a:t>
            </a:r>
            <a:endParaRPr lang="zh-TW" altLang="zh-TW" sz="2800" b="1" dirty="0">
              <a:latin typeface="標楷體" pitchFamily="65" charset="-120"/>
              <a:ea typeface="標楷體" pitchFamily="65" charset="-120"/>
            </a:endParaRPr>
          </a:p>
        </p:txBody>
      </p:sp>
      <p:pic>
        <p:nvPicPr>
          <p:cNvPr id="999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8" y="953326"/>
            <a:ext cx="84391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300192" y="4005064"/>
            <a:ext cx="245567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99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344" y="3573016"/>
            <a:ext cx="50971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219159" y="3557506"/>
            <a:ext cx="2455674" cy="3600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994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28" y="5434115"/>
            <a:ext cx="8480438"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5650502" y="2798344"/>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36640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64</a:t>
            </a:fld>
            <a:endParaRPr lang="zh-TW" altLang="en-US" dirty="0"/>
          </a:p>
        </p:txBody>
      </p:sp>
      <p:pic>
        <p:nvPicPr>
          <p:cNvPr id="100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53777"/>
            <a:ext cx="8604448"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848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65</a:t>
            </a:fld>
            <a:endParaRPr lang="zh-TW" altLang="en-US" dirty="0"/>
          </a:p>
        </p:txBody>
      </p:sp>
      <p:pic>
        <p:nvPicPr>
          <p:cNvPr id="100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53777"/>
            <a:ext cx="8604448"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83679"/>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0066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6E68B015-45F3-4F76-94F0-E7900502B3DC}" type="slidenum">
              <a:rPr kumimoji="0" lang="en-US" altLang="zh-TW" sz="1200">
                <a:solidFill>
                  <a:schemeClr val="bg2">
                    <a:lumMod val="25000"/>
                  </a:schemeClr>
                </a:solidFill>
                <a:ea typeface="新細明體" pitchFamily="18" charset="-120"/>
              </a:rPr>
              <a:pPr algn="ctr">
                <a:defRPr/>
              </a:pPr>
              <a:t>66</a:t>
            </a:fld>
            <a:endParaRPr kumimoji="0" lang="en-US" altLang="zh-TW" sz="1200">
              <a:solidFill>
                <a:schemeClr val="bg2">
                  <a:lumMod val="25000"/>
                </a:schemeClr>
              </a:solidFill>
              <a:ea typeface="新細明體" pitchFamily="18" charset="-120"/>
            </a:endParaRPr>
          </a:p>
        </p:txBody>
      </p:sp>
      <p:sp>
        <p:nvSpPr>
          <p:cNvPr id="41987" name="Rectangle 6"/>
          <p:cNvSpPr>
            <a:spLocks noChangeArrowheads="1"/>
          </p:cNvSpPr>
          <p:nvPr/>
        </p:nvSpPr>
        <p:spPr bwMode="auto">
          <a:xfrm>
            <a:off x="1425575" y="143522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808364" y="3774918"/>
            <a:ext cx="2214578" cy="2137716"/>
          </a:xfrm>
          <a:prstGeom prst="rect">
            <a:avLst/>
          </a:prstGeom>
          <a:ln>
            <a:noFill/>
          </a:ln>
          <a:effectLst>
            <a:softEdge rad="112500"/>
          </a:effectLst>
        </p:spPr>
      </p:pic>
      <p:pic>
        <p:nvPicPr>
          <p:cNvPr id="41989"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87675" y="3933825"/>
            <a:ext cx="3500438" cy="2143125"/>
          </a:xfrm>
          <a:prstGeom prst="rect">
            <a:avLst/>
          </a:prstGeom>
          <a:noFill/>
          <a:ln w="9525">
            <a:noFill/>
            <a:miter lim="800000"/>
            <a:headEnd/>
            <a:tailEnd/>
          </a:ln>
        </p:spPr>
      </p:pic>
      <p:pic>
        <p:nvPicPr>
          <p:cNvPr id="41990" name="圖片 8" descr="03.jpg"/>
          <p:cNvPicPr>
            <a:picLocks noChangeAspect="1"/>
          </p:cNvPicPr>
          <p:nvPr/>
        </p:nvPicPr>
        <p:blipFill>
          <a:blip r:embed="rId5" cstate="print">
            <a:lum contrast="-10000"/>
            <a:grayscl/>
          </a:blip>
          <a:srcRect/>
          <a:stretch>
            <a:fillRect/>
          </a:stretch>
        </p:blipFill>
        <p:spPr bwMode="auto">
          <a:xfrm rot="588896">
            <a:off x="6630988" y="4751388"/>
            <a:ext cx="1285875" cy="1449387"/>
          </a:xfrm>
          <a:prstGeom prst="rect">
            <a:avLst/>
          </a:prstGeom>
          <a:noFill/>
          <a:ln w="9525">
            <a:noFill/>
            <a:miter lim="800000"/>
            <a:headEnd/>
            <a:tailEnd/>
          </a:ln>
        </p:spPr>
      </p:pic>
      <p:sp>
        <p:nvSpPr>
          <p:cNvPr id="9" name="標題 3"/>
          <p:cNvSpPr>
            <a:spLocks noGrp="1"/>
          </p:cNvSpPr>
          <p:nvPr>
            <p:ph type="title" idx="4294967295"/>
          </p:nvPr>
        </p:nvSpPr>
        <p:spPr>
          <a:xfrm>
            <a:off x="179512" y="1196752"/>
            <a:ext cx="8891463" cy="1512168"/>
          </a:xfrm>
        </p:spPr>
        <p:txBody>
          <a:bodyPr vert="horz" wrap="square" lIns="91440" tIns="45720" rIns="91440" bIns="45720" numCol="1" anchor="t" anchorCtr="0" compatLnSpc="1">
            <a:prstTxWarp prst="textNoShape">
              <a:avLst/>
            </a:prstTxWarp>
            <a:noAutofit/>
          </a:bodyPr>
          <a:lstStyle/>
          <a:p>
            <a:pPr marL="982663" indent="-982663">
              <a:lnSpc>
                <a:spcPct val="150000"/>
              </a:lnSpc>
              <a:defRPr/>
            </a:pPr>
            <a:r>
              <a:rPr lang="zh-TW" altLang="en-US" sz="4000" b="1" dirty="0">
                <a:solidFill>
                  <a:srgbClr val="CA945E"/>
                </a:solidFill>
                <a:latin typeface="標楷體" panose="03000509000000000000" pitchFamily="65" charset="-120"/>
                <a:ea typeface="標楷體" panose="03000509000000000000" pitchFamily="65" charset="-120"/>
              </a:rPr>
              <a:t>柒</a:t>
            </a:r>
            <a:r>
              <a:rPr lang="zh-TW" altLang="en-US" sz="4000" b="1" dirty="0" smtClean="0">
                <a:solidFill>
                  <a:srgbClr val="CA945E"/>
                </a:solidFill>
                <a:latin typeface="標楷體" pitchFamily="65" charset="-120"/>
                <a:ea typeface="標楷體" pitchFamily="65" charset="-120"/>
              </a:rPr>
              <a:t>、海外</a:t>
            </a:r>
            <a:r>
              <a:rPr lang="zh-TW" altLang="en-US" sz="4000" b="1" dirty="0">
                <a:solidFill>
                  <a:srgbClr val="CA945E"/>
                </a:solidFill>
                <a:latin typeface="標楷體" panose="03000509000000000000" pitchFamily="65" charset="-120"/>
                <a:ea typeface="標楷體" panose="03000509000000000000" pitchFamily="65" charset="-120"/>
              </a:rPr>
              <a:t>轉換</a:t>
            </a:r>
            <a:r>
              <a:rPr lang="zh-TW" altLang="en-US" sz="4000" b="1" dirty="0" smtClean="0">
                <a:solidFill>
                  <a:srgbClr val="CA945E"/>
                </a:solidFill>
                <a:latin typeface="標楷體" panose="03000509000000000000" pitchFamily="65" charset="-120"/>
                <a:ea typeface="標楷體" panose="03000509000000000000" pitchFamily="65" charset="-120"/>
              </a:rPr>
              <a:t>公司債回國掛牌制度</a:t>
            </a:r>
            <a:r>
              <a:rPr lang="zh-TW" altLang="en-US" sz="4000" b="1" dirty="0">
                <a:solidFill>
                  <a:srgbClr val="CA945E"/>
                </a:solidFill>
                <a:latin typeface="標楷體" panose="03000509000000000000" pitchFamily="65" charset="-120"/>
                <a:ea typeface="標楷體" panose="03000509000000000000" pitchFamily="65" charset="-120"/>
              </a:rPr>
              <a:t>介紹</a:t>
            </a:r>
            <a:endParaRPr lang="zh-TW" altLang="en-US" sz="4000" b="1" dirty="0" smtClean="0">
              <a:solidFill>
                <a:srgbClr val="CA945E"/>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7251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sz="quarter" idx="1"/>
          </p:nvPr>
        </p:nvSpPr>
        <p:spPr>
          <a:xfrm>
            <a:off x="1331640" y="1772816"/>
            <a:ext cx="7499350" cy="4800600"/>
          </a:xfrm>
        </p:spPr>
        <p:txBody>
          <a:bodyPr/>
          <a:lstStyle/>
          <a:p>
            <a:pPr>
              <a:buSzPct val="75000"/>
              <a:buFont typeface="Wingdings" pitchFamily="2" charset="2"/>
              <a:buChar char="l"/>
            </a:pPr>
            <a:r>
              <a:rPr lang="zh-TW" altLang="en-US" sz="2800" dirty="0" smtClean="0"/>
              <a:t>為企業在海外發行以外幣計價的可轉換公司債，其為結合債券與股票的金融商品，而發行公司賦予投資者將該債券轉換為股票的權利。投資人可於發行後特定期間內，依一定轉換價格或轉換比率將公司債轉換成發行公司之普通股股票或存託憑證。故</a:t>
            </a:r>
            <a:r>
              <a:rPr lang="en-US" altLang="zh-TW" sz="2800" dirty="0" smtClean="0"/>
              <a:t>ECB</a:t>
            </a:r>
            <a:r>
              <a:rPr lang="zh-TW" altLang="en-US" sz="2800" dirty="0" smtClean="0"/>
              <a:t>可視為結合「純公司債」與「選擇權」之金融商品，具有進可攻、退可守的特性。</a:t>
            </a:r>
          </a:p>
          <a:p>
            <a:pPr>
              <a:buFont typeface="Wingdings" pitchFamily="2" charset="2"/>
              <a:buChar char="§"/>
            </a:pPr>
            <a:endParaRPr lang="en-US" altLang="zh-TW" sz="2800" dirty="0" smtClean="0"/>
          </a:p>
          <a:p>
            <a:pPr eaLnBrk="1" hangingPunct="1">
              <a:buFont typeface="Wingdings" pitchFamily="2" charset="2"/>
              <a:buChar char="§"/>
            </a:pPr>
            <a:endParaRPr lang="zh-TW" altLang="en-US" sz="2800" dirty="0" smtClean="0"/>
          </a:p>
          <a:p>
            <a:pPr eaLnBrk="1" hangingPunct="1">
              <a:buFont typeface="Wingdings" pitchFamily="2" charset="2"/>
              <a:buChar char="§"/>
            </a:pPr>
            <a:endParaRPr lang="zh-TW" altLang="en-US" sz="2800" dirty="0" smtClean="0"/>
          </a:p>
        </p:txBody>
      </p:sp>
      <p:sp>
        <p:nvSpPr>
          <p:cNvPr id="6147" name="投影片編號版面配置區 3"/>
          <p:cNvSpPr>
            <a:spLocks noGrp="1"/>
          </p:cNvSpPr>
          <p:nvPr>
            <p:ph type="sldNum" sz="quarter" idx="12"/>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spcBef>
                <a:spcPct val="0"/>
              </a:spcBef>
              <a:buClrTx/>
              <a:buSzTx/>
              <a:buFontTx/>
              <a:buNone/>
            </a:pPr>
            <a:fld id="{4602B26C-0311-4E01-B218-08F99FDC6A27}" type="slidenum">
              <a:rPr lang="en-US" altLang="zh-TW" sz="1200">
                <a:solidFill>
                  <a:srgbClr val="4B3E21"/>
                </a:solidFill>
                <a:latin typeface="Arial" charset="0"/>
                <a:ea typeface="新細明體" charset="-120"/>
              </a:rPr>
              <a:pPr>
                <a:spcBef>
                  <a:spcPct val="0"/>
                </a:spcBef>
                <a:buClrTx/>
                <a:buSzTx/>
                <a:buFontTx/>
                <a:buNone/>
              </a:pPr>
              <a:t>67</a:t>
            </a:fld>
            <a:endParaRPr lang="en-US" altLang="zh-TW" sz="1200">
              <a:solidFill>
                <a:srgbClr val="4B3E21"/>
              </a:solidFill>
              <a:latin typeface="Arial" charset="0"/>
              <a:ea typeface="新細明體" charset="-120"/>
            </a:endParaRPr>
          </a:p>
        </p:txBody>
      </p:sp>
      <p:sp>
        <p:nvSpPr>
          <p:cNvPr id="6" name="標題 1"/>
          <p:cNvSpPr>
            <a:spLocks noGrp="1"/>
          </p:cNvSpPr>
          <p:nvPr>
            <p:ph type="title"/>
          </p:nvPr>
        </p:nvSpPr>
        <p:spPr>
          <a:xfrm>
            <a:off x="683568" y="908720"/>
            <a:ext cx="8244408" cy="863600"/>
          </a:xfrm>
        </p:spPr>
        <p:txBody>
          <a:bodyPr>
            <a:normAutofit/>
          </a:bodyPr>
          <a:lstStyle/>
          <a:p>
            <a:pPr algn="ctr" eaLnBrk="1" hangingPunct="1">
              <a:defRPr/>
            </a:pPr>
            <a:r>
              <a:rPr lang="zh-TW" altLang="en-US" sz="3600" dirty="0">
                <a:latin typeface="微軟正黑體" pitchFamily="34" charset="-120"/>
              </a:rPr>
              <a:t>海外轉換</a:t>
            </a:r>
            <a:r>
              <a:rPr lang="zh-TW" altLang="en-US" sz="3600" dirty="0" smtClean="0">
                <a:latin typeface="微軟正黑體" pitchFamily="34" charset="-120"/>
              </a:rPr>
              <a:t>公司債</a:t>
            </a:r>
            <a:r>
              <a:rPr lang="en-US" altLang="zh-TW" sz="3600" dirty="0" smtClean="0">
                <a:latin typeface="微軟正黑體" pitchFamily="34" charset="-120"/>
              </a:rPr>
              <a:t>(</a:t>
            </a:r>
            <a:r>
              <a:rPr lang="en-US" altLang="zh-TW" sz="3600" dirty="0" smtClean="0"/>
              <a:t>ECB</a:t>
            </a:r>
            <a:r>
              <a:rPr lang="en-US" altLang="zh-TW" sz="3600" dirty="0">
                <a:latin typeface="微軟正黑體" pitchFamily="34" charset="-120"/>
              </a:rPr>
              <a:t>)</a:t>
            </a:r>
            <a:r>
              <a:rPr lang="zh-TW" altLang="en-US" sz="3600" dirty="0" smtClean="0"/>
              <a:t>的</a:t>
            </a:r>
            <a:r>
              <a:rPr lang="zh-TW" altLang="en-US" sz="3600" dirty="0"/>
              <a:t>定義</a:t>
            </a:r>
            <a:endParaRPr lang="zh-TW" altLang="en-US" sz="36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70231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1340494" y="332656"/>
            <a:ext cx="7499350" cy="936625"/>
          </a:xfrm>
        </p:spPr>
        <p:txBody>
          <a:bodyPr/>
          <a:lstStyle/>
          <a:p>
            <a:pPr algn="ctr" eaLnBrk="1" hangingPunct="1">
              <a:defRPr/>
            </a:pPr>
            <a:r>
              <a:rPr lang="zh-TW" altLang="en-US" sz="3600" dirty="0" smtClean="0"/>
              <a:t>發行</a:t>
            </a:r>
            <a:r>
              <a:rPr lang="en-US" altLang="zh-TW" sz="3600" dirty="0" smtClean="0"/>
              <a:t>ECB</a:t>
            </a:r>
            <a:r>
              <a:rPr lang="zh-TW" altLang="en-US" sz="3600" dirty="0" smtClean="0"/>
              <a:t>的優缺點</a:t>
            </a:r>
          </a:p>
        </p:txBody>
      </p:sp>
      <p:sp>
        <p:nvSpPr>
          <p:cNvPr id="5" name="圓角矩形 4"/>
          <p:cNvSpPr/>
          <p:nvPr/>
        </p:nvSpPr>
        <p:spPr>
          <a:xfrm>
            <a:off x="1267532" y="1124744"/>
            <a:ext cx="7562808" cy="316835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kumimoji="0" lang="zh-TW" altLang="en-US" sz="2300" dirty="0">
                <a:solidFill>
                  <a:schemeClr val="tx1"/>
                </a:solidFill>
                <a:latin typeface="標楷體" pitchFamily="65" charset="-120"/>
                <a:ea typeface="標楷體" pitchFamily="65" charset="-120"/>
              </a:rPr>
              <a:t>優點：</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增加籌資管道</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引進外資法人</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對有外匯</a:t>
            </a:r>
            <a:r>
              <a:rPr kumimoji="0" lang="zh-TW" altLang="en-US" sz="2300" dirty="0" smtClean="0">
                <a:solidFill>
                  <a:schemeClr val="tx1"/>
                </a:solidFill>
                <a:latin typeface="標楷體" pitchFamily="65" charset="-120"/>
                <a:ea typeface="標楷體" pitchFamily="65" charset="-120"/>
              </a:rPr>
              <a:t>收入之公司，可增加外匯風險管理</a:t>
            </a:r>
            <a:r>
              <a:rPr kumimoji="0" lang="zh-TW" altLang="en-US" sz="2300" dirty="0">
                <a:solidFill>
                  <a:schemeClr val="tx1"/>
                </a:solidFill>
                <a:latin typeface="標楷體" pitchFamily="65" charset="-120"/>
                <a:ea typeface="標楷體" pitchFamily="65" charset="-120"/>
              </a:rPr>
              <a:t>效益</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轉換後可改善財務結構</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發行條件具有彈性</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股權膨脹及稀釋效果非立即反應</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擴展發行公司國際知名度</a:t>
            </a:r>
            <a:endParaRPr kumimoji="0" lang="en-US" altLang="zh-TW" sz="2300" dirty="0">
              <a:solidFill>
                <a:schemeClr val="tx1"/>
              </a:solidFill>
              <a:latin typeface="標楷體" pitchFamily="65" charset="-120"/>
              <a:ea typeface="標楷體" pitchFamily="65" charset="-120"/>
            </a:endParaRPr>
          </a:p>
        </p:txBody>
      </p:sp>
      <p:sp>
        <p:nvSpPr>
          <p:cNvPr id="6" name="圓角矩形 5"/>
          <p:cNvSpPr/>
          <p:nvPr/>
        </p:nvSpPr>
        <p:spPr>
          <a:xfrm>
            <a:off x="1257664" y="4293096"/>
            <a:ext cx="7562808" cy="208823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eaLnBrk="1" fontAlgn="auto" hangingPunct="1">
              <a:spcBef>
                <a:spcPts val="0"/>
              </a:spcBef>
              <a:spcAft>
                <a:spcPts val="0"/>
              </a:spcAft>
              <a:defRPr/>
            </a:pPr>
            <a:r>
              <a:rPr kumimoji="0" lang="zh-TW" altLang="en-US" sz="2300" dirty="0">
                <a:solidFill>
                  <a:schemeClr val="tx1"/>
                </a:solidFill>
                <a:latin typeface="標楷體" pitchFamily="65" charset="-120"/>
                <a:ea typeface="標楷體" pitchFamily="65" charset="-120"/>
              </a:rPr>
              <a:t>缺點：</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發行成本較國內現金增資及國內可轉換公司債為高</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轉換時點之不確定</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資金不能自由轉換為台幣使用</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影響公司經營控制權的程度較現金增資</a:t>
            </a:r>
            <a:r>
              <a:rPr kumimoji="0" lang="zh-TW" altLang="en-US" sz="2300" dirty="0" smtClean="0">
                <a:solidFill>
                  <a:schemeClr val="tx1"/>
                </a:solidFill>
                <a:latin typeface="標楷體" pitchFamily="65" charset="-120"/>
                <a:ea typeface="標楷體" pitchFamily="65" charset="-120"/>
              </a:rPr>
              <a:t>嚴重</a:t>
            </a:r>
            <a:endParaRPr kumimoji="0" lang="en-US" altLang="zh-TW" sz="2300" dirty="0" smtClean="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smtClean="0">
                <a:solidFill>
                  <a:schemeClr val="tx1"/>
                </a:solidFill>
                <a:latin typeface="標楷體" pitchFamily="65" charset="-120"/>
                <a:ea typeface="標楷體" pitchFamily="65" charset="-120"/>
              </a:rPr>
              <a:t>轉換權的會計處理問題</a:t>
            </a:r>
            <a:endParaRPr kumimoji="0" lang="zh-TW" altLang="en-US" sz="2300" dirty="0">
              <a:solidFill>
                <a:schemeClr val="tx1"/>
              </a:solidFill>
              <a:latin typeface="標楷體" pitchFamily="65" charset="-120"/>
              <a:ea typeface="標楷體" pitchFamily="65" charset="-12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063874"/>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AEFADBE0-ADF2-4709-BDBB-EEECB23E8C14}" type="slidenum">
              <a:rPr kumimoji="0" lang="en-US" altLang="zh-TW" sz="1200">
                <a:solidFill>
                  <a:schemeClr val="bg2">
                    <a:lumMod val="25000"/>
                  </a:schemeClr>
                </a:solidFill>
              </a:rPr>
              <a:pPr algn="ctr">
                <a:defRPr/>
              </a:pPr>
              <a:t>69</a:t>
            </a:fld>
            <a:endParaRPr kumimoji="0" lang="en-US" altLang="zh-TW" sz="1200">
              <a:solidFill>
                <a:schemeClr val="bg2">
                  <a:lumMod val="25000"/>
                </a:schemeClr>
              </a:solidFill>
            </a:endParaRPr>
          </a:p>
        </p:txBody>
      </p:sp>
      <p:sp>
        <p:nvSpPr>
          <p:cNvPr id="4301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5" name="Rectangle 2"/>
          <p:cNvSpPr>
            <a:spLocks noGrp="1" noChangeArrowheads="1"/>
          </p:cNvSpPr>
          <p:nvPr>
            <p:ph type="title"/>
          </p:nvPr>
        </p:nvSpPr>
        <p:spPr>
          <a:xfrm>
            <a:off x="767803" y="692696"/>
            <a:ext cx="8101012" cy="865188"/>
          </a:xfrm>
        </p:spPr>
        <p:txBody>
          <a:bodyPr/>
          <a:lstStyle/>
          <a:p>
            <a:pPr algn="ctr" eaLnBrk="1" fontAlgn="auto" hangingPunct="1">
              <a:spcAft>
                <a:spcPts val="0"/>
              </a:spcAft>
              <a:defRPr/>
            </a:pPr>
            <a:r>
              <a:rPr kumimoji="1" lang="en-US" altLang="zh-TW" sz="3600" dirty="0" smtClean="0">
                <a:effectLst>
                  <a:outerShdw blurRad="31750" dist="25400" dir="5400000" algn="tl" rotWithShape="0">
                    <a:srgbClr val="000000">
                      <a:alpha val="25000"/>
                    </a:srgbClr>
                  </a:outerShdw>
                </a:effectLst>
              </a:rPr>
              <a:t>ECB</a:t>
            </a:r>
            <a:r>
              <a:rPr kumimoji="1" lang="zh-TW" altLang="en-US" sz="3600" dirty="0" smtClean="0">
                <a:effectLst>
                  <a:outerShdw blurRad="31750" dist="25400" dir="5400000" algn="tl" rotWithShape="0">
                    <a:srgbClr val="000000">
                      <a:alpha val="25000"/>
                    </a:srgbClr>
                  </a:outerShdw>
                </a:effectLst>
              </a:rPr>
              <a:t> 回國掛牌機制</a:t>
            </a:r>
          </a:p>
        </p:txBody>
      </p:sp>
      <p:sp>
        <p:nvSpPr>
          <p:cNvPr id="43013" name="Rectangle 3"/>
          <p:cNvSpPr>
            <a:spLocks noGrp="1" noChangeArrowheads="1"/>
          </p:cNvSpPr>
          <p:nvPr>
            <p:ph idx="1"/>
          </p:nvPr>
        </p:nvSpPr>
        <p:spPr>
          <a:xfrm>
            <a:off x="1258888" y="1557338"/>
            <a:ext cx="7499350" cy="4635500"/>
          </a:xfrm>
        </p:spPr>
        <p:txBody>
          <a:bodyPr>
            <a:normAutofit lnSpcReduction="10000"/>
          </a:bodyPr>
          <a:lstStyle/>
          <a:p>
            <a:pPr>
              <a:buSzPct val="75000"/>
              <a:buFont typeface="Wingdings" pitchFamily="2" charset="2"/>
              <a:buChar char="l"/>
            </a:pPr>
            <a:r>
              <a:rPr lang="zh-TW" altLang="en-US" sz="2400" dirty="0" smtClean="0">
                <a:cs typeface="Arial" charset="0"/>
              </a:rPr>
              <a:t>為利發行人回台掛牌作業，</a:t>
            </a:r>
            <a:r>
              <a:rPr lang="en-US" altLang="zh-TW" sz="2400" dirty="0" smtClean="0">
                <a:solidFill>
                  <a:srgbClr val="FF0000"/>
                </a:solidFill>
                <a:cs typeface="Arial" charset="0"/>
              </a:rPr>
              <a:t>ECB</a:t>
            </a:r>
            <a:r>
              <a:rPr lang="zh-TW" altLang="en-US" sz="2400" dirty="0" smtClean="0">
                <a:solidFill>
                  <a:srgbClr val="FF0000"/>
                </a:solidFill>
                <a:cs typeface="Arial" charset="0"/>
              </a:rPr>
              <a:t>於發行當日</a:t>
            </a:r>
            <a:r>
              <a:rPr lang="zh-TW" altLang="en-US" sz="2400" dirty="0" smtClean="0">
                <a:cs typeface="Arial" charset="0"/>
              </a:rPr>
              <a:t>即可同步在櫃買中心掛牌交易</a:t>
            </a:r>
            <a:r>
              <a:rPr lang="en-US" altLang="zh-TW" sz="2400" dirty="0" smtClean="0">
                <a:cs typeface="Arial" charset="0"/>
              </a:rPr>
              <a:t>(</a:t>
            </a:r>
            <a:r>
              <a:rPr lang="zh-TW" altLang="en-US" sz="2400" dirty="0" smtClean="0">
                <a:cs typeface="Arial" charset="0"/>
              </a:rPr>
              <a:t>已取消先前一個月後始得回國掛牌之限制</a:t>
            </a:r>
            <a:r>
              <a:rPr lang="en-US" altLang="zh-TW" sz="2400" dirty="0" smtClean="0">
                <a:cs typeface="Arial" charset="0"/>
              </a:rPr>
              <a:t>)</a:t>
            </a:r>
          </a:p>
          <a:p>
            <a:pPr>
              <a:buSzPct val="75000"/>
              <a:buFont typeface="Wingdings" pitchFamily="2" charset="2"/>
              <a:buChar char="l"/>
            </a:pPr>
            <a:r>
              <a:rPr lang="zh-TW" altLang="en-US" sz="2400" dirty="0" smtClean="0">
                <a:cs typeface="Arial" charset="0"/>
              </a:rPr>
              <a:t>主管機關已同意</a:t>
            </a:r>
            <a:r>
              <a:rPr lang="en-US" altLang="zh-TW" sz="2400" dirty="0" smtClean="0">
                <a:cs typeface="Arial" charset="0"/>
              </a:rPr>
              <a:t>ECB</a:t>
            </a:r>
            <a:r>
              <a:rPr lang="zh-TW" altLang="en-US" sz="2400" dirty="0" smtClean="0">
                <a:cs typeface="Arial" charset="0"/>
              </a:rPr>
              <a:t>於櫃買中心掛牌時即</a:t>
            </a:r>
            <a:r>
              <a:rPr lang="zh-TW" altLang="en-US" sz="2400" dirty="0" smtClean="0">
                <a:solidFill>
                  <a:srgbClr val="FF0000"/>
                </a:solidFill>
                <a:cs typeface="Arial" charset="0"/>
              </a:rPr>
              <a:t>毋須強制</a:t>
            </a:r>
            <a:r>
              <a:rPr lang="zh-TW" altLang="en-US" sz="2400" dirty="0" smtClean="0">
                <a:cs typeface="Arial" charset="0"/>
              </a:rPr>
              <a:t>在國外掛牌交易之規定</a:t>
            </a:r>
            <a:endParaRPr lang="en-US" altLang="zh-TW" sz="2400" dirty="0" smtClean="0">
              <a:cs typeface="Arial" charset="0"/>
            </a:endParaRPr>
          </a:p>
          <a:p>
            <a:pPr>
              <a:buSzPct val="75000"/>
              <a:buFont typeface="Wingdings" pitchFamily="2" charset="2"/>
              <a:buChar char="l"/>
            </a:pPr>
            <a:r>
              <a:rPr lang="en-US" altLang="zh-TW" sz="2400" dirty="0" smtClean="0">
                <a:cs typeface="Arial" charset="0"/>
              </a:rPr>
              <a:t>ECB</a:t>
            </a:r>
            <a:r>
              <a:rPr lang="zh-TW" altLang="en-US" sz="2400" dirty="0" smtClean="0">
                <a:cs typeface="Arial" charset="0"/>
              </a:rPr>
              <a:t>回台掛牌後，交易方式及資訊揭露比照國際債券規定</a:t>
            </a:r>
            <a:endParaRPr lang="en-US" altLang="zh-TW" sz="2400" dirty="0" smtClean="0">
              <a:cs typeface="Arial" charset="0"/>
            </a:endParaRPr>
          </a:p>
          <a:p>
            <a:pPr>
              <a:buSzPct val="75000"/>
              <a:buFont typeface="Wingdings" pitchFamily="2" charset="2"/>
              <a:buChar char="l"/>
            </a:pPr>
            <a:r>
              <a:rPr lang="en-US" altLang="zh-TW" sz="2400" dirty="0" smtClean="0">
                <a:cs typeface="Arial" charset="0"/>
              </a:rPr>
              <a:t>ECB</a:t>
            </a:r>
            <a:r>
              <a:rPr lang="zh-TW" altLang="en-US" sz="2400" dirty="0" smtClean="0">
                <a:cs typeface="Arial" charset="0"/>
              </a:rPr>
              <a:t>回台掛牌後，</a:t>
            </a:r>
            <a:r>
              <a:rPr lang="zh-TW" altLang="en-US" sz="2400" dirty="0" smtClean="0">
                <a:solidFill>
                  <a:srgbClr val="FF0000"/>
                </a:solidFill>
                <a:cs typeface="Arial" charset="0"/>
              </a:rPr>
              <a:t>仍可選擇登錄</a:t>
            </a:r>
            <a:r>
              <a:rPr lang="zh-TW" altLang="en-US" sz="2400" dirty="0" smtClean="0">
                <a:cs typeface="Arial" charset="0"/>
              </a:rPr>
              <a:t>在國外證券保管事業機構或國內集保結算所，若登錄在國外證券保管事業機構時</a:t>
            </a:r>
            <a:r>
              <a:rPr lang="en-US" altLang="zh-TW" sz="2400" dirty="0" smtClean="0">
                <a:cs typeface="Arial" charset="0"/>
              </a:rPr>
              <a:t>, </a:t>
            </a:r>
            <a:r>
              <a:rPr lang="zh-TW" altLang="en-US" sz="2400" dirty="0" smtClean="0">
                <a:cs typeface="Arial" charset="0"/>
              </a:rPr>
              <a:t>證券商買賣該</a:t>
            </a:r>
            <a:r>
              <a:rPr lang="en-US" altLang="zh-TW" sz="2400" dirty="0" smtClean="0">
                <a:cs typeface="Arial" charset="0"/>
              </a:rPr>
              <a:t>ECB</a:t>
            </a:r>
            <a:r>
              <a:rPr lang="zh-TW" altLang="en-US" sz="2400" dirty="0" smtClean="0">
                <a:cs typeface="Arial" charset="0"/>
              </a:rPr>
              <a:t>時係透過集保結算所於該外國證券保管事業機構開設之帳戶辦理相關之帳簿登載及跨國匯撥作業，完成券項交付。</a:t>
            </a:r>
            <a:endParaRPr lang="en-US" altLang="zh-TW" sz="2400" dirty="0" smtClean="0">
              <a:cs typeface="Arial" charset="0"/>
            </a:endParaRPr>
          </a:p>
          <a:p>
            <a:pPr>
              <a:buSzPct val="75000"/>
              <a:buFont typeface="Wingdings" pitchFamily="2" charset="2"/>
              <a:buChar char="l"/>
            </a:pPr>
            <a:endParaRPr lang="zh-TW" altLang="en-US" sz="2400" dirty="0" smtClean="0">
              <a:solidFill>
                <a:schemeClr val="accent1"/>
              </a:solidFill>
              <a:cs typeface="Arial" charset="0"/>
            </a:endParaRPr>
          </a:p>
          <a:p>
            <a:pPr>
              <a:buSzPct val="75000"/>
              <a:buFont typeface="Wingdings" pitchFamily="2" charset="2"/>
              <a:buChar char="l"/>
            </a:pPr>
            <a:endParaRPr lang="zh-TW" altLang="en-US" sz="2400" dirty="0" smtClean="0">
              <a:solidFill>
                <a:schemeClr val="accent1"/>
              </a:solidFill>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47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548680"/>
            <a:ext cx="7772400" cy="1143000"/>
          </a:xfrm>
        </p:spPr>
        <p:txBody>
          <a:bodyPr/>
          <a:lstStyle/>
          <a:p>
            <a:r>
              <a:rPr lang="zh-TW" altLang="en-US" dirty="0" smtClean="0"/>
              <a:t>轉換公司債定義</a:t>
            </a:r>
            <a:r>
              <a:rPr lang="en-US" altLang="zh-TW" dirty="0" smtClean="0"/>
              <a:t>	</a:t>
            </a:r>
            <a:endParaRPr lang="zh-TW" altLang="en-US" dirty="0" smtClean="0"/>
          </a:p>
        </p:txBody>
      </p:sp>
      <p:sp>
        <p:nvSpPr>
          <p:cNvPr id="11267" name="Rectangle 3"/>
          <p:cNvSpPr>
            <a:spLocks noGrp="1" noChangeArrowheads="1"/>
          </p:cNvSpPr>
          <p:nvPr>
            <p:ph idx="1"/>
          </p:nvPr>
        </p:nvSpPr>
        <p:spPr>
          <a:xfrm>
            <a:off x="827584" y="1700808"/>
            <a:ext cx="7772400" cy="4114800"/>
          </a:xfrm>
        </p:spPr>
        <p:txBody>
          <a:bodyPr/>
          <a:lstStyle/>
          <a:p>
            <a:r>
              <a:rPr lang="zh-TW" altLang="en-US" dirty="0" smtClean="0"/>
              <a:t>轉換公司債為一個附有選擇權的公司債</a:t>
            </a:r>
          </a:p>
          <a:p>
            <a:pPr lvl="1"/>
            <a:r>
              <a:rPr lang="zh-TW" altLang="en-US" dirty="0" smtClean="0"/>
              <a:t>內含之選擇權</a:t>
            </a:r>
          </a:p>
          <a:p>
            <a:pPr lvl="2"/>
            <a:r>
              <a:rPr lang="zh-TW" altLang="en-US" dirty="0" smtClean="0"/>
              <a:t>賦予債券持有人自發行日起屆滿一定期間後，</a:t>
            </a:r>
            <a:r>
              <a:rPr lang="zh-TW" altLang="zh-TW" dirty="0"/>
              <a:t>持有人得</a:t>
            </a:r>
            <a:r>
              <a:rPr lang="zh-TW" altLang="zh-TW" dirty="0" smtClean="0"/>
              <a:t>依</a:t>
            </a:r>
            <a:r>
              <a:rPr lang="zh-TW" altLang="en-US" dirty="0" smtClean="0"/>
              <a:t>約定之轉換價格或轉換比率，將債券轉換成發行公司的普通股。</a:t>
            </a:r>
            <a:endParaRPr lang="en-US" altLang="zh-TW" dirty="0" smtClean="0"/>
          </a:p>
          <a:p>
            <a:pPr marL="914400" lvl="2" indent="0">
              <a:buNone/>
            </a:pPr>
            <a:r>
              <a:rPr lang="en-US" altLang="zh-TW" dirty="0" smtClean="0">
                <a:solidFill>
                  <a:srgbClr val="FF0000"/>
                </a:solidFill>
              </a:rPr>
              <a:t>(</a:t>
            </a:r>
            <a:r>
              <a:rPr lang="zh-TW" altLang="zh-TW" dirty="0">
                <a:solidFill>
                  <a:srgbClr val="FF0000"/>
                </a:solidFill>
              </a:rPr>
              <a:t>所稱一定期間</a:t>
            </a:r>
            <a:r>
              <a:rPr lang="zh-TW" altLang="zh-TW" u="sng" dirty="0">
                <a:solidFill>
                  <a:srgbClr val="FF0000"/>
                </a:solidFill>
              </a:rPr>
              <a:t>不得少於一個月</a:t>
            </a:r>
            <a:r>
              <a:rPr lang="zh-TW" altLang="en-US" dirty="0">
                <a:solidFill>
                  <a:srgbClr val="FF0000"/>
                </a:solidFill>
              </a:rPr>
              <a:t>。依據</a:t>
            </a:r>
            <a:r>
              <a:rPr lang="en-US" altLang="zh-TW" dirty="0">
                <a:solidFill>
                  <a:srgbClr val="FF0000"/>
                </a:solidFill>
              </a:rPr>
              <a:t>:</a:t>
            </a:r>
            <a:r>
              <a:rPr lang="zh-TW" altLang="zh-TW" dirty="0">
                <a:solidFill>
                  <a:srgbClr val="FF0000"/>
                </a:solidFill>
              </a:rPr>
              <a:t>中華民國證券商業同業公會承銷商會員輔導發行公司募集與發行有價證券自律規則</a:t>
            </a:r>
            <a:r>
              <a:rPr lang="zh-TW" altLang="en-US" dirty="0">
                <a:solidFill>
                  <a:srgbClr val="FF0000"/>
                </a:solidFill>
              </a:rPr>
              <a:t>第</a:t>
            </a:r>
            <a:r>
              <a:rPr lang="en-US" altLang="zh-TW" dirty="0">
                <a:solidFill>
                  <a:srgbClr val="FF0000"/>
                </a:solidFill>
              </a:rPr>
              <a:t>4</a:t>
            </a:r>
            <a:r>
              <a:rPr lang="zh-TW" altLang="en-US" dirty="0">
                <a:solidFill>
                  <a:srgbClr val="FF0000"/>
                </a:solidFill>
              </a:rPr>
              <a:t>條之</a:t>
            </a:r>
            <a:r>
              <a:rPr lang="en-US" altLang="zh-TW" dirty="0">
                <a:solidFill>
                  <a:srgbClr val="FF0000"/>
                </a:solidFill>
              </a:rPr>
              <a:t>3</a:t>
            </a:r>
            <a:r>
              <a:rPr lang="zh-TW" altLang="en-US" dirty="0">
                <a:solidFill>
                  <a:srgbClr val="FF0000"/>
                </a:solidFill>
              </a:rPr>
              <a:t>，以下簡稱自律規則</a:t>
            </a:r>
            <a:r>
              <a:rPr lang="en-US" altLang="zh-TW" dirty="0">
                <a:solidFill>
                  <a:srgbClr val="FF0000"/>
                </a:solidFill>
              </a:rPr>
              <a:t>)</a:t>
            </a:r>
            <a:r>
              <a:rPr lang="zh-TW" altLang="en-AU" dirty="0" smtClean="0"/>
              <a:t> </a:t>
            </a:r>
          </a:p>
          <a:p>
            <a:pPr lvl="2">
              <a:buFont typeface="Wingdings" pitchFamily="2" charset="2"/>
              <a:buNone/>
            </a:pPr>
            <a:endParaRPr lang="en-US" altLang="zh-TW" dirty="0" smtClean="0"/>
          </a:p>
        </p:txBody>
      </p:sp>
      <p:sp>
        <p:nvSpPr>
          <p:cNvPr id="38916" name="投影片編號版面配置區 4"/>
          <p:cNvSpPr>
            <a:spLocks noGrp="1"/>
          </p:cNvSpPr>
          <p:nvPr>
            <p:ph type="sldNum" sz="quarter" idx="12"/>
          </p:nvPr>
        </p:nvSpPr>
        <p:spPr/>
        <p:txBody>
          <a:bodyPr/>
          <a:lstStyle/>
          <a:p>
            <a:pPr>
              <a:defRPr/>
            </a:pPr>
            <a:fld id="{948B6238-E751-4A3A-81E2-272F8A5758C5}" type="slidenum">
              <a:rPr lang="en-US" altLang="zh-TW"/>
              <a:pPr>
                <a:defRPr/>
              </a:pPr>
              <a:t>7</a:t>
            </a:fld>
            <a:endParaRPr lang="en-US" altLang="zh-TW"/>
          </a:p>
        </p:txBody>
      </p:sp>
      <p:pic>
        <p:nvPicPr>
          <p:cNvPr id="1006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807E0B7D-B7CE-41DF-87A3-651D03EAA9A2}" type="slidenum">
              <a:rPr kumimoji="0" lang="en-US" altLang="zh-TW" sz="1200">
                <a:solidFill>
                  <a:schemeClr val="bg2">
                    <a:lumMod val="25000"/>
                  </a:schemeClr>
                </a:solidFill>
              </a:rPr>
              <a:pPr algn="ctr">
                <a:defRPr/>
              </a:pPr>
              <a:t>70</a:t>
            </a:fld>
            <a:endParaRPr kumimoji="0" lang="en-US" altLang="zh-TW" sz="1200">
              <a:solidFill>
                <a:schemeClr val="bg2">
                  <a:lumMod val="25000"/>
                </a:schemeClr>
              </a:solidFill>
            </a:endParaRPr>
          </a:p>
        </p:txBody>
      </p:sp>
      <p:sp>
        <p:nvSpPr>
          <p:cNvPr id="44035"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5" name="Rectangle 2"/>
          <p:cNvSpPr>
            <a:spLocks noGrp="1" noChangeArrowheads="1"/>
          </p:cNvSpPr>
          <p:nvPr>
            <p:ph type="title"/>
          </p:nvPr>
        </p:nvSpPr>
        <p:spPr>
          <a:xfrm>
            <a:off x="1042988" y="404813"/>
            <a:ext cx="8101012" cy="865187"/>
          </a:xfrm>
        </p:spPr>
        <p:txBody>
          <a:bodyPr/>
          <a:lstStyle/>
          <a:p>
            <a:pPr algn="ctr" eaLnBrk="1" fontAlgn="auto" hangingPunct="1">
              <a:spcAft>
                <a:spcPts val="0"/>
              </a:spcAft>
              <a:defRPr/>
            </a:pPr>
            <a:r>
              <a:rPr lang="en-US" altLang="zh-TW" sz="3600" dirty="0" smtClean="0">
                <a:latin typeface="微軟正黑體" pitchFamily="34" charset="-120"/>
              </a:rPr>
              <a:t>ECB </a:t>
            </a:r>
            <a:r>
              <a:rPr lang="zh-TW" altLang="en-US" sz="3600" dirty="0" smtClean="0">
                <a:latin typeface="微軟正黑體" pitchFamily="34" charset="-120"/>
              </a:rPr>
              <a:t>回國掛牌之上櫃流程</a:t>
            </a:r>
            <a:endParaRPr kumimoji="1" lang="zh-TW" altLang="en-US" sz="3600" dirty="0" smtClean="0">
              <a:effectLst>
                <a:outerShdw blurRad="31750" dist="25400" dir="5400000" algn="tl" rotWithShape="0">
                  <a:srgbClr val="000000">
                    <a:alpha val="25000"/>
                  </a:srgbClr>
                </a:outerShdw>
              </a:effectLst>
            </a:endParaRPr>
          </a:p>
        </p:txBody>
      </p:sp>
      <p:grpSp>
        <p:nvGrpSpPr>
          <p:cNvPr id="2" name="群組 7"/>
          <p:cNvGrpSpPr>
            <a:grpSpLocks/>
          </p:cNvGrpSpPr>
          <p:nvPr/>
        </p:nvGrpSpPr>
        <p:grpSpPr bwMode="auto">
          <a:xfrm>
            <a:off x="1547813" y="1341438"/>
            <a:ext cx="7200900" cy="4895850"/>
            <a:chOff x="1547813" y="1341438"/>
            <a:chExt cx="7200900" cy="4895850"/>
          </a:xfrm>
        </p:grpSpPr>
        <p:sp>
          <p:nvSpPr>
            <p:cNvPr id="44038" name="Text Box 80"/>
            <p:cNvSpPr txBox="1">
              <a:spLocks noChangeArrowheads="1"/>
            </p:cNvSpPr>
            <p:nvPr/>
          </p:nvSpPr>
          <p:spPr bwMode="auto">
            <a:xfrm>
              <a:off x="4676775" y="1341438"/>
              <a:ext cx="4043363" cy="642937"/>
            </a:xfrm>
            <a:prstGeom prst="rect">
              <a:avLst/>
            </a:prstGeom>
            <a:solidFill>
              <a:srgbClr val="FFFFFF"/>
            </a:solidFill>
            <a:ln w="9525">
              <a:solidFill>
                <a:srgbClr val="000000"/>
              </a:solidFill>
              <a:miter lim="800000"/>
              <a:headEnd/>
              <a:tailEnd/>
            </a:ln>
          </p:spPr>
          <p:txBody>
            <a:bodyPr/>
            <a:lstStyle/>
            <a:p>
              <a:r>
                <a:rPr lang="zh-TW" altLang="en-US" sz="1200">
                  <a:latin typeface="標楷體" pitchFamily="65" charset="-120"/>
                  <a:ea typeface="標楷體" pitchFamily="65" charset="-120"/>
                </a:rPr>
                <a:t>國內公開發行公司依據「發行人募集與發行海外有價證券處理準則」所發行之海外轉換公司債或海外附認股權公司債</a:t>
              </a:r>
              <a:endParaRPr lang="zh-TW" altLang="zh-TW">
                <a:latin typeface="標楷體" pitchFamily="65" charset="-120"/>
                <a:ea typeface="標楷體" pitchFamily="65" charset="-120"/>
              </a:endParaRPr>
            </a:p>
          </p:txBody>
        </p:sp>
        <p:cxnSp>
          <p:nvCxnSpPr>
            <p:cNvPr id="44039" name="AutoShape 81"/>
            <p:cNvCxnSpPr>
              <a:cxnSpLocks noChangeShapeType="1"/>
            </p:cNvCxnSpPr>
            <p:nvPr/>
          </p:nvCxnSpPr>
          <p:spPr bwMode="auto">
            <a:xfrm>
              <a:off x="3832225" y="1590675"/>
              <a:ext cx="844550" cy="1588"/>
            </a:xfrm>
            <a:prstGeom prst="straightConnector1">
              <a:avLst/>
            </a:prstGeom>
            <a:noFill/>
            <a:ln w="9525">
              <a:solidFill>
                <a:srgbClr val="000000"/>
              </a:solidFill>
              <a:round/>
              <a:headEnd/>
              <a:tailEnd/>
            </a:ln>
          </p:spPr>
        </p:cxnSp>
        <p:sp>
          <p:nvSpPr>
            <p:cNvPr id="44040" name="Text Box 82"/>
            <p:cNvSpPr txBox="1">
              <a:spLocks noChangeArrowheads="1"/>
            </p:cNvSpPr>
            <p:nvPr/>
          </p:nvSpPr>
          <p:spPr bwMode="auto">
            <a:xfrm>
              <a:off x="3556000" y="5180013"/>
              <a:ext cx="603250" cy="266700"/>
            </a:xfrm>
            <a:prstGeom prst="rect">
              <a:avLst/>
            </a:prstGeom>
            <a:noFill/>
            <a:ln w="9525">
              <a:noFill/>
              <a:miter lim="800000"/>
              <a:headEnd/>
              <a:tailEnd/>
            </a:ln>
          </p:spPr>
          <p:txBody>
            <a:bodyPr/>
            <a:lstStyle/>
            <a:p>
              <a:r>
                <a:rPr lang="en-US" altLang="zh-TW" sz="1400">
                  <a:latin typeface="標楷體" pitchFamily="65" charset="-120"/>
                  <a:ea typeface="標楷體" pitchFamily="65" charset="-120"/>
                </a:rPr>
                <a:t>T+3</a:t>
              </a:r>
              <a:endParaRPr lang="zh-TW" altLang="zh-TW">
                <a:latin typeface="標楷體" pitchFamily="65" charset="-120"/>
                <a:ea typeface="標楷體" pitchFamily="65" charset="-120"/>
              </a:endParaRPr>
            </a:p>
          </p:txBody>
        </p:sp>
        <p:sp>
          <p:nvSpPr>
            <p:cNvPr id="44041" name="AutoShape 84"/>
            <p:cNvSpPr>
              <a:spLocks noChangeArrowheads="1"/>
            </p:cNvSpPr>
            <p:nvPr/>
          </p:nvSpPr>
          <p:spPr bwMode="auto">
            <a:xfrm>
              <a:off x="1847850" y="1384300"/>
              <a:ext cx="1930400" cy="312738"/>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發行人</a:t>
              </a:r>
              <a:endParaRPr lang="zh-TW" altLang="zh-TW">
                <a:latin typeface="標楷體" pitchFamily="65" charset="-120"/>
                <a:ea typeface="標楷體" pitchFamily="65" charset="-120"/>
              </a:endParaRPr>
            </a:p>
          </p:txBody>
        </p:sp>
        <p:sp>
          <p:nvSpPr>
            <p:cNvPr id="44042" name="AutoShape 85"/>
            <p:cNvSpPr>
              <a:spLocks noChangeArrowheads="1"/>
            </p:cNvSpPr>
            <p:nvPr/>
          </p:nvSpPr>
          <p:spPr bwMode="auto">
            <a:xfrm>
              <a:off x="1779588" y="3752850"/>
              <a:ext cx="2144712" cy="34131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dirty="0">
                  <a:latin typeface="標楷體" pitchFamily="65" charset="-120"/>
                  <a:ea typeface="標楷體" pitchFamily="65" charset="-120"/>
                </a:rPr>
                <a:t>向本中心申請櫃檯買賣</a:t>
              </a:r>
              <a:endParaRPr lang="zh-TW" altLang="zh-TW" dirty="0">
                <a:latin typeface="標楷體" pitchFamily="65" charset="-120"/>
                <a:ea typeface="標楷體" pitchFamily="65" charset="-120"/>
              </a:endParaRPr>
            </a:p>
          </p:txBody>
        </p:sp>
        <p:sp>
          <p:nvSpPr>
            <p:cNvPr id="44043" name="AutoShape 86"/>
            <p:cNvSpPr>
              <a:spLocks noChangeArrowheads="1"/>
            </p:cNvSpPr>
            <p:nvPr/>
          </p:nvSpPr>
          <p:spPr bwMode="auto">
            <a:xfrm>
              <a:off x="1547813" y="4491038"/>
              <a:ext cx="2665412" cy="333375"/>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辦理公告並繳交櫃檯買賣費用</a:t>
              </a:r>
              <a:endParaRPr lang="zh-TW" altLang="zh-TW">
                <a:latin typeface="標楷體" pitchFamily="65" charset="-120"/>
                <a:ea typeface="標楷體" pitchFamily="65" charset="-120"/>
              </a:endParaRPr>
            </a:p>
          </p:txBody>
        </p:sp>
        <p:sp>
          <p:nvSpPr>
            <p:cNvPr id="44044" name="AutoShape 87"/>
            <p:cNvSpPr>
              <a:spLocks noChangeArrowheads="1"/>
            </p:cNvSpPr>
            <p:nvPr/>
          </p:nvSpPr>
          <p:spPr bwMode="auto">
            <a:xfrm>
              <a:off x="2162175" y="5149850"/>
              <a:ext cx="1381125" cy="331788"/>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上櫃買賣日</a:t>
              </a:r>
              <a:endParaRPr lang="zh-TW" altLang="zh-TW">
                <a:latin typeface="標楷體" pitchFamily="65" charset="-120"/>
                <a:ea typeface="標楷體" pitchFamily="65" charset="-120"/>
              </a:endParaRPr>
            </a:p>
          </p:txBody>
        </p:sp>
        <p:sp>
          <p:nvSpPr>
            <p:cNvPr id="44045" name="AutoShape 88"/>
            <p:cNvSpPr>
              <a:spLocks noChangeArrowheads="1"/>
            </p:cNvSpPr>
            <p:nvPr/>
          </p:nvSpPr>
          <p:spPr bwMode="auto">
            <a:xfrm>
              <a:off x="1957388" y="1743075"/>
              <a:ext cx="333375" cy="1943100"/>
            </a:xfrm>
            <a:prstGeom prst="downArrow">
              <a:avLst>
                <a:gd name="adj1" fmla="val 50000"/>
                <a:gd name="adj2" fmla="val 20704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46" name="AutoShape 89"/>
            <p:cNvSpPr>
              <a:spLocks noChangeArrowheads="1"/>
            </p:cNvSpPr>
            <p:nvPr/>
          </p:nvSpPr>
          <p:spPr bwMode="auto">
            <a:xfrm>
              <a:off x="2665413" y="4135438"/>
              <a:ext cx="331787" cy="309562"/>
            </a:xfrm>
            <a:prstGeom prst="downArrow">
              <a:avLst>
                <a:gd name="adj1" fmla="val 50000"/>
                <a:gd name="adj2" fmla="val 33065"/>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47" name="AutoShape 90"/>
            <p:cNvSpPr>
              <a:spLocks noChangeArrowheads="1"/>
            </p:cNvSpPr>
            <p:nvPr/>
          </p:nvSpPr>
          <p:spPr bwMode="auto">
            <a:xfrm>
              <a:off x="2665413" y="4824413"/>
              <a:ext cx="331787" cy="309562"/>
            </a:xfrm>
            <a:prstGeom prst="downArrow">
              <a:avLst>
                <a:gd name="adj1" fmla="val 50000"/>
                <a:gd name="adj2" fmla="val 33065"/>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48" name="Text Box 91">
              <a:hlinkClick r:id="" action="ppaction://noaction"/>
            </p:cNvPr>
            <p:cNvSpPr txBox="1">
              <a:spLocks noChangeArrowheads="1"/>
            </p:cNvSpPr>
            <p:nvPr/>
          </p:nvSpPr>
          <p:spPr bwMode="auto">
            <a:xfrm>
              <a:off x="4695825" y="3511550"/>
              <a:ext cx="4041775" cy="709613"/>
            </a:xfrm>
            <a:prstGeom prst="rect">
              <a:avLst/>
            </a:prstGeom>
            <a:solidFill>
              <a:srgbClr val="FFFFFF"/>
            </a:solidFill>
            <a:ln w="9525">
              <a:solidFill>
                <a:srgbClr val="000000"/>
              </a:solidFill>
              <a:miter lim="800000"/>
              <a:headEnd/>
              <a:tailEnd/>
            </a:ln>
          </p:spPr>
          <p:txBody>
            <a:bodyPr/>
            <a:lstStyle/>
            <a:p>
              <a:pPr marL="685800" lvl="1" indent="-228600">
                <a:buFont typeface="Gill Sans MT" pitchFamily="34" charset="0"/>
                <a:buAutoNum type="arabicPeriod"/>
              </a:pPr>
              <a:r>
                <a:rPr lang="zh-TW" altLang="en-US" sz="1200" dirty="0">
                  <a:latin typeface="標楷體" pitchFamily="65" charset="-120"/>
                  <a:ea typeface="標楷體" pitchFamily="65" charset="-120"/>
                </a:rPr>
                <a:t>於公開資訊觀測站辦理債券基本資料建檔</a:t>
              </a:r>
              <a:endParaRPr lang="en-US" altLang="zh-TW" sz="1200" dirty="0">
                <a:latin typeface="標楷體" pitchFamily="65" charset="-120"/>
                <a:ea typeface="標楷體" pitchFamily="65" charset="-120"/>
              </a:endParaRPr>
            </a:p>
            <a:p>
              <a:pPr marL="685800" lvl="1" indent="-228600">
                <a:buFont typeface="Gill Sans MT" pitchFamily="34" charset="0"/>
                <a:buAutoNum type="arabicPeriod"/>
              </a:pPr>
              <a:r>
                <a:rPr lang="zh-TW" altLang="en-US" sz="1200" dirty="0">
                  <a:latin typeface="標楷體" pitchFamily="65" charset="-120"/>
                  <a:ea typeface="標楷體" pitchFamily="65" charset="-120"/>
                </a:rPr>
                <a:t>依據本中心「國際債券櫃檯買賣申請書」向本中心申請上櫃。</a:t>
              </a:r>
              <a:endParaRPr lang="zh-TW" altLang="zh-TW" dirty="0">
                <a:latin typeface="標楷體" pitchFamily="65" charset="-120"/>
                <a:ea typeface="標楷體" pitchFamily="65" charset="-120"/>
              </a:endParaRPr>
            </a:p>
          </p:txBody>
        </p:sp>
        <p:sp>
          <p:nvSpPr>
            <p:cNvPr id="44049" name="Text Box 92">
              <a:hlinkClick r:id="" action="ppaction://noaction"/>
            </p:cNvPr>
            <p:cNvSpPr txBox="1">
              <a:spLocks noChangeArrowheads="1"/>
            </p:cNvSpPr>
            <p:nvPr/>
          </p:nvSpPr>
          <p:spPr bwMode="auto">
            <a:xfrm>
              <a:off x="4705350" y="4452938"/>
              <a:ext cx="4043363" cy="428625"/>
            </a:xfrm>
            <a:prstGeom prst="rect">
              <a:avLst/>
            </a:prstGeom>
            <a:solidFill>
              <a:srgbClr val="FFFFFF"/>
            </a:solidFill>
            <a:ln w="9525">
              <a:solidFill>
                <a:srgbClr val="000000"/>
              </a:solidFill>
              <a:miter lim="800000"/>
              <a:headEnd/>
              <a:tailEnd/>
            </a:ln>
          </p:spPr>
          <p:txBody>
            <a:bodyPr/>
            <a:lstStyle/>
            <a:p>
              <a:r>
                <a:rPr lang="zh-TW" altLang="en-US" sz="1200">
                  <a:latin typeface="標楷體" pitchFamily="65" charset="-120"/>
                  <a:ea typeface="標楷體" pitchFamily="65" charset="-120"/>
                </a:rPr>
                <a:t>經本中心承辦人通知後，於公開資訊觀測站辦理上櫃公告並繳交櫃檯買賣費用</a:t>
              </a:r>
              <a:endParaRPr lang="zh-TW" altLang="zh-TW">
                <a:latin typeface="標楷體" pitchFamily="65" charset="-120"/>
                <a:ea typeface="標楷體" pitchFamily="65" charset="-120"/>
              </a:endParaRPr>
            </a:p>
          </p:txBody>
        </p:sp>
        <p:sp>
          <p:nvSpPr>
            <p:cNvPr id="44050" name="AutoShape 93"/>
            <p:cNvSpPr>
              <a:spLocks noChangeArrowheads="1"/>
            </p:cNvSpPr>
            <p:nvPr/>
          </p:nvSpPr>
          <p:spPr bwMode="auto">
            <a:xfrm>
              <a:off x="1622425" y="5754688"/>
              <a:ext cx="2605088" cy="317500"/>
            </a:xfrm>
            <a:prstGeom prst="roundRect">
              <a:avLst>
                <a:gd name="adj" fmla="val 16667"/>
              </a:avLst>
            </a:prstGeom>
            <a:solidFill>
              <a:srgbClr val="92CDDC"/>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上櫃後應辦理之資訊申報作業</a:t>
              </a:r>
              <a:endParaRPr lang="zh-TW" altLang="zh-TW">
                <a:latin typeface="標楷體" pitchFamily="65" charset="-120"/>
                <a:ea typeface="標楷體" pitchFamily="65" charset="-120"/>
              </a:endParaRPr>
            </a:p>
          </p:txBody>
        </p:sp>
        <p:cxnSp>
          <p:nvCxnSpPr>
            <p:cNvPr id="44051" name="AutoShape 94"/>
            <p:cNvCxnSpPr>
              <a:cxnSpLocks noChangeShapeType="1"/>
            </p:cNvCxnSpPr>
            <p:nvPr/>
          </p:nvCxnSpPr>
          <p:spPr bwMode="auto">
            <a:xfrm>
              <a:off x="3973513" y="3930650"/>
              <a:ext cx="722312" cy="0"/>
            </a:xfrm>
            <a:prstGeom prst="straightConnector1">
              <a:avLst/>
            </a:prstGeom>
            <a:noFill/>
            <a:ln w="9525">
              <a:solidFill>
                <a:srgbClr val="000000"/>
              </a:solidFill>
              <a:round/>
              <a:headEnd/>
              <a:tailEnd/>
            </a:ln>
          </p:spPr>
        </p:cxnSp>
        <p:sp>
          <p:nvSpPr>
            <p:cNvPr id="44052" name="Text Box 95">
              <a:hlinkClick r:id="" action="ppaction://noaction"/>
            </p:cNvPr>
            <p:cNvSpPr txBox="1">
              <a:spLocks noChangeArrowheads="1"/>
            </p:cNvSpPr>
            <p:nvPr/>
          </p:nvSpPr>
          <p:spPr bwMode="auto">
            <a:xfrm>
              <a:off x="4699000" y="5626100"/>
              <a:ext cx="4043363" cy="611188"/>
            </a:xfrm>
            <a:prstGeom prst="rect">
              <a:avLst/>
            </a:prstGeom>
            <a:solidFill>
              <a:srgbClr val="FFFFFF"/>
            </a:solidFill>
            <a:ln w="9525">
              <a:solidFill>
                <a:srgbClr val="000000"/>
              </a:solidFill>
              <a:miter lim="800000"/>
              <a:headEnd/>
              <a:tailEnd/>
            </a:ln>
          </p:spPr>
          <p:txBody>
            <a:bodyPr/>
            <a:lstStyle/>
            <a:p>
              <a:r>
                <a:rPr lang="zh-TW" altLang="en-US" sz="1200">
                  <a:latin typeface="標楷體" pitchFamily="65" charset="-120"/>
                  <a:ea typeface="標楷體" pitchFamily="65" charset="-120"/>
                </a:rPr>
                <a:t>依據本中心外幣計價國際債券管理規則第</a:t>
              </a:r>
              <a:r>
                <a:rPr lang="en-US" altLang="zh-TW" sz="1200">
                  <a:latin typeface="標楷體" pitchFamily="65" charset="-120"/>
                  <a:ea typeface="標楷體" pitchFamily="65" charset="-120"/>
                </a:rPr>
                <a:t>35</a:t>
              </a:r>
              <a:r>
                <a:rPr lang="zh-TW" altLang="en-US" sz="1200">
                  <a:latin typeface="標楷體" pitchFamily="65" charset="-120"/>
                  <a:ea typeface="標楷體" pitchFamily="65" charset="-120"/>
                </a:rPr>
                <a:t>條及第</a:t>
              </a:r>
              <a:r>
                <a:rPr lang="en-US" altLang="zh-TW" sz="1200">
                  <a:latin typeface="標楷體" pitchFamily="65" charset="-120"/>
                  <a:ea typeface="標楷體" pitchFamily="65" charset="-120"/>
                </a:rPr>
                <a:t>36</a:t>
              </a:r>
              <a:r>
                <a:rPr lang="zh-TW" altLang="en-US" sz="1200">
                  <a:latin typeface="標楷體" pitchFamily="65" charset="-120"/>
                  <a:ea typeface="標楷體" pitchFamily="65" charset="-120"/>
                </a:rPr>
                <a:t>條與本中心對有價證券資訊申報作業辦法第</a:t>
              </a:r>
              <a:r>
                <a:rPr lang="en-US" altLang="zh-TW" sz="1200">
                  <a:latin typeface="標楷體" pitchFamily="65" charset="-120"/>
                  <a:ea typeface="標楷體" pitchFamily="65" charset="-120"/>
                </a:rPr>
                <a:t>3</a:t>
              </a:r>
              <a:r>
                <a:rPr lang="zh-TW" altLang="en-US" sz="1200">
                  <a:latin typeface="標楷體" pitchFamily="65" charset="-120"/>
                  <a:ea typeface="標楷體" pitchFamily="65" charset="-120"/>
                </a:rPr>
                <a:t>條之</a:t>
              </a:r>
              <a:r>
                <a:rPr lang="en-US" altLang="zh-TW" sz="1200">
                  <a:latin typeface="標楷體" pitchFamily="65" charset="-120"/>
                  <a:ea typeface="標楷體" pitchFamily="65" charset="-120"/>
                </a:rPr>
                <a:t>1</a:t>
              </a:r>
              <a:r>
                <a:rPr lang="zh-TW" altLang="en-US" sz="1200">
                  <a:latin typeface="標楷體" pitchFamily="65" charset="-120"/>
                  <a:ea typeface="標楷體" pitchFamily="65" charset="-120"/>
                </a:rPr>
                <a:t>辦理資訊申報辦理定期與不定期公告。</a:t>
              </a:r>
              <a:endParaRPr lang="zh-TW" altLang="zh-TW">
                <a:latin typeface="標楷體" pitchFamily="65" charset="-120"/>
                <a:ea typeface="標楷體" pitchFamily="65" charset="-120"/>
              </a:endParaRPr>
            </a:p>
          </p:txBody>
        </p:sp>
        <p:sp>
          <p:nvSpPr>
            <p:cNvPr id="44053" name="Text Box 96"/>
            <p:cNvSpPr txBox="1">
              <a:spLocks noChangeArrowheads="1"/>
            </p:cNvSpPr>
            <p:nvPr/>
          </p:nvSpPr>
          <p:spPr bwMode="auto">
            <a:xfrm>
              <a:off x="4160853" y="3643312"/>
              <a:ext cx="439737" cy="219075"/>
            </a:xfrm>
            <a:prstGeom prst="rect">
              <a:avLst/>
            </a:prstGeom>
            <a:noFill/>
            <a:ln w="9525">
              <a:noFill/>
              <a:miter lim="800000"/>
              <a:headEnd/>
              <a:tailEnd/>
            </a:ln>
          </p:spPr>
          <p:txBody>
            <a:bodyPr/>
            <a:lstStyle/>
            <a:p>
              <a:r>
                <a:rPr lang="en-US" altLang="zh-TW" sz="1400" dirty="0">
                  <a:latin typeface="標楷體" pitchFamily="65" charset="-120"/>
                  <a:ea typeface="標楷體" pitchFamily="65" charset="-120"/>
                </a:rPr>
                <a:t>T</a:t>
              </a:r>
              <a:endParaRPr lang="zh-TW" altLang="zh-TW" dirty="0">
                <a:latin typeface="標楷體" pitchFamily="65" charset="-120"/>
                <a:ea typeface="標楷體" pitchFamily="65" charset="-120"/>
              </a:endParaRPr>
            </a:p>
          </p:txBody>
        </p:sp>
        <p:sp>
          <p:nvSpPr>
            <p:cNvPr id="44054" name="Text Box 97"/>
            <p:cNvSpPr txBox="1">
              <a:spLocks noChangeArrowheads="1"/>
            </p:cNvSpPr>
            <p:nvPr/>
          </p:nvSpPr>
          <p:spPr bwMode="auto">
            <a:xfrm>
              <a:off x="4213225" y="4540250"/>
              <a:ext cx="585788" cy="234950"/>
            </a:xfrm>
            <a:prstGeom prst="rect">
              <a:avLst/>
            </a:prstGeom>
            <a:noFill/>
            <a:ln w="9525">
              <a:noFill/>
              <a:miter lim="800000"/>
              <a:headEnd/>
              <a:tailEnd/>
            </a:ln>
          </p:spPr>
          <p:txBody>
            <a:bodyPr/>
            <a:lstStyle/>
            <a:p>
              <a:r>
                <a:rPr lang="en-US" altLang="zh-TW" sz="1400" dirty="0">
                  <a:latin typeface="標楷體" pitchFamily="65" charset="-120"/>
                  <a:ea typeface="標楷體" pitchFamily="65" charset="-120"/>
                </a:rPr>
                <a:t>T+2</a:t>
              </a:r>
              <a:endParaRPr lang="zh-TW" altLang="zh-TW" dirty="0">
                <a:latin typeface="標楷體" pitchFamily="65" charset="-120"/>
                <a:ea typeface="標楷體" pitchFamily="65" charset="-120"/>
              </a:endParaRPr>
            </a:p>
          </p:txBody>
        </p:sp>
        <p:cxnSp>
          <p:nvCxnSpPr>
            <p:cNvPr id="44055" name="AutoShape 98"/>
            <p:cNvCxnSpPr>
              <a:cxnSpLocks noChangeShapeType="1"/>
            </p:cNvCxnSpPr>
            <p:nvPr/>
          </p:nvCxnSpPr>
          <p:spPr bwMode="auto">
            <a:xfrm>
              <a:off x="4249738" y="5937250"/>
              <a:ext cx="438150" cy="0"/>
            </a:xfrm>
            <a:prstGeom prst="straightConnector1">
              <a:avLst/>
            </a:prstGeom>
            <a:noFill/>
            <a:ln w="9525">
              <a:solidFill>
                <a:srgbClr val="000000"/>
              </a:solidFill>
              <a:round/>
              <a:headEnd/>
              <a:tailEnd/>
            </a:ln>
          </p:spPr>
        </p:cxnSp>
        <p:sp>
          <p:nvSpPr>
            <p:cNvPr id="44056" name="AutoShape 99"/>
            <p:cNvSpPr>
              <a:spLocks noChangeArrowheads="1"/>
            </p:cNvSpPr>
            <p:nvPr/>
          </p:nvSpPr>
          <p:spPr bwMode="auto">
            <a:xfrm>
              <a:off x="2503488" y="2008188"/>
              <a:ext cx="1635125" cy="273050"/>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取具央行核准函</a:t>
              </a:r>
              <a:endParaRPr lang="zh-TW" altLang="zh-TW">
                <a:latin typeface="標楷體" pitchFamily="65" charset="-120"/>
                <a:ea typeface="標楷體" pitchFamily="65" charset="-120"/>
              </a:endParaRPr>
            </a:p>
          </p:txBody>
        </p:sp>
        <p:sp>
          <p:nvSpPr>
            <p:cNvPr id="44057" name="AutoShape 100"/>
            <p:cNvSpPr>
              <a:spLocks noChangeArrowheads="1"/>
            </p:cNvSpPr>
            <p:nvPr/>
          </p:nvSpPr>
          <p:spPr bwMode="auto">
            <a:xfrm>
              <a:off x="2393950" y="2582863"/>
              <a:ext cx="1844675" cy="273050"/>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取具金管會生效函</a:t>
              </a:r>
              <a:endParaRPr lang="zh-TW" altLang="zh-TW">
                <a:latin typeface="標楷體" pitchFamily="65" charset="-120"/>
                <a:ea typeface="標楷體" pitchFamily="65" charset="-120"/>
              </a:endParaRPr>
            </a:p>
          </p:txBody>
        </p:sp>
        <p:sp>
          <p:nvSpPr>
            <p:cNvPr id="44058" name="AutoShape 101"/>
            <p:cNvSpPr>
              <a:spLocks noChangeArrowheads="1"/>
            </p:cNvSpPr>
            <p:nvPr/>
          </p:nvSpPr>
          <p:spPr bwMode="auto">
            <a:xfrm>
              <a:off x="2611438" y="3159125"/>
              <a:ext cx="1362075" cy="2714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dirty="0">
                  <a:latin typeface="標楷體" pitchFamily="65" charset="-120"/>
                  <a:ea typeface="標楷體" pitchFamily="65" charset="-120"/>
                </a:rPr>
                <a:t>於</a:t>
              </a:r>
              <a:r>
                <a:rPr lang="zh-TW" altLang="en-US" sz="1200" b="1" dirty="0" smtClean="0">
                  <a:latin typeface="標楷體" pitchFamily="65" charset="-120"/>
                  <a:ea typeface="標楷體" pitchFamily="65" charset="-120"/>
                </a:rPr>
                <a:t>海外發行</a:t>
              </a:r>
              <a:endParaRPr lang="zh-TW" altLang="zh-TW" dirty="0">
                <a:latin typeface="標楷體" pitchFamily="65" charset="-120"/>
                <a:ea typeface="標楷體" pitchFamily="65" charset="-120"/>
              </a:endParaRPr>
            </a:p>
          </p:txBody>
        </p:sp>
        <p:sp>
          <p:nvSpPr>
            <p:cNvPr id="44059" name="AutoShape 102"/>
            <p:cNvSpPr>
              <a:spLocks noChangeArrowheads="1"/>
            </p:cNvSpPr>
            <p:nvPr/>
          </p:nvSpPr>
          <p:spPr bwMode="auto">
            <a:xfrm>
              <a:off x="3135313" y="1727200"/>
              <a:ext cx="331787" cy="265113"/>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0" name="AutoShape 103"/>
            <p:cNvSpPr>
              <a:spLocks noChangeArrowheads="1"/>
            </p:cNvSpPr>
            <p:nvPr/>
          </p:nvSpPr>
          <p:spPr bwMode="auto">
            <a:xfrm>
              <a:off x="3135313" y="2317750"/>
              <a:ext cx="331787" cy="265113"/>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1" name="AutoShape 104"/>
            <p:cNvSpPr>
              <a:spLocks noChangeArrowheads="1"/>
            </p:cNvSpPr>
            <p:nvPr/>
          </p:nvSpPr>
          <p:spPr bwMode="auto">
            <a:xfrm>
              <a:off x="3114675" y="2894013"/>
              <a:ext cx="331788" cy="265112"/>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2" name="AutoShape 105"/>
            <p:cNvSpPr>
              <a:spLocks noChangeArrowheads="1"/>
            </p:cNvSpPr>
            <p:nvPr/>
          </p:nvSpPr>
          <p:spPr bwMode="auto">
            <a:xfrm>
              <a:off x="3114675" y="3473450"/>
              <a:ext cx="331788" cy="265113"/>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3" name="Text Box 106"/>
            <p:cNvSpPr txBox="1">
              <a:spLocks noChangeArrowheads="1"/>
            </p:cNvSpPr>
            <p:nvPr/>
          </p:nvSpPr>
          <p:spPr bwMode="auto">
            <a:xfrm>
              <a:off x="3414713" y="1706563"/>
              <a:ext cx="727075" cy="247650"/>
            </a:xfrm>
            <a:prstGeom prst="rect">
              <a:avLst/>
            </a:prstGeom>
            <a:noFill/>
            <a:ln w="9525">
              <a:noFill/>
              <a:miter lim="800000"/>
              <a:headEnd/>
              <a:tailEnd/>
            </a:ln>
          </p:spPr>
          <p:txBody>
            <a:bodyPr/>
            <a:lstStyle/>
            <a:p>
              <a:r>
                <a:rPr lang="zh-TW" altLang="en-US" sz="1200" b="1">
                  <a:latin typeface="標楷體" pitchFamily="65" charset="-120"/>
                  <a:ea typeface="標楷體" pitchFamily="65" charset="-120"/>
                </a:rPr>
                <a:t>新發行</a:t>
              </a:r>
              <a:endParaRPr lang="zh-TW" altLang="zh-TW">
                <a:latin typeface="標楷體" pitchFamily="65" charset="-120"/>
                <a:ea typeface="標楷體" pitchFamily="65" charset="-120"/>
              </a:endParaRPr>
            </a:p>
          </p:txBody>
        </p:sp>
        <p:sp>
          <p:nvSpPr>
            <p:cNvPr id="44064" name="Text Box 107"/>
            <p:cNvSpPr txBox="1">
              <a:spLocks noChangeArrowheads="1"/>
            </p:cNvSpPr>
            <p:nvPr/>
          </p:nvSpPr>
          <p:spPr bwMode="auto">
            <a:xfrm>
              <a:off x="1697038" y="1797050"/>
              <a:ext cx="414337" cy="1096963"/>
            </a:xfrm>
            <a:prstGeom prst="rect">
              <a:avLst/>
            </a:prstGeom>
            <a:noFill/>
            <a:ln w="9525">
              <a:noFill/>
              <a:miter lim="800000"/>
              <a:headEnd/>
              <a:tailEnd/>
            </a:ln>
          </p:spPr>
          <p:txBody>
            <a:bodyPr/>
            <a:lstStyle/>
            <a:p>
              <a:r>
                <a:rPr lang="zh-TW" altLang="en-US" sz="1200" b="1">
                  <a:latin typeface="標楷體" pitchFamily="65" charset="-120"/>
                  <a:ea typeface="標楷體" pitchFamily="65" charset="-120"/>
                </a:rPr>
                <a:t>已募集完成</a:t>
              </a:r>
              <a:endParaRPr lang="zh-TW" altLang="zh-TW">
                <a:latin typeface="標楷體" pitchFamily="65" charset="-120"/>
                <a:ea typeface="標楷體" pitchFamily="65" charset="-120"/>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32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E1BFAD9-2D68-4715-A1F2-73F9D65C8C77}" type="slidenum">
              <a:rPr lang="zh-TW" altLang="en-US" smtClean="0"/>
              <a:pPr>
                <a:defRPr/>
              </a:pPr>
              <a:t>71</a:t>
            </a:fld>
            <a:endParaRPr lang="zh-TW" altLang="en-US" dirty="0"/>
          </a:p>
        </p:txBody>
      </p:sp>
      <p:sp>
        <p:nvSpPr>
          <p:cNvPr id="8" name="Rectangle 2"/>
          <p:cNvSpPr>
            <a:spLocks noGrp="1" noChangeArrowheads="1"/>
          </p:cNvSpPr>
          <p:nvPr>
            <p:ph type="title"/>
          </p:nvPr>
        </p:nvSpPr>
        <p:spPr>
          <a:xfrm>
            <a:off x="1043608" y="260648"/>
            <a:ext cx="7499350" cy="1143000"/>
          </a:xfrm>
        </p:spPr>
        <p:txBody>
          <a:bodyPr/>
          <a:lstStyle/>
          <a:p>
            <a:pPr algn="ctr" eaLnBrk="1" fontAlgn="auto" hangingPunct="1">
              <a:spcAft>
                <a:spcPts val="0"/>
              </a:spcAft>
              <a:defRPr/>
            </a:pPr>
            <a:r>
              <a:rPr lang="en-US" altLang="zh-TW" sz="3600" dirty="0" smtClean="0">
                <a:latin typeface="微軟正黑體" pitchFamily="34" charset="-120"/>
              </a:rPr>
              <a:t>ECB </a:t>
            </a:r>
            <a:r>
              <a:rPr lang="zh-TW" altLang="en-US" sz="3600" dirty="0" smtClean="0">
                <a:latin typeface="微軟正黑體" pitchFamily="34" charset="-120"/>
              </a:rPr>
              <a:t>回國掛牌之上櫃時程</a:t>
            </a:r>
            <a:endParaRPr kumimoji="1" lang="zh-TW" altLang="en-US" sz="3600" dirty="0" smtClean="0">
              <a:effectLst>
                <a:outerShdw blurRad="31750" dist="25400" dir="5400000" algn="tl" rotWithShape="0">
                  <a:srgbClr val="000000">
                    <a:alpha val="25000"/>
                  </a:srgbClr>
                </a:outerShdw>
              </a:effectLst>
            </a:endParaRPr>
          </a:p>
        </p:txBody>
      </p:sp>
      <p:sp>
        <p:nvSpPr>
          <p:cNvPr id="9" name="內容版面配置區 8"/>
          <p:cNvSpPr>
            <a:spLocks noGrp="1"/>
          </p:cNvSpPr>
          <p:nvPr>
            <p:ph idx="1"/>
          </p:nvPr>
        </p:nvSpPr>
        <p:spPr/>
        <p:txBody>
          <a:bodyPr/>
          <a:lstStyle/>
          <a:p>
            <a:endParaRPr lang="zh-TW" alt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965365"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1624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408831" y="378172"/>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申請櫃檯買賣程序</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0243" name="投影片編號版面配置區 4">
            <a:hlinkClick r:id="" action="ppaction://noaction"/>
          </p:cNvPr>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3446EF9B-BDB1-4FAD-8B18-A3AAD36BCEA8}" type="slidenum">
              <a:rPr kumimoji="0" lang="zh-TW" altLang="en-US" sz="1200">
                <a:solidFill>
                  <a:srgbClr val="4B3E21"/>
                </a:solidFill>
                <a:latin typeface="Arial" charset="0"/>
                <a:ea typeface="新細明體" charset="-120"/>
              </a:rPr>
              <a:pPr algn="ctr" eaLnBrk="1" hangingPunct="1">
                <a:spcBef>
                  <a:spcPct val="0"/>
                </a:spcBef>
                <a:buClrTx/>
                <a:buSzTx/>
                <a:buFontTx/>
                <a:buNone/>
              </a:pPr>
              <a:t>72</a:t>
            </a:fld>
            <a:endParaRPr kumimoji="0" lang="zh-TW" altLang="en-US" sz="1200">
              <a:solidFill>
                <a:srgbClr val="4B3E21"/>
              </a:solidFill>
              <a:latin typeface="Arial" charset="0"/>
              <a:ea typeface="新細明體" charset="-120"/>
            </a:endParaRPr>
          </a:p>
        </p:txBody>
      </p:sp>
      <p:sp>
        <p:nvSpPr>
          <p:cNvPr id="10244" name="Rectangle 3"/>
          <p:cNvSpPr txBox="1">
            <a:spLocks noChangeArrowheads="1"/>
          </p:cNvSpPr>
          <p:nvPr/>
        </p:nvSpPr>
        <p:spPr bwMode="auto">
          <a:xfrm>
            <a:off x="107504" y="1250834"/>
            <a:ext cx="4537199" cy="553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buFont typeface="Wingdings" pitchFamily="2" charset="2"/>
              <a:buChar char="l"/>
            </a:pPr>
            <a:r>
              <a:rPr kumimoji="0" lang="zh-TW" altLang="en-US" sz="2600" dirty="0">
                <a:solidFill>
                  <a:srgbClr val="000000"/>
                </a:solidFill>
              </a:rPr>
              <a:t>國際債券發行人申請國際債券為櫃檯買賣者，應檢具「國際債券櫃檯買賣申請書」，載明其應行記載事項，連同應檢附書件，向本中心申請</a:t>
            </a:r>
            <a:r>
              <a:rPr kumimoji="0" lang="zh-TW" altLang="en-US" sz="2600" dirty="0" smtClean="0">
                <a:solidFill>
                  <a:srgbClr val="000000"/>
                </a:solidFill>
                <a:cs typeface="Times New Roman" pitchFamily="18" charset="0"/>
              </a:rPr>
              <a:t>。申請書下載路徑</a:t>
            </a:r>
            <a:r>
              <a:rPr kumimoji="0" lang="en-US" altLang="zh-TW" sz="2600" dirty="0" smtClean="0">
                <a:solidFill>
                  <a:srgbClr val="000000"/>
                </a:solidFill>
                <a:cs typeface="Times New Roman" pitchFamily="18" charset="0"/>
              </a:rPr>
              <a:t>:</a:t>
            </a:r>
            <a:r>
              <a:rPr kumimoji="0" lang="zh-TW" altLang="en-US" sz="2600" u="sng" dirty="0">
                <a:solidFill>
                  <a:srgbClr val="0000FF"/>
                </a:solidFill>
                <a:cs typeface="Times New Roman" pitchFamily="18" charset="0"/>
              </a:rPr>
              <a:t>櫃買</a:t>
            </a:r>
            <a:r>
              <a:rPr kumimoji="0" lang="zh-TW" altLang="en-US" sz="2600" u="sng" dirty="0" smtClean="0">
                <a:solidFill>
                  <a:srgbClr val="0000FF"/>
                </a:solidFill>
                <a:cs typeface="Times New Roman" pitchFamily="18" charset="0"/>
              </a:rPr>
              <a:t>首頁 </a:t>
            </a:r>
            <a:r>
              <a:rPr kumimoji="0" lang="en-US" altLang="zh-TW" sz="2600" u="sng" dirty="0">
                <a:solidFill>
                  <a:srgbClr val="0000FF"/>
                </a:solidFill>
                <a:cs typeface="Times New Roman" pitchFamily="18" charset="0"/>
              </a:rPr>
              <a:t>&gt; </a:t>
            </a:r>
            <a:r>
              <a:rPr kumimoji="0" lang="zh-TW" altLang="en-US" sz="2600" u="sng" dirty="0">
                <a:solidFill>
                  <a:srgbClr val="0000FF"/>
                </a:solidFill>
                <a:cs typeface="Times New Roman" pitchFamily="18" charset="0"/>
              </a:rPr>
              <a:t>業務服務 </a:t>
            </a:r>
            <a:r>
              <a:rPr kumimoji="0" lang="en-US" altLang="zh-TW" sz="2600" u="sng" dirty="0">
                <a:solidFill>
                  <a:srgbClr val="0000FF"/>
                </a:solidFill>
                <a:cs typeface="Times New Roman" pitchFamily="18" charset="0"/>
              </a:rPr>
              <a:t>&gt; </a:t>
            </a:r>
            <a:r>
              <a:rPr kumimoji="0" lang="zh-TW" altLang="en-US" sz="2600" u="sng" dirty="0">
                <a:solidFill>
                  <a:srgbClr val="0000FF"/>
                </a:solidFill>
                <a:cs typeface="Times New Roman" pitchFamily="18" charset="0"/>
              </a:rPr>
              <a:t>發行人申辦債券上櫃 </a:t>
            </a:r>
            <a:r>
              <a:rPr kumimoji="0" lang="en-US" altLang="zh-TW" sz="2600" u="sng" dirty="0">
                <a:solidFill>
                  <a:srgbClr val="0000FF"/>
                </a:solidFill>
                <a:cs typeface="Times New Roman" pitchFamily="18" charset="0"/>
              </a:rPr>
              <a:t>&gt; </a:t>
            </a:r>
            <a:r>
              <a:rPr kumimoji="0" lang="zh-TW" altLang="en-US" sz="2600" u="sng" dirty="0">
                <a:solidFill>
                  <a:srgbClr val="0000FF"/>
                </a:solidFill>
                <a:cs typeface="Times New Roman" pitchFamily="18" charset="0"/>
              </a:rPr>
              <a:t>債券發行文件</a:t>
            </a:r>
            <a:r>
              <a:rPr kumimoji="0" lang="zh-TW" altLang="en-US" sz="2600" u="sng" dirty="0" smtClean="0">
                <a:solidFill>
                  <a:srgbClr val="0000FF"/>
                </a:solidFill>
                <a:cs typeface="Times New Roman" pitchFamily="18" charset="0"/>
              </a:rPr>
              <a:t>下載</a:t>
            </a:r>
            <a:r>
              <a:rPr kumimoji="0" lang="en-US" altLang="zh-TW" sz="2600" dirty="0">
                <a:solidFill>
                  <a:srgbClr val="000000"/>
                </a:solidFill>
                <a:cs typeface="Times New Roman" pitchFamily="18" charset="0"/>
                <a:sym typeface="Wingdings" panose="05000000000000000000" pitchFamily="2" charset="2"/>
              </a:rPr>
              <a:t></a:t>
            </a:r>
            <a:r>
              <a:rPr kumimoji="0" lang="zh-TW" altLang="en-US" sz="2600" dirty="0">
                <a:solidFill>
                  <a:srgbClr val="000000"/>
                </a:solidFill>
                <a:cs typeface="Times New Roman" pitchFamily="18" charset="0"/>
                <a:sym typeface="Wingdings" panose="05000000000000000000" pitchFamily="2" charset="2"/>
              </a:rPr>
              <a:t>選</a:t>
            </a:r>
            <a:r>
              <a:rPr kumimoji="0" lang="zh-TW" altLang="en-US" sz="2600" u="sng" dirty="0">
                <a:solidFill>
                  <a:srgbClr val="000000"/>
                </a:solidFill>
                <a:cs typeface="Times New Roman" pitchFamily="18" charset="0"/>
                <a:sym typeface="Wingdings" panose="05000000000000000000" pitchFamily="2" charset="2"/>
              </a:rPr>
              <a:t>國際債券</a:t>
            </a:r>
            <a:endParaRPr kumimoji="0" lang="zh-TW" altLang="en-US" sz="2600" u="sng" dirty="0">
              <a:solidFill>
                <a:srgbClr val="000000"/>
              </a:solidFill>
              <a:cs typeface="Times New Roman" pitchFamily="18" charset="0"/>
            </a:endParaRPr>
          </a:p>
          <a:p>
            <a:pPr eaLnBrk="1" hangingPunct="1">
              <a:buFont typeface="Wingdings" pitchFamily="2" charset="2"/>
              <a:buChar char="l"/>
            </a:pPr>
            <a:r>
              <a:rPr kumimoji="0" lang="zh-TW" altLang="en-US" sz="2600" dirty="0">
                <a:solidFill>
                  <a:srgbClr val="000000"/>
                </a:solidFill>
              </a:rPr>
              <a:t>本中心自受理之日起，於</a:t>
            </a:r>
            <a:r>
              <a:rPr kumimoji="0" lang="zh-TW" altLang="en-US" sz="2600" dirty="0">
                <a:solidFill>
                  <a:srgbClr val="3333FF"/>
                </a:solidFill>
              </a:rPr>
              <a:t>三個營業日內</a:t>
            </a:r>
            <a:r>
              <a:rPr kumimoji="0" lang="zh-TW" altLang="en-US" sz="2600" dirty="0">
                <a:solidFill>
                  <a:srgbClr val="000000"/>
                </a:solidFill>
              </a:rPr>
              <a:t>完成審查。 </a:t>
            </a:r>
          </a:p>
          <a:p>
            <a:pPr eaLnBrk="1" hangingPunct="1">
              <a:buFontTx/>
              <a:buNone/>
            </a:pPr>
            <a:endParaRPr kumimoji="0" lang="zh-TW" altLang="en-US" sz="2600" dirty="0">
              <a:solidFill>
                <a:srgbClr val="000000"/>
              </a:solidFill>
            </a:endParaRPr>
          </a:p>
          <a:p>
            <a:pPr eaLnBrk="1" hangingPunct="1">
              <a:buFontTx/>
              <a:buNone/>
            </a:pPr>
            <a:endParaRPr kumimoji="0" lang="en-US" altLang="zh-TW" sz="2600" dirty="0">
              <a:solidFill>
                <a:srgbClr val="000000"/>
              </a:solidFill>
            </a:endParaRPr>
          </a:p>
        </p:txBody>
      </p:sp>
      <p:pic>
        <p:nvPicPr>
          <p:cNvPr id="10245" name="圖片 5" descr="國際債券申請書.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420" y="1158034"/>
            <a:ext cx="4353555" cy="562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5196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511101" y="706437"/>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國際債券上櫃資訊申報方式</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2291" name="投影片編號版面配置區 4"/>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848D9BDE-685C-4EE1-8D3F-EC8CD809803A}" type="slidenum">
              <a:rPr kumimoji="0" lang="zh-TW" altLang="en-US" sz="1200">
                <a:solidFill>
                  <a:srgbClr val="4B3E21"/>
                </a:solidFill>
                <a:latin typeface="Arial" charset="0"/>
                <a:ea typeface="新細明體" charset="-120"/>
              </a:rPr>
              <a:pPr algn="ctr" eaLnBrk="1" hangingPunct="1">
                <a:spcBef>
                  <a:spcPct val="0"/>
                </a:spcBef>
                <a:buClrTx/>
                <a:buSzTx/>
                <a:buFontTx/>
                <a:buNone/>
              </a:pPr>
              <a:t>73</a:t>
            </a:fld>
            <a:endParaRPr kumimoji="0" lang="zh-TW" altLang="en-US" sz="1200">
              <a:solidFill>
                <a:srgbClr val="4B3E21"/>
              </a:solidFill>
              <a:latin typeface="Arial" charset="0"/>
              <a:ea typeface="新細明體" charset="-120"/>
            </a:endParaRPr>
          </a:p>
        </p:txBody>
      </p:sp>
      <p:sp>
        <p:nvSpPr>
          <p:cNvPr id="29700" name="內容版面配置區 2"/>
          <p:cNvSpPr txBox="1">
            <a:spLocks/>
          </p:cNvSpPr>
          <p:nvPr/>
        </p:nvSpPr>
        <p:spPr bwMode="auto">
          <a:xfrm>
            <a:off x="755576" y="1446287"/>
            <a:ext cx="7740650" cy="5445125"/>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pitchFamily="2" charset="2"/>
              <a:buChar char="l"/>
              <a:defRPr/>
            </a:pPr>
            <a:r>
              <a:rPr kumimoji="0" lang="zh-TW" altLang="en-US" sz="2800" dirty="0">
                <a:latin typeface="標楷體" pitchFamily="65" charset="-120"/>
                <a:ea typeface="標楷體" pitchFamily="65" charset="-120"/>
              </a:rPr>
              <a:t>本國發行人與第一、二上市</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櫃</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公司之外國發行人資訊</a:t>
            </a:r>
            <a:r>
              <a:rPr kumimoji="0" lang="zh-TW" altLang="en-US" sz="2800" dirty="0" smtClean="0">
                <a:latin typeface="標楷體" pitchFamily="65" charset="-120"/>
                <a:ea typeface="標楷體" pitchFamily="65" charset="-120"/>
              </a:rPr>
              <a:t>申報</a:t>
            </a:r>
            <a:r>
              <a:rPr kumimoji="0" lang="zh-TW" altLang="en-US" sz="2800" dirty="0">
                <a:latin typeface="標楷體" pitchFamily="65" charset="-120"/>
                <a:ea typeface="標楷體" pitchFamily="65" charset="-120"/>
              </a:rPr>
              <a:t>法令依據</a:t>
            </a:r>
            <a:endParaRPr kumimoji="0" lang="en-US" altLang="zh-TW" sz="2800" dirty="0">
              <a:latin typeface="標楷體" pitchFamily="65" charset="-120"/>
              <a:ea typeface="標楷體" pitchFamily="65" charset="-120"/>
            </a:endParaRPr>
          </a:p>
          <a:p>
            <a:pPr marL="639763" lvl="1" indent="-236538">
              <a:spcBef>
                <a:spcPts val="550"/>
              </a:spcBef>
              <a:buClr>
                <a:schemeClr val="accent3"/>
              </a:buClr>
              <a:buSzPct val="50000"/>
              <a:buFont typeface="Wingdings" pitchFamily="2" charset="2"/>
              <a:buChar char="l"/>
              <a:defRPr/>
            </a:pPr>
            <a:r>
              <a:rPr kumimoji="0" lang="zh-TW" altLang="en-US" sz="2800" dirty="0">
                <a:latin typeface="標楷體" pitchFamily="65" charset="-120"/>
                <a:ea typeface="標楷體" pitchFamily="65" charset="-120"/>
              </a:rPr>
              <a:t>依據「外幣計價國際債券管理規則」之第</a:t>
            </a:r>
            <a:r>
              <a:rPr kumimoji="0" lang="en-US" altLang="zh-TW" sz="2800" dirty="0">
                <a:latin typeface="標楷體" pitchFamily="65" charset="-120"/>
                <a:ea typeface="標楷體" pitchFamily="65" charset="-120"/>
              </a:rPr>
              <a:t>35</a:t>
            </a:r>
            <a:r>
              <a:rPr kumimoji="0" lang="zh-TW" altLang="en-US" sz="2800" dirty="0">
                <a:latin typeface="標楷體" pitchFamily="65" charset="-120"/>
                <a:ea typeface="標楷體" pitchFamily="65" charset="-120"/>
              </a:rPr>
              <a:t>條至第</a:t>
            </a:r>
            <a:r>
              <a:rPr kumimoji="0" lang="en-US" altLang="zh-TW" sz="2800" dirty="0">
                <a:latin typeface="標楷體" pitchFamily="65" charset="-120"/>
                <a:ea typeface="標楷體" pitchFamily="65" charset="-120"/>
              </a:rPr>
              <a:t>40</a:t>
            </a:r>
            <a:r>
              <a:rPr kumimoji="0" lang="zh-TW" altLang="en-US" sz="2800" dirty="0">
                <a:latin typeface="標楷體" pitchFamily="65" charset="-120"/>
                <a:ea typeface="標楷體" pitchFamily="65" charset="-120"/>
              </a:rPr>
              <a:t>條規定辦理。</a:t>
            </a:r>
            <a:endParaRPr kumimoji="0" lang="en-US" altLang="zh-TW" sz="2800" dirty="0">
              <a:latin typeface="標楷體" pitchFamily="65" charset="-120"/>
              <a:ea typeface="標楷體" pitchFamily="65" charset="-120"/>
            </a:endParaRPr>
          </a:p>
          <a:p>
            <a:pPr marL="639763" lvl="1" indent="-236538">
              <a:spcBef>
                <a:spcPts val="550"/>
              </a:spcBef>
              <a:buClr>
                <a:schemeClr val="accent3"/>
              </a:buClr>
              <a:buSzPct val="50000"/>
              <a:buFont typeface="Wingdings" pitchFamily="2" charset="2"/>
              <a:buChar char="l"/>
              <a:defRPr/>
            </a:pPr>
            <a:r>
              <a:rPr kumimoji="0" lang="zh-TW" altLang="en-US" sz="2800" dirty="0">
                <a:latin typeface="標楷體" pitchFamily="65" charset="-120"/>
                <a:ea typeface="標楷體" pitchFamily="65" charset="-120"/>
              </a:rPr>
              <a:t>尚需準用本中心資訊申報作業辦法第</a:t>
            </a:r>
            <a:r>
              <a:rPr kumimoji="0" lang="en-US" altLang="zh-TW" sz="2800" dirty="0">
                <a:latin typeface="標楷體" pitchFamily="65" charset="-120"/>
                <a:ea typeface="標楷體" pitchFamily="65" charset="-120"/>
              </a:rPr>
              <a:t>3-1</a:t>
            </a:r>
            <a:r>
              <a:rPr kumimoji="0" lang="zh-TW" altLang="en-US" sz="2800" dirty="0">
                <a:latin typeface="標楷體" pitchFamily="65" charset="-120"/>
                <a:ea typeface="標楷體" pitchFamily="65" charset="-120"/>
              </a:rPr>
              <a:t>條規定辦理</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與國內企業規定一致</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a:t>
            </a:r>
            <a:endParaRPr kumimoji="0" lang="en-US" altLang="zh-TW" sz="2800" dirty="0">
              <a:latin typeface="標楷體" pitchFamily="65" charset="-120"/>
              <a:ea typeface="標楷體" pitchFamily="65" charset="-120"/>
            </a:endParaRPr>
          </a:p>
          <a:p>
            <a:pPr marL="639763" lvl="1" indent="-236538">
              <a:spcBef>
                <a:spcPts val="550"/>
              </a:spcBef>
              <a:buClr>
                <a:schemeClr val="accent3"/>
              </a:buClr>
              <a:buSzPct val="50000"/>
              <a:buFont typeface="Wingdings" pitchFamily="2" charset="2"/>
              <a:buChar char="l"/>
              <a:defRPr/>
            </a:pPr>
            <a:r>
              <a:rPr kumimoji="0" lang="zh-TW" altLang="en-US" sz="2800" dirty="0">
                <a:latin typeface="標楷體" pitchFamily="65" charset="-120"/>
                <a:ea typeface="標楷體" pitchFamily="65" charset="-120"/>
              </a:rPr>
              <a:t>參考本中心上櫃債券之「普通公司債</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金融債</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轉交換附認股權公司債債券發行人應辦事項一覽表」 （</a:t>
            </a:r>
            <a:r>
              <a:rPr kumimoji="0" lang="zh-TW" altLang="en-US" sz="2800" u="sng" dirty="0">
                <a:solidFill>
                  <a:srgbClr val="C00000"/>
                </a:solidFill>
                <a:latin typeface="標楷體" pitchFamily="65" charset="-120"/>
                <a:ea typeface="標楷體" pitchFamily="65" charset="-120"/>
              </a:rPr>
              <a:t>首頁</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債券市場資訊</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業務服務</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發行人申辦債券上櫃</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債券發行文件下載</a:t>
            </a:r>
            <a:r>
              <a:rPr kumimoji="0" lang="zh-TW" altLang="en-US" sz="2800" dirty="0">
                <a:latin typeface="標楷體" pitchFamily="65" charset="-120"/>
                <a:ea typeface="標楷體" pitchFamily="65" charset="-120"/>
              </a:rPr>
              <a:t>）。</a:t>
            </a:r>
            <a:endParaRPr kumimoji="0" lang="en-US" altLang="zh-TW" sz="2800" dirty="0">
              <a:solidFill>
                <a:srgbClr val="C00000"/>
              </a:solidFill>
              <a:latin typeface="標楷體" pitchFamily="65" charset="-120"/>
              <a:ea typeface="標楷體" pitchFamily="65" charset="-12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459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9D347E8-9D13-4175-BDAF-5B08CFD8F4FD}" type="slidenum">
              <a:rPr kumimoji="0" lang="zh-TW" altLang="en-US" sz="1200">
                <a:solidFill>
                  <a:schemeClr val="bg2">
                    <a:lumMod val="25000"/>
                  </a:schemeClr>
                </a:solidFill>
                <a:latin typeface="Arial" charset="0"/>
              </a:rPr>
              <a:pPr algn="ctr">
                <a:defRPr/>
              </a:pPr>
              <a:t>74</a:t>
            </a:fld>
            <a:endParaRPr kumimoji="0" lang="zh-TW" altLang="en-US" sz="1200">
              <a:solidFill>
                <a:schemeClr val="bg2">
                  <a:lumMod val="25000"/>
                </a:schemeClr>
              </a:solidFill>
              <a:latin typeface="Arial" charset="0"/>
            </a:endParaRPr>
          </a:p>
        </p:txBody>
      </p:sp>
      <p:sp>
        <p:nvSpPr>
          <p:cNvPr id="20484" name="內容版面配置區 2"/>
          <p:cNvSpPr txBox="1">
            <a:spLocks/>
          </p:cNvSpPr>
          <p:nvPr/>
        </p:nvSpPr>
        <p:spPr bwMode="auto">
          <a:xfrm>
            <a:off x="564015" y="1819325"/>
            <a:ext cx="7883351" cy="4748758"/>
          </a:xfrm>
          <a:prstGeom prst="rect">
            <a:avLst/>
          </a:prstGeom>
          <a:noFill/>
          <a:ln w="9525">
            <a:noFill/>
            <a:miter lim="800000"/>
            <a:headEnd/>
            <a:tailEnd/>
          </a:ln>
        </p:spPr>
        <p:txBody>
          <a:bodyPr/>
          <a:lstStyle/>
          <a:p>
            <a:pPr marL="539750" lvl="1" indent="-457200" eaLnBrk="0" hangingPunct="0">
              <a:lnSpc>
                <a:spcPct val="120000"/>
              </a:lnSpc>
              <a:spcBef>
                <a:spcPts val="600"/>
              </a:spcBef>
              <a:spcAft>
                <a:spcPts val="600"/>
              </a:spcAft>
              <a:buClr>
                <a:schemeClr val="accent1">
                  <a:lumMod val="75000"/>
                </a:schemeClr>
              </a:buClr>
              <a:buSzPct val="125000"/>
              <a:buFont typeface="Wingdings" panose="05000000000000000000" pitchFamily="2" charset="2"/>
              <a:buChar char="l"/>
              <a:defRPr/>
            </a:pPr>
            <a:r>
              <a:rPr lang="zh-TW" altLang="en-US" sz="2800" dirty="0" smtClean="0">
                <a:solidFill>
                  <a:prstClr val="black"/>
                </a:solidFill>
                <a:latin typeface="標楷體" pitchFamily="65" charset="-120"/>
                <a:ea typeface="標楷體" pitchFamily="65" charset="-120"/>
                <a:cs typeface="Times New Roman" pitchFamily="18" charset="0"/>
              </a:rPr>
              <a:t>本國</a:t>
            </a:r>
            <a:r>
              <a:rPr lang="zh-TW" altLang="en-US" sz="2800" dirty="0">
                <a:solidFill>
                  <a:prstClr val="black"/>
                </a:solidFill>
                <a:latin typeface="標楷體" pitchFamily="65" charset="-120"/>
                <a:ea typeface="標楷體" pitchFamily="65" charset="-120"/>
                <a:cs typeface="Times New Roman" pitchFamily="18" charset="0"/>
              </a:rPr>
              <a:t>發行人與第一、二上市</a:t>
            </a:r>
            <a:r>
              <a:rPr lang="en-US" altLang="zh-TW" sz="2800" dirty="0">
                <a:solidFill>
                  <a:prstClr val="black"/>
                </a:solidFill>
                <a:latin typeface="標楷體" pitchFamily="65" charset="-120"/>
                <a:ea typeface="標楷體" pitchFamily="65" charset="-120"/>
                <a:cs typeface="Times New Roman" pitchFamily="18" charset="0"/>
              </a:rPr>
              <a:t>(</a:t>
            </a:r>
            <a:r>
              <a:rPr lang="zh-TW" altLang="en-US" sz="2800" dirty="0">
                <a:solidFill>
                  <a:prstClr val="black"/>
                </a:solidFill>
                <a:latin typeface="標楷體" pitchFamily="65" charset="-120"/>
                <a:ea typeface="標楷體" pitchFamily="65" charset="-120"/>
                <a:cs typeface="Times New Roman" pitchFamily="18" charset="0"/>
              </a:rPr>
              <a:t>櫃</a:t>
            </a:r>
            <a:r>
              <a:rPr lang="en-US" altLang="zh-TW" sz="2800" dirty="0">
                <a:solidFill>
                  <a:prstClr val="black"/>
                </a:solidFill>
                <a:latin typeface="標楷體" pitchFamily="65" charset="-120"/>
                <a:ea typeface="標楷體" pitchFamily="65" charset="-120"/>
                <a:cs typeface="Times New Roman" pitchFamily="18" charset="0"/>
              </a:rPr>
              <a:t>)</a:t>
            </a:r>
            <a:r>
              <a:rPr lang="zh-TW" altLang="en-US" sz="2800" dirty="0">
                <a:solidFill>
                  <a:prstClr val="black"/>
                </a:solidFill>
                <a:latin typeface="標楷體" pitchFamily="65" charset="-120"/>
                <a:ea typeface="標楷體" pitchFamily="65" charset="-120"/>
                <a:cs typeface="Times New Roman" pitchFamily="18" charset="0"/>
              </a:rPr>
              <a:t>公司之外國</a:t>
            </a:r>
            <a:r>
              <a:rPr lang="zh-TW" altLang="en-US" sz="2800" dirty="0" smtClean="0">
                <a:solidFill>
                  <a:prstClr val="black"/>
                </a:solidFill>
                <a:latin typeface="標楷體" pitchFamily="65" charset="-120"/>
                <a:ea typeface="標楷體" pitchFamily="65" charset="-120"/>
                <a:cs typeface="Times New Roman" pitchFamily="18" charset="0"/>
              </a:rPr>
              <a:t>發行人應辦理資訊申報事項歸納</a:t>
            </a:r>
            <a:endParaRPr lang="en-US" altLang="zh-TW" sz="2800" dirty="0" smtClean="0">
              <a:solidFill>
                <a:prstClr val="black"/>
              </a:solidFill>
              <a:latin typeface="標楷體" pitchFamily="65" charset="-120"/>
              <a:ea typeface="標楷體" pitchFamily="65" charset="-120"/>
              <a:cs typeface="Times New Roman" pitchFamily="18" charset="0"/>
            </a:endParaRPr>
          </a:p>
          <a:p>
            <a:pPr marL="82550" lvl="1" eaLnBrk="0" hangingPunct="0">
              <a:lnSpc>
                <a:spcPct val="120000"/>
              </a:lnSpc>
              <a:spcBef>
                <a:spcPts val="600"/>
              </a:spcBef>
              <a:spcAft>
                <a:spcPts val="600"/>
              </a:spcAft>
              <a:buClr>
                <a:schemeClr val="accent1">
                  <a:lumMod val="75000"/>
                </a:schemeClr>
              </a:buClr>
              <a:buSzPct val="125000"/>
              <a:defRPr/>
            </a:pPr>
            <a:r>
              <a:rPr kumimoji="0" lang="en-US" altLang="zh-TW" sz="2800" b="1" dirty="0">
                <a:solidFill>
                  <a:prstClr val="black"/>
                </a:solidFill>
                <a:latin typeface="標楷體" pitchFamily="65" charset="-120"/>
                <a:ea typeface="標楷體" pitchFamily="65" charset="-120"/>
                <a:cs typeface="Times New Roman" pitchFamily="18" charset="0"/>
              </a:rPr>
              <a:t> </a:t>
            </a:r>
            <a:r>
              <a:rPr kumimoji="0" lang="en-US" altLang="zh-TW" sz="2600" b="1" dirty="0" smtClean="0">
                <a:latin typeface="標楷體" pitchFamily="65" charset="-120"/>
                <a:ea typeface="標楷體" pitchFamily="65" charset="-120"/>
              </a:rPr>
              <a:t>1.</a:t>
            </a:r>
            <a:r>
              <a:rPr kumimoji="0" lang="zh-TW" altLang="en-US" sz="2600" b="1" dirty="0" smtClean="0">
                <a:latin typeface="標楷體" pitchFamily="65" charset="-120"/>
                <a:ea typeface="標楷體" pitchFamily="65" charset="-120"/>
              </a:rPr>
              <a:t>定期</a:t>
            </a:r>
            <a:r>
              <a:rPr kumimoji="0" lang="zh-TW" altLang="en-US" sz="2600" b="1" dirty="0">
                <a:latin typeface="標楷體" pitchFamily="65" charset="-120"/>
                <a:ea typeface="標楷體" pitchFamily="65" charset="-120"/>
              </a:rPr>
              <a:t>辦理事項</a:t>
            </a:r>
            <a:endParaRPr kumimoji="0" lang="en-US" altLang="zh-TW" sz="2600" b="1" dirty="0">
              <a:latin typeface="標楷體" pitchFamily="65" charset="-120"/>
              <a:ea typeface="標楷體" pitchFamily="65" charset="-120"/>
            </a:endParaRP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a:solidFill>
                  <a:srgbClr val="000000"/>
                </a:solidFill>
                <a:ea typeface="標楷體" pitchFamily="65" charset="-120"/>
                <a:cs typeface="Arial" panose="020B0604020202020204" pitchFamily="34" charset="0"/>
              </a:rPr>
              <a:t>繳交櫃檯買賣費用</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每年一月</a:t>
            </a:r>
            <a:r>
              <a:rPr lang="en-US" altLang="zh-TW" sz="2400" dirty="0" smtClean="0">
                <a:solidFill>
                  <a:srgbClr val="000000"/>
                </a:solidFill>
                <a:ea typeface="標楷體" pitchFamily="65" charset="-120"/>
                <a:cs typeface="Arial" panose="020B0604020202020204" pitchFamily="34" charset="0"/>
              </a:rPr>
              <a:t>)</a:t>
            </a: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債券</a:t>
            </a:r>
            <a:r>
              <a:rPr lang="zh-TW" altLang="en-US" sz="2400" dirty="0">
                <a:solidFill>
                  <a:srgbClr val="000000"/>
                </a:solidFill>
                <a:ea typeface="標楷體" pitchFamily="65" charset="-120"/>
                <a:cs typeface="Arial" panose="020B0604020202020204" pitchFamily="34" charset="0"/>
              </a:rPr>
              <a:t>資料申報作業</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每月</a:t>
            </a:r>
            <a:r>
              <a:rPr lang="en-US" altLang="zh-TW" sz="2400" dirty="0">
                <a:solidFill>
                  <a:srgbClr val="000000"/>
                </a:solidFill>
                <a:ea typeface="標楷體" pitchFamily="65" charset="-120"/>
                <a:cs typeface="Arial" panose="020B0604020202020204" pitchFamily="34" charset="0"/>
              </a:rPr>
              <a:t>10</a:t>
            </a:r>
            <a:r>
              <a:rPr lang="zh-TW" altLang="en-US" sz="2400" dirty="0">
                <a:solidFill>
                  <a:srgbClr val="000000"/>
                </a:solidFill>
                <a:ea typeface="標楷體" pitchFamily="65" charset="-120"/>
                <a:cs typeface="Arial" panose="020B0604020202020204" pitchFamily="34" charset="0"/>
              </a:rPr>
              <a:t>日公司債發行資料維護</a:t>
            </a:r>
            <a:r>
              <a:rPr lang="en-US" altLang="zh-TW" sz="2400" dirty="0" smtClean="0">
                <a:solidFill>
                  <a:srgbClr val="000000"/>
                </a:solidFill>
                <a:ea typeface="標楷體" pitchFamily="65" charset="-120"/>
                <a:cs typeface="Arial" panose="020B0604020202020204" pitchFamily="34" charset="0"/>
              </a:rPr>
              <a:t>)</a:t>
            </a: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申報各季及年度財務報告與年報</a:t>
            </a:r>
            <a:endParaRPr lang="en-US" altLang="zh-TW" sz="2400" dirty="0">
              <a:solidFill>
                <a:srgbClr val="000000"/>
              </a:solidFill>
              <a:ea typeface="標楷體" pitchFamily="65" charset="-120"/>
              <a:cs typeface="Arial" panose="020B0604020202020204" pitchFamily="34" charset="0"/>
            </a:endParaRP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於</a:t>
            </a:r>
            <a:r>
              <a:rPr lang="zh-TW" altLang="en-US" sz="2400" dirty="0">
                <a:solidFill>
                  <a:srgbClr val="000000"/>
                </a:solidFill>
                <a:ea typeface="標楷體" pitchFamily="65" charset="-120"/>
                <a:cs typeface="Arial" panose="020B0604020202020204" pitchFamily="34" charset="0"/>
              </a:rPr>
              <a:t>每月十日以前，公告並申報上月份營運</a:t>
            </a:r>
            <a:r>
              <a:rPr lang="zh-TW" altLang="en-US" sz="2400" dirty="0" smtClean="0">
                <a:solidFill>
                  <a:srgbClr val="000000"/>
                </a:solidFill>
                <a:ea typeface="標楷體" pitchFamily="65" charset="-120"/>
                <a:cs typeface="Arial" panose="020B0604020202020204" pitchFamily="34" charset="0"/>
              </a:rPr>
              <a:t>情形</a:t>
            </a:r>
            <a:endParaRPr lang="en-US" altLang="zh-TW" sz="2400" dirty="0">
              <a:solidFill>
                <a:srgbClr val="000000"/>
              </a:solidFill>
              <a:ea typeface="標楷體" pitchFamily="65" charset="-120"/>
              <a:cs typeface="Arial" panose="020B0604020202020204" pitchFamily="34" charset="0"/>
            </a:endParaRP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轉</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交</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換公司債轉</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交</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換情形</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每月</a:t>
            </a:r>
            <a:r>
              <a:rPr lang="en-US" altLang="zh-TW" sz="2400" dirty="0">
                <a:solidFill>
                  <a:srgbClr val="000000"/>
                </a:solidFill>
                <a:ea typeface="標楷體" pitchFamily="65" charset="-120"/>
                <a:cs typeface="Arial" panose="020B0604020202020204" pitchFamily="34" charset="0"/>
              </a:rPr>
              <a:t>5</a:t>
            </a:r>
            <a:r>
              <a:rPr lang="zh-TW" altLang="en-US" sz="2400" dirty="0">
                <a:solidFill>
                  <a:srgbClr val="000000"/>
                </a:solidFill>
                <a:ea typeface="標楷體" pitchFamily="65" charset="-120"/>
                <a:cs typeface="Arial" panose="020B0604020202020204" pitchFamily="34" charset="0"/>
              </a:rPr>
              <a:t>日</a:t>
            </a:r>
            <a:r>
              <a:rPr lang="en-US" altLang="zh-TW" sz="2400" dirty="0" smtClean="0">
                <a:solidFill>
                  <a:srgbClr val="000000"/>
                </a:solidFill>
                <a:ea typeface="標楷體" pitchFamily="65" charset="-120"/>
                <a:cs typeface="Arial" panose="020B0604020202020204" pitchFamily="34" charset="0"/>
              </a:rPr>
              <a:t>)</a:t>
            </a:r>
            <a:endParaRPr lang="en-US" altLang="zh-TW" sz="2400" dirty="0">
              <a:solidFill>
                <a:srgbClr val="000000"/>
              </a:solidFill>
              <a:ea typeface="標楷體" pitchFamily="65" charset="-120"/>
              <a:cs typeface="Arial" panose="020B0604020202020204" pitchFamily="34" charset="0"/>
            </a:endParaRPr>
          </a:p>
        </p:txBody>
      </p:sp>
      <p:sp>
        <p:nvSpPr>
          <p:cNvPr id="2" name="矩形 1"/>
          <p:cNvSpPr/>
          <p:nvPr/>
        </p:nvSpPr>
        <p:spPr>
          <a:xfrm>
            <a:off x="833282" y="836712"/>
            <a:ext cx="7344816" cy="646331"/>
          </a:xfrm>
          <a:prstGeom prst="rect">
            <a:avLst/>
          </a:prstGeom>
        </p:spPr>
        <p:txBody>
          <a:bodyPr wrap="square">
            <a:spAutoFit/>
          </a:bodyPr>
          <a:lstStyle/>
          <a:p>
            <a:pPr algn="ct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國際債券上櫃資訊申報</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方式</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a:t>
            </a: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續</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a:t>
            </a:r>
            <a:endPar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9432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9D347E8-9D13-4175-BDAF-5B08CFD8F4FD}" type="slidenum">
              <a:rPr kumimoji="0" lang="zh-TW" altLang="en-US" sz="1200">
                <a:solidFill>
                  <a:schemeClr val="bg2">
                    <a:lumMod val="25000"/>
                  </a:schemeClr>
                </a:solidFill>
                <a:latin typeface="Arial" charset="0"/>
              </a:rPr>
              <a:pPr algn="ctr">
                <a:defRPr/>
              </a:pPr>
              <a:t>75</a:t>
            </a:fld>
            <a:endParaRPr kumimoji="0" lang="zh-TW" altLang="en-US" sz="1200">
              <a:solidFill>
                <a:schemeClr val="bg2">
                  <a:lumMod val="25000"/>
                </a:schemeClr>
              </a:solidFill>
              <a:latin typeface="Arial" charset="0"/>
            </a:endParaRPr>
          </a:p>
        </p:txBody>
      </p:sp>
      <p:sp>
        <p:nvSpPr>
          <p:cNvPr id="20484" name="內容版面配置區 2"/>
          <p:cNvSpPr txBox="1">
            <a:spLocks/>
          </p:cNvSpPr>
          <p:nvPr/>
        </p:nvSpPr>
        <p:spPr bwMode="auto">
          <a:xfrm>
            <a:off x="691456" y="1503115"/>
            <a:ext cx="7634287" cy="5040560"/>
          </a:xfrm>
          <a:prstGeom prst="rect">
            <a:avLst/>
          </a:prstGeom>
          <a:noFill/>
          <a:ln w="9525">
            <a:noFill/>
            <a:miter lim="800000"/>
            <a:headEnd/>
            <a:tailEnd/>
          </a:ln>
        </p:spPr>
        <p:txBody>
          <a:bodyPr/>
          <a:lstStyle/>
          <a:p>
            <a:pPr marL="403225" lvl="1" eaLnBrk="0" hangingPunct="0">
              <a:lnSpc>
                <a:spcPct val="150000"/>
              </a:lnSpc>
              <a:spcBef>
                <a:spcPts val="100"/>
              </a:spcBef>
              <a:spcAft>
                <a:spcPts val="100"/>
              </a:spcAft>
              <a:buClr>
                <a:srgbClr val="92D050"/>
              </a:buClr>
              <a:buSzPct val="125000"/>
              <a:defRPr/>
            </a:pPr>
            <a:r>
              <a:rPr kumimoji="0" lang="en-US" altLang="zh-TW" sz="2800" b="1" dirty="0">
                <a:latin typeface="標楷體" pitchFamily="65" charset="-120"/>
                <a:ea typeface="標楷體" pitchFamily="65" charset="-120"/>
              </a:rPr>
              <a:t>2</a:t>
            </a:r>
            <a:r>
              <a:rPr kumimoji="0" lang="en-US" altLang="zh-TW" sz="2800" b="1" dirty="0" smtClean="0">
                <a:latin typeface="標楷體" pitchFamily="65" charset="-120"/>
                <a:ea typeface="標楷體" pitchFamily="65" charset="-120"/>
              </a:rPr>
              <a:t>.</a:t>
            </a:r>
            <a:r>
              <a:rPr kumimoji="0" lang="zh-TW" altLang="en-US" sz="2800" b="1" dirty="0" smtClean="0">
                <a:latin typeface="標楷體" pitchFamily="65" charset="-120"/>
                <a:ea typeface="標楷體" pitchFamily="65" charset="-120"/>
              </a:rPr>
              <a:t>不</a:t>
            </a:r>
            <a:r>
              <a:rPr kumimoji="0" lang="zh-TW" altLang="en-US" sz="2800" b="1" dirty="0">
                <a:latin typeface="標楷體" pitchFamily="65" charset="-120"/>
                <a:ea typeface="標楷體" pitchFamily="65" charset="-120"/>
              </a:rPr>
              <a:t>定</a:t>
            </a:r>
            <a:r>
              <a:rPr kumimoji="0" lang="zh-TW" altLang="en-US" sz="2800" b="1" dirty="0" smtClean="0">
                <a:latin typeface="標楷體" pitchFamily="65" charset="-120"/>
                <a:ea typeface="標楷體" pitchFamily="65" charset="-120"/>
              </a:rPr>
              <a:t>期</a:t>
            </a:r>
            <a:r>
              <a:rPr kumimoji="0" lang="zh-TW" altLang="en-US" sz="2800" b="1" dirty="0">
                <a:latin typeface="標楷體" pitchFamily="65" charset="-120"/>
                <a:ea typeface="標楷體" pitchFamily="65" charset="-120"/>
              </a:rPr>
              <a:t>辦理事項</a:t>
            </a:r>
            <a:endParaRPr kumimoji="0" lang="en-US" altLang="zh-TW" sz="2800" dirty="0">
              <a:latin typeface="標楷體" pitchFamily="65" charset="-120"/>
              <a:ea typeface="標楷體" pitchFamily="65" charset="-12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發行人決定行使買</a:t>
            </a:r>
            <a:r>
              <a:rPr lang="en-US" altLang="zh-TW" sz="2600" dirty="0">
                <a:solidFill>
                  <a:srgbClr val="000000"/>
                </a:solidFill>
                <a:ea typeface="標楷體" pitchFamily="65" charset="-120"/>
                <a:cs typeface="Arial" panose="020B0604020202020204" pitchFamily="34" charset="0"/>
              </a:rPr>
              <a:t>(</a:t>
            </a:r>
            <a:r>
              <a:rPr lang="zh-TW" altLang="en-US" sz="2600" dirty="0">
                <a:solidFill>
                  <a:srgbClr val="000000"/>
                </a:solidFill>
                <a:ea typeface="標楷體" pitchFamily="65" charset="-120"/>
                <a:cs typeface="Arial" panose="020B0604020202020204" pitchFamily="34" charset="0"/>
              </a:rPr>
              <a:t>贖</a:t>
            </a:r>
            <a:r>
              <a:rPr lang="en-US" altLang="zh-TW" sz="2600" dirty="0">
                <a:solidFill>
                  <a:srgbClr val="000000"/>
                </a:solidFill>
                <a:ea typeface="標楷體" pitchFamily="65" charset="-120"/>
                <a:cs typeface="Arial" panose="020B0604020202020204" pitchFamily="34" charset="0"/>
              </a:rPr>
              <a:t>)</a:t>
            </a:r>
            <a:r>
              <a:rPr lang="zh-TW" altLang="en-US" sz="2600" dirty="0">
                <a:solidFill>
                  <a:srgbClr val="000000"/>
                </a:solidFill>
                <a:ea typeface="標楷體" pitchFamily="65" charset="-120"/>
                <a:cs typeface="Arial" panose="020B0604020202020204" pitchFamily="34" charset="0"/>
              </a:rPr>
              <a:t>回權</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債權人得行使賣回權</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依法停止債券過戶</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債券停止轉換</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開始轉換</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首次轉換</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反稀釋、重設調整</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終止櫃檯買賣</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其他與公司債持有人權利義務有關之債券資料變動</a:t>
            </a:r>
            <a:endParaRPr lang="en-US" altLang="zh-TW" sz="2600" dirty="0">
              <a:solidFill>
                <a:srgbClr val="000000"/>
              </a:solidFill>
              <a:ea typeface="標楷體" pitchFamily="65" charset="-120"/>
              <a:cs typeface="Arial" panose="020B0604020202020204" pitchFamily="34" charset="0"/>
            </a:endParaRPr>
          </a:p>
        </p:txBody>
      </p:sp>
      <p:sp>
        <p:nvSpPr>
          <p:cNvPr id="2" name="矩形 1"/>
          <p:cNvSpPr/>
          <p:nvPr/>
        </p:nvSpPr>
        <p:spPr>
          <a:xfrm>
            <a:off x="1071984" y="834733"/>
            <a:ext cx="6922095" cy="646331"/>
          </a:xfrm>
          <a:prstGeom prst="rect">
            <a:avLst/>
          </a:prstGeom>
        </p:spPr>
        <p:txBody>
          <a:bodyPr wrap="square">
            <a:spAutoFit/>
          </a:bodyPr>
          <a:lstStyle/>
          <a:p>
            <a:pPr lvl="0" algn="ct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國際債券上櫃資訊申報</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方式</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a:t>
            </a: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續</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a:t>
            </a:r>
            <a:endPar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45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231775" y="1239837"/>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國際債券之登錄</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3315" name="投影片編號版面配置區 4"/>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2CAE79BE-CB27-4319-A246-D5B3FA631CD3}" type="slidenum">
              <a:rPr kumimoji="0" lang="zh-TW" altLang="en-US" sz="1200">
                <a:solidFill>
                  <a:srgbClr val="4B3E21"/>
                </a:solidFill>
                <a:latin typeface="Arial" charset="0"/>
                <a:ea typeface="新細明體" charset="-120"/>
              </a:rPr>
              <a:pPr algn="ctr" eaLnBrk="1" hangingPunct="1">
                <a:spcBef>
                  <a:spcPct val="0"/>
                </a:spcBef>
                <a:buClrTx/>
                <a:buSzTx/>
                <a:buFontTx/>
                <a:buNone/>
              </a:pPr>
              <a:t>76</a:t>
            </a:fld>
            <a:endParaRPr kumimoji="0" lang="zh-TW" altLang="en-US" sz="1200">
              <a:solidFill>
                <a:srgbClr val="4B3E21"/>
              </a:solidFill>
              <a:latin typeface="Arial" charset="0"/>
              <a:ea typeface="新細明體" charset="-120"/>
            </a:endParaRPr>
          </a:p>
        </p:txBody>
      </p:sp>
      <p:sp>
        <p:nvSpPr>
          <p:cNvPr id="13316" name="Rectangle 1027"/>
          <p:cNvSpPr txBox="1">
            <a:spLocks noChangeArrowheads="1"/>
          </p:cNvSpPr>
          <p:nvPr/>
        </p:nvSpPr>
        <p:spPr bwMode="auto">
          <a:xfrm>
            <a:off x="1116013" y="1341438"/>
            <a:ext cx="73453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319088" indent="-319088">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lvl="1" eaLnBrk="1" hangingPunct="1">
              <a:spcBef>
                <a:spcPts val="600"/>
              </a:spcBef>
              <a:buClr>
                <a:srgbClr val="3891A7"/>
              </a:buClr>
              <a:buSzPct val="80000"/>
              <a:buFont typeface="Wingdings" pitchFamily="2" charset="2"/>
              <a:buChar char="l"/>
            </a:pPr>
            <a:endParaRPr kumimoji="0" lang="zh-TW" altLang="en-US" sz="2600" b="1">
              <a:solidFill>
                <a:srgbClr val="4D4D4D"/>
              </a:solidFill>
              <a:latin typeface="微軟正黑體" pitchFamily="34" charset="-120"/>
            </a:endParaRPr>
          </a:p>
        </p:txBody>
      </p:sp>
      <p:sp>
        <p:nvSpPr>
          <p:cNvPr id="25605" name="文字方塊 6"/>
          <p:cNvSpPr txBox="1">
            <a:spLocks noChangeArrowheads="1"/>
          </p:cNvSpPr>
          <p:nvPr/>
        </p:nvSpPr>
        <p:spPr bwMode="auto">
          <a:xfrm>
            <a:off x="515443" y="2492896"/>
            <a:ext cx="7850188" cy="3082925"/>
          </a:xfrm>
          <a:prstGeom prst="rect">
            <a:avLst/>
          </a:prstGeom>
          <a:noFill/>
          <a:ln w="9525">
            <a:noFill/>
            <a:miter lim="800000"/>
            <a:headEnd/>
            <a:tailEnd/>
          </a:ln>
        </p:spPr>
        <p:txBody>
          <a:bodyPr>
            <a:spAutoFit/>
          </a:bodyPr>
          <a:lstStyle/>
          <a:p>
            <a:pPr marL="620713" lvl="1" indent="-273050" eaLnBrk="1" hangingPunct="1">
              <a:lnSpc>
                <a:spcPct val="135000"/>
              </a:lnSpc>
              <a:buClr>
                <a:schemeClr val="accent3"/>
              </a:buClr>
              <a:buSzPct val="50000"/>
              <a:buFont typeface="Wingdings" pitchFamily="2" charset="2"/>
              <a:buChar char="l"/>
              <a:defRPr/>
            </a:pPr>
            <a:r>
              <a:rPr lang="zh-TW" altLang="en-US" sz="2400" dirty="0">
                <a:solidFill>
                  <a:srgbClr val="000000"/>
                </a:solidFill>
                <a:latin typeface="標楷體" pitchFamily="65" charset="-120"/>
                <a:ea typeface="標楷體" pitchFamily="65" charset="-120"/>
              </a:rPr>
              <a:t>國際債券發行人應洽櫃買中心</a:t>
            </a:r>
            <a:r>
              <a:rPr lang="zh-TW" altLang="en-US" sz="2400" dirty="0">
                <a:solidFill>
                  <a:schemeClr val="tx1">
                    <a:lumMod val="95000"/>
                    <a:lumOff val="5000"/>
                  </a:schemeClr>
                </a:solidFill>
                <a:latin typeface="標楷體" pitchFamily="65" charset="-120"/>
                <a:ea typeface="標楷體" pitchFamily="65" charset="-120"/>
              </a:rPr>
              <a:t>認可</a:t>
            </a:r>
            <a:r>
              <a:rPr lang="zh-TW" altLang="en-US" sz="2400" dirty="0">
                <a:solidFill>
                  <a:srgbClr val="000000"/>
                </a:solidFill>
                <a:latin typeface="標楷體" pitchFamily="65" charset="-120"/>
                <a:ea typeface="標楷體" pitchFamily="65" charset="-120"/>
              </a:rPr>
              <a:t>之國內外證券保管事業機構登錄。</a:t>
            </a:r>
            <a:endParaRPr lang="en-US" altLang="zh-TW" sz="2400" dirty="0">
              <a:solidFill>
                <a:srgbClr val="000000"/>
              </a:solidFill>
              <a:latin typeface="標楷體" pitchFamily="65" charset="-120"/>
              <a:ea typeface="標楷體" pitchFamily="65" charset="-120"/>
            </a:endParaRPr>
          </a:p>
          <a:p>
            <a:pPr marL="620713" lvl="1" indent="-273050" eaLnBrk="1" hangingPunct="1">
              <a:lnSpc>
                <a:spcPct val="135000"/>
              </a:lnSpc>
              <a:buClr>
                <a:schemeClr val="accent3"/>
              </a:buClr>
              <a:buSzPct val="50000"/>
              <a:buFont typeface="Wingdings" pitchFamily="2" charset="2"/>
              <a:buChar char="l"/>
              <a:defRPr/>
            </a:pPr>
            <a:r>
              <a:rPr lang="zh-TW" altLang="en-US" sz="2400" dirty="0">
                <a:solidFill>
                  <a:srgbClr val="000000"/>
                </a:solidFill>
                <a:latin typeface="標楷體" pitchFamily="65" charset="-120"/>
                <a:ea typeface="標楷體" pitchFamily="65" charset="-120"/>
              </a:rPr>
              <a:t>櫃買中心認可之國內外證券保管事業機構包括台灣集中保管結算所、</a:t>
            </a:r>
            <a:r>
              <a:rPr lang="en-US" altLang="zh-TW" sz="2400" dirty="0" err="1">
                <a:solidFill>
                  <a:srgbClr val="000000"/>
                </a:solidFill>
                <a:latin typeface="標楷體" pitchFamily="65" charset="-120"/>
                <a:ea typeface="標楷體" pitchFamily="65" charset="-120"/>
              </a:rPr>
              <a:t>Euroclear</a:t>
            </a:r>
            <a:r>
              <a:rPr lang="zh-TW" altLang="en-US" sz="2400" dirty="0">
                <a:solidFill>
                  <a:srgbClr val="000000"/>
                </a:solidFill>
                <a:latin typeface="標楷體" pitchFamily="65" charset="-120"/>
                <a:ea typeface="標楷體" pitchFamily="65" charset="-120"/>
              </a:rPr>
              <a:t>、</a:t>
            </a:r>
            <a:r>
              <a:rPr lang="en-US" altLang="zh-TW" sz="2400" dirty="0" err="1">
                <a:solidFill>
                  <a:srgbClr val="000000"/>
                </a:solidFill>
                <a:latin typeface="標楷體" pitchFamily="65" charset="-120"/>
                <a:ea typeface="標楷體" pitchFamily="65" charset="-120"/>
              </a:rPr>
              <a:t>Clearstream</a:t>
            </a:r>
            <a:r>
              <a:rPr lang="zh-TW" altLang="en-US" sz="2400" dirty="0">
                <a:solidFill>
                  <a:srgbClr val="000000"/>
                </a:solidFill>
                <a:latin typeface="標楷體" pitchFamily="65" charset="-120"/>
                <a:ea typeface="標楷體" pitchFamily="65" charset="-120"/>
              </a:rPr>
              <a:t>、</a:t>
            </a:r>
            <a:r>
              <a:rPr lang="en-US" altLang="zh-TW" sz="2400" dirty="0">
                <a:solidFill>
                  <a:srgbClr val="000000"/>
                </a:solidFill>
                <a:latin typeface="標楷體" pitchFamily="65" charset="-120"/>
                <a:ea typeface="標楷體" pitchFamily="65" charset="-120"/>
              </a:rPr>
              <a:t>CMU(Central </a:t>
            </a:r>
            <a:r>
              <a:rPr lang="en-US" altLang="zh-TW" sz="2400" dirty="0" err="1">
                <a:solidFill>
                  <a:srgbClr val="000000"/>
                </a:solidFill>
                <a:latin typeface="標楷體" pitchFamily="65" charset="-120"/>
                <a:ea typeface="標楷體" pitchFamily="65" charset="-120"/>
              </a:rPr>
              <a:t>Moneymarkets</a:t>
            </a:r>
            <a:r>
              <a:rPr lang="en-US" altLang="zh-TW" sz="2400" dirty="0">
                <a:solidFill>
                  <a:srgbClr val="000000"/>
                </a:solidFill>
                <a:latin typeface="標楷體" pitchFamily="65" charset="-120"/>
                <a:ea typeface="標楷體" pitchFamily="65" charset="-120"/>
              </a:rPr>
              <a:t> Unit </a:t>
            </a:r>
            <a:r>
              <a:rPr lang="zh-TW" altLang="en-US" sz="2400" dirty="0">
                <a:solidFill>
                  <a:srgbClr val="000000"/>
                </a:solidFill>
                <a:latin typeface="標楷體" pitchFamily="65" charset="-120"/>
                <a:ea typeface="標楷體" pitchFamily="65" charset="-120"/>
              </a:rPr>
              <a:t>香港金管局債務工具中央結算單位</a:t>
            </a:r>
            <a:r>
              <a:rPr lang="en-US" altLang="zh-TW" sz="2400" dirty="0">
                <a:solidFill>
                  <a:srgbClr val="000000"/>
                </a:solidFill>
                <a:latin typeface="標楷體" pitchFamily="65" charset="-120"/>
                <a:ea typeface="標楷體" pitchFamily="65" charset="-120"/>
              </a:rPr>
              <a:t>)</a:t>
            </a:r>
          </a:p>
        </p:txBody>
      </p:sp>
      <p:sp>
        <p:nvSpPr>
          <p:cNvPr id="9" name="標題 3"/>
          <p:cNvSpPr txBox="1">
            <a:spLocks/>
          </p:cNvSpPr>
          <p:nvPr/>
        </p:nvSpPr>
        <p:spPr>
          <a:xfrm>
            <a:off x="992187" y="635000"/>
            <a:ext cx="7400456" cy="706438"/>
          </a:xfrm>
          <a:prstGeom prst="rect">
            <a:avLst/>
          </a:prstGeom>
        </p:spPr>
        <p:txBody>
          <a:bodyPr anchor="ctr"/>
          <a:lstStyle/>
          <a:p>
            <a:pPr algn="ctr">
              <a:defRPr/>
            </a:pP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9489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641143" y="7016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國際債券之登錄</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續</a:t>
            </a:r>
            <a:r>
              <a:rPr lang="en-US" altLang="zh-TW" sz="3600" dirty="0" smtClean="0">
                <a:latin typeface="標楷體" panose="03000509000000000000" pitchFamily="65" charset="-120"/>
                <a:ea typeface="標楷體" panose="03000509000000000000" pitchFamily="65" charset="-120"/>
              </a:rPr>
              <a:t>)</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4339" name="投影片編號版面配置區 4"/>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2BA5880E-0EE6-4A0A-9731-8C01E00846EB}" type="slidenum">
              <a:rPr kumimoji="0" lang="zh-TW" altLang="en-US" sz="1200">
                <a:solidFill>
                  <a:srgbClr val="4B3E21"/>
                </a:solidFill>
                <a:latin typeface="Arial" charset="0"/>
                <a:ea typeface="新細明體" charset="-120"/>
              </a:rPr>
              <a:pPr algn="ctr" eaLnBrk="1" hangingPunct="1">
                <a:spcBef>
                  <a:spcPct val="0"/>
                </a:spcBef>
                <a:buClrTx/>
                <a:buSzTx/>
                <a:buFontTx/>
                <a:buNone/>
              </a:pPr>
              <a:t>77</a:t>
            </a:fld>
            <a:endParaRPr kumimoji="0" lang="zh-TW" altLang="en-US" sz="1200">
              <a:solidFill>
                <a:srgbClr val="4B3E21"/>
              </a:solidFill>
              <a:latin typeface="Arial" charset="0"/>
              <a:ea typeface="新細明體" charset="-120"/>
            </a:endParaRPr>
          </a:p>
        </p:txBody>
      </p:sp>
      <p:sp>
        <p:nvSpPr>
          <p:cNvPr id="25605" name="文字方塊 6"/>
          <p:cNvSpPr txBox="1">
            <a:spLocks noChangeArrowheads="1"/>
          </p:cNvSpPr>
          <p:nvPr/>
        </p:nvSpPr>
        <p:spPr bwMode="auto">
          <a:xfrm>
            <a:off x="611560" y="1556792"/>
            <a:ext cx="7850187" cy="2085975"/>
          </a:xfrm>
          <a:prstGeom prst="rect">
            <a:avLst/>
          </a:prstGeom>
          <a:noFill/>
          <a:ln w="9525">
            <a:noFill/>
            <a:miter lim="800000"/>
            <a:headEnd/>
            <a:tailEnd/>
          </a:ln>
        </p:spPr>
        <p:txBody>
          <a:bodyPr>
            <a:spAutoFit/>
          </a:bodyPr>
          <a:lstStyle/>
          <a:p>
            <a:pPr marL="620713" lvl="1" indent="-273050" eaLnBrk="1" hangingPunct="1">
              <a:lnSpc>
                <a:spcPct val="135000"/>
              </a:lnSpc>
              <a:buClr>
                <a:schemeClr val="accent3"/>
              </a:buClr>
              <a:buSzPct val="50000"/>
              <a:buFont typeface="Wingdings" pitchFamily="2" charset="2"/>
              <a:buChar char="l"/>
              <a:defRPr/>
            </a:pPr>
            <a:r>
              <a:rPr lang="zh-TW" altLang="en-US" sz="2400" dirty="0">
                <a:solidFill>
                  <a:srgbClr val="000000"/>
                </a:solidFill>
                <a:latin typeface="標楷體" pitchFamily="65" charset="-120"/>
                <a:ea typeface="標楷體" pitchFamily="65" charset="-120"/>
              </a:rPr>
              <a:t>國際債券發行時</a:t>
            </a:r>
            <a:r>
              <a:rPr lang="zh-TW" altLang="en-US" sz="2400" dirty="0">
                <a:solidFill>
                  <a:srgbClr val="FF0000"/>
                </a:solidFill>
                <a:latin typeface="標楷體" pitchFamily="65" charset="-120"/>
                <a:ea typeface="標楷體" pitchFamily="65" charset="-120"/>
              </a:rPr>
              <a:t>如登錄在國外</a:t>
            </a:r>
            <a:r>
              <a:rPr lang="zh-TW" altLang="en-US" sz="2400" dirty="0">
                <a:solidFill>
                  <a:srgbClr val="000000"/>
                </a:solidFill>
                <a:latin typeface="標楷體" pitchFamily="65" charset="-120"/>
                <a:ea typeface="標楷體" pitchFamily="65" charset="-120"/>
              </a:rPr>
              <a:t>證券保管事業機構者，則證券商買賣該國際債券應透過國內證券集中保管事業機構於該外國證券保管事業機構開設之帳戶辦理相關之帳簿登載及跨國匯撥作業，完成券項交付。</a:t>
            </a:r>
            <a:endParaRPr lang="en-US" altLang="zh-TW" sz="2400" dirty="0">
              <a:solidFill>
                <a:srgbClr val="000000"/>
              </a:solidFill>
              <a:latin typeface="標楷體" pitchFamily="65" charset="-120"/>
              <a:ea typeface="標楷體" pitchFamily="65" charset="-120"/>
            </a:endParaRPr>
          </a:p>
        </p:txBody>
      </p:sp>
      <p:sp>
        <p:nvSpPr>
          <p:cNvPr id="14341" name="Rectangle 1027"/>
          <p:cNvSpPr txBox="1">
            <a:spLocks noChangeArrowheads="1"/>
          </p:cNvSpPr>
          <p:nvPr/>
        </p:nvSpPr>
        <p:spPr bwMode="auto">
          <a:xfrm>
            <a:off x="1403350" y="4494213"/>
            <a:ext cx="7345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buClr>
                <a:srgbClr val="3891A7"/>
              </a:buClr>
              <a:buFont typeface="Wingdings 2" pitchFamily="18" charset="2"/>
              <a:buNone/>
            </a:pPr>
            <a:endParaRPr kumimoji="0" lang="zh-TW" altLang="en-US" sz="2600" b="1">
              <a:solidFill>
                <a:srgbClr val="4D4D4D"/>
              </a:solidFill>
              <a:latin typeface="微軟正黑體" pitchFamily="34" charset="-120"/>
            </a:endParaRPr>
          </a:p>
        </p:txBody>
      </p:sp>
      <p:sp>
        <p:nvSpPr>
          <p:cNvPr id="9" name="標題 3"/>
          <p:cNvSpPr txBox="1">
            <a:spLocks/>
          </p:cNvSpPr>
          <p:nvPr/>
        </p:nvSpPr>
        <p:spPr>
          <a:xfrm>
            <a:off x="1066800" y="701675"/>
            <a:ext cx="8229600" cy="706438"/>
          </a:xfrm>
          <a:prstGeom prst="rect">
            <a:avLst/>
          </a:prstGeom>
        </p:spPr>
        <p:txBody>
          <a:bodyPr anchor="ctr"/>
          <a:lstStyle/>
          <a:p>
            <a:pPr algn="ctr">
              <a:defRPr/>
            </a:pP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endParaRPr>
          </a:p>
        </p:txBody>
      </p:sp>
      <p:grpSp>
        <p:nvGrpSpPr>
          <p:cNvPr id="14343" name="群組 23"/>
          <p:cNvGrpSpPr>
            <a:grpSpLocks/>
          </p:cNvGrpSpPr>
          <p:nvPr/>
        </p:nvGrpSpPr>
        <p:grpSpPr bwMode="auto">
          <a:xfrm>
            <a:off x="1187450" y="4044950"/>
            <a:ext cx="7669213" cy="1616075"/>
            <a:chOff x="1187624" y="3749335"/>
            <a:chExt cx="7668344" cy="1616463"/>
          </a:xfrm>
        </p:grpSpPr>
        <p:sp>
          <p:nvSpPr>
            <p:cNvPr id="14344" name="Line 11"/>
            <p:cNvSpPr>
              <a:spLocks noChangeShapeType="1"/>
            </p:cNvSpPr>
            <p:nvPr/>
          </p:nvSpPr>
          <p:spPr bwMode="auto">
            <a:xfrm>
              <a:off x="2667479" y="4609264"/>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45" name="Text Box 21"/>
            <p:cNvSpPr txBox="1">
              <a:spLocks noChangeArrowheads="1"/>
            </p:cNvSpPr>
            <p:nvPr/>
          </p:nvSpPr>
          <p:spPr bwMode="auto">
            <a:xfrm>
              <a:off x="1187624" y="3975260"/>
              <a:ext cx="1479856" cy="12618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en-US" altLang="zh-TW" sz="1200" b="1">
                <a:latin typeface="Arial" charset="0"/>
                <a:cs typeface="Arial" charset="0"/>
              </a:endParaRPr>
            </a:p>
            <a:p>
              <a:pPr algn="ctr">
                <a:spcBef>
                  <a:spcPct val="0"/>
                </a:spcBef>
                <a:buClrTx/>
                <a:buSzTx/>
                <a:buFontTx/>
                <a:buNone/>
              </a:pPr>
              <a:r>
                <a:rPr kumimoji="0" lang="zh-TW" altLang="en-US" sz="1600" b="1">
                  <a:latin typeface="Arial" charset="0"/>
                  <a:cs typeface="Arial" charset="0"/>
                </a:rPr>
                <a:t>發行人</a:t>
              </a:r>
              <a:endParaRPr kumimoji="0" lang="en-US" altLang="zh-TW" sz="1600" b="1">
                <a:latin typeface="Arial" charset="0"/>
                <a:cs typeface="Arial" charset="0"/>
              </a:endParaRPr>
            </a:p>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zh-TW" altLang="en-US" sz="1600" b="1">
                <a:latin typeface="Arial" charset="0"/>
                <a:cs typeface="Arial" charset="0"/>
              </a:endParaRPr>
            </a:p>
          </p:txBody>
        </p:sp>
        <p:sp>
          <p:nvSpPr>
            <p:cNvPr id="14346" name="Text Box 21"/>
            <p:cNvSpPr txBox="1">
              <a:spLocks noChangeArrowheads="1"/>
            </p:cNvSpPr>
            <p:nvPr/>
          </p:nvSpPr>
          <p:spPr bwMode="auto">
            <a:xfrm>
              <a:off x="7434683" y="3933056"/>
              <a:ext cx="1421284"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kumimoji="0" lang="zh-TW" altLang="en-US" sz="1600" b="1">
                  <a:latin typeface="Arial" charset="0"/>
                  <a:cs typeface="Arial" charset="0"/>
                </a:rPr>
                <a:t>本國投資人</a:t>
              </a:r>
            </a:p>
          </p:txBody>
        </p:sp>
        <p:sp>
          <p:nvSpPr>
            <p:cNvPr id="14347" name="Text Box 22"/>
            <p:cNvSpPr txBox="1">
              <a:spLocks noChangeArrowheads="1"/>
            </p:cNvSpPr>
            <p:nvPr/>
          </p:nvSpPr>
          <p:spPr bwMode="auto">
            <a:xfrm>
              <a:off x="5358126" y="3749335"/>
              <a:ext cx="1479856"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r>
                <a:rPr kumimoji="0" lang="en-US" altLang="zh-TW" sz="1600" b="1">
                  <a:latin typeface="Arial" charset="0"/>
                  <a:cs typeface="Arial" charset="0"/>
                </a:rPr>
                <a:t>TDCC</a:t>
              </a:r>
            </a:p>
            <a:p>
              <a:pPr algn="ctr">
                <a:spcBef>
                  <a:spcPct val="0"/>
                </a:spcBef>
                <a:buClrTx/>
                <a:buSzTx/>
                <a:buFontTx/>
                <a:buNone/>
              </a:pPr>
              <a:endParaRPr kumimoji="0" lang="en-US" altLang="zh-TW" sz="1600" b="1">
                <a:latin typeface="Arial" charset="0"/>
                <a:cs typeface="Arial" charset="0"/>
              </a:endParaRPr>
            </a:p>
          </p:txBody>
        </p:sp>
        <p:sp>
          <p:nvSpPr>
            <p:cNvPr id="14348" name="Line 11"/>
            <p:cNvSpPr>
              <a:spLocks noChangeShapeType="1"/>
            </p:cNvSpPr>
            <p:nvPr/>
          </p:nvSpPr>
          <p:spPr bwMode="auto">
            <a:xfrm>
              <a:off x="4752730" y="4221088"/>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49" name="Line 11"/>
            <p:cNvSpPr>
              <a:spLocks noChangeShapeType="1"/>
            </p:cNvSpPr>
            <p:nvPr/>
          </p:nvSpPr>
          <p:spPr bwMode="auto">
            <a:xfrm>
              <a:off x="6837982" y="4077072"/>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0" name="Text Box 22"/>
            <p:cNvSpPr txBox="1">
              <a:spLocks noChangeArrowheads="1"/>
            </p:cNvSpPr>
            <p:nvPr/>
          </p:nvSpPr>
          <p:spPr bwMode="auto">
            <a:xfrm>
              <a:off x="5358127" y="4653136"/>
              <a:ext cx="147985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kumimoji="0" lang="zh-TW" altLang="en-US" sz="1600" b="1">
                  <a:latin typeface="Arial" charset="0"/>
                  <a:cs typeface="Arial" charset="0"/>
                </a:rPr>
                <a:t>外國投資人</a:t>
              </a:r>
              <a:endParaRPr kumimoji="0" lang="en-US" altLang="zh-TW" sz="1600" b="1">
                <a:latin typeface="Arial" charset="0"/>
                <a:cs typeface="Arial" charset="0"/>
              </a:endParaRPr>
            </a:p>
          </p:txBody>
        </p:sp>
        <p:sp>
          <p:nvSpPr>
            <p:cNvPr id="14351" name="Line 11"/>
            <p:cNvSpPr>
              <a:spLocks noChangeShapeType="1"/>
            </p:cNvSpPr>
            <p:nvPr/>
          </p:nvSpPr>
          <p:spPr bwMode="auto">
            <a:xfrm>
              <a:off x="4752731" y="4797152"/>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2" name="Text Box 21"/>
            <p:cNvSpPr txBox="1">
              <a:spLocks noChangeArrowheads="1"/>
            </p:cNvSpPr>
            <p:nvPr/>
          </p:nvSpPr>
          <p:spPr bwMode="auto">
            <a:xfrm>
              <a:off x="7434684" y="4242574"/>
              <a:ext cx="1421284"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kumimoji="0" lang="zh-TW" altLang="en-US" sz="1600" b="1">
                  <a:latin typeface="Arial" charset="0"/>
                  <a:cs typeface="Arial" charset="0"/>
                </a:rPr>
                <a:t>本國投資人</a:t>
              </a:r>
            </a:p>
          </p:txBody>
        </p:sp>
        <p:sp>
          <p:nvSpPr>
            <p:cNvPr id="14353" name="Line 11"/>
            <p:cNvSpPr>
              <a:spLocks noChangeShapeType="1"/>
            </p:cNvSpPr>
            <p:nvPr/>
          </p:nvSpPr>
          <p:spPr bwMode="auto">
            <a:xfrm>
              <a:off x="6837983" y="4386590"/>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4" name="Text Box 22"/>
            <p:cNvSpPr txBox="1">
              <a:spLocks noChangeArrowheads="1"/>
            </p:cNvSpPr>
            <p:nvPr/>
          </p:nvSpPr>
          <p:spPr bwMode="auto">
            <a:xfrm>
              <a:off x="5358127" y="5027244"/>
              <a:ext cx="147985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lang="zh-TW" altLang="en-US" sz="1600" b="1">
                  <a:latin typeface="Arial" charset="0"/>
                  <a:cs typeface="Arial" charset="0"/>
                </a:rPr>
                <a:t>專業投資機構</a:t>
              </a:r>
              <a:endParaRPr kumimoji="0" lang="en-US" altLang="zh-TW" sz="1600" b="1">
                <a:latin typeface="Arial" charset="0"/>
                <a:cs typeface="Arial" charset="0"/>
              </a:endParaRPr>
            </a:p>
          </p:txBody>
        </p:sp>
        <p:sp>
          <p:nvSpPr>
            <p:cNvPr id="14355" name="Line 11"/>
            <p:cNvSpPr>
              <a:spLocks noChangeShapeType="1"/>
            </p:cNvSpPr>
            <p:nvPr/>
          </p:nvSpPr>
          <p:spPr bwMode="auto">
            <a:xfrm>
              <a:off x="4752731" y="5157192"/>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6" name="Text Box 21"/>
            <p:cNvSpPr txBox="1">
              <a:spLocks noChangeArrowheads="1"/>
            </p:cNvSpPr>
            <p:nvPr/>
          </p:nvSpPr>
          <p:spPr bwMode="auto">
            <a:xfrm>
              <a:off x="3275856" y="3991416"/>
              <a:ext cx="1479856" cy="12618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en-US" altLang="zh-TW" sz="1200" b="1">
                <a:latin typeface="Arial" charset="0"/>
                <a:cs typeface="Arial" charset="0"/>
              </a:endParaRPr>
            </a:p>
            <a:p>
              <a:pPr algn="ctr">
                <a:spcBef>
                  <a:spcPct val="0"/>
                </a:spcBef>
                <a:buClrTx/>
                <a:buSzTx/>
                <a:buFontTx/>
                <a:buNone/>
              </a:pPr>
              <a:r>
                <a:rPr kumimoji="0" lang="en-US" altLang="zh-TW" sz="1600" b="1">
                  <a:latin typeface="Arial" charset="0"/>
                  <a:cs typeface="Arial" charset="0"/>
                </a:rPr>
                <a:t>EUROCLEAR</a:t>
              </a:r>
            </a:p>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zh-TW" altLang="en-US" sz="1600" b="1">
                <a:latin typeface="Arial" charset="0"/>
                <a:cs typeface="Arial" charset="0"/>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7904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86800" y="6374110"/>
            <a:ext cx="457200" cy="476250"/>
          </a:xfrm>
        </p:spPr>
        <p:txBody>
          <a:bodyPr/>
          <a:lstStyle/>
          <a:p>
            <a:pPr>
              <a:defRPr/>
            </a:pPr>
            <a:fld id="{032847C2-AB66-4460-89F3-EF2477B7E40D}" type="slidenum">
              <a:rPr lang="zh-TW" altLang="en-US" smtClean="0"/>
              <a:pPr>
                <a:defRPr/>
              </a:pPr>
              <a:t>78</a:t>
            </a:fld>
            <a:endParaRPr lang="zh-TW" altLang="en-US" dirty="0"/>
          </a:p>
        </p:txBody>
      </p:sp>
      <p:sp>
        <p:nvSpPr>
          <p:cNvPr id="3" name="矩形 2"/>
          <p:cNvSpPr/>
          <p:nvPr/>
        </p:nvSpPr>
        <p:spPr>
          <a:xfrm>
            <a:off x="1619672" y="478413"/>
            <a:ext cx="6264696" cy="646331"/>
          </a:xfrm>
          <a:prstGeom prst="rect">
            <a:avLst/>
          </a:prstGeom>
        </p:spPr>
        <p:txBody>
          <a:bodyPr wrap="square">
            <a:spAutoFit/>
          </a:bodyPr>
          <a:lstStyle/>
          <a:p>
            <a:r>
              <a:rPr lang="en-US" altLang="zh-TW"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ECB</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之公司財報會計</a:t>
            </a: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處理</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問題</a:t>
            </a:r>
            <a:endPar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endParaRPr>
          </a:p>
        </p:txBody>
      </p:sp>
      <p:sp>
        <p:nvSpPr>
          <p:cNvPr id="4" name="矩形 3"/>
          <p:cNvSpPr/>
          <p:nvPr/>
        </p:nvSpPr>
        <p:spPr>
          <a:xfrm>
            <a:off x="800199" y="1124744"/>
            <a:ext cx="8208911" cy="2785378"/>
          </a:xfrm>
          <a:prstGeom prst="rect">
            <a:avLst/>
          </a:prstGeom>
        </p:spPr>
        <p:txBody>
          <a:bodyPr wrap="square">
            <a:spAutoFit/>
          </a:bodyPr>
          <a:lstStyle/>
          <a:p>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當</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功能</a:t>
            </a:r>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性貨幣</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和</a:t>
            </a:r>
            <a:r>
              <a:rPr lang="en-US" altLang="zh-TW" sz="2200" b="1" dirty="0" smtClean="0">
                <a:solidFill>
                  <a:schemeClr val="tx1">
                    <a:lumMod val="95000"/>
                    <a:lumOff val="5000"/>
                  </a:schemeClr>
                </a:solidFill>
                <a:latin typeface="標楷體" panose="03000509000000000000" pitchFamily="65" charset="-120"/>
                <a:ea typeface="標楷體" panose="03000509000000000000" pitchFamily="65" charset="-120"/>
              </a:rPr>
              <a:t>ECB</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發行</a:t>
            </a:r>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貨幣不</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一致時</a:t>
            </a:r>
            <a:r>
              <a:rPr lang="en-US" altLang="zh-TW" sz="2200" b="1" dirty="0" smtClean="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轉換</a:t>
            </a:r>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權需分類為</a:t>
            </a:r>
            <a:r>
              <a:rPr lang="zh-TW" altLang="en-US" sz="2200" b="1" u="sng" dirty="0">
                <a:solidFill>
                  <a:schemeClr val="tx1">
                    <a:lumMod val="95000"/>
                    <a:lumOff val="5000"/>
                  </a:schemeClr>
                </a:solidFill>
                <a:latin typeface="標楷體" panose="03000509000000000000" pitchFamily="65" charset="-120"/>
                <a:ea typeface="標楷體" panose="03000509000000000000" pitchFamily="65" charset="-120"/>
              </a:rPr>
              <a:t>金融負債</a:t>
            </a:r>
            <a:endParaRPr lang="en-US" altLang="zh-TW" sz="2200" b="1" u="sng" dirty="0">
              <a:solidFill>
                <a:schemeClr val="tx1">
                  <a:lumMod val="95000"/>
                  <a:lumOff val="5000"/>
                </a:schemeClr>
              </a:solidFill>
              <a:latin typeface="標楷體" panose="03000509000000000000" pitchFamily="65" charset="-120"/>
              <a:ea typeface="標楷體" panose="03000509000000000000" pitchFamily="65" charset="-120"/>
            </a:endParaRPr>
          </a:p>
          <a:p>
            <a:pPr marL="342900" lvl="0" indent="-342900" algn="just">
              <a:spcBef>
                <a:spcPts val="600"/>
              </a:spcBef>
              <a:buFont typeface="Arial" panose="020B0604020202020204" pitchFamily="34" charset="0"/>
              <a:buChar char="•"/>
              <a:defRPr/>
            </a:pPr>
            <a:r>
              <a:rPr lang="zh-TW" altLang="en-US" sz="2000" dirty="0">
                <a:solidFill>
                  <a:prstClr val="black"/>
                </a:solidFill>
                <a:latin typeface="標楷體" panose="03000509000000000000" pitchFamily="65" charset="-120"/>
                <a:ea typeface="標楷體" panose="03000509000000000000" pitchFamily="65" charset="-120"/>
              </a:rPr>
              <a:t>透過「可轉債評價模型」依據相關參數計算</a:t>
            </a:r>
            <a:r>
              <a:rPr lang="zh-TW" altLang="en-US" sz="2000" dirty="0" smtClean="0">
                <a:solidFill>
                  <a:prstClr val="black"/>
                </a:solidFill>
                <a:latin typeface="標楷體" panose="03000509000000000000" pitchFamily="65" charset="-120"/>
                <a:ea typeface="標楷體" panose="03000509000000000000" pitchFamily="65" charset="-120"/>
              </a:rPr>
              <a:t>出</a:t>
            </a:r>
            <a:r>
              <a:rPr lang="zh-TW" altLang="en-US" sz="2000" u="sng" dirty="0" smtClean="0">
                <a:solidFill>
                  <a:prstClr val="black"/>
                </a:solidFill>
                <a:latin typeface="標楷體" panose="03000509000000000000" pitchFamily="65" charset="-120"/>
                <a:ea typeface="標楷體" panose="03000509000000000000" pitchFamily="65" charset="-120"/>
              </a:rPr>
              <a:t>交易目的金融負債</a:t>
            </a:r>
            <a:r>
              <a:rPr lang="en-US" altLang="zh-TW" sz="2000" u="sng" dirty="0" smtClean="0">
                <a:solidFill>
                  <a:prstClr val="black"/>
                </a:solidFill>
                <a:latin typeface="標楷體" panose="03000509000000000000" pitchFamily="65" charset="-120"/>
                <a:ea typeface="標楷體" panose="03000509000000000000" pitchFamily="65" charset="-120"/>
              </a:rPr>
              <a:t>-</a:t>
            </a:r>
            <a:r>
              <a:rPr lang="zh-TW" altLang="en-US" sz="2000" u="sng" dirty="0" smtClean="0">
                <a:solidFill>
                  <a:prstClr val="black"/>
                </a:solidFill>
                <a:latin typeface="標楷體" panose="03000509000000000000" pitchFamily="65" charset="-120"/>
                <a:ea typeface="標楷體" panose="03000509000000000000" pitchFamily="65" charset="-120"/>
              </a:rPr>
              <a:t>衍生性</a:t>
            </a:r>
            <a:r>
              <a:rPr lang="en-US" altLang="zh-TW" sz="2000" dirty="0" smtClean="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贖回權、賣回權、和</a:t>
            </a:r>
            <a:r>
              <a:rPr lang="zh-TW" altLang="en-US" sz="2000" dirty="0">
                <a:solidFill>
                  <a:srgbClr val="0066FF"/>
                </a:solidFill>
                <a:latin typeface="標楷體" panose="03000509000000000000" pitchFamily="65" charset="-120"/>
                <a:ea typeface="標楷體" panose="03000509000000000000" pitchFamily="65" charset="-120"/>
              </a:rPr>
              <a:t>轉換權</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smtClean="0">
                <a:solidFill>
                  <a:prstClr val="black"/>
                </a:solidFill>
                <a:latin typeface="標楷體" panose="03000509000000000000" pitchFamily="65" charset="-120"/>
                <a:ea typeface="標楷體" panose="03000509000000000000" pitchFamily="65" charset="-120"/>
              </a:rPr>
              <a:t>，發行</a:t>
            </a:r>
            <a:r>
              <a:rPr lang="zh-TW" altLang="en-US" sz="2000" dirty="0">
                <a:solidFill>
                  <a:prstClr val="black"/>
                </a:solidFill>
                <a:latin typeface="標楷體" panose="03000509000000000000" pitchFamily="65" charset="-120"/>
                <a:ea typeface="標楷體" panose="03000509000000000000" pitchFamily="65" charset="-120"/>
              </a:rPr>
              <a:t>面額</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衍生性金融負債</a:t>
            </a:r>
            <a:r>
              <a:rPr lang="zh-TW" altLang="en-US" sz="2000" dirty="0" smtClean="0">
                <a:solidFill>
                  <a:prstClr val="black"/>
                </a:solidFill>
                <a:latin typeface="標楷體" panose="03000509000000000000" pitchFamily="65" charset="-120"/>
                <a:ea typeface="標楷體" panose="03000509000000000000" pitchFamily="65" charset="-120"/>
              </a:rPr>
              <a:t>金額</a:t>
            </a:r>
            <a:r>
              <a:rPr lang="en-US" altLang="zh-TW" sz="2000" dirty="0" smtClean="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應付公司債折價攤</a:t>
            </a:r>
            <a:r>
              <a:rPr lang="zh-TW" altLang="en-US" sz="2000" dirty="0" smtClean="0">
                <a:solidFill>
                  <a:prstClr val="black"/>
                </a:solidFill>
                <a:latin typeface="標楷體" panose="03000509000000000000" pitchFamily="65" charset="-120"/>
                <a:ea typeface="標楷體" panose="03000509000000000000" pitchFamily="65" charset="-120"/>
              </a:rPr>
              <a:t>銷</a:t>
            </a:r>
            <a:endParaRPr lang="en-US" altLang="zh-TW" sz="2000" dirty="0">
              <a:solidFill>
                <a:prstClr val="black"/>
              </a:solidFill>
              <a:latin typeface="標楷體" panose="03000509000000000000" pitchFamily="65" charset="-120"/>
              <a:ea typeface="標楷體" panose="03000509000000000000" pitchFamily="65" charset="-120"/>
            </a:endParaRPr>
          </a:p>
          <a:p>
            <a:pPr marL="342900" lvl="0" indent="-342900" algn="just">
              <a:spcBef>
                <a:spcPts val="600"/>
              </a:spcBef>
              <a:buFont typeface="Arial" panose="020B0604020202020204" pitchFamily="34" charset="0"/>
              <a:buChar char="•"/>
              <a:defRPr/>
            </a:pPr>
            <a:r>
              <a:rPr lang="zh-TW" altLang="en-US" sz="2000" dirty="0" smtClean="0">
                <a:solidFill>
                  <a:prstClr val="black"/>
                </a:solidFill>
                <a:latin typeface="標楷體" panose="03000509000000000000" pitchFamily="65" charset="-120"/>
                <a:ea typeface="標楷體" panose="03000509000000000000" pitchFamily="65" charset="-120"/>
              </a:rPr>
              <a:t>賣</a:t>
            </a:r>
            <a:r>
              <a:rPr lang="zh-TW" altLang="en-US" sz="2000" dirty="0">
                <a:solidFill>
                  <a:prstClr val="black"/>
                </a:solidFill>
                <a:latin typeface="標楷體" panose="03000509000000000000" pitchFamily="65" charset="-120"/>
                <a:ea typeface="標楷體" panose="03000509000000000000" pitchFamily="65" charset="-120"/>
              </a:rPr>
              <a:t>回權權利在投資人，屬於公司的負債；贖回權權利在發行公司，實質上為公司資產</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為負債減項</a:t>
            </a:r>
            <a:r>
              <a:rPr lang="en-US" altLang="zh-TW" sz="2000" dirty="0" smtClean="0">
                <a:solidFill>
                  <a:prstClr val="black"/>
                </a:solidFill>
                <a:latin typeface="標楷體" panose="03000509000000000000" pitchFamily="65" charset="-120"/>
                <a:ea typeface="標楷體" panose="03000509000000000000" pitchFamily="65" charset="-120"/>
              </a:rPr>
              <a:t>)</a:t>
            </a:r>
          </a:p>
          <a:p>
            <a:pPr marL="342900" lvl="0" indent="-342900" algn="just">
              <a:spcBef>
                <a:spcPts val="600"/>
              </a:spcBef>
              <a:buFont typeface="Arial" panose="020B0604020202020204" pitchFamily="34" charset="0"/>
              <a:buChar char="•"/>
              <a:defRPr/>
            </a:pP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贖回</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權</a:t>
            </a:r>
            <a:r>
              <a:rPr lang="en-US" altLang="zh-TW" sz="2000"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賣回權</a:t>
            </a:r>
            <a:r>
              <a:rPr lang="en-US" altLang="zh-TW" sz="2000"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2000" dirty="0">
                <a:solidFill>
                  <a:srgbClr val="0066FF"/>
                </a:solidFill>
                <a:latin typeface="標楷體" panose="03000509000000000000" pitchFamily="65" charset="-120"/>
                <a:ea typeface="標楷體" panose="03000509000000000000" pitchFamily="65" charset="-120"/>
              </a:rPr>
              <a:t>轉換權</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合併分類為衍生性金融負債</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endParaRPr lang="zh-TW" altLang="en-US"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18" y="3637384"/>
            <a:ext cx="7848872"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4625"/>
            <a:ext cx="1868810" cy="48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064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投影片編號版面配置區 3"/>
          <p:cNvSpPr>
            <a:spLocks noGrp="1"/>
          </p:cNvSpPr>
          <p:nvPr>
            <p:ph type="sldNum" sz="quarter" idx="12"/>
          </p:nvPr>
        </p:nvSpPr>
        <p:spPr>
          <a:xfrm>
            <a:off x="8534400" y="6237288"/>
            <a:ext cx="609600" cy="520700"/>
          </a:xfrm>
        </p:spPr>
        <p:txBody>
          <a:bodyPr/>
          <a:lstStyle/>
          <a:p>
            <a:pPr>
              <a:defRPr/>
            </a:pPr>
            <a:fld id="{C532F8B9-FF6F-4BDC-828C-E8D4E03593E0}" type="slidenum">
              <a:rPr lang="en-US" altLang="zh-TW" smtClean="0"/>
              <a:pPr>
                <a:defRPr/>
              </a:pPr>
              <a:t>79</a:t>
            </a:fld>
            <a:endParaRPr lang="en-US" altLang="zh-TW" smtClean="0"/>
          </a:p>
        </p:txBody>
      </p:sp>
      <p:sp>
        <p:nvSpPr>
          <p:cNvPr id="5" name="標題 3"/>
          <p:cNvSpPr txBox="1">
            <a:spLocks/>
          </p:cNvSpPr>
          <p:nvPr/>
        </p:nvSpPr>
        <p:spPr>
          <a:xfrm>
            <a:off x="914400" y="404813"/>
            <a:ext cx="8229600" cy="720725"/>
          </a:xfrm>
          <a:prstGeom prst="rect">
            <a:avLst/>
          </a:prstGeom>
        </p:spPr>
        <p:txBody>
          <a:bodyPr anchor="ctr"/>
          <a:lstStyle/>
          <a:p>
            <a:pPr algn="ctr" eaLnBrk="0" hangingPunct="0">
              <a:defRPr/>
            </a:pPr>
            <a:r>
              <a:rPr kumimoji="0" lang="en-US" altLang="zh-TW"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ECB</a:t>
            </a:r>
            <a:r>
              <a:rPr kumimoji="0"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在台掛牌與其他交易所之比較</a:t>
            </a: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cs typeface="+mj-cs"/>
            </a:endParaRPr>
          </a:p>
        </p:txBody>
      </p:sp>
      <p:graphicFrame>
        <p:nvGraphicFramePr>
          <p:cNvPr id="6" name="表格 5"/>
          <p:cNvGraphicFramePr>
            <a:graphicFrameLocks noGrp="1"/>
          </p:cNvGraphicFramePr>
          <p:nvPr>
            <p:extLst/>
          </p:nvPr>
        </p:nvGraphicFramePr>
        <p:xfrm>
          <a:off x="914400" y="1125538"/>
          <a:ext cx="8050089" cy="5687839"/>
        </p:xfrm>
        <a:graphic>
          <a:graphicData uri="http://schemas.openxmlformats.org/drawingml/2006/table">
            <a:tbl>
              <a:tblPr>
                <a:tableStyleId>{69CF1AB2-1976-4502-BF36-3FF5EA218861}</a:tableStyleId>
              </a:tblPr>
              <a:tblGrid>
                <a:gridCol w="432542"/>
                <a:gridCol w="695975"/>
                <a:gridCol w="2332269"/>
                <a:gridCol w="2332269"/>
                <a:gridCol w="2257034"/>
              </a:tblGrid>
              <a:tr h="289420">
                <a:tc gridSpan="2">
                  <a:txBody>
                    <a:bodyPr/>
                    <a:lstStyle/>
                    <a:p>
                      <a:pPr algn="ctr" fontAlgn="ct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algn="ctr" fontAlgn="ctr"/>
                      <a:r>
                        <a:rPr lang="zh-TW" altLang="en-US" sz="1800" b="1" u="none" strike="noStrike" dirty="0">
                          <a:solidFill>
                            <a:srgbClr val="000099"/>
                          </a:solidFill>
                          <a:latin typeface="標楷體" pitchFamily="65" charset="-120"/>
                          <a:ea typeface="標楷體" pitchFamily="65" charset="-120"/>
                        </a:rPr>
                        <a:t>台灣掛牌</a:t>
                      </a:r>
                      <a:endParaRPr lang="zh-TW" altLang="en-US" sz="1800" b="1" i="0" u="none" strike="noStrike" dirty="0">
                        <a:solidFill>
                          <a:srgbClr val="000099"/>
                        </a:solidFill>
                        <a:latin typeface="標楷體" pitchFamily="65" charset="-120"/>
                        <a:ea typeface="標楷體" pitchFamily="65" charset="-120"/>
                      </a:endParaRPr>
                    </a:p>
                  </a:txBody>
                  <a:tcPr marL="7828" marR="7828" marT="7829" marB="0" anchor="ctr"/>
                </a:tc>
                <a:tc>
                  <a:txBody>
                    <a:bodyPr/>
                    <a:lstStyle/>
                    <a:p>
                      <a:pPr algn="ctr" fontAlgn="ctr"/>
                      <a:r>
                        <a:rPr lang="zh-TW" altLang="en-US" sz="1800" b="1" u="none" strike="noStrike" dirty="0">
                          <a:solidFill>
                            <a:srgbClr val="000099"/>
                          </a:solidFill>
                          <a:latin typeface="標楷體" pitchFamily="65" charset="-120"/>
                          <a:ea typeface="標楷體" pitchFamily="65" charset="-120"/>
                        </a:rPr>
                        <a:t>新加坡掛牌</a:t>
                      </a:r>
                      <a:endParaRPr lang="zh-TW" altLang="en-US" sz="1800" b="1" i="0" u="none" strike="noStrike" dirty="0">
                        <a:solidFill>
                          <a:srgbClr val="000099"/>
                        </a:solidFill>
                        <a:latin typeface="標楷體" pitchFamily="65" charset="-120"/>
                        <a:ea typeface="標楷體" pitchFamily="65" charset="-120"/>
                      </a:endParaRPr>
                    </a:p>
                  </a:txBody>
                  <a:tcPr marL="7828" marR="7828" marT="7829" marB="0" anchor="ctr"/>
                </a:tc>
                <a:tc>
                  <a:txBody>
                    <a:bodyPr/>
                    <a:lstStyle/>
                    <a:p>
                      <a:pPr algn="ctr" fontAlgn="ctr"/>
                      <a:r>
                        <a:rPr lang="zh-TW" altLang="en-US" sz="1800" b="1" u="none" strike="noStrike" dirty="0">
                          <a:solidFill>
                            <a:srgbClr val="000099"/>
                          </a:solidFill>
                          <a:latin typeface="標楷體" pitchFamily="65" charset="-120"/>
                          <a:ea typeface="標楷體" pitchFamily="65" charset="-120"/>
                        </a:rPr>
                        <a:t>香港掛牌</a:t>
                      </a:r>
                      <a:endParaRPr lang="zh-TW" altLang="en-US" sz="1800" b="1" i="0" u="none" strike="noStrike" dirty="0">
                        <a:solidFill>
                          <a:srgbClr val="000099"/>
                        </a:solidFill>
                        <a:latin typeface="標楷體" pitchFamily="65" charset="-120"/>
                        <a:ea typeface="標楷體" pitchFamily="65" charset="-120"/>
                      </a:endParaRPr>
                    </a:p>
                  </a:txBody>
                  <a:tcPr marL="7828" marR="7828" marT="7829" marB="0" anchor="ctr"/>
                </a:tc>
              </a:tr>
              <a:tr h="1008526">
                <a:tc gridSpan="2">
                  <a:txBody>
                    <a:bodyPr/>
                    <a:lstStyle/>
                    <a:p>
                      <a:pPr algn="ctr" fontAlgn="ctr"/>
                      <a:r>
                        <a:rPr lang="zh-TW" altLang="en-US" sz="1600" u="none" strike="noStrike" dirty="0">
                          <a:latin typeface="標楷體" pitchFamily="65" charset="-120"/>
                          <a:ea typeface="標楷體" pitchFamily="65" charset="-120"/>
                        </a:rPr>
                        <a:t>申請</a:t>
                      </a:r>
                      <a:r>
                        <a:rPr lang="zh-TW" altLang="en-US" sz="1600" u="none" strike="noStrike" dirty="0">
                          <a:solidFill>
                            <a:srgbClr val="FF0000"/>
                          </a:solidFill>
                          <a:latin typeface="標楷體" pitchFamily="65" charset="-120"/>
                          <a:ea typeface="標楷體" pitchFamily="65" charset="-120"/>
                        </a:rPr>
                        <a:t>書件</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algn="l" fontAlgn="ctr"/>
                      <a:r>
                        <a:rPr lang="zh-TW" altLang="en-US" sz="1600" u="none" strike="noStrike">
                          <a:latin typeface="標楷體" pitchFamily="65" charset="-120"/>
                          <a:ea typeface="標楷體" pitchFamily="65" charset="-120"/>
                        </a:rPr>
                        <a:t>國際債券櫃檯買賣申請書</a:t>
                      </a:r>
                      <a:r>
                        <a:rPr lang="en-US" altLang="zh-TW" sz="1600" u="none" strike="noStrike">
                          <a:latin typeface="標楷體" pitchFamily="65" charset="-120"/>
                          <a:ea typeface="標楷體" pitchFamily="65" charset="-120"/>
                        </a:rPr>
                        <a:t>(</a:t>
                      </a:r>
                      <a:r>
                        <a:rPr lang="zh-TW" altLang="en-US" sz="1600" u="none" strike="noStrike">
                          <a:latin typeface="標楷體" pitchFamily="65" charset="-120"/>
                          <a:ea typeface="標楷體" pitchFamily="65" charset="-120"/>
                        </a:rPr>
                        <a:t>附件多與送證期局申報生效之書件重複</a:t>
                      </a:r>
                      <a:r>
                        <a:rPr lang="en-US" altLang="zh-TW" sz="1600" u="none" strike="noStrike">
                          <a:latin typeface="標楷體" pitchFamily="65" charset="-120"/>
                          <a:ea typeface="標楷體" pitchFamily="65" charset="-120"/>
                        </a:rPr>
                        <a:t>)</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a:latin typeface="標楷體" pitchFamily="65" charset="-120"/>
                          <a:ea typeface="標楷體" pitchFamily="65" charset="-120"/>
                        </a:rPr>
                        <a:t>上市申請書</a:t>
                      </a:r>
                      <a:r>
                        <a:rPr lang="en-US" altLang="zh-TW" sz="1600" u="none" strike="noStrike">
                          <a:latin typeface="標楷體" pitchFamily="65" charset="-120"/>
                          <a:ea typeface="標楷體" pitchFamily="65" charset="-120"/>
                        </a:rPr>
                        <a:t>(</a:t>
                      </a:r>
                      <a:r>
                        <a:rPr lang="zh-TW" altLang="en-US" sz="1600" u="none" strike="noStrike">
                          <a:latin typeface="標楷體" pitchFamily="65" charset="-120"/>
                          <a:ea typeface="標楷體" pitchFamily="65" charset="-120"/>
                        </a:rPr>
                        <a:t>附件包括招債說明書、招債備忘錄、上市承諾書及其他相關輔助文件</a:t>
                      </a:r>
                      <a:r>
                        <a:rPr lang="en-US" altLang="zh-TW" sz="1600" u="none" strike="noStrike">
                          <a:latin typeface="標楷體" pitchFamily="65" charset="-120"/>
                          <a:ea typeface="標楷體" pitchFamily="65" charset="-120"/>
                        </a:rPr>
                        <a:t>)</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smtClean="0">
                          <a:latin typeface="標楷體" pitchFamily="65" charset="-120"/>
                          <a:ea typeface="標楷體" pitchFamily="65" charset="-120"/>
                        </a:rPr>
                        <a:t>上市申請書</a:t>
                      </a:r>
                      <a:r>
                        <a:rPr lang="en-US" altLang="zh-TW" sz="1600" u="none" strike="noStrike" dirty="0" smtClean="0">
                          <a:latin typeface="標楷體" pitchFamily="65" charset="-120"/>
                          <a:ea typeface="標楷體" pitchFamily="65" charset="-120"/>
                        </a:rPr>
                        <a:t>(</a:t>
                      </a:r>
                      <a:r>
                        <a:rPr lang="zh-TW" altLang="en-US" sz="1600" u="none" strike="noStrike" dirty="0" smtClean="0">
                          <a:latin typeface="標楷體" pitchFamily="65" charset="-120"/>
                          <a:ea typeface="標楷體" pitchFamily="65" charset="-120"/>
                        </a:rPr>
                        <a:t>附件包括招股章程、各類通告文件、上市協議及其他相關輔助文件</a:t>
                      </a:r>
                      <a:r>
                        <a:rPr lang="en-US" altLang="zh-TW" sz="1600" u="none" strike="noStrike" dirty="0" smtClean="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r>
              <a:tr h="508278">
                <a:tc gridSpan="2">
                  <a:txBody>
                    <a:bodyPr/>
                    <a:lstStyle/>
                    <a:p>
                      <a:pPr algn="ctr" fontAlgn="ctr"/>
                      <a:r>
                        <a:rPr lang="zh-TW" altLang="en-US" sz="1600" u="none" strike="noStrike" dirty="0">
                          <a:latin typeface="標楷體" pitchFamily="65" charset="-120"/>
                          <a:ea typeface="標楷體" pitchFamily="65" charset="-120"/>
                        </a:rPr>
                        <a:t>掛牌</a:t>
                      </a:r>
                      <a:r>
                        <a:rPr lang="zh-TW" altLang="en-US" sz="1600" u="none" strike="noStrike" dirty="0" smtClean="0">
                          <a:solidFill>
                            <a:srgbClr val="FF0000"/>
                          </a:solidFill>
                          <a:latin typeface="標楷體" pitchFamily="65" charset="-120"/>
                          <a:ea typeface="標楷體" pitchFamily="65" charset="-120"/>
                        </a:rPr>
                        <a:t>審查</a:t>
                      </a:r>
                      <a:endParaRPr lang="en-US" altLang="zh-TW" sz="1600" u="none" strike="noStrike" dirty="0" smtClean="0">
                        <a:solidFill>
                          <a:srgbClr val="FF0000"/>
                        </a:solidFill>
                        <a:latin typeface="標楷體" pitchFamily="65" charset="-120"/>
                        <a:ea typeface="標楷體" pitchFamily="65" charset="-120"/>
                      </a:endParaRPr>
                    </a:p>
                    <a:p>
                      <a:pPr algn="ctr" fontAlgn="ctr"/>
                      <a:r>
                        <a:rPr lang="zh-TW" altLang="en-US" sz="1600" u="none" strike="noStrike" dirty="0" smtClean="0">
                          <a:solidFill>
                            <a:srgbClr val="FF0000"/>
                          </a:solidFill>
                          <a:latin typeface="標楷體" pitchFamily="65" charset="-120"/>
                          <a:ea typeface="標楷體" pitchFamily="65" charset="-120"/>
                        </a:rPr>
                        <a:t>時間</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algn="ctr" fontAlgn="ctr"/>
                      <a:r>
                        <a:rPr lang="en-US" altLang="zh-TW" sz="1600" u="none" strike="noStrike">
                          <a:latin typeface="標楷體" pitchFamily="65" charset="-120"/>
                          <a:ea typeface="標楷體" pitchFamily="65" charset="-120"/>
                        </a:rPr>
                        <a:t>3</a:t>
                      </a:r>
                      <a:r>
                        <a:rPr lang="zh-TW" altLang="en-US" sz="1600" u="none" strike="noStrike">
                          <a:latin typeface="標楷體" pitchFamily="65" charset="-120"/>
                          <a:ea typeface="標楷體" pitchFamily="65" charset="-120"/>
                        </a:rPr>
                        <a:t>個營業日</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en-US" altLang="zh-TW" sz="1600" u="none" strike="noStrike">
                          <a:latin typeface="標楷體" pitchFamily="65" charset="-120"/>
                          <a:ea typeface="標楷體" pitchFamily="65" charset="-120"/>
                        </a:rPr>
                        <a:t>1~2</a:t>
                      </a:r>
                      <a:r>
                        <a:rPr lang="zh-TW" altLang="en-US" sz="1600" u="none" strike="noStrike">
                          <a:latin typeface="標楷體" pitchFamily="65" charset="-120"/>
                          <a:ea typeface="標楷體" pitchFamily="65" charset="-120"/>
                        </a:rPr>
                        <a:t>週</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a:latin typeface="標楷體" pitchFamily="65" charset="-120"/>
                          <a:ea typeface="標楷體" pitchFamily="65" charset="-120"/>
                        </a:rPr>
                        <a:t>至少</a:t>
                      </a:r>
                      <a:r>
                        <a:rPr lang="en-US" altLang="zh-TW" sz="1600" u="none" strike="noStrike">
                          <a:latin typeface="標楷體" pitchFamily="65" charset="-120"/>
                          <a:ea typeface="標楷體" pitchFamily="65" charset="-120"/>
                        </a:rPr>
                        <a:t>15</a:t>
                      </a:r>
                      <a:r>
                        <a:rPr lang="zh-TW" altLang="en-US" sz="1600" u="none" strike="noStrike">
                          <a:latin typeface="標楷體" pitchFamily="65" charset="-120"/>
                          <a:ea typeface="標楷體" pitchFamily="65" charset="-120"/>
                        </a:rPr>
                        <a:t>個營業日</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r>
              <a:tr h="508278">
                <a:tc rowSpan="2">
                  <a:txBody>
                    <a:bodyPr/>
                    <a:lstStyle/>
                    <a:p>
                      <a:pPr algn="ctr" fontAlgn="ctr"/>
                      <a:r>
                        <a:rPr lang="zh-TW" altLang="en-US" sz="1600" u="none" strike="noStrike" dirty="0">
                          <a:latin typeface="標楷體" pitchFamily="65" charset="-120"/>
                          <a:ea typeface="標楷體" pitchFamily="65" charset="-120"/>
                        </a:rPr>
                        <a:t>發行</a:t>
                      </a:r>
                      <a:r>
                        <a:rPr lang="zh-TW" altLang="en-US" sz="1600" u="none" strike="noStrike" dirty="0">
                          <a:solidFill>
                            <a:srgbClr val="FF0000"/>
                          </a:solidFill>
                          <a:latin typeface="標楷體" pitchFamily="65" charset="-120"/>
                          <a:ea typeface="標楷體" pitchFamily="65" charset="-120"/>
                        </a:rPr>
                        <a:t>成本</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b="0" i="0" u="none" strike="noStrike" dirty="0" smtClean="0">
                          <a:solidFill>
                            <a:schemeClr val="dk1"/>
                          </a:solidFill>
                          <a:latin typeface="標楷體" pitchFamily="65" charset="-120"/>
                          <a:ea typeface="標楷體" pitchFamily="65" charset="-120"/>
                        </a:rPr>
                        <a:t>處理費</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a:latin typeface="標楷體" pitchFamily="65" charset="-120"/>
                          <a:ea typeface="標楷體" pitchFamily="65" charset="-120"/>
                        </a:rPr>
                        <a:t>新台幣</a:t>
                      </a:r>
                      <a:r>
                        <a:rPr lang="en-US" altLang="zh-TW" sz="1600" u="none" strike="noStrike">
                          <a:latin typeface="標楷體" pitchFamily="65" charset="-120"/>
                          <a:ea typeface="標楷體" pitchFamily="65" charset="-120"/>
                        </a:rPr>
                        <a:t>$15,000</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a:latin typeface="標楷體" pitchFamily="65" charset="-120"/>
                          <a:ea typeface="標楷體" pitchFamily="65" charset="-120"/>
                        </a:rPr>
                        <a:t>新幣</a:t>
                      </a:r>
                      <a:r>
                        <a:rPr lang="en-US" altLang="zh-TW" sz="1600" u="none" strike="noStrike">
                          <a:latin typeface="標楷體" pitchFamily="65" charset="-120"/>
                          <a:ea typeface="標楷體" pitchFamily="65" charset="-120"/>
                        </a:rPr>
                        <a:t>$10,000</a:t>
                      </a:r>
                      <a:br>
                        <a:rPr lang="en-US" altLang="zh-TW" sz="1600" u="none" strike="noStrike">
                          <a:latin typeface="標楷體" pitchFamily="65" charset="-120"/>
                          <a:ea typeface="標楷體" pitchFamily="65" charset="-120"/>
                        </a:rPr>
                      </a:br>
                      <a:r>
                        <a:rPr lang="en-US" altLang="zh-TW" sz="1600" u="none" strike="noStrike">
                          <a:latin typeface="標楷體" pitchFamily="65" charset="-120"/>
                          <a:ea typeface="標楷體" pitchFamily="65" charset="-120"/>
                        </a:rPr>
                        <a:t>(</a:t>
                      </a:r>
                      <a:r>
                        <a:rPr lang="zh-TW" altLang="en-US" sz="1600" u="none" strike="noStrike">
                          <a:latin typeface="標楷體" pitchFamily="65" charset="-120"/>
                          <a:ea typeface="標楷體" pitchFamily="65" charset="-120"/>
                        </a:rPr>
                        <a:t>約當新台幣</a:t>
                      </a:r>
                      <a:r>
                        <a:rPr lang="en-US" altLang="zh-TW" sz="1600" u="none" strike="noStrike">
                          <a:latin typeface="標楷體" pitchFamily="65" charset="-120"/>
                          <a:ea typeface="標楷體" pitchFamily="65" charset="-120"/>
                        </a:rPr>
                        <a:t>$23~24</a:t>
                      </a:r>
                      <a:r>
                        <a:rPr lang="zh-TW" altLang="en-US" sz="1600" u="none" strike="noStrike">
                          <a:latin typeface="標楷體" pitchFamily="65" charset="-120"/>
                          <a:ea typeface="標楷體" pitchFamily="65" charset="-120"/>
                        </a:rPr>
                        <a:t>萬元</a:t>
                      </a:r>
                      <a:r>
                        <a:rPr lang="en-US" altLang="zh-TW" sz="1600" u="none" strike="noStrike">
                          <a:latin typeface="標楷體" pitchFamily="65" charset="-120"/>
                          <a:ea typeface="標楷體" pitchFamily="65" charset="-120"/>
                        </a:rPr>
                        <a:t>)</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dirty="0">
                          <a:latin typeface="標楷體" pitchFamily="65" charset="-120"/>
                          <a:ea typeface="標楷體" pitchFamily="65" charset="-120"/>
                        </a:rPr>
                        <a:t>無</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r>
              <a:tr h="2009020">
                <a:tc vMerge="1">
                  <a:txBody>
                    <a:bodyPr/>
                    <a:lstStyle/>
                    <a:p>
                      <a:endParaRPr lang="zh-TW" altLang="en-US"/>
                    </a:p>
                  </a:txBody>
                  <a:tcPr/>
                </a:tc>
                <a:tc>
                  <a:txBody>
                    <a:bodyPr/>
                    <a:lstStyle/>
                    <a:p>
                      <a:pPr algn="ctr" fontAlgn="ctr"/>
                      <a:r>
                        <a:rPr lang="zh-TW" altLang="en-US" sz="1600" u="none" strike="noStrike">
                          <a:latin typeface="標楷體" pitchFamily="65" charset="-120"/>
                          <a:ea typeface="標楷體" pitchFamily="65" charset="-120"/>
                        </a:rPr>
                        <a:t>掛牌費</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依發行總面值按費率萬分之三計收，但最低繳交金額為新台幣五萬元、最高為新台幣五十萬</a:t>
                      </a:r>
                      <a:r>
                        <a:rPr lang="zh-TW" altLang="en-US" sz="1600" u="none" strike="noStrike" dirty="0" smtClean="0">
                          <a:latin typeface="標楷體" pitchFamily="65" charset="-120"/>
                          <a:ea typeface="標楷體" pitchFamily="65" charset="-120"/>
                        </a:rPr>
                        <a:t>元</a:t>
                      </a:r>
                      <a:endParaRPr lang="en-US" altLang="zh-TW" sz="1600" u="none" strike="noStrike" dirty="0" smtClean="0">
                        <a:latin typeface="標楷體" pitchFamily="65" charset="-120"/>
                        <a:ea typeface="標楷體" pitchFamily="65" charset="-120"/>
                      </a:endParaRPr>
                    </a:p>
                    <a:p>
                      <a:pPr algn="l" fontAlgn="ctr"/>
                      <a:r>
                        <a:rPr lang="en-US" altLang="zh-TW" sz="1600" u="none" strike="noStrike" dirty="0" smtClean="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至</a:t>
                      </a:r>
                      <a:r>
                        <a:rPr lang="en-US" altLang="zh-TW" sz="1600" u="none" strike="noStrike" dirty="0">
                          <a:latin typeface="標楷體" pitchFamily="65" charset="-120"/>
                          <a:ea typeface="標楷體" pitchFamily="65" charset="-120"/>
                        </a:rPr>
                        <a:t>2014</a:t>
                      </a:r>
                      <a:r>
                        <a:rPr lang="zh-TW" altLang="en-US" sz="1600" u="none" strike="noStrike" dirty="0">
                          <a:latin typeface="標楷體" pitchFamily="65" charset="-120"/>
                          <a:ea typeface="標楷體" pitchFamily="65" charset="-120"/>
                        </a:rPr>
                        <a:t>年底前申請上櫃掛牌者，推廣期間採最高為新台幣十五萬元優惠價計收</a:t>
                      </a:r>
                      <a:r>
                        <a:rPr lang="en-US" altLang="zh-TW" sz="1600" u="none" strike="noStrike" dirty="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dirty="0">
                          <a:latin typeface="標楷體" pitchFamily="65" charset="-120"/>
                          <a:ea typeface="標楷體" pitchFamily="65" charset="-120"/>
                        </a:rPr>
                        <a:t>新幣</a:t>
                      </a:r>
                      <a:r>
                        <a:rPr lang="en-US" altLang="zh-TW" sz="1600" u="none" strike="noStrike" dirty="0">
                          <a:latin typeface="標楷體" pitchFamily="65" charset="-120"/>
                          <a:ea typeface="標楷體" pitchFamily="65" charset="-120"/>
                        </a:rPr>
                        <a:t>$15,000</a:t>
                      </a:r>
                      <a:br>
                        <a:rPr lang="en-US" altLang="zh-TW" sz="1600" u="none" strike="noStrike" dirty="0">
                          <a:latin typeface="標楷體" pitchFamily="65" charset="-120"/>
                          <a:ea typeface="標楷體" pitchFamily="65" charset="-120"/>
                        </a:rPr>
                      </a:br>
                      <a:r>
                        <a:rPr lang="en-US" altLang="zh-TW" sz="1600" u="none" strike="noStrike"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約當新台幣</a:t>
                      </a:r>
                      <a:r>
                        <a:rPr lang="en-US" altLang="zh-TW" sz="1600" u="none" strike="noStrike" dirty="0">
                          <a:latin typeface="標楷體" pitchFamily="65" charset="-120"/>
                          <a:ea typeface="標楷體" pitchFamily="65" charset="-120"/>
                        </a:rPr>
                        <a:t>$35~36</a:t>
                      </a:r>
                      <a:r>
                        <a:rPr lang="zh-TW" altLang="en-US" sz="1600" u="none" strike="noStrike" dirty="0">
                          <a:latin typeface="標楷體" pitchFamily="65" charset="-120"/>
                          <a:ea typeface="標楷體" pitchFamily="65" charset="-120"/>
                        </a:rPr>
                        <a:t>萬元</a:t>
                      </a:r>
                      <a:r>
                        <a:rPr lang="en-US" altLang="zh-TW" sz="1600" u="none" strike="noStrike" dirty="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依發行額度與發行年限不同，</a:t>
                      </a:r>
                      <a:r>
                        <a:rPr lang="zh-TW" altLang="en-US" sz="1600" u="none" strike="noStrike" dirty="0" smtClean="0">
                          <a:latin typeface="標楷體" pitchFamily="65" charset="-120"/>
                          <a:ea typeface="標楷體" pitchFamily="65" charset="-120"/>
                        </a:rPr>
                        <a:t>收取掛牌</a:t>
                      </a:r>
                      <a:r>
                        <a:rPr lang="zh-TW" altLang="en-US" sz="1600" u="none" strike="noStrike" dirty="0">
                          <a:latin typeface="標楷體" pitchFamily="65" charset="-120"/>
                          <a:ea typeface="標楷體" pitchFamily="65" charset="-120"/>
                        </a:rPr>
                        <a:t>費用為港幣</a:t>
                      </a:r>
                      <a:r>
                        <a:rPr lang="en-US" altLang="zh-TW" sz="1600" u="none" strike="noStrike" dirty="0">
                          <a:latin typeface="標楷體" pitchFamily="65" charset="-120"/>
                          <a:ea typeface="標楷體" pitchFamily="65" charset="-120"/>
                        </a:rPr>
                        <a:t>$10,000~$90,000</a:t>
                      </a:r>
                      <a:br>
                        <a:rPr lang="en-US" altLang="zh-TW" sz="1600" u="none" strike="noStrike" dirty="0">
                          <a:latin typeface="標楷體" pitchFamily="65" charset="-120"/>
                          <a:ea typeface="標楷體" pitchFamily="65" charset="-120"/>
                        </a:rPr>
                      </a:br>
                      <a:r>
                        <a:rPr lang="en-US" altLang="zh-TW" sz="1600" u="none" strike="noStrike"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約當新台幣</a:t>
                      </a:r>
                      <a:r>
                        <a:rPr lang="en-US" altLang="zh-TW" sz="1600" u="none" strike="noStrike" dirty="0">
                          <a:latin typeface="標楷體" pitchFamily="65" charset="-120"/>
                          <a:ea typeface="標楷體" pitchFamily="65" charset="-120"/>
                        </a:rPr>
                        <a:t>$4~36</a:t>
                      </a:r>
                      <a:r>
                        <a:rPr lang="zh-TW" altLang="en-US" sz="1600" u="none" strike="noStrike" dirty="0">
                          <a:latin typeface="標楷體" pitchFamily="65" charset="-120"/>
                          <a:ea typeface="標楷體" pitchFamily="65" charset="-120"/>
                        </a:rPr>
                        <a:t>萬元</a:t>
                      </a:r>
                      <a:r>
                        <a:rPr lang="en-US" altLang="zh-TW" sz="1600" u="none" strike="noStrike" dirty="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r>
              <a:tr h="1364317">
                <a:tc gridSpan="2">
                  <a:txBody>
                    <a:bodyPr/>
                    <a:lstStyle/>
                    <a:p>
                      <a:pPr algn="ctr" fontAlgn="ctr"/>
                      <a:r>
                        <a:rPr lang="zh-TW" altLang="en-US" sz="1600" u="none" strike="noStrike" dirty="0">
                          <a:latin typeface="標楷體" pitchFamily="65" charset="-120"/>
                          <a:ea typeface="標楷體" pitchFamily="65" charset="-120"/>
                        </a:rPr>
                        <a:t>掛牌</a:t>
                      </a:r>
                      <a:r>
                        <a:rPr lang="zh-TW" altLang="en-US" sz="1600" u="none" strike="noStrike" dirty="0" smtClean="0">
                          <a:latin typeface="標楷體" pitchFamily="65" charset="-120"/>
                          <a:ea typeface="標楷體" pitchFamily="65" charset="-120"/>
                        </a:rPr>
                        <a:t>後</a:t>
                      </a:r>
                      <a:endParaRPr lang="en-US" altLang="zh-TW" sz="1600" u="none" strike="noStrike" dirty="0" smtClean="0">
                        <a:latin typeface="標楷體" pitchFamily="65" charset="-120"/>
                        <a:ea typeface="標楷體" pitchFamily="65" charset="-120"/>
                      </a:endParaRPr>
                    </a:p>
                    <a:p>
                      <a:pPr algn="ctr" fontAlgn="ctr"/>
                      <a:r>
                        <a:rPr lang="zh-TW" altLang="en-US" sz="1600" u="none" strike="noStrike" dirty="0" smtClean="0">
                          <a:solidFill>
                            <a:srgbClr val="FF0000"/>
                          </a:solidFill>
                          <a:latin typeface="標楷體" pitchFamily="65" charset="-120"/>
                          <a:ea typeface="標楷體" pitchFamily="65" charset="-120"/>
                        </a:rPr>
                        <a:t>資訊</a:t>
                      </a:r>
                      <a:r>
                        <a:rPr lang="zh-TW" altLang="en-US" sz="1600" u="none" strike="noStrike" dirty="0">
                          <a:solidFill>
                            <a:srgbClr val="FF0000"/>
                          </a:solidFill>
                          <a:latin typeface="標楷體" pitchFamily="65" charset="-120"/>
                          <a:ea typeface="標楷體" pitchFamily="65" charset="-120"/>
                        </a:rPr>
                        <a:t>揭露</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marL="0" indent="0" algn="l" rtl="0" eaLnBrk="1" fontAlgn="ctr" latinLnBrk="0" hangingPunct="1"/>
                      <a:r>
                        <a:rPr kumimoji="0" lang="zh-TW" altLang="en-US" sz="1600" u="none" strike="noStrike" kern="1200" dirty="0">
                          <a:solidFill>
                            <a:schemeClr val="dk1"/>
                          </a:solidFill>
                          <a:latin typeface="標楷體" pitchFamily="65" charset="-120"/>
                          <a:ea typeface="標楷體" pitchFamily="65" charset="-120"/>
                          <a:cs typeface="+mn-cs"/>
                        </a:rPr>
                        <a:t>股票與債券皆在國內掛牌，遵循國內資訊揭露相關規定</a:t>
                      </a: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遵循新加坡當地各項持續性上市義務，並需於其在第一上市所在市場發布任何訊息時，同時通過新交所資訊網發布。</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遵循香港當地各項持續性上市義務，並需於其在第一上市所在市場發布任何訊息時，同時通過港交所資訊網發布。</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r>
            </a:tbl>
          </a:graphicData>
        </a:graphic>
      </p:graphicFrame>
    </p:spTree>
    <p:extLst>
      <p:ext uri="{BB962C8B-B14F-4D97-AF65-F5344CB8AC3E}">
        <p14:creationId xmlns:p14="http://schemas.microsoft.com/office/powerpoint/2010/main" val="83104698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1500" y="571500"/>
            <a:ext cx="7772400" cy="1143000"/>
          </a:xfrm>
        </p:spPr>
        <p:txBody>
          <a:bodyPr/>
          <a:lstStyle/>
          <a:p>
            <a:r>
              <a:rPr lang="zh-TW" altLang="en-US" dirty="0" smtClean="0"/>
              <a:t>票面利率及賣回權</a:t>
            </a:r>
          </a:p>
        </p:txBody>
      </p:sp>
      <p:sp>
        <p:nvSpPr>
          <p:cNvPr id="15363" name="Rectangle 3"/>
          <p:cNvSpPr>
            <a:spLocks noGrp="1" noChangeArrowheads="1"/>
          </p:cNvSpPr>
          <p:nvPr>
            <p:ph idx="1"/>
          </p:nvPr>
        </p:nvSpPr>
        <p:spPr>
          <a:xfrm>
            <a:off x="566738" y="1556792"/>
            <a:ext cx="8001000" cy="4629150"/>
          </a:xfrm>
        </p:spPr>
        <p:txBody>
          <a:bodyPr>
            <a:normAutofit/>
          </a:bodyPr>
          <a:lstStyle/>
          <a:p>
            <a:pPr>
              <a:lnSpc>
                <a:spcPct val="80000"/>
              </a:lnSpc>
            </a:pPr>
            <a:r>
              <a:rPr lang="zh-TW" altLang="en-US" sz="2400" dirty="0" smtClean="0"/>
              <a:t>票面利率</a:t>
            </a:r>
          </a:p>
          <a:p>
            <a:pPr lvl="1">
              <a:lnSpc>
                <a:spcPct val="80000"/>
              </a:lnSpc>
            </a:pPr>
            <a:r>
              <a:rPr lang="zh-TW" altLang="en-US" sz="2400" dirty="0" smtClean="0"/>
              <a:t>國內發行之</a:t>
            </a:r>
            <a:r>
              <a:rPr lang="en-US" altLang="zh-TW" sz="2400" dirty="0" smtClean="0"/>
              <a:t>CB</a:t>
            </a:r>
            <a:r>
              <a:rPr lang="zh-TW" altLang="en-US" sz="2400" dirty="0" smtClean="0"/>
              <a:t>幾乎都是零票面利率</a:t>
            </a:r>
            <a:endParaRPr lang="zh-TW" altLang="en-US" sz="2400" dirty="0" smtClean="0">
              <a:solidFill>
                <a:srgbClr val="FF0000"/>
              </a:solidFill>
            </a:endParaRPr>
          </a:p>
          <a:p>
            <a:pPr>
              <a:lnSpc>
                <a:spcPct val="80000"/>
              </a:lnSpc>
            </a:pPr>
            <a:r>
              <a:rPr lang="zh-TW" altLang="en-US" sz="2400" dirty="0" smtClean="0"/>
              <a:t>賣回權</a:t>
            </a:r>
          </a:p>
          <a:p>
            <a:pPr lvl="1">
              <a:lnSpc>
                <a:spcPct val="80000"/>
              </a:lnSpc>
            </a:pPr>
            <a:r>
              <a:rPr lang="zh-TW" altLang="en-US" sz="2400" dirty="0" smtClean="0"/>
              <a:t>屬於投資人的權利，以吸引投資人購買</a:t>
            </a:r>
          </a:p>
          <a:p>
            <a:pPr lvl="1">
              <a:lnSpc>
                <a:spcPct val="80000"/>
              </a:lnSpc>
            </a:pPr>
            <a:r>
              <a:rPr lang="zh-TW" altLang="en-US" sz="2400" dirty="0" smtClean="0"/>
              <a:t>投資人可於持有該債券屆滿一特定期間後，要求發行公司以特定的價格收回該債券 </a:t>
            </a:r>
            <a:endParaRPr lang="en-US" altLang="zh-TW" sz="2400" dirty="0" smtClean="0"/>
          </a:p>
          <a:p>
            <a:pPr lvl="1">
              <a:lnSpc>
                <a:spcPct val="80000"/>
              </a:lnSpc>
            </a:pPr>
            <a:r>
              <a:rPr lang="en-US" altLang="zh-TW" sz="2400" kern="1200" dirty="0" smtClean="0">
                <a:solidFill>
                  <a:schemeClr val="tx1"/>
                </a:solidFill>
                <a:latin typeface="標楷體" pitchFamily="65" charset="-120"/>
                <a:ea typeface="標楷體" pitchFamily="65" charset="-120"/>
                <a:cs typeface="+mn-cs"/>
              </a:rPr>
              <a:t>CB</a:t>
            </a:r>
            <a:r>
              <a:rPr lang="zh-TW" altLang="zh-TW" sz="2400" kern="1200" dirty="0" smtClean="0">
                <a:solidFill>
                  <a:schemeClr val="tx1"/>
                </a:solidFill>
                <a:latin typeface="標楷體" pitchFamily="65" charset="-120"/>
                <a:ea typeface="標楷體" pitchFamily="65" charset="-120"/>
                <a:cs typeface="+mn-cs"/>
              </a:rPr>
              <a:t>雖多為零票面利率，但可將利息補償金視為利息</a:t>
            </a:r>
            <a:endParaRPr lang="en-US" altLang="zh-TW" sz="2400" dirty="0" smtClean="0"/>
          </a:p>
          <a:p>
            <a:pPr lvl="1">
              <a:lnSpc>
                <a:spcPct val="80000"/>
              </a:lnSpc>
            </a:pPr>
            <a:r>
              <a:rPr lang="zh-TW" altLang="en-US" sz="2400" dirty="0" smtClean="0"/>
              <a:t>目前賣回期間，以</a:t>
            </a:r>
            <a:r>
              <a:rPr lang="en-US" altLang="zh-TW" sz="2400" dirty="0" smtClean="0"/>
              <a:t>5</a:t>
            </a:r>
            <a:r>
              <a:rPr lang="zh-TW" altLang="en-US" sz="2400" dirty="0" smtClean="0"/>
              <a:t>年期</a:t>
            </a:r>
            <a:r>
              <a:rPr lang="en-US" altLang="zh-TW" sz="2400" dirty="0" smtClean="0"/>
              <a:t>CB</a:t>
            </a:r>
            <a:r>
              <a:rPr lang="zh-TW" altLang="en-US" sz="2400" dirty="0" smtClean="0"/>
              <a:t>而言多設計在</a:t>
            </a:r>
            <a:r>
              <a:rPr lang="en-US" altLang="zh-TW" sz="2400" dirty="0" smtClean="0"/>
              <a:t>2</a:t>
            </a:r>
            <a:r>
              <a:rPr lang="zh-TW" altLang="en-US" sz="2400" dirty="0" smtClean="0"/>
              <a:t>、</a:t>
            </a:r>
            <a:r>
              <a:rPr lang="en-US" altLang="zh-TW" sz="2400" dirty="0" smtClean="0"/>
              <a:t>3</a:t>
            </a:r>
            <a:r>
              <a:rPr lang="zh-TW" altLang="en-US" sz="2400" dirty="0" smtClean="0"/>
              <a:t>、</a:t>
            </a:r>
            <a:r>
              <a:rPr lang="en-US" altLang="zh-TW" sz="2400" dirty="0" smtClean="0"/>
              <a:t>4</a:t>
            </a:r>
            <a:r>
              <a:rPr lang="zh-TW" altLang="en-US" sz="2400" dirty="0" smtClean="0"/>
              <a:t>年</a:t>
            </a:r>
            <a:r>
              <a:rPr lang="en-US" altLang="zh-TW" sz="2400" dirty="0" smtClean="0"/>
              <a:t>,</a:t>
            </a:r>
            <a:r>
              <a:rPr lang="zh-TW" altLang="en-US" sz="2400" dirty="0" smtClean="0"/>
              <a:t> 若設計在第</a:t>
            </a:r>
            <a:r>
              <a:rPr lang="en-US" altLang="zh-TW" sz="2400" dirty="0" smtClean="0"/>
              <a:t>5</a:t>
            </a:r>
            <a:r>
              <a:rPr lang="zh-TW" altLang="en-US" sz="2400" dirty="0" smtClean="0"/>
              <a:t>年到期時，相當於票面利率的觀念</a:t>
            </a:r>
            <a:endParaRPr lang="en-US" altLang="zh-TW" sz="2400" dirty="0" smtClean="0"/>
          </a:p>
          <a:p>
            <a:pPr lvl="1">
              <a:lnSpc>
                <a:spcPct val="80000"/>
              </a:lnSpc>
              <a:buNone/>
            </a:pPr>
            <a:r>
              <a:rPr lang="zh-TW" altLang="en-US" sz="2400" b="1" dirty="0" smtClean="0">
                <a:solidFill>
                  <a:srgbClr val="FF0000"/>
                </a:solidFill>
              </a:rPr>
              <a:t>     </a:t>
            </a:r>
            <a:r>
              <a:rPr lang="en-US" altLang="zh-TW" sz="2400" b="1" dirty="0" smtClean="0">
                <a:solidFill>
                  <a:srgbClr val="FF0000"/>
                </a:solidFill>
              </a:rPr>
              <a:t>(</a:t>
            </a:r>
            <a:r>
              <a:rPr lang="zh-TW" altLang="en-US" sz="2400" b="1" dirty="0" smtClean="0">
                <a:solidFill>
                  <a:srgbClr val="FF0000"/>
                </a:solidFill>
              </a:rPr>
              <a:t>亦有發現有</a:t>
            </a:r>
            <a:r>
              <a:rPr lang="en-US" altLang="zh-TW" sz="2400" b="1" dirty="0" smtClean="0">
                <a:solidFill>
                  <a:srgbClr val="FF0000"/>
                </a:solidFill>
              </a:rPr>
              <a:t>5</a:t>
            </a:r>
            <a:r>
              <a:rPr lang="zh-TW" altLang="en-US" sz="2400" b="1" dirty="0" smtClean="0">
                <a:solidFill>
                  <a:srgbClr val="FF0000"/>
                </a:solidFill>
              </a:rPr>
              <a:t>年賣回權的</a:t>
            </a:r>
            <a:r>
              <a:rPr lang="en-US" altLang="zh-TW" sz="2400" b="1" dirty="0" smtClean="0">
                <a:solidFill>
                  <a:srgbClr val="FF0000"/>
                </a:solidFill>
              </a:rPr>
              <a:t>)</a:t>
            </a:r>
          </a:p>
          <a:p>
            <a:pPr lvl="1">
              <a:lnSpc>
                <a:spcPct val="80000"/>
              </a:lnSpc>
            </a:pPr>
            <a:r>
              <a:rPr lang="zh-TW" altLang="en-US" sz="2400" dirty="0" smtClean="0"/>
              <a:t>係屬發行公司支付之利息補償，視為利息所得課稅</a:t>
            </a:r>
            <a:endParaRPr lang="en-US" altLang="zh-TW" sz="2400" dirty="0" smtClean="0"/>
          </a:p>
          <a:p>
            <a:pPr lvl="2">
              <a:lnSpc>
                <a:spcPct val="80000"/>
              </a:lnSpc>
            </a:pPr>
            <a:r>
              <a:rPr lang="zh-TW" altLang="en-US" sz="2000" dirty="0" smtClean="0"/>
              <a:t>個人：採分離課稅</a:t>
            </a:r>
            <a:r>
              <a:rPr lang="en-US" altLang="zh-TW" sz="2000" dirty="0" smtClean="0"/>
              <a:t>10%</a:t>
            </a:r>
            <a:endParaRPr lang="zh-TW" altLang="en-US" sz="2000" dirty="0" smtClean="0"/>
          </a:p>
          <a:p>
            <a:pPr lvl="2"/>
            <a:r>
              <a:rPr lang="zh-TW" altLang="en-US" sz="2000" dirty="0" smtClean="0"/>
              <a:t>法人：併入取得年度之營利事業所得申報納稅</a:t>
            </a:r>
          </a:p>
          <a:p>
            <a:pPr lvl="2">
              <a:lnSpc>
                <a:spcPct val="80000"/>
              </a:lnSpc>
            </a:pPr>
            <a:endParaRPr lang="zh-TW" altLang="en-US" sz="2000" dirty="0" smtClean="0"/>
          </a:p>
        </p:txBody>
      </p:sp>
      <p:sp>
        <p:nvSpPr>
          <p:cNvPr id="43012" name="投影片編號版面配置區 5"/>
          <p:cNvSpPr>
            <a:spLocks noGrp="1"/>
          </p:cNvSpPr>
          <p:nvPr>
            <p:ph type="sldNum" sz="quarter" idx="12"/>
          </p:nvPr>
        </p:nvSpPr>
        <p:spPr/>
        <p:txBody>
          <a:bodyPr/>
          <a:lstStyle/>
          <a:p>
            <a:pPr>
              <a:defRPr/>
            </a:pPr>
            <a:fld id="{381C481C-8D9D-42A6-9DB1-9FFA31927A59}" type="slidenum">
              <a:rPr lang="en-US" altLang="zh-TW"/>
              <a:pPr>
                <a:defRPr/>
              </a:pPr>
              <a:t>8</a:t>
            </a:fld>
            <a:endParaRPr lang="en-US" altLang="zh-TW"/>
          </a:p>
        </p:txBody>
      </p:sp>
      <p:pic>
        <p:nvPicPr>
          <p:cNvPr id="1007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sz="quarter" idx="1"/>
          </p:nvPr>
        </p:nvSpPr>
        <p:spPr>
          <a:xfrm>
            <a:off x="611560" y="1556792"/>
            <a:ext cx="8136904" cy="5040560"/>
          </a:xfrm>
        </p:spPr>
        <p:txBody>
          <a:bodyPr>
            <a:normAutofit lnSpcReduction="10000"/>
          </a:bodyPr>
          <a:lstStyle/>
          <a:p>
            <a:pPr>
              <a:buClr>
                <a:schemeClr val="accent3"/>
              </a:buClr>
              <a:buSzPct val="50000"/>
              <a:buFont typeface="Wingdings" pitchFamily="2" charset="2"/>
              <a:buChar char="l"/>
              <a:defRPr/>
            </a:pPr>
            <a:r>
              <a:rPr lang="zh-TW" altLang="en-US" sz="2800" dirty="0" smtClean="0"/>
              <a:t>使</a:t>
            </a:r>
            <a:r>
              <a:rPr lang="zh-TW" altLang="zh-TW" sz="2800" dirty="0" smtClean="0"/>
              <a:t>我國</a:t>
            </a:r>
            <a:r>
              <a:rPr lang="zh-TW" altLang="en-US" sz="2800" dirty="0" smtClean="0"/>
              <a:t>債券</a:t>
            </a:r>
            <a:r>
              <a:rPr lang="zh-TW" altLang="zh-TW" sz="2800" dirty="0" smtClean="0"/>
              <a:t>市場</a:t>
            </a:r>
            <a:r>
              <a:rPr lang="zh-TW" altLang="en-US" sz="2800" dirty="0" smtClean="0"/>
              <a:t>商品多元化，</a:t>
            </a:r>
            <a:r>
              <a:rPr lang="zh-TW" altLang="en-US" sz="2800" dirty="0"/>
              <a:t>提供投資人更多選擇</a:t>
            </a:r>
            <a:endParaRPr lang="en-US" altLang="zh-TW" sz="2800" dirty="0" smtClean="0"/>
          </a:p>
          <a:p>
            <a:pPr>
              <a:buClr>
                <a:schemeClr val="accent3"/>
              </a:buClr>
              <a:buSzPct val="50000"/>
              <a:buFont typeface="Wingdings" pitchFamily="2" charset="2"/>
              <a:buChar char="l"/>
              <a:defRPr/>
            </a:pPr>
            <a:r>
              <a:rPr lang="zh-TW" altLang="en-US" sz="2800" dirty="0" smtClean="0"/>
              <a:t>雙掛牌</a:t>
            </a:r>
            <a:r>
              <a:rPr lang="zh-TW" altLang="zh-TW" sz="2800" dirty="0" smtClean="0"/>
              <a:t>提升發行人企業形象</a:t>
            </a:r>
            <a:r>
              <a:rPr lang="zh-TW" altLang="en-US" sz="2800" dirty="0" smtClean="0"/>
              <a:t>並提高次級市場流動性</a:t>
            </a:r>
            <a:endParaRPr lang="en-US" altLang="zh-TW" sz="2800" dirty="0" smtClean="0"/>
          </a:p>
          <a:p>
            <a:pPr>
              <a:buClr>
                <a:schemeClr val="accent3"/>
              </a:buClr>
              <a:buSzPct val="50000"/>
              <a:buFont typeface="Wingdings" pitchFamily="2" charset="2"/>
              <a:buChar char="l"/>
              <a:defRPr/>
            </a:pPr>
            <a:r>
              <a:rPr lang="zh-TW" altLang="en-US" sz="2800" dirty="0" smtClean="0"/>
              <a:t>提升價格透明度及資訊揭露</a:t>
            </a:r>
            <a:endParaRPr lang="en-US" altLang="zh-TW" sz="2800" dirty="0" smtClean="0"/>
          </a:p>
          <a:p>
            <a:pPr>
              <a:buClr>
                <a:schemeClr val="accent3"/>
              </a:buClr>
              <a:buSzPct val="50000"/>
              <a:buFont typeface="Wingdings" pitchFamily="2" charset="2"/>
              <a:buChar char="l"/>
              <a:defRPr/>
            </a:pPr>
            <a:r>
              <a:rPr lang="zh-TW" altLang="en-US" sz="2800" dirty="0" smtClean="0"/>
              <a:t>提高本國機構投資人參與意願</a:t>
            </a:r>
            <a:endParaRPr lang="en-US" altLang="zh-TW" sz="2800" dirty="0" smtClean="0"/>
          </a:p>
          <a:p>
            <a:pPr>
              <a:buClr>
                <a:schemeClr val="accent3"/>
              </a:buClr>
              <a:buSzPct val="50000"/>
              <a:buFont typeface="Wingdings" pitchFamily="2" charset="2"/>
              <a:buChar char="l"/>
              <a:defRPr/>
            </a:pPr>
            <a:r>
              <a:rPr lang="zh-TW" altLang="zh-TW" sz="2800" dirty="0" smtClean="0"/>
              <a:t>本中心具快捷便利之上櫃流程</a:t>
            </a:r>
            <a:r>
              <a:rPr lang="zh-TW" altLang="en-US" sz="2800" dirty="0" smtClean="0"/>
              <a:t>及</a:t>
            </a:r>
            <a:r>
              <a:rPr lang="zh-TW" altLang="zh-TW" sz="2800" dirty="0" smtClean="0"/>
              <a:t>完備交易機制，提升發行人資金調度彈</a:t>
            </a:r>
            <a:r>
              <a:rPr lang="zh-TW" altLang="en-US" sz="2800" dirty="0" smtClean="0"/>
              <a:t>性</a:t>
            </a:r>
            <a:endParaRPr lang="en-US" altLang="zh-TW" sz="2800" dirty="0" smtClean="0"/>
          </a:p>
          <a:p>
            <a:pPr>
              <a:buClr>
                <a:schemeClr val="accent3"/>
              </a:buClr>
              <a:buSzPct val="50000"/>
              <a:buFont typeface="Wingdings" pitchFamily="2" charset="2"/>
              <a:buChar char="l"/>
              <a:defRPr/>
            </a:pPr>
            <a:r>
              <a:rPr lang="zh-TW" altLang="en-US" sz="2800" dirty="0" smtClean="0"/>
              <a:t>若僅在台掛牌則上櫃</a:t>
            </a:r>
            <a:r>
              <a:rPr lang="zh-TW" altLang="en-US" sz="2800" dirty="0"/>
              <a:t>後資訊</a:t>
            </a:r>
            <a:r>
              <a:rPr lang="zh-TW" altLang="en-US" sz="2800" dirty="0" smtClean="0"/>
              <a:t>申報僅需一次，毋須雙邊申報，相較海外掛牌更即時方便，且無時差與語言隔閡</a:t>
            </a:r>
            <a:endParaRPr lang="en-US" altLang="zh-TW" sz="2400" dirty="0" smtClean="0"/>
          </a:p>
          <a:p>
            <a:pPr eaLnBrk="1" hangingPunct="1">
              <a:buFont typeface="Wingdings" pitchFamily="2" charset="2"/>
              <a:buChar char="§"/>
              <a:defRPr/>
            </a:pPr>
            <a:endParaRPr lang="zh-TW" altLang="en-US" sz="2400" dirty="0" smtClean="0"/>
          </a:p>
          <a:p>
            <a:pPr eaLnBrk="1" hangingPunct="1">
              <a:buFont typeface="Wingdings" pitchFamily="2" charset="2"/>
              <a:buChar char="§"/>
              <a:defRPr/>
            </a:pPr>
            <a:endParaRPr lang="zh-TW" altLang="en-US" sz="2400" dirty="0" smtClean="0"/>
          </a:p>
        </p:txBody>
      </p:sp>
      <p:sp>
        <p:nvSpPr>
          <p:cNvPr id="15363" name="投影片編號版面配置區 3"/>
          <p:cNvSpPr>
            <a:spLocks noGrp="1"/>
          </p:cNvSpPr>
          <p:nvPr>
            <p:ph type="sldNum" sz="quarter" idx="12"/>
          </p:nvPr>
        </p:nvSpPr>
        <p:spPr bwMode="auto">
          <a:xfrm>
            <a:off x="8534400" y="6237288"/>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spcBef>
                <a:spcPct val="0"/>
              </a:spcBef>
              <a:buClrTx/>
              <a:buSzTx/>
              <a:buFontTx/>
              <a:buNone/>
            </a:pPr>
            <a:fld id="{3E394219-9EC4-4288-A19F-2210BC636E33}" type="slidenum">
              <a:rPr lang="en-US" altLang="zh-TW" sz="1200">
                <a:solidFill>
                  <a:srgbClr val="4B3E21"/>
                </a:solidFill>
                <a:latin typeface="Arial" charset="0"/>
                <a:ea typeface="新細明體" charset="-120"/>
              </a:rPr>
              <a:pPr>
                <a:spcBef>
                  <a:spcPct val="0"/>
                </a:spcBef>
                <a:buClrTx/>
                <a:buSzTx/>
                <a:buFontTx/>
                <a:buNone/>
              </a:pPr>
              <a:t>80</a:t>
            </a:fld>
            <a:endParaRPr lang="en-US" altLang="zh-TW" sz="1200">
              <a:solidFill>
                <a:srgbClr val="4B3E21"/>
              </a:solidFill>
              <a:latin typeface="Arial" charset="0"/>
              <a:ea typeface="新細明體" charset="-120"/>
            </a:endParaRPr>
          </a:p>
        </p:txBody>
      </p:sp>
      <p:sp>
        <p:nvSpPr>
          <p:cNvPr id="5" name="標題 3"/>
          <p:cNvSpPr txBox="1">
            <a:spLocks/>
          </p:cNvSpPr>
          <p:nvPr/>
        </p:nvSpPr>
        <p:spPr>
          <a:xfrm>
            <a:off x="395536" y="692696"/>
            <a:ext cx="8229600" cy="706438"/>
          </a:xfrm>
          <a:prstGeom prst="rect">
            <a:avLst/>
          </a:prstGeom>
        </p:spPr>
        <p:txBody>
          <a:bodyPr anchor="ctr"/>
          <a:lstStyle/>
          <a:p>
            <a:pPr algn="ctr">
              <a:defRPr/>
            </a:pPr>
            <a:r>
              <a:rPr kumimoji="0"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ECB</a:t>
            </a:r>
            <a:r>
              <a:rPr kumimoji="0"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回</a:t>
            </a:r>
            <a:r>
              <a:rPr kumimoji="0"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台雙掛牌或直接在台掛牌</a:t>
            </a:r>
            <a:r>
              <a:rPr kumimoji="0"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之</a:t>
            </a:r>
            <a:r>
              <a:rPr kumimoji="0"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優點</a:t>
            </a: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cs typeface="+mj-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85511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1027"/>
          <p:cNvSpPr txBox="1">
            <a:spLocks noChangeArrowheads="1"/>
          </p:cNvSpPr>
          <p:nvPr/>
        </p:nvSpPr>
        <p:spPr bwMode="auto">
          <a:xfrm>
            <a:off x="2286001" y="4813301"/>
            <a:ext cx="4822581" cy="541687"/>
          </a:xfrm>
          <a:prstGeom prst="rect">
            <a:avLst/>
          </a:prstGeom>
          <a:noFill/>
          <a:ln w="9525" algn="ctr">
            <a:noFill/>
            <a:miter lim="800000"/>
            <a:headEnd/>
            <a:tailEnd/>
          </a:ln>
        </p:spPr>
        <p:txBody>
          <a:bodyPr lIns="0" tIns="0" rIns="0" bIns="0">
            <a:spAutoFit/>
          </a:bodyPr>
          <a:lstStyle/>
          <a:p>
            <a:pPr marL="3143250" indent="-3143250" algn="just">
              <a:lnSpc>
                <a:spcPct val="110000"/>
              </a:lnSpc>
              <a:spcBef>
                <a:spcPct val="50000"/>
              </a:spcBef>
              <a:tabLst>
                <a:tab pos="1238250" algn="l"/>
              </a:tabLst>
            </a:pPr>
            <a:r>
              <a:rPr lang="en-US" altLang="zh-TW" sz="3200" b="1" i="0" dirty="0">
                <a:solidFill>
                  <a:srgbClr val="000099"/>
                </a:solidFill>
              </a:rPr>
              <a:t>http://</a:t>
            </a:r>
            <a:r>
              <a:rPr lang="en-US" altLang="zh-TW" sz="3200" b="1" i="0" dirty="0" smtClean="0">
                <a:solidFill>
                  <a:srgbClr val="000099"/>
                </a:solidFill>
              </a:rPr>
              <a:t>www.tpex.org.tw</a:t>
            </a:r>
            <a:endParaRPr lang="en-US" altLang="zh-TW" sz="3200" b="1" i="0" dirty="0">
              <a:solidFill>
                <a:srgbClr val="000099"/>
              </a:solidFill>
            </a:endParaRPr>
          </a:p>
        </p:txBody>
      </p:sp>
      <p:sp>
        <p:nvSpPr>
          <p:cNvPr id="4102" name="Rectangle 1030"/>
          <p:cNvSpPr>
            <a:spLocks noChangeArrowheads="1"/>
          </p:cNvSpPr>
          <p:nvPr/>
        </p:nvSpPr>
        <p:spPr bwMode="auto">
          <a:xfrm>
            <a:off x="1331640" y="2060848"/>
            <a:ext cx="6336704" cy="2160240"/>
          </a:xfrm>
          <a:prstGeom prst="rect">
            <a:avLst/>
          </a:prstGeom>
          <a:noFill/>
          <a:ln w="9525">
            <a:noFill/>
            <a:miter lim="800000"/>
            <a:headEnd/>
            <a:tailEnd/>
          </a:ln>
        </p:spPr>
        <p:txBody>
          <a:bodyPr/>
          <a:lstStyle/>
          <a:p>
            <a:pPr algn="ctr" eaLnBrk="1" hangingPunct="1">
              <a:buClr>
                <a:schemeClr val="tx2"/>
              </a:buClr>
              <a:buFont typeface="Monotype Sorts" charset="2"/>
              <a:buNone/>
            </a:pPr>
            <a:r>
              <a:rPr kumimoji="1" lang="zh-TW" altLang="en-US" sz="4800" b="1" i="0" dirty="0">
                <a:solidFill>
                  <a:srgbClr val="002060"/>
                </a:solidFill>
                <a:latin typeface="Times New Roman" pitchFamily="18" charset="0"/>
                <a:ea typeface="標楷體" pitchFamily="65" charset="-120"/>
              </a:rPr>
              <a:t>簡報完畢</a:t>
            </a:r>
          </a:p>
          <a:p>
            <a:pPr algn="ctr" eaLnBrk="1" hangingPunct="1">
              <a:buClr>
                <a:schemeClr val="tx2"/>
              </a:buClr>
              <a:buFont typeface="Monotype Sorts" charset="2"/>
              <a:buNone/>
            </a:pPr>
            <a:r>
              <a:rPr kumimoji="1" lang="zh-TW" altLang="en-US" sz="4800" b="1" i="0" dirty="0">
                <a:solidFill>
                  <a:srgbClr val="002060"/>
                </a:solidFill>
                <a:latin typeface="Times New Roman" pitchFamily="18" charset="0"/>
                <a:ea typeface="標楷體" pitchFamily="65" charset="-120"/>
              </a:rPr>
              <a:t>敬請</a:t>
            </a:r>
            <a:r>
              <a:rPr kumimoji="1" lang="zh-TW" altLang="en-US" sz="4800" b="1" i="0" dirty="0" smtClean="0">
                <a:solidFill>
                  <a:srgbClr val="002060"/>
                </a:solidFill>
                <a:latin typeface="Times New Roman" pitchFamily="18" charset="0"/>
                <a:ea typeface="標楷體" pitchFamily="65" charset="-120"/>
              </a:rPr>
              <a:t>賜教</a:t>
            </a:r>
            <a:endParaRPr kumimoji="1" lang="en-US" altLang="zh-TW" sz="4800" b="1" i="0" dirty="0" smtClean="0">
              <a:solidFill>
                <a:srgbClr val="002060"/>
              </a:solidFill>
              <a:latin typeface="Times New Roman" pitchFamily="18" charset="0"/>
              <a:ea typeface="標楷體" pitchFamily="65" charset="-120"/>
            </a:endParaRPr>
          </a:p>
          <a:p>
            <a:pPr algn="ctr" eaLnBrk="1" hangingPunct="1">
              <a:buClr>
                <a:schemeClr val="tx2"/>
              </a:buClr>
              <a:buFont typeface="Monotype Sorts" charset="2"/>
              <a:buNone/>
            </a:pPr>
            <a:endParaRPr kumimoji="1" lang="en-US" altLang="zh-TW" sz="4800" b="1" i="0" dirty="0" smtClean="0">
              <a:solidFill>
                <a:srgbClr val="002060"/>
              </a:solidFill>
              <a:latin typeface="Times New Roman" pitchFamily="18" charset="0"/>
              <a:ea typeface="標楷體" pitchFamily="65" charset="-120"/>
            </a:endParaRPr>
          </a:p>
          <a:p>
            <a:pPr algn="ctr">
              <a:buClr>
                <a:schemeClr val="tx2"/>
              </a:buClr>
            </a:pPr>
            <a:r>
              <a:rPr lang="zh-TW" altLang="en-US" sz="2800" b="1" dirty="0">
                <a:solidFill>
                  <a:srgbClr val="002060"/>
                </a:solidFill>
                <a:latin typeface="標楷體" panose="03000509000000000000" pitchFamily="65" charset="-120"/>
                <a:ea typeface="標楷體" panose="03000509000000000000" pitchFamily="65" charset="-120"/>
              </a:rPr>
              <a:t>櫃買中心債券</a:t>
            </a:r>
            <a:r>
              <a:rPr lang="zh-TW" altLang="en-US" sz="2800" b="1" dirty="0" smtClean="0">
                <a:solidFill>
                  <a:srgbClr val="002060"/>
                </a:solidFill>
                <a:latin typeface="標楷體" panose="03000509000000000000" pitchFamily="65" charset="-120"/>
                <a:ea typeface="標楷體" panose="03000509000000000000" pitchFamily="65" charset="-120"/>
              </a:rPr>
              <a:t>部</a:t>
            </a:r>
            <a:endParaRPr kumimoji="1" lang="en-US" altLang="zh-TW" sz="4800" b="1" i="0" dirty="0" smtClean="0">
              <a:solidFill>
                <a:srgbClr val="000099"/>
              </a:solidFill>
              <a:latin typeface="Times New Roman" pitchFamily="18" charset="0"/>
              <a:ea typeface="標楷體" pitchFamily="65" charset="-12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717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a:t>票面利率</a:t>
            </a:r>
            <a:r>
              <a:rPr lang="zh-TW" altLang="en-US" dirty="0" smtClean="0"/>
              <a:t>及賣回權</a:t>
            </a:r>
            <a:endParaRPr lang="zh-TW" altLang="en-US" dirty="0"/>
          </a:p>
        </p:txBody>
      </p:sp>
      <p:sp>
        <p:nvSpPr>
          <p:cNvPr id="3" name="內容版面配置區 2"/>
          <p:cNvSpPr>
            <a:spLocks noGrp="1"/>
          </p:cNvSpPr>
          <p:nvPr>
            <p:ph idx="1"/>
          </p:nvPr>
        </p:nvSpPr>
        <p:spPr>
          <a:xfrm>
            <a:off x="457200" y="1412776"/>
            <a:ext cx="8229600" cy="4525963"/>
          </a:xfrm>
        </p:spPr>
        <p:txBody>
          <a:bodyPr>
            <a:normAutofit/>
          </a:bodyPr>
          <a:lstStyle/>
          <a:p>
            <a:r>
              <a:rPr lang="zh-TW" altLang="en-US" sz="2800" dirty="0" smtClean="0"/>
              <a:t>賣回權之利息補償金</a:t>
            </a:r>
          </a:p>
          <a:p>
            <a:pPr lvl="1"/>
            <a:r>
              <a:rPr lang="zh-TW" altLang="en-US" sz="2200" dirty="0" smtClean="0"/>
              <a:t>當可轉債的轉換價值遠低於債券面額時，持有人必定不會執行轉換權利，此時投資人可於持有該債券滿一特定期間後，要求發行公司以面額加計利息補償金的價格收回該債券</a:t>
            </a:r>
            <a:r>
              <a:rPr lang="en-US" altLang="zh-TW" sz="2200" b="1" dirty="0" smtClean="0">
                <a:solidFill>
                  <a:srgbClr val="FF0000"/>
                </a:solidFill>
              </a:rPr>
              <a:t>(</a:t>
            </a:r>
            <a:r>
              <a:rPr lang="zh-TW" altLang="en-US" sz="2200" b="1" dirty="0" smtClean="0">
                <a:solidFill>
                  <a:srgbClr val="FF0000"/>
                </a:solidFill>
              </a:rPr>
              <a:t>但亦有以面額賣回者</a:t>
            </a:r>
            <a:r>
              <a:rPr lang="en-US" altLang="zh-TW" sz="2200" b="1" dirty="0" smtClean="0">
                <a:solidFill>
                  <a:srgbClr val="FF0000"/>
                </a:solidFill>
              </a:rPr>
              <a:t>)</a:t>
            </a:r>
            <a:endParaRPr lang="zh-TW" altLang="en-US" sz="2200" b="1" dirty="0" smtClean="0">
              <a:solidFill>
                <a:srgbClr val="FF0000"/>
              </a:solidFill>
            </a:endParaRPr>
          </a:p>
          <a:p>
            <a:pPr>
              <a:lnSpc>
                <a:spcPct val="80000"/>
              </a:lnSpc>
            </a:pPr>
            <a:r>
              <a:rPr lang="zh-TW" altLang="en-US" sz="2400" dirty="0" smtClean="0"/>
              <a:t>範例：</a:t>
            </a:r>
            <a:r>
              <a:rPr lang="en-US" altLang="zh-TW" sz="2400" dirty="0" smtClean="0"/>
              <a:t>XX</a:t>
            </a:r>
            <a:r>
              <a:rPr lang="zh-TW" altLang="en-US" sz="2400" dirty="0" smtClean="0"/>
              <a:t>股份有限公司第三次</a:t>
            </a:r>
            <a:r>
              <a:rPr lang="zh-TW" altLang="en-US" sz="2400" dirty="0"/>
              <a:t>無擔保轉換</a:t>
            </a:r>
            <a:r>
              <a:rPr lang="zh-TW" altLang="en-US" sz="2400" dirty="0" smtClean="0"/>
              <a:t>公司債</a:t>
            </a:r>
          </a:p>
          <a:p>
            <a:pPr lvl="1">
              <a:lnSpc>
                <a:spcPct val="80000"/>
              </a:lnSpc>
            </a:pPr>
            <a:r>
              <a:rPr lang="zh-TW" altLang="en-US" sz="2200" dirty="0" smtClean="0"/>
              <a:t>於轉換公司債發行滿三年之前三十日，以掛號發給債權人一份「債券持有人賣回權行使通知書」</a:t>
            </a:r>
          </a:p>
          <a:p>
            <a:pPr lvl="2">
              <a:lnSpc>
                <a:spcPct val="80000"/>
              </a:lnSpc>
            </a:pPr>
            <a:r>
              <a:rPr lang="zh-TW" altLang="en-US" sz="1800" dirty="0"/>
              <a:t>透過</a:t>
            </a:r>
            <a:r>
              <a:rPr lang="zh-TW" altLang="en-US" sz="1800" u="sng" dirty="0">
                <a:solidFill>
                  <a:srgbClr val="FF0000"/>
                </a:solidFill>
              </a:rPr>
              <a:t>公開資訊觀測站申報系統網路</a:t>
            </a:r>
            <a:r>
              <a:rPr lang="zh-TW" altLang="en-US" sz="1800" u="sng" dirty="0" smtClean="0">
                <a:solidFill>
                  <a:srgbClr val="FF0000"/>
                </a:solidFill>
              </a:rPr>
              <a:t>申報</a:t>
            </a:r>
            <a:r>
              <a:rPr lang="zh-TW" altLang="en-US" sz="1800" dirty="0" smtClean="0"/>
              <a:t>，請財團法人中華民國證券櫃檯買賣中心代為公告本轉換公司債持有人賣回權之</a:t>
            </a:r>
            <a:r>
              <a:rPr lang="zh-TW" altLang="en-US" sz="1800" dirty="0"/>
              <a:t>行使。</a:t>
            </a:r>
            <a:endParaRPr lang="zh-TW" altLang="en-US" sz="1800" b="1" dirty="0" smtClean="0">
              <a:solidFill>
                <a:srgbClr val="FF0000"/>
              </a:solidFill>
            </a:endParaRPr>
          </a:p>
          <a:p>
            <a:pPr lvl="2">
              <a:lnSpc>
                <a:spcPct val="80000"/>
              </a:lnSpc>
            </a:pPr>
            <a:r>
              <a:rPr lang="zh-TW" altLang="en-US" sz="1800" dirty="0" smtClean="0"/>
              <a:t>債權人得於賣回權行使期間</a:t>
            </a:r>
            <a:r>
              <a:rPr lang="en-US" altLang="zh-TW" sz="1800" dirty="0" smtClean="0"/>
              <a:t>(</a:t>
            </a:r>
            <a:r>
              <a:rPr lang="zh-TW" altLang="en-US" sz="1800" dirty="0" smtClean="0"/>
              <a:t>三十日</a:t>
            </a:r>
            <a:r>
              <a:rPr lang="en-US" altLang="zh-TW" sz="1800" dirty="0" smtClean="0"/>
              <a:t>)</a:t>
            </a:r>
            <a:r>
              <a:rPr lang="zh-TW" altLang="en-US" sz="1800" dirty="0" smtClean="0"/>
              <a:t>以書面通知股務代理機構要求公司以債券面額加計利息補償金，將其所持有之轉換公司債以現金贖回。 </a:t>
            </a:r>
            <a:endParaRPr lang="en-US" altLang="zh-TW" sz="1800" dirty="0" smtClean="0"/>
          </a:p>
          <a:p>
            <a:pPr marL="914400" lvl="2" indent="0">
              <a:lnSpc>
                <a:spcPct val="80000"/>
              </a:lnSpc>
              <a:spcBef>
                <a:spcPts val="600"/>
              </a:spcBef>
              <a:buNone/>
            </a:pPr>
            <a:r>
              <a:rPr lang="en-US" altLang="zh-TW" sz="1800" dirty="0"/>
              <a:t> </a:t>
            </a:r>
            <a:r>
              <a:rPr lang="en-US" altLang="zh-TW" sz="1800" dirty="0" smtClean="0"/>
              <a:t> </a:t>
            </a:r>
            <a:r>
              <a:rPr lang="en-US" altLang="zh-TW" sz="1600" dirty="0" smtClean="0"/>
              <a:t>(</a:t>
            </a:r>
            <a:r>
              <a:rPr lang="zh-TW" altLang="en-US" sz="1600" dirty="0" smtClean="0"/>
              <a:t>發行辦法明訂：發行滿三年為債券面額之</a:t>
            </a:r>
            <a:r>
              <a:rPr lang="en-US" altLang="zh-TW" sz="1600" dirty="0" smtClean="0"/>
              <a:t>103.03%</a:t>
            </a:r>
            <a:r>
              <a:rPr lang="zh-TW" altLang="en-US" sz="1600" dirty="0" smtClean="0"/>
              <a:t>，年化收益率為</a:t>
            </a:r>
            <a:r>
              <a:rPr lang="en-US" altLang="zh-TW" sz="1600" dirty="0" smtClean="0"/>
              <a:t>1.00%)</a:t>
            </a:r>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9</a:t>
            </a:fld>
            <a:endParaRPr lang="zh-TW" altLang="en-US" dirty="0"/>
          </a:p>
        </p:txBody>
      </p:sp>
      <p:pic>
        <p:nvPicPr>
          <p:cNvPr id="1008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28839</TotalTime>
  <Words>7511</Words>
  <Application>Microsoft Office PowerPoint</Application>
  <PresentationFormat>如螢幕大小 (4:3)</PresentationFormat>
  <Paragraphs>708</Paragraphs>
  <Slides>81</Slides>
  <Notes>12</Notes>
  <HiddenSlides>0</HiddenSlides>
  <MMClips>0</MMClips>
  <ScaleCrop>false</ScaleCrop>
  <HeadingPairs>
    <vt:vector size="8" baseType="variant">
      <vt:variant>
        <vt:lpstr>使用字型</vt:lpstr>
      </vt:variant>
      <vt:variant>
        <vt:i4>18</vt:i4>
      </vt:variant>
      <vt:variant>
        <vt:lpstr>佈景主題</vt:lpstr>
      </vt:variant>
      <vt:variant>
        <vt:i4>2</vt:i4>
      </vt:variant>
      <vt:variant>
        <vt:lpstr>內嵌 OLE 伺服程式</vt:lpstr>
      </vt:variant>
      <vt:variant>
        <vt:i4>1</vt:i4>
      </vt:variant>
      <vt:variant>
        <vt:lpstr>投影片標題</vt:lpstr>
      </vt:variant>
      <vt:variant>
        <vt:i4>81</vt:i4>
      </vt:variant>
    </vt:vector>
  </HeadingPairs>
  <TitlesOfParts>
    <vt:vector size="102" baseType="lpstr">
      <vt:lpstr>Gill Sans MT</vt:lpstr>
      <vt:lpstr>Maiandra GD</vt:lpstr>
      <vt:lpstr>Monotype Sorts</vt:lpstr>
      <vt:lpstr>华文楷体</vt:lpstr>
      <vt:lpstr>細明體</vt:lpstr>
      <vt:lpstr>華康中黑體</vt:lpstr>
      <vt:lpstr>微軟正黑體</vt:lpstr>
      <vt:lpstr>新細明體</vt:lpstr>
      <vt:lpstr>標楷體</vt:lpstr>
      <vt:lpstr>Arial</vt:lpstr>
      <vt:lpstr>Calibri</vt:lpstr>
      <vt:lpstr>Cambria</vt:lpstr>
      <vt:lpstr>Symbol</vt:lpstr>
      <vt:lpstr>Times New Roman</vt:lpstr>
      <vt:lpstr>Verdana</vt:lpstr>
      <vt:lpstr>Wingdings</vt:lpstr>
      <vt:lpstr>Wingdings 2</vt:lpstr>
      <vt:lpstr>Wingdings 3</vt:lpstr>
      <vt:lpstr>龍騰四海</vt:lpstr>
      <vt:lpstr>自訂設計</vt:lpstr>
      <vt:lpstr>文件</vt:lpstr>
      <vt:lpstr>    債券發行與交易之實務作業與管理(三)-轉(交)換公司債與海外轉換公司債介紹</vt:lpstr>
      <vt:lpstr>簡報大綱</vt:lpstr>
      <vt:lpstr>壹、轉(交)換公司債市場現況</vt:lpstr>
      <vt:lpstr>轉(交)換公司債發行概況</vt:lpstr>
      <vt:lpstr>轉(交)換公司債交易概況</vt:lpstr>
      <vt:lpstr>貳、轉(交)換公司債發行市場之特色與趨勢</vt:lpstr>
      <vt:lpstr>轉換公司債定義 </vt:lpstr>
      <vt:lpstr>票面利率及賣回權</vt:lpstr>
      <vt:lpstr>票面利率及賣回權</vt:lpstr>
      <vt:lpstr>票面利率及賣回權</vt:lpstr>
      <vt:lpstr>轉換公司債的收回權</vt:lpstr>
      <vt:lpstr>轉換價格</vt:lpstr>
      <vt:lpstr>反稀釋條款</vt:lpstr>
      <vt:lpstr>叁、轉(交)換公司債上櫃掛牌流程及效益</vt:lpstr>
      <vt:lpstr>轉(交)換公司債上櫃相關法規</vt:lpstr>
      <vt:lpstr>轉換公司債之發行掛牌作業</vt:lpstr>
      <vt:lpstr>PowerPoint 簡報</vt:lpstr>
      <vt:lpstr>PowerPoint 簡報</vt:lpstr>
      <vt:lpstr>PowerPoint 簡報</vt:lpstr>
      <vt:lpstr>PowerPoint 簡報</vt:lpstr>
      <vt:lpstr>發行人上櫃後應辦事項</vt:lpstr>
      <vt:lpstr>經本中心審核放行之公告類型</vt:lpstr>
      <vt:lpstr>轉換公司債相關作業流程</vt:lpstr>
      <vt:lpstr>PowerPoint 簡報</vt:lpstr>
      <vt:lpstr>肆、轉(交)換公司債交易方式及市場資訊查詢</vt:lpstr>
      <vt:lpstr>轉(交)換公司債之交易方式</vt:lpstr>
      <vt:lpstr>轉(交)換公司債之交易方式</vt:lpstr>
      <vt:lpstr>上櫃轉換公司債於等價系統之交易流程</vt:lpstr>
      <vt:lpstr>上櫃轉換公司債於櫃檯議價之交易流程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伍、轉換公司債常見問題說明</vt:lpstr>
      <vt:lpstr>轉(交)債發行辦法實務上常見問題</vt:lpstr>
      <vt:lpstr>轉(交)債發行辦法實務上常見問題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陸、近年轉(交)換公司債市場新制度</vt:lpstr>
      <vt:lpstr>市場相關新制</vt:lpstr>
      <vt:lpstr>(一)修正後轉(交)換公司債編碼原則說明</vt:lpstr>
      <vt:lpstr>PowerPoint 簡報</vt:lpstr>
      <vt:lpstr>(二)轉(交)換公司債證券簡稱長度擴充說明 (本年度證券市場新措施) </vt:lpstr>
      <vt:lpstr>PowerPoint 簡報</vt:lpstr>
      <vt:lpstr>PowerPoint 簡報</vt:lpstr>
      <vt:lpstr>PowerPoint 簡報</vt:lpstr>
      <vt:lpstr>因減資而調整轉(交)換價格(因現金減資)</vt:lpstr>
      <vt:lpstr>PowerPoint 簡報</vt:lpstr>
      <vt:lpstr>PowerPoint 簡報</vt:lpstr>
      <vt:lpstr>PowerPoint 簡報</vt:lpstr>
      <vt:lpstr>PowerPoint 簡報</vt:lpstr>
      <vt:lpstr>PowerPoint 簡報</vt:lpstr>
      <vt:lpstr>PowerPoint 簡報</vt:lpstr>
      <vt:lpstr>柒、海外轉換公司債回國掛牌制度介紹</vt:lpstr>
      <vt:lpstr>海外轉換公司債(ECB)的定義</vt:lpstr>
      <vt:lpstr>發行ECB的優缺點</vt:lpstr>
      <vt:lpstr>ECB 回國掛牌機制</vt:lpstr>
      <vt:lpstr>ECB 回國掛牌之上櫃流程</vt:lpstr>
      <vt:lpstr>ECB 回國掛牌之上櫃時程</vt:lpstr>
      <vt:lpstr>申請櫃檯買賣程序</vt:lpstr>
      <vt:lpstr>國際債券上櫃資訊申報方式</vt:lpstr>
      <vt:lpstr>PowerPoint 簡報</vt:lpstr>
      <vt:lpstr>PowerPoint 簡報</vt:lpstr>
      <vt:lpstr>國際債券之登錄</vt:lpstr>
      <vt:lpstr>國際債券之登錄(續)</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LENOVO USER</dc:creator>
  <cp:lastModifiedBy>陳紫霓</cp:lastModifiedBy>
  <cp:revision>1879</cp:revision>
  <cp:lastPrinted>2015-11-06T09:51:38Z</cp:lastPrinted>
  <dcterms:created xsi:type="dcterms:W3CDTF">2009-02-09T08:05:00Z</dcterms:created>
  <dcterms:modified xsi:type="dcterms:W3CDTF">2016-08-15T05:04:20Z</dcterms:modified>
</cp:coreProperties>
</file>