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2"/>
  </p:notesMasterIdLst>
  <p:handoutMasterIdLst>
    <p:handoutMasterId r:id="rId103"/>
  </p:handoutMasterIdLst>
  <p:sldIdLst>
    <p:sldId id="256" r:id="rId2"/>
    <p:sldId id="398" r:id="rId3"/>
    <p:sldId id="399" r:id="rId4"/>
    <p:sldId id="418" r:id="rId5"/>
    <p:sldId id="419" r:id="rId6"/>
    <p:sldId id="258" r:id="rId7"/>
    <p:sldId id="420" r:id="rId8"/>
    <p:sldId id="259" r:id="rId9"/>
    <p:sldId id="263" r:id="rId10"/>
    <p:sldId id="260" r:id="rId11"/>
    <p:sldId id="262" r:id="rId12"/>
    <p:sldId id="264" r:id="rId13"/>
    <p:sldId id="265" r:id="rId14"/>
    <p:sldId id="267" r:id="rId15"/>
    <p:sldId id="433" r:id="rId16"/>
    <p:sldId id="269" r:id="rId17"/>
    <p:sldId id="268" r:id="rId18"/>
    <p:sldId id="425" r:id="rId19"/>
    <p:sldId id="426" r:id="rId20"/>
    <p:sldId id="427" r:id="rId21"/>
    <p:sldId id="428" r:id="rId22"/>
    <p:sldId id="429" r:id="rId23"/>
    <p:sldId id="430" r:id="rId24"/>
    <p:sldId id="431" r:id="rId25"/>
    <p:sldId id="432" r:id="rId26"/>
    <p:sldId id="400" r:id="rId27"/>
    <p:sldId id="334" r:id="rId28"/>
    <p:sldId id="417" r:id="rId29"/>
    <p:sldId id="335" r:id="rId30"/>
    <p:sldId id="336" r:id="rId31"/>
    <p:sldId id="337" r:id="rId32"/>
    <p:sldId id="338" r:id="rId33"/>
    <p:sldId id="339" r:id="rId34"/>
    <p:sldId id="340" r:id="rId35"/>
    <p:sldId id="341" r:id="rId36"/>
    <p:sldId id="342" r:id="rId37"/>
    <p:sldId id="343" r:id="rId38"/>
    <p:sldId id="344" r:id="rId39"/>
    <p:sldId id="345" r:id="rId40"/>
    <p:sldId id="346" r:id="rId41"/>
    <p:sldId id="347" r:id="rId42"/>
    <p:sldId id="348" r:id="rId43"/>
    <p:sldId id="349" r:id="rId44"/>
    <p:sldId id="350" r:id="rId45"/>
    <p:sldId id="421" r:id="rId46"/>
    <p:sldId id="351" r:id="rId47"/>
    <p:sldId id="352" r:id="rId48"/>
    <p:sldId id="353" r:id="rId49"/>
    <p:sldId id="354" r:id="rId50"/>
    <p:sldId id="355" r:id="rId51"/>
    <p:sldId id="357" r:id="rId52"/>
    <p:sldId id="361" r:id="rId53"/>
    <p:sldId id="362" r:id="rId54"/>
    <p:sldId id="422" r:id="rId55"/>
    <p:sldId id="309" r:id="rId56"/>
    <p:sldId id="329" r:id="rId57"/>
    <p:sldId id="330" r:id="rId58"/>
    <p:sldId id="328"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423" r:id="rId78"/>
    <p:sldId id="365" r:id="rId79"/>
    <p:sldId id="366" r:id="rId80"/>
    <p:sldId id="367" r:id="rId81"/>
    <p:sldId id="368" r:id="rId82"/>
    <p:sldId id="370" r:id="rId83"/>
    <p:sldId id="371" r:id="rId84"/>
    <p:sldId id="424" r:id="rId85"/>
    <p:sldId id="372" r:id="rId86"/>
    <p:sldId id="373" r:id="rId87"/>
    <p:sldId id="374" r:id="rId88"/>
    <p:sldId id="375" r:id="rId89"/>
    <p:sldId id="376" r:id="rId90"/>
    <p:sldId id="377" r:id="rId91"/>
    <p:sldId id="378" r:id="rId92"/>
    <p:sldId id="379" r:id="rId93"/>
    <p:sldId id="380" r:id="rId94"/>
    <p:sldId id="381" r:id="rId95"/>
    <p:sldId id="382" r:id="rId96"/>
    <p:sldId id="383" r:id="rId97"/>
    <p:sldId id="384" r:id="rId98"/>
    <p:sldId id="385" r:id="rId99"/>
    <p:sldId id="386" r:id="rId100"/>
    <p:sldId id="387" r:id="rId101"/>
  </p:sldIdLst>
  <p:sldSz cx="9144000" cy="6858000" type="screen4x3"/>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09" autoAdjust="0"/>
    <p:restoredTop sz="94660"/>
  </p:normalViewPr>
  <p:slideViewPr>
    <p:cSldViewPr>
      <p:cViewPr varScale="1">
        <p:scale>
          <a:sx n="82" d="100"/>
          <a:sy n="82" d="100"/>
        </p:scale>
        <p:origin x="-1398" y="-48"/>
      </p:cViewPr>
      <p:guideLst>
        <p:guide orient="horz" pos="2160"/>
        <p:guide pos="2880"/>
      </p:guideLst>
    </p:cSldViewPr>
  </p:slideViewPr>
  <p:notesTextViewPr>
    <p:cViewPr>
      <p:scale>
        <a:sx n="1" d="1"/>
        <a:sy n="1" d="1"/>
      </p:scale>
      <p:origin x="0" y="0"/>
    </p:cViewPr>
  </p:notesTextViewPr>
  <p:notesViewPr>
    <p:cSldViewPr>
      <p:cViewPr varScale="1">
        <p:scale>
          <a:sx n="60" d="100"/>
          <a:sy n="60" d="100"/>
        </p:scale>
        <p:origin x="-3372" y="-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04DF518E-8E79-45B8-AB48-4355681C480D}" type="datetimeFigureOut">
              <a:rPr lang="zh-TW" altLang="en-US" smtClean="0"/>
              <a:t>2019/7/8</a:t>
            </a:fld>
            <a:endParaRPr lang="zh-TW" altLang="en-US"/>
          </a:p>
        </p:txBody>
      </p:sp>
      <p:sp>
        <p:nvSpPr>
          <p:cNvPr id="4" name="頁尾版面配置區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92F6CC66-05FF-4220-89BC-25517AC6B3BE}" type="slidenum">
              <a:rPr lang="zh-TW" altLang="en-US" smtClean="0"/>
              <a:t>‹#›</a:t>
            </a:fld>
            <a:endParaRPr lang="zh-TW" altLang="en-US"/>
          </a:p>
        </p:txBody>
      </p:sp>
    </p:spTree>
    <p:extLst>
      <p:ext uri="{BB962C8B-B14F-4D97-AF65-F5344CB8AC3E}">
        <p14:creationId xmlns:p14="http://schemas.microsoft.com/office/powerpoint/2010/main" val="250244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51DBD80-5159-44A8-8D58-047D91A1D5BA}" type="datetimeFigureOut">
              <a:rPr lang="zh-TW" altLang="en-US" smtClean="0"/>
              <a:t>2019/7/8</a:t>
            </a:fld>
            <a:endParaRPr lang="zh-TW" altLang="en-US"/>
          </a:p>
        </p:txBody>
      </p:sp>
      <p:sp>
        <p:nvSpPr>
          <p:cNvPr id="4" name="投影片圖像版面配置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7B7CCCB-E231-4C8E-BABA-5BEFE2135FB5}" type="slidenum">
              <a:rPr lang="zh-TW" altLang="en-US" smtClean="0"/>
              <a:t>‹#›</a:t>
            </a:fld>
            <a:endParaRPr lang="zh-TW" altLang="en-US"/>
          </a:p>
        </p:txBody>
      </p:sp>
    </p:spTree>
    <p:extLst>
      <p:ext uri="{BB962C8B-B14F-4D97-AF65-F5344CB8AC3E}">
        <p14:creationId xmlns:p14="http://schemas.microsoft.com/office/powerpoint/2010/main" val="3578295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5</a:t>
            </a:fld>
            <a:endParaRPr lang="zh-TW" altLang="en-US"/>
          </a:p>
        </p:txBody>
      </p:sp>
    </p:spTree>
    <p:extLst>
      <p:ext uri="{BB962C8B-B14F-4D97-AF65-F5344CB8AC3E}">
        <p14:creationId xmlns:p14="http://schemas.microsoft.com/office/powerpoint/2010/main" val="2739255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投影片圖像版面配置區 1"/>
          <p:cNvSpPr>
            <a:spLocks noGrp="1" noRot="1" noChangeAspect="1" noTextEdit="1"/>
          </p:cNvSpPr>
          <p:nvPr>
            <p:ph type="sldImg"/>
          </p:nvPr>
        </p:nvSpPr>
        <p:spPr>
          <a:ln/>
        </p:spPr>
      </p:sp>
      <p:sp>
        <p:nvSpPr>
          <p:cNvPr id="5222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24AEF814-270D-462C-B87A-D8412BD0C878}" type="slidenum">
              <a:rPr lang="zh-TW" altLang="en-US">
                <a:latin typeface="Times New Roman" pitchFamily="18" charset="0"/>
              </a:rPr>
              <a:pPr/>
              <a:t>36</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投影片圖像版面配置區 1"/>
          <p:cNvSpPr>
            <a:spLocks noGrp="1" noRot="1" noChangeAspect="1" noTextEdit="1"/>
          </p:cNvSpPr>
          <p:nvPr>
            <p:ph type="sldImg"/>
          </p:nvPr>
        </p:nvSpPr>
        <p:spPr>
          <a:ln/>
        </p:spPr>
      </p:sp>
      <p:sp>
        <p:nvSpPr>
          <p:cNvPr id="5325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AFE61B34-734C-4075-8C9E-9FFFE6B175D5}" type="slidenum">
              <a:rPr lang="zh-TW" altLang="en-US">
                <a:latin typeface="Times New Roman" pitchFamily="18" charset="0"/>
              </a:rPr>
              <a:pPr/>
              <a:t>37</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投影片圖像版面配置區 1"/>
          <p:cNvSpPr>
            <a:spLocks noGrp="1" noRot="1" noChangeAspect="1" noTextEdit="1"/>
          </p:cNvSpPr>
          <p:nvPr>
            <p:ph type="sldImg"/>
          </p:nvPr>
        </p:nvSpPr>
        <p:spPr>
          <a:ln/>
        </p:spPr>
      </p:sp>
      <p:sp>
        <p:nvSpPr>
          <p:cNvPr id="54276"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31EB988D-536E-4F89-ADF1-57259A6DE5D4}" type="slidenum">
              <a:rPr lang="zh-TW" altLang="en-US">
                <a:latin typeface="Times New Roman" pitchFamily="18" charset="0"/>
              </a:rPr>
              <a:pPr/>
              <a:t>38</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投影片圖像版面配置區 1"/>
          <p:cNvSpPr>
            <a:spLocks noGrp="1" noRot="1" noChangeAspect="1" noTextEdit="1"/>
          </p:cNvSpPr>
          <p:nvPr>
            <p:ph type="sldImg"/>
          </p:nvPr>
        </p:nvSpPr>
        <p:spPr>
          <a:ln/>
        </p:spPr>
      </p:sp>
      <p:sp>
        <p:nvSpPr>
          <p:cNvPr id="55300"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47902BAE-CE39-40F4-9E6A-9C8E3490113B}" type="slidenum">
              <a:rPr lang="zh-TW" altLang="en-US">
                <a:latin typeface="Times New Roman" pitchFamily="18" charset="0"/>
              </a:rPr>
              <a:pPr/>
              <a:t>39</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投影片圖像版面配置區 1"/>
          <p:cNvSpPr>
            <a:spLocks noGrp="1" noRot="1" noChangeAspect="1" noTextEdit="1"/>
          </p:cNvSpPr>
          <p:nvPr>
            <p:ph type="sldImg"/>
          </p:nvPr>
        </p:nvSpPr>
        <p:spPr>
          <a:ln/>
        </p:spPr>
      </p:sp>
      <p:sp>
        <p:nvSpPr>
          <p:cNvPr id="5632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B86EE7BD-9CBF-4546-BEBC-399BC3DE4E8C}" type="slidenum">
              <a:rPr lang="zh-TW" altLang="en-US">
                <a:latin typeface="Times New Roman" pitchFamily="18" charset="0"/>
              </a:rPr>
              <a:pPr/>
              <a:t>40</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投影片圖像版面配置區 1"/>
          <p:cNvSpPr>
            <a:spLocks noGrp="1" noRot="1" noChangeAspect="1" noTextEdit="1"/>
          </p:cNvSpPr>
          <p:nvPr>
            <p:ph type="sldImg"/>
          </p:nvPr>
        </p:nvSpPr>
        <p:spPr>
          <a:ln/>
        </p:spPr>
      </p:sp>
      <p:sp>
        <p:nvSpPr>
          <p:cNvPr id="5734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975AB5EE-4555-4224-B044-B7A62264E3C8}" type="slidenum">
              <a:rPr lang="zh-TW" altLang="en-US">
                <a:latin typeface="Times New Roman" pitchFamily="18" charset="0"/>
              </a:rPr>
              <a:pPr/>
              <a:t>41</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投影片圖像版面配置區 1"/>
          <p:cNvSpPr>
            <a:spLocks noGrp="1" noRot="1" noChangeAspect="1" noTextEdit="1"/>
          </p:cNvSpPr>
          <p:nvPr>
            <p:ph type="sldImg"/>
          </p:nvPr>
        </p:nvSpPr>
        <p:spPr>
          <a:ln/>
        </p:spPr>
      </p:sp>
      <p:sp>
        <p:nvSpPr>
          <p:cNvPr id="5837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E55B5C70-6B12-4BF9-B4F5-37A4E190E1CA}" type="slidenum">
              <a:rPr lang="zh-TW" altLang="en-US">
                <a:latin typeface="Times New Roman" pitchFamily="18" charset="0"/>
              </a:rPr>
              <a:pPr/>
              <a:t>42</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投影片圖像版面配置區 1"/>
          <p:cNvSpPr>
            <a:spLocks noGrp="1" noRot="1" noChangeAspect="1" noTextEdit="1"/>
          </p:cNvSpPr>
          <p:nvPr>
            <p:ph type="sldImg"/>
          </p:nvPr>
        </p:nvSpPr>
        <p:spPr>
          <a:ln/>
        </p:spPr>
      </p:sp>
      <p:sp>
        <p:nvSpPr>
          <p:cNvPr id="59396"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EA1BAE1B-F5F2-4AF2-893C-62F2BF460658}" type="slidenum">
              <a:rPr lang="zh-TW" altLang="en-US">
                <a:latin typeface="Times New Roman" pitchFamily="18" charset="0"/>
              </a:rPr>
              <a:pPr/>
              <a:t>43</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投影片圖像版面配置區 1"/>
          <p:cNvSpPr>
            <a:spLocks noGrp="1" noRot="1" noChangeAspect="1" noTextEdit="1"/>
          </p:cNvSpPr>
          <p:nvPr>
            <p:ph type="sldImg"/>
          </p:nvPr>
        </p:nvSpPr>
        <p:spPr>
          <a:ln/>
        </p:spPr>
      </p:sp>
      <p:sp>
        <p:nvSpPr>
          <p:cNvPr id="60420"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EBA54FB3-B2DF-4387-AA15-6460021367BE}" type="slidenum">
              <a:rPr lang="zh-TW" altLang="en-US">
                <a:latin typeface="Times New Roman" pitchFamily="18" charset="0"/>
              </a:rPr>
              <a:pPr/>
              <a:t>44</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投影片圖像版面配置區 1"/>
          <p:cNvSpPr>
            <a:spLocks noGrp="1" noRot="1" noChangeAspect="1" noTextEdit="1"/>
          </p:cNvSpPr>
          <p:nvPr>
            <p:ph type="sldImg"/>
          </p:nvPr>
        </p:nvSpPr>
        <p:spPr>
          <a:ln/>
        </p:spPr>
      </p:sp>
      <p:sp>
        <p:nvSpPr>
          <p:cNvPr id="61443"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TW" altLang="en-US" smtClean="0">
                <a:ea typeface="新細明體" charset="-120"/>
              </a:rPr>
              <a:t>再次重複強調市價單可能成交在各種價格，請期貨商要告知客戶市價單成交價格偏離之風險</a:t>
            </a:r>
          </a:p>
        </p:txBody>
      </p:sp>
      <p:sp>
        <p:nvSpPr>
          <p:cNvPr id="6144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880">
              <a:defRPr kumimoji="1">
                <a:solidFill>
                  <a:schemeClr val="tx1"/>
                </a:solidFill>
                <a:latin typeface="Arial" charset="0"/>
                <a:ea typeface="新細明體" charset="-120"/>
              </a:defRPr>
            </a:lvl1pPr>
            <a:lvl2pPr marL="749357" indent="-288214" defTabSz="915880">
              <a:defRPr kumimoji="1">
                <a:solidFill>
                  <a:schemeClr val="tx1"/>
                </a:solidFill>
                <a:latin typeface="Arial" charset="0"/>
                <a:ea typeface="新細明體" charset="-120"/>
              </a:defRPr>
            </a:lvl2pPr>
            <a:lvl3pPr marL="1152856" indent="-230572" defTabSz="915880">
              <a:defRPr kumimoji="1">
                <a:solidFill>
                  <a:schemeClr val="tx1"/>
                </a:solidFill>
                <a:latin typeface="Arial" charset="0"/>
                <a:ea typeface="新細明體" charset="-120"/>
              </a:defRPr>
            </a:lvl3pPr>
            <a:lvl4pPr marL="1614000" indent="-230572" defTabSz="915880">
              <a:defRPr kumimoji="1">
                <a:solidFill>
                  <a:schemeClr val="tx1"/>
                </a:solidFill>
                <a:latin typeface="Arial" charset="0"/>
                <a:ea typeface="新細明體" charset="-120"/>
              </a:defRPr>
            </a:lvl4pPr>
            <a:lvl5pPr marL="2075142" indent="-230572" defTabSz="915880">
              <a:defRPr kumimoji="1">
                <a:solidFill>
                  <a:schemeClr val="tx1"/>
                </a:solidFill>
                <a:latin typeface="Arial" charset="0"/>
                <a:ea typeface="新細明體" charset="-120"/>
              </a:defRPr>
            </a:lvl5pPr>
            <a:lvl6pPr marL="2536285" indent="-230572" defTabSz="915880" eaLnBrk="0" fontAlgn="base" hangingPunct="0">
              <a:spcBef>
                <a:spcPct val="0"/>
              </a:spcBef>
              <a:spcAft>
                <a:spcPct val="0"/>
              </a:spcAft>
              <a:defRPr kumimoji="1">
                <a:solidFill>
                  <a:schemeClr val="tx1"/>
                </a:solidFill>
                <a:latin typeface="Arial" charset="0"/>
                <a:ea typeface="新細明體" charset="-120"/>
              </a:defRPr>
            </a:lvl6pPr>
            <a:lvl7pPr marL="2997428" indent="-230572" defTabSz="915880" eaLnBrk="0" fontAlgn="base" hangingPunct="0">
              <a:spcBef>
                <a:spcPct val="0"/>
              </a:spcBef>
              <a:spcAft>
                <a:spcPct val="0"/>
              </a:spcAft>
              <a:defRPr kumimoji="1">
                <a:solidFill>
                  <a:schemeClr val="tx1"/>
                </a:solidFill>
                <a:latin typeface="Arial" charset="0"/>
                <a:ea typeface="新細明體" charset="-120"/>
              </a:defRPr>
            </a:lvl7pPr>
            <a:lvl8pPr marL="3458570" indent="-230572" defTabSz="915880" eaLnBrk="0" fontAlgn="base" hangingPunct="0">
              <a:spcBef>
                <a:spcPct val="0"/>
              </a:spcBef>
              <a:spcAft>
                <a:spcPct val="0"/>
              </a:spcAft>
              <a:defRPr kumimoji="1">
                <a:solidFill>
                  <a:schemeClr val="tx1"/>
                </a:solidFill>
                <a:latin typeface="Arial" charset="0"/>
                <a:ea typeface="新細明體" charset="-120"/>
              </a:defRPr>
            </a:lvl8pPr>
            <a:lvl9pPr marL="3919713" indent="-230572" defTabSz="915880" eaLnBrk="0" fontAlgn="base" hangingPunct="0">
              <a:spcBef>
                <a:spcPct val="0"/>
              </a:spcBef>
              <a:spcAft>
                <a:spcPct val="0"/>
              </a:spcAft>
              <a:defRPr kumimoji="1">
                <a:solidFill>
                  <a:schemeClr val="tx1"/>
                </a:solidFill>
                <a:latin typeface="Arial" charset="0"/>
                <a:ea typeface="新細明體" charset="-120"/>
              </a:defRPr>
            </a:lvl9pPr>
          </a:lstStyle>
          <a:p>
            <a:fld id="{8B4E0353-C450-437D-A2F1-FABE725D1A7F}" type="slidenum">
              <a:rPr lang="zh-TW" altLang="en-US">
                <a:latin typeface="Times New Roman" pitchFamily="18" charset="0"/>
              </a:rPr>
              <a:pPr/>
              <a:t>45</a:t>
            </a:fld>
            <a:endParaRPr lang="en-US" altLang="zh-TW">
              <a:latin typeface="Times New Roman" pitchFamily="18" charset="0"/>
            </a:endParaRPr>
          </a:p>
        </p:txBody>
      </p:sp>
    </p:spTree>
    <p:extLst>
      <p:ext uri="{BB962C8B-B14F-4D97-AF65-F5344CB8AC3E}">
        <p14:creationId xmlns:p14="http://schemas.microsoft.com/office/powerpoint/2010/main" val="1977045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10</a:t>
            </a:fld>
            <a:endParaRPr lang="zh-TW" altLang="en-US"/>
          </a:p>
        </p:txBody>
      </p:sp>
    </p:spTree>
    <p:extLst>
      <p:ext uri="{BB962C8B-B14F-4D97-AF65-F5344CB8AC3E}">
        <p14:creationId xmlns:p14="http://schemas.microsoft.com/office/powerpoint/2010/main" val="22546662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投影片圖像版面配置區 1"/>
          <p:cNvSpPr>
            <a:spLocks noGrp="1" noRot="1" noChangeAspect="1" noTextEdit="1"/>
          </p:cNvSpPr>
          <p:nvPr>
            <p:ph type="sldImg"/>
          </p:nvPr>
        </p:nvSpPr>
        <p:spPr>
          <a:ln/>
        </p:spPr>
      </p:sp>
      <p:sp>
        <p:nvSpPr>
          <p:cNvPr id="6144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8B4E0353-C450-437D-A2F1-FABE725D1A7F}" type="slidenum">
              <a:rPr lang="zh-TW" altLang="en-US">
                <a:latin typeface="Times New Roman" pitchFamily="18" charset="0"/>
              </a:rPr>
              <a:pPr/>
              <a:t>46</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投影片圖像版面配置區 1"/>
          <p:cNvSpPr>
            <a:spLocks noGrp="1" noRot="1" noChangeAspect="1" noTextEdit="1"/>
          </p:cNvSpPr>
          <p:nvPr>
            <p:ph type="sldImg"/>
          </p:nvPr>
        </p:nvSpPr>
        <p:spPr>
          <a:ln/>
        </p:spPr>
      </p:sp>
      <p:sp>
        <p:nvSpPr>
          <p:cNvPr id="6246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47466973-E18A-4476-9C6E-078256C20BA4}" type="slidenum">
              <a:rPr lang="zh-TW" altLang="en-US">
                <a:latin typeface="Times New Roman" pitchFamily="18" charset="0"/>
              </a:rPr>
              <a:pPr/>
              <a:t>47</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投影片圖像版面配置區 1"/>
          <p:cNvSpPr>
            <a:spLocks noGrp="1" noRot="1" noChangeAspect="1" noTextEdit="1"/>
          </p:cNvSpPr>
          <p:nvPr>
            <p:ph type="sldImg"/>
          </p:nvPr>
        </p:nvSpPr>
        <p:spPr>
          <a:ln/>
        </p:spPr>
      </p:sp>
      <p:sp>
        <p:nvSpPr>
          <p:cNvPr id="6349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E7F1F573-B217-4125-B9B4-EF734BC6DC8A}" type="slidenum">
              <a:rPr lang="zh-TW" altLang="en-US">
                <a:latin typeface="Times New Roman" pitchFamily="18" charset="0"/>
              </a:rPr>
              <a:pPr/>
              <a:t>48</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投影片圖像版面配置區 1"/>
          <p:cNvSpPr>
            <a:spLocks noGrp="1" noRot="1" noChangeAspect="1" noTextEdit="1"/>
          </p:cNvSpPr>
          <p:nvPr>
            <p:ph type="sldImg"/>
          </p:nvPr>
        </p:nvSpPr>
        <p:spPr>
          <a:ln/>
        </p:spPr>
      </p:sp>
      <p:sp>
        <p:nvSpPr>
          <p:cNvPr id="64516"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73A6C327-1C2D-4B32-AEBE-1BDA4ED5C3E9}" type="slidenum">
              <a:rPr lang="zh-TW" altLang="en-US">
                <a:latin typeface="Times New Roman" pitchFamily="18" charset="0"/>
              </a:rPr>
              <a:pPr/>
              <a:t>49</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55221" y="9440372"/>
            <a:ext cx="2950374" cy="497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37" tIns="45618" rIns="91237" bIns="45618" anchor="b"/>
          <a:lstStyle>
            <a:lvl1pPr defTabSz="903288">
              <a:defRPr kumimoji="1">
                <a:solidFill>
                  <a:schemeClr val="tx1"/>
                </a:solidFill>
                <a:latin typeface="Arial" charset="0"/>
                <a:ea typeface="新細明體" charset="-120"/>
              </a:defRPr>
            </a:lvl1pPr>
            <a:lvl2pPr marL="742950" indent="-285750" defTabSz="903288">
              <a:defRPr kumimoji="1">
                <a:solidFill>
                  <a:schemeClr val="tx1"/>
                </a:solidFill>
                <a:latin typeface="Arial" charset="0"/>
                <a:ea typeface="新細明體" charset="-120"/>
              </a:defRPr>
            </a:lvl2pPr>
            <a:lvl3pPr marL="1143000" indent="-228600" defTabSz="903288">
              <a:defRPr kumimoji="1">
                <a:solidFill>
                  <a:schemeClr val="tx1"/>
                </a:solidFill>
                <a:latin typeface="Arial" charset="0"/>
                <a:ea typeface="新細明體" charset="-120"/>
              </a:defRPr>
            </a:lvl3pPr>
            <a:lvl4pPr marL="1600200" indent="-228600" defTabSz="903288">
              <a:defRPr kumimoji="1">
                <a:solidFill>
                  <a:schemeClr val="tx1"/>
                </a:solidFill>
                <a:latin typeface="Arial" charset="0"/>
                <a:ea typeface="新細明體" charset="-120"/>
              </a:defRPr>
            </a:lvl4pPr>
            <a:lvl5pPr marL="2057400" indent="-228600" defTabSz="903288">
              <a:defRPr kumimoji="1">
                <a:solidFill>
                  <a:schemeClr val="tx1"/>
                </a:solidFill>
                <a:latin typeface="Arial" charset="0"/>
                <a:ea typeface="新細明體" charset="-120"/>
              </a:defRPr>
            </a:lvl5pPr>
            <a:lvl6pPr marL="2514600" indent="-228600" defTabSz="903288" eaLnBrk="0" fontAlgn="base" hangingPunct="0">
              <a:spcBef>
                <a:spcPct val="0"/>
              </a:spcBef>
              <a:spcAft>
                <a:spcPct val="0"/>
              </a:spcAft>
              <a:defRPr kumimoji="1">
                <a:solidFill>
                  <a:schemeClr val="tx1"/>
                </a:solidFill>
                <a:latin typeface="Arial" charset="0"/>
                <a:ea typeface="新細明體" charset="-120"/>
              </a:defRPr>
            </a:lvl6pPr>
            <a:lvl7pPr marL="2971800" indent="-228600" defTabSz="903288" eaLnBrk="0" fontAlgn="base" hangingPunct="0">
              <a:spcBef>
                <a:spcPct val="0"/>
              </a:spcBef>
              <a:spcAft>
                <a:spcPct val="0"/>
              </a:spcAft>
              <a:defRPr kumimoji="1">
                <a:solidFill>
                  <a:schemeClr val="tx1"/>
                </a:solidFill>
                <a:latin typeface="Arial" charset="0"/>
                <a:ea typeface="新細明體" charset="-120"/>
              </a:defRPr>
            </a:lvl7pPr>
            <a:lvl8pPr marL="3429000" indent="-228600" defTabSz="903288" eaLnBrk="0" fontAlgn="base" hangingPunct="0">
              <a:spcBef>
                <a:spcPct val="0"/>
              </a:spcBef>
              <a:spcAft>
                <a:spcPct val="0"/>
              </a:spcAft>
              <a:defRPr kumimoji="1">
                <a:solidFill>
                  <a:schemeClr val="tx1"/>
                </a:solidFill>
                <a:latin typeface="Arial" charset="0"/>
                <a:ea typeface="新細明體" charset="-120"/>
              </a:defRPr>
            </a:lvl8pPr>
            <a:lvl9pPr marL="3886200" indent="-228600" defTabSz="903288" eaLnBrk="0" fontAlgn="base" hangingPunct="0">
              <a:spcBef>
                <a:spcPct val="0"/>
              </a:spcBef>
              <a:spcAft>
                <a:spcPct val="0"/>
              </a:spcAft>
              <a:defRPr kumimoji="1">
                <a:solidFill>
                  <a:schemeClr val="tx1"/>
                </a:solidFill>
                <a:latin typeface="Arial" charset="0"/>
                <a:ea typeface="新細明體" charset="-120"/>
              </a:defRPr>
            </a:lvl9pPr>
          </a:lstStyle>
          <a:p>
            <a:pPr algn="r"/>
            <a:fld id="{3C1CCBFC-A727-4F0D-A145-C75A2179DF17}" type="slidenum">
              <a:rPr lang="zh-TW" altLang="en-US" sz="1200">
                <a:latin typeface="Times New Roman" pitchFamily="18" charset="0"/>
              </a:rPr>
              <a:pPr algn="r"/>
              <a:t>50</a:t>
            </a:fld>
            <a:endParaRPr lang="en-US" altLang="zh-TW" sz="1200">
              <a:latin typeface="Times New Roman"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smtClean="0">
              <a:ea typeface="新細明體" charset="-12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55221" y="9440372"/>
            <a:ext cx="2950374" cy="497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37" tIns="45618" rIns="91237" bIns="45618" anchor="b"/>
          <a:lstStyle>
            <a:lvl1pPr defTabSz="903288">
              <a:defRPr kumimoji="1">
                <a:solidFill>
                  <a:schemeClr val="tx1"/>
                </a:solidFill>
                <a:latin typeface="Arial" charset="0"/>
                <a:ea typeface="新細明體" charset="-120"/>
              </a:defRPr>
            </a:lvl1pPr>
            <a:lvl2pPr marL="742950" indent="-285750" defTabSz="903288">
              <a:defRPr kumimoji="1">
                <a:solidFill>
                  <a:schemeClr val="tx1"/>
                </a:solidFill>
                <a:latin typeface="Arial" charset="0"/>
                <a:ea typeface="新細明體" charset="-120"/>
              </a:defRPr>
            </a:lvl2pPr>
            <a:lvl3pPr marL="1143000" indent="-228600" defTabSz="903288">
              <a:defRPr kumimoji="1">
                <a:solidFill>
                  <a:schemeClr val="tx1"/>
                </a:solidFill>
                <a:latin typeface="Arial" charset="0"/>
                <a:ea typeface="新細明體" charset="-120"/>
              </a:defRPr>
            </a:lvl3pPr>
            <a:lvl4pPr marL="1600200" indent="-228600" defTabSz="903288">
              <a:defRPr kumimoji="1">
                <a:solidFill>
                  <a:schemeClr val="tx1"/>
                </a:solidFill>
                <a:latin typeface="Arial" charset="0"/>
                <a:ea typeface="新細明體" charset="-120"/>
              </a:defRPr>
            </a:lvl4pPr>
            <a:lvl5pPr marL="2057400" indent="-228600" defTabSz="903288">
              <a:defRPr kumimoji="1">
                <a:solidFill>
                  <a:schemeClr val="tx1"/>
                </a:solidFill>
                <a:latin typeface="Arial" charset="0"/>
                <a:ea typeface="新細明體" charset="-120"/>
              </a:defRPr>
            </a:lvl5pPr>
            <a:lvl6pPr marL="2514600" indent="-228600" defTabSz="903288" eaLnBrk="0" fontAlgn="base" hangingPunct="0">
              <a:spcBef>
                <a:spcPct val="0"/>
              </a:spcBef>
              <a:spcAft>
                <a:spcPct val="0"/>
              </a:spcAft>
              <a:defRPr kumimoji="1">
                <a:solidFill>
                  <a:schemeClr val="tx1"/>
                </a:solidFill>
                <a:latin typeface="Arial" charset="0"/>
                <a:ea typeface="新細明體" charset="-120"/>
              </a:defRPr>
            </a:lvl6pPr>
            <a:lvl7pPr marL="2971800" indent="-228600" defTabSz="903288" eaLnBrk="0" fontAlgn="base" hangingPunct="0">
              <a:spcBef>
                <a:spcPct val="0"/>
              </a:spcBef>
              <a:spcAft>
                <a:spcPct val="0"/>
              </a:spcAft>
              <a:defRPr kumimoji="1">
                <a:solidFill>
                  <a:schemeClr val="tx1"/>
                </a:solidFill>
                <a:latin typeface="Arial" charset="0"/>
                <a:ea typeface="新細明體" charset="-120"/>
              </a:defRPr>
            </a:lvl7pPr>
            <a:lvl8pPr marL="3429000" indent="-228600" defTabSz="903288" eaLnBrk="0" fontAlgn="base" hangingPunct="0">
              <a:spcBef>
                <a:spcPct val="0"/>
              </a:spcBef>
              <a:spcAft>
                <a:spcPct val="0"/>
              </a:spcAft>
              <a:defRPr kumimoji="1">
                <a:solidFill>
                  <a:schemeClr val="tx1"/>
                </a:solidFill>
                <a:latin typeface="Arial" charset="0"/>
                <a:ea typeface="新細明體" charset="-120"/>
              </a:defRPr>
            </a:lvl8pPr>
            <a:lvl9pPr marL="3886200" indent="-228600" defTabSz="903288" eaLnBrk="0" fontAlgn="base" hangingPunct="0">
              <a:spcBef>
                <a:spcPct val="0"/>
              </a:spcBef>
              <a:spcAft>
                <a:spcPct val="0"/>
              </a:spcAft>
              <a:defRPr kumimoji="1">
                <a:solidFill>
                  <a:schemeClr val="tx1"/>
                </a:solidFill>
                <a:latin typeface="Arial" charset="0"/>
                <a:ea typeface="新細明體" charset="-120"/>
              </a:defRPr>
            </a:lvl9pPr>
          </a:lstStyle>
          <a:p>
            <a:pPr algn="r"/>
            <a:fld id="{E52B6C05-368D-4022-ABCC-88AF08CDB58A}" type="slidenum">
              <a:rPr lang="zh-TW" altLang="en-US" sz="1200">
                <a:latin typeface="Times New Roman" pitchFamily="18" charset="0"/>
              </a:rPr>
              <a:pPr algn="r"/>
              <a:t>51</a:t>
            </a:fld>
            <a:endParaRPr lang="en-US" altLang="zh-TW" sz="1200">
              <a:latin typeface="Times New Roman"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smtClean="0">
              <a:ea typeface="新細明體" charset="-12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55221" y="9440372"/>
            <a:ext cx="2950374" cy="497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37" tIns="45618" rIns="91237" bIns="45618" anchor="b"/>
          <a:lstStyle>
            <a:lvl1pPr defTabSz="903288">
              <a:defRPr kumimoji="1">
                <a:solidFill>
                  <a:schemeClr val="tx1"/>
                </a:solidFill>
                <a:latin typeface="Arial" charset="0"/>
                <a:ea typeface="新細明體" charset="-120"/>
              </a:defRPr>
            </a:lvl1pPr>
            <a:lvl2pPr marL="742950" indent="-285750" defTabSz="903288">
              <a:defRPr kumimoji="1">
                <a:solidFill>
                  <a:schemeClr val="tx1"/>
                </a:solidFill>
                <a:latin typeface="Arial" charset="0"/>
                <a:ea typeface="新細明體" charset="-120"/>
              </a:defRPr>
            </a:lvl2pPr>
            <a:lvl3pPr marL="1143000" indent="-228600" defTabSz="903288">
              <a:defRPr kumimoji="1">
                <a:solidFill>
                  <a:schemeClr val="tx1"/>
                </a:solidFill>
                <a:latin typeface="Arial" charset="0"/>
                <a:ea typeface="新細明體" charset="-120"/>
              </a:defRPr>
            </a:lvl3pPr>
            <a:lvl4pPr marL="1600200" indent="-228600" defTabSz="903288">
              <a:defRPr kumimoji="1">
                <a:solidFill>
                  <a:schemeClr val="tx1"/>
                </a:solidFill>
                <a:latin typeface="Arial" charset="0"/>
                <a:ea typeface="新細明體" charset="-120"/>
              </a:defRPr>
            </a:lvl4pPr>
            <a:lvl5pPr marL="2057400" indent="-228600" defTabSz="903288">
              <a:defRPr kumimoji="1">
                <a:solidFill>
                  <a:schemeClr val="tx1"/>
                </a:solidFill>
                <a:latin typeface="Arial" charset="0"/>
                <a:ea typeface="新細明體" charset="-120"/>
              </a:defRPr>
            </a:lvl5pPr>
            <a:lvl6pPr marL="2514600" indent="-228600" defTabSz="903288" eaLnBrk="0" fontAlgn="base" hangingPunct="0">
              <a:spcBef>
                <a:spcPct val="0"/>
              </a:spcBef>
              <a:spcAft>
                <a:spcPct val="0"/>
              </a:spcAft>
              <a:defRPr kumimoji="1">
                <a:solidFill>
                  <a:schemeClr val="tx1"/>
                </a:solidFill>
                <a:latin typeface="Arial" charset="0"/>
                <a:ea typeface="新細明體" charset="-120"/>
              </a:defRPr>
            </a:lvl6pPr>
            <a:lvl7pPr marL="2971800" indent="-228600" defTabSz="903288" eaLnBrk="0" fontAlgn="base" hangingPunct="0">
              <a:spcBef>
                <a:spcPct val="0"/>
              </a:spcBef>
              <a:spcAft>
                <a:spcPct val="0"/>
              </a:spcAft>
              <a:defRPr kumimoji="1">
                <a:solidFill>
                  <a:schemeClr val="tx1"/>
                </a:solidFill>
                <a:latin typeface="Arial" charset="0"/>
                <a:ea typeface="新細明體" charset="-120"/>
              </a:defRPr>
            </a:lvl7pPr>
            <a:lvl8pPr marL="3429000" indent="-228600" defTabSz="903288" eaLnBrk="0" fontAlgn="base" hangingPunct="0">
              <a:spcBef>
                <a:spcPct val="0"/>
              </a:spcBef>
              <a:spcAft>
                <a:spcPct val="0"/>
              </a:spcAft>
              <a:defRPr kumimoji="1">
                <a:solidFill>
                  <a:schemeClr val="tx1"/>
                </a:solidFill>
                <a:latin typeface="Arial" charset="0"/>
                <a:ea typeface="新細明體" charset="-120"/>
              </a:defRPr>
            </a:lvl8pPr>
            <a:lvl9pPr marL="3886200" indent="-228600" defTabSz="903288" eaLnBrk="0" fontAlgn="base" hangingPunct="0">
              <a:spcBef>
                <a:spcPct val="0"/>
              </a:spcBef>
              <a:spcAft>
                <a:spcPct val="0"/>
              </a:spcAft>
              <a:defRPr kumimoji="1">
                <a:solidFill>
                  <a:schemeClr val="tx1"/>
                </a:solidFill>
                <a:latin typeface="Arial" charset="0"/>
                <a:ea typeface="新細明體" charset="-120"/>
              </a:defRPr>
            </a:lvl9pPr>
          </a:lstStyle>
          <a:p>
            <a:pPr algn="r" eaLnBrk="1" hangingPunct="1"/>
            <a:fld id="{8E732562-0000-4F00-9BFC-6EC2CFDC0092}" type="slidenum">
              <a:rPr lang="zh-TW" altLang="en-US" sz="1200">
                <a:solidFill>
                  <a:srgbClr val="000000"/>
                </a:solidFill>
                <a:latin typeface="Times New Roman" pitchFamily="18" charset="0"/>
              </a:rPr>
              <a:pPr algn="r" eaLnBrk="1" hangingPunct="1"/>
              <a:t>52</a:t>
            </a:fld>
            <a:endParaRPr lang="en-US" altLang="zh-TW" sz="1200">
              <a:solidFill>
                <a:srgbClr val="000000"/>
              </a:solidFill>
              <a:latin typeface="Times New Roman" pitchFamily="18"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smtClean="0">
              <a:ea typeface="新細明體" charset="-12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855221" y="9440372"/>
            <a:ext cx="2950374" cy="497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37" tIns="45618" rIns="91237" bIns="45618" anchor="b"/>
          <a:lstStyle>
            <a:lvl1pPr defTabSz="903288">
              <a:defRPr kumimoji="1">
                <a:solidFill>
                  <a:schemeClr val="tx1"/>
                </a:solidFill>
                <a:latin typeface="Arial" charset="0"/>
                <a:ea typeface="新細明體" charset="-120"/>
              </a:defRPr>
            </a:lvl1pPr>
            <a:lvl2pPr marL="742950" indent="-285750" defTabSz="903288">
              <a:defRPr kumimoji="1">
                <a:solidFill>
                  <a:schemeClr val="tx1"/>
                </a:solidFill>
                <a:latin typeface="Arial" charset="0"/>
                <a:ea typeface="新細明體" charset="-120"/>
              </a:defRPr>
            </a:lvl2pPr>
            <a:lvl3pPr marL="1143000" indent="-228600" defTabSz="903288">
              <a:defRPr kumimoji="1">
                <a:solidFill>
                  <a:schemeClr val="tx1"/>
                </a:solidFill>
                <a:latin typeface="Arial" charset="0"/>
                <a:ea typeface="新細明體" charset="-120"/>
              </a:defRPr>
            </a:lvl3pPr>
            <a:lvl4pPr marL="1600200" indent="-228600" defTabSz="903288">
              <a:defRPr kumimoji="1">
                <a:solidFill>
                  <a:schemeClr val="tx1"/>
                </a:solidFill>
                <a:latin typeface="Arial" charset="0"/>
                <a:ea typeface="新細明體" charset="-120"/>
              </a:defRPr>
            </a:lvl4pPr>
            <a:lvl5pPr marL="2057400" indent="-228600" defTabSz="903288">
              <a:defRPr kumimoji="1">
                <a:solidFill>
                  <a:schemeClr val="tx1"/>
                </a:solidFill>
                <a:latin typeface="Arial" charset="0"/>
                <a:ea typeface="新細明體" charset="-120"/>
              </a:defRPr>
            </a:lvl5pPr>
            <a:lvl6pPr marL="2514600" indent="-228600" defTabSz="903288" eaLnBrk="0" fontAlgn="base" hangingPunct="0">
              <a:spcBef>
                <a:spcPct val="0"/>
              </a:spcBef>
              <a:spcAft>
                <a:spcPct val="0"/>
              </a:spcAft>
              <a:defRPr kumimoji="1">
                <a:solidFill>
                  <a:schemeClr val="tx1"/>
                </a:solidFill>
                <a:latin typeface="Arial" charset="0"/>
                <a:ea typeface="新細明體" charset="-120"/>
              </a:defRPr>
            </a:lvl6pPr>
            <a:lvl7pPr marL="2971800" indent="-228600" defTabSz="903288" eaLnBrk="0" fontAlgn="base" hangingPunct="0">
              <a:spcBef>
                <a:spcPct val="0"/>
              </a:spcBef>
              <a:spcAft>
                <a:spcPct val="0"/>
              </a:spcAft>
              <a:defRPr kumimoji="1">
                <a:solidFill>
                  <a:schemeClr val="tx1"/>
                </a:solidFill>
                <a:latin typeface="Arial" charset="0"/>
                <a:ea typeface="新細明體" charset="-120"/>
              </a:defRPr>
            </a:lvl7pPr>
            <a:lvl8pPr marL="3429000" indent="-228600" defTabSz="903288" eaLnBrk="0" fontAlgn="base" hangingPunct="0">
              <a:spcBef>
                <a:spcPct val="0"/>
              </a:spcBef>
              <a:spcAft>
                <a:spcPct val="0"/>
              </a:spcAft>
              <a:defRPr kumimoji="1">
                <a:solidFill>
                  <a:schemeClr val="tx1"/>
                </a:solidFill>
                <a:latin typeface="Arial" charset="0"/>
                <a:ea typeface="新細明體" charset="-120"/>
              </a:defRPr>
            </a:lvl8pPr>
            <a:lvl9pPr marL="3886200" indent="-228600" defTabSz="903288" eaLnBrk="0" fontAlgn="base" hangingPunct="0">
              <a:spcBef>
                <a:spcPct val="0"/>
              </a:spcBef>
              <a:spcAft>
                <a:spcPct val="0"/>
              </a:spcAft>
              <a:defRPr kumimoji="1">
                <a:solidFill>
                  <a:schemeClr val="tx1"/>
                </a:solidFill>
                <a:latin typeface="Arial" charset="0"/>
                <a:ea typeface="新細明體" charset="-120"/>
              </a:defRPr>
            </a:lvl9pPr>
          </a:lstStyle>
          <a:p>
            <a:pPr algn="r" eaLnBrk="1" hangingPunct="1"/>
            <a:fld id="{638B929F-14BA-4602-A829-DDB868732C6C}" type="slidenum">
              <a:rPr lang="zh-TW" altLang="en-US" sz="1200">
                <a:solidFill>
                  <a:srgbClr val="000000"/>
                </a:solidFill>
                <a:latin typeface="Times New Roman" pitchFamily="18" charset="0"/>
              </a:rPr>
              <a:pPr algn="r" eaLnBrk="1" hangingPunct="1"/>
              <a:t>53</a:t>
            </a:fld>
            <a:endParaRPr lang="en-US" altLang="zh-TW" sz="1200">
              <a:solidFill>
                <a:srgbClr val="000000"/>
              </a:solidFill>
              <a:latin typeface="Times New Roman" pitchFamily="18"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smtClean="0">
              <a:ea typeface="新細明體" charset="-12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55</a:t>
            </a:fld>
            <a:endParaRPr lang="zh-TW" altLang="en-US"/>
          </a:p>
        </p:txBody>
      </p:sp>
    </p:spTree>
    <p:extLst>
      <p:ext uri="{BB962C8B-B14F-4D97-AF65-F5344CB8AC3E}">
        <p14:creationId xmlns:p14="http://schemas.microsoft.com/office/powerpoint/2010/main" val="833763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56</a:t>
            </a:fld>
            <a:endParaRPr lang="zh-TW" altLang="en-US"/>
          </a:p>
        </p:txBody>
      </p:sp>
    </p:spTree>
    <p:extLst>
      <p:ext uri="{BB962C8B-B14F-4D97-AF65-F5344CB8AC3E}">
        <p14:creationId xmlns:p14="http://schemas.microsoft.com/office/powerpoint/2010/main" val="231822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pPr/>
              <a:t>21</a:t>
            </a:fld>
            <a:endParaRPr lang="zh-TW" altLang="en-US"/>
          </a:p>
        </p:txBody>
      </p:sp>
    </p:spTree>
    <p:extLst>
      <p:ext uri="{BB962C8B-B14F-4D97-AF65-F5344CB8AC3E}">
        <p14:creationId xmlns:p14="http://schemas.microsoft.com/office/powerpoint/2010/main" val="33458488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57</a:t>
            </a:fld>
            <a:endParaRPr lang="zh-TW" altLang="en-US"/>
          </a:p>
        </p:txBody>
      </p:sp>
    </p:spTree>
    <p:extLst>
      <p:ext uri="{BB962C8B-B14F-4D97-AF65-F5344CB8AC3E}">
        <p14:creationId xmlns:p14="http://schemas.microsoft.com/office/powerpoint/2010/main" val="13933302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58</a:t>
            </a:fld>
            <a:endParaRPr lang="zh-TW" altLang="en-US"/>
          </a:p>
        </p:txBody>
      </p:sp>
    </p:spTree>
    <p:extLst>
      <p:ext uri="{BB962C8B-B14F-4D97-AF65-F5344CB8AC3E}">
        <p14:creationId xmlns:p14="http://schemas.microsoft.com/office/powerpoint/2010/main" val="27134256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59</a:t>
            </a:fld>
            <a:endParaRPr lang="zh-TW" altLang="en-US"/>
          </a:p>
        </p:txBody>
      </p:sp>
    </p:spTree>
    <p:extLst>
      <p:ext uri="{BB962C8B-B14F-4D97-AF65-F5344CB8AC3E}">
        <p14:creationId xmlns:p14="http://schemas.microsoft.com/office/powerpoint/2010/main" val="927141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60</a:t>
            </a:fld>
            <a:endParaRPr lang="zh-TW" altLang="en-US"/>
          </a:p>
        </p:txBody>
      </p:sp>
    </p:spTree>
    <p:extLst>
      <p:ext uri="{BB962C8B-B14F-4D97-AF65-F5344CB8AC3E}">
        <p14:creationId xmlns:p14="http://schemas.microsoft.com/office/powerpoint/2010/main" val="30069218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61</a:t>
            </a:fld>
            <a:endParaRPr lang="zh-TW" altLang="en-US"/>
          </a:p>
        </p:txBody>
      </p:sp>
    </p:spTree>
    <p:extLst>
      <p:ext uri="{BB962C8B-B14F-4D97-AF65-F5344CB8AC3E}">
        <p14:creationId xmlns:p14="http://schemas.microsoft.com/office/powerpoint/2010/main" val="39752289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62</a:t>
            </a:fld>
            <a:endParaRPr lang="zh-TW" altLang="en-US"/>
          </a:p>
        </p:txBody>
      </p:sp>
    </p:spTree>
    <p:extLst>
      <p:ext uri="{BB962C8B-B14F-4D97-AF65-F5344CB8AC3E}">
        <p14:creationId xmlns:p14="http://schemas.microsoft.com/office/powerpoint/2010/main" val="24491536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63</a:t>
            </a:fld>
            <a:endParaRPr lang="zh-TW" altLang="en-US"/>
          </a:p>
        </p:txBody>
      </p:sp>
    </p:spTree>
    <p:extLst>
      <p:ext uri="{BB962C8B-B14F-4D97-AF65-F5344CB8AC3E}">
        <p14:creationId xmlns:p14="http://schemas.microsoft.com/office/powerpoint/2010/main" val="12162881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64</a:t>
            </a:fld>
            <a:endParaRPr lang="zh-TW" altLang="en-US"/>
          </a:p>
        </p:txBody>
      </p:sp>
    </p:spTree>
    <p:extLst>
      <p:ext uri="{BB962C8B-B14F-4D97-AF65-F5344CB8AC3E}">
        <p14:creationId xmlns:p14="http://schemas.microsoft.com/office/powerpoint/2010/main" val="12684517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65</a:t>
            </a:fld>
            <a:endParaRPr lang="zh-TW" altLang="en-US"/>
          </a:p>
        </p:txBody>
      </p:sp>
    </p:spTree>
    <p:extLst>
      <p:ext uri="{BB962C8B-B14F-4D97-AF65-F5344CB8AC3E}">
        <p14:creationId xmlns:p14="http://schemas.microsoft.com/office/powerpoint/2010/main" val="30651399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66</a:t>
            </a:fld>
            <a:endParaRPr lang="zh-TW" altLang="en-US"/>
          </a:p>
        </p:txBody>
      </p:sp>
    </p:spTree>
    <p:extLst>
      <p:ext uri="{BB962C8B-B14F-4D97-AF65-F5344CB8AC3E}">
        <p14:creationId xmlns:p14="http://schemas.microsoft.com/office/powerpoint/2010/main" val="1254638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投影片圖像版面配置區 1"/>
          <p:cNvSpPr>
            <a:spLocks noGrp="1" noRot="1" noChangeAspect="1" noTextEdit="1"/>
          </p:cNvSpPr>
          <p:nvPr>
            <p:ph type="sldImg"/>
          </p:nvPr>
        </p:nvSpPr>
        <p:spPr>
          <a:ln/>
        </p:spPr>
      </p:sp>
      <p:sp>
        <p:nvSpPr>
          <p:cNvPr id="4710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TW" altLang="en-US" smtClean="0">
                <a:ea typeface="新細明體" charset="-120"/>
              </a:rPr>
              <a:t>說明市價優於限價、價格優先、時間優先的概念</a:t>
            </a:r>
          </a:p>
        </p:txBody>
      </p:sp>
      <p:sp>
        <p:nvSpPr>
          <p:cNvPr id="4710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A81ADCBF-A43B-4095-9350-847D83F840E4}" type="slidenum">
              <a:rPr lang="zh-TW" altLang="en-US">
                <a:latin typeface="Times New Roman" pitchFamily="18" charset="0"/>
              </a:rPr>
              <a:pPr/>
              <a:t>30</a:t>
            </a:fld>
            <a:endParaRPr lang="en-US" altLang="zh-TW">
              <a:latin typeface="Times New Roman"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67</a:t>
            </a:fld>
            <a:endParaRPr lang="zh-TW" altLang="en-US"/>
          </a:p>
        </p:txBody>
      </p:sp>
    </p:spTree>
    <p:extLst>
      <p:ext uri="{BB962C8B-B14F-4D97-AF65-F5344CB8AC3E}">
        <p14:creationId xmlns:p14="http://schemas.microsoft.com/office/powerpoint/2010/main" val="309471973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68</a:t>
            </a:fld>
            <a:endParaRPr lang="zh-TW" altLang="en-US"/>
          </a:p>
        </p:txBody>
      </p:sp>
    </p:spTree>
    <p:extLst>
      <p:ext uri="{BB962C8B-B14F-4D97-AF65-F5344CB8AC3E}">
        <p14:creationId xmlns:p14="http://schemas.microsoft.com/office/powerpoint/2010/main" val="22470132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69</a:t>
            </a:fld>
            <a:endParaRPr lang="zh-TW" altLang="en-US"/>
          </a:p>
        </p:txBody>
      </p:sp>
    </p:spTree>
    <p:extLst>
      <p:ext uri="{BB962C8B-B14F-4D97-AF65-F5344CB8AC3E}">
        <p14:creationId xmlns:p14="http://schemas.microsoft.com/office/powerpoint/2010/main" val="8579302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70</a:t>
            </a:fld>
            <a:endParaRPr lang="zh-TW" altLang="en-US"/>
          </a:p>
        </p:txBody>
      </p:sp>
    </p:spTree>
    <p:extLst>
      <p:ext uri="{BB962C8B-B14F-4D97-AF65-F5344CB8AC3E}">
        <p14:creationId xmlns:p14="http://schemas.microsoft.com/office/powerpoint/2010/main" val="381671655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71</a:t>
            </a:fld>
            <a:endParaRPr lang="zh-TW" altLang="en-US"/>
          </a:p>
        </p:txBody>
      </p:sp>
    </p:spTree>
    <p:extLst>
      <p:ext uri="{BB962C8B-B14F-4D97-AF65-F5344CB8AC3E}">
        <p14:creationId xmlns:p14="http://schemas.microsoft.com/office/powerpoint/2010/main" val="1148328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72</a:t>
            </a:fld>
            <a:endParaRPr lang="zh-TW" altLang="en-US"/>
          </a:p>
        </p:txBody>
      </p:sp>
    </p:spTree>
    <p:extLst>
      <p:ext uri="{BB962C8B-B14F-4D97-AF65-F5344CB8AC3E}">
        <p14:creationId xmlns:p14="http://schemas.microsoft.com/office/powerpoint/2010/main" val="160690276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73</a:t>
            </a:fld>
            <a:endParaRPr lang="zh-TW" altLang="en-US"/>
          </a:p>
        </p:txBody>
      </p:sp>
    </p:spTree>
    <p:extLst>
      <p:ext uri="{BB962C8B-B14F-4D97-AF65-F5344CB8AC3E}">
        <p14:creationId xmlns:p14="http://schemas.microsoft.com/office/powerpoint/2010/main" val="374802099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74</a:t>
            </a:fld>
            <a:endParaRPr lang="zh-TW" altLang="en-US"/>
          </a:p>
        </p:txBody>
      </p:sp>
    </p:spTree>
    <p:extLst>
      <p:ext uri="{BB962C8B-B14F-4D97-AF65-F5344CB8AC3E}">
        <p14:creationId xmlns:p14="http://schemas.microsoft.com/office/powerpoint/2010/main" val="5275606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75</a:t>
            </a:fld>
            <a:endParaRPr lang="zh-TW" altLang="en-US"/>
          </a:p>
        </p:txBody>
      </p:sp>
    </p:spTree>
    <p:extLst>
      <p:ext uri="{BB962C8B-B14F-4D97-AF65-F5344CB8AC3E}">
        <p14:creationId xmlns:p14="http://schemas.microsoft.com/office/powerpoint/2010/main" val="66083688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76</a:t>
            </a:fld>
            <a:endParaRPr lang="zh-TW" altLang="en-US"/>
          </a:p>
        </p:txBody>
      </p:sp>
    </p:spTree>
    <p:extLst>
      <p:ext uri="{BB962C8B-B14F-4D97-AF65-F5344CB8AC3E}">
        <p14:creationId xmlns:p14="http://schemas.microsoft.com/office/powerpoint/2010/main" val="3196807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31</a:t>
            </a:fld>
            <a:endParaRPr lang="zh-TW" altLang="en-US"/>
          </a:p>
        </p:txBody>
      </p:sp>
    </p:spTree>
    <p:extLst>
      <p:ext uri="{BB962C8B-B14F-4D97-AF65-F5344CB8AC3E}">
        <p14:creationId xmlns:p14="http://schemas.microsoft.com/office/powerpoint/2010/main" val="424349623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78</a:t>
            </a:fld>
            <a:endParaRPr lang="zh-TW" altLang="en-US"/>
          </a:p>
        </p:txBody>
      </p:sp>
    </p:spTree>
    <p:extLst>
      <p:ext uri="{BB962C8B-B14F-4D97-AF65-F5344CB8AC3E}">
        <p14:creationId xmlns:p14="http://schemas.microsoft.com/office/powerpoint/2010/main" val="384242490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79</a:t>
            </a:fld>
            <a:endParaRPr lang="zh-TW" altLang="en-US"/>
          </a:p>
        </p:txBody>
      </p:sp>
    </p:spTree>
    <p:extLst>
      <p:ext uri="{BB962C8B-B14F-4D97-AF65-F5344CB8AC3E}">
        <p14:creationId xmlns:p14="http://schemas.microsoft.com/office/powerpoint/2010/main" val="31217090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80</a:t>
            </a:fld>
            <a:endParaRPr lang="zh-TW" altLang="en-US"/>
          </a:p>
        </p:txBody>
      </p:sp>
    </p:spTree>
    <p:extLst>
      <p:ext uri="{BB962C8B-B14F-4D97-AF65-F5344CB8AC3E}">
        <p14:creationId xmlns:p14="http://schemas.microsoft.com/office/powerpoint/2010/main" val="27605729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81</a:t>
            </a:fld>
            <a:endParaRPr lang="zh-TW" altLang="en-US"/>
          </a:p>
        </p:txBody>
      </p:sp>
    </p:spTree>
    <p:extLst>
      <p:ext uri="{BB962C8B-B14F-4D97-AF65-F5344CB8AC3E}">
        <p14:creationId xmlns:p14="http://schemas.microsoft.com/office/powerpoint/2010/main" val="70913640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82</a:t>
            </a:fld>
            <a:endParaRPr lang="zh-TW" altLang="en-US"/>
          </a:p>
        </p:txBody>
      </p:sp>
    </p:spTree>
    <p:extLst>
      <p:ext uri="{BB962C8B-B14F-4D97-AF65-F5344CB8AC3E}">
        <p14:creationId xmlns:p14="http://schemas.microsoft.com/office/powerpoint/2010/main" val="24146909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83</a:t>
            </a:fld>
            <a:endParaRPr lang="zh-TW" altLang="en-US"/>
          </a:p>
        </p:txBody>
      </p:sp>
    </p:spTree>
    <p:extLst>
      <p:ext uri="{BB962C8B-B14F-4D97-AF65-F5344CB8AC3E}">
        <p14:creationId xmlns:p14="http://schemas.microsoft.com/office/powerpoint/2010/main" val="342588860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85</a:t>
            </a:fld>
            <a:endParaRPr lang="zh-TW" altLang="en-US"/>
          </a:p>
        </p:txBody>
      </p:sp>
    </p:spTree>
    <p:extLst>
      <p:ext uri="{BB962C8B-B14F-4D97-AF65-F5344CB8AC3E}">
        <p14:creationId xmlns:p14="http://schemas.microsoft.com/office/powerpoint/2010/main" val="150779259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86</a:t>
            </a:fld>
            <a:endParaRPr lang="zh-TW" altLang="en-US"/>
          </a:p>
        </p:txBody>
      </p:sp>
    </p:spTree>
    <p:extLst>
      <p:ext uri="{BB962C8B-B14F-4D97-AF65-F5344CB8AC3E}">
        <p14:creationId xmlns:p14="http://schemas.microsoft.com/office/powerpoint/2010/main" val="228214020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87</a:t>
            </a:fld>
            <a:endParaRPr lang="zh-TW" altLang="en-US"/>
          </a:p>
        </p:txBody>
      </p:sp>
    </p:spTree>
    <p:extLst>
      <p:ext uri="{BB962C8B-B14F-4D97-AF65-F5344CB8AC3E}">
        <p14:creationId xmlns:p14="http://schemas.microsoft.com/office/powerpoint/2010/main" val="300041796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88</a:t>
            </a:fld>
            <a:endParaRPr lang="zh-TW" altLang="en-US"/>
          </a:p>
        </p:txBody>
      </p:sp>
    </p:spTree>
    <p:extLst>
      <p:ext uri="{BB962C8B-B14F-4D97-AF65-F5344CB8AC3E}">
        <p14:creationId xmlns:p14="http://schemas.microsoft.com/office/powerpoint/2010/main" val="2262700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投影片圖像版面配置區 1"/>
          <p:cNvSpPr>
            <a:spLocks noGrp="1" noRot="1" noChangeAspect="1" noTextEdit="1"/>
          </p:cNvSpPr>
          <p:nvPr>
            <p:ph type="sldImg"/>
          </p:nvPr>
        </p:nvSpPr>
        <p:spPr>
          <a:ln/>
        </p:spPr>
      </p:sp>
      <p:sp>
        <p:nvSpPr>
          <p:cNvPr id="3" name="備忘稿版面配置區 2"/>
          <p:cNvSpPr>
            <a:spLocks noGrp="1"/>
          </p:cNvSpPr>
          <p:nvPr>
            <p:ph type="body" idx="1"/>
          </p:nvPr>
        </p:nvSpPr>
        <p:spPr/>
        <p:txBody>
          <a:bodyPr/>
          <a:lstStyle/>
          <a:p>
            <a:pPr>
              <a:defRPr/>
            </a:pPr>
            <a:r>
              <a:rPr lang="zh-TW" altLang="en-US" dirty="0" smtClean="0"/>
              <a:t>拆解集合競價開盤成交價決定過程</a:t>
            </a:r>
            <a:r>
              <a:rPr lang="en-US" altLang="zh-TW" dirty="0" smtClean="0">
                <a:sym typeface="Wingdings" panose="05000000000000000000" pitchFamily="2" charset="2"/>
              </a:rPr>
              <a:t>:</a:t>
            </a:r>
            <a:r>
              <a:rPr lang="zh-TW" altLang="en-US" dirty="0" smtClean="0">
                <a:sym typeface="Wingdings" panose="05000000000000000000" pitchFamily="2" charset="2"/>
              </a:rPr>
              <a:t> </a:t>
            </a:r>
            <a:r>
              <a:rPr lang="en-US" altLang="zh-TW" dirty="0" smtClean="0">
                <a:sym typeface="Wingdings" panose="05000000000000000000" pitchFamily="2" charset="2"/>
              </a:rPr>
              <a:t>(P6~10)</a:t>
            </a:r>
            <a:endParaRPr lang="en-US" altLang="zh-TW" dirty="0" smtClean="0"/>
          </a:p>
          <a:p>
            <a:pPr marL="230589" indent="-230589">
              <a:buFontTx/>
              <a:buAutoNum type="arabicPeriod"/>
              <a:defRPr/>
            </a:pPr>
            <a:r>
              <a:rPr lang="zh-TW" altLang="en-US" u="sng" dirty="0" smtClean="0">
                <a:solidFill>
                  <a:srgbClr val="FF0000"/>
                </a:solidFill>
              </a:rPr>
              <a:t>找出滿足最大成交量的價格有哪些 </a:t>
            </a:r>
            <a:r>
              <a:rPr lang="en-US" altLang="zh-TW" u="sng" dirty="0" smtClean="0">
                <a:solidFill>
                  <a:srgbClr val="FF0000"/>
                </a:solidFill>
              </a:rPr>
              <a:t>(P6)</a:t>
            </a:r>
          </a:p>
          <a:p>
            <a:pPr marL="230589" indent="-230589">
              <a:buFontTx/>
              <a:buAutoNum type="arabicPeriod"/>
              <a:defRPr/>
            </a:pPr>
            <a:r>
              <a:rPr lang="zh-TW" altLang="en-US" dirty="0" smtClean="0"/>
              <a:t>逐一檢視各價格是否有滿足</a:t>
            </a:r>
            <a:r>
              <a:rPr lang="en-US" altLang="zh-TW" dirty="0" smtClean="0"/>
              <a:t>(P7-9):</a:t>
            </a:r>
            <a:r>
              <a:rPr lang="zh-TW" altLang="en-US" dirty="0" smtClean="0"/>
              <a:t> 高於決定價格之買進與低於決定價格之賣出須全部滿足，同時與決定價格相同之買進申報與賣出申報至少一方需全部滿足</a:t>
            </a:r>
            <a:endParaRPr lang="en-US" altLang="zh-TW" dirty="0" smtClean="0"/>
          </a:p>
          <a:p>
            <a:pPr marL="230589" indent="-230589">
              <a:buFontTx/>
              <a:buAutoNum type="arabicPeriod"/>
              <a:defRPr/>
            </a:pPr>
            <a:r>
              <a:rPr lang="zh-TW" altLang="en-US" dirty="0" smtClean="0"/>
              <a:t>說明若滿足上述原則，該取哪個價格作為開盤成交價</a:t>
            </a:r>
            <a:r>
              <a:rPr lang="en-US" altLang="zh-TW" dirty="0" smtClean="0"/>
              <a:t>(P10)</a:t>
            </a:r>
            <a:endParaRPr lang="zh-TW" altLang="en-US" dirty="0"/>
          </a:p>
        </p:txBody>
      </p:sp>
      <p:sp>
        <p:nvSpPr>
          <p:cNvPr id="4813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07F9884A-AF69-462D-A606-51A0F2CDEDBE}" type="slidenum">
              <a:rPr lang="zh-TW" altLang="en-US">
                <a:latin typeface="Times New Roman" pitchFamily="18" charset="0"/>
              </a:rPr>
              <a:pPr/>
              <a:t>32</a:t>
            </a:fld>
            <a:endParaRPr lang="en-US" altLang="zh-TW">
              <a:latin typeface="Times New Roman" pitchFamily="18"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89</a:t>
            </a:fld>
            <a:endParaRPr lang="zh-TW" altLang="en-US"/>
          </a:p>
        </p:txBody>
      </p:sp>
    </p:spTree>
    <p:extLst>
      <p:ext uri="{BB962C8B-B14F-4D97-AF65-F5344CB8AC3E}">
        <p14:creationId xmlns:p14="http://schemas.microsoft.com/office/powerpoint/2010/main" val="316229872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90</a:t>
            </a:fld>
            <a:endParaRPr lang="zh-TW" altLang="en-US"/>
          </a:p>
        </p:txBody>
      </p:sp>
    </p:spTree>
    <p:extLst>
      <p:ext uri="{BB962C8B-B14F-4D97-AF65-F5344CB8AC3E}">
        <p14:creationId xmlns:p14="http://schemas.microsoft.com/office/powerpoint/2010/main" val="152357549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91</a:t>
            </a:fld>
            <a:endParaRPr lang="zh-TW" altLang="en-US"/>
          </a:p>
        </p:txBody>
      </p:sp>
    </p:spTree>
    <p:extLst>
      <p:ext uri="{BB962C8B-B14F-4D97-AF65-F5344CB8AC3E}">
        <p14:creationId xmlns:p14="http://schemas.microsoft.com/office/powerpoint/2010/main" val="105694051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92</a:t>
            </a:fld>
            <a:endParaRPr lang="zh-TW" altLang="en-US"/>
          </a:p>
        </p:txBody>
      </p:sp>
    </p:spTree>
    <p:extLst>
      <p:ext uri="{BB962C8B-B14F-4D97-AF65-F5344CB8AC3E}">
        <p14:creationId xmlns:p14="http://schemas.microsoft.com/office/powerpoint/2010/main" val="42105004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93</a:t>
            </a:fld>
            <a:endParaRPr lang="zh-TW" altLang="en-US"/>
          </a:p>
        </p:txBody>
      </p:sp>
    </p:spTree>
    <p:extLst>
      <p:ext uri="{BB962C8B-B14F-4D97-AF65-F5344CB8AC3E}">
        <p14:creationId xmlns:p14="http://schemas.microsoft.com/office/powerpoint/2010/main" val="175192075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94</a:t>
            </a:fld>
            <a:endParaRPr lang="zh-TW" altLang="en-US"/>
          </a:p>
        </p:txBody>
      </p:sp>
    </p:spTree>
    <p:extLst>
      <p:ext uri="{BB962C8B-B14F-4D97-AF65-F5344CB8AC3E}">
        <p14:creationId xmlns:p14="http://schemas.microsoft.com/office/powerpoint/2010/main" val="111508161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95</a:t>
            </a:fld>
            <a:endParaRPr lang="zh-TW" altLang="en-US"/>
          </a:p>
        </p:txBody>
      </p:sp>
    </p:spTree>
    <p:extLst>
      <p:ext uri="{BB962C8B-B14F-4D97-AF65-F5344CB8AC3E}">
        <p14:creationId xmlns:p14="http://schemas.microsoft.com/office/powerpoint/2010/main" val="292478043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96</a:t>
            </a:fld>
            <a:endParaRPr lang="zh-TW" altLang="en-US"/>
          </a:p>
        </p:txBody>
      </p:sp>
    </p:spTree>
    <p:extLst>
      <p:ext uri="{BB962C8B-B14F-4D97-AF65-F5344CB8AC3E}">
        <p14:creationId xmlns:p14="http://schemas.microsoft.com/office/powerpoint/2010/main" val="386371084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97</a:t>
            </a:fld>
            <a:endParaRPr lang="zh-TW" altLang="en-US"/>
          </a:p>
        </p:txBody>
      </p:sp>
    </p:spTree>
    <p:extLst>
      <p:ext uri="{BB962C8B-B14F-4D97-AF65-F5344CB8AC3E}">
        <p14:creationId xmlns:p14="http://schemas.microsoft.com/office/powerpoint/2010/main" val="177538686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98</a:t>
            </a:fld>
            <a:endParaRPr lang="zh-TW" altLang="en-US"/>
          </a:p>
        </p:txBody>
      </p:sp>
    </p:spTree>
    <p:extLst>
      <p:ext uri="{BB962C8B-B14F-4D97-AF65-F5344CB8AC3E}">
        <p14:creationId xmlns:p14="http://schemas.microsoft.com/office/powerpoint/2010/main" val="785890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投影片圖像版面配置區 1"/>
          <p:cNvSpPr>
            <a:spLocks noGrp="1" noRot="1" noChangeAspect="1" noTextEdit="1"/>
          </p:cNvSpPr>
          <p:nvPr>
            <p:ph type="sldImg"/>
          </p:nvPr>
        </p:nvSpPr>
        <p:spPr>
          <a:ln/>
        </p:spPr>
      </p:sp>
      <p:sp>
        <p:nvSpPr>
          <p:cNvPr id="49156"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41711AAC-06A8-4F31-ACDD-6880CB1B6E55}" type="slidenum">
              <a:rPr lang="zh-TW" altLang="en-US">
                <a:latin typeface="Times New Roman" pitchFamily="18" charset="0"/>
              </a:rPr>
              <a:pPr/>
              <a:t>33</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99</a:t>
            </a:fld>
            <a:endParaRPr lang="zh-TW" altLang="en-US"/>
          </a:p>
        </p:txBody>
      </p:sp>
    </p:spTree>
    <p:extLst>
      <p:ext uri="{BB962C8B-B14F-4D97-AF65-F5344CB8AC3E}">
        <p14:creationId xmlns:p14="http://schemas.microsoft.com/office/powerpoint/2010/main" val="142648145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27B7CCCB-E231-4C8E-BABA-5BEFE2135FB5}" type="slidenum">
              <a:rPr lang="zh-TW" altLang="en-US" smtClean="0"/>
              <a:t>100</a:t>
            </a:fld>
            <a:endParaRPr lang="zh-TW" altLang="en-US"/>
          </a:p>
        </p:txBody>
      </p:sp>
    </p:spTree>
    <p:extLst>
      <p:ext uri="{BB962C8B-B14F-4D97-AF65-F5344CB8AC3E}">
        <p14:creationId xmlns:p14="http://schemas.microsoft.com/office/powerpoint/2010/main" val="862122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投影片圖像版面配置區 1"/>
          <p:cNvSpPr>
            <a:spLocks noGrp="1" noRot="1" noChangeAspect="1" noTextEdit="1"/>
          </p:cNvSpPr>
          <p:nvPr>
            <p:ph type="sldImg"/>
          </p:nvPr>
        </p:nvSpPr>
        <p:spPr>
          <a:ln/>
        </p:spPr>
      </p:sp>
      <p:sp>
        <p:nvSpPr>
          <p:cNvPr id="50180"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38144758-FC0F-45B8-9116-8252C0E2082F}" type="slidenum">
              <a:rPr lang="zh-TW" altLang="en-US">
                <a:latin typeface="Times New Roman" pitchFamily="18" charset="0"/>
              </a:rPr>
              <a:pPr/>
              <a:t>34</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投影片圖像版面配置區 1"/>
          <p:cNvSpPr>
            <a:spLocks noGrp="1" noRot="1" noChangeAspect="1" noTextEdit="1"/>
          </p:cNvSpPr>
          <p:nvPr>
            <p:ph type="sldImg"/>
          </p:nvPr>
        </p:nvSpPr>
        <p:spPr>
          <a:ln/>
        </p:spPr>
      </p:sp>
      <p:sp>
        <p:nvSpPr>
          <p:cNvPr id="5120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50">
              <a:defRPr kumimoji="1">
                <a:solidFill>
                  <a:schemeClr val="tx1"/>
                </a:solidFill>
                <a:latin typeface="Arial" charset="0"/>
                <a:ea typeface="新細明體" charset="-120"/>
              </a:defRPr>
            </a:lvl1pPr>
            <a:lvl2pPr marL="749414" indent="-288236" defTabSz="915950">
              <a:defRPr kumimoji="1">
                <a:solidFill>
                  <a:schemeClr val="tx1"/>
                </a:solidFill>
                <a:latin typeface="Arial" charset="0"/>
                <a:ea typeface="新細明體" charset="-120"/>
              </a:defRPr>
            </a:lvl2pPr>
            <a:lvl3pPr marL="1152944" indent="-230589" defTabSz="915950">
              <a:defRPr kumimoji="1">
                <a:solidFill>
                  <a:schemeClr val="tx1"/>
                </a:solidFill>
                <a:latin typeface="Arial" charset="0"/>
                <a:ea typeface="新細明體" charset="-120"/>
              </a:defRPr>
            </a:lvl3pPr>
            <a:lvl4pPr marL="1614122" indent="-230589" defTabSz="915950">
              <a:defRPr kumimoji="1">
                <a:solidFill>
                  <a:schemeClr val="tx1"/>
                </a:solidFill>
                <a:latin typeface="Arial" charset="0"/>
                <a:ea typeface="新細明體" charset="-120"/>
              </a:defRPr>
            </a:lvl4pPr>
            <a:lvl5pPr marL="2075299" indent="-230589" defTabSz="915950">
              <a:defRPr kumimoji="1">
                <a:solidFill>
                  <a:schemeClr val="tx1"/>
                </a:solidFill>
                <a:latin typeface="Arial" charset="0"/>
                <a:ea typeface="新細明體" charset="-120"/>
              </a:defRPr>
            </a:lvl5pPr>
            <a:lvl6pPr marL="2536477" indent="-230589" defTabSz="915950" eaLnBrk="0" fontAlgn="base" hangingPunct="0">
              <a:spcBef>
                <a:spcPct val="0"/>
              </a:spcBef>
              <a:spcAft>
                <a:spcPct val="0"/>
              </a:spcAft>
              <a:defRPr kumimoji="1">
                <a:solidFill>
                  <a:schemeClr val="tx1"/>
                </a:solidFill>
                <a:latin typeface="Arial" charset="0"/>
                <a:ea typeface="新細明體" charset="-120"/>
              </a:defRPr>
            </a:lvl6pPr>
            <a:lvl7pPr marL="2997655" indent="-230589" defTabSz="915950" eaLnBrk="0" fontAlgn="base" hangingPunct="0">
              <a:spcBef>
                <a:spcPct val="0"/>
              </a:spcBef>
              <a:spcAft>
                <a:spcPct val="0"/>
              </a:spcAft>
              <a:defRPr kumimoji="1">
                <a:solidFill>
                  <a:schemeClr val="tx1"/>
                </a:solidFill>
                <a:latin typeface="Arial" charset="0"/>
                <a:ea typeface="新細明體" charset="-120"/>
              </a:defRPr>
            </a:lvl7pPr>
            <a:lvl8pPr marL="3458832" indent="-230589" defTabSz="915950" eaLnBrk="0" fontAlgn="base" hangingPunct="0">
              <a:spcBef>
                <a:spcPct val="0"/>
              </a:spcBef>
              <a:spcAft>
                <a:spcPct val="0"/>
              </a:spcAft>
              <a:defRPr kumimoji="1">
                <a:solidFill>
                  <a:schemeClr val="tx1"/>
                </a:solidFill>
                <a:latin typeface="Arial" charset="0"/>
                <a:ea typeface="新細明體" charset="-120"/>
              </a:defRPr>
            </a:lvl8pPr>
            <a:lvl9pPr marL="3920010" indent="-230589" defTabSz="915950" eaLnBrk="0" fontAlgn="base" hangingPunct="0">
              <a:spcBef>
                <a:spcPct val="0"/>
              </a:spcBef>
              <a:spcAft>
                <a:spcPct val="0"/>
              </a:spcAft>
              <a:defRPr kumimoji="1">
                <a:solidFill>
                  <a:schemeClr val="tx1"/>
                </a:solidFill>
                <a:latin typeface="Arial" charset="0"/>
                <a:ea typeface="新細明體" charset="-120"/>
              </a:defRPr>
            </a:lvl9pPr>
          </a:lstStyle>
          <a:p>
            <a:fld id="{E0EB5A50-B1D8-4FE6-AB05-E0F62553E94C}" type="slidenum">
              <a:rPr lang="zh-TW" altLang="en-US">
                <a:latin typeface="Times New Roman" pitchFamily="18" charset="0"/>
              </a:rPr>
              <a:pPr/>
              <a:t>35</a:t>
            </a:fld>
            <a:endParaRPr lang="en-US" altLang="zh-TW">
              <a:latin typeface="Times New Roman" pitchFamily="18" charset="0"/>
            </a:endParaRPr>
          </a:p>
        </p:txBody>
      </p:sp>
      <p:sp>
        <p:nvSpPr>
          <p:cNvPr id="2" name="備忘稿版面配置區 1"/>
          <p:cNvSpPr>
            <a:spLocks noGrp="1"/>
          </p:cNvSpPr>
          <p:nvPr>
            <p:ph type="body" sz="quarter" idx="10"/>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extLst>
      <p:ext uri="{BB962C8B-B14F-4D97-AF65-F5344CB8AC3E}">
        <p14:creationId xmlns:p14="http://schemas.microsoft.com/office/powerpoint/2010/main" val="26772777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文字方塊 1"/>
          <p:cNvSpPr txBox="1"/>
          <p:nvPr userDrawn="1"/>
        </p:nvSpPr>
        <p:spPr>
          <a:xfrm>
            <a:off x="8676456" y="6581001"/>
            <a:ext cx="467544" cy="276999"/>
          </a:xfrm>
          <a:prstGeom prst="rect">
            <a:avLst/>
          </a:prstGeom>
          <a:noFill/>
        </p:spPr>
        <p:txBody>
          <a:bodyPr wrap="square" rtlCol="0">
            <a:spAutoFit/>
          </a:bodyPr>
          <a:lstStyle/>
          <a:p>
            <a:pPr algn="r"/>
            <a:fld id="{CD571B1A-0133-4EC9-A65F-2352226BE2DB}" type="slidenum">
              <a:rPr kumimoji="1" lang="zh-TW" altLang="en-US" sz="1200" b="1" smtClean="0">
                <a:solidFill>
                  <a:schemeClr val="tx2"/>
                </a:solidFill>
                <a:effectLst>
                  <a:outerShdw blurRad="38100" dist="38100" dir="2700000" algn="tl">
                    <a:srgbClr val="000000"/>
                  </a:outerShdw>
                </a:effectLst>
                <a:latin typeface="+mj-lt"/>
                <a:ea typeface="+mj-ea"/>
                <a:cs typeface="+mj-cs"/>
              </a:rPr>
              <a:pPr algn="r"/>
              <a:t>‹#›</a:t>
            </a:fld>
            <a:endParaRPr kumimoji="1" lang="zh-TW" altLang="en-US" sz="1200" b="1" dirty="0">
              <a:solidFill>
                <a:schemeClr val="tx2"/>
              </a:solidFill>
              <a:effectLst>
                <a:outerShdw blurRad="38100" dist="38100" dir="2700000" algn="tl">
                  <a:srgbClr val="000000"/>
                </a:outerShdw>
              </a:effectLst>
              <a:latin typeface="+mj-lt"/>
              <a:ea typeface="+mj-ea"/>
              <a:cs typeface="+mj-cs"/>
            </a:endParaRPr>
          </a:p>
        </p:txBody>
      </p:sp>
    </p:spTree>
    <p:extLst>
      <p:ext uri="{BB962C8B-B14F-4D97-AF65-F5344CB8AC3E}">
        <p14:creationId xmlns:p14="http://schemas.microsoft.com/office/powerpoint/2010/main" val="20695095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方塊 3"/>
          <p:cNvSpPr txBox="1"/>
          <p:nvPr userDrawn="1"/>
        </p:nvSpPr>
        <p:spPr>
          <a:xfrm>
            <a:off x="8676456" y="6581001"/>
            <a:ext cx="467544" cy="276999"/>
          </a:xfrm>
          <a:prstGeom prst="rect">
            <a:avLst/>
          </a:prstGeom>
          <a:noFill/>
        </p:spPr>
        <p:txBody>
          <a:bodyPr wrap="square" rtlCol="0">
            <a:spAutoFit/>
          </a:bodyPr>
          <a:lstStyle/>
          <a:p>
            <a:pPr algn="r"/>
            <a:fld id="{CD571B1A-0133-4EC9-A65F-2352226BE2DB}" type="slidenum">
              <a:rPr kumimoji="1" lang="zh-TW" altLang="en-US" sz="1200" b="1" smtClean="0">
                <a:solidFill>
                  <a:schemeClr val="tx2"/>
                </a:solidFill>
                <a:effectLst>
                  <a:outerShdw blurRad="38100" dist="38100" dir="2700000" algn="tl">
                    <a:srgbClr val="000000"/>
                  </a:outerShdw>
                </a:effectLst>
                <a:latin typeface="+mj-lt"/>
                <a:ea typeface="+mj-ea"/>
                <a:cs typeface="+mj-cs"/>
              </a:rPr>
              <a:pPr algn="r"/>
              <a:t>‹#›</a:t>
            </a:fld>
            <a:endParaRPr kumimoji="1" lang="zh-TW" altLang="en-US" sz="1200" b="1" dirty="0">
              <a:solidFill>
                <a:schemeClr val="tx2"/>
              </a:solidFill>
              <a:effectLst>
                <a:outerShdw blurRad="38100" dist="38100" dir="2700000" algn="tl">
                  <a:srgbClr val="000000"/>
                </a:outerShdw>
              </a:effectLst>
              <a:latin typeface="+mj-lt"/>
              <a:ea typeface="+mj-ea"/>
              <a:cs typeface="+mj-cs"/>
            </a:endParaRPr>
          </a:p>
        </p:txBody>
      </p:sp>
    </p:spTree>
    <p:extLst>
      <p:ext uri="{BB962C8B-B14F-4D97-AF65-F5344CB8AC3E}">
        <p14:creationId xmlns:p14="http://schemas.microsoft.com/office/powerpoint/2010/main" val="2360159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971552" y="982133"/>
            <a:ext cx="7200897" cy="1303867"/>
          </a:xfrm>
          <a:prstGeom prst="rect">
            <a:avLst/>
          </a:prstGeom>
        </p:spPr>
        <p:txBody>
          <a:bodyPr/>
          <a:lstStyle/>
          <a:p>
            <a:r>
              <a:rPr lang="zh-TW" altLang="en-US" dirty="0" smtClean="0"/>
              <a:t>按一下以編輯母片標題樣式</a:t>
            </a:r>
            <a:endParaRPr lang="en-US" dirty="0"/>
          </a:p>
        </p:txBody>
      </p:sp>
      <p:sp>
        <p:nvSpPr>
          <p:cNvPr id="3" name="Date Placeholder 2"/>
          <p:cNvSpPr>
            <a:spLocks noGrp="1"/>
          </p:cNvSpPr>
          <p:nvPr>
            <p:ph type="dt" sz="half" idx="10"/>
          </p:nvPr>
        </p:nvSpPr>
        <p:spPr>
          <a:xfrm>
            <a:off x="6508126" y="5969000"/>
            <a:ext cx="1200150" cy="279400"/>
          </a:xfrm>
          <a:prstGeom prst="rect">
            <a:avLst/>
          </a:prstGeom>
        </p:spPr>
        <p:txBody>
          <a:bodyPr/>
          <a:lstStyle/>
          <a:p>
            <a:endParaRPr lang="en-US" dirty="0">
              <a:solidFill>
                <a:prstClr val="black"/>
              </a:solidFill>
            </a:endParaRPr>
          </a:p>
        </p:txBody>
      </p:sp>
      <p:sp>
        <p:nvSpPr>
          <p:cNvPr id="4" name="Footer Placeholder 3"/>
          <p:cNvSpPr>
            <a:spLocks noGrp="1"/>
          </p:cNvSpPr>
          <p:nvPr>
            <p:ph type="ftr" sz="quarter" idx="11"/>
          </p:nvPr>
        </p:nvSpPr>
        <p:spPr>
          <a:xfrm>
            <a:off x="971551" y="5969000"/>
            <a:ext cx="5479425" cy="279400"/>
          </a:xfrm>
          <a:prstGeom prst="rect">
            <a:avLst/>
          </a:prstGeom>
        </p:spPr>
        <p:txBody>
          <a:bodyPr/>
          <a:lstStyle/>
          <a:p>
            <a:endParaRPr lang="en-US" dirty="0">
              <a:solidFill>
                <a:prstClr val="black"/>
              </a:solidFill>
            </a:endParaRPr>
          </a:p>
        </p:txBody>
      </p:sp>
      <p:sp>
        <p:nvSpPr>
          <p:cNvPr id="5" name="Slide Number Placeholder 4"/>
          <p:cNvSpPr>
            <a:spLocks noGrp="1"/>
          </p:cNvSpPr>
          <p:nvPr>
            <p:ph type="sldNum" sz="quarter" idx="12"/>
          </p:nvPr>
        </p:nvSpPr>
        <p:spPr>
          <a:xfrm>
            <a:off x="7765426" y="5969000"/>
            <a:ext cx="407023" cy="279400"/>
          </a:xfrm>
          <a:prstGeom prst="rect">
            <a:avLst/>
          </a:prstGeom>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8437374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645"/>
          <p:cNvSpPr>
            <a:spLocks noChangeArrowheads="1"/>
          </p:cNvSpPr>
          <p:nvPr userDrawn="1"/>
        </p:nvSpPr>
        <p:spPr bwMode="auto">
          <a:xfrm>
            <a:off x="0" y="7938"/>
            <a:ext cx="3419475" cy="363537"/>
          </a:xfrm>
          <a:prstGeom prst="rect">
            <a:avLst/>
          </a:prstGeom>
          <a:noFill/>
          <a:ln>
            <a:noFill/>
          </a:ln>
          <a:effectLst/>
          <a:extLst/>
        </p:spPr>
        <p:txBody>
          <a:bodyPr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spcBef>
                <a:spcPct val="50000"/>
              </a:spcBef>
              <a:defRPr/>
            </a:pPr>
            <a:r>
              <a:rPr lang="zh-TW" altLang="en-US" sz="1800" smtClean="0"/>
              <a:t>中華民國期貨業商業同業公會</a:t>
            </a:r>
          </a:p>
        </p:txBody>
      </p:sp>
      <p:grpSp>
        <p:nvGrpSpPr>
          <p:cNvPr id="1027" name="Group 646"/>
          <p:cNvGrpSpPr>
            <a:grpSpLocks/>
          </p:cNvGrpSpPr>
          <p:nvPr userDrawn="1"/>
        </p:nvGrpSpPr>
        <p:grpSpPr bwMode="auto">
          <a:xfrm>
            <a:off x="233363" y="371475"/>
            <a:ext cx="8840787" cy="358775"/>
            <a:chOff x="144" y="226"/>
            <a:chExt cx="5569" cy="226"/>
          </a:xfrm>
        </p:grpSpPr>
        <p:sp>
          <p:nvSpPr>
            <p:cNvPr id="1671" name="Rectangle 647"/>
            <p:cNvSpPr>
              <a:spLocks noChangeArrowheads="1"/>
            </p:cNvSpPr>
            <p:nvPr userDrawn="1"/>
          </p:nvSpPr>
          <p:spPr bwMode="auto">
            <a:xfrm>
              <a:off x="144" y="228"/>
              <a:ext cx="5565" cy="223"/>
            </a:xfrm>
            <a:prstGeom prst="rect">
              <a:avLst/>
            </a:prstGeom>
            <a:gradFill rotWithShape="0">
              <a:gsLst>
                <a:gs pos="0">
                  <a:srgbClr val="FFFFFF">
                    <a:gamma/>
                    <a:shade val="80000"/>
                    <a:invGamma/>
                  </a:srgbClr>
                </a:gs>
                <a:gs pos="50000">
                  <a:srgbClr val="FFFFFF"/>
                </a:gs>
                <a:gs pos="100000">
                  <a:srgbClr val="FFFFFF">
                    <a:gamma/>
                    <a:shade val="80000"/>
                    <a:invGamma/>
                  </a:srgbClr>
                </a:gs>
              </a:gsLst>
              <a:lin ang="2700000" scaled="1"/>
            </a:gradFill>
            <a:ln>
              <a:noFill/>
            </a:ln>
            <a:effectLst/>
            <a:extLst/>
          </p:spPr>
          <p:txBody>
            <a:bodyPr wrap="none" anchor="ctr"/>
            <a:lstStyle/>
            <a:p>
              <a:pPr>
                <a:defRPr/>
              </a:pPr>
              <a:endParaRPr lang="zh-TW" altLang="en-US">
                <a:effectLst>
                  <a:outerShdw blurRad="38100" dist="38100" dir="2700000" algn="tl">
                    <a:srgbClr val="000000">
                      <a:alpha val="43137"/>
                    </a:srgbClr>
                  </a:outerShdw>
                </a:effectLst>
              </a:endParaRPr>
            </a:p>
          </p:txBody>
        </p:sp>
        <p:grpSp>
          <p:nvGrpSpPr>
            <p:cNvPr id="1030" name="Group 648"/>
            <p:cNvGrpSpPr>
              <a:grpSpLocks/>
            </p:cNvGrpSpPr>
            <p:nvPr userDrawn="1"/>
          </p:nvGrpSpPr>
          <p:grpSpPr bwMode="auto">
            <a:xfrm>
              <a:off x="144" y="226"/>
              <a:ext cx="5569" cy="226"/>
              <a:chOff x="144" y="226"/>
              <a:chExt cx="5569" cy="226"/>
            </a:xfrm>
          </p:grpSpPr>
          <p:sp>
            <p:nvSpPr>
              <p:cNvPr id="1673" name="Freeform 649"/>
              <p:cNvSpPr>
                <a:spLocks/>
              </p:cNvSpPr>
              <p:nvPr userDrawn="1"/>
            </p:nvSpPr>
            <p:spPr bwMode="auto">
              <a:xfrm>
                <a:off x="144" y="226"/>
                <a:ext cx="5569" cy="68"/>
              </a:xfrm>
              <a:custGeom>
                <a:avLst/>
                <a:gdLst>
                  <a:gd name="T0" fmla="*/ 0 w 5569"/>
                  <a:gd name="T1" fmla="*/ 67 h 68"/>
                  <a:gd name="T2" fmla="*/ 0 w 5569"/>
                  <a:gd name="T3" fmla="*/ 0 h 68"/>
                  <a:gd name="T4" fmla="*/ 5568 w 5569"/>
                  <a:gd name="T5" fmla="*/ 0 h 68"/>
                </a:gdLst>
                <a:ahLst/>
                <a:cxnLst>
                  <a:cxn ang="0">
                    <a:pos x="T0" y="T1"/>
                  </a:cxn>
                  <a:cxn ang="0">
                    <a:pos x="T2" y="T3"/>
                  </a:cxn>
                  <a:cxn ang="0">
                    <a:pos x="T4" y="T5"/>
                  </a:cxn>
                </a:cxnLst>
                <a:rect l="0" t="0" r="r" b="b"/>
                <a:pathLst>
                  <a:path w="5569" h="68">
                    <a:moveTo>
                      <a:pt x="0" y="67"/>
                    </a:moveTo>
                    <a:lnTo>
                      <a:pt x="0" y="0"/>
                    </a:lnTo>
                    <a:lnTo>
                      <a:pt x="5568" y="0"/>
                    </a:lnTo>
                  </a:path>
                </a:pathLst>
              </a:custGeom>
              <a:noFill/>
              <a:ln w="12700" cap="rnd" cmpd="sng">
                <a:solidFill>
                  <a:srgbClr val="FFFFFF"/>
                </a:solidFill>
                <a:prstDash val="solid"/>
                <a:round/>
                <a:headEnd type="none" w="med" len="med"/>
                <a:tailEnd type="none" w="med" len="med"/>
              </a:ln>
              <a:effectLst/>
              <a:extLst/>
            </p:spPr>
            <p:txBody>
              <a:bodyPr/>
              <a:lstStyle/>
              <a:p>
                <a:pPr>
                  <a:defRPr/>
                </a:pPr>
                <a:endParaRPr lang="zh-TW" altLang="en-US">
                  <a:effectLst>
                    <a:outerShdw blurRad="38100" dist="38100" dir="2700000" algn="tl">
                      <a:srgbClr val="000000">
                        <a:alpha val="43137"/>
                      </a:srgbClr>
                    </a:outerShdw>
                  </a:effectLst>
                </a:endParaRPr>
              </a:p>
            </p:txBody>
          </p:sp>
          <p:sp>
            <p:nvSpPr>
              <p:cNvPr id="1674" name="Freeform 650"/>
              <p:cNvSpPr>
                <a:spLocks/>
              </p:cNvSpPr>
              <p:nvPr userDrawn="1"/>
            </p:nvSpPr>
            <p:spPr bwMode="auto">
              <a:xfrm>
                <a:off x="144" y="303"/>
                <a:ext cx="5569" cy="67"/>
              </a:xfrm>
              <a:custGeom>
                <a:avLst/>
                <a:gdLst>
                  <a:gd name="T0" fmla="*/ 0 w 5569"/>
                  <a:gd name="T1" fmla="*/ 66 h 67"/>
                  <a:gd name="T2" fmla="*/ 0 w 5569"/>
                  <a:gd name="T3" fmla="*/ 0 h 67"/>
                  <a:gd name="T4" fmla="*/ 5568 w 5569"/>
                  <a:gd name="T5" fmla="*/ 0 h 67"/>
                </a:gdLst>
                <a:ahLst/>
                <a:cxnLst>
                  <a:cxn ang="0">
                    <a:pos x="T0" y="T1"/>
                  </a:cxn>
                  <a:cxn ang="0">
                    <a:pos x="T2" y="T3"/>
                  </a:cxn>
                  <a:cxn ang="0">
                    <a:pos x="T4" y="T5"/>
                  </a:cxn>
                </a:cxnLst>
                <a:rect l="0" t="0" r="r" b="b"/>
                <a:pathLst>
                  <a:path w="5569" h="67">
                    <a:moveTo>
                      <a:pt x="0" y="66"/>
                    </a:moveTo>
                    <a:lnTo>
                      <a:pt x="0" y="0"/>
                    </a:lnTo>
                    <a:lnTo>
                      <a:pt x="5568" y="0"/>
                    </a:lnTo>
                  </a:path>
                </a:pathLst>
              </a:custGeom>
              <a:noFill/>
              <a:ln w="12700" cap="rnd" cmpd="sng">
                <a:solidFill>
                  <a:srgbClr val="FFFFFF"/>
                </a:solidFill>
                <a:prstDash val="solid"/>
                <a:round/>
                <a:headEnd type="none" w="med" len="med"/>
                <a:tailEnd type="none" w="med" len="med"/>
              </a:ln>
              <a:effectLst/>
              <a:extLst/>
            </p:spPr>
            <p:txBody>
              <a:bodyPr/>
              <a:lstStyle/>
              <a:p>
                <a:pPr>
                  <a:defRPr/>
                </a:pPr>
                <a:endParaRPr lang="zh-TW" altLang="en-US">
                  <a:effectLst>
                    <a:outerShdw blurRad="38100" dist="38100" dir="2700000" algn="tl">
                      <a:srgbClr val="000000">
                        <a:alpha val="43137"/>
                      </a:srgbClr>
                    </a:outerShdw>
                  </a:effectLst>
                </a:endParaRPr>
              </a:p>
            </p:txBody>
          </p:sp>
          <p:sp>
            <p:nvSpPr>
              <p:cNvPr id="1675" name="Freeform 651"/>
              <p:cNvSpPr>
                <a:spLocks/>
              </p:cNvSpPr>
              <p:nvPr userDrawn="1"/>
            </p:nvSpPr>
            <p:spPr bwMode="auto">
              <a:xfrm>
                <a:off x="144" y="379"/>
                <a:ext cx="5569" cy="68"/>
              </a:xfrm>
              <a:custGeom>
                <a:avLst/>
                <a:gdLst>
                  <a:gd name="T0" fmla="*/ 0 w 5569"/>
                  <a:gd name="T1" fmla="*/ 67 h 68"/>
                  <a:gd name="T2" fmla="*/ 0 w 5569"/>
                  <a:gd name="T3" fmla="*/ 0 h 68"/>
                  <a:gd name="T4" fmla="*/ 5568 w 5569"/>
                  <a:gd name="T5" fmla="*/ 0 h 68"/>
                </a:gdLst>
                <a:ahLst/>
                <a:cxnLst>
                  <a:cxn ang="0">
                    <a:pos x="T0" y="T1"/>
                  </a:cxn>
                  <a:cxn ang="0">
                    <a:pos x="T2" y="T3"/>
                  </a:cxn>
                  <a:cxn ang="0">
                    <a:pos x="T4" y="T5"/>
                  </a:cxn>
                </a:cxnLst>
                <a:rect l="0" t="0" r="r" b="b"/>
                <a:pathLst>
                  <a:path w="5569" h="68">
                    <a:moveTo>
                      <a:pt x="0" y="67"/>
                    </a:moveTo>
                    <a:lnTo>
                      <a:pt x="0" y="0"/>
                    </a:lnTo>
                    <a:lnTo>
                      <a:pt x="5568" y="0"/>
                    </a:lnTo>
                  </a:path>
                </a:pathLst>
              </a:custGeom>
              <a:noFill/>
              <a:ln w="12700" cap="rnd" cmpd="sng">
                <a:solidFill>
                  <a:srgbClr val="E8E8E8"/>
                </a:solidFill>
                <a:prstDash val="solid"/>
                <a:round/>
                <a:headEnd type="none" w="med" len="med"/>
                <a:tailEnd type="none" w="med" len="med"/>
              </a:ln>
              <a:effectLst/>
              <a:extLst/>
            </p:spPr>
            <p:txBody>
              <a:bodyPr/>
              <a:lstStyle/>
              <a:p>
                <a:pPr>
                  <a:defRPr/>
                </a:pPr>
                <a:endParaRPr lang="zh-TW" altLang="en-US">
                  <a:effectLst>
                    <a:outerShdw blurRad="38100" dist="38100" dir="2700000" algn="tl">
                      <a:srgbClr val="000000">
                        <a:alpha val="43137"/>
                      </a:srgbClr>
                    </a:outerShdw>
                  </a:effectLst>
                </a:endParaRPr>
              </a:p>
            </p:txBody>
          </p:sp>
          <p:sp>
            <p:nvSpPr>
              <p:cNvPr id="1676" name="Freeform 652"/>
              <p:cNvSpPr>
                <a:spLocks/>
              </p:cNvSpPr>
              <p:nvPr userDrawn="1"/>
            </p:nvSpPr>
            <p:spPr bwMode="auto">
              <a:xfrm>
                <a:off x="144" y="230"/>
                <a:ext cx="5569" cy="69"/>
              </a:xfrm>
              <a:custGeom>
                <a:avLst/>
                <a:gdLst>
                  <a:gd name="T0" fmla="*/ 5568 w 5569"/>
                  <a:gd name="T1" fmla="*/ 0 h 69"/>
                  <a:gd name="T2" fmla="*/ 5568 w 5569"/>
                  <a:gd name="T3" fmla="*/ 68 h 69"/>
                  <a:gd name="T4" fmla="*/ 0 w 5569"/>
                  <a:gd name="T5" fmla="*/ 68 h 69"/>
                </a:gdLst>
                <a:ahLst/>
                <a:cxnLst>
                  <a:cxn ang="0">
                    <a:pos x="T0" y="T1"/>
                  </a:cxn>
                  <a:cxn ang="0">
                    <a:pos x="T2" y="T3"/>
                  </a:cxn>
                  <a:cxn ang="0">
                    <a:pos x="T4" y="T5"/>
                  </a:cxn>
                </a:cxnLst>
                <a:rect l="0" t="0" r="r" b="b"/>
                <a:pathLst>
                  <a:path w="5569" h="69">
                    <a:moveTo>
                      <a:pt x="5568" y="0"/>
                    </a:moveTo>
                    <a:lnTo>
                      <a:pt x="5568" y="68"/>
                    </a:lnTo>
                    <a:lnTo>
                      <a:pt x="0" y="68"/>
                    </a:lnTo>
                  </a:path>
                </a:pathLst>
              </a:custGeom>
              <a:noFill/>
              <a:ln w="12700" cap="rnd" cmpd="sng">
                <a:solidFill>
                  <a:srgbClr val="676767"/>
                </a:solidFill>
                <a:prstDash val="solid"/>
                <a:round/>
                <a:headEnd type="none" w="med" len="med"/>
                <a:tailEnd type="none" w="med" len="med"/>
              </a:ln>
              <a:effectLst/>
              <a:extLst/>
            </p:spPr>
            <p:txBody>
              <a:bodyPr/>
              <a:lstStyle/>
              <a:p>
                <a:pPr>
                  <a:defRPr/>
                </a:pPr>
                <a:endParaRPr lang="zh-TW" altLang="en-US">
                  <a:effectLst>
                    <a:outerShdw blurRad="38100" dist="38100" dir="2700000" algn="tl">
                      <a:srgbClr val="000000">
                        <a:alpha val="43137"/>
                      </a:srgbClr>
                    </a:outerShdw>
                  </a:effectLst>
                </a:endParaRPr>
              </a:p>
            </p:txBody>
          </p:sp>
          <p:sp>
            <p:nvSpPr>
              <p:cNvPr id="1677" name="Freeform 653"/>
              <p:cNvSpPr>
                <a:spLocks/>
              </p:cNvSpPr>
              <p:nvPr userDrawn="1"/>
            </p:nvSpPr>
            <p:spPr bwMode="auto">
              <a:xfrm>
                <a:off x="144" y="308"/>
                <a:ext cx="5569" cy="67"/>
              </a:xfrm>
              <a:custGeom>
                <a:avLst/>
                <a:gdLst>
                  <a:gd name="T0" fmla="*/ 5568 w 5569"/>
                  <a:gd name="T1" fmla="*/ 0 h 67"/>
                  <a:gd name="T2" fmla="*/ 5568 w 5569"/>
                  <a:gd name="T3" fmla="*/ 66 h 67"/>
                  <a:gd name="T4" fmla="*/ 0 w 5569"/>
                  <a:gd name="T5" fmla="*/ 66 h 67"/>
                </a:gdLst>
                <a:ahLst/>
                <a:cxnLst>
                  <a:cxn ang="0">
                    <a:pos x="T0" y="T1"/>
                  </a:cxn>
                  <a:cxn ang="0">
                    <a:pos x="T2" y="T3"/>
                  </a:cxn>
                  <a:cxn ang="0">
                    <a:pos x="T4" y="T5"/>
                  </a:cxn>
                </a:cxnLst>
                <a:rect l="0" t="0" r="r" b="b"/>
                <a:pathLst>
                  <a:path w="5569" h="67">
                    <a:moveTo>
                      <a:pt x="5568" y="0"/>
                    </a:moveTo>
                    <a:lnTo>
                      <a:pt x="5568" y="66"/>
                    </a:lnTo>
                    <a:lnTo>
                      <a:pt x="0" y="66"/>
                    </a:lnTo>
                  </a:path>
                </a:pathLst>
              </a:custGeom>
              <a:noFill/>
              <a:ln w="12700" cap="rnd" cmpd="sng">
                <a:solidFill>
                  <a:srgbClr val="474747"/>
                </a:solidFill>
                <a:prstDash val="solid"/>
                <a:round/>
                <a:headEnd type="none" w="med" len="med"/>
                <a:tailEnd type="none" w="med" len="med"/>
              </a:ln>
              <a:effectLst/>
              <a:extLst/>
            </p:spPr>
            <p:txBody>
              <a:bodyPr/>
              <a:lstStyle/>
              <a:p>
                <a:pPr>
                  <a:defRPr/>
                </a:pPr>
                <a:endParaRPr lang="zh-TW" altLang="en-US">
                  <a:effectLst>
                    <a:outerShdw blurRad="38100" dist="38100" dir="2700000" algn="tl">
                      <a:srgbClr val="000000">
                        <a:alpha val="43137"/>
                      </a:srgbClr>
                    </a:outerShdw>
                  </a:effectLst>
                </a:endParaRPr>
              </a:p>
            </p:txBody>
          </p:sp>
          <p:sp>
            <p:nvSpPr>
              <p:cNvPr id="1678" name="Freeform 654"/>
              <p:cNvSpPr>
                <a:spLocks/>
              </p:cNvSpPr>
              <p:nvPr userDrawn="1"/>
            </p:nvSpPr>
            <p:spPr bwMode="auto">
              <a:xfrm>
                <a:off x="144" y="384"/>
                <a:ext cx="5569" cy="68"/>
              </a:xfrm>
              <a:custGeom>
                <a:avLst/>
                <a:gdLst>
                  <a:gd name="T0" fmla="*/ 5568 w 5569"/>
                  <a:gd name="T1" fmla="*/ 0 h 68"/>
                  <a:gd name="T2" fmla="*/ 5568 w 5569"/>
                  <a:gd name="T3" fmla="*/ 67 h 68"/>
                  <a:gd name="T4" fmla="*/ 0 w 5569"/>
                  <a:gd name="T5" fmla="*/ 67 h 68"/>
                </a:gdLst>
                <a:ahLst/>
                <a:cxnLst>
                  <a:cxn ang="0">
                    <a:pos x="T0" y="T1"/>
                  </a:cxn>
                  <a:cxn ang="0">
                    <a:pos x="T2" y="T3"/>
                  </a:cxn>
                  <a:cxn ang="0">
                    <a:pos x="T4" y="T5"/>
                  </a:cxn>
                </a:cxnLst>
                <a:rect l="0" t="0" r="r" b="b"/>
                <a:pathLst>
                  <a:path w="5569" h="68">
                    <a:moveTo>
                      <a:pt x="5568" y="0"/>
                    </a:moveTo>
                    <a:lnTo>
                      <a:pt x="5568" y="67"/>
                    </a:lnTo>
                    <a:lnTo>
                      <a:pt x="0" y="67"/>
                    </a:lnTo>
                  </a:path>
                </a:pathLst>
              </a:custGeom>
              <a:noFill/>
              <a:ln w="12700" cap="rnd" cmpd="sng">
                <a:solidFill>
                  <a:srgbClr val="333333"/>
                </a:solidFill>
                <a:prstDash val="solid"/>
                <a:round/>
                <a:headEnd type="none" w="med" len="med"/>
                <a:tailEnd type="none" w="med" len="med"/>
              </a:ln>
              <a:effectLst/>
              <a:extLst/>
            </p:spPr>
            <p:txBody>
              <a:bodyPr/>
              <a:lstStyle/>
              <a:p>
                <a:pPr>
                  <a:defRPr/>
                </a:pPr>
                <a:endParaRPr lang="zh-TW" altLang="en-US">
                  <a:effectLst>
                    <a:outerShdw blurRad="38100" dist="38100" dir="2700000" algn="tl">
                      <a:srgbClr val="000000">
                        <a:alpha val="43137"/>
                      </a:srgbClr>
                    </a:outerShdw>
                  </a:effectLst>
                </a:endParaRPr>
              </a:p>
            </p:txBody>
          </p:sp>
        </p:grpSp>
      </p:grpSp>
      <p:pic>
        <p:nvPicPr>
          <p:cNvPr id="1028" name="Picture 814" descr="中華民國期貨業商業同業公會"/>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451725" y="260350"/>
            <a:ext cx="1447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3710916"/>
      </p:ext>
    </p:extLst>
  </p:cSld>
  <p:clrMap bg1="dk2" tx1="lt1" bg2="dk1" tx2="lt2" accent1="accent1" accent2="accent2" accent3="accent3" accent4="accent4" accent5="accent5" accent6="accent6" hlink="hlink" folHlink="folHlink"/>
  <p:sldLayoutIdLst>
    <p:sldLayoutId id="2147483661" r:id="rId1"/>
    <p:sldLayoutId id="2147483667" r:id="rId2"/>
    <p:sldLayoutId id="2147483668" r:id="rId3"/>
    <p:sldLayoutId id="2147483669" r:id="rId4"/>
  </p:sldLayoutIdLst>
  <p:timing>
    <p:tnLst>
      <p:par>
        <p:cTn id="1" dur="indefinite" restart="never" nodeType="tmRoot"/>
      </p:par>
    </p:tnLst>
  </p:timing>
  <p:hf sldNum="0" hdr="0" ftr="0" dt="0"/>
  <p:txStyles>
    <p:titleStyle>
      <a:lvl1pPr algn="l" rtl="0" eaLnBrk="0" fontAlgn="base" hangingPunct="0">
        <a:lnSpc>
          <a:spcPct val="90000"/>
        </a:lnSpc>
        <a:spcBef>
          <a:spcPct val="0"/>
        </a:spcBef>
        <a:spcAft>
          <a:spcPct val="0"/>
        </a:spcAft>
        <a:defRPr kumimoji="1" sz="3600" b="1">
          <a:solidFill>
            <a:schemeClr val="tx2"/>
          </a:solidFill>
          <a:effectLst>
            <a:outerShdw blurRad="38100" dist="38100" dir="2700000" algn="tl">
              <a:srgbClr val="000000"/>
            </a:outerShdw>
          </a:effectLst>
          <a:latin typeface="+mj-lt"/>
          <a:ea typeface="+mj-ea"/>
          <a:cs typeface="+mj-cs"/>
        </a:defRPr>
      </a:lvl1pPr>
      <a:lvl2pPr algn="l" rtl="0" eaLnBrk="0" fontAlgn="base" hangingPunct="0">
        <a:lnSpc>
          <a:spcPct val="90000"/>
        </a:lnSpc>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ea typeface="標楷體" pitchFamily="65" charset="-120"/>
        </a:defRPr>
      </a:lvl2pPr>
      <a:lvl3pPr algn="l" rtl="0" eaLnBrk="0" fontAlgn="base" hangingPunct="0">
        <a:lnSpc>
          <a:spcPct val="90000"/>
        </a:lnSpc>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ea typeface="標楷體" pitchFamily="65" charset="-120"/>
        </a:defRPr>
      </a:lvl3pPr>
      <a:lvl4pPr algn="l" rtl="0" eaLnBrk="0" fontAlgn="base" hangingPunct="0">
        <a:lnSpc>
          <a:spcPct val="90000"/>
        </a:lnSpc>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ea typeface="標楷體" pitchFamily="65" charset="-120"/>
        </a:defRPr>
      </a:lvl4pPr>
      <a:lvl5pPr algn="l" rtl="0" eaLnBrk="0" fontAlgn="base" hangingPunct="0">
        <a:lnSpc>
          <a:spcPct val="90000"/>
        </a:lnSpc>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ea typeface="標楷體" pitchFamily="65" charset="-120"/>
        </a:defRPr>
      </a:lvl5pPr>
      <a:lvl6pPr marL="457200" algn="l" rtl="0" eaLnBrk="0" fontAlgn="base" hangingPunct="0">
        <a:lnSpc>
          <a:spcPct val="90000"/>
        </a:lnSpc>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ea typeface="標楷體" pitchFamily="65" charset="-120"/>
        </a:defRPr>
      </a:lvl6pPr>
      <a:lvl7pPr marL="914400" algn="l" rtl="0" eaLnBrk="0" fontAlgn="base" hangingPunct="0">
        <a:lnSpc>
          <a:spcPct val="90000"/>
        </a:lnSpc>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ea typeface="標楷體" pitchFamily="65" charset="-120"/>
        </a:defRPr>
      </a:lvl7pPr>
      <a:lvl8pPr marL="1371600" algn="l" rtl="0" eaLnBrk="0" fontAlgn="base" hangingPunct="0">
        <a:lnSpc>
          <a:spcPct val="90000"/>
        </a:lnSpc>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ea typeface="標楷體" pitchFamily="65" charset="-120"/>
        </a:defRPr>
      </a:lvl8pPr>
      <a:lvl9pPr marL="1828800" algn="l" rtl="0" eaLnBrk="0" fontAlgn="base" hangingPunct="0">
        <a:lnSpc>
          <a:spcPct val="90000"/>
        </a:lnSpc>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ea typeface="標楷體" pitchFamily="65" charset="-120"/>
        </a:defRPr>
      </a:lvl9pPr>
    </p:titleStyle>
    <p:body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1547664" y="1936698"/>
            <a:ext cx="6048672" cy="165618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marL="0" indent="0">
              <a:lnSpc>
                <a:spcPct val="200000"/>
              </a:lnSpc>
              <a:spcBef>
                <a:spcPts val="0"/>
              </a:spcBef>
              <a:buClr>
                <a:srgbClr val="00FF00"/>
              </a:buClr>
              <a:buSzTx/>
              <a:buNone/>
              <a:defRPr/>
            </a:pPr>
            <a:r>
              <a:rPr lang="zh-TW" altLang="en-US" sz="4400" dirty="0" smtClean="0">
                <a:solidFill>
                  <a:srgbClr val="00FF00"/>
                </a:solidFill>
                <a:effectLst>
                  <a:outerShdw blurRad="38100" dist="38100" dir="2700000" algn="tl">
                    <a:srgbClr val="000000">
                      <a:alpha val="43137"/>
                    </a:srgbClr>
                  </a:outerShdw>
                </a:effectLst>
                <a:latin typeface="+mn-ea"/>
              </a:rPr>
              <a:t>期貨交易宣導公版資料</a:t>
            </a:r>
            <a:endParaRPr lang="en-US" altLang="zh-TW" sz="4400" dirty="0" smtClean="0">
              <a:solidFill>
                <a:srgbClr val="00FF00"/>
              </a:solidFill>
              <a:effectLst>
                <a:outerShdw blurRad="38100" dist="38100" dir="2700000" algn="tl">
                  <a:srgbClr val="000000">
                    <a:alpha val="43137"/>
                  </a:srgbClr>
                </a:outerShdw>
              </a:effectLst>
              <a:latin typeface="+mn-ea"/>
            </a:endParaRPr>
          </a:p>
          <a:p>
            <a:pPr marL="0" indent="0" algn="ctr">
              <a:lnSpc>
                <a:spcPct val="200000"/>
              </a:lnSpc>
              <a:spcBef>
                <a:spcPts val="0"/>
              </a:spcBef>
              <a:buClr>
                <a:srgbClr val="00FF00"/>
              </a:buClr>
              <a:buSzTx/>
              <a:buNone/>
              <a:defRPr/>
            </a:pPr>
            <a:r>
              <a:rPr lang="en-US" altLang="zh-TW" dirty="0" smtClean="0">
                <a:solidFill>
                  <a:srgbClr val="00FF00"/>
                </a:solidFill>
                <a:effectLst>
                  <a:outerShdw blurRad="38100" dist="38100" dir="2700000" algn="tl">
                    <a:srgbClr val="000000">
                      <a:alpha val="43137"/>
                    </a:srgbClr>
                  </a:outerShdw>
                </a:effectLst>
                <a:latin typeface="+mn-ea"/>
              </a:rPr>
              <a:t>(</a:t>
            </a:r>
            <a:r>
              <a:rPr lang="zh-TW" altLang="en-US" dirty="0" smtClean="0">
                <a:solidFill>
                  <a:srgbClr val="00FF00"/>
                </a:solidFill>
                <a:effectLst>
                  <a:outerShdw blurRad="38100" dist="38100" dir="2700000" algn="tl">
                    <a:srgbClr val="000000">
                      <a:alpha val="43137"/>
                    </a:srgbClr>
                  </a:outerShdw>
                </a:effectLst>
                <a:latin typeface="+mn-ea"/>
              </a:rPr>
              <a:t>詳細版</a:t>
            </a:r>
            <a:r>
              <a:rPr lang="en-US" altLang="zh-TW" dirty="0" smtClean="0">
                <a:solidFill>
                  <a:srgbClr val="00FF00"/>
                </a:solidFill>
                <a:effectLst>
                  <a:outerShdw blurRad="38100" dist="38100" dir="2700000" algn="tl">
                    <a:srgbClr val="000000">
                      <a:alpha val="43137"/>
                    </a:srgbClr>
                  </a:outerShdw>
                </a:effectLst>
                <a:latin typeface="+mn-ea"/>
              </a:rPr>
              <a:t>)</a:t>
            </a:r>
          </a:p>
        </p:txBody>
      </p:sp>
      <p:sp>
        <p:nvSpPr>
          <p:cNvPr id="4" name="文字方塊 3"/>
          <p:cNvSpPr txBox="1"/>
          <p:nvPr/>
        </p:nvSpPr>
        <p:spPr>
          <a:xfrm>
            <a:off x="755576" y="5301208"/>
            <a:ext cx="7802136" cy="1477328"/>
          </a:xfrm>
          <a:prstGeom prst="rect">
            <a:avLst/>
          </a:prstGeom>
          <a:noFill/>
        </p:spPr>
        <p:txBody>
          <a:bodyPr wrap="none" rtlCol="0">
            <a:spAutoFit/>
          </a:bodyPr>
          <a:lstStyle/>
          <a:p>
            <a:r>
              <a:rPr lang="zh-TW" altLang="en-US" b="1" dirty="0" smtClean="0">
                <a:solidFill>
                  <a:srgbClr val="FFFF00"/>
                </a:solidFill>
                <a:latin typeface="+mn-ea"/>
              </a:rPr>
              <a:t>註：</a:t>
            </a:r>
            <a:r>
              <a:rPr lang="en-US" altLang="zh-TW" b="1" dirty="0" smtClean="0">
                <a:solidFill>
                  <a:srgbClr val="FFFF00"/>
                </a:solidFill>
                <a:latin typeface="+mn-ea"/>
              </a:rPr>
              <a:t>1.</a:t>
            </a:r>
            <a:r>
              <a:rPr lang="zh-TW" altLang="en-US" b="1" dirty="0" smtClean="0">
                <a:solidFill>
                  <a:srgbClr val="FFFF00"/>
                </a:solidFill>
                <a:latin typeface="+mn-ea"/>
              </a:rPr>
              <a:t>本資料係截至</a:t>
            </a:r>
            <a:r>
              <a:rPr lang="en-US" altLang="zh-TW" b="1" dirty="0" smtClean="0">
                <a:solidFill>
                  <a:srgbClr val="FFFF00"/>
                </a:solidFill>
                <a:latin typeface="+mn-ea"/>
              </a:rPr>
              <a:t>108</a:t>
            </a:r>
            <a:r>
              <a:rPr lang="zh-TW" altLang="en-US" b="1" dirty="0" smtClean="0">
                <a:solidFill>
                  <a:srgbClr val="FFFF00"/>
                </a:solidFill>
                <a:latin typeface="+mn-ea"/>
              </a:rPr>
              <a:t>年</a:t>
            </a:r>
            <a:r>
              <a:rPr lang="en-US" altLang="zh-TW" b="1" dirty="0" smtClean="0">
                <a:solidFill>
                  <a:srgbClr val="FFFF00"/>
                </a:solidFill>
                <a:latin typeface="+mn-ea"/>
              </a:rPr>
              <a:t>5</a:t>
            </a:r>
            <a:r>
              <a:rPr lang="zh-TW" altLang="en-US" b="1" dirty="0" smtClean="0">
                <a:solidFill>
                  <a:srgbClr val="FFFF00"/>
                </a:solidFill>
                <a:latin typeface="+mn-ea"/>
              </a:rPr>
              <a:t>月之相關法規彙整。</a:t>
            </a:r>
            <a:endParaRPr lang="en-US" altLang="zh-TW" b="1" dirty="0" smtClean="0">
              <a:solidFill>
                <a:srgbClr val="FFFF00"/>
              </a:solidFill>
              <a:latin typeface="+mn-ea"/>
            </a:endParaRPr>
          </a:p>
          <a:p>
            <a:r>
              <a:rPr lang="zh-TW" altLang="en-US" b="1" dirty="0">
                <a:solidFill>
                  <a:srgbClr val="FFFF00"/>
                </a:solidFill>
                <a:latin typeface="+mn-ea"/>
              </a:rPr>
              <a:t>　</a:t>
            </a:r>
            <a:r>
              <a:rPr lang="zh-TW" altLang="en-US" b="1" dirty="0" smtClean="0">
                <a:solidFill>
                  <a:srgbClr val="FFFF00"/>
                </a:solidFill>
                <a:latin typeface="+mn-ea"/>
              </a:rPr>
              <a:t>　</a:t>
            </a:r>
            <a:r>
              <a:rPr lang="en-US" altLang="zh-TW" b="1" dirty="0" smtClean="0">
                <a:solidFill>
                  <a:srgbClr val="FFFF00"/>
                </a:solidFill>
                <a:latin typeface="+mn-ea"/>
              </a:rPr>
              <a:t>2.</a:t>
            </a:r>
            <a:r>
              <a:rPr lang="zh-TW" altLang="en-US" b="1" dirty="0" smtClean="0">
                <a:solidFill>
                  <a:srgbClr val="FFFF00"/>
                </a:solidFill>
                <a:latin typeface="+mn-ea"/>
              </a:rPr>
              <a:t>本資料僅包含風控之重要規定事項，尚非完整之風控法令規範。</a:t>
            </a:r>
            <a:endParaRPr lang="en-US" altLang="zh-TW" b="1" dirty="0" smtClean="0">
              <a:solidFill>
                <a:srgbClr val="FFFF00"/>
              </a:solidFill>
              <a:latin typeface="+mn-ea"/>
            </a:endParaRPr>
          </a:p>
          <a:p>
            <a:r>
              <a:rPr lang="zh-TW" altLang="en-US" b="1" dirty="0">
                <a:solidFill>
                  <a:srgbClr val="FFFF00"/>
                </a:solidFill>
                <a:latin typeface="+mn-ea"/>
              </a:rPr>
              <a:t> </a:t>
            </a:r>
            <a:r>
              <a:rPr lang="zh-TW" altLang="en-US" b="1" dirty="0" smtClean="0">
                <a:solidFill>
                  <a:srgbClr val="FFFF00"/>
                </a:solidFill>
                <a:latin typeface="+mn-ea"/>
              </a:rPr>
              <a:t>   </a:t>
            </a:r>
            <a:r>
              <a:rPr lang="en-US" altLang="zh-TW" b="1" dirty="0">
                <a:solidFill>
                  <a:srgbClr val="FFFF00"/>
                </a:solidFill>
                <a:latin typeface="+mn-ea"/>
              </a:rPr>
              <a:t>3</a:t>
            </a:r>
            <a:r>
              <a:rPr lang="en-US" altLang="zh-TW" b="1" dirty="0" smtClean="0">
                <a:solidFill>
                  <a:srgbClr val="FFFF00"/>
                </a:solidFill>
                <a:latin typeface="+mn-ea"/>
              </a:rPr>
              <a:t>.</a:t>
            </a:r>
            <a:r>
              <a:rPr lang="zh-TW" altLang="en-US" b="1" dirty="0" smtClean="0">
                <a:solidFill>
                  <a:srgbClr val="FFFF00"/>
                </a:solidFill>
                <a:latin typeface="+mn-ea"/>
              </a:rPr>
              <a:t>本資料係相關法規規定之最低作業要求，期貨商若與交易人約定更為</a:t>
            </a:r>
            <a:endParaRPr lang="en-US" altLang="zh-TW" b="1" dirty="0" smtClean="0">
              <a:solidFill>
                <a:srgbClr val="FFFF00"/>
              </a:solidFill>
              <a:latin typeface="+mn-ea"/>
            </a:endParaRPr>
          </a:p>
          <a:p>
            <a:r>
              <a:rPr lang="zh-TW" altLang="en-US" b="1" dirty="0">
                <a:solidFill>
                  <a:srgbClr val="FFFF00"/>
                </a:solidFill>
                <a:latin typeface="+mn-ea"/>
              </a:rPr>
              <a:t>　</a:t>
            </a:r>
            <a:r>
              <a:rPr lang="zh-TW" altLang="en-US" b="1" dirty="0" smtClean="0">
                <a:solidFill>
                  <a:srgbClr val="FFFF00"/>
                </a:solidFill>
                <a:latin typeface="+mn-ea"/>
              </a:rPr>
              <a:t>　　嚴格之作業細節者，依雙方約定內容為準。</a:t>
            </a:r>
            <a:endParaRPr lang="en-US" altLang="zh-TW" b="1" dirty="0" smtClean="0">
              <a:solidFill>
                <a:srgbClr val="FFFF00"/>
              </a:solidFill>
              <a:latin typeface="+mn-ea"/>
            </a:endParaRPr>
          </a:p>
          <a:p>
            <a:r>
              <a:rPr lang="zh-TW" altLang="en-US" b="1" dirty="0">
                <a:solidFill>
                  <a:srgbClr val="FFFF00"/>
                </a:solidFill>
                <a:latin typeface="+mn-ea"/>
              </a:rPr>
              <a:t> </a:t>
            </a:r>
            <a:r>
              <a:rPr lang="zh-TW" altLang="en-US" b="1" dirty="0" smtClean="0">
                <a:solidFill>
                  <a:srgbClr val="FFFF00"/>
                </a:solidFill>
                <a:latin typeface="+mn-ea"/>
              </a:rPr>
              <a:t>   </a:t>
            </a:r>
            <a:r>
              <a:rPr lang="en-US" altLang="zh-TW" b="1" dirty="0" smtClean="0">
                <a:solidFill>
                  <a:srgbClr val="FFFF00"/>
                </a:solidFill>
                <a:latin typeface="+mn-ea"/>
              </a:rPr>
              <a:t>4</a:t>
            </a:r>
            <a:r>
              <a:rPr lang="en-US" altLang="zh-TW" b="1" dirty="0" smtClean="0">
                <a:solidFill>
                  <a:srgbClr val="FFFF00"/>
                </a:solidFill>
                <a:latin typeface="+mn-ea"/>
              </a:rPr>
              <a:t>.</a:t>
            </a:r>
            <a:r>
              <a:rPr lang="zh-TW" altLang="en-US" b="1" dirty="0" smtClean="0">
                <a:solidFill>
                  <a:srgbClr val="FFFF00"/>
                </a:solidFill>
                <a:latin typeface="+mn-ea"/>
              </a:rPr>
              <a:t>期貨交易輔助人應</a:t>
            </a:r>
            <a:r>
              <a:rPr lang="zh-TW" altLang="en-US" b="1" dirty="0" smtClean="0">
                <a:solidFill>
                  <a:srgbClr val="FFFF00"/>
                </a:solidFill>
                <a:latin typeface="+mn-ea"/>
              </a:rPr>
              <a:t>依其與期貨商之約定辦理。</a:t>
            </a:r>
            <a:endParaRPr lang="zh-TW" altLang="en-US" b="1" dirty="0">
              <a:solidFill>
                <a:srgbClr val="FFFF00"/>
              </a:solidFill>
              <a:latin typeface="+mn-ea"/>
            </a:endParaRPr>
          </a:p>
        </p:txBody>
      </p:sp>
    </p:spTree>
    <p:extLst>
      <p:ext uri="{BB962C8B-B14F-4D97-AF65-F5344CB8AC3E}">
        <p14:creationId xmlns:p14="http://schemas.microsoft.com/office/powerpoint/2010/main" val="1726241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盤後風險控管機制</a:t>
            </a:r>
            <a:endParaRPr lang="zh-TW" altLang="en-US" b="1" dirty="0">
              <a:solidFill>
                <a:srgbClr val="FFFF00"/>
              </a:solidFill>
              <a:effectLst>
                <a:outerShdw blurRad="38100" dist="38100" dir="2700000" algn="tl">
                  <a:srgbClr val="000000"/>
                </a:outerShdw>
              </a:effectLst>
            </a:endParaRPr>
          </a:p>
        </p:txBody>
      </p:sp>
      <p:sp>
        <p:nvSpPr>
          <p:cNvPr id="12" name="Rectangle 3"/>
          <p:cNvSpPr txBox="1">
            <a:spLocks noChangeArrowheads="1"/>
          </p:cNvSpPr>
          <p:nvPr/>
        </p:nvSpPr>
        <p:spPr bwMode="auto">
          <a:xfrm>
            <a:off x="251521" y="1340768"/>
            <a:ext cx="8640960" cy="4968429"/>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ts val="26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客戶部位於一般交易時段收盤時以結算價格計算</a:t>
            </a:r>
            <a:r>
              <a:rPr lang="zh-TW" altLang="en-US" sz="2000" dirty="0" smtClean="0">
                <a:solidFill>
                  <a:srgbClr val="FAFD00"/>
                </a:solidFill>
                <a:effectLst>
                  <a:outerShdw blurRad="38100" dist="38100" dir="2700000" algn="tl">
                    <a:srgbClr val="000000">
                      <a:alpha val="43137"/>
                    </a:srgbClr>
                  </a:outerShdw>
                </a:effectLst>
                <a:latin typeface="+mn-ea"/>
              </a:rPr>
              <a:t>損益及保證金需求後</a:t>
            </a:r>
            <a:r>
              <a:rPr lang="zh-TW" altLang="en-US" sz="2000" dirty="0" smtClean="0">
                <a:solidFill>
                  <a:srgbClr val="FAFD00"/>
                </a:solidFill>
                <a:effectLst>
                  <a:outerShdw blurRad="38100" dist="38100" dir="2700000" algn="tl">
                    <a:srgbClr val="000000">
                      <a:alpha val="43137"/>
                    </a:srgbClr>
                  </a:outerShdw>
                </a:effectLst>
                <a:latin typeface="+mn-ea"/>
              </a:rPr>
              <a:t>，若其權益數低於部位所需之維持保證金，期貨商應進行盤後保證金追繳之通知，請交易人補繳保證金。</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26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盤後保證金追繳之通知，期貨商得依客戶不同狀況約定不同之補繳時間，但最遲不得晚於次日中午十二時。</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2600"/>
              </a:lnSpc>
              <a:spcBef>
                <a:spcPts val="0"/>
              </a:spcBef>
              <a:buClr>
                <a:srgbClr val="00FF00"/>
              </a:buClr>
              <a:buSzTx/>
              <a:buFont typeface="Wingdings" pitchFamily="2" charset="2"/>
              <a:buChar char="l"/>
              <a:defRPr/>
            </a:pPr>
            <a:r>
              <a:rPr lang="zh-TW" altLang="en-US" sz="2000" dirty="0">
                <a:solidFill>
                  <a:srgbClr val="FAFD00"/>
                </a:solidFill>
                <a:effectLst>
                  <a:outerShdw blurRad="38100" dist="38100" dir="2700000" algn="tl">
                    <a:srgbClr val="000000">
                      <a:alpha val="43137"/>
                    </a:srgbClr>
                  </a:outerShdw>
                </a:effectLst>
                <a:latin typeface="+mn-ea"/>
              </a:rPr>
              <a:t>通知方法包括電話、簡訊、符合電子簽章功能之電子郵件或</a:t>
            </a:r>
            <a:r>
              <a:rPr lang="zh-TW" altLang="en-US" sz="2000" dirty="0" smtClean="0">
                <a:solidFill>
                  <a:srgbClr val="FAFD00"/>
                </a:solidFill>
                <a:effectLst>
                  <a:outerShdw blurRad="38100" dist="38100" dir="2700000" algn="tl">
                    <a:srgbClr val="000000">
                      <a:alpha val="43137"/>
                    </a:srgbClr>
                  </a:outerShdw>
                </a:effectLst>
                <a:latin typeface="+mn-ea"/>
              </a:rPr>
              <a:t>其他交易人</a:t>
            </a:r>
            <a:r>
              <a:rPr lang="zh-TW" altLang="en-US" sz="2000" dirty="0">
                <a:solidFill>
                  <a:srgbClr val="FAFD00"/>
                </a:solidFill>
                <a:effectLst>
                  <a:outerShdw blurRad="38100" dist="38100" dir="2700000" algn="tl">
                    <a:srgbClr val="000000">
                      <a:alpha val="43137"/>
                    </a:srgbClr>
                  </a:outerShdw>
                </a:effectLst>
                <a:latin typeface="+mn-ea"/>
              </a:rPr>
              <a:t>指定的方式為之</a:t>
            </a:r>
            <a:r>
              <a:rPr lang="zh-TW" altLang="en-US" sz="2000" dirty="0" smtClean="0">
                <a:solidFill>
                  <a:srgbClr val="FAFD00"/>
                </a:solidFill>
                <a:effectLst>
                  <a:outerShdw blurRad="38100" dist="38100" dir="2700000" algn="tl">
                    <a:srgbClr val="000000">
                      <a:alpha val="43137"/>
                    </a:srgbClr>
                  </a:outerShdw>
                </a:effectLst>
                <a:latin typeface="+mn-ea"/>
              </a:rPr>
              <a:t>。但期貨商若以</a:t>
            </a:r>
            <a:r>
              <a:rPr lang="zh-TW" altLang="en-US" sz="2000" dirty="0">
                <a:solidFill>
                  <a:srgbClr val="FAFD00"/>
                </a:solidFill>
                <a:effectLst>
                  <a:outerShdw blurRad="38100" dist="38100" dir="2700000" algn="tl">
                    <a:srgbClr val="000000">
                      <a:alpha val="43137"/>
                    </a:srgbClr>
                  </a:outerShdw>
                </a:effectLst>
                <a:latin typeface="+mn-ea"/>
              </a:rPr>
              <a:t>不具電子簽章功能之</a:t>
            </a:r>
            <a:r>
              <a:rPr lang="zh-TW" altLang="en-US" sz="2000" dirty="0" smtClean="0">
                <a:solidFill>
                  <a:srgbClr val="FAFD00"/>
                </a:solidFill>
                <a:effectLst>
                  <a:outerShdw blurRad="38100" dist="38100" dir="2700000" algn="tl">
                    <a:srgbClr val="000000">
                      <a:alpha val="43137"/>
                    </a:srgbClr>
                  </a:outerShdw>
                </a:effectLst>
                <a:latin typeface="+mn-ea"/>
              </a:rPr>
              <a:t>電子郵件通知</a:t>
            </a:r>
            <a:r>
              <a:rPr lang="zh-TW" altLang="en-US" sz="2000" dirty="0">
                <a:solidFill>
                  <a:srgbClr val="FAFD00"/>
                </a:solidFill>
                <a:effectLst>
                  <a:outerShdw blurRad="38100" dist="38100" dir="2700000" algn="tl">
                    <a:srgbClr val="000000">
                      <a:alpha val="43137"/>
                    </a:srgbClr>
                  </a:outerShdw>
                </a:effectLst>
                <a:latin typeface="+mn-ea"/>
              </a:rPr>
              <a:t>者，應同時再以電話或簡訊通知交易人</a:t>
            </a:r>
            <a:r>
              <a:rPr lang="zh-TW" altLang="en-US" sz="2000" dirty="0" smtClean="0">
                <a:solidFill>
                  <a:srgbClr val="FAFD00"/>
                </a:solidFill>
                <a:effectLst>
                  <a:outerShdw blurRad="38100" dist="38100" dir="2700000" algn="tl">
                    <a:srgbClr val="000000">
                      <a:alpha val="43137"/>
                    </a:srgbClr>
                  </a:outerShdw>
                </a:effectLst>
                <a:latin typeface="+mn-ea"/>
              </a:rPr>
              <a:t>。</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26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盤後保證金追繳通知之內容，應包括期貨</a:t>
            </a:r>
            <a:r>
              <a:rPr lang="zh-TW" altLang="en-US" sz="2000" dirty="0">
                <a:solidFill>
                  <a:srgbClr val="FAFD00"/>
                </a:solidFill>
                <a:effectLst>
                  <a:outerShdw blurRad="38100" dist="38100" dir="2700000" algn="tl">
                    <a:srgbClr val="000000">
                      <a:alpha val="43137"/>
                    </a:srgbClr>
                  </a:outerShdw>
                </a:effectLst>
                <a:latin typeface="+mn-ea"/>
              </a:rPr>
              <a:t>交易人</a:t>
            </a:r>
            <a:r>
              <a:rPr lang="zh-TW" altLang="en-US" sz="2000" dirty="0" smtClean="0">
                <a:solidFill>
                  <a:srgbClr val="FAFD00"/>
                </a:solidFill>
                <a:effectLst>
                  <a:outerShdw blurRad="38100" dist="38100" dir="2700000" algn="tl">
                    <a:srgbClr val="000000">
                      <a:alpha val="43137"/>
                    </a:srgbClr>
                  </a:outerShdw>
                </a:effectLst>
                <a:latin typeface="+mn-ea"/>
              </a:rPr>
              <a:t>帳號、盤</a:t>
            </a:r>
            <a:r>
              <a:rPr lang="zh-TW" altLang="en-US" sz="2000" dirty="0">
                <a:solidFill>
                  <a:srgbClr val="FAFD00"/>
                </a:solidFill>
                <a:effectLst>
                  <a:outerShdw blurRad="38100" dist="38100" dir="2700000" algn="tl">
                    <a:srgbClr val="000000">
                      <a:alpha val="43137"/>
                    </a:srgbClr>
                  </a:outerShdw>
                </a:effectLst>
                <a:latin typeface="+mn-ea"/>
              </a:rPr>
              <a:t>後保證金追繳發生</a:t>
            </a:r>
            <a:r>
              <a:rPr lang="zh-TW" altLang="en-US" sz="2000" dirty="0" smtClean="0">
                <a:solidFill>
                  <a:srgbClr val="FAFD00"/>
                </a:solidFill>
                <a:effectLst>
                  <a:outerShdw blurRad="38100" dist="38100" dir="2700000" algn="tl">
                    <a:srgbClr val="000000">
                      <a:alpha val="43137"/>
                    </a:srgbClr>
                  </a:outerShdw>
                </a:effectLst>
                <a:latin typeface="+mn-ea"/>
              </a:rPr>
              <a:t>日期、期貨</a:t>
            </a:r>
            <a:r>
              <a:rPr lang="zh-TW" altLang="en-US" sz="2000" dirty="0">
                <a:solidFill>
                  <a:srgbClr val="FAFD00"/>
                </a:solidFill>
                <a:effectLst>
                  <a:outerShdw blurRad="38100" dist="38100" dir="2700000" algn="tl">
                    <a:srgbClr val="000000">
                      <a:alpha val="43137"/>
                    </a:srgbClr>
                  </a:outerShdw>
                </a:effectLst>
                <a:latin typeface="+mn-ea"/>
              </a:rPr>
              <a:t>交易人之帳戶權益</a:t>
            </a:r>
            <a:r>
              <a:rPr lang="zh-TW" altLang="en-US" sz="2000" dirty="0" smtClean="0">
                <a:solidFill>
                  <a:srgbClr val="FAFD00"/>
                </a:solidFill>
                <a:effectLst>
                  <a:outerShdw blurRad="38100" dist="38100" dir="2700000" algn="tl">
                    <a:srgbClr val="000000">
                      <a:alpha val="43137"/>
                    </a:srgbClr>
                  </a:outerShdw>
                </a:effectLst>
                <a:latin typeface="+mn-ea"/>
              </a:rPr>
              <a:t>數、整</a:t>
            </a:r>
            <a:r>
              <a:rPr lang="zh-TW" altLang="en-US" sz="2000" dirty="0">
                <a:solidFill>
                  <a:srgbClr val="FAFD00"/>
                </a:solidFill>
                <a:effectLst>
                  <a:outerShdw blurRad="38100" dist="38100" dir="2700000" algn="tl">
                    <a:srgbClr val="000000">
                      <a:alpha val="43137"/>
                    </a:srgbClr>
                  </a:outerShdw>
                </a:effectLst>
                <a:latin typeface="+mn-ea"/>
              </a:rPr>
              <a:t>戶追繳</a:t>
            </a:r>
            <a:r>
              <a:rPr lang="zh-TW" altLang="en-US" sz="2000" dirty="0" smtClean="0">
                <a:solidFill>
                  <a:srgbClr val="FAFD00"/>
                </a:solidFill>
                <a:effectLst>
                  <a:outerShdw blurRad="38100" dist="38100" dir="2700000" algn="tl">
                    <a:srgbClr val="000000">
                      <a:alpha val="43137"/>
                    </a:srgbClr>
                  </a:outerShdw>
                </a:effectLst>
                <a:latin typeface="+mn-ea"/>
              </a:rPr>
              <a:t>金額、補足</a:t>
            </a:r>
            <a:r>
              <a:rPr lang="zh-TW" altLang="en-US" sz="2000" dirty="0">
                <a:solidFill>
                  <a:srgbClr val="FAFD00"/>
                </a:solidFill>
                <a:effectLst>
                  <a:outerShdw blurRad="38100" dist="38100" dir="2700000" algn="tl">
                    <a:srgbClr val="000000">
                      <a:alpha val="43137"/>
                    </a:srgbClr>
                  </a:outerShdw>
                </a:effectLst>
                <a:latin typeface="+mn-ea"/>
              </a:rPr>
              <a:t>追繳金額之</a:t>
            </a:r>
            <a:r>
              <a:rPr lang="zh-TW" altLang="en-US" sz="2000" dirty="0" smtClean="0">
                <a:solidFill>
                  <a:srgbClr val="FAFD00"/>
                </a:solidFill>
                <a:effectLst>
                  <a:outerShdw blurRad="38100" dist="38100" dir="2700000" algn="tl">
                    <a:srgbClr val="000000">
                      <a:alpha val="43137"/>
                    </a:srgbClr>
                  </a:outerShdw>
                </a:effectLst>
                <a:latin typeface="+mn-ea"/>
              </a:rPr>
              <a:t>時限、未消除時期貨商</a:t>
            </a:r>
            <a:r>
              <a:rPr lang="zh-TW" altLang="en-US" sz="2000" dirty="0">
                <a:solidFill>
                  <a:srgbClr val="FAFD00"/>
                </a:solidFill>
                <a:effectLst>
                  <a:outerShdw blurRad="38100" dist="38100" dir="2700000" algn="tl">
                    <a:srgbClr val="000000">
                      <a:alpha val="43137"/>
                    </a:srgbClr>
                  </a:outerShdw>
                </a:effectLst>
                <a:latin typeface="+mn-ea"/>
              </a:rPr>
              <a:t>將開始執行代為沖銷</a:t>
            </a:r>
            <a:r>
              <a:rPr lang="zh-TW" altLang="en-US" sz="2000" dirty="0" smtClean="0">
                <a:solidFill>
                  <a:srgbClr val="FAFD00"/>
                </a:solidFill>
                <a:effectLst>
                  <a:outerShdw blurRad="38100" dist="38100" dir="2700000" algn="tl">
                    <a:srgbClr val="000000">
                      <a:alpha val="43137"/>
                    </a:srgbClr>
                  </a:outerShdw>
                </a:effectLst>
                <a:latin typeface="+mn-ea"/>
              </a:rPr>
              <a:t>作業程序等六項。</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2600"/>
              </a:lnSpc>
              <a:spcBef>
                <a:spcPts val="0"/>
              </a:spcBef>
              <a:buClr>
                <a:srgbClr val="00FF00"/>
              </a:buClr>
              <a:buSzTx/>
              <a:buFont typeface="Wingdings" pitchFamily="2" charset="2"/>
              <a:buChar char="l"/>
              <a:defRPr/>
            </a:pPr>
            <a:r>
              <a:rPr lang="zh-TW" altLang="en-US" sz="2000" dirty="0">
                <a:solidFill>
                  <a:srgbClr val="FAFD00"/>
                </a:solidFill>
                <a:effectLst>
                  <a:outerShdw blurRad="38100" dist="38100" dir="2700000" algn="tl">
                    <a:srgbClr val="000000">
                      <a:alpha val="43137"/>
                    </a:srgbClr>
                  </a:outerShdw>
                </a:effectLst>
                <a:latin typeface="+mn-ea"/>
              </a:rPr>
              <a:t>盤後保證金追繳在符合下列條件之一時，得以銷除不予代為沖銷：　</a:t>
            </a:r>
            <a:endParaRPr lang="zh-TW" altLang="en-US" sz="2000" dirty="0">
              <a:solidFill>
                <a:srgbClr val="FAFD00"/>
              </a:solidFill>
              <a:latin typeface="+mn-ea"/>
            </a:endParaRPr>
          </a:p>
          <a:p>
            <a:pPr lvl="1">
              <a:lnSpc>
                <a:spcPts val="2600"/>
              </a:lnSpc>
              <a:spcBef>
                <a:spcPts val="0"/>
              </a:spcBef>
              <a:buClr>
                <a:schemeClr val="tx1"/>
              </a:buClr>
              <a:buSzTx/>
              <a:buFont typeface="Wingdings" pitchFamily="2" charset="2"/>
              <a:buChar char="ü"/>
              <a:defRPr/>
            </a:pPr>
            <a:r>
              <a:rPr lang="zh-TW" altLang="en-US" sz="2000" dirty="0">
                <a:solidFill>
                  <a:srgbClr val="FAFD00"/>
                </a:solidFill>
                <a:effectLst>
                  <a:outerShdw blurRad="38100" dist="38100" dir="2700000" algn="tl">
                    <a:srgbClr val="000000">
                      <a:alpha val="43137"/>
                    </a:srgbClr>
                  </a:outerShdw>
                </a:effectLst>
                <a:latin typeface="+mn-ea"/>
              </a:rPr>
              <a:t>交易人於次一營業日約定時間以前補足期貨商所追繳之金額。                                     </a:t>
            </a:r>
          </a:p>
          <a:p>
            <a:pPr lvl="1">
              <a:lnSpc>
                <a:spcPts val="2600"/>
              </a:lnSpc>
              <a:spcBef>
                <a:spcPts val="0"/>
              </a:spcBef>
              <a:buClr>
                <a:schemeClr val="tx1"/>
              </a:buClr>
              <a:buSzTx/>
              <a:buFont typeface="Wingdings" pitchFamily="2" charset="2"/>
              <a:buChar char="ü"/>
              <a:defRPr/>
            </a:pPr>
            <a:r>
              <a:rPr lang="zh-TW" altLang="en-US" sz="2000" dirty="0">
                <a:solidFill>
                  <a:srgbClr val="FAFD00"/>
                </a:solidFill>
                <a:effectLst>
                  <a:outerShdw blurRad="38100" dist="38100" dir="2700000" algn="tl">
                    <a:srgbClr val="000000">
                      <a:alpha val="43137"/>
                    </a:srgbClr>
                  </a:outerShdw>
                </a:effectLst>
                <a:latin typeface="+mn-ea"/>
              </a:rPr>
              <a:t>於次一營業日約定時間之權益數等於或大於未沖銷部位所需原始保證金時，但雖於約定時間前曾回復者仍不予消除</a:t>
            </a:r>
            <a:r>
              <a:rPr lang="zh-TW" altLang="en-US" sz="2000" dirty="0" smtClean="0">
                <a:solidFill>
                  <a:srgbClr val="FAFD00"/>
                </a:solidFill>
                <a:effectLst>
                  <a:outerShdw blurRad="38100" dist="38100" dir="2700000" algn="tl">
                    <a:srgbClr val="000000">
                      <a:alpha val="43137"/>
                    </a:srgbClr>
                  </a:outerShdw>
                </a:effectLst>
                <a:latin typeface="+mn-ea"/>
              </a:rPr>
              <a:t>。</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26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前一一般交易時段之未沖銷部位已全部沖銷。</a:t>
            </a:r>
            <a:endParaRPr lang="zh-TW" altLang="en-US" sz="2000" dirty="0">
              <a:solidFill>
                <a:srgbClr val="FAFD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65015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wipe(left)">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wipe(left)">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wipe(left)">
                                      <p:cBhvr>
                                        <p:cTn id="22" dur="500"/>
                                        <p:tgtEl>
                                          <p:spTgt spid="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wipe(left)">
                                      <p:cBhvr>
                                        <p:cTn id="27" dur="500"/>
                                        <p:tgtEl>
                                          <p:spTgt spid="12">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2">
                                            <p:txEl>
                                              <p:pRg st="5" end="5"/>
                                            </p:txEl>
                                          </p:spTgt>
                                        </p:tgtEl>
                                        <p:attrNameLst>
                                          <p:attrName>style.visibility</p:attrName>
                                        </p:attrNameLst>
                                      </p:cBhvr>
                                      <p:to>
                                        <p:strVal val="visible"/>
                                      </p:to>
                                    </p:set>
                                    <p:animEffect transition="in" filter="wipe(left)">
                                      <p:cBhvr>
                                        <p:cTn id="30" dur="500"/>
                                        <p:tgtEl>
                                          <p:spTgt spid="12">
                                            <p:txEl>
                                              <p:pRg st="5" end="5"/>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2">
                                            <p:txEl>
                                              <p:pRg st="6" end="6"/>
                                            </p:txEl>
                                          </p:spTgt>
                                        </p:tgtEl>
                                        <p:attrNameLst>
                                          <p:attrName>style.visibility</p:attrName>
                                        </p:attrNameLst>
                                      </p:cBhvr>
                                      <p:to>
                                        <p:strVal val="visible"/>
                                      </p:to>
                                    </p:set>
                                    <p:animEffect transition="in" filter="wipe(left)">
                                      <p:cBhvr>
                                        <p:cTn id="33" dur="500"/>
                                        <p:tgtEl>
                                          <p:spTgt spid="12">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12">
                                            <p:txEl>
                                              <p:pRg st="7" end="7"/>
                                            </p:txEl>
                                          </p:spTgt>
                                        </p:tgtEl>
                                        <p:attrNameLst>
                                          <p:attrName>style.visibility</p:attrName>
                                        </p:attrNameLst>
                                      </p:cBhvr>
                                      <p:to>
                                        <p:strVal val="visible"/>
                                      </p:to>
                                    </p:set>
                                    <p:animEffect transition="in" filter="wipe(left)">
                                      <p:cBhvr>
                                        <p:cTn id="36" dur="500"/>
                                        <p:tgtEl>
                                          <p:spTgt spid="1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0" y="1844824"/>
            <a:ext cx="5292080" cy="4388222"/>
          </a:xfrm>
        </p:spPr>
        <p:txBody>
          <a:bodyPr/>
          <a:lstStyle/>
          <a:p>
            <a:pPr marL="342900" lvl="1" indent="-342900">
              <a:lnSpc>
                <a:spcPct val="100000"/>
              </a:lnSpc>
              <a:spcBef>
                <a:spcPts val="0"/>
              </a:spcBef>
              <a:spcAft>
                <a:spcPts val="0"/>
              </a:spcAft>
              <a:buClr>
                <a:schemeClr val="tx1"/>
              </a:buClr>
              <a:buFont typeface="Wingdings" pitchFamily="2" charset="2"/>
              <a:buChar char="n"/>
              <a:defRPr/>
            </a:pPr>
            <a:r>
              <a:rPr lang="zh-TW" altLang="en-US" sz="2000" kern="1200" dirty="0" smtClean="0">
                <a:solidFill>
                  <a:srgbClr val="FFFF00"/>
                </a:solidFill>
                <a:latin typeface="+mn-ea"/>
              </a:rPr>
              <a:t>假設</a:t>
            </a:r>
            <a:r>
              <a:rPr lang="en-US" altLang="zh-TW" sz="2000" kern="1200" dirty="0">
                <a:solidFill>
                  <a:srgbClr val="FFFF00"/>
                </a:solidFill>
                <a:latin typeface="+mn-ea"/>
              </a:rPr>
              <a:t>TXO</a:t>
            </a:r>
            <a:r>
              <a:rPr lang="zh-TW" altLang="en-US" sz="2000" kern="1200" dirty="0">
                <a:solidFill>
                  <a:srgbClr val="FFFF00"/>
                </a:solidFill>
                <a:latin typeface="+mn-ea"/>
              </a:rPr>
              <a:t>最近月履約</a:t>
            </a:r>
            <a:r>
              <a:rPr lang="zh-TW" altLang="en-US" sz="2000" kern="1200" dirty="0" smtClean="0">
                <a:solidFill>
                  <a:srgbClr val="FFFF00"/>
                </a:solidFill>
                <a:latin typeface="+mn-ea"/>
              </a:rPr>
              <a:t>價</a:t>
            </a:r>
            <a:r>
              <a:rPr lang="en-US" altLang="zh-TW" sz="2000" kern="1200" dirty="0" smtClean="0">
                <a:solidFill>
                  <a:srgbClr val="FFFF00"/>
                </a:solidFill>
                <a:latin typeface="+mn-ea"/>
              </a:rPr>
              <a:t>9600</a:t>
            </a:r>
            <a:r>
              <a:rPr lang="zh-TW" altLang="en-US" sz="2000" kern="1200" dirty="0">
                <a:solidFill>
                  <a:srgbClr val="FFFF00"/>
                </a:solidFill>
                <a:latin typeface="+mn-ea"/>
              </a:rPr>
              <a:t>賣</a:t>
            </a:r>
            <a:r>
              <a:rPr lang="zh-TW" altLang="en-US" sz="2000" kern="1200" dirty="0" smtClean="0">
                <a:solidFill>
                  <a:srgbClr val="FFFF00"/>
                </a:solidFill>
                <a:latin typeface="+mn-ea"/>
              </a:rPr>
              <a:t>權即時</a:t>
            </a:r>
            <a:r>
              <a:rPr lang="zh-TW" altLang="en-US" sz="2000" kern="1200" dirty="0">
                <a:solidFill>
                  <a:srgbClr val="FFFF00"/>
                </a:solidFill>
                <a:latin typeface="+mn-ea"/>
              </a:rPr>
              <a:t>價格區間上限</a:t>
            </a:r>
            <a:r>
              <a:rPr lang="zh-TW" altLang="en-US" sz="2000" kern="1200" dirty="0" smtClean="0">
                <a:solidFill>
                  <a:srgbClr val="FFFF00"/>
                </a:solidFill>
                <a:latin typeface="+mn-ea"/>
              </a:rPr>
              <a:t>為</a:t>
            </a:r>
            <a:r>
              <a:rPr lang="en-US" altLang="zh-TW" sz="2000" kern="1200" dirty="0" smtClean="0">
                <a:solidFill>
                  <a:srgbClr val="FFFF00"/>
                </a:solidFill>
                <a:latin typeface="+mn-ea"/>
              </a:rPr>
              <a:t>130</a:t>
            </a:r>
            <a:r>
              <a:rPr lang="zh-TW" altLang="en-US" sz="2000" kern="1200" dirty="0" smtClean="0">
                <a:solidFill>
                  <a:srgbClr val="FFFF00"/>
                </a:solidFill>
                <a:latin typeface="+mn-ea"/>
              </a:rPr>
              <a:t>點，下限為</a:t>
            </a:r>
            <a:r>
              <a:rPr lang="en-US" altLang="zh-TW" sz="2000" kern="1200" dirty="0" smtClean="0">
                <a:solidFill>
                  <a:srgbClr val="FFFF00"/>
                </a:solidFill>
                <a:latin typeface="+mn-ea"/>
              </a:rPr>
              <a:t>0.1</a:t>
            </a:r>
            <a:r>
              <a:rPr lang="zh-TW" altLang="en-US" sz="2000" kern="1200" dirty="0" smtClean="0">
                <a:solidFill>
                  <a:srgbClr val="FFFF00"/>
                </a:solidFill>
                <a:latin typeface="+mn-ea"/>
              </a:rPr>
              <a:t>點。履約價</a:t>
            </a:r>
            <a:r>
              <a:rPr lang="en-US" altLang="zh-TW" sz="2000" kern="1200" dirty="0" smtClean="0">
                <a:solidFill>
                  <a:srgbClr val="FFFF00"/>
                </a:solidFill>
                <a:latin typeface="+mn-ea"/>
              </a:rPr>
              <a:t>9600</a:t>
            </a:r>
            <a:r>
              <a:rPr lang="zh-TW" altLang="en-US" sz="2000" kern="1200" dirty="0" smtClean="0">
                <a:solidFill>
                  <a:srgbClr val="FFFF00"/>
                </a:solidFill>
                <a:latin typeface="+mn-ea"/>
              </a:rPr>
              <a:t>買權即時價格區間上限為</a:t>
            </a:r>
            <a:r>
              <a:rPr lang="en-US" altLang="zh-TW" sz="2000" kern="1200" dirty="0" smtClean="0">
                <a:solidFill>
                  <a:srgbClr val="FFFF00"/>
                </a:solidFill>
                <a:latin typeface="+mn-ea"/>
              </a:rPr>
              <a:t>120</a:t>
            </a:r>
            <a:r>
              <a:rPr lang="zh-TW" altLang="en-US" sz="2000" kern="1200" dirty="0" smtClean="0">
                <a:solidFill>
                  <a:srgbClr val="FFFF00"/>
                </a:solidFill>
                <a:latin typeface="+mn-ea"/>
              </a:rPr>
              <a:t>點，下限為</a:t>
            </a:r>
            <a:r>
              <a:rPr lang="en-US" altLang="zh-TW" sz="2000" kern="1200" dirty="0" smtClean="0">
                <a:solidFill>
                  <a:srgbClr val="FFFF00"/>
                </a:solidFill>
                <a:latin typeface="+mn-ea"/>
              </a:rPr>
              <a:t>0.1</a:t>
            </a:r>
            <a:r>
              <a:rPr lang="zh-TW" altLang="en-US" sz="2000" kern="1200" dirty="0" smtClean="0">
                <a:solidFill>
                  <a:srgbClr val="FFFF00"/>
                </a:solidFill>
                <a:latin typeface="+mn-ea"/>
              </a:rPr>
              <a:t>點</a:t>
            </a:r>
            <a:endParaRPr lang="en-US" altLang="zh-TW" sz="2000" kern="1200" dirty="0" smtClean="0">
              <a:solidFill>
                <a:srgbClr val="FFFF00"/>
              </a:solidFill>
              <a:latin typeface="+mn-ea"/>
            </a:endParaRPr>
          </a:p>
          <a:p>
            <a:pPr marL="531813" lvl="2" indent="-354013">
              <a:lnSpc>
                <a:spcPct val="100000"/>
              </a:lnSpc>
              <a:spcBef>
                <a:spcPts val="0"/>
              </a:spcBef>
              <a:spcAft>
                <a:spcPts val="0"/>
              </a:spcAft>
              <a:buClr>
                <a:schemeClr val="tx1"/>
              </a:buClr>
              <a:buFont typeface="Wingdings" pitchFamily="2" charset="2"/>
              <a:buChar char="u"/>
              <a:defRPr/>
            </a:pPr>
            <a:r>
              <a:rPr lang="zh-TW" altLang="en-US" sz="1600" dirty="0" smtClean="0">
                <a:solidFill>
                  <a:srgbClr val="FFFF00"/>
                </a:solidFill>
                <a:latin typeface="+mn-ea"/>
              </a:rPr>
              <a:t>若</a:t>
            </a:r>
            <a:r>
              <a:rPr lang="zh-TW" altLang="en-US" sz="1600" dirty="0">
                <a:solidFill>
                  <a:srgbClr val="FFFF00"/>
                </a:solidFill>
                <a:latin typeface="+mn-ea"/>
              </a:rPr>
              <a:t>交易人</a:t>
            </a:r>
            <a:r>
              <a:rPr lang="zh-TW" altLang="en-US" sz="1600" dirty="0" smtClean="0">
                <a:solidFill>
                  <a:srgbClr val="FFFF00"/>
                </a:solidFill>
                <a:latin typeface="+mn-ea"/>
              </a:rPr>
              <a:t>以「市價委託」買進</a:t>
            </a:r>
            <a:r>
              <a:rPr lang="en-US" altLang="zh-TW" sz="1600" dirty="0" smtClean="0">
                <a:solidFill>
                  <a:srgbClr val="FFFF00"/>
                </a:solidFill>
                <a:latin typeface="+mn-ea"/>
              </a:rPr>
              <a:t>9600p</a:t>
            </a:r>
            <a:r>
              <a:rPr lang="en-US" altLang="zh-TW" sz="1600" dirty="0">
                <a:solidFill>
                  <a:srgbClr val="FFFF00"/>
                </a:solidFill>
                <a:latin typeface="+mn-ea"/>
              </a:rPr>
              <a:t>/</a:t>
            </a:r>
            <a:r>
              <a:rPr lang="zh-TW" altLang="en-US" sz="1600" dirty="0" smtClean="0">
                <a:solidFill>
                  <a:srgbClr val="FFFF00"/>
                </a:solidFill>
                <a:latin typeface="+mn-ea"/>
              </a:rPr>
              <a:t>賣出</a:t>
            </a:r>
            <a:r>
              <a:rPr lang="en-US" altLang="zh-TW" sz="1600" dirty="0" smtClean="0">
                <a:solidFill>
                  <a:srgbClr val="FFFF00"/>
                </a:solidFill>
                <a:latin typeface="+mn-ea"/>
              </a:rPr>
              <a:t>9600c</a:t>
            </a:r>
            <a:r>
              <a:rPr lang="zh-TW" altLang="en-US" sz="1600" dirty="0" smtClean="0">
                <a:solidFill>
                  <a:srgbClr val="FFFF00"/>
                </a:solidFill>
                <a:latin typeface="+mn-ea"/>
              </a:rPr>
              <a:t> </a:t>
            </a:r>
            <a:r>
              <a:rPr lang="en-US" altLang="zh-TW" sz="1600" dirty="0">
                <a:solidFill>
                  <a:srgbClr val="FFFF00"/>
                </a:solidFill>
                <a:latin typeface="+mn-ea"/>
              </a:rPr>
              <a:t>1</a:t>
            </a:r>
            <a:r>
              <a:rPr lang="en-US" altLang="zh-TW" sz="1600" dirty="0" smtClean="0">
                <a:solidFill>
                  <a:srgbClr val="FFFF00"/>
                </a:solidFill>
                <a:latin typeface="+mn-ea"/>
              </a:rPr>
              <a:t>0</a:t>
            </a:r>
            <a:r>
              <a:rPr lang="zh-TW" altLang="en-US" sz="1600" dirty="0" smtClean="0">
                <a:solidFill>
                  <a:srgbClr val="FFFF00"/>
                </a:solidFill>
                <a:latin typeface="+mn-ea"/>
              </a:rPr>
              <a:t>口轉換組合式委託</a:t>
            </a:r>
            <a:endParaRPr lang="en-US" altLang="zh-TW" sz="1600" dirty="0" smtClean="0">
              <a:solidFill>
                <a:srgbClr val="FFFF00"/>
              </a:solidFill>
              <a:latin typeface="+mn-ea"/>
            </a:endParaRPr>
          </a:p>
          <a:p>
            <a:pPr marL="531813" lvl="1" indent="-358775">
              <a:lnSpc>
                <a:spcPct val="100000"/>
              </a:lnSpc>
              <a:spcBef>
                <a:spcPts val="0"/>
              </a:spcBef>
              <a:spcAft>
                <a:spcPts val="0"/>
              </a:spcAft>
              <a:buClr>
                <a:schemeClr val="tx1"/>
              </a:buClr>
              <a:buFont typeface="Wingdings" panose="05000000000000000000" pitchFamily="2" charset="2"/>
              <a:buChar char="u"/>
            </a:pPr>
            <a:r>
              <a:rPr lang="zh-TW" altLang="en-US" sz="1600" dirty="0">
                <a:solidFill>
                  <a:srgbClr val="FFFF00"/>
                </a:solidFill>
                <a:latin typeface="+mn-ea"/>
              </a:rPr>
              <a:t>依委託簿試算可能成交價</a:t>
            </a:r>
            <a:r>
              <a:rPr lang="en-US" altLang="zh-TW" sz="1600" dirty="0">
                <a:solidFill>
                  <a:srgbClr val="FFFF00"/>
                </a:solidFill>
                <a:latin typeface="+mn-ea"/>
              </a:rPr>
              <a:t>:</a:t>
            </a:r>
          </a:p>
          <a:p>
            <a:pPr marL="809625" lvl="3" indent="-236538">
              <a:lnSpc>
                <a:spcPct val="100000"/>
              </a:lnSpc>
              <a:spcBef>
                <a:spcPts val="0"/>
              </a:spcBef>
              <a:spcAft>
                <a:spcPts val="0"/>
              </a:spcAft>
              <a:buClr>
                <a:schemeClr val="tx1"/>
              </a:buClr>
              <a:buFont typeface="Wingdings" panose="05000000000000000000" pitchFamily="2" charset="2"/>
              <a:buChar char="l"/>
            </a:pPr>
            <a:r>
              <a:rPr lang="zh-TW" altLang="en-US" sz="1600" dirty="0">
                <a:solidFill>
                  <a:srgbClr val="FFFF00"/>
                </a:solidFill>
                <a:latin typeface="+mn-ea"/>
              </a:rPr>
              <a:t>履約價</a:t>
            </a:r>
            <a:r>
              <a:rPr lang="en-US" altLang="zh-TW" sz="1600" dirty="0">
                <a:solidFill>
                  <a:srgbClr val="FFFF00"/>
                </a:solidFill>
                <a:latin typeface="+mn-ea"/>
              </a:rPr>
              <a:t>9600</a:t>
            </a:r>
            <a:r>
              <a:rPr lang="zh-TW" altLang="en-US" sz="1600" dirty="0">
                <a:solidFill>
                  <a:srgbClr val="FFFF00"/>
                </a:solidFill>
                <a:latin typeface="+mn-ea"/>
              </a:rPr>
              <a:t>賣權可能成交價為</a:t>
            </a:r>
            <a:r>
              <a:rPr lang="en-US" altLang="zh-TW" sz="1600" u="sng" dirty="0">
                <a:solidFill>
                  <a:srgbClr val="FFFF00"/>
                </a:solidFill>
                <a:latin typeface="+mn-ea"/>
              </a:rPr>
              <a:t>30</a:t>
            </a:r>
            <a:r>
              <a:rPr lang="zh-TW" altLang="en-US" sz="1600" u="sng" dirty="0">
                <a:solidFill>
                  <a:srgbClr val="FFFF00"/>
                </a:solidFill>
                <a:latin typeface="+mn-ea"/>
              </a:rPr>
              <a:t>點</a:t>
            </a:r>
            <a:r>
              <a:rPr lang="en-US" altLang="zh-TW" sz="1600" u="sng" dirty="0">
                <a:solidFill>
                  <a:srgbClr val="FFFF00"/>
                </a:solidFill>
                <a:latin typeface="+mn-ea"/>
              </a:rPr>
              <a:t>2</a:t>
            </a:r>
            <a:r>
              <a:rPr lang="zh-TW" altLang="en-US" sz="1600" u="sng" dirty="0">
                <a:solidFill>
                  <a:srgbClr val="FFFF00"/>
                </a:solidFill>
                <a:latin typeface="+mn-ea"/>
              </a:rPr>
              <a:t>口、</a:t>
            </a:r>
            <a:r>
              <a:rPr lang="en-US" altLang="zh-TW" sz="1600" u="sng" dirty="0">
                <a:solidFill>
                  <a:srgbClr val="FFFF00"/>
                </a:solidFill>
                <a:latin typeface="+mn-ea"/>
              </a:rPr>
              <a:t>32</a:t>
            </a:r>
            <a:r>
              <a:rPr lang="zh-TW" altLang="en-US" sz="1600" u="sng" dirty="0">
                <a:solidFill>
                  <a:srgbClr val="FFFF00"/>
                </a:solidFill>
                <a:latin typeface="+mn-ea"/>
              </a:rPr>
              <a:t>點</a:t>
            </a:r>
            <a:r>
              <a:rPr lang="en-US" altLang="zh-TW" sz="1600" u="sng" dirty="0">
                <a:solidFill>
                  <a:srgbClr val="FFFF00"/>
                </a:solidFill>
                <a:latin typeface="+mn-ea"/>
              </a:rPr>
              <a:t>2</a:t>
            </a:r>
            <a:r>
              <a:rPr lang="zh-TW" altLang="en-US" sz="1600" u="sng" dirty="0">
                <a:solidFill>
                  <a:srgbClr val="FFFF00"/>
                </a:solidFill>
                <a:latin typeface="+mn-ea"/>
              </a:rPr>
              <a:t>口、</a:t>
            </a:r>
            <a:r>
              <a:rPr lang="en-US" altLang="zh-TW" sz="1600" u="sng" dirty="0">
                <a:solidFill>
                  <a:srgbClr val="FFFF00"/>
                </a:solidFill>
                <a:latin typeface="+mn-ea"/>
              </a:rPr>
              <a:t>35</a:t>
            </a:r>
            <a:r>
              <a:rPr lang="zh-TW" altLang="en-US" sz="1600" u="sng" dirty="0">
                <a:solidFill>
                  <a:srgbClr val="FFFF00"/>
                </a:solidFill>
                <a:latin typeface="+mn-ea"/>
              </a:rPr>
              <a:t>點</a:t>
            </a:r>
            <a:r>
              <a:rPr lang="en-US" altLang="zh-TW" sz="1600" u="sng" dirty="0">
                <a:solidFill>
                  <a:srgbClr val="FFFF00"/>
                </a:solidFill>
                <a:latin typeface="+mn-ea"/>
              </a:rPr>
              <a:t>3</a:t>
            </a:r>
            <a:r>
              <a:rPr lang="zh-TW" altLang="en-US" sz="1600" u="sng" dirty="0">
                <a:solidFill>
                  <a:srgbClr val="FFFF00"/>
                </a:solidFill>
                <a:latin typeface="+mn-ea"/>
              </a:rPr>
              <a:t>口、</a:t>
            </a:r>
            <a:r>
              <a:rPr lang="en-US" altLang="zh-TW" sz="1600" u="sng" dirty="0">
                <a:solidFill>
                  <a:srgbClr val="FFFF00"/>
                </a:solidFill>
                <a:latin typeface="+mn-ea"/>
              </a:rPr>
              <a:t>142</a:t>
            </a:r>
            <a:r>
              <a:rPr lang="zh-TW" altLang="en-US" sz="1600" u="sng" dirty="0">
                <a:solidFill>
                  <a:srgbClr val="FFFF00"/>
                </a:solidFill>
                <a:latin typeface="+mn-ea"/>
              </a:rPr>
              <a:t>點</a:t>
            </a:r>
            <a:r>
              <a:rPr lang="en-US" altLang="zh-TW" sz="1600" u="sng" dirty="0">
                <a:solidFill>
                  <a:srgbClr val="FFFF00"/>
                </a:solidFill>
                <a:latin typeface="+mn-ea"/>
              </a:rPr>
              <a:t>3</a:t>
            </a:r>
            <a:r>
              <a:rPr lang="zh-TW" altLang="en-US" sz="1600" u="sng" dirty="0">
                <a:solidFill>
                  <a:srgbClr val="FFFF00"/>
                </a:solidFill>
                <a:latin typeface="+mn-ea"/>
              </a:rPr>
              <a:t>口</a:t>
            </a:r>
            <a:r>
              <a:rPr lang="zh-TW" altLang="en-US" sz="1600" dirty="0">
                <a:solidFill>
                  <a:srgbClr val="FFFF00"/>
                </a:solidFill>
                <a:latin typeface="+mn-ea"/>
              </a:rPr>
              <a:t>；</a:t>
            </a:r>
            <a:endParaRPr lang="en-US" altLang="zh-TW" sz="1600" dirty="0">
              <a:solidFill>
                <a:srgbClr val="FFFF00"/>
              </a:solidFill>
              <a:latin typeface="+mn-ea"/>
            </a:endParaRPr>
          </a:p>
          <a:p>
            <a:pPr marL="809625" lvl="3" indent="-236538">
              <a:lnSpc>
                <a:spcPct val="100000"/>
              </a:lnSpc>
              <a:spcBef>
                <a:spcPts val="0"/>
              </a:spcBef>
              <a:spcAft>
                <a:spcPts val="0"/>
              </a:spcAft>
              <a:buClr>
                <a:schemeClr val="tx1"/>
              </a:buClr>
              <a:buFont typeface="Wingdings" panose="05000000000000000000" pitchFamily="2" charset="2"/>
              <a:buChar char="l"/>
            </a:pPr>
            <a:r>
              <a:rPr lang="zh-TW" altLang="en-US" sz="1600" dirty="0">
                <a:solidFill>
                  <a:srgbClr val="FFFF00"/>
                </a:solidFill>
                <a:latin typeface="+mn-ea"/>
              </a:rPr>
              <a:t>履約價</a:t>
            </a:r>
            <a:r>
              <a:rPr lang="en-US" altLang="zh-TW" sz="1600" dirty="0">
                <a:solidFill>
                  <a:srgbClr val="FFFF00"/>
                </a:solidFill>
                <a:latin typeface="+mn-ea"/>
              </a:rPr>
              <a:t>9600</a:t>
            </a:r>
            <a:r>
              <a:rPr lang="zh-TW" altLang="en-US" sz="1600" dirty="0">
                <a:solidFill>
                  <a:srgbClr val="FFFF00"/>
                </a:solidFill>
                <a:latin typeface="+mn-ea"/>
              </a:rPr>
              <a:t>買權可能成交價為</a:t>
            </a:r>
            <a:r>
              <a:rPr lang="en-US" altLang="zh-TW" sz="1600" dirty="0">
                <a:solidFill>
                  <a:srgbClr val="FFFF00"/>
                </a:solidFill>
                <a:latin typeface="+mn-ea"/>
              </a:rPr>
              <a:t>1</a:t>
            </a:r>
            <a:r>
              <a:rPr lang="en-US" altLang="zh-TW" sz="1600" u="sng" dirty="0">
                <a:solidFill>
                  <a:srgbClr val="FFFF00"/>
                </a:solidFill>
                <a:latin typeface="+mn-ea"/>
              </a:rPr>
              <a:t>4</a:t>
            </a:r>
            <a:r>
              <a:rPr lang="zh-TW" altLang="en-US" sz="1600" u="sng" dirty="0">
                <a:solidFill>
                  <a:srgbClr val="FFFF00"/>
                </a:solidFill>
                <a:latin typeface="+mn-ea"/>
              </a:rPr>
              <a:t>點</a:t>
            </a:r>
            <a:r>
              <a:rPr lang="en-US" altLang="zh-TW" sz="1600" u="sng" dirty="0">
                <a:solidFill>
                  <a:srgbClr val="FFFF00"/>
                </a:solidFill>
                <a:latin typeface="+mn-ea"/>
              </a:rPr>
              <a:t>2</a:t>
            </a:r>
            <a:r>
              <a:rPr lang="zh-TW" altLang="en-US" sz="1600" u="sng" dirty="0">
                <a:solidFill>
                  <a:srgbClr val="FFFF00"/>
                </a:solidFill>
                <a:latin typeface="+mn-ea"/>
              </a:rPr>
              <a:t>口、</a:t>
            </a:r>
            <a:r>
              <a:rPr lang="en-US" altLang="zh-TW" sz="1600" u="sng" dirty="0">
                <a:solidFill>
                  <a:srgbClr val="FFFF00"/>
                </a:solidFill>
                <a:latin typeface="+mn-ea"/>
              </a:rPr>
              <a:t>10</a:t>
            </a:r>
            <a:r>
              <a:rPr lang="zh-TW" altLang="en-US" sz="1600" u="sng" dirty="0">
                <a:solidFill>
                  <a:srgbClr val="FFFF00"/>
                </a:solidFill>
                <a:latin typeface="+mn-ea"/>
              </a:rPr>
              <a:t>點</a:t>
            </a:r>
            <a:r>
              <a:rPr lang="en-US" altLang="zh-TW" sz="1600" u="sng" dirty="0">
                <a:solidFill>
                  <a:srgbClr val="FFFF00"/>
                </a:solidFill>
                <a:latin typeface="+mn-ea"/>
              </a:rPr>
              <a:t>5</a:t>
            </a:r>
            <a:r>
              <a:rPr lang="zh-TW" altLang="en-US" sz="1600" u="sng" dirty="0">
                <a:solidFill>
                  <a:srgbClr val="FFFF00"/>
                </a:solidFill>
                <a:latin typeface="+mn-ea"/>
              </a:rPr>
              <a:t>口、</a:t>
            </a:r>
            <a:r>
              <a:rPr lang="en-US" altLang="zh-TW" sz="1600" u="sng" dirty="0">
                <a:solidFill>
                  <a:srgbClr val="FFFF00"/>
                </a:solidFill>
                <a:latin typeface="+mn-ea"/>
              </a:rPr>
              <a:t>8</a:t>
            </a:r>
            <a:r>
              <a:rPr lang="zh-TW" altLang="en-US" sz="1600" u="sng" dirty="0">
                <a:solidFill>
                  <a:srgbClr val="FFFF00"/>
                </a:solidFill>
                <a:latin typeface="+mn-ea"/>
              </a:rPr>
              <a:t>點</a:t>
            </a:r>
            <a:r>
              <a:rPr lang="en-US" altLang="zh-TW" sz="1600" u="sng" dirty="0">
                <a:solidFill>
                  <a:srgbClr val="FFFF00"/>
                </a:solidFill>
                <a:latin typeface="+mn-ea"/>
              </a:rPr>
              <a:t>3</a:t>
            </a:r>
            <a:r>
              <a:rPr lang="zh-TW" altLang="en-US" sz="1600" u="sng" dirty="0">
                <a:solidFill>
                  <a:srgbClr val="FFFF00"/>
                </a:solidFill>
                <a:latin typeface="+mn-ea"/>
              </a:rPr>
              <a:t>口</a:t>
            </a:r>
            <a:endParaRPr lang="en-US" altLang="zh-TW" sz="1600" dirty="0">
              <a:solidFill>
                <a:srgbClr val="FFFF00"/>
              </a:solidFill>
              <a:latin typeface="+mn-ea"/>
            </a:endParaRPr>
          </a:p>
          <a:p>
            <a:pPr marL="531813" lvl="1" indent="-358775">
              <a:lnSpc>
                <a:spcPct val="100000"/>
              </a:lnSpc>
              <a:spcBef>
                <a:spcPts val="0"/>
              </a:spcBef>
              <a:spcAft>
                <a:spcPts val="0"/>
              </a:spcAft>
              <a:buClr>
                <a:schemeClr val="tx1"/>
              </a:buClr>
              <a:buFont typeface="Wingdings" panose="05000000000000000000" pitchFamily="2" charset="2"/>
              <a:buChar char="u"/>
            </a:pPr>
            <a:r>
              <a:rPr lang="zh-TW" altLang="en-US" sz="1600" dirty="0">
                <a:solidFill>
                  <a:srgbClr val="FFFF00"/>
                </a:solidFill>
                <a:latin typeface="+mn-ea"/>
              </a:rPr>
              <a:t>若委託條件為</a:t>
            </a:r>
            <a:r>
              <a:rPr lang="en-US" altLang="zh-TW" sz="1600" dirty="0">
                <a:solidFill>
                  <a:srgbClr val="FFFF00"/>
                </a:solidFill>
                <a:latin typeface="+mn-ea"/>
              </a:rPr>
              <a:t>IOC</a:t>
            </a:r>
            <a:r>
              <a:rPr lang="zh-TW" altLang="en-US" sz="1600" dirty="0">
                <a:solidFill>
                  <a:srgbClr val="FFFF00"/>
                </a:solidFill>
                <a:latin typeface="+mn-ea"/>
              </a:rPr>
              <a:t>：</a:t>
            </a:r>
            <a:endParaRPr lang="en-US" altLang="zh-TW" sz="1600" dirty="0">
              <a:solidFill>
                <a:srgbClr val="FFFF00"/>
              </a:solidFill>
              <a:latin typeface="+mn-ea"/>
            </a:endParaRPr>
          </a:p>
          <a:p>
            <a:pPr marL="809625" lvl="1" indent="-352425">
              <a:lnSpc>
                <a:spcPct val="100000"/>
              </a:lnSpc>
              <a:spcBef>
                <a:spcPts val="0"/>
              </a:spcBef>
              <a:spcAft>
                <a:spcPts val="0"/>
              </a:spcAft>
              <a:buClr>
                <a:schemeClr val="tx1"/>
              </a:buClr>
              <a:buFont typeface="Wingdings" panose="05000000000000000000" pitchFamily="2" charset="2"/>
              <a:buChar char="l"/>
            </a:pPr>
            <a:r>
              <a:rPr lang="en-US" altLang="zh-TW" sz="1600" u="sng" dirty="0">
                <a:solidFill>
                  <a:srgbClr val="FFFF00"/>
                </a:solidFill>
                <a:latin typeface="+mn-ea"/>
              </a:rPr>
              <a:t>9600p (30</a:t>
            </a:r>
            <a:r>
              <a:rPr lang="zh-TW" altLang="en-US" sz="1600" u="sng" dirty="0">
                <a:solidFill>
                  <a:srgbClr val="FFFF00"/>
                </a:solidFill>
                <a:latin typeface="+mn-ea"/>
              </a:rPr>
              <a:t>點</a:t>
            </a:r>
            <a:r>
              <a:rPr lang="en-US" altLang="zh-TW" sz="1600" u="sng" dirty="0">
                <a:solidFill>
                  <a:srgbClr val="FFFF00"/>
                </a:solidFill>
                <a:latin typeface="+mn-ea"/>
              </a:rPr>
              <a:t>)/9600c (14</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成交</a:t>
            </a:r>
            <a:r>
              <a:rPr lang="en-US" altLang="zh-TW" sz="1600" u="sng" dirty="0">
                <a:solidFill>
                  <a:srgbClr val="FFFF00"/>
                </a:solidFill>
                <a:latin typeface="+mn-ea"/>
              </a:rPr>
              <a:t>2</a:t>
            </a:r>
            <a:r>
              <a:rPr lang="zh-TW" altLang="en-US" sz="1600" u="sng" dirty="0">
                <a:solidFill>
                  <a:srgbClr val="FFFF00"/>
                </a:solidFill>
                <a:latin typeface="+mn-ea"/>
              </a:rPr>
              <a:t>口</a:t>
            </a:r>
            <a:endParaRPr lang="en-US" altLang="zh-TW" sz="1600" u="sng" dirty="0">
              <a:solidFill>
                <a:srgbClr val="FFFF00"/>
              </a:solidFill>
              <a:latin typeface="+mn-ea"/>
            </a:endParaRPr>
          </a:p>
          <a:p>
            <a:pPr marL="809625" lvl="1" indent="-352425">
              <a:lnSpc>
                <a:spcPct val="100000"/>
              </a:lnSpc>
              <a:spcBef>
                <a:spcPts val="0"/>
              </a:spcBef>
              <a:spcAft>
                <a:spcPts val="0"/>
              </a:spcAft>
              <a:buClr>
                <a:schemeClr val="tx1"/>
              </a:buClr>
              <a:buFont typeface="Wingdings" panose="05000000000000000000" pitchFamily="2" charset="2"/>
              <a:buChar char="l"/>
            </a:pPr>
            <a:r>
              <a:rPr lang="en-US" altLang="zh-TW" sz="1600" u="sng" dirty="0">
                <a:solidFill>
                  <a:srgbClr val="FFFF00"/>
                </a:solidFill>
                <a:latin typeface="+mn-ea"/>
              </a:rPr>
              <a:t>9600p (32</a:t>
            </a:r>
            <a:r>
              <a:rPr lang="zh-TW" altLang="en-US" sz="1600" u="sng" dirty="0">
                <a:solidFill>
                  <a:srgbClr val="FFFF00"/>
                </a:solidFill>
                <a:latin typeface="+mn-ea"/>
              </a:rPr>
              <a:t>點</a:t>
            </a:r>
            <a:r>
              <a:rPr lang="en-US" altLang="zh-TW" sz="1600" u="sng" dirty="0">
                <a:solidFill>
                  <a:srgbClr val="FFFF00"/>
                </a:solidFill>
                <a:latin typeface="+mn-ea"/>
              </a:rPr>
              <a:t>)/9600c (10</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成交</a:t>
            </a:r>
            <a:r>
              <a:rPr lang="en-US" altLang="zh-TW" sz="1600" u="sng" dirty="0">
                <a:solidFill>
                  <a:srgbClr val="FFFF00"/>
                </a:solidFill>
                <a:latin typeface="+mn-ea"/>
              </a:rPr>
              <a:t>2</a:t>
            </a:r>
            <a:r>
              <a:rPr lang="zh-TW" altLang="en-US" sz="1600" u="sng" dirty="0">
                <a:solidFill>
                  <a:srgbClr val="FFFF00"/>
                </a:solidFill>
                <a:latin typeface="+mn-ea"/>
              </a:rPr>
              <a:t>口</a:t>
            </a:r>
            <a:endParaRPr lang="en-US" altLang="zh-TW" sz="1600" u="sng" dirty="0">
              <a:solidFill>
                <a:srgbClr val="FFFF00"/>
              </a:solidFill>
              <a:latin typeface="+mn-ea"/>
            </a:endParaRPr>
          </a:p>
          <a:p>
            <a:pPr marL="809625" lvl="1" indent="-352425">
              <a:lnSpc>
                <a:spcPct val="100000"/>
              </a:lnSpc>
              <a:spcBef>
                <a:spcPts val="0"/>
              </a:spcBef>
              <a:spcAft>
                <a:spcPts val="0"/>
              </a:spcAft>
              <a:buClr>
                <a:schemeClr val="tx1"/>
              </a:buClr>
              <a:buFont typeface="Wingdings" panose="05000000000000000000" pitchFamily="2" charset="2"/>
              <a:buChar char="l"/>
            </a:pPr>
            <a:r>
              <a:rPr lang="en-US" altLang="zh-TW" sz="1600" u="sng" dirty="0">
                <a:solidFill>
                  <a:srgbClr val="FFFF00"/>
                </a:solidFill>
                <a:latin typeface="+mn-ea"/>
              </a:rPr>
              <a:t>9600p (35</a:t>
            </a:r>
            <a:r>
              <a:rPr lang="zh-TW" altLang="en-US" sz="1600" u="sng" dirty="0">
                <a:solidFill>
                  <a:srgbClr val="FFFF00"/>
                </a:solidFill>
                <a:latin typeface="+mn-ea"/>
              </a:rPr>
              <a:t>點</a:t>
            </a:r>
            <a:r>
              <a:rPr lang="en-US" altLang="zh-TW" sz="1600" u="sng" dirty="0">
                <a:solidFill>
                  <a:srgbClr val="FFFF00"/>
                </a:solidFill>
                <a:latin typeface="+mn-ea"/>
              </a:rPr>
              <a:t>)/9600c (10</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成交</a:t>
            </a:r>
            <a:r>
              <a:rPr lang="en-US" altLang="zh-TW" sz="1600" u="sng" dirty="0">
                <a:solidFill>
                  <a:srgbClr val="FFFF00"/>
                </a:solidFill>
                <a:latin typeface="+mn-ea"/>
              </a:rPr>
              <a:t>3</a:t>
            </a:r>
            <a:r>
              <a:rPr lang="zh-TW" altLang="en-US" sz="1600" u="sng" dirty="0">
                <a:solidFill>
                  <a:srgbClr val="FFFF00"/>
                </a:solidFill>
                <a:latin typeface="+mn-ea"/>
              </a:rPr>
              <a:t>口</a:t>
            </a:r>
          </a:p>
          <a:p>
            <a:pPr marL="809625" lvl="1" indent="-352425">
              <a:lnSpc>
                <a:spcPct val="100000"/>
              </a:lnSpc>
              <a:spcBef>
                <a:spcPts val="0"/>
              </a:spcBef>
              <a:spcAft>
                <a:spcPts val="0"/>
              </a:spcAft>
              <a:buClr>
                <a:schemeClr val="tx1"/>
              </a:buClr>
              <a:buFont typeface="Wingdings" panose="05000000000000000000" pitchFamily="2" charset="2"/>
              <a:buChar char="l"/>
            </a:pPr>
            <a:r>
              <a:rPr lang="en-US" altLang="zh-TW" sz="1600" u="sng" dirty="0">
                <a:solidFill>
                  <a:srgbClr val="FFFF00"/>
                </a:solidFill>
                <a:latin typeface="+mn-ea"/>
              </a:rPr>
              <a:t>9600p (142</a:t>
            </a:r>
            <a:r>
              <a:rPr lang="zh-TW" altLang="en-US" sz="1600" u="sng" dirty="0">
                <a:solidFill>
                  <a:srgbClr val="FFFF00"/>
                </a:solidFill>
                <a:latin typeface="+mn-ea"/>
              </a:rPr>
              <a:t>點</a:t>
            </a:r>
            <a:r>
              <a:rPr lang="en-US" altLang="zh-TW" sz="1600" u="sng" dirty="0">
                <a:solidFill>
                  <a:srgbClr val="FFFF00"/>
                </a:solidFill>
                <a:latin typeface="+mn-ea"/>
              </a:rPr>
              <a:t>)/9600c (8</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則因</a:t>
            </a:r>
            <a:r>
              <a:rPr lang="en-US" altLang="zh-TW" sz="1600" u="sng" dirty="0">
                <a:solidFill>
                  <a:srgbClr val="FFFF00"/>
                </a:solidFill>
                <a:latin typeface="+mn-ea"/>
              </a:rPr>
              <a:t>9600</a:t>
            </a:r>
            <a:r>
              <a:rPr lang="zh-TW" altLang="en-US" sz="1600" u="sng" dirty="0">
                <a:solidFill>
                  <a:srgbClr val="FFFF00"/>
                </a:solidFill>
                <a:latin typeface="+mn-ea"/>
              </a:rPr>
              <a:t>賣權高於即時</a:t>
            </a:r>
            <a:r>
              <a:rPr lang="zh-TW" altLang="en-US" sz="1600" u="sng" dirty="0" smtClean="0">
                <a:solidFill>
                  <a:srgbClr val="FFFF00"/>
                </a:solidFill>
                <a:latin typeface="+mn-ea"/>
              </a:rPr>
              <a:t>價格</a:t>
            </a:r>
            <a:r>
              <a:rPr lang="zh-TW" altLang="en-US" sz="1600" u="sng" dirty="0">
                <a:solidFill>
                  <a:srgbClr val="FFFF00"/>
                </a:solidFill>
                <a:latin typeface="+mn-ea"/>
              </a:rPr>
              <a:t>區間上限，則</a:t>
            </a:r>
            <a:r>
              <a:rPr lang="en-US" altLang="zh-TW" sz="1600" u="sng" dirty="0">
                <a:solidFill>
                  <a:srgbClr val="FFFF00"/>
                </a:solidFill>
                <a:latin typeface="+mn-ea"/>
              </a:rPr>
              <a:t>3</a:t>
            </a:r>
            <a:r>
              <a:rPr lang="zh-TW" altLang="en-US" sz="1600" u="sng" dirty="0">
                <a:solidFill>
                  <a:srgbClr val="FFFF00"/>
                </a:solidFill>
                <a:latin typeface="+mn-ea"/>
              </a:rPr>
              <a:t>口組合式委託退單</a:t>
            </a:r>
            <a:endParaRPr lang="en-US" altLang="zh-TW" sz="1600" u="sng" dirty="0">
              <a:solidFill>
                <a:srgbClr val="FFFF00"/>
              </a:solidFill>
              <a:latin typeface="+mn-ea"/>
            </a:endParaRPr>
          </a:p>
          <a:p>
            <a:pPr marL="531813" lvl="1" indent="-358775">
              <a:lnSpc>
                <a:spcPct val="100000"/>
              </a:lnSpc>
              <a:spcBef>
                <a:spcPts val="0"/>
              </a:spcBef>
              <a:spcAft>
                <a:spcPts val="0"/>
              </a:spcAft>
              <a:buClr>
                <a:schemeClr val="tx1"/>
              </a:buClr>
              <a:buFont typeface="Wingdings" pitchFamily="2" charset="2"/>
              <a:buChar char="u"/>
            </a:pPr>
            <a:r>
              <a:rPr lang="zh-TW" altLang="en-US" sz="1600" dirty="0">
                <a:solidFill>
                  <a:srgbClr val="FFFF00"/>
                </a:solidFill>
                <a:latin typeface="+mn-ea"/>
              </a:rPr>
              <a:t>若委託條件為</a:t>
            </a:r>
            <a:r>
              <a:rPr lang="en-US" altLang="zh-TW" sz="1600" dirty="0">
                <a:solidFill>
                  <a:srgbClr val="FFFF00"/>
                </a:solidFill>
                <a:latin typeface="+mn-ea"/>
              </a:rPr>
              <a:t>FOK</a:t>
            </a:r>
            <a:r>
              <a:rPr lang="zh-TW" altLang="en-US" sz="1600" dirty="0">
                <a:solidFill>
                  <a:srgbClr val="FFFF00"/>
                </a:solidFill>
                <a:latin typeface="+mn-ea"/>
              </a:rPr>
              <a:t>：整筆委託退</a:t>
            </a:r>
            <a:r>
              <a:rPr lang="zh-TW" altLang="en-US" sz="1600" dirty="0" smtClean="0">
                <a:solidFill>
                  <a:srgbClr val="FFFF00"/>
                </a:solidFill>
                <a:latin typeface="+mn-ea"/>
              </a:rPr>
              <a:t>單</a:t>
            </a:r>
            <a:endParaRPr lang="zh-TW" altLang="en-US" sz="1600" dirty="0">
              <a:solidFill>
                <a:srgbClr val="FFFF00"/>
              </a:solidFill>
              <a:latin typeface="+mn-ea"/>
            </a:endParaRPr>
          </a:p>
        </p:txBody>
      </p:sp>
      <p:graphicFrame>
        <p:nvGraphicFramePr>
          <p:cNvPr id="14" name="表格 13"/>
          <p:cNvGraphicFramePr>
            <a:graphicFrameLocks noGrp="1"/>
          </p:cNvGraphicFramePr>
          <p:nvPr>
            <p:extLst>
              <p:ext uri="{D42A27DB-BD31-4B8C-83A1-F6EECF244321}">
                <p14:modId xmlns:p14="http://schemas.microsoft.com/office/powerpoint/2010/main" val="2210482293"/>
              </p:ext>
            </p:extLst>
          </p:nvPr>
        </p:nvGraphicFramePr>
        <p:xfrm>
          <a:off x="5589654" y="2718007"/>
          <a:ext cx="1634236" cy="3362960"/>
        </p:xfrm>
        <a:graphic>
          <a:graphicData uri="http://schemas.openxmlformats.org/drawingml/2006/table">
            <a:tbl>
              <a:tblPr firstRow="1" bandRow="1">
                <a:tableStyleId>{5940675A-B579-460E-94D1-54222C63F5DA}</a:tableStyleId>
              </a:tblPr>
              <a:tblGrid>
                <a:gridCol w="493862">
                  <a:extLst>
                    <a:ext uri="{9D8B030D-6E8A-4147-A177-3AD203B41FA5}">
                      <a16:colId xmlns:a16="http://schemas.microsoft.com/office/drawing/2014/main" xmlns="" val="20000"/>
                    </a:ext>
                  </a:extLst>
                </a:gridCol>
                <a:gridCol w="673449">
                  <a:extLst>
                    <a:ext uri="{9D8B030D-6E8A-4147-A177-3AD203B41FA5}">
                      <a16:colId xmlns:a16="http://schemas.microsoft.com/office/drawing/2014/main" xmlns="" val="20001"/>
                    </a:ext>
                  </a:extLst>
                </a:gridCol>
                <a:gridCol w="466925">
                  <a:extLst>
                    <a:ext uri="{9D8B030D-6E8A-4147-A177-3AD203B41FA5}">
                      <a16:colId xmlns:a16="http://schemas.microsoft.com/office/drawing/2014/main" xmlns="" val="20002"/>
                    </a:ext>
                  </a:extLst>
                </a:gridCol>
              </a:tblGrid>
              <a:tr h="276892">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7587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142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06593">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310758736"/>
              </p:ext>
            </p:extLst>
          </p:nvPr>
        </p:nvGraphicFramePr>
        <p:xfrm>
          <a:off x="7323966" y="2704841"/>
          <a:ext cx="1705054" cy="3362960"/>
        </p:xfrm>
        <a:graphic>
          <a:graphicData uri="http://schemas.openxmlformats.org/drawingml/2006/table">
            <a:tbl>
              <a:tblPr firstRow="1" bandRow="1">
                <a:tableStyleId>{5940675A-B579-460E-94D1-54222C63F5DA}</a:tableStyleId>
              </a:tblPr>
              <a:tblGrid>
                <a:gridCol w="515263">
                  <a:extLst>
                    <a:ext uri="{9D8B030D-6E8A-4147-A177-3AD203B41FA5}">
                      <a16:colId xmlns:a16="http://schemas.microsoft.com/office/drawing/2014/main" xmlns="" val="20000"/>
                    </a:ext>
                  </a:extLst>
                </a:gridCol>
                <a:gridCol w="702632">
                  <a:extLst>
                    <a:ext uri="{9D8B030D-6E8A-4147-A177-3AD203B41FA5}">
                      <a16:colId xmlns:a16="http://schemas.microsoft.com/office/drawing/2014/main" xmlns="" val="20001"/>
                    </a:ext>
                  </a:extLst>
                </a:gridCol>
                <a:gridCol w="487159">
                  <a:extLst>
                    <a:ext uri="{9D8B030D-6E8A-4147-A177-3AD203B41FA5}">
                      <a16:colId xmlns:a16="http://schemas.microsoft.com/office/drawing/2014/main" xmlns="" val="20002"/>
                    </a:ext>
                  </a:extLst>
                </a:gridCol>
              </a:tblGrid>
              <a:tr h="305693">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056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
        <p:nvSpPr>
          <p:cNvPr id="4" name="文字方塊 3"/>
          <p:cNvSpPr txBox="1"/>
          <p:nvPr/>
        </p:nvSpPr>
        <p:spPr>
          <a:xfrm>
            <a:off x="5568591" y="2398059"/>
            <a:ext cx="1755193" cy="338554"/>
          </a:xfrm>
          <a:prstGeom prst="rect">
            <a:avLst/>
          </a:prstGeom>
          <a:noFill/>
        </p:spPr>
        <p:txBody>
          <a:bodyPr wrap="square" rtlCol="0">
            <a:spAutoFit/>
          </a:bodyPr>
          <a:lstStyle/>
          <a:p>
            <a:r>
              <a:rPr lang="en-US" altLang="zh-TW" sz="1600" b="1" dirty="0" smtClean="0">
                <a:solidFill>
                  <a:srgbClr val="FFFF00"/>
                </a:solidFill>
                <a:effectLst>
                  <a:outerShdw blurRad="38100" dist="38100" dir="2700000" algn="tl">
                    <a:srgbClr val="000000">
                      <a:alpha val="43137"/>
                    </a:srgbClr>
                  </a:outerShdw>
                </a:effectLst>
                <a:latin typeface="+mn-ea"/>
              </a:rPr>
              <a:t>9600</a:t>
            </a:r>
            <a:r>
              <a:rPr lang="zh-TW" altLang="en-US" sz="1600" b="1" dirty="0" smtClean="0">
                <a:solidFill>
                  <a:srgbClr val="FFFF00"/>
                </a:solidFill>
                <a:effectLst>
                  <a:outerShdw blurRad="38100" dist="38100" dir="2700000" algn="tl">
                    <a:srgbClr val="000000">
                      <a:alpha val="43137"/>
                    </a:srgbClr>
                  </a:outerShdw>
                </a:effectLst>
                <a:latin typeface="+mn-ea"/>
              </a:rPr>
              <a:t>賣</a:t>
            </a:r>
            <a:r>
              <a:rPr lang="zh-TW" altLang="en-US" sz="1600" b="1" dirty="0">
                <a:solidFill>
                  <a:srgbClr val="FFFF00"/>
                </a:solidFill>
                <a:effectLst>
                  <a:outerShdw blurRad="38100" dist="38100" dir="2700000" algn="tl">
                    <a:srgbClr val="000000">
                      <a:alpha val="43137"/>
                    </a:srgbClr>
                  </a:outerShdw>
                </a:effectLst>
                <a:latin typeface="+mn-ea"/>
              </a:rPr>
              <a:t>權委託簿</a:t>
            </a:r>
          </a:p>
        </p:txBody>
      </p:sp>
      <p:sp>
        <p:nvSpPr>
          <p:cNvPr id="16" name="文字方塊 15"/>
          <p:cNvSpPr txBox="1"/>
          <p:nvPr/>
        </p:nvSpPr>
        <p:spPr>
          <a:xfrm>
            <a:off x="7290883" y="2398053"/>
            <a:ext cx="1745614" cy="338554"/>
          </a:xfrm>
          <a:prstGeom prst="rect">
            <a:avLst/>
          </a:prstGeom>
          <a:noFill/>
        </p:spPr>
        <p:txBody>
          <a:bodyPr wrap="square" rtlCol="0">
            <a:spAutoFit/>
          </a:bodyPr>
          <a:lstStyle/>
          <a:p>
            <a:r>
              <a:rPr lang="en-US" altLang="zh-TW" sz="1600" b="1" dirty="0" smtClean="0">
                <a:solidFill>
                  <a:srgbClr val="FFFF00"/>
                </a:solidFill>
                <a:effectLst>
                  <a:outerShdw blurRad="38100" dist="38100" dir="2700000" algn="tl">
                    <a:srgbClr val="000000">
                      <a:alpha val="43137"/>
                    </a:srgbClr>
                  </a:outerShdw>
                </a:effectLst>
                <a:latin typeface="+mn-ea"/>
              </a:rPr>
              <a:t>9600</a:t>
            </a:r>
            <a:r>
              <a:rPr lang="zh-TW" altLang="en-US" sz="1600" b="1" dirty="0">
                <a:solidFill>
                  <a:srgbClr val="FFFF00"/>
                </a:solidFill>
                <a:effectLst>
                  <a:outerShdw blurRad="38100" dist="38100" dir="2700000" algn="tl">
                    <a:srgbClr val="000000">
                      <a:alpha val="43137"/>
                    </a:srgbClr>
                  </a:outerShdw>
                </a:effectLst>
                <a:latin typeface="+mn-ea"/>
              </a:rPr>
              <a:t>買</a:t>
            </a:r>
            <a:r>
              <a:rPr lang="zh-TW" altLang="en-US" sz="1600" b="1" dirty="0" smtClean="0">
                <a:solidFill>
                  <a:srgbClr val="FFFF00"/>
                </a:solidFill>
                <a:effectLst>
                  <a:outerShdw blurRad="38100" dist="38100" dir="2700000" algn="tl">
                    <a:srgbClr val="000000">
                      <a:alpha val="43137"/>
                    </a:srgbClr>
                  </a:outerShdw>
                </a:effectLst>
                <a:latin typeface="+mn-ea"/>
              </a:rPr>
              <a:t>權</a:t>
            </a:r>
            <a:r>
              <a:rPr lang="zh-TW" altLang="en-US" sz="1600" b="1" dirty="0">
                <a:solidFill>
                  <a:srgbClr val="FFFF00"/>
                </a:solidFill>
                <a:effectLst>
                  <a:outerShdw blurRad="38100" dist="38100" dir="2700000" algn="tl">
                    <a:srgbClr val="000000">
                      <a:alpha val="43137"/>
                    </a:srgbClr>
                  </a:outerShdw>
                </a:effectLst>
                <a:latin typeface="+mn-ea"/>
              </a:rPr>
              <a:t>委託簿</a:t>
            </a:r>
          </a:p>
        </p:txBody>
      </p:sp>
      <p:cxnSp>
        <p:nvCxnSpPr>
          <p:cNvPr id="19" name="直線接點 18"/>
          <p:cNvCxnSpPr/>
          <p:nvPr/>
        </p:nvCxnSpPr>
        <p:spPr bwMode="auto">
          <a:xfrm flipV="1">
            <a:off x="5546887" y="4005064"/>
            <a:ext cx="1667878" cy="1146"/>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22" name="文字方塊 21"/>
          <p:cNvSpPr txBox="1"/>
          <p:nvPr/>
        </p:nvSpPr>
        <p:spPr>
          <a:xfrm>
            <a:off x="4067944" y="3294801"/>
            <a:ext cx="1478943" cy="584775"/>
          </a:xfrm>
          <a:prstGeom prst="rect">
            <a:avLst/>
          </a:prstGeom>
          <a:noFill/>
        </p:spPr>
        <p:txBody>
          <a:bodyPr wrap="square" rtlCol="0">
            <a:spAutoFit/>
          </a:bodyPr>
          <a:lstStyle/>
          <a:p>
            <a:r>
              <a:rPr lang="zh-TW" altLang="en-US" sz="1600" b="1" dirty="0" smtClean="0">
                <a:solidFill>
                  <a:srgbClr val="00FF00"/>
                </a:solidFill>
                <a:latin typeface="Times New Roman" pitchFamily="18" charset="0"/>
                <a:ea typeface="標楷體" pitchFamily="65" charset="-120"/>
              </a:rPr>
              <a:t>即時價格區間上限</a:t>
            </a:r>
            <a:r>
              <a:rPr lang="en-US" altLang="zh-TW" sz="1600" b="1" dirty="0" smtClean="0">
                <a:solidFill>
                  <a:srgbClr val="00FF00"/>
                </a:solidFill>
                <a:latin typeface="Times New Roman" pitchFamily="18" charset="0"/>
                <a:ea typeface="標楷體" pitchFamily="65" charset="-120"/>
              </a:rPr>
              <a:t>130</a:t>
            </a:r>
            <a:r>
              <a:rPr lang="zh-TW" altLang="en-US" sz="1600" b="1" dirty="0" smtClean="0">
                <a:solidFill>
                  <a:srgbClr val="00FF00"/>
                </a:solidFill>
                <a:latin typeface="Times New Roman" pitchFamily="18" charset="0"/>
                <a:ea typeface="標楷體" pitchFamily="65" charset="-120"/>
              </a:rPr>
              <a:t>點</a:t>
            </a:r>
            <a:endParaRPr lang="zh-TW" altLang="en-US" sz="1600" b="1" dirty="0">
              <a:solidFill>
                <a:srgbClr val="00FF00"/>
              </a:solidFill>
              <a:latin typeface="Times New Roman" pitchFamily="18" charset="0"/>
              <a:ea typeface="標楷體" pitchFamily="65" charset="-120"/>
            </a:endParaRPr>
          </a:p>
        </p:txBody>
      </p:sp>
      <p:sp>
        <p:nvSpPr>
          <p:cNvPr id="24" name="圓角矩形 23"/>
          <p:cNvSpPr/>
          <p:nvPr/>
        </p:nvSpPr>
        <p:spPr bwMode="auto">
          <a:xfrm>
            <a:off x="7294963" y="5044755"/>
            <a:ext cx="490949" cy="1049660"/>
          </a:xfrm>
          <a:prstGeom prst="roundRect">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25" name="圓角矩形 24"/>
          <p:cNvSpPr/>
          <p:nvPr/>
        </p:nvSpPr>
        <p:spPr bwMode="auto">
          <a:xfrm>
            <a:off x="6708776" y="3633710"/>
            <a:ext cx="505989" cy="1425988"/>
          </a:xfrm>
          <a:prstGeom prst="roundRect">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2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組合委託範例</a:t>
            </a:r>
            <a:endParaRPr lang="zh-TW" altLang="en-US" b="1" dirty="0">
              <a:solidFill>
                <a:srgbClr val="FFFF00"/>
              </a:solidFill>
              <a:effectLst>
                <a:outerShdw blurRad="38100" dist="38100" dir="2700000" algn="tl">
                  <a:srgbClr val="000000"/>
                </a:outerShdw>
              </a:effectLst>
              <a:latin typeface="+mn-ea"/>
            </a:endParaRPr>
          </a:p>
        </p:txBody>
      </p:sp>
      <p:sp>
        <p:nvSpPr>
          <p:cNvPr id="21" name="Rectangle 4"/>
          <p:cNvSpPr>
            <a:spLocks noChangeArrowheads="1"/>
          </p:cNvSpPr>
          <p:nvPr/>
        </p:nvSpPr>
        <p:spPr bwMode="auto">
          <a:xfrm>
            <a:off x="3331212" y="1325701"/>
            <a:ext cx="2491068"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轉換組合式委託退單</a:t>
            </a:r>
          </a:p>
        </p:txBody>
      </p:sp>
    </p:spTree>
    <p:extLst>
      <p:ext uri="{BB962C8B-B14F-4D97-AF65-F5344CB8AC3E}">
        <p14:creationId xmlns:p14="http://schemas.microsoft.com/office/powerpoint/2010/main" val="2898823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期貨商代為沖銷之重點</a:t>
            </a:r>
            <a:endParaRPr lang="zh-TW" altLang="en-US" b="1" dirty="0">
              <a:solidFill>
                <a:srgbClr val="FFFF00"/>
              </a:solidFill>
              <a:effectLst>
                <a:outerShdw blurRad="38100" dist="38100" dir="2700000" algn="tl">
                  <a:srgbClr val="000000"/>
                </a:outerShdw>
              </a:effectLst>
            </a:endParaRPr>
          </a:p>
        </p:txBody>
      </p:sp>
      <p:sp>
        <p:nvSpPr>
          <p:cNvPr id="12" name="Rectangle 3"/>
          <p:cNvSpPr txBox="1">
            <a:spLocks noChangeArrowheads="1"/>
          </p:cNvSpPr>
          <p:nvPr/>
        </p:nvSpPr>
        <p:spPr bwMode="auto">
          <a:xfrm>
            <a:off x="251521" y="1484784"/>
            <a:ext cx="8640960" cy="482441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ct val="150000"/>
              </a:lnSpc>
              <a:spcBef>
                <a:spcPts val="0"/>
              </a:spcBef>
              <a:buClr>
                <a:srgbClr val="00FF00"/>
              </a:buClr>
              <a:buSzTx/>
              <a:buFont typeface="Wingdings" pitchFamily="2" charset="2"/>
              <a:buChar char="l"/>
              <a:defRPr/>
            </a:pPr>
            <a:r>
              <a:rPr lang="zh-TW" altLang="en-US" sz="2000" dirty="0">
                <a:solidFill>
                  <a:srgbClr val="FAFD00"/>
                </a:solidFill>
                <a:effectLst>
                  <a:outerShdw blurRad="38100" dist="38100" dir="2700000" algn="tl">
                    <a:srgbClr val="000000">
                      <a:alpha val="43137"/>
                    </a:srgbClr>
                  </a:outerShdw>
                </a:effectLst>
                <a:latin typeface="+mn-ea"/>
              </a:rPr>
              <a:t>期貨商辦理高風險帳戶通知或盤後保證金追繳通知後，期貨商依受託契約約定進行代為沖銷時，無需於沖銷前再通知客戶。但當盤若未曾發出盤中高風險帳戶通知者，於代為沖銷前仍應補行通知後，始得開始進行代為沖銷之作業。</a:t>
            </a:r>
          </a:p>
          <a:p>
            <a:pPr>
              <a:lnSpc>
                <a:spcPct val="15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盤中風險指標低於約定比率代為沖銷時，以沖銷</a:t>
            </a:r>
            <a:r>
              <a:rPr lang="zh-TW" altLang="en-US" sz="2000" dirty="0" smtClean="0">
                <a:solidFill>
                  <a:srgbClr val="FAFD00"/>
                </a:solidFill>
                <a:effectLst>
                  <a:outerShdw blurRad="38100" dist="38100" dir="2700000" algn="tl">
                    <a:srgbClr val="000000">
                      <a:alpha val="43137"/>
                    </a:srgbClr>
                  </a:outerShdw>
                </a:effectLst>
                <a:latin typeface="+mn-ea"/>
              </a:rPr>
              <a:t>全部部位</a:t>
            </a:r>
            <a:r>
              <a:rPr lang="zh-TW" altLang="en-US" sz="2000" dirty="0" smtClean="0">
                <a:solidFill>
                  <a:srgbClr val="FAFD00"/>
                </a:solidFill>
                <a:effectLst>
                  <a:outerShdw blurRad="38100" dist="38100" dir="2700000" algn="tl">
                    <a:srgbClr val="000000">
                      <a:alpha val="43137"/>
                    </a:srgbClr>
                  </a:outerShdw>
                </a:effectLst>
                <a:latin typeface="+mn-ea"/>
              </a:rPr>
              <a:t>為原則。</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ct val="15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盤後保證金追繳達代為沖銷條件時，應依與客戶約定之沖銷順序，沖銷部位至交易人權益數等於或大於原始保證金。</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ct val="15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代為沖銷後應將沖銷之結果製作買賣報告書交付交易人，並通知</a:t>
            </a:r>
            <a:r>
              <a:rPr lang="zh-TW" altLang="en-US" sz="2000" dirty="0" smtClean="0">
                <a:solidFill>
                  <a:srgbClr val="FAFD00"/>
                </a:solidFill>
                <a:effectLst>
                  <a:outerShdw blurRad="38100" dist="38100" dir="2700000" algn="tl">
                    <a:srgbClr val="000000">
                      <a:alpha val="43137"/>
                    </a:srgbClr>
                  </a:outerShdw>
                </a:effectLst>
                <a:latin typeface="+mn-ea"/>
              </a:rPr>
              <a:t>交易人沖銷</a:t>
            </a:r>
            <a:r>
              <a:rPr lang="zh-TW" altLang="en-US" sz="2000" dirty="0" smtClean="0">
                <a:solidFill>
                  <a:srgbClr val="FAFD00"/>
                </a:solidFill>
                <a:effectLst>
                  <a:outerShdw blurRad="38100" dist="38100" dir="2700000" algn="tl">
                    <a:srgbClr val="000000">
                      <a:alpha val="43137"/>
                    </a:srgbClr>
                  </a:outerShdw>
                </a:effectLst>
                <a:latin typeface="+mn-ea"/>
              </a:rPr>
              <a:t>之結果</a:t>
            </a:r>
            <a:r>
              <a:rPr lang="zh-TW" altLang="en-US" sz="2000" dirty="0" smtClean="0">
                <a:solidFill>
                  <a:srgbClr val="FAFD00"/>
                </a:solidFill>
                <a:effectLst>
                  <a:outerShdw blurRad="38100" dist="38100" dir="2700000" algn="tl">
                    <a:srgbClr val="000000">
                      <a:alpha val="43137"/>
                    </a:srgbClr>
                  </a:outerShdw>
                </a:effectLst>
                <a:latin typeface="+mn-ea"/>
              </a:rPr>
              <a:t>。</a:t>
            </a:r>
            <a:endParaRPr lang="en-US" altLang="zh-TW" sz="2000" dirty="0" smtClean="0">
              <a:solidFill>
                <a:srgbClr val="FAFD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742765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wipe(left)">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wipe(left)">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wipe(left)">
                                      <p:cBhvr>
                                        <p:cTn id="22"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夜盤交易時段風控機制</a:t>
            </a:r>
            <a:endParaRPr lang="zh-TW" altLang="en-US" b="1" dirty="0">
              <a:solidFill>
                <a:srgbClr val="FFFF00"/>
              </a:solidFill>
              <a:effectLst>
                <a:outerShdw blurRad="38100" dist="38100" dir="2700000" algn="tl">
                  <a:srgbClr val="000000"/>
                </a:outerShdw>
              </a:effectLst>
            </a:endParaRPr>
          </a:p>
        </p:txBody>
      </p:sp>
      <p:sp>
        <p:nvSpPr>
          <p:cNvPr id="12" name="Rectangle 3"/>
          <p:cNvSpPr txBox="1">
            <a:spLocks noChangeArrowheads="1"/>
          </p:cNvSpPr>
          <p:nvPr/>
        </p:nvSpPr>
        <p:spPr bwMode="auto">
          <a:xfrm>
            <a:off x="107504" y="1484784"/>
            <a:ext cx="8928992" cy="482441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ts val="28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帳戶權益數以市價進行計算。</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28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盤後時段交易之商品區分為「豁免代為沖銷」及「非豁免代為沖銷」兩種：</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28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豁免代為沖銷係指該商品於盤後交易時段，不論該商品損益如何，期貨商不執行代為沖銷該部位。</a:t>
            </a:r>
            <a:r>
              <a:rPr lang="en-US" altLang="zh-TW" sz="2000" dirty="0" smtClean="0">
                <a:solidFill>
                  <a:srgbClr val="FAFD00"/>
                </a:solidFill>
                <a:effectLst>
                  <a:outerShdw blurRad="38100" dist="38100" dir="2700000" algn="tl">
                    <a:srgbClr val="000000">
                      <a:alpha val="43137"/>
                    </a:srgbClr>
                  </a:outerShdw>
                </a:effectLst>
                <a:latin typeface="+mn-ea"/>
              </a:rPr>
              <a:t>(</a:t>
            </a:r>
            <a:r>
              <a:rPr lang="zh-TW" altLang="en-US" sz="2000" dirty="0" smtClean="0">
                <a:solidFill>
                  <a:srgbClr val="FAFD00"/>
                </a:solidFill>
                <a:effectLst>
                  <a:outerShdw blurRad="38100" dist="38100" dir="2700000" algn="tl">
                    <a:srgbClr val="000000">
                      <a:alpha val="43137"/>
                    </a:srgbClr>
                  </a:outerShdw>
                </a:effectLst>
                <a:latin typeface="+mn-ea"/>
              </a:rPr>
              <a:t>如臺指期貨、臺指選擇權、美元兌人民幣期貨等</a:t>
            </a:r>
            <a:r>
              <a:rPr lang="en-US" altLang="zh-TW" sz="2000" dirty="0" smtClean="0">
                <a:solidFill>
                  <a:srgbClr val="FAFD00"/>
                </a:solidFill>
                <a:effectLst>
                  <a:outerShdw blurRad="38100" dist="38100" dir="2700000" algn="tl">
                    <a:srgbClr val="000000">
                      <a:alpha val="43137"/>
                    </a:srgbClr>
                  </a:outerShdw>
                </a:effectLst>
                <a:latin typeface="+mn-ea"/>
              </a:rPr>
              <a:t>)</a:t>
            </a:r>
          </a:p>
          <a:p>
            <a:pPr lvl="1">
              <a:lnSpc>
                <a:spcPts val="28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非豁免代為沖銷係指該商品於盤後交易時段，達應沖銷條件時，將</a:t>
            </a:r>
            <a:r>
              <a:rPr lang="zh-TW" altLang="en-US" sz="2000" dirty="0">
                <a:solidFill>
                  <a:srgbClr val="FAFD00"/>
                </a:solidFill>
                <a:effectLst>
                  <a:outerShdw blurRad="38100" dist="38100" dir="2700000" algn="tl">
                    <a:srgbClr val="000000">
                      <a:alpha val="43137"/>
                    </a:srgbClr>
                  </a:outerShdw>
                </a:effectLst>
                <a:latin typeface="+mn-ea"/>
              </a:rPr>
              <a:t>進行</a:t>
            </a:r>
            <a:r>
              <a:rPr lang="zh-TW" altLang="en-US" sz="2000" dirty="0" smtClean="0">
                <a:solidFill>
                  <a:srgbClr val="FAFD00"/>
                </a:solidFill>
                <a:effectLst>
                  <a:outerShdw blurRad="38100" dist="38100" dir="2700000" algn="tl">
                    <a:srgbClr val="000000">
                      <a:alpha val="43137"/>
                    </a:srgbClr>
                  </a:outerShdw>
                </a:effectLst>
                <a:latin typeface="+mn-ea"/>
              </a:rPr>
              <a:t>沖銷該類商品全部</a:t>
            </a:r>
            <a:r>
              <a:rPr lang="zh-TW" altLang="en-US" sz="2000" dirty="0">
                <a:solidFill>
                  <a:srgbClr val="FAFD00"/>
                </a:solidFill>
                <a:effectLst>
                  <a:outerShdw blurRad="38100" dist="38100" dir="2700000" algn="tl">
                    <a:srgbClr val="000000">
                      <a:alpha val="43137"/>
                    </a:srgbClr>
                  </a:outerShdw>
                </a:effectLst>
                <a:latin typeface="+mn-ea"/>
              </a:rPr>
              <a:t>部位</a:t>
            </a:r>
            <a:r>
              <a:rPr lang="zh-TW" altLang="en-US" sz="2000" dirty="0" smtClean="0">
                <a:solidFill>
                  <a:srgbClr val="FAFD00"/>
                </a:solidFill>
                <a:effectLst>
                  <a:outerShdw blurRad="38100" dist="38100" dir="2700000" algn="tl">
                    <a:srgbClr val="000000">
                      <a:alpha val="43137"/>
                    </a:srgbClr>
                  </a:outerShdw>
                </a:effectLst>
                <a:latin typeface="+mn-ea"/>
              </a:rPr>
              <a:t>之作業。</a:t>
            </a:r>
            <a:r>
              <a:rPr lang="en-US" altLang="zh-TW" sz="2000" dirty="0" smtClean="0">
                <a:solidFill>
                  <a:srgbClr val="FAFD00"/>
                </a:solidFill>
                <a:effectLst>
                  <a:outerShdw blurRad="38100" dist="38100" dir="2700000" algn="tl">
                    <a:srgbClr val="000000">
                      <a:alpha val="43137"/>
                    </a:srgbClr>
                  </a:outerShdw>
                </a:effectLst>
                <a:latin typeface="+mn-ea"/>
              </a:rPr>
              <a:t>(</a:t>
            </a:r>
            <a:r>
              <a:rPr lang="zh-TW" altLang="en-US" sz="2000" dirty="0" smtClean="0">
                <a:solidFill>
                  <a:srgbClr val="FAFD00"/>
                </a:solidFill>
                <a:effectLst>
                  <a:outerShdw blurRad="38100" dist="38100" dir="2700000" algn="tl">
                    <a:srgbClr val="000000">
                      <a:alpha val="43137"/>
                    </a:srgbClr>
                  </a:outerShdw>
                </a:effectLst>
                <a:latin typeface="+mn-ea"/>
              </a:rPr>
              <a:t>如美國道瓊指數期貨、美國標普</a:t>
            </a:r>
            <a:r>
              <a:rPr lang="en-US" altLang="zh-TW" sz="2000" dirty="0" smtClean="0">
                <a:solidFill>
                  <a:srgbClr val="FAFD00"/>
                </a:solidFill>
                <a:effectLst>
                  <a:outerShdw blurRad="38100" dist="38100" dir="2700000" algn="tl">
                    <a:srgbClr val="000000">
                      <a:alpha val="43137"/>
                    </a:srgbClr>
                  </a:outerShdw>
                </a:effectLst>
                <a:latin typeface="+mn-ea"/>
              </a:rPr>
              <a:t>500</a:t>
            </a:r>
            <a:r>
              <a:rPr lang="zh-TW" altLang="en-US" sz="2000" dirty="0" smtClean="0">
                <a:solidFill>
                  <a:srgbClr val="FAFD00"/>
                </a:solidFill>
                <a:effectLst>
                  <a:outerShdw blurRad="38100" dist="38100" dir="2700000" algn="tl">
                    <a:srgbClr val="000000">
                      <a:alpha val="43137"/>
                    </a:srgbClr>
                  </a:outerShdw>
                </a:effectLst>
                <a:latin typeface="+mn-ea"/>
              </a:rPr>
              <a:t>期貨、英鎊兌美元期貨、澳幣兌美元期貨、黃金期貨、布蘭特原油期貨等</a:t>
            </a:r>
            <a:r>
              <a:rPr lang="en-US" altLang="zh-TW" sz="2000" dirty="0" smtClean="0">
                <a:solidFill>
                  <a:srgbClr val="FAFD00"/>
                </a:solidFill>
                <a:effectLst>
                  <a:outerShdw blurRad="38100" dist="38100" dir="2700000" algn="tl">
                    <a:srgbClr val="000000">
                      <a:alpha val="43137"/>
                    </a:srgbClr>
                  </a:outerShdw>
                </a:effectLst>
                <a:latin typeface="+mn-ea"/>
              </a:rPr>
              <a:t>)</a:t>
            </a:r>
          </a:p>
          <a:p>
            <a:pPr>
              <a:lnSpc>
                <a:spcPts val="28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高風險帳戶通知之原則：</a:t>
            </a:r>
            <a:endParaRPr lang="en-US" altLang="zh-TW" sz="2000" dirty="0">
              <a:solidFill>
                <a:srgbClr val="FAFD00"/>
              </a:solidFill>
              <a:effectLst>
                <a:outerShdw blurRad="38100" dist="38100" dir="2700000" algn="tl">
                  <a:srgbClr val="000000">
                    <a:alpha val="43137"/>
                  </a:srgbClr>
                </a:outerShdw>
              </a:effectLst>
              <a:latin typeface="+mn-ea"/>
            </a:endParaRPr>
          </a:p>
          <a:p>
            <a:pPr lvl="1">
              <a:lnSpc>
                <a:spcPts val="28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若交易人僅留有豁免代為沖銷商品時，期貨商將不進行高風險帳戶通知。</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28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若交易人留有包括非豁免代為沖銷商品時，期貨商應依與客戶約定方式為高風險帳戶之通知。</a:t>
            </a:r>
            <a:endParaRPr lang="en-US" altLang="zh-TW" sz="2000" dirty="0" smtClean="0">
              <a:solidFill>
                <a:srgbClr val="FAFD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884739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wipe(left)">
                                      <p:cBhvr>
                                        <p:cTn id="12" dur="500"/>
                                        <p:tgtEl>
                                          <p:spTgt spid="12">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animEffect transition="in" filter="wipe(left)">
                                      <p:cBhvr>
                                        <p:cTn id="15" dur="500"/>
                                        <p:tgtEl>
                                          <p:spTgt spid="12">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2">
                                            <p:txEl>
                                              <p:pRg st="3" end="3"/>
                                            </p:txEl>
                                          </p:spTgt>
                                        </p:tgtEl>
                                        <p:attrNameLst>
                                          <p:attrName>style.visibility</p:attrName>
                                        </p:attrNameLst>
                                      </p:cBhvr>
                                      <p:to>
                                        <p:strVal val="visible"/>
                                      </p:to>
                                    </p:set>
                                    <p:animEffect transition="in" filter="wipe(left)">
                                      <p:cBhvr>
                                        <p:cTn id="18" dur="500"/>
                                        <p:tgtEl>
                                          <p:spTgt spid="1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animEffect transition="in" filter="wipe(left)">
                                      <p:cBhvr>
                                        <p:cTn id="23" dur="500"/>
                                        <p:tgtEl>
                                          <p:spTgt spid="12">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2">
                                            <p:txEl>
                                              <p:pRg st="5" end="5"/>
                                            </p:txEl>
                                          </p:spTgt>
                                        </p:tgtEl>
                                        <p:attrNameLst>
                                          <p:attrName>style.visibility</p:attrName>
                                        </p:attrNameLst>
                                      </p:cBhvr>
                                      <p:to>
                                        <p:strVal val="visible"/>
                                      </p:to>
                                    </p:set>
                                    <p:animEffect transition="in" filter="wipe(left)">
                                      <p:cBhvr>
                                        <p:cTn id="26" dur="500"/>
                                        <p:tgtEl>
                                          <p:spTgt spid="12">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2">
                                            <p:txEl>
                                              <p:pRg st="6" end="6"/>
                                            </p:txEl>
                                          </p:spTgt>
                                        </p:tgtEl>
                                        <p:attrNameLst>
                                          <p:attrName>style.visibility</p:attrName>
                                        </p:attrNameLst>
                                      </p:cBhvr>
                                      <p:to>
                                        <p:strVal val="visible"/>
                                      </p:to>
                                    </p:set>
                                    <p:animEffect transition="in" filter="wipe(left)">
                                      <p:cBhvr>
                                        <p:cTn id="29"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夜盤交易時段風控機制</a:t>
            </a:r>
            <a:endParaRPr lang="zh-TW" altLang="en-US" b="1" dirty="0">
              <a:solidFill>
                <a:srgbClr val="FFFF00"/>
              </a:solidFill>
              <a:effectLst>
                <a:outerShdw blurRad="38100" dist="38100" dir="2700000" algn="tl">
                  <a:srgbClr val="000000"/>
                </a:outerShdw>
              </a:effectLst>
            </a:endParaRPr>
          </a:p>
        </p:txBody>
      </p:sp>
      <p:sp>
        <p:nvSpPr>
          <p:cNvPr id="12" name="Rectangle 3"/>
          <p:cNvSpPr txBox="1">
            <a:spLocks noChangeArrowheads="1"/>
          </p:cNvSpPr>
          <p:nvPr/>
        </p:nvSpPr>
        <p:spPr bwMode="auto">
          <a:xfrm>
            <a:off x="251521" y="1484784"/>
            <a:ext cx="8640960" cy="482441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ct val="15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風險指標之計算原則如下：</a:t>
            </a:r>
            <a:endParaRPr lang="en-US" altLang="zh-TW" sz="2000" dirty="0">
              <a:solidFill>
                <a:srgbClr val="FAFD00"/>
              </a:solidFill>
              <a:effectLst>
                <a:outerShdw blurRad="38100" dist="38100" dir="2700000" algn="tl">
                  <a:srgbClr val="000000">
                    <a:alpha val="43137"/>
                  </a:srgbClr>
                </a:outerShdw>
              </a:effectLst>
              <a:latin typeface="+mn-ea"/>
            </a:endParaRPr>
          </a:p>
          <a:p>
            <a:pPr lvl="1">
              <a:lnSpc>
                <a:spcPct val="1500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豁免代為沖銷之商品係以一般交易時段之結算價格計算。</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ct val="1500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非豁免代為沖銷之</a:t>
            </a:r>
            <a:r>
              <a:rPr lang="zh-TW" altLang="en-US" sz="2000" dirty="0" smtClean="0">
                <a:solidFill>
                  <a:srgbClr val="FAFD00"/>
                </a:solidFill>
                <a:effectLst>
                  <a:outerShdw blurRad="38100" dist="38100" dir="2700000" algn="tl">
                    <a:srgbClr val="000000">
                      <a:alpha val="43137"/>
                    </a:srgbClr>
                  </a:outerShdw>
                </a:effectLst>
                <a:latin typeface="+mn-ea"/>
              </a:rPr>
              <a:t>商品以市價</a:t>
            </a:r>
            <a:r>
              <a:rPr lang="zh-TW" altLang="en-US" sz="2000" dirty="0" smtClean="0">
                <a:solidFill>
                  <a:srgbClr val="FAFD00"/>
                </a:solidFill>
                <a:effectLst>
                  <a:outerShdw blurRad="38100" dist="38100" dir="2700000" algn="tl">
                    <a:srgbClr val="000000">
                      <a:alpha val="43137"/>
                    </a:srgbClr>
                  </a:outerShdw>
                </a:effectLst>
                <a:latin typeface="+mn-ea"/>
              </a:rPr>
              <a:t>計算。</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ct val="15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代為沖銷之條件：</a:t>
            </a:r>
            <a:endParaRPr lang="en-US" altLang="zh-TW" sz="2000" dirty="0">
              <a:solidFill>
                <a:srgbClr val="FAFD00"/>
              </a:solidFill>
              <a:effectLst>
                <a:outerShdw blurRad="38100" dist="38100" dir="2700000" algn="tl">
                  <a:srgbClr val="000000">
                    <a:alpha val="43137"/>
                  </a:srgbClr>
                </a:outerShdw>
              </a:effectLst>
              <a:latin typeface="+mn-ea"/>
            </a:endParaRPr>
          </a:p>
          <a:p>
            <a:pPr lvl="1">
              <a:lnSpc>
                <a:spcPct val="1500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需同時達「風險指標低於與客戶約定之比率」及「權益數低於所需維持保證金」兩個條件時，始得進行代為沖銷作業。</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ct val="15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應沖銷之部位：</a:t>
            </a:r>
            <a:endParaRPr lang="en-US" altLang="zh-TW" sz="2000" dirty="0">
              <a:solidFill>
                <a:srgbClr val="FAFD00"/>
              </a:solidFill>
              <a:effectLst>
                <a:outerShdw blurRad="38100" dist="38100" dir="2700000" algn="tl">
                  <a:srgbClr val="000000">
                    <a:alpha val="43137"/>
                  </a:srgbClr>
                </a:outerShdw>
              </a:effectLst>
              <a:latin typeface="+mn-ea"/>
            </a:endParaRPr>
          </a:p>
          <a:p>
            <a:pPr lvl="1">
              <a:lnSpc>
                <a:spcPct val="1500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豁免代為沖銷之商品不得進行沖銷。</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ct val="1500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非豁免代為沖銷之商品應以沖銷全部部位為原則。</a:t>
            </a:r>
            <a:endParaRPr lang="en-US" altLang="zh-TW" sz="2000" dirty="0" smtClean="0">
              <a:solidFill>
                <a:srgbClr val="FAFD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323636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xEl>
                                              <p:pRg st="1" end="1"/>
                                            </p:txEl>
                                          </p:spTgt>
                                        </p:tgtEl>
                                        <p:attrNameLst>
                                          <p:attrName>style.visibility</p:attrName>
                                        </p:attrNameLst>
                                      </p:cBhvr>
                                      <p:to>
                                        <p:strVal val="visible"/>
                                      </p:to>
                                    </p:set>
                                    <p:animEffect transition="in" filter="wipe(left)">
                                      <p:cBhvr>
                                        <p:cTn id="10" dur="500"/>
                                        <p:tgtEl>
                                          <p:spTgt spid="12">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2">
                                            <p:txEl>
                                              <p:pRg st="2" end="2"/>
                                            </p:txEl>
                                          </p:spTgt>
                                        </p:tgtEl>
                                        <p:attrNameLst>
                                          <p:attrName>style.visibility</p:attrName>
                                        </p:attrNameLst>
                                      </p:cBhvr>
                                      <p:to>
                                        <p:strVal val="visible"/>
                                      </p:to>
                                    </p:set>
                                    <p:animEffect transition="in" filter="wipe(left)">
                                      <p:cBhvr>
                                        <p:cTn id="13" dur="500"/>
                                        <p:tgtEl>
                                          <p:spTgt spid="1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2">
                                            <p:txEl>
                                              <p:pRg st="3" end="3"/>
                                            </p:txEl>
                                          </p:spTgt>
                                        </p:tgtEl>
                                        <p:attrNameLst>
                                          <p:attrName>style.visibility</p:attrName>
                                        </p:attrNameLst>
                                      </p:cBhvr>
                                      <p:to>
                                        <p:strVal val="visible"/>
                                      </p:to>
                                    </p:set>
                                    <p:animEffect transition="in" filter="wipe(left)">
                                      <p:cBhvr>
                                        <p:cTn id="18" dur="500"/>
                                        <p:tgtEl>
                                          <p:spTgt spid="12">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2">
                                            <p:txEl>
                                              <p:pRg st="4" end="4"/>
                                            </p:txEl>
                                          </p:spTgt>
                                        </p:tgtEl>
                                        <p:attrNameLst>
                                          <p:attrName>style.visibility</p:attrName>
                                        </p:attrNameLst>
                                      </p:cBhvr>
                                      <p:to>
                                        <p:strVal val="visible"/>
                                      </p:to>
                                    </p:set>
                                    <p:animEffect transition="in" filter="wipe(left)">
                                      <p:cBhvr>
                                        <p:cTn id="21" dur="500"/>
                                        <p:tgtEl>
                                          <p:spTgt spid="12">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2">
                                            <p:txEl>
                                              <p:pRg st="5" end="5"/>
                                            </p:txEl>
                                          </p:spTgt>
                                        </p:tgtEl>
                                        <p:attrNameLst>
                                          <p:attrName>style.visibility</p:attrName>
                                        </p:attrNameLst>
                                      </p:cBhvr>
                                      <p:to>
                                        <p:strVal val="visible"/>
                                      </p:to>
                                    </p:set>
                                    <p:animEffect transition="in" filter="wipe(left)">
                                      <p:cBhvr>
                                        <p:cTn id="26" dur="500"/>
                                        <p:tgtEl>
                                          <p:spTgt spid="12">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2">
                                            <p:txEl>
                                              <p:pRg st="6" end="6"/>
                                            </p:txEl>
                                          </p:spTgt>
                                        </p:tgtEl>
                                        <p:attrNameLst>
                                          <p:attrName>style.visibility</p:attrName>
                                        </p:attrNameLst>
                                      </p:cBhvr>
                                      <p:to>
                                        <p:strVal val="visible"/>
                                      </p:to>
                                    </p:set>
                                    <p:animEffect transition="in" filter="wipe(left)">
                                      <p:cBhvr>
                                        <p:cTn id="29" dur="500"/>
                                        <p:tgtEl>
                                          <p:spTgt spid="12">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2">
                                            <p:txEl>
                                              <p:pRg st="7" end="7"/>
                                            </p:txEl>
                                          </p:spTgt>
                                        </p:tgtEl>
                                        <p:attrNameLst>
                                          <p:attrName>style.visibility</p:attrName>
                                        </p:attrNameLst>
                                      </p:cBhvr>
                                      <p:to>
                                        <p:strVal val="visible"/>
                                      </p:to>
                                    </p:set>
                                    <p:animEffect transition="in" filter="wipe(left)">
                                      <p:cBhvr>
                                        <p:cTn id="32" dur="500"/>
                                        <p:tgtEl>
                                          <p:spTgt spid="1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開戶及交易之特別規定</a:t>
            </a:r>
            <a:endParaRPr lang="zh-TW" altLang="en-US" b="1" dirty="0">
              <a:solidFill>
                <a:srgbClr val="FFFF00"/>
              </a:solidFill>
              <a:effectLst>
                <a:outerShdw blurRad="38100" dist="38100" dir="2700000" algn="tl">
                  <a:srgbClr val="000000"/>
                </a:outerShdw>
              </a:effectLst>
            </a:endParaRPr>
          </a:p>
        </p:txBody>
      </p:sp>
      <p:sp>
        <p:nvSpPr>
          <p:cNvPr id="12" name="Rectangle 3"/>
          <p:cNvSpPr txBox="1">
            <a:spLocks noChangeArrowheads="1"/>
          </p:cNvSpPr>
          <p:nvPr/>
        </p:nvSpPr>
        <p:spPr bwMode="auto">
          <a:xfrm>
            <a:off x="251521" y="1628800"/>
            <a:ext cx="8640960" cy="5112568"/>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ts val="3400"/>
              </a:lnSpc>
              <a:spcBef>
                <a:spcPts val="0"/>
              </a:spcBef>
              <a:buClr>
                <a:srgbClr val="00FF00"/>
              </a:buClr>
              <a:buSzTx/>
              <a:buFont typeface="Wingdings" pitchFamily="2" charset="2"/>
              <a:buChar char="l"/>
              <a:defRPr/>
            </a:pPr>
            <a:r>
              <a:rPr lang="zh-TW" altLang="en-US" sz="2000" dirty="0">
                <a:solidFill>
                  <a:srgbClr val="FAFD00"/>
                </a:solidFill>
                <a:effectLst>
                  <a:outerShdw blurRad="38100" dist="38100" dir="2700000" algn="tl">
                    <a:srgbClr val="000000">
                      <a:alpha val="43137"/>
                    </a:srgbClr>
                  </a:outerShdw>
                </a:effectLst>
                <a:latin typeface="+mn-ea"/>
              </a:rPr>
              <a:t>年齡未滿二十歲者，</a:t>
            </a:r>
            <a:r>
              <a:rPr lang="zh-TW" altLang="en-US" sz="2000" dirty="0" smtClean="0">
                <a:solidFill>
                  <a:srgbClr val="FAFD00"/>
                </a:solidFill>
                <a:effectLst>
                  <a:outerShdw blurRad="38100" dist="38100" dir="2700000" algn="tl">
                    <a:srgbClr val="000000">
                      <a:alpha val="43137"/>
                    </a:srgbClr>
                  </a:outerShdw>
                </a:effectLst>
                <a:latin typeface="+mn-ea"/>
              </a:rPr>
              <a:t>期貨商不得</a:t>
            </a:r>
            <a:r>
              <a:rPr lang="zh-TW" altLang="en-US" sz="2000" dirty="0">
                <a:solidFill>
                  <a:srgbClr val="FAFD00"/>
                </a:solidFill>
                <a:effectLst>
                  <a:outerShdw blurRad="38100" dist="38100" dir="2700000" algn="tl">
                    <a:srgbClr val="000000">
                      <a:alpha val="43137"/>
                    </a:srgbClr>
                  </a:outerShdw>
                </a:effectLst>
                <a:latin typeface="+mn-ea"/>
              </a:rPr>
              <a:t>接受其委託</a:t>
            </a:r>
            <a:r>
              <a:rPr lang="zh-TW" altLang="en-US" sz="2000" dirty="0" smtClean="0">
                <a:solidFill>
                  <a:srgbClr val="FAFD00"/>
                </a:solidFill>
                <a:effectLst>
                  <a:outerShdw blurRad="38100" dist="38100" dir="2700000" algn="tl">
                    <a:srgbClr val="000000">
                      <a:alpha val="43137"/>
                    </a:srgbClr>
                  </a:outerShdw>
                </a:effectLst>
                <a:latin typeface="+mn-ea"/>
              </a:rPr>
              <a:t>開戶。</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3400"/>
              </a:lnSpc>
              <a:spcBef>
                <a:spcPts val="0"/>
              </a:spcBef>
              <a:buClr>
                <a:schemeClr val="tx1"/>
              </a:buClr>
              <a:buSzTx/>
              <a:buFont typeface="Wingdings" pitchFamily="2" charset="2"/>
              <a:buChar char="ü"/>
              <a:defRPr/>
            </a:pPr>
            <a:r>
              <a:rPr lang="zh-TW" altLang="en-US" sz="2000" dirty="0">
                <a:solidFill>
                  <a:srgbClr val="FAFD00"/>
                </a:solidFill>
                <a:effectLst>
                  <a:outerShdw blurRad="38100" dist="38100" dir="2700000" algn="tl">
                    <a:srgbClr val="000000">
                      <a:alpha val="43137"/>
                    </a:srgbClr>
                  </a:outerShdw>
                </a:effectLst>
                <a:latin typeface="+mn-ea"/>
              </a:rPr>
              <a:t>交易人委任他人從事</a:t>
            </a:r>
            <a:r>
              <a:rPr lang="zh-TW" altLang="en-US" sz="2000" dirty="0" smtClean="0">
                <a:solidFill>
                  <a:srgbClr val="FAFD00"/>
                </a:solidFill>
                <a:effectLst>
                  <a:outerShdw blurRad="38100" dist="38100" dir="2700000" algn="tl">
                    <a:srgbClr val="000000">
                      <a:alpha val="43137"/>
                    </a:srgbClr>
                  </a:outerShdw>
                </a:effectLst>
                <a:latin typeface="+mn-ea"/>
              </a:rPr>
              <a:t>期貨交易時，</a:t>
            </a:r>
            <a:r>
              <a:rPr lang="zh-TW" altLang="en-US" sz="2000" dirty="0">
                <a:solidFill>
                  <a:srgbClr val="FAFD00"/>
                </a:solidFill>
                <a:effectLst>
                  <a:outerShdw blurRad="38100" dist="38100" dir="2700000" algn="tl">
                    <a:srgbClr val="000000">
                      <a:alpha val="43137"/>
                    </a:srgbClr>
                  </a:outerShdw>
                </a:effectLst>
                <a:latin typeface="+mn-ea"/>
              </a:rPr>
              <a:t>受任人為自然人者，年齡應滿</a:t>
            </a:r>
            <a:r>
              <a:rPr lang="en-US" altLang="zh-TW" sz="2000" dirty="0">
                <a:solidFill>
                  <a:srgbClr val="FAFD00"/>
                </a:solidFill>
                <a:effectLst>
                  <a:outerShdw blurRad="38100" dist="38100" dir="2700000" algn="tl">
                    <a:srgbClr val="000000">
                      <a:alpha val="43137"/>
                    </a:srgbClr>
                  </a:outerShdw>
                </a:effectLst>
                <a:latin typeface="+mn-ea"/>
              </a:rPr>
              <a:t>20</a:t>
            </a:r>
            <a:r>
              <a:rPr lang="zh-TW" altLang="en-US" sz="2000" dirty="0">
                <a:solidFill>
                  <a:srgbClr val="FAFD00"/>
                </a:solidFill>
                <a:effectLst>
                  <a:outerShdw blurRad="38100" dist="38100" dir="2700000" algn="tl">
                    <a:srgbClr val="000000">
                      <a:alpha val="43137"/>
                    </a:srgbClr>
                  </a:outerShdw>
                </a:effectLst>
                <a:latin typeface="+mn-ea"/>
              </a:rPr>
              <a:t>歲且具備行為能力，並應居住於中華民國</a:t>
            </a:r>
            <a:r>
              <a:rPr lang="zh-TW" altLang="en-US" sz="2000" dirty="0" smtClean="0">
                <a:solidFill>
                  <a:srgbClr val="FAFD00"/>
                </a:solidFill>
                <a:effectLst>
                  <a:outerShdw blurRad="38100" dist="38100" dir="2700000" algn="tl">
                    <a:srgbClr val="000000">
                      <a:alpha val="43137"/>
                    </a:srgbClr>
                  </a:outerShdw>
                </a:effectLst>
                <a:latin typeface="+mn-ea"/>
              </a:rPr>
              <a:t>境內。</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34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開戶</a:t>
            </a:r>
            <a:r>
              <a:rPr lang="zh-TW" altLang="en-US" sz="2000" dirty="0">
                <a:solidFill>
                  <a:srgbClr val="FAFD00"/>
                </a:solidFill>
                <a:effectLst>
                  <a:outerShdw blurRad="38100" dist="38100" dir="2700000" algn="tl">
                    <a:srgbClr val="000000">
                      <a:alpha val="43137"/>
                    </a:srgbClr>
                  </a:outerShdw>
                </a:effectLst>
                <a:latin typeface="+mn-ea"/>
              </a:rPr>
              <a:t>時未提供符合期貨商要求之徵信資料或財力證明之自然人及一般法人交易人，其帳戶委託中及未沖銷期貨、選擇權部位所需保證金之總額不得逾</a:t>
            </a:r>
            <a:r>
              <a:rPr lang="zh-TW" altLang="en-US" sz="2000" dirty="0" smtClean="0">
                <a:solidFill>
                  <a:srgbClr val="FAFD00"/>
                </a:solidFill>
                <a:effectLst>
                  <a:outerShdw blurRad="38100" dist="38100" dir="2700000" algn="tl">
                    <a:srgbClr val="000000">
                      <a:alpha val="43137"/>
                    </a:srgbClr>
                  </a:outerShdw>
                </a:effectLst>
                <a:latin typeface="+mn-ea"/>
              </a:rPr>
              <a:t>新臺幣</a:t>
            </a:r>
            <a:r>
              <a:rPr lang="en-US" altLang="zh-TW" sz="2000" dirty="0">
                <a:solidFill>
                  <a:srgbClr val="FAFD00"/>
                </a:solidFill>
                <a:effectLst>
                  <a:outerShdw blurRad="38100" dist="38100" dir="2700000" algn="tl">
                    <a:srgbClr val="000000">
                      <a:alpha val="43137"/>
                    </a:srgbClr>
                  </a:outerShdw>
                </a:effectLst>
                <a:latin typeface="+mn-ea"/>
              </a:rPr>
              <a:t>50</a:t>
            </a:r>
            <a:r>
              <a:rPr lang="zh-TW" altLang="en-US" sz="2000" dirty="0">
                <a:solidFill>
                  <a:srgbClr val="FAFD00"/>
                </a:solidFill>
                <a:effectLst>
                  <a:outerShdw blurRad="38100" dist="38100" dir="2700000" algn="tl">
                    <a:srgbClr val="000000">
                      <a:alpha val="43137"/>
                    </a:srgbClr>
                  </a:outerShdw>
                </a:effectLst>
                <a:latin typeface="+mn-ea"/>
              </a:rPr>
              <a:t>萬元。</a:t>
            </a:r>
            <a:endParaRPr lang="en-US" altLang="zh-TW" sz="2000" dirty="0" smtClean="0">
              <a:solidFill>
                <a:srgbClr val="FAFD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308709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Effect transition="in" filter="wipe(left)">
                                      <p:cBhvr>
                                        <p:cTn id="7" dur="5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bldLvl="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加收保證金之適用</a:t>
            </a:r>
            <a:endParaRPr lang="zh-TW" altLang="en-US" b="1" dirty="0">
              <a:solidFill>
                <a:srgbClr val="FFFF00"/>
              </a:solidFill>
              <a:effectLst>
                <a:outerShdw blurRad="38100" dist="38100" dir="2700000" algn="tl">
                  <a:srgbClr val="000000"/>
                </a:outerShdw>
              </a:effectLst>
            </a:endParaRPr>
          </a:p>
        </p:txBody>
      </p:sp>
      <p:sp>
        <p:nvSpPr>
          <p:cNvPr id="12" name="Rectangle 3"/>
          <p:cNvSpPr txBox="1">
            <a:spLocks noChangeArrowheads="1"/>
          </p:cNvSpPr>
          <p:nvPr/>
        </p:nvSpPr>
        <p:spPr bwMode="auto">
          <a:xfrm>
            <a:off x="251521" y="1268760"/>
            <a:ext cx="8640960" cy="5472608"/>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ts val="25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專業投資機構無保證金加收之適用。</a:t>
            </a:r>
            <a:endParaRPr lang="en-US" altLang="zh-TW" sz="2000" dirty="0">
              <a:solidFill>
                <a:srgbClr val="FAFD00"/>
              </a:solidFill>
              <a:effectLst>
                <a:outerShdw blurRad="38100" dist="38100" dir="2700000" algn="tl">
                  <a:srgbClr val="000000">
                    <a:alpha val="43137"/>
                  </a:srgbClr>
                </a:outerShdw>
              </a:effectLst>
              <a:latin typeface="+mn-ea"/>
            </a:endParaRPr>
          </a:p>
          <a:p>
            <a:pPr>
              <a:lnSpc>
                <a:spcPts val="2500"/>
              </a:lnSpc>
              <a:spcBef>
                <a:spcPts val="0"/>
              </a:spcBef>
              <a:buClr>
                <a:srgbClr val="00FF00"/>
              </a:buClr>
              <a:buSzTx/>
              <a:buFont typeface="Wingdings" pitchFamily="2" charset="2"/>
              <a:buChar char="l"/>
              <a:defRPr/>
            </a:pP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25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自然人</a:t>
            </a:r>
            <a:r>
              <a:rPr lang="zh-TW" altLang="en-US" sz="2000" dirty="0">
                <a:solidFill>
                  <a:srgbClr val="FAFD00"/>
                </a:solidFill>
                <a:effectLst>
                  <a:outerShdw blurRad="38100" dist="38100" dir="2700000" algn="tl">
                    <a:srgbClr val="000000">
                      <a:alpha val="43137"/>
                    </a:srgbClr>
                  </a:outerShdw>
                </a:effectLst>
                <a:latin typeface="+mn-ea"/>
              </a:rPr>
              <a:t>及一般法人會</a:t>
            </a:r>
            <a:r>
              <a:rPr lang="zh-TW" altLang="en-US" sz="2000" dirty="0" smtClean="0">
                <a:solidFill>
                  <a:srgbClr val="FAFD00"/>
                </a:solidFill>
                <a:effectLst>
                  <a:outerShdw blurRad="38100" dist="38100" dir="2700000" algn="tl">
                    <a:srgbClr val="000000">
                      <a:alpha val="43137"/>
                    </a:srgbClr>
                  </a:outerShdw>
                </a:effectLst>
                <a:latin typeface="+mn-ea"/>
              </a:rPr>
              <a:t>被期貨商另行加收保證金之時機及金額：</a:t>
            </a:r>
            <a:endParaRPr lang="en-US" altLang="zh-TW" sz="2000" dirty="0">
              <a:solidFill>
                <a:srgbClr val="FAFD00"/>
              </a:solidFill>
              <a:effectLst>
                <a:outerShdw blurRad="38100" dist="38100" dir="2700000" algn="tl">
                  <a:srgbClr val="000000">
                    <a:alpha val="43137"/>
                  </a:srgbClr>
                </a:outerShdw>
              </a:effectLst>
              <a:latin typeface="+mn-ea"/>
            </a:endParaRPr>
          </a:p>
          <a:p>
            <a:pPr lvl="1">
              <a:lnSpc>
                <a:spcPts val="25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每日收盤未沖銷部位超過期貨商依「加收保證金指標」計算之部位限制：超過部分於盤後交易時段及次日一般交易時段，加收該商品原始保證金之</a:t>
            </a:r>
            <a:r>
              <a:rPr lang="en-US" altLang="zh-TW" sz="2000" dirty="0" smtClean="0">
                <a:solidFill>
                  <a:srgbClr val="FAFD00"/>
                </a:solidFill>
                <a:effectLst>
                  <a:outerShdw blurRad="38100" dist="38100" dir="2700000" algn="tl">
                    <a:srgbClr val="000000">
                      <a:alpha val="43137"/>
                    </a:srgbClr>
                  </a:outerShdw>
                </a:effectLst>
                <a:latin typeface="+mn-ea"/>
              </a:rPr>
              <a:t>20%</a:t>
            </a:r>
            <a:r>
              <a:rPr lang="zh-TW" altLang="en-US" sz="2000" dirty="0" smtClean="0">
                <a:solidFill>
                  <a:srgbClr val="FAFD00"/>
                </a:solidFill>
                <a:effectLst>
                  <a:outerShdw blurRad="38100" dist="38100" dir="2700000" algn="tl">
                    <a:srgbClr val="000000">
                      <a:alpha val="43137"/>
                    </a:srgbClr>
                  </a:outerShdw>
                </a:effectLst>
                <a:latin typeface="+mn-ea"/>
              </a:rPr>
              <a:t>。</a:t>
            </a:r>
            <a:endParaRPr lang="en-US" altLang="zh-TW" sz="2000" dirty="0" smtClean="0">
              <a:solidFill>
                <a:srgbClr val="FAFD00"/>
              </a:solidFill>
              <a:effectLst>
                <a:outerShdw blurRad="38100" dist="38100" dir="2700000" algn="tl">
                  <a:srgbClr val="000000">
                    <a:alpha val="43137"/>
                  </a:srgbClr>
                </a:outerShdw>
              </a:effectLst>
              <a:latin typeface="+mn-ea"/>
            </a:endParaRPr>
          </a:p>
          <a:p>
            <a:pPr lvl="2">
              <a:lnSpc>
                <a:spcPts val="2500"/>
              </a:lnSpc>
              <a:spcBef>
                <a:spcPts val="0"/>
              </a:spcBef>
              <a:buClr>
                <a:schemeClr val="tx1"/>
              </a:buClr>
              <a:buSzPct val="75000"/>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應加收之保證金於盤後交易時段及次日一般交易時段，其金額於風險指標計算時，應加入分母項下。</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25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較不具流動性之商品：</a:t>
            </a:r>
            <a:endParaRPr lang="en-US" altLang="zh-TW" sz="2000" dirty="0" smtClean="0">
              <a:solidFill>
                <a:srgbClr val="FAFD00"/>
              </a:solidFill>
              <a:effectLst>
                <a:outerShdw blurRad="38100" dist="38100" dir="2700000" algn="tl">
                  <a:srgbClr val="000000">
                    <a:alpha val="43137"/>
                  </a:srgbClr>
                </a:outerShdw>
              </a:effectLst>
              <a:latin typeface="+mn-ea"/>
            </a:endParaRPr>
          </a:p>
          <a:p>
            <a:pPr lvl="2">
              <a:lnSpc>
                <a:spcPts val="2500"/>
              </a:lnSpc>
              <a:spcBef>
                <a:spcPts val="0"/>
              </a:spcBef>
              <a:buClr>
                <a:schemeClr val="tx1"/>
              </a:buClr>
              <a:buSzPct val="75000"/>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國內指數期貨商品以到期交割月份超過三個月之遠月契約，加收原始保證金之</a:t>
            </a:r>
            <a:r>
              <a:rPr lang="en-US" altLang="zh-TW" sz="2000" dirty="0" smtClean="0">
                <a:solidFill>
                  <a:srgbClr val="FAFD00"/>
                </a:solidFill>
                <a:effectLst>
                  <a:outerShdw blurRad="38100" dist="38100" dir="2700000" algn="tl">
                    <a:srgbClr val="000000">
                      <a:alpha val="43137"/>
                    </a:srgbClr>
                  </a:outerShdw>
                </a:effectLst>
                <a:latin typeface="+mn-ea"/>
              </a:rPr>
              <a:t>20%</a:t>
            </a:r>
            <a:r>
              <a:rPr lang="zh-TW" altLang="en-US" sz="2000" dirty="0" smtClean="0">
                <a:solidFill>
                  <a:srgbClr val="FAFD00"/>
                </a:solidFill>
                <a:effectLst>
                  <a:outerShdw blurRad="38100" dist="38100" dir="2700000" algn="tl">
                    <a:srgbClr val="000000">
                      <a:alpha val="43137"/>
                    </a:srgbClr>
                  </a:outerShdw>
                </a:effectLst>
                <a:latin typeface="+mn-ea"/>
              </a:rPr>
              <a:t>。</a:t>
            </a:r>
            <a:endParaRPr lang="en-US" altLang="zh-TW" sz="2000" dirty="0" smtClean="0">
              <a:solidFill>
                <a:srgbClr val="FAFD00"/>
              </a:solidFill>
              <a:effectLst>
                <a:outerShdw blurRad="38100" dist="38100" dir="2700000" algn="tl">
                  <a:srgbClr val="000000">
                    <a:alpha val="43137"/>
                  </a:srgbClr>
                </a:outerShdw>
              </a:effectLst>
              <a:latin typeface="+mn-ea"/>
            </a:endParaRPr>
          </a:p>
          <a:p>
            <a:pPr lvl="2">
              <a:lnSpc>
                <a:spcPts val="2500"/>
              </a:lnSpc>
              <a:spcBef>
                <a:spcPts val="0"/>
              </a:spcBef>
              <a:buClr>
                <a:schemeClr val="tx1"/>
              </a:buClr>
              <a:buSzPct val="75000"/>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非</a:t>
            </a:r>
            <a:r>
              <a:rPr lang="zh-TW" altLang="en-US" sz="2000" dirty="0">
                <a:solidFill>
                  <a:srgbClr val="FAFD00"/>
                </a:solidFill>
                <a:effectLst>
                  <a:outerShdw blurRad="38100" dist="38100" dir="2700000" algn="tl">
                    <a:srgbClr val="000000">
                      <a:alpha val="43137"/>
                    </a:srgbClr>
                  </a:outerShdw>
                </a:effectLst>
                <a:latin typeface="+mn-ea"/>
              </a:rPr>
              <a:t>國內</a:t>
            </a:r>
            <a:r>
              <a:rPr lang="zh-TW" altLang="en-US" sz="2000" dirty="0" smtClean="0">
                <a:solidFill>
                  <a:srgbClr val="FAFD00"/>
                </a:solidFill>
                <a:effectLst>
                  <a:outerShdw blurRad="38100" dist="38100" dir="2700000" algn="tl">
                    <a:srgbClr val="000000">
                      <a:alpha val="43137"/>
                    </a:srgbClr>
                  </a:outerShdw>
                </a:effectLst>
                <a:latin typeface="+mn-ea"/>
              </a:rPr>
              <a:t>指數期貨商品以到期交割月份超過</a:t>
            </a:r>
            <a:r>
              <a:rPr lang="zh-TW" altLang="en-US" sz="2000" dirty="0">
                <a:solidFill>
                  <a:srgbClr val="FAFD00"/>
                </a:solidFill>
                <a:effectLst>
                  <a:outerShdw blurRad="38100" dist="38100" dir="2700000" algn="tl">
                    <a:srgbClr val="000000">
                      <a:alpha val="43137"/>
                    </a:srgbClr>
                  </a:outerShdw>
                </a:effectLst>
                <a:latin typeface="+mn-ea"/>
              </a:rPr>
              <a:t>二個月之遠</a:t>
            </a:r>
            <a:r>
              <a:rPr lang="zh-TW" altLang="en-US" sz="2000" dirty="0" smtClean="0">
                <a:solidFill>
                  <a:srgbClr val="FAFD00"/>
                </a:solidFill>
                <a:effectLst>
                  <a:outerShdw blurRad="38100" dist="38100" dir="2700000" algn="tl">
                    <a:srgbClr val="000000">
                      <a:alpha val="43137"/>
                    </a:srgbClr>
                  </a:outerShdw>
                </a:effectLst>
                <a:latin typeface="+mn-ea"/>
              </a:rPr>
              <a:t>月契約，加收原始保證金之</a:t>
            </a:r>
            <a:r>
              <a:rPr lang="en-US" altLang="zh-TW" sz="2000" dirty="0" smtClean="0">
                <a:solidFill>
                  <a:srgbClr val="FAFD00"/>
                </a:solidFill>
                <a:effectLst>
                  <a:outerShdw blurRad="38100" dist="38100" dir="2700000" algn="tl">
                    <a:srgbClr val="000000">
                      <a:alpha val="43137"/>
                    </a:srgbClr>
                  </a:outerShdw>
                </a:effectLst>
                <a:latin typeface="+mn-ea"/>
              </a:rPr>
              <a:t>20</a:t>
            </a:r>
            <a:r>
              <a:rPr lang="en-US" altLang="zh-TW" sz="2000" dirty="0">
                <a:solidFill>
                  <a:srgbClr val="FAFD00"/>
                </a:solidFill>
                <a:effectLst>
                  <a:outerShdw blurRad="38100" dist="38100" dir="2700000" algn="tl">
                    <a:srgbClr val="000000">
                      <a:alpha val="43137"/>
                    </a:srgbClr>
                  </a:outerShdw>
                </a:effectLst>
                <a:latin typeface="+mn-ea"/>
              </a:rPr>
              <a:t>%</a:t>
            </a:r>
            <a:r>
              <a:rPr lang="zh-TW" altLang="en-US" sz="2000" dirty="0">
                <a:solidFill>
                  <a:srgbClr val="FAFD00"/>
                </a:solidFill>
                <a:effectLst>
                  <a:outerShdw blurRad="38100" dist="38100" dir="2700000" algn="tl">
                    <a:srgbClr val="000000">
                      <a:alpha val="43137"/>
                    </a:srgbClr>
                  </a:outerShdw>
                </a:effectLst>
                <a:latin typeface="+mn-ea"/>
              </a:rPr>
              <a:t>。</a:t>
            </a:r>
          </a:p>
          <a:p>
            <a:pPr lvl="2">
              <a:lnSpc>
                <a:spcPts val="2500"/>
              </a:lnSpc>
              <a:spcBef>
                <a:spcPts val="0"/>
              </a:spcBef>
              <a:buClr>
                <a:schemeClr val="tx1"/>
              </a:buClr>
              <a:buSzPct val="75000"/>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臺指</a:t>
            </a:r>
            <a:r>
              <a:rPr lang="zh-TW" altLang="en-US" sz="2000" dirty="0">
                <a:solidFill>
                  <a:srgbClr val="FAFD00"/>
                </a:solidFill>
                <a:effectLst>
                  <a:outerShdw blurRad="38100" dist="38100" dir="2700000" algn="tl">
                    <a:srgbClr val="000000">
                      <a:alpha val="43137"/>
                    </a:srgbClr>
                  </a:outerShdw>
                </a:effectLst>
                <a:latin typeface="+mn-ea"/>
              </a:rPr>
              <a:t>選擇</a:t>
            </a:r>
            <a:r>
              <a:rPr lang="zh-TW" altLang="en-US" sz="2000" dirty="0" smtClean="0">
                <a:solidFill>
                  <a:srgbClr val="FAFD00"/>
                </a:solidFill>
                <a:effectLst>
                  <a:outerShdw blurRad="38100" dist="38100" dir="2700000" algn="tl">
                    <a:srgbClr val="000000">
                      <a:alpha val="43137"/>
                    </a:srgbClr>
                  </a:outerShdw>
                </a:effectLst>
                <a:latin typeface="+mn-ea"/>
              </a:rPr>
              <a:t>權價</a:t>
            </a:r>
            <a:r>
              <a:rPr lang="zh-TW" altLang="en-US" sz="2000" dirty="0">
                <a:solidFill>
                  <a:srgbClr val="FAFD00"/>
                </a:solidFill>
                <a:effectLst>
                  <a:outerShdw blurRad="38100" dist="38100" dir="2700000" algn="tl">
                    <a:srgbClr val="000000">
                      <a:alpha val="43137"/>
                    </a:srgbClr>
                  </a:outerShdw>
                </a:effectLst>
                <a:latin typeface="+mn-ea"/>
              </a:rPr>
              <a:t>外</a:t>
            </a:r>
            <a:r>
              <a:rPr lang="en-US" altLang="zh-TW" sz="2000" dirty="0">
                <a:solidFill>
                  <a:srgbClr val="FAFD00"/>
                </a:solidFill>
                <a:effectLst>
                  <a:outerShdw blurRad="38100" dist="38100" dir="2700000" algn="tl">
                    <a:srgbClr val="000000">
                      <a:alpha val="43137"/>
                    </a:srgbClr>
                  </a:outerShdw>
                </a:effectLst>
                <a:latin typeface="+mn-ea"/>
              </a:rPr>
              <a:t>500</a:t>
            </a:r>
            <a:r>
              <a:rPr lang="zh-TW" altLang="en-US" sz="2000" dirty="0">
                <a:solidFill>
                  <a:srgbClr val="FAFD00"/>
                </a:solidFill>
                <a:effectLst>
                  <a:outerShdw blurRad="38100" dist="38100" dir="2700000" algn="tl">
                    <a:srgbClr val="000000">
                      <a:alpha val="43137"/>
                    </a:srgbClr>
                  </a:outerShdw>
                </a:effectLst>
                <a:latin typeface="+mn-ea"/>
              </a:rPr>
              <a:t>點以上至</a:t>
            </a:r>
            <a:r>
              <a:rPr lang="en-US" altLang="zh-TW" sz="2000" dirty="0">
                <a:solidFill>
                  <a:srgbClr val="FAFD00"/>
                </a:solidFill>
                <a:effectLst>
                  <a:outerShdw blurRad="38100" dist="38100" dir="2700000" algn="tl">
                    <a:srgbClr val="000000">
                      <a:alpha val="43137"/>
                    </a:srgbClr>
                  </a:outerShdw>
                </a:effectLst>
                <a:latin typeface="+mn-ea"/>
              </a:rPr>
              <a:t>1000</a:t>
            </a:r>
            <a:r>
              <a:rPr lang="zh-TW" altLang="en-US" sz="2000" dirty="0" smtClean="0">
                <a:solidFill>
                  <a:srgbClr val="FAFD00"/>
                </a:solidFill>
                <a:effectLst>
                  <a:outerShdw blurRad="38100" dist="38100" dir="2700000" algn="tl">
                    <a:srgbClr val="000000">
                      <a:alpha val="43137"/>
                    </a:srgbClr>
                  </a:outerShdw>
                </a:effectLst>
                <a:latin typeface="+mn-ea"/>
              </a:rPr>
              <a:t>點風險保證金</a:t>
            </a:r>
            <a:r>
              <a:rPr lang="en-US" altLang="zh-TW" sz="2000" dirty="0" smtClean="0">
                <a:solidFill>
                  <a:srgbClr val="FAFD00"/>
                </a:solidFill>
                <a:effectLst>
                  <a:outerShdw blurRad="38100" dist="38100" dir="2700000" algn="tl">
                    <a:srgbClr val="000000">
                      <a:alpha val="43137"/>
                    </a:srgbClr>
                  </a:outerShdw>
                </a:effectLst>
                <a:latin typeface="+mn-ea"/>
              </a:rPr>
              <a:t>AB</a:t>
            </a:r>
            <a:r>
              <a:rPr lang="zh-TW" altLang="en-US" sz="2000" dirty="0" smtClean="0">
                <a:solidFill>
                  <a:srgbClr val="FAFD00"/>
                </a:solidFill>
                <a:effectLst>
                  <a:outerShdw blurRad="38100" dist="38100" dir="2700000" algn="tl">
                    <a:srgbClr val="000000">
                      <a:alpha val="43137"/>
                    </a:srgbClr>
                  </a:outerShdw>
                </a:effectLst>
                <a:latin typeface="+mn-ea"/>
              </a:rPr>
              <a:t>值加收</a:t>
            </a:r>
            <a:r>
              <a:rPr lang="en-US" altLang="zh-TW" sz="2000" dirty="0" smtClean="0">
                <a:solidFill>
                  <a:srgbClr val="FAFD00"/>
                </a:solidFill>
                <a:effectLst>
                  <a:outerShdw blurRad="38100" dist="38100" dir="2700000" algn="tl">
                    <a:srgbClr val="000000">
                      <a:alpha val="43137"/>
                    </a:srgbClr>
                  </a:outerShdw>
                </a:effectLst>
                <a:latin typeface="+mn-ea"/>
              </a:rPr>
              <a:t>20%</a:t>
            </a:r>
            <a:r>
              <a:rPr lang="zh-TW" altLang="en-US" sz="2000" dirty="0" smtClean="0">
                <a:solidFill>
                  <a:srgbClr val="FAFD00"/>
                </a:solidFill>
                <a:effectLst>
                  <a:outerShdw blurRad="38100" dist="38100" dir="2700000" algn="tl">
                    <a:srgbClr val="000000">
                      <a:alpha val="43137"/>
                    </a:srgbClr>
                  </a:outerShdw>
                </a:effectLst>
                <a:latin typeface="+mn-ea"/>
              </a:rPr>
              <a:t>，價</a:t>
            </a:r>
            <a:r>
              <a:rPr lang="zh-TW" altLang="en-US" sz="2000" dirty="0">
                <a:solidFill>
                  <a:srgbClr val="FAFD00"/>
                </a:solidFill>
                <a:effectLst>
                  <a:outerShdw blurRad="38100" dist="38100" dir="2700000" algn="tl">
                    <a:srgbClr val="000000">
                      <a:alpha val="43137"/>
                    </a:srgbClr>
                  </a:outerShdw>
                </a:effectLst>
                <a:latin typeface="+mn-ea"/>
              </a:rPr>
              <a:t>外</a:t>
            </a:r>
            <a:r>
              <a:rPr lang="en-US" altLang="zh-TW" sz="2000" dirty="0">
                <a:solidFill>
                  <a:srgbClr val="FAFD00"/>
                </a:solidFill>
                <a:effectLst>
                  <a:outerShdw blurRad="38100" dist="38100" dir="2700000" algn="tl">
                    <a:srgbClr val="000000">
                      <a:alpha val="43137"/>
                    </a:srgbClr>
                  </a:outerShdw>
                </a:effectLst>
                <a:latin typeface="+mn-ea"/>
              </a:rPr>
              <a:t>1000</a:t>
            </a:r>
            <a:r>
              <a:rPr lang="zh-TW" altLang="en-US" sz="2000" dirty="0">
                <a:solidFill>
                  <a:srgbClr val="FAFD00"/>
                </a:solidFill>
                <a:effectLst>
                  <a:outerShdw blurRad="38100" dist="38100" dir="2700000" algn="tl">
                    <a:srgbClr val="000000">
                      <a:alpha val="43137"/>
                    </a:srgbClr>
                  </a:outerShdw>
                </a:effectLst>
                <a:latin typeface="+mn-ea"/>
              </a:rPr>
              <a:t>點</a:t>
            </a:r>
            <a:r>
              <a:rPr lang="zh-TW" altLang="en-US" sz="2000" dirty="0" smtClean="0">
                <a:solidFill>
                  <a:srgbClr val="FAFD00"/>
                </a:solidFill>
                <a:effectLst>
                  <a:outerShdw blurRad="38100" dist="38100" dir="2700000" algn="tl">
                    <a:srgbClr val="000000">
                      <a:alpha val="43137"/>
                    </a:srgbClr>
                  </a:outerShdw>
                </a:effectLst>
                <a:latin typeface="+mn-ea"/>
              </a:rPr>
              <a:t>以上風險保證金</a:t>
            </a:r>
            <a:r>
              <a:rPr lang="en-US" altLang="zh-TW" sz="2000" dirty="0" smtClean="0">
                <a:solidFill>
                  <a:srgbClr val="FAFD00"/>
                </a:solidFill>
                <a:effectLst>
                  <a:outerShdw blurRad="38100" dist="38100" dir="2700000" algn="tl">
                    <a:srgbClr val="000000">
                      <a:alpha val="43137"/>
                    </a:srgbClr>
                  </a:outerShdw>
                </a:effectLst>
                <a:latin typeface="+mn-ea"/>
              </a:rPr>
              <a:t>AB</a:t>
            </a:r>
            <a:r>
              <a:rPr lang="zh-TW" altLang="en-US" sz="2000" dirty="0" smtClean="0">
                <a:solidFill>
                  <a:srgbClr val="FAFD00"/>
                </a:solidFill>
                <a:effectLst>
                  <a:outerShdw blurRad="38100" dist="38100" dir="2700000" algn="tl">
                    <a:srgbClr val="000000">
                      <a:alpha val="43137"/>
                    </a:srgbClr>
                  </a:outerShdw>
                </a:effectLst>
                <a:latin typeface="+mn-ea"/>
              </a:rPr>
              <a:t>值加收</a:t>
            </a:r>
            <a:r>
              <a:rPr lang="en-US" altLang="zh-TW" sz="2000" dirty="0" smtClean="0">
                <a:solidFill>
                  <a:srgbClr val="FAFD00"/>
                </a:solidFill>
                <a:effectLst>
                  <a:outerShdw blurRad="38100" dist="38100" dir="2700000" algn="tl">
                    <a:srgbClr val="000000">
                      <a:alpha val="43137"/>
                    </a:srgbClr>
                  </a:outerShdw>
                </a:effectLst>
                <a:latin typeface="+mn-ea"/>
              </a:rPr>
              <a:t>50</a:t>
            </a:r>
            <a:r>
              <a:rPr lang="en-US" altLang="zh-TW" sz="2000" dirty="0">
                <a:solidFill>
                  <a:srgbClr val="FAFD00"/>
                </a:solidFill>
                <a:effectLst>
                  <a:outerShdw blurRad="38100" dist="38100" dir="2700000" algn="tl">
                    <a:srgbClr val="000000">
                      <a:alpha val="43137"/>
                    </a:srgbClr>
                  </a:outerShdw>
                </a:effectLst>
                <a:latin typeface="+mn-ea"/>
              </a:rPr>
              <a:t>%</a:t>
            </a:r>
            <a:r>
              <a:rPr lang="zh-TW" altLang="en-US" sz="2000" dirty="0">
                <a:solidFill>
                  <a:srgbClr val="FAFD00"/>
                </a:solidFill>
                <a:effectLst>
                  <a:outerShdw blurRad="38100" dist="38100" dir="2700000" algn="tl">
                    <a:srgbClr val="000000">
                      <a:alpha val="43137"/>
                    </a:srgbClr>
                  </a:outerShdw>
                </a:effectLst>
                <a:latin typeface="+mn-ea"/>
              </a:rPr>
              <a:t>。</a:t>
            </a:r>
          </a:p>
          <a:p>
            <a:pPr lvl="2">
              <a:lnSpc>
                <a:spcPts val="2500"/>
              </a:lnSpc>
              <a:spcBef>
                <a:spcPts val="0"/>
              </a:spcBef>
              <a:buClr>
                <a:schemeClr val="tx1"/>
              </a:buClr>
              <a:buSzPct val="75000"/>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臺指選擇權以外之選擇權商品其風險保證金</a:t>
            </a:r>
            <a:r>
              <a:rPr lang="en-US" altLang="zh-TW" sz="2000" dirty="0" smtClean="0">
                <a:solidFill>
                  <a:srgbClr val="FAFD00"/>
                </a:solidFill>
                <a:effectLst>
                  <a:outerShdw blurRad="38100" dist="38100" dir="2700000" algn="tl">
                    <a:srgbClr val="000000">
                      <a:alpha val="43137"/>
                    </a:srgbClr>
                  </a:outerShdw>
                </a:effectLst>
                <a:latin typeface="+mn-ea"/>
              </a:rPr>
              <a:t>AB</a:t>
            </a:r>
            <a:r>
              <a:rPr lang="zh-TW" altLang="en-US" sz="2000" dirty="0" smtClean="0">
                <a:solidFill>
                  <a:srgbClr val="FAFD00"/>
                </a:solidFill>
                <a:effectLst>
                  <a:outerShdw blurRad="38100" dist="38100" dir="2700000" algn="tl">
                    <a:srgbClr val="000000">
                      <a:alpha val="43137"/>
                    </a:srgbClr>
                  </a:outerShdw>
                </a:effectLst>
                <a:latin typeface="+mn-ea"/>
              </a:rPr>
              <a:t>值加收</a:t>
            </a:r>
            <a:r>
              <a:rPr lang="en-US" altLang="zh-TW" sz="2000" dirty="0" smtClean="0">
                <a:solidFill>
                  <a:srgbClr val="FAFD00"/>
                </a:solidFill>
                <a:effectLst>
                  <a:outerShdw blurRad="38100" dist="38100" dir="2700000" algn="tl">
                    <a:srgbClr val="000000">
                      <a:alpha val="43137"/>
                    </a:srgbClr>
                  </a:outerShdw>
                </a:effectLst>
                <a:latin typeface="+mn-ea"/>
              </a:rPr>
              <a:t>20%</a:t>
            </a:r>
            <a:r>
              <a:rPr lang="zh-TW" altLang="en-US" sz="2000" dirty="0" smtClean="0">
                <a:solidFill>
                  <a:srgbClr val="FAFD00"/>
                </a:solidFill>
                <a:effectLst>
                  <a:outerShdw blurRad="38100" dist="38100" dir="2700000" algn="tl">
                    <a:srgbClr val="000000">
                      <a:alpha val="43137"/>
                    </a:srgbClr>
                  </a:outerShdw>
                </a:effectLst>
                <a:latin typeface="+mn-ea"/>
              </a:rPr>
              <a:t>。</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25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交易人未繳足應加收之保證金前，不得為新增部位之委託。</a:t>
            </a:r>
            <a:endParaRPr lang="en-US" altLang="zh-TW" sz="2000" dirty="0" smtClean="0">
              <a:solidFill>
                <a:srgbClr val="FAFD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91322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Effect transition="in" filter="wipe(left)">
                                      <p:cBhvr>
                                        <p:cTn id="12" dur="500"/>
                                        <p:tgtEl>
                                          <p:spTgt spid="1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animEffect transition="in" filter="wipe(left)">
                                      <p:cBhvr>
                                        <p:cTn id="17" dur="500"/>
                                        <p:tgtEl>
                                          <p:spTgt spid="1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xEl>
                                              <p:pRg st="4" end="4"/>
                                            </p:txEl>
                                          </p:spTgt>
                                        </p:tgtEl>
                                        <p:attrNameLst>
                                          <p:attrName>style.visibility</p:attrName>
                                        </p:attrNameLst>
                                      </p:cBhvr>
                                      <p:to>
                                        <p:strVal val="visible"/>
                                      </p:to>
                                    </p:set>
                                    <p:animEffect transition="in" filter="wipe(left)">
                                      <p:cBhvr>
                                        <p:cTn id="22" dur="500"/>
                                        <p:tgtEl>
                                          <p:spTgt spid="1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animEffect transition="in" filter="wipe(left)">
                                      <p:cBhvr>
                                        <p:cTn id="27" dur="500"/>
                                        <p:tgtEl>
                                          <p:spTgt spid="1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
                                            <p:txEl>
                                              <p:pRg st="6" end="6"/>
                                            </p:txEl>
                                          </p:spTgt>
                                        </p:tgtEl>
                                        <p:attrNameLst>
                                          <p:attrName>style.visibility</p:attrName>
                                        </p:attrNameLst>
                                      </p:cBhvr>
                                      <p:to>
                                        <p:strVal val="visible"/>
                                      </p:to>
                                    </p:set>
                                    <p:animEffect transition="in" filter="wipe(left)">
                                      <p:cBhvr>
                                        <p:cTn id="32" dur="500"/>
                                        <p:tgtEl>
                                          <p:spTgt spid="1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
                                            <p:txEl>
                                              <p:pRg st="7" end="7"/>
                                            </p:txEl>
                                          </p:spTgt>
                                        </p:tgtEl>
                                        <p:attrNameLst>
                                          <p:attrName>style.visibility</p:attrName>
                                        </p:attrNameLst>
                                      </p:cBhvr>
                                      <p:to>
                                        <p:strVal val="visible"/>
                                      </p:to>
                                    </p:set>
                                    <p:animEffect transition="in" filter="wipe(left)">
                                      <p:cBhvr>
                                        <p:cTn id="37" dur="500"/>
                                        <p:tgtEl>
                                          <p:spTgt spid="1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2">
                                            <p:txEl>
                                              <p:pRg st="8" end="8"/>
                                            </p:txEl>
                                          </p:spTgt>
                                        </p:tgtEl>
                                        <p:attrNameLst>
                                          <p:attrName>style.visibility</p:attrName>
                                        </p:attrNameLst>
                                      </p:cBhvr>
                                      <p:to>
                                        <p:strVal val="visible"/>
                                      </p:to>
                                    </p:set>
                                    <p:animEffect transition="in" filter="wipe(left)">
                                      <p:cBhvr>
                                        <p:cTn id="42" dur="500"/>
                                        <p:tgtEl>
                                          <p:spTgt spid="1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2">
                                            <p:txEl>
                                              <p:pRg st="9" end="9"/>
                                            </p:txEl>
                                          </p:spTgt>
                                        </p:tgtEl>
                                        <p:attrNameLst>
                                          <p:attrName>style.visibility</p:attrName>
                                        </p:attrNameLst>
                                      </p:cBhvr>
                                      <p:to>
                                        <p:strVal val="visible"/>
                                      </p:to>
                                    </p:set>
                                    <p:animEffect transition="in" filter="wipe(left)">
                                      <p:cBhvr>
                                        <p:cTn id="47" dur="500"/>
                                        <p:tgtEl>
                                          <p:spTgt spid="12">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2">
                                            <p:txEl>
                                              <p:pRg st="10" end="10"/>
                                            </p:txEl>
                                          </p:spTgt>
                                        </p:tgtEl>
                                        <p:attrNameLst>
                                          <p:attrName>style.visibility</p:attrName>
                                        </p:attrNameLst>
                                      </p:cBhvr>
                                      <p:to>
                                        <p:strVal val="visible"/>
                                      </p:to>
                                    </p:set>
                                    <p:animEffect transition="in" filter="wipe(left)">
                                      <p:cBhvr>
                                        <p:cTn id="52" dur="500"/>
                                        <p:tgtEl>
                                          <p:spTgt spid="1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加收保證金之部位標準</a:t>
            </a:r>
            <a:endParaRPr lang="zh-TW" altLang="en-US" b="1" dirty="0">
              <a:solidFill>
                <a:srgbClr val="FFFF00"/>
              </a:solidFill>
              <a:effectLst>
                <a:outerShdw blurRad="38100" dist="38100" dir="2700000" algn="tl">
                  <a:srgbClr val="000000"/>
                </a:outerShdw>
              </a:effectLst>
            </a:endParaRPr>
          </a:p>
        </p:txBody>
      </p:sp>
      <p:sp>
        <p:nvSpPr>
          <p:cNvPr id="12" name="Rectangle 3"/>
          <p:cNvSpPr txBox="1">
            <a:spLocks noChangeArrowheads="1"/>
          </p:cNvSpPr>
          <p:nvPr/>
        </p:nvSpPr>
        <p:spPr bwMode="auto">
          <a:xfrm>
            <a:off x="251521" y="1484784"/>
            <a:ext cx="8640960" cy="482441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ts val="3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期貨交易所對各商品依身分別訂有交易人部位限制數。</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3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自然人及一般法人於開戶時，期貨商應依其「加收保證金指標」分級辦法約定加收保證金之標準：</a:t>
            </a:r>
            <a:endParaRPr lang="en-US" altLang="zh-TW" sz="2000" dirty="0">
              <a:solidFill>
                <a:srgbClr val="FAFD00"/>
              </a:solidFill>
              <a:effectLst>
                <a:outerShdw blurRad="38100" dist="38100" dir="2700000" algn="tl">
                  <a:srgbClr val="000000">
                    <a:alpha val="43137"/>
                  </a:srgbClr>
                </a:outerShdw>
              </a:effectLst>
              <a:latin typeface="+mn-ea"/>
            </a:endParaRPr>
          </a:p>
          <a:p>
            <a:pPr lvl="1">
              <a:lnSpc>
                <a:spcPts val="30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個股期貨及選擇權商品：為交易所部位限制之</a:t>
            </a:r>
            <a:r>
              <a:rPr lang="en-US" altLang="zh-TW" sz="2000" dirty="0" smtClean="0">
                <a:solidFill>
                  <a:srgbClr val="FAFD00"/>
                </a:solidFill>
                <a:effectLst>
                  <a:outerShdw blurRad="38100" dist="38100" dir="2700000" algn="tl">
                    <a:srgbClr val="000000">
                      <a:alpha val="43137"/>
                    </a:srgbClr>
                  </a:outerShdw>
                </a:effectLst>
                <a:latin typeface="+mn-ea"/>
              </a:rPr>
              <a:t>20%</a:t>
            </a:r>
            <a:r>
              <a:rPr lang="zh-TW" altLang="en-US" sz="2000" dirty="0" smtClean="0">
                <a:solidFill>
                  <a:srgbClr val="FAFD00"/>
                </a:solidFill>
                <a:effectLst>
                  <a:outerShdw blurRad="38100" dist="38100" dir="2700000" algn="tl">
                    <a:srgbClr val="000000">
                      <a:alpha val="43137"/>
                    </a:srgbClr>
                  </a:outerShdw>
                </a:effectLst>
                <a:latin typeface="+mn-ea"/>
              </a:rPr>
              <a:t>。</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30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個股期貨及選擇權以外之商品：為交易所部位限制之</a:t>
            </a:r>
            <a:r>
              <a:rPr lang="en-US" altLang="zh-TW" sz="2000" dirty="0" smtClean="0">
                <a:solidFill>
                  <a:srgbClr val="FAFD00"/>
                </a:solidFill>
                <a:effectLst>
                  <a:outerShdw blurRad="38100" dist="38100" dir="2700000" algn="tl">
                    <a:srgbClr val="000000">
                      <a:alpha val="43137"/>
                    </a:srgbClr>
                  </a:outerShdw>
                </a:effectLst>
                <a:latin typeface="+mn-ea"/>
              </a:rPr>
              <a:t>5%</a:t>
            </a:r>
            <a:r>
              <a:rPr lang="zh-TW" altLang="en-US" sz="2000" dirty="0" smtClean="0">
                <a:solidFill>
                  <a:srgbClr val="FAFD00"/>
                </a:solidFill>
                <a:effectLst>
                  <a:outerShdw blurRad="38100" dist="38100" dir="2700000" algn="tl">
                    <a:srgbClr val="000000">
                      <a:alpha val="43137"/>
                    </a:srgbClr>
                  </a:outerShdw>
                </a:effectLst>
                <a:latin typeface="+mn-ea"/>
              </a:rPr>
              <a:t>。</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3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自然人及一般法人超過期貨商所訂加收保證金指標部位限制之影響：</a:t>
            </a:r>
            <a:endParaRPr lang="en-US" altLang="zh-TW" sz="2000" dirty="0">
              <a:solidFill>
                <a:srgbClr val="FAFD00"/>
              </a:solidFill>
              <a:effectLst>
                <a:outerShdw blurRad="38100" dist="38100" dir="2700000" algn="tl">
                  <a:srgbClr val="000000">
                    <a:alpha val="43137"/>
                  </a:srgbClr>
                </a:outerShdw>
              </a:effectLst>
              <a:latin typeface="+mn-ea"/>
            </a:endParaRPr>
          </a:p>
          <a:p>
            <a:pPr lvl="1">
              <a:lnSpc>
                <a:spcPts val="30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就超過之口數，應加收該商品原始保證金之</a:t>
            </a:r>
            <a:r>
              <a:rPr lang="en-US" altLang="zh-TW" sz="2000" dirty="0" smtClean="0">
                <a:solidFill>
                  <a:srgbClr val="FAFD00"/>
                </a:solidFill>
                <a:effectLst>
                  <a:outerShdw blurRad="38100" dist="38100" dir="2700000" algn="tl">
                    <a:srgbClr val="000000">
                      <a:alpha val="43137"/>
                    </a:srgbClr>
                  </a:outerShdw>
                </a:effectLst>
                <a:latin typeface="+mn-ea"/>
              </a:rPr>
              <a:t>20%</a:t>
            </a:r>
            <a:r>
              <a:rPr lang="zh-TW" altLang="en-US" sz="2000" dirty="0" smtClean="0">
                <a:solidFill>
                  <a:srgbClr val="FAFD00"/>
                </a:solidFill>
                <a:effectLst>
                  <a:outerShdw blurRad="38100" dist="38100" dir="2700000" algn="tl">
                    <a:srgbClr val="000000">
                      <a:alpha val="43137"/>
                    </a:srgbClr>
                  </a:outerShdw>
                </a:effectLst>
                <a:latin typeface="+mn-ea"/>
              </a:rPr>
              <a:t>。</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30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盤後交易時段及次日之風險指標計算，應將加收之金額列為公式分母之加項，風險指標將下降。</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30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未補足應加收</a:t>
            </a:r>
            <a:r>
              <a:rPr lang="zh-TW" altLang="en-US" sz="2000" dirty="0">
                <a:solidFill>
                  <a:srgbClr val="FAFD00"/>
                </a:solidFill>
                <a:effectLst>
                  <a:outerShdw blurRad="38100" dist="38100" dir="2700000" algn="tl">
                    <a:srgbClr val="000000">
                      <a:alpha val="43137"/>
                    </a:srgbClr>
                  </a:outerShdw>
                </a:effectLst>
                <a:latin typeface="+mn-ea"/>
              </a:rPr>
              <a:t>之保證金前</a:t>
            </a:r>
            <a:r>
              <a:rPr lang="zh-TW" altLang="en-US" sz="2000" dirty="0" smtClean="0">
                <a:solidFill>
                  <a:srgbClr val="FAFD00"/>
                </a:solidFill>
                <a:effectLst>
                  <a:outerShdw blurRad="38100" dist="38100" dir="2700000" algn="tl">
                    <a:srgbClr val="000000">
                      <a:alpha val="43137"/>
                    </a:srgbClr>
                  </a:outerShdw>
                </a:effectLst>
                <a:latin typeface="+mn-ea"/>
              </a:rPr>
              <a:t>，交易人</a:t>
            </a:r>
            <a:r>
              <a:rPr lang="zh-TW" altLang="en-US" sz="2000" dirty="0">
                <a:solidFill>
                  <a:srgbClr val="FAFD00"/>
                </a:solidFill>
                <a:effectLst>
                  <a:outerShdw blurRad="38100" dist="38100" dir="2700000" algn="tl">
                    <a:srgbClr val="000000">
                      <a:alpha val="43137"/>
                    </a:srgbClr>
                  </a:outerShdw>
                </a:effectLst>
                <a:latin typeface="+mn-ea"/>
              </a:rPr>
              <a:t>權益</a:t>
            </a:r>
            <a:r>
              <a:rPr lang="zh-TW" altLang="en-US" sz="2000" dirty="0" smtClean="0">
                <a:solidFill>
                  <a:srgbClr val="FAFD00"/>
                </a:solidFill>
                <a:effectLst>
                  <a:outerShdw blurRad="38100" dist="38100" dir="2700000" algn="tl">
                    <a:srgbClr val="000000">
                      <a:alpha val="43137"/>
                    </a:srgbClr>
                  </a:outerShdw>
                </a:effectLst>
                <a:latin typeface="+mn-ea"/>
              </a:rPr>
              <a:t>數之增加</a:t>
            </a:r>
            <a:r>
              <a:rPr lang="en-US" altLang="zh-TW" sz="2000" dirty="0">
                <a:solidFill>
                  <a:srgbClr val="FAFD00"/>
                </a:solidFill>
                <a:effectLst>
                  <a:outerShdw blurRad="38100" dist="38100" dir="2700000" algn="tl">
                    <a:srgbClr val="000000">
                      <a:alpha val="43137"/>
                    </a:srgbClr>
                  </a:outerShdw>
                </a:effectLst>
                <a:latin typeface="+mn-ea"/>
              </a:rPr>
              <a:t>(</a:t>
            </a:r>
            <a:r>
              <a:rPr lang="zh-TW" altLang="en-US" sz="2000" dirty="0">
                <a:solidFill>
                  <a:srgbClr val="FAFD00"/>
                </a:solidFill>
                <a:effectLst>
                  <a:outerShdw blurRad="38100" dist="38100" dir="2700000" algn="tl">
                    <a:srgbClr val="000000">
                      <a:alpha val="43137"/>
                    </a:srgbClr>
                  </a:outerShdw>
                </a:effectLst>
                <a:latin typeface="+mn-ea"/>
              </a:rPr>
              <a:t>含入金</a:t>
            </a:r>
            <a:r>
              <a:rPr lang="en-US" altLang="zh-TW" sz="2000" dirty="0">
                <a:solidFill>
                  <a:srgbClr val="FAFD00"/>
                </a:solidFill>
                <a:effectLst>
                  <a:outerShdw blurRad="38100" dist="38100" dir="2700000" algn="tl">
                    <a:srgbClr val="000000">
                      <a:alpha val="43137"/>
                    </a:srgbClr>
                  </a:outerShdw>
                </a:effectLst>
                <a:latin typeface="+mn-ea"/>
              </a:rPr>
              <a:t>)</a:t>
            </a:r>
            <a:r>
              <a:rPr lang="zh-TW" altLang="en-US" sz="2000" dirty="0">
                <a:solidFill>
                  <a:srgbClr val="FAFD00"/>
                </a:solidFill>
                <a:effectLst>
                  <a:outerShdw blurRad="38100" dist="38100" dir="2700000" algn="tl">
                    <a:srgbClr val="000000">
                      <a:alpha val="43137"/>
                    </a:srgbClr>
                  </a:outerShdw>
                </a:effectLst>
                <a:latin typeface="+mn-ea"/>
              </a:rPr>
              <a:t>，應</a:t>
            </a:r>
            <a:r>
              <a:rPr lang="zh-TW" altLang="en-US" sz="2000" dirty="0" smtClean="0">
                <a:solidFill>
                  <a:srgbClr val="FAFD00"/>
                </a:solidFill>
                <a:effectLst>
                  <a:outerShdw blurRad="38100" dist="38100" dir="2700000" algn="tl">
                    <a:srgbClr val="000000">
                      <a:alpha val="43137"/>
                    </a:srgbClr>
                  </a:outerShdw>
                </a:effectLst>
                <a:latin typeface="+mn-ea"/>
              </a:rPr>
              <a:t>先用於</a:t>
            </a:r>
            <a:r>
              <a:rPr lang="zh-TW" altLang="en-US" sz="2000" dirty="0">
                <a:solidFill>
                  <a:srgbClr val="FAFD00"/>
                </a:solidFill>
                <a:effectLst>
                  <a:outerShdw blurRad="38100" dist="38100" dir="2700000" algn="tl">
                    <a:srgbClr val="000000">
                      <a:alpha val="43137"/>
                    </a:srgbClr>
                  </a:outerShdw>
                </a:effectLst>
                <a:latin typeface="+mn-ea"/>
              </a:rPr>
              <a:t>補足</a:t>
            </a:r>
            <a:r>
              <a:rPr lang="zh-TW" altLang="en-US" sz="2000" dirty="0" smtClean="0">
                <a:solidFill>
                  <a:srgbClr val="FAFD00"/>
                </a:solidFill>
                <a:effectLst>
                  <a:outerShdw blurRad="38100" dist="38100" dir="2700000" algn="tl">
                    <a:srgbClr val="000000">
                      <a:alpha val="43137"/>
                    </a:srgbClr>
                  </a:outerShdw>
                </a:effectLst>
                <a:latin typeface="+mn-ea"/>
              </a:rPr>
              <a:t>加收保證金</a:t>
            </a:r>
            <a:r>
              <a:rPr lang="zh-TW" altLang="en-US" sz="2000" dirty="0">
                <a:solidFill>
                  <a:srgbClr val="FAFD00"/>
                </a:solidFill>
                <a:effectLst>
                  <a:outerShdw blurRad="38100" dist="38100" dir="2700000" algn="tl">
                    <a:srgbClr val="000000">
                      <a:alpha val="43137"/>
                    </a:srgbClr>
                  </a:outerShdw>
                </a:effectLst>
                <a:latin typeface="+mn-ea"/>
              </a:rPr>
              <a:t>金額。</a:t>
            </a:r>
          </a:p>
          <a:p>
            <a:pPr lvl="1">
              <a:lnSpc>
                <a:spcPts val="30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即使</a:t>
            </a:r>
            <a:r>
              <a:rPr lang="zh-TW" altLang="en-US" sz="2000" dirty="0">
                <a:solidFill>
                  <a:srgbClr val="FAFD00"/>
                </a:solidFill>
                <a:effectLst>
                  <a:outerShdw blurRad="38100" dist="38100" dir="2700000" algn="tl">
                    <a:srgbClr val="000000">
                      <a:alpha val="43137"/>
                    </a:srgbClr>
                  </a:outerShdw>
                </a:effectLst>
                <a:latin typeface="+mn-ea"/>
              </a:rPr>
              <a:t>次一營業日盤</a:t>
            </a:r>
            <a:r>
              <a:rPr lang="zh-TW" altLang="en-US" sz="2000" dirty="0" smtClean="0">
                <a:solidFill>
                  <a:srgbClr val="FAFD00"/>
                </a:solidFill>
                <a:effectLst>
                  <a:outerShdw blurRad="38100" dist="38100" dir="2700000" algn="tl">
                    <a:srgbClr val="000000">
                      <a:alpha val="43137"/>
                    </a:srgbClr>
                  </a:outerShdw>
                </a:effectLst>
                <a:latin typeface="+mn-ea"/>
              </a:rPr>
              <a:t>中部位已低於加收保證金指標部位限制，</a:t>
            </a:r>
            <a:r>
              <a:rPr lang="zh-TW" altLang="en-US" sz="2000" dirty="0">
                <a:solidFill>
                  <a:srgbClr val="FAFD00"/>
                </a:solidFill>
                <a:effectLst>
                  <a:outerShdw blurRad="38100" dist="38100" dir="2700000" algn="tl">
                    <a:srgbClr val="000000">
                      <a:alpha val="43137"/>
                    </a:srgbClr>
                  </a:outerShdw>
                </a:effectLst>
                <a:latin typeface="+mn-ea"/>
              </a:rPr>
              <a:t>仍須待該商品收盤</a:t>
            </a:r>
            <a:r>
              <a:rPr lang="zh-TW" altLang="en-US" sz="2000" dirty="0" smtClean="0">
                <a:solidFill>
                  <a:srgbClr val="FAFD00"/>
                </a:solidFill>
                <a:effectLst>
                  <a:outerShdw blurRad="38100" dist="38100" dir="2700000" algn="tl">
                    <a:srgbClr val="000000">
                      <a:alpha val="43137"/>
                    </a:srgbClr>
                  </a:outerShdw>
                </a:effectLst>
                <a:latin typeface="+mn-ea"/>
              </a:rPr>
              <a:t>後</a:t>
            </a:r>
            <a:r>
              <a:rPr lang="zh-TW" altLang="en-US" sz="2000" dirty="0">
                <a:solidFill>
                  <a:srgbClr val="FAFD00"/>
                </a:solidFill>
                <a:effectLst>
                  <a:outerShdw blurRad="38100" dist="38100" dir="2700000" algn="tl">
                    <a:srgbClr val="000000">
                      <a:alpha val="43137"/>
                    </a:srgbClr>
                  </a:outerShdw>
                </a:effectLst>
                <a:latin typeface="+mn-ea"/>
              </a:rPr>
              <a:t>，</a:t>
            </a:r>
            <a:r>
              <a:rPr lang="zh-TW" altLang="en-US" sz="2000" dirty="0" smtClean="0">
                <a:solidFill>
                  <a:srgbClr val="FAFD00"/>
                </a:solidFill>
                <a:effectLst>
                  <a:outerShdw blurRad="38100" dist="38100" dir="2700000" algn="tl">
                    <a:srgbClr val="000000">
                      <a:alpha val="43137"/>
                    </a:srgbClr>
                  </a:outerShdw>
                </a:effectLst>
                <a:latin typeface="+mn-ea"/>
              </a:rPr>
              <a:t>始</a:t>
            </a:r>
            <a:r>
              <a:rPr lang="zh-TW" altLang="en-US" sz="2000" dirty="0">
                <a:solidFill>
                  <a:srgbClr val="FAFD00"/>
                </a:solidFill>
                <a:effectLst>
                  <a:outerShdw blurRad="38100" dist="38100" dir="2700000" algn="tl">
                    <a:srgbClr val="000000">
                      <a:alpha val="43137"/>
                    </a:srgbClr>
                  </a:outerShdw>
                </a:effectLst>
                <a:latin typeface="+mn-ea"/>
              </a:rPr>
              <a:t>得釋放該商品已</a:t>
            </a:r>
            <a:r>
              <a:rPr lang="zh-TW" altLang="en-US" sz="2000" dirty="0" smtClean="0">
                <a:solidFill>
                  <a:srgbClr val="FAFD00"/>
                </a:solidFill>
                <a:effectLst>
                  <a:outerShdw blurRad="38100" dist="38100" dir="2700000" algn="tl">
                    <a:srgbClr val="000000">
                      <a:alpha val="43137"/>
                    </a:srgbClr>
                  </a:outerShdw>
                </a:effectLst>
                <a:latin typeface="+mn-ea"/>
              </a:rPr>
              <a:t>加收之保證金</a:t>
            </a:r>
            <a:r>
              <a:rPr lang="zh-TW" altLang="en-US" sz="2000" dirty="0">
                <a:solidFill>
                  <a:srgbClr val="FAFD00"/>
                </a:solidFill>
                <a:effectLst>
                  <a:outerShdw blurRad="38100" dist="38100" dir="2700000" algn="tl">
                    <a:srgbClr val="000000">
                      <a:alpha val="43137"/>
                    </a:srgbClr>
                  </a:outerShdw>
                </a:effectLst>
                <a:latin typeface="+mn-ea"/>
              </a:rPr>
              <a:t>。 </a:t>
            </a:r>
            <a:endParaRPr lang="en-US" altLang="zh-TW" sz="2000" dirty="0" smtClean="0">
              <a:solidFill>
                <a:srgbClr val="FAFD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2925792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wipe(left)">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wipe(left)">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wipe(left)">
                                      <p:cBhvr>
                                        <p:cTn id="22" dur="500"/>
                                        <p:tgtEl>
                                          <p:spTgt spid="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wipe(left)">
                                      <p:cBhvr>
                                        <p:cTn id="27" dur="500"/>
                                        <p:tgtEl>
                                          <p:spTgt spid="12">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2">
                                            <p:txEl>
                                              <p:pRg st="5" end="5"/>
                                            </p:txEl>
                                          </p:spTgt>
                                        </p:tgtEl>
                                        <p:attrNameLst>
                                          <p:attrName>style.visibility</p:attrName>
                                        </p:attrNameLst>
                                      </p:cBhvr>
                                      <p:to>
                                        <p:strVal val="visible"/>
                                      </p:to>
                                    </p:set>
                                    <p:animEffect transition="in" filter="wipe(left)">
                                      <p:cBhvr>
                                        <p:cTn id="30" dur="500"/>
                                        <p:tgtEl>
                                          <p:spTgt spid="12">
                                            <p:txEl>
                                              <p:pRg st="5" end="5"/>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2">
                                            <p:txEl>
                                              <p:pRg st="6" end="6"/>
                                            </p:txEl>
                                          </p:spTgt>
                                        </p:tgtEl>
                                        <p:attrNameLst>
                                          <p:attrName>style.visibility</p:attrName>
                                        </p:attrNameLst>
                                      </p:cBhvr>
                                      <p:to>
                                        <p:strVal val="visible"/>
                                      </p:to>
                                    </p:set>
                                    <p:animEffect transition="in" filter="wipe(left)">
                                      <p:cBhvr>
                                        <p:cTn id="33" dur="500"/>
                                        <p:tgtEl>
                                          <p:spTgt spid="12">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12">
                                            <p:txEl>
                                              <p:pRg st="7" end="7"/>
                                            </p:txEl>
                                          </p:spTgt>
                                        </p:tgtEl>
                                        <p:attrNameLst>
                                          <p:attrName>style.visibility</p:attrName>
                                        </p:attrNameLst>
                                      </p:cBhvr>
                                      <p:to>
                                        <p:strVal val="visible"/>
                                      </p:to>
                                    </p:set>
                                    <p:animEffect transition="in" filter="wipe(left)">
                                      <p:cBhvr>
                                        <p:cTn id="36" dur="500"/>
                                        <p:tgtEl>
                                          <p:spTgt spid="12">
                                            <p:txEl>
                                              <p:pRg st="7" end="7"/>
                                            </p:tx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2">
                                            <p:txEl>
                                              <p:pRg st="8" end="8"/>
                                            </p:txEl>
                                          </p:spTgt>
                                        </p:tgtEl>
                                        <p:attrNameLst>
                                          <p:attrName>style.visibility</p:attrName>
                                        </p:attrNameLst>
                                      </p:cBhvr>
                                      <p:to>
                                        <p:strVal val="visible"/>
                                      </p:to>
                                    </p:set>
                                    <p:animEffect transition="in" filter="wipe(left)">
                                      <p:cBhvr>
                                        <p:cTn id="39" dur="500"/>
                                        <p:tgtEl>
                                          <p:spTgt spid="1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251521" y="1484784"/>
            <a:ext cx="8640960" cy="482441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ts val="27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自然人及一般法人可申請調高期貨商之加收保證金指標部位限制，其申請條件有三：</a:t>
            </a:r>
            <a:endParaRPr lang="en-US" altLang="zh-TW" sz="2000" dirty="0">
              <a:solidFill>
                <a:srgbClr val="FAFD00"/>
              </a:solidFill>
              <a:effectLst>
                <a:outerShdw blurRad="38100" dist="38100" dir="2700000" algn="tl">
                  <a:srgbClr val="000000">
                    <a:alpha val="43137"/>
                  </a:srgbClr>
                </a:outerShdw>
              </a:effectLst>
              <a:latin typeface="+mn-ea"/>
            </a:endParaRPr>
          </a:p>
          <a:p>
            <a:pPr lvl="1">
              <a:lnSpc>
                <a:spcPts val="27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開戶滿三個月。</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27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提出最近 </a:t>
            </a:r>
            <a:r>
              <a:rPr lang="en-US" altLang="zh-TW" sz="2000" dirty="0" smtClean="0">
                <a:solidFill>
                  <a:srgbClr val="FAFD00"/>
                </a:solidFill>
                <a:effectLst>
                  <a:outerShdw blurRad="38100" dist="38100" dir="2700000" algn="tl">
                    <a:srgbClr val="000000">
                      <a:alpha val="43137"/>
                    </a:srgbClr>
                  </a:outerShdw>
                </a:effectLst>
                <a:latin typeface="+mn-ea"/>
              </a:rPr>
              <a:t>1</a:t>
            </a:r>
            <a:r>
              <a:rPr lang="zh-TW" altLang="en-US" sz="2000" dirty="0">
                <a:solidFill>
                  <a:srgbClr val="FAFD00"/>
                </a:solidFill>
                <a:effectLst>
                  <a:outerShdw blurRad="38100" dist="38100" dir="2700000" algn="tl">
                    <a:srgbClr val="000000">
                      <a:alpha val="43137"/>
                    </a:srgbClr>
                  </a:outerShdw>
                </a:effectLst>
                <a:latin typeface="+mn-ea"/>
              </a:rPr>
              <a:t>年於期貨市場交易滿</a:t>
            </a:r>
            <a:r>
              <a:rPr lang="en-US" altLang="zh-TW" sz="2000" dirty="0">
                <a:solidFill>
                  <a:srgbClr val="FAFD00"/>
                </a:solidFill>
                <a:effectLst>
                  <a:outerShdw blurRad="38100" dist="38100" dir="2700000" algn="tl">
                    <a:srgbClr val="000000">
                      <a:alpha val="43137"/>
                    </a:srgbClr>
                  </a:outerShdw>
                </a:effectLst>
                <a:latin typeface="+mn-ea"/>
              </a:rPr>
              <a:t>10</a:t>
            </a:r>
            <a:r>
              <a:rPr lang="zh-TW" altLang="en-US" sz="2000" dirty="0">
                <a:solidFill>
                  <a:srgbClr val="FAFD00"/>
                </a:solidFill>
                <a:effectLst>
                  <a:outerShdw blurRad="38100" dist="38100" dir="2700000" algn="tl">
                    <a:srgbClr val="000000">
                      <a:alpha val="43137"/>
                    </a:srgbClr>
                  </a:outerShdw>
                </a:effectLst>
                <a:latin typeface="+mn-ea"/>
              </a:rPr>
              <a:t>筆之證明，開戶未滿一年者亦同。</a:t>
            </a:r>
          </a:p>
          <a:p>
            <a:pPr lvl="1">
              <a:lnSpc>
                <a:spcPts val="27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提出足額之財力證明。</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2700"/>
              </a:lnSpc>
              <a:spcBef>
                <a:spcPts val="0"/>
              </a:spcBef>
              <a:buClr>
                <a:srgbClr val="00FF00"/>
              </a:buClr>
              <a:buSzTx/>
              <a:buFont typeface="標楷體" pitchFamily="65" charset="-120"/>
              <a:buChar char="★"/>
              <a:defRPr/>
            </a:pPr>
            <a:r>
              <a:rPr lang="zh-TW" altLang="en-US" sz="2000" dirty="0" smtClean="0">
                <a:solidFill>
                  <a:srgbClr val="FAFD00"/>
                </a:solidFill>
                <a:effectLst>
                  <a:outerShdw blurRad="38100" dist="38100" dir="2700000" algn="tl">
                    <a:srgbClr val="000000">
                      <a:alpha val="43137"/>
                    </a:srgbClr>
                  </a:outerShdw>
                </a:effectLst>
                <a:latin typeface="+mn-ea"/>
              </a:rPr>
              <a:t>曾</a:t>
            </a:r>
            <a:r>
              <a:rPr lang="zh-TW" altLang="en-US" sz="2000" dirty="0">
                <a:solidFill>
                  <a:srgbClr val="FAFD00"/>
                </a:solidFill>
                <a:effectLst>
                  <a:outerShdw blurRad="38100" dist="38100" dir="2700000" algn="tl">
                    <a:srgbClr val="000000">
                      <a:alpha val="43137"/>
                    </a:srgbClr>
                  </a:outerShdw>
                </a:effectLst>
                <a:latin typeface="+mn-ea"/>
              </a:rPr>
              <a:t>於期貨業任職，具備期貨業務員資格並提供工作相關證明文件</a:t>
            </a:r>
            <a:r>
              <a:rPr lang="zh-TW" altLang="en-US" sz="2000" dirty="0" smtClean="0">
                <a:solidFill>
                  <a:srgbClr val="FAFD00"/>
                </a:solidFill>
                <a:effectLst>
                  <a:outerShdw blurRad="38100" dist="38100" dir="2700000" algn="tl">
                    <a:srgbClr val="000000">
                      <a:alpha val="43137"/>
                    </a:srgbClr>
                  </a:outerShdw>
                </a:effectLst>
                <a:latin typeface="+mn-ea"/>
              </a:rPr>
              <a:t>者，</a:t>
            </a:r>
            <a:r>
              <a:rPr lang="zh-TW" altLang="en-US" sz="2000" dirty="0">
                <a:solidFill>
                  <a:srgbClr val="FAFD00"/>
                </a:solidFill>
                <a:effectLst>
                  <a:outerShdw blurRad="38100" dist="38100" dir="2700000" algn="tl">
                    <a:srgbClr val="000000">
                      <a:alpha val="43137"/>
                    </a:srgbClr>
                  </a:outerShdw>
                </a:effectLst>
                <a:latin typeface="+mn-ea"/>
              </a:rPr>
              <a:t>無需具備前二款之條件。</a:t>
            </a:r>
          </a:p>
          <a:p>
            <a:pPr>
              <a:lnSpc>
                <a:spcPts val="27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申請調高加收保證金指標部位限制所需財力證明之計算：</a:t>
            </a:r>
            <a:endParaRPr lang="en-US" altLang="zh-TW" sz="2000" dirty="0">
              <a:solidFill>
                <a:srgbClr val="FAFD00"/>
              </a:solidFill>
              <a:effectLst>
                <a:outerShdw blurRad="38100" dist="38100" dir="2700000" algn="tl">
                  <a:srgbClr val="000000">
                    <a:alpha val="43137"/>
                  </a:srgbClr>
                </a:outerShdw>
              </a:effectLst>
              <a:latin typeface="+mn-ea"/>
            </a:endParaRPr>
          </a:p>
          <a:p>
            <a:pPr lvl="1">
              <a:lnSpc>
                <a:spcPts val="27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僅得對個別契約分別提出申請放寬。</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27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交易人</a:t>
            </a:r>
            <a:r>
              <a:rPr lang="zh-TW" altLang="en-US" sz="2000" dirty="0">
                <a:solidFill>
                  <a:srgbClr val="FAFD00"/>
                </a:solidFill>
                <a:effectLst>
                  <a:outerShdw blurRad="38100" dist="38100" dir="2700000" algn="tl">
                    <a:srgbClr val="000000">
                      <a:alpha val="43137"/>
                    </a:srgbClr>
                  </a:outerShdw>
                </a:effectLst>
                <a:latin typeface="+mn-ea"/>
              </a:rPr>
              <a:t>提出財力證明之價值總金額</a:t>
            </a:r>
            <a:r>
              <a:rPr lang="zh-TW" altLang="en-US" sz="2000" dirty="0" smtClean="0">
                <a:solidFill>
                  <a:srgbClr val="FAFD00"/>
                </a:solidFill>
                <a:effectLst>
                  <a:outerShdw blurRad="38100" dist="38100" dir="2700000" algn="tl">
                    <a:srgbClr val="000000">
                      <a:alpha val="43137"/>
                    </a:srgbClr>
                  </a:outerShdw>
                </a:effectLst>
                <a:latin typeface="+mn-ea"/>
              </a:rPr>
              <a:t>，應超過其</a:t>
            </a:r>
            <a:r>
              <a:rPr lang="zh-TW" altLang="en-US" sz="2000" dirty="0">
                <a:solidFill>
                  <a:srgbClr val="FAFD00"/>
                </a:solidFill>
                <a:effectLst>
                  <a:outerShdw blurRad="38100" dist="38100" dir="2700000" algn="tl">
                    <a:srgbClr val="000000">
                      <a:alpha val="43137"/>
                    </a:srgbClr>
                  </a:outerShdw>
                </a:effectLst>
                <a:latin typeface="+mn-ea"/>
              </a:rPr>
              <a:t>對個別契約申請放寬加收</a:t>
            </a:r>
            <a:r>
              <a:rPr lang="zh-TW" altLang="en-US" sz="2000" dirty="0" smtClean="0">
                <a:solidFill>
                  <a:srgbClr val="FAFD00"/>
                </a:solidFill>
                <a:effectLst>
                  <a:outerShdw blurRad="38100" dist="38100" dir="2700000" algn="tl">
                    <a:srgbClr val="000000">
                      <a:alpha val="43137"/>
                    </a:srgbClr>
                  </a:outerShdw>
                </a:effectLst>
                <a:latin typeface="+mn-ea"/>
              </a:rPr>
              <a:t>保證金</a:t>
            </a:r>
            <a:r>
              <a:rPr lang="zh-TW" altLang="en-US" sz="2000" dirty="0">
                <a:solidFill>
                  <a:srgbClr val="FAFD00"/>
                </a:solidFill>
                <a:effectLst>
                  <a:outerShdw blurRad="38100" dist="38100" dir="2700000" algn="tl">
                    <a:srgbClr val="000000">
                      <a:alpha val="43137"/>
                    </a:srgbClr>
                  </a:outerShdw>
                </a:effectLst>
                <a:latin typeface="+mn-ea"/>
              </a:rPr>
              <a:t>指標按交易人種類計算之部位限制數，依該個別契約計算所需</a:t>
            </a:r>
            <a:r>
              <a:rPr lang="zh-TW" altLang="en-US" sz="2000" dirty="0" smtClean="0">
                <a:solidFill>
                  <a:srgbClr val="FAFD00"/>
                </a:solidFill>
                <a:effectLst>
                  <a:outerShdw blurRad="38100" dist="38100" dir="2700000" algn="tl">
                    <a:srgbClr val="000000">
                      <a:alpha val="43137"/>
                    </a:srgbClr>
                  </a:outerShdw>
                </a:effectLst>
                <a:latin typeface="+mn-ea"/>
              </a:rPr>
              <a:t>原始保證金</a:t>
            </a:r>
            <a:r>
              <a:rPr lang="zh-TW" altLang="en-US" sz="2000" dirty="0">
                <a:solidFill>
                  <a:srgbClr val="FAFD00"/>
                </a:solidFill>
                <a:effectLst>
                  <a:outerShdw blurRad="38100" dist="38100" dir="2700000" algn="tl">
                    <a:srgbClr val="000000">
                      <a:alpha val="43137"/>
                    </a:srgbClr>
                  </a:outerShdw>
                </a:effectLst>
                <a:latin typeface="+mn-ea"/>
              </a:rPr>
              <a:t>之</a:t>
            </a:r>
            <a:r>
              <a:rPr lang="en-US" altLang="zh-TW" sz="2000" dirty="0">
                <a:solidFill>
                  <a:srgbClr val="FAFD00"/>
                </a:solidFill>
                <a:effectLst>
                  <a:outerShdw blurRad="38100" dist="38100" dir="2700000" algn="tl">
                    <a:srgbClr val="000000">
                      <a:alpha val="43137"/>
                    </a:srgbClr>
                  </a:outerShdw>
                </a:effectLst>
                <a:latin typeface="+mn-ea"/>
              </a:rPr>
              <a:t>200</a:t>
            </a:r>
            <a:r>
              <a:rPr lang="en-US" altLang="zh-TW" sz="2000" dirty="0" smtClean="0">
                <a:solidFill>
                  <a:srgbClr val="FAFD00"/>
                </a:solidFill>
                <a:effectLst>
                  <a:outerShdw blurRad="38100" dist="38100" dir="2700000" algn="tl">
                    <a:srgbClr val="000000">
                      <a:alpha val="43137"/>
                    </a:srgbClr>
                  </a:outerShdw>
                </a:effectLst>
                <a:latin typeface="+mn-ea"/>
              </a:rPr>
              <a:t>%</a:t>
            </a:r>
            <a:r>
              <a:rPr lang="zh-TW" altLang="en-US" sz="2000" dirty="0" smtClean="0">
                <a:solidFill>
                  <a:srgbClr val="FAFD00"/>
                </a:solidFill>
                <a:effectLst>
                  <a:outerShdw blurRad="38100" dist="38100" dir="2700000" algn="tl">
                    <a:srgbClr val="000000">
                      <a:alpha val="43137"/>
                    </a:srgbClr>
                  </a:outerShdw>
                </a:effectLst>
                <a:latin typeface="+mn-ea"/>
              </a:rPr>
              <a:t>。</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27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財力證明之內容及種類，由期貨商依內部控制制度自行訂定。</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27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對於</a:t>
            </a:r>
            <a:r>
              <a:rPr lang="zh-TW" altLang="en-US" sz="2000" dirty="0">
                <a:solidFill>
                  <a:srgbClr val="FAFD00"/>
                </a:solidFill>
                <a:effectLst>
                  <a:outerShdw blurRad="38100" dist="38100" dir="2700000" algn="tl">
                    <a:srgbClr val="000000">
                      <a:alpha val="43137"/>
                    </a:srgbClr>
                  </a:outerShdw>
                </a:effectLst>
                <a:latin typeface="+mn-ea"/>
              </a:rPr>
              <a:t>已申請放寬加收保證金指標之交易人</a:t>
            </a:r>
            <a:r>
              <a:rPr lang="zh-TW" altLang="en-US" sz="2000" dirty="0" smtClean="0">
                <a:solidFill>
                  <a:srgbClr val="FAFD00"/>
                </a:solidFill>
                <a:effectLst>
                  <a:outerShdw blurRad="38100" dist="38100" dir="2700000" algn="tl">
                    <a:srgbClr val="000000">
                      <a:alpha val="43137"/>
                    </a:srgbClr>
                  </a:outerShdw>
                </a:effectLst>
                <a:latin typeface="+mn-ea"/>
              </a:rPr>
              <a:t>，期貨商應每年對其辦理</a:t>
            </a:r>
            <a:r>
              <a:rPr lang="zh-TW" altLang="en-US" sz="2000" dirty="0">
                <a:solidFill>
                  <a:srgbClr val="FAFD00"/>
                </a:solidFill>
                <a:effectLst>
                  <a:outerShdw blurRad="38100" dist="38100" dir="2700000" algn="tl">
                    <a:srgbClr val="000000">
                      <a:alpha val="43137"/>
                    </a:srgbClr>
                  </a:outerShdw>
                </a:effectLst>
                <a:latin typeface="+mn-ea"/>
              </a:rPr>
              <a:t>重新</a:t>
            </a:r>
            <a:r>
              <a:rPr lang="zh-TW" altLang="en-US" sz="2000" dirty="0" smtClean="0">
                <a:solidFill>
                  <a:srgbClr val="FAFD00"/>
                </a:solidFill>
                <a:effectLst>
                  <a:outerShdw blurRad="38100" dist="38100" dir="2700000" algn="tl">
                    <a:srgbClr val="000000">
                      <a:alpha val="43137"/>
                    </a:srgbClr>
                  </a:outerShdw>
                </a:effectLst>
                <a:latin typeface="+mn-ea"/>
              </a:rPr>
              <a:t>評估作業。</a:t>
            </a:r>
            <a:endParaRPr lang="en-US" altLang="zh-TW" sz="2000" dirty="0" smtClean="0">
              <a:solidFill>
                <a:srgbClr val="FAFD00"/>
              </a:solidFill>
              <a:effectLst>
                <a:outerShdw blurRad="38100" dist="38100" dir="2700000" algn="tl">
                  <a:srgbClr val="000000">
                    <a:alpha val="43137"/>
                  </a:srgbClr>
                </a:outerShdw>
              </a:effectLst>
              <a:latin typeface="+mn-ea"/>
            </a:endParaRPr>
          </a:p>
        </p:txBody>
      </p:sp>
      <p:sp>
        <p:nvSpPr>
          <p:cNvPr id="4"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加收保證金之部位標準</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1282105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wipe(left)">
                                      <p:cBhvr>
                                        <p:cTn id="12" dur="500"/>
                                        <p:tgtEl>
                                          <p:spTgt spid="12">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animEffect transition="in" filter="wipe(left)">
                                      <p:cBhvr>
                                        <p:cTn id="15" dur="500"/>
                                        <p:tgtEl>
                                          <p:spTgt spid="12">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2">
                                            <p:txEl>
                                              <p:pRg st="3" end="3"/>
                                            </p:txEl>
                                          </p:spTgt>
                                        </p:tgtEl>
                                        <p:attrNameLst>
                                          <p:attrName>style.visibility</p:attrName>
                                        </p:attrNameLst>
                                      </p:cBhvr>
                                      <p:to>
                                        <p:strVal val="visible"/>
                                      </p:to>
                                    </p:set>
                                    <p:animEffect transition="in" filter="wipe(left)">
                                      <p:cBhvr>
                                        <p:cTn id="18" dur="500"/>
                                        <p:tgtEl>
                                          <p:spTgt spid="12">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2">
                                            <p:txEl>
                                              <p:pRg st="4" end="4"/>
                                            </p:txEl>
                                          </p:spTgt>
                                        </p:tgtEl>
                                        <p:attrNameLst>
                                          <p:attrName>style.visibility</p:attrName>
                                        </p:attrNameLst>
                                      </p:cBhvr>
                                      <p:to>
                                        <p:strVal val="visible"/>
                                      </p:to>
                                    </p:set>
                                    <p:animEffect transition="in" filter="wipe(left)">
                                      <p:cBhvr>
                                        <p:cTn id="21" dur="500"/>
                                        <p:tgtEl>
                                          <p:spTgt spid="12">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2">
                                            <p:txEl>
                                              <p:pRg st="5" end="5"/>
                                            </p:txEl>
                                          </p:spTgt>
                                        </p:tgtEl>
                                        <p:attrNameLst>
                                          <p:attrName>style.visibility</p:attrName>
                                        </p:attrNameLst>
                                      </p:cBhvr>
                                      <p:to>
                                        <p:strVal val="visible"/>
                                      </p:to>
                                    </p:set>
                                    <p:animEffect transition="in" filter="wipe(left)">
                                      <p:cBhvr>
                                        <p:cTn id="26" dur="500"/>
                                        <p:tgtEl>
                                          <p:spTgt spid="12">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2">
                                            <p:txEl>
                                              <p:pRg st="6" end="6"/>
                                            </p:txEl>
                                          </p:spTgt>
                                        </p:tgtEl>
                                        <p:attrNameLst>
                                          <p:attrName>style.visibility</p:attrName>
                                        </p:attrNameLst>
                                      </p:cBhvr>
                                      <p:to>
                                        <p:strVal val="visible"/>
                                      </p:to>
                                    </p:set>
                                    <p:animEffect transition="in" filter="wipe(left)">
                                      <p:cBhvr>
                                        <p:cTn id="29" dur="500"/>
                                        <p:tgtEl>
                                          <p:spTgt spid="12">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2">
                                            <p:txEl>
                                              <p:pRg st="7" end="7"/>
                                            </p:txEl>
                                          </p:spTgt>
                                        </p:tgtEl>
                                        <p:attrNameLst>
                                          <p:attrName>style.visibility</p:attrName>
                                        </p:attrNameLst>
                                      </p:cBhvr>
                                      <p:to>
                                        <p:strVal val="visible"/>
                                      </p:to>
                                    </p:set>
                                    <p:animEffect transition="in" filter="wipe(left)">
                                      <p:cBhvr>
                                        <p:cTn id="32" dur="500"/>
                                        <p:tgtEl>
                                          <p:spTgt spid="12">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
                                            <p:txEl>
                                              <p:pRg st="8" end="8"/>
                                            </p:txEl>
                                          </p:spTgt>
                                        </p:tgtEl>
                                        <p:attrNameLst>
                                          <p:attrName>style.visibility</p:attrName>
                                        </p:attrNameLst>
                                      </p:cBhvr>
                                      <p:to>
                                        <p:strVal val="visible"/>
                                      </p:to>
                                    </p:set>
                                    <p:animEffect transition="in" filter="wipe(left)">
                                      <p:cBhvr>
                                        <p:cTn id="37" dur="500"/>
                                        <p:tgtEl>
                                          <p:spTgt spid="1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2">
                                            <p:txEl>
                                              <p:pRg st="9" end="9"/>
                                            </p:txEl>
                                          </p:spTgt>
                                        </p:tgtEl>
                                        <p:attrNameLst>
                                          <p:attrName>style.visibility</p:attrName>
                                        </p:attrNameLst>
                                      </p:cBhvr>
                                      <p:to>
                                        <p:strVal val="visible"/>
                                      </p:to>
                                    </p:set>
                                    <p:animEffect transition="in" filter="wipe(left)">
                                      <p:cBhvr>
                                        <p:cTn id="42" dur="500"/>
                                        <p:tgtEl>
                                          <p:spTgt spid="1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115616" y="2780927"/>
            <a:ext cx="6984776" cy="165618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marL="0" indent="0" algn="ctr">
              <a:lnSpc>
                <a:spcPct val="100000"/>
              </a:lnSpc>
              <a:spcBef>
                <a:spcPts val="0"/>
              </a:spcBef>
              <a:buClr>
                <a:srgbClr val="00FF00"/>
              </a:buClr>
              <a:buSzTx/>
              <a:buNone/>
              <a:defRPr/>
            </a:pPr>
            <a:r>
              <a:rPr lang="zh-TW" altLang="en-US" sz="4400" dirty="0" smtClean="0">
                <a:solidFill>
                  <a:srgbClr val="00FF00"/>
                </a:solidFill>
                <a:effectLst>
                  <a:outerShdw blurRad="38100" dist="38100" dir="2700000" algn="tl">
                    <a:srgbClr val="000000">
                      <a:alpha val="43137"/>
                    </a:srgbClr>
                  </a:outerShdw>
                </a:effectLst>
                <a:latin typeface="+mn-ea"/>
              </a:rPr>
              <a:t>垂直價差交易盤中風險指標處理原則參考</a:t>
            </a:r>
            <a:endParaRPr lang="en-US" altLang="zh-TW" sz="4400" dirty="0" smtClean="0">
              <a:solidFill>
                <a:srgbClr val="00FF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2370421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接點 3"/>
          <p:cNvCxnSpPr/>
          <p:nvPr/>
        </p:nvCxnSpPr>
        <p:spPr>
          <a:xfrm>
            <a:off x="4539365" y="2344324"/>
            <a:ext cx="6123" cy="2767693"/>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6" name="直線接點 5"/>
          <p:cNvCxnSpPr/>
          <p:nvPr/>
        </p:nvCxnSpPr>
        <p:spPr>
          <a:xfrm>
            <a:off x="4312805" y="4679309"/>
            <a:ext cx="465365"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7" name="直線接點 6"/>
          <p:cNvCxnSpPr/>
          <p:nvPr/>
        </p:nvCxnSpPr>
        <p:spPr>
          <a:xfrm>
            <a:off x="4316883" y="5089176"/>
            <a:ext cx="465365"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sp>
        <p:nvSpPr>
          <p:cNvPr id="8" name="文字方塊 7"/>
          <p:cNvSpPr txBox="1"/>
          <p:nvPr/>
        </p:nvSpPr>
        <p:spPr>
          <a:xfrm>
            <a:off x="2670657" y="4488804"/>
            <a:ext cx="1717133" cy="369332"/>
          </a:xfrm>
          <a:prstGeom prst="rect">
            <a:avLst/>
          </a:prstGeom>
          <a:noFill/>
        </p:spPr>
        <p:txBody>
          <a:bodyPr wrap="square" rtlCol="0">
            <a:spAutoFit/>
          </a:bodyPr>
          <a:lstStyle/>
          <a:p>
            <a:r>
              <a:rPr lang="en-US" altLang="zh-TW" b="1" dirty="0" smtClean="0">
                <a:solidFill>
                  <a:srgbClr val="FFFF00"/>
                </a:solidFill>
                <a:effectLst>
                  <a:outerShdw blurRad="38100" dist="38100" dir="2700000" algn="tl">
                    <a:srgbClr val="000000">
                      <a:alpha val="43137"/>
                    </a:srgbClr>
                  </a:outerShdw>
                </a:effectLst>
                <a:latin typeface="+mn-ea"/>
              </a:rPr>
              <a:t>Short P(7700)</a:t>
            </a:r>
            <a:endParaRPr lang="zh-TW" altLang="en-US" b="1" dirty="0">
              <a:solidFill>
                <a:srgbClr val="FFFF00"/>
              </a:solidFill>
              <a:effectLst>
                <a:outerShdw blurRad="38100" dist="38100" dir="2700000" algn="tl">
                  <a:srgbClr val="000000">
                    <a:alpha val="43137"/>
                  </a:srgbClr>
                </a:outerShdw>
              </a:effectLst>
              <a:latin typeface="+mn-ea"/>
            </a:endParaRPr>
          </a:p>
        </p:txBody>
      </p:sp>
      <p:sp>
        <p:nvSpPr>
          <p:cNvPr id="9" name="文字方塊 8"/>
          <p:cNvSpPr txBox="1"/>
          <p:nvPr/>
        </p:nvSpPr>
        <p:spPr>
          <a:xfrm>
            <a:off x="2698302" y="4898775"/>
            <a:ext cx="1629365" cy="369332"/>
          </a:xfrm>
          <a:prstGeom prst="rect">
            <a:avLst/>
          </a:prstGeom>
          <a:noFill/>
        </p:spPr>
        <p:txBody>
          <a:bodyPr wrap="square" rtlCol="0">
            <a:spAutoFit/>
          </a:bodyPr>
          <a:lstStyle/>
          <a:p>
            <a:r>
              <a:rPr lang="en-US" altLang="zh-TW" b="1" dirty="0" smtClean="0">
                <a:solidFill>
                  <a:srgbClr val="FFFF00"/>
                </a:solidFill>
                <a:effectLst>
                  <a:outerShdw blurRad="38100" dist="38100" dir="2700000" algn="tl">
                    <a:srgbClr val="000000">
                      <a:alpha val="43137"/>
                    </a:srgbClr>
                  </a:outerShdw>
                </a:effectLst>
                <a:latin typeface="+mn-ea"/>
              </a:rPr>
              <a:t>Long P(7600)</a:t>
            </a:r>
            <a:endParaRPr lang="zh-TW" altLang="en-US" b="1" dirty="0">
              <a:solidFill>
                <a:srgbClr val="FFFF00"/>
              </a:solidFill>
              <a:effectLst>
                <a:outerShdw blurRad="38100" dist="38100" dir="2700000" algn="tl">
                  <a:srgbClr val="000000">
                    <a:alpha val="43137"/>
                  </a:srgbClr>
                </a:outerShdw>
              </a:effectLst>
              <a:latin typeface="+mn-ea"/>
            </a:endParaRPr>
          </a:p>
        </p:txBody>
      </p:sp>
      <p:sp>
        <p:nvSpPr>
          <p:cNvPr id="10" name="文字方塊 9"/>
          <p:cNvSpPr txBox="1"/>
          <p:nvPr/>
        </p:nvSpPr>
        <p:spPr>
          <a:xfrm>
            <a:off x="4778170" y="4494643"/>
            <a:ext cx="1784614" cy="369332"/>
          </a:xfrm>
          <a:prstGeom prst="rect">
            <a:avLst/>
          </a:prstGeom>
          <a:noFill/>
        </p:spPr>
        <p:txBody>
          <a:bodyPr wrap="square" rtlCol="0">
            <a:spAutoFit/>
          </a:bodyPr>
          <a:lstStyle/>
          <a:p>
            <a:r>
              <a:rPr lang="en-US" altLang="zh-TW" b="1" dirty="0">
                <a:solidFill>
                  <a:srgbClr val="FFFF00"/>
                </a:solidFill>
                <a:effectLst>
                  <a:outerShdw blurRad="38100" dist="38100" dir="2700000" algn="tl">
                    <a:srgbClr val="000000">
                      <a:alpha val="43137"/>
                    </a:srgbClr>
                  </a:outerShdw>
                </a:effectLst>
                <a:latin typeface="+mn-ea"/>
              </a:rPr>
              <a:t>Short</a:t>
            </a:r>
            <a:r>
              <a:rPr lang="en-US" altLang="zh-TW" b="1" dirty="0" smtClean="0">
                <a:solidFill>
                  <a:srgbClr val="FFFF00"/>
                </a:solidFill>
                <a:effectLst>
                  <a:outerShdw blurRad="38100" dist="38100" dir="2700000" algn="tl">
                    <a:srgbClr val="000000">
                      <a:alpha val="43137"/>
                    </a:srgbClr>
                  </a:outerShdw>
                </a:effectLst>
                <a:latin typeface="+mn-ea"/>
              </a:rPr>
              <a:t>  C(7700)</a:t>
            </a:r>
            <a:endParaRPr lang="zh-TW" altLang="en-US" b="1" dirty="0">
              <a:solidFill>
                <a:srgbClr val="FFFF00"/>
              </a:solidFill>
              <a:effectLst>
                <a:outerShdw blurRad="38100" dist="38100" dir="2700000" algn="tl">
                  <a:srgbClr val="000000">
                    <a:alpha val="43137"/>
                  </a:srgbClr>
                </a:outerShdw>
              </a:effectLst>
              <a:latin typeface="+mn-ea"/>
            </a:endParaRPr>
          </a:p>
        </p:txBody>
      </p:sp>
      <p:sp>
        <p:nvSpPr>
          <p:cNvPr id="11" name="文字方塊 10"/>
          <p:cNvSpPr txBox="1"/>
          <p:nvPr/>
        </p:nvSpPr>
        <p:spPr>
          <a:xfrm>
            <a:off x="4778169" y="4907503"/>
            <a:ext cx="1739319" cy="369332"/>
          </a:xfrm>
          <a:prstGeom prst="rect">
            <a:avLst/>
          </a:prstGeom>
          <a:noFill/>
        </p:spPr>
        <p:txBody>
          <a:bodyPr wrap="square" rtlCol="0">
            <a:spAutoFit/>
          </a:bodyPr>
          <a:lstStyle/>
          <a:p>
            <a:r>
              <a:rPr lang="en-US" altLang="zh-TW" b="1" dirty="0" smtClean="0">
                <a:solidFill>
                  <a:srgbClr val="FFFF00"/>
                </a:solidFill>
                <a:effectLst>
                  <a:outerShdw blurRad="38100" dist="38100" dir="2700000" algn="tl">
                    <a:srgbClr val="000000">
                      <a:alpha val="43137"/>
                    </a:srgbClr>
                  </a:outerShdw>
                </a:effectLst>
                <a:latin typeface="+mn-ea"/>
              </a:rPr>
              <a:t>Long   C(7600)</a:t>
            </a:r>
            <a:endParaRPr lang="zh-TW" altLang="en-US" b="1" dirty="0">
              <a:solidFill>
                <a:srgbClr val="FFFF00"/>
              </a:solidFill>
              <a:effectLst>
                <a:outerShdw blurRad="38100" dist="38100" dir="2700000" algn="tl">
                  <a:srgbClr val="000000">
                    <a:alpha val="43137"/>
                  </a:srgbClr>
                </a:outerShdw>
              </a:effectLst>
              <a:latin typeface="+mn-ea"/>
            </a:endParaRPr>
          </a:p>
        </p:txBody>
      </p:sp>
      <p:sp>
        <p:nvSpPr>
          <p:cNvPr id="13" name="左大括弧 12"/>
          <p:cNvSpPr/>
          <p:nvPr/>
        </p:nvSpPr>
        <p:spPr>
          <a:xfrm>
            <a:off x="2483904" y="4494643"/>
            <a:ext cx="244925" cy="782192"/>
          </a:xfrm>
          <a:prstGeom prst="lef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zh-TW" altLang="en-US">
              <a:solidFill>
                <a:prstClr val="black"/>
              </a:solidFill>
            </a:endParaRPr>
          </a:p>
        </p:txBody>
      </p:sp>
      <p:sp>
        <p:nvSpPr>
          <p:cNvPr id="14" name="文字方塊 13"/>
          <p:cNvSpPr txBox="1"/>
          <p:nvPr/>
        </p:nvSpPr>
        <p:spPr>
          <a:xfrm>
            <a:off x="1199186" y="4585189"/>
            <a:ext cx="1296280" cy="584775"/>
          </a:xfrm>
          <a:prstGeom prst="rect">
            <a:avLst/>
          </a:prstGeom>
          <a:noFill/>
        </p:spPr>
        <p:txBody>
          <a:bodyPr wrap="square" rtlCol="0">
            <a:spAutoFit/>
          </a:bodyPr>
          <a:lstStyle/>
          <a:p>
            <a:pPr algn="ctr"/>
            <a:r>
              <a:rPr lang="en-US" altLang="zh-TW" b="1" dirty="0" smtClean="0">
                <a:solidFill>
                  <a:srgbClr val="FF0000"/>
                </a:solidFill>
                <a:latin typeface="+mn-ea"/>
              </a:rPr>
              <a:t>CF+</a:t>
            </a:r>
          </a:p>
          <a:p>
            <a:pPr algn="ctr"/>
            <a:r>
              <a:rPr lang="en-US" altLang="zh-TW" sz="1400" b="1" u="sng" dirty="0" smtClean="0">
                <a:solidFill>
                  <a:schemeClr val="tx1">
                    <a:lumMod val="95000"/>
                  </a:schemeClr>
                </a:solidFill>
                <a:latin typeface="+mn-ea"/>
              </a:rPr>
              <a:t>(</a:t>
            </a:r>
            <a:r>
              <a:rPr lang="zh-TW" altLang="en-US" sz="1400" b="1" u="sng" dirty="0" smtClean="0">
                <a:solidFill>
                  <a:schemeClr val="tx1">
                    <a:lumMod val="95000"/>
                  </a:schemeClr>
                </a:solidFill>
                <a:latin typeface="+mn-ea"/>
              </a:rPr>
              <a:t>淨現金流入</a:t>
            </a:r>
            <a:r>
              <a:rPr lang="en-US" altLang="zh-TW" sz="1400" b="1" u="sng" dirty="0" smtClean="0">
                <a:solidFill>
                  <a:schemeClr val="tx1">
                    <a:lumMod val="95000"/>
                  </a:schemeClr>
                </a:solidFill>
                <a:latin typeface="+mn-ea"/>
              </a:rPr>
              <a:t>)</a:t>
            </a:r>
            <a:endParaRPr lang="zh-TW" altLang="en-US" sz="1400" b="1" u="sng" dirty="0">
              <a:solidFill>
                <a:schemeClr val="tx1">
                  <a:lumMod val="95000"/>
                </a:schemeClr>
              </a:solidFill>
              <a:latin typeface="+mn-ea"/>
            </a:endParaRPr>
          </a:p>
        </p:txBody>
      </p:sp>
      <p:sp>
        <p:nvSpPr>
          <p:cNvPr id="15" name="文字方塊 14"/>
          <p:cNvSpPr txBox="1"/>
          <p:nvPr/>
        </p:nvSpPr>
        <p:spPr>
          <a:xfrm>
            <a:off x="6850882" y="4521894"/>
            <a:ext cx="1321518" cy="861774"/>
          </a:xfrm>
          <a:prstGeom prst="rect">
            <a:avLst/>
          </a:prstGeom>
          <a:noFill/>
        </p:spPr>
        <p:txBody>
          <a:bodyPr wrap="square" rtlCol="0">
            <a:spAutoFit/>
          </a:bodyPr>
          <a:lstStyle/>
          <a:p>
            <a:pPr algn="ctr"/>
            <a:r>
              <a:rPr lang="en-US" altLang="zh-TW" b="1" dirty="0" smtClean="0">
                <a:solidFill>
                  <a:srgbClr val="FF0000"/>
                </a:solidFill>
                <a:latin typeface="+mn-ea"/>
              </a:rPr>
              <a:t>CF-</a:t>
            </a:r>
          </a:p>
          <a:p>
            <a:pPr algn="ctr"/>
            <a:r>
              <a:rPr lang="en-US" altLang="zh-TW" sz="1400" b="1" u="sng" dirty="0" smtClean="0">
                <a:solidFill>
                  <a:schemeClr val="tx1">
                    <a:lumMod val="95000"/>
                  </a:schemeClr>
                </a:solidFill>
                <a:latin typeface="+mn-ea"/>
              </a:rPr>
              <a:t>(</a:t>
            </a:r>
            <a:r>
              <a:rPr lang="zh-TW" altLang="en-US" sz="1400" b="1" u="sng" dirty="0" smtClean="0">
                <a:solidFill>
                  <a:schemeClr val="tx1">
                    <a:lumMod val="95000"/>
                  </a:schemeClr>
                </a:solidFill>
                <a:latin typeface="+mn-ea"/>
              </a:rPr>
              <a:t>淨現金流</a:t>
            </a:r>
            <a:r>
              <a:rPr lang="zh-TW" altLang="en-US" sz="1400" b="1" u="sng" dirty="0">
                <a:solidFill>
                  <a:schemeClr val="tx1">
                    <a:lumMod val="95000"/>
                  </a:schemeClr>
                </a:solidFill>
                <a:latin typeface="+mn-ea"/>
              </a:rPr>
              <a:t>出</a:t>
            </a:r>
            <a:r>
              <a:rPr lang="en-US" altLang="zh-TW" sz="1400" b="1" u="sng" dirty="0" smtClean="0">
                <a:solidFill>
                  <a:schemeClr val="tx1">
                    <a:lumMod val="95000"/>
                  </a:schemeClr>
                </a:solidFill>
                <a:latin typeface="+mn-ea"/>
              </a:rPr>
              <a:t>)</a:t>
            </a:r>
            <a:endParaRPr lang="zh-TW" altLang="en-US" sz="1400" b="1" u="sng" dirty="0">
              <a:solidFill>
                <a:schemeClr val="tx1">
                  <a:lumMod val="95000"/>
                </a:schemeClr>
              </a:solidFill>
              <a:latin typeface="+mn-ea"/>
            </a:endParaRPr>
          </a:p>
          <a:p>
            <a:endParaRPr lang="zh-TW" altLang="en-US" b="1" dirty="0">
              <a:solidFill>
                <a:srgbClr val="FF0000"/>
              </a:solidFill>
              <a:latin typeface="+mn-ea"/>
            </a:endParaRPr>
          </a:p>
        </p:txBody>
      </p:sp>
      <p:sp>
        <p:nvSpPr>
          <p:cNvPr id="16" name="右大括弧 15"/>
          <p:cNvSpPr/>
          <p:nvPr/>
        </p:nvSpPr>
        <p:spPr>
          <a:xfrm>
            <a:off x="6562784" y="4494643"/>
            <a:ext cx="232682" cy="782192"/>
          </a:xfrm>
          <a:prstGeom prst="righ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zh-TW" altLang="en-US">
              <a:solidFill>
                <a:prstClr val="black"/>
              </a:solidFill>
            </a:endParaRPr>
          </a:p>
        </p:txBody>
      </p:sp>
      <p:cxnSp>
        <p:nvCxnSpPr>
          <p:cNvPr id="18" name="直線接點 17"/>
          <p:cNvCxnSpPr/>
          <p:nvPr/>
        </p:nvCxnSpPr>
        <p:spPr>
          <a:xfrm>
            <a:off x="1573730" y="2246954"/>
            <a:ext cx="0" cy="1588168"/>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20" name="直線接點 19"/>
          <p:cNvCxnSpPr/>
          <p:nvPr/>
        </p:nvCxnSpPr>
        <p:spPr>
          <a:xfrm>
            <a:off x="1560171" y="3808090"/>
            <a:ext cx="1768643"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22" name="直線接點 21"/>
          <p:cNvCxnSpPr/>
          <p:nvPr/>
        </p:nvCxnSpPr>
        <p:spPr>
          <a:xfrm>
            <a:off x="1573730" y="3041038"/>
            <a:ext cx="1797518"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26" name="直線接點 25"/>
          <p:cNvCxnSpPr/>
          <p:nvPr/>
        </p:nvCxnSpPr>
        <p:spPr>
          <a:xfrm flipV="1">
            <a:off x="2606366" y="2627287"/>
            <a:ext cx="743552" cy="9625"/>
          </a:xfrm>
          <a:prstGeom prst="line">
            <a:avLst/>
          </a:prstGeom>
        </p:spPr>
        <p:style>
          <a:lnRef idx="3">
            <a:schemeClr val="accent5"/>
          </a:lnRef>
          <a:fillRef idx="0">
            <a:schemeClr val="accent5"/>
          </a:fillRef>
          <a:effectRef idx="2">
            <a:schemeClr val="accent5"/>
          </a:effectRef>
          <a:fontRef idx="minor">
            <a:schemeClr val="tx1"/>
          </a:fontRef>
        </p:style>
      </p:cxnSp>
      <p:cxnSp>
        <p:nvCxnSpPr>
          <p:cNvPr id="28" name="直線接點 27"/>
          <p:cNvCxnSpPr/>
          <p:nvPr/>
        </p:nvCxnSpPr>
        <p:spPr>
          <a:xfrm flipH="1">
            <a:off x="2140453" y="2622339"/>
            <a:ext cx="484816" cy="1007348"/>
          </a:xfrm>
          <a:prstGeom prst="line">
            <a:avLst/>
          </a:prstGeom>
        </p:spPr>
        <p:style>
          <a:lnRef idx="3">
            <a:schemeClr val="accent5"/>
          </a:lnRef>
          <a:fillRef idx="0">
            <a:schemeClr val="accent5"/>
          </a:fillRef>
          <a:effectRef idx="2">
            <a:schemeClr val="accent5"/>
          </a:effectRef>
          <a:fontRef idx="minor">
            <a:schemeClr val="tx1"/>
          </a:fontRef>
        </p:style>
      </p:cxnSp>
      <p:cxnSp>
        <p:nvCxnSpPr>
          <p:cNvPr id="30" name="直線接點 29"/>
          <p:cNvCxnSpPr/>
          <p:nvPr/>
        </p:nvCxnSpPr>
        <p:spPr>
          <a:xfrm>
            <a:off x="1588167" y="3629687"/>
            <a:ext cx="566723"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32" name="直線接點 31"/>
          <p:cNvCxnSpPr/>
          <p:nvPr/>
        </p:nvCxnSpPr>
        <p:spPr>
          <a:xfrm>
            <a:off x="5959050" y="2256579"/>
            <a:ext cx="0" cy="1588168"/>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33" name="直線接點 32"/>
          <p:cNvCxnSpPr/>
          <p:nvPr/>
        </p:nvCxnSpPr>
        <p:spPr>
          <a:xfrm>
            <a:off x="5982255" y="3822422"/>
            <a:ext cx="1768643"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34" name="直線接點 33"/>
          <p:cNvCxnSpPr/>
          <p:nvPr/>
        </p:nvCxnSpPr>
        <p:spPr>
          <a:xfrm>
            <a:off x="5959049" y="3050663"/>
            <a:ext cx="1797518"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35" name="直線接點 34"/>
          <p:cNvCxnSpPr/>
          <p:nvPr/>
        </p:nvCxnSpPr>
        <p:spPr>
          <a:xfrm>
            <a:off x="6924384" y="2479264"/>
            <a:ext cx="779646"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36" name="直線接點 35"/>
          <p:cNvCxnSpPr/>
          <p:nvPr/>
        </p:nvCxnSpPr>
        <p:spPr>
          <a:xfrm flipH="1">
            <a:off x="6517489" y="2463351"/>
            <a:ext cx="436710" cy="979542"/>
          </a:xfrm>
          <a:prstGeom prst="line">
            <a:avLst/>
          </a:prstGeom>
        </p:spPr>
        <p:style>
          <a:lnRef idx="3">
            <a:schemeClr val="accent5"/>
          </a:lnRef>
          <a:fillRef idx="0">
            <a:schemeClr val="accent5"/>
          </a:fillRef>
          <a:effectRef idx="2">
            <a:schemeClr val="accent5"/>
          </a:effectRef>
          <a:fontRef idx="minor">
            <a:schemeClr val="tx1"/>
          </a:fontRef>
        </p:style>
      </p:cxnSp>
      <p:cxnSp>
        <p:nvCxnSpPr>
          <p:cNvPr id="37" name="直線接點 36"/>
          <p:cNvCxnSpPr/>
          <p:nvPr/>
        </p:nvCxnSpPr>
        <p:spPr>
          <a:xfrm>
            <a:off x="5950766" y="3428326"/>
            <a:ext cx="566723" cy="0"/>
          </a:xfrm>
          <a:prstGeom prst="line">
            <a:avLst/>
          </a:prstGeom>
        </p:spPr>
        <p:style>
          <a:lnRef idx="3">
            <a:schemeClr val="accent5"/>
          </a:lnRef>
          <a:fillRef idx="0">
            <a:schemeClr val="accent5"/>
          </a:fillRef>
          <a:effectRef idx="2">
            <a:schemeClr val="accent5"/>
          </a:effectRef>
          <a:fontRef idx="minor">
            <a:schemeClr val="tx1"/>
          </a:fontRef>
        </p:style>
      </p:cxnSp>
      <p:sp>
        <p:nvSpPr>
          <p:cNvPr id="46" name="直線圖說文字 1 45"/>
          <p:cNvSpPr/>
          <p:nvPr/>
        </p:nvSpPr>
        <p:spPr>
          <a:xfrm>
            <a:off x="7560381" y="5457832"/>
            <a:ext cx="1224037" cy="625307"/>
          </a:xfrm>
          <a:prstGeom prst="borderCallout1">
            <a:avLst>
              <a:gd name="adj1" fmla="val 44341"/>
              <a:gd name="adj2" fmla="val -1485"/>
              <a:gd name="adj3" fmla="val -63002"/>
              <a:gd name="adj4" fmla="val -34804"/>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b="1" dirty="0" smtClean="0">
                <a:solidFill>
                  <a:prstClr val="black"/>
                </a:solidFill>
                <a:latin typeface="標楷體" panose="03000509000000000000" pitchFamily="65" charset="-120"/>
                <a:ea typeface="標楷體" panose="03000509000000000000" pitchFamily="65" charset="-120"/>
              </a:rPr>
              <a:t>買方特性</a:t>
            </a:r>
            <a:endParaRPr lang="zh-TW" altLang="en-US" b="1" dirty="0">
              <a:solidFill>
                <a:prstClr val="black"/>
              </a:solidFill>
              <a:latin typeface="標楷體" panose="03000509000000000000" pitchFamily="65" charset="-120"/>
              <a:ea typeface="標楷體" panose="03000509000000000000" pitchFamily="65" charset="-120"/>
            </a:endParaRPr>
          </a:p>
        </p:txBody>
      </p:sp>
      <p:sp>
        <p:nvSpPr>
          <p:cNvPr id="47" name="直線圖說文字 1 46"/>
          <p:cNvSpPr/>
          <p:nvPr/>
        </p:nvSpPr>
        <p:spPr>
          <a:xfrm>
            <a:off x="507961" y="5445224"/>
            <a:ext cx="1224037" cy="625307"/>
          </a:xfrm>
          <a:prstGeom prst="borderCallout1">
            <a:avLst>
              <a:gd name="adj1" fmla="val -46298"/>
              <a:gd name="adj2" fmla="val 137817"/>
              <a:gd name="adj3" fmla="val 47849"/>
              <a:gd name="adj4" fmla="val 102621"/>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b="1" dirty="0" smtClean="0">
                <a:solidFill>
                  <a:prstClr val="black"/>
                </a:solidFill>
                <a:latin typeface="標楷體"/>
                <a:ea typeface="標楷體"/>
              </a:rPr>
              <a:t>賣方特性</a:t>
            </a:r>
            <a:endParaRPr lang="zh-TW" altLang="en-US" b="1" dirty="0">
              <a:solidFill>
                <a:prstClr val="black"/>
              </a:solidFill>
              <a:latin typeface="標楷體"/>
              <a:ea typeface="標楷體"/>
            </a:endParaRPr>
          </a:p>
        </p:txBody>
      </p:sp>
      <p:sp>
        <p:nvSpPr>
          <p:cNvPr id="3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多頭價差交易</a:t>
            </a:r>
            <a:endParaRPr lang="zh-TW" altLang="en-US" b="1" dirty="0">
              <a:solidFill>
                <a:srgbClr val="FFFF00"/>
              </a:solidFill>
              <a:effectLst>
                <a:outerShdw blurRad="38100" dist="38100" dir="2700000" algn="tl">
                  <a:srgbClr val="000000"/>
                </a:outerShdw>
              </a:effectLst>
            </a:endParaRPr>
          </a:p>
        </p:txBody>
      </p:sp>
      <p:sp>
        <p:nvSpPr>
          <p:cNvPr id="2" name="矩形 1"/>
          <p:cNvSpPr/>
          <p:nvPr/>
        </p:nvSpPr>
        <p:spPr>
          <a:xfrm>
            <a:off x="1925424" y="1352252"/>
            <a:ext cx="5819754" cy="646331"/>
          </a:xfrm>
          <a:prstGeom prst="rect">
            <a:avLst/>
          </a:prstGeom>
        </p:spPr>
        <p:txBody>
          <a:bodyPr wrap="square">
            <a:spAutoFit/>
          </a:bodyPr>
          <a:lstStyle/>
          <a:p>
            <a:r>
              <a:rPr lang="en-US" altLang="zh-TW" dirty="0" smtClean="0">
                <a:solidFill>
                  <a:srgbClr val="00FF00"/>
                </a:solidFill>
              </a:rPr>
              <a:t>Call</a:t>
            </a:r>
            <a:r>
              <a:rPr lang="zh-TW" altLang="en-US" dirty="0">
                <a:solidFill>
                  <a:srgbClr val="00FF00"/>
                </a:solidFill>
              </a:rPr>
              <a:t>多頭價</a:t>
            </a:r>
            <a:r>
              <a:rPr lang="zh-TW" altLang="en-US" dirty="0" smtClean="0">
                <a:solidFill>
                  <a:srgbClr val="00FF00"/>
                </a:solidFill>
              </a:rPr>
              <a:t>差：買進</a:t>
            </a:r>
            <a:r>
              <a:rPr lang="zh-TW" altLang="en-US" dirty="0">
                <a:solidFill>
                  <a:srgbClr val="00FF00"/>
                </a:solidFill>
              </a:rPr>
              <a:t>低履約</a:t>
            </a:r>
            <a:r>
              <a:rPr lang="zh-TW" altLang="en-US" dirty="0" smtClean="0">
                <a:solidFill>
                  <a:srgbClr val="00FF00"/>
                </a:solidFill>
              </a:rPr>
              <a:t>價</a:t>
            </a:r>
            <a:r>
              <a:rPr lang="en-US" altLang="zh-TW" dirty="0" smtClean="0">
                <a:solidFill>
                  <a:srgbClr val="00FF00"/>
                </a:solidFill>
              </a:rPr>
              <a:t>Call</a:t>
            </a:r>
            <a:r>
              <a:rPr lang="zh-TW" altLang="en-US" dirty="0">
                <a:solidFill>
                  <a:srgbClr val="00FF00"/>
                </a:solidFill>
              </a:rPr>
              <a:t>、賣出高履約</a:t>
            </a:r>
            <a:r>
              <a:rPr lang="zh-TW" altLang="en-US" dirty="0" smtClean="0">
                <a:solidFill>
                  <a:srgbClr val="00FF00"/>
                </a:solidFill>
              </a:rPr>
              <a:t>價</a:t>
            </a:r>
            <a:r>
              <a:rPr lang="en-US" altLang="zh-TW" dirty="0" smtClean="0">
                <a:solidFill>
                  <a:srgbClr val="00FF00"/>
                </a:solidFill>
              </a:rPr>
              <a:t>Call</a:t>
            </a:r>
          </a:p>
          <a:p>
            <a:r>
              <a:rPr lang="en-US" altLang="zh-TW" dirty="0" smtClean="0">
                <a:solidFill>
                  <a:srgbClr val="00FF00"/>
                </a:solidFill>
              </a:rPr>
              <a:t>Put</a:t>
            </a:r>
            <a:r>
              <a:rPr lang="zh-TW" altLang="en-US" dirty="0" smtClean="0">
                <a:solidFill>
                  <a:srgbClr val="00FF00"/>
                </a:solidFill>
              </a:rPr>
              <a:t> </a:t>
            </a:r>
            <a:r>
              <a:rPr lang="zh-TW" altLang="en-US" dirty="0">
                <a:solidFill>
                  <a:srgbClr val="00FF00"/>
                </a:solidFill>
              </a:rPr>
              <a:t>多</a:t>
            </a:r>
            <a:r>
              <a:rPr lang="zh-TW" altLang="en-US" dirty="0" smtClean="0">
                <a:solidFill>
                  <a:srgbClr val="00FF00"/>
                </a:solidFill>
              </a:rPr>
              <a:t>頭</a:t>
            </a:r>
            <a:r>
              <a:rPr lang="zh-TW" altLang="en-US" dirty="0">
                <a:solidFill>
                  <a:srgbClr val="00FF00"/>
                </a:solidFill>
              </a:rPr>
              <a:t>價</a:t>
            </a:r>
            <a:r>
              <a:rPr lang="zh-TW" altLang="en-US" dirty="0" smtClean="0">
                <a:solidFill>
                  <a:srgbClr val="00FF00"/>
                </a:solidFill>
              </a:rPr>
              <a:t>差：買進低履約價</a:t>
            </a:r>
            <a:r>
              <a:rPr lang="en-US" altLang="zh-TW" dirty="0" smtClean="0">
                <a:solidFill>
                  <a:srgbClr val="00FF00"/>
                </a:solidFill>
              </a:rPr>
              <a:t>Put</a:t>
            </a:r>
            <a:r>
              <a:rPr lang="zh-TW" altLang="en-US" dirty="0">
                <a:solidFill>
                  <a:srgbClr val="00FF00"/>
                </a:solidFill>
              </a:rPr>
              <a:t>、</a:t>
            </a:r>
            <a:r>
              <a:rPr lang="zh-TW" altLang="en-US" dirty="0" smtClean="0">
                <a:solidFill>
                  <a:srgbClr val="00FF00"/>
                </a:solidFill>
              </a:rPr>
              <a:t>賣出高履約價</a:t>
            </a:r>
            <a:r>
              <a:rPr lang="en-US" altLang="zh-TW" dirty="0" smtClean="0">
                <a:solidFill>
                  <a:srgbClr val="00FF00"/>
                </a:solidFill>
              </a:rPr>
              <a:t>Put</a:t>
            </a:r>
            <a:endParaRPr lang="zh-TW" altLang="en-US" dirty="0">
              <a:solidFill>
                <a:srgbClr val="00FF00"/>
              </a:solidFill>
            </a:endParaRPr>
          </a:p>
        </p:txBody>
      </p:sp>
      <p:sp>
        <p:nvSpPr>
          <p:cNvPr id="38" name="矩形 37"/>
          <p:cNvSpPr/>
          <p:nvPr/>
        </p:nvSpPr>
        <p:spPr>
          <a:xfrm>
            <a:off x="5814303" y="3864381"/>
            <a:ext cx="2279791" cy="307777"/>
          </a:xfrm>
          <a:prstGeom prst="rect">
            <a:avLst/>
          </a:prstGeom>
        </p:spPr>
        <p:txBody>
          <a:bodyPr wrap="none">
            <a:spAutoFit/>
          </a:bodyPr>
          <a:lstStyle/>
          <a:p>
            <a:r>
              <a:rPr lang="en-US" altLang="zh-TW" sz="1400" dirty="0" smtClean="0">
                <a:solidFill>
                  <a:srgbClr val="00FF00"/>
                </a:solidFill>
              </a:rPr>
              <a:t>Call</a:t>
            </a:r>
            <a:r>
              <a:rPr lang="zh-TW" altLang="en-US" sz="1400" dirty="0" smtClean="0">
                <a:solidFill>
                  <a:srgbClr val="00FF00"/>
                </a:solidFill>
              </a:rPr>
              <a:t>多頭</a:t>
            </a:r>
            <a:r>
              <a:rPr lang="zh-TW" altLang="en-US" sz="1400" dirty="0">
                <a:solidFill>
                  <a:srgbClr val="00FF00"/>
                </a:solidFill>
              </a:rPr>
              <a:t>價</a:t>
            </a:r>
            <a:r>
              <a:rPr lang="zh-TW" altLang="en-US" sz="1400" dirty="0" smtClean="0">
                <a:solidFill>
                  <a:srgbClr val="00FF00"/>
                </a:solidFill>
              </a:rPr>
              <a:t>差</a:t>
            </a:r>
            <a:r>
              <a:rPr lang="zh-TW" altLang="en-US" sz="1400" b="1" dirty="0" smtClean="0">
                <a:solidFill>
                  <a:srgbClr val="00FF00"/>
                </a:solidFill>
              </a:rPr>
              <a:t>到期損益</a:t>
            </a:r>
            <a:r>
              <a:rPr lang="zh-TW" altLang="en-US" sz="1400" dirty="0" smtClean="0">
                <a:solidFill>
                  <a:srgbClr val="00FF00"/>
                </a:solidFill>
              </a:rPr>
              <a:t>型態</a:t>
            </a:r>
            <a:endParaRPr lang="zh-TW" altLang="en-US" sz="1400" dirty="0">
              <a:solidFill>
                <a:srgbClr val="00FF00"/>
              </a:solidFill>
            </a:endParaRPr>
          </a:p>
        </p:txBody>
      </p:sp>
      <p:sp>
        <p:nvSpPr>
          <p:cNvPr id="39" name="矩形 38"/>
          <p:cNvSpPr/>
          <p:nvPr/>
        </p:nvSpPr>
        <p:spPr>
          <a:xfrm>
            <a:off x="1560171" y="3884261"/>
            <a:ext cx="2606553" cy="307777"/>
          </a:xfrm>
          <a:prstGeom prst="rect">
            <a:avLst/>
          </a:prstGeom>
        </p:spPr>
        <p:txBody>
          <a:bodyPr wrap="square">
            <a:spAutoFit/>
          </a:bodyPr>
          <a:lstStyle/>
          <a:p>
            <a:r>
              <a:rPr lang="en-US" altLang="zh-TW" sz="1400" dirty="0">
                <a:solidFill>
                  <a:srgbClr val="00FF00"/>
                </a:solidFill>
              </a:rPr>
              <a:t>Put</a:t>
            </a:r>
            <a:r>
              <a:rPr lang="zh-TW" altLang="en-US" sz="1400" dirty="0">
                <a:solidFill>
                  <a:srgbClr val="00FF00"/>
                </a:solidFill>
              </a:rPr>
              <a:t> </a:t>
            </a:r>
            <a:r>
              <a:rPr lang="zh-TW" altLang="en-US" sz="1400" dirty="0" smtClean="0">
                <a:solidFill>
                  <a:srgbClr val="00FF00"/>
                </a:solidFill>
              </a:rPr>
              <a:t>多頭</a:t>
            </a:r>
            <a:r>
              <a:rPr lang="zh-TW" altLang="en-US" sz="1400" dirty="0">
                <a:solidFill>
                  <a:srgbClr val="00FF00"/>
                </a:solidFill>
              </a:rPr>
              <a:t>價</a:t>
            </a:r>
            <a:r>
              <a:rPr lang="zh-TW" altLang="en-US" sz="1400" dirty="0" smtClean="0">
                <a:solidFill>
                  <a:srgbClr val="00FF00"/>
                </a:solidFill>
              </a:rPr>
              <a:t>差</a:t>
            </a:r>
            <a:r>
              <a:rPr lang="zh-TW" altLang="en-US" sz="1400" b="1" dirty="0" smtClean="0">
                <a:solidFill>
                  <a:srgbClr val="00FF00"/>
                </a:solidFill>
              </a:rPr>
              <a:t>到期損益</a:t>
            </a:r>
            <a:r>
              <a:rPr lang="zh-TW" altLang="en-US" sz="1400" dirty="0" smtClean="0">
                <a:solidFill>
                  <a:srgbClr val="00FF00"/>
                </a:solidFill>
              </a:rPr>
              <a:t>型態</a:t>
            </a:r>
            <a:endParaRPr lang="zh-TW" altLang="en-US" sz="1400" dirty="0">
              <a:solidFill>
                <a:srgbClr val="00FF00"/>
              </a:solidFill>
            </a:endParaRPr>
          </a:p>
        </p:txBody>
      </p:sp>
      <p:grpSp>
        <p:nvGrpSpPr>
          <p:cNvPr id="40" name="群組 39"/>
          <p:cNvGrpSpPr/>
          <p:nvPr/>
        </p:nvGrpSpPr>
        <p:grpSpPr>
          <a:xfrm>
            <a:off x="1091865" y="2166891"/>
            <a:ext cx="506879" cy="1668231"/>
            <a:chOff x="1395771" y="4281143"/>
            <a:chExt cx="506879" cy="1668231"/>
          </a:xfrm>
        </p:grpSpPr>
        <p:sp>
          <p:nvSpPr>
            <p:cNvPr id="41" name="矩形 40"/>
            <p:cNvSpPr/>
            <p:nvPr/>
          </p:nvSpPr>
          <p:spPr>
            <a:xfrm>
              <a:off x="1395771" y="4281143"/>
              <a:ext cx="492443" cy="276999"/>
            </a:xfrm>
            <a:prstGeom prst="rect">
              <a:avLst/>
            </a:prstGeom>
          </p:spPr>
          <p:txBody>
            <a:bodyPr wrap="none">
              <a:spAutoFit/>
            </a:bodyPr>
            <a:lstStyle/>
            <a:p>
              <a:r>
                <a:rPr lang="zh-TW" altLang="en-US" sz="1200" u="sng" dirty="0"/>
                <a:t>獲利</a:t>
              </a:r>
              <a:endParaRPr lang="zh-TW" altLang="en-US" sz="1200" dirty="0"/>
            </a:p>
          </p:txBody>
        </p:sp>
        <p:sp>
          <p:nvSpPr>
            <p:cNvPr id="42" name="矩形 41"/>
            <p:cNvSpPr/>
            <p:nvPr/>
          </p:nvSpPr>
          <p:spPr>
            <a:xfrm>
              <a:off x="1410207" y="5672375"/>
              <a:ext cx="492443" cy="276999"/>
            </a:xfrm>
            <a:prstGeom prst="rect">
              <a:avLst/>
            </a:prstGeom>
          </p:spPr>
          <p:txBody>
            <a:bodyPr wrap="none">
              <a:spAutoFit/>
            </a:bodyPr>
            <a:lstStyle/>
            <a:p>
              <a:r>
                <a:rPr lang="zh-TW" altLang="en-US" sz="1200" u="sng" dirty="0" smtClean="0"/>
                <a:t>損</a:t>
              </a:r>
              <a:r>
                <a:rPr lang="zh-TW" altLang="en-US" sz="1200" u="sng" dirty="0"/>
                <a:t>失</a:t>
              </a:r>
              <a:endParaRPr lang="zh-TW" altLang="en-US" sz="1200" dirty="0"/>
            </a:p>
          </p:txBody>
        </p:sp>
      </p:grpSp>
      <p:grpSp>
        <p:nvGrpSpPr>
          <p:cNvPr id="43" name="群組 42"/>
          <p:cNvGrpSpPr/>
          <p:nvPr/>
        </p:nvGrpSpPr>
        <p:grpSpPr>
          <a:xfrm>
            <a:off x="5474692" y="2206922"/>
            <a:ext cx="506879" cy="1668231"/>
            <a:chOff x="1395771" y="4281143"/>
            <a:chExt cx="506879" cy="1668231"/>
          </a:xfrm>
        </p:grpSpPr>
        <p:sp>
          <p:nvSpPr>
            <p:cNvPr id="44" name="矩形 43"/>
            <p:cNvSpPr/>
            <p:nvPr/>
          </p:nvSpPr>
          <p:spPr>
            <a:xfrm>
              <a:off x="1395771" y="4281143"/>
              <a:ext cx="492443" cy="276999"/>
            </a:xfrm>
            <a:prstGeom prst="rect">
              <a:avLst/>
            </a:prstGeom>
          </p:spPr>
          <p:txBody>
            <a:bodyPr wrap="none">
              <a:spAutoFit/>
            </a:bodyPr>
            <a:lstStyle/>
            <a:p>
              <a:r>
                <a:rPr lang="zh-TW" altLang="en-US" sz="1200" u="sng" dirty="0"/>
                <a:t>獲利</a:t>
              </a:r>
              <a:endParaRPr lang="zh-TW" altLang="en-US" sz="1200" dirty="0"/>
            </a:p>
          </p:txBody>
        </p:sp>
        <p:sp>
          <p:nvSpPr>
            <p:cNvPr id="45" name="矩形 44"/>
            <p:cNvSpPr/>
            <p:nvPr/>
          </p:nvSpPr>
          <p:spPr>
            <a:xfrm>
              <a:off x="1410207" y="5672375"/>
              <a:ext cx="492443" cy="276999"/>
            </a:xfrm>
            <a:prstGeom prst="rect">
              <a:avLst/>
            </a:prstGeom>
          </p:spPr>
          <p:txBody>
            <a:bodyPr wrap="none">
              <a:spAutoFit/>
            </a:bodyPr>
            <a:lstStyle/>
            <a:p>
              <a:r>
                <a:rPr lang="zh-TW" altLang="en-US" sz="1200" u="sng" dirty="0" smtClean="0"/>
                <a:t>損</a:t>
              </a:r>
              <a:r>
                <a:rPr lang="zh-TW" altLang="en-US" sz="1200" u="sng" dirty="0"/>
                <a:t>失</a:t>
              </a:r>
              <a:endParaRPr lang="zh-TW" altLang="en-US" sz="1200" dirty="0"/>
            </a:p>
          </p:txBody>
        </p:sp>
      </p:grpSp>
    </p:spTree>
    <p:extLst>
      <p:ext uri="{BB962C8B-B14F-4D97-AF65-F5344CB8AC3E}">
        <p14:creationId xmlns:p14="http://schemas.microsoft.com/office/powerpoint/2010/main" val="3277734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323528" y="1484784"/>
            <a:ext cx="8640959" cy="482441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ct val="20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期貨交易風控機制：</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ct val="200000"/>
              </a:lnSpc>
              <a:spcBef>
                <a:spcPts val="0"/>
              </a:spcBef>
              <a:buClr>
                <a:srgbClr val="00FF00"/>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期貨交易特點、保證金計收原則、盤中風控、盤後風控、夜盤風控、加收保證金、部位限制。</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ct val="20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委託申報與</a:t>
            </a:r>
            <a:r>
              <a:rPr lang="zh-TW" altLang="en-US" sz="2000" dirty="0">
                <a:solidFill>
                  <a:srgbClr val="FAFD00"/>
                </a:solidFill>
                <a:effectLst>
                  <a:outerShdw blurRad="38100" dist="38100" dir="2700000" algn="tl">
                    <a:srgbClr val="000000">
                      <a:alpha val="43137"/>
                    </a:srgbClr>
                  </a:outerShdw>
                </a:effectLst>
                <a:latin typeface="+mn-ea"/>
              </a:rPr>
              <a:t>撮合</a:t>
            </a:r>
            <a:r>
              <a:rPr lang="zh-TW" altLang="en-US" sz="2000" dirty="0" smtClean="0">
                <a:solidFill>
                  <a:srgbClr val="FAFD00"/>
                </a:solidFill>
                <a:effectLst>
                  <a:outerShdw blurRad="38100" dist="38100" dir="2700000" algn="tl">
                    <a:srgbClr val="000000">
                      <a:alpha val="43137"/>
                    </a:srgbClr>
                  </a:outerShdw>
                </a:effectLst>
                <a:latin typeface="+mn-ea"/>
              </a:rPr>
              <a:t>原則：</a:t>
            </a:r>
            <a:endParaRPr lang="en-US" altLang="zh-TW" sz="2000" dirty="0">
              <a:solidFill>
                <a:srgbClr val="FAFD00"/>
              </a:solidFill>
              <a:effectLst>
                <a:outerShdw blurRad="38100" dist="38100" dir="2700000" algn="tl">
                  <a:srgbClr val="000000">
                    <a:alpha val="43137"/>
                  </a:srgbClr>
                </a:outerShdw>
              </a:effectLst>
              <a:latin typeface="+mn-ea"/>
            </a:endParaRPr>
          </a:p>
          <a:p>
            <a:pPr lvl="1">
              <a:lnSpc>
                <a:spcPct val="200000"/>
              </a:lnSpc>
              <a:spcBef>
                <a:spcPts val="0"/>
              </a:spcBef>
              <a:buClr>
                <a:srgbClr val="00FF00"/>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委託申報種類、集合競價、逐筆撮合、各類委託之撮合。</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ct val="20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期貨價格穩定機制。</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ct val="20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選擇權價格穩定機制。</a:t>
            </a:r>
            <a:endParaRPr lang="en-US" altLang="zh-TW" sz="2000" dirty="0" smtClean="0">
              <a:solidFill>
                <a:srgbClr val="FAFD00"/>
              </a:solidFill>
              <a:effectLst>
                <a:outerShdw blurRad="38100" dist="38100" dir="2700000" algn="tl">
                  <a:srgbClr val="000000">
                    <a:alpha val="43137"/>
                  </a:srgbClr>
                </a:outerShdw>
              </a:effectLst>
              <a:latin typeface="+mn-ea"/>
            </a:endParaRPr>
          </a:p>
        </p:txBody>
      </p:sp>
      <p:sp>
        <p:nvSpPr>
          <p:cNvPr id="3"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smtClean="0">
                <a:solidFill>
                  <a:srgbClr val="FFFF00"/>
                </a:solidFill>
                <a:effectLst>
                  <a:outerShdw blurRad="38100" dist="38100" dir="2700000" algn="tl">
                    <a:srgbClr val="000000"/>
                  </a:outerShdw>
                </a:effectLst>
              </a:rPr>
              <a:t>大　　綱</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340523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left)">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left)">
                                      <p:cBhvr>
                                        <p:cTn id="15" dur="500"/>
                                        <p:tgtEl>
                                          <p:spTgt spid="2">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wipe(left)">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wipe(left)">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wipe(left)">
                                      <p:cBhvr>
                                        <p:cTn id="28"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接點 3"/>
          <p:cNvCxnSpPr/>
          <p:nvPr/>
        </p:nvCxnSpPr>
        <p:spPr>
          <a:xfrm>
            <a:off x="4524928" y="3312711"/>
            <a:ext cx="6123" cy="2767693"/>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6" name="直線接點 5"/>
          <p:cNvCxnSpPr/>
          <p:nvPr/>
        </p:nvCxnSpPr>
        <p:spPr>
          <a:xfrm>
            <a:off x="4292245" y="3329124"/>
            <a:ext cx="465365"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7" name="直線接點 6"/>
          <p:cNvCxnSpPr/>
          <p:nvPr/>
        </p:nvCxnSpPr>
        <p:spPr>
          <a:xfrm>
            <a:off x="4288333" y="3721432"/>
            <a:ext cx="465365"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sp>
        <p:nvSpPr>
          <p:cNvPr id="8" name="文字方塊 7"/>
          <p:cNvSpPr txBox="1"/>
          <p:nvPr/>
        </p:nvSpPr>
        <p:spPr>
          <a:xfrm>
            <a:off x="2664325" y="3142898"/>
            <a:ext cx="1578693" cy="369332"/>
          </a:xfrm>
          <a:prstGeom prst="rect">
            <a:avLst/>
          </a:prstGeom>
          <a:noFill/>
        </p:spPr>
        <p:txBody>
          <a:bodyPr wrap="square" rtlCol="0">
            <a:spAutoFit/>
          </a:bodyPr>
          <a:lstStyle/>
          <a:p>
            <a:r>
              <a:rPr lang="en-US" altLang="zh-TW" b="1" dirty="0" smtClean="0">
                <a:solidFill>
                  <a:srgbClr val="FFFF00"/>
                </a:solidFill>
                <a:effectLst>
                  <a:outerShdw blurRad="38100" dist="38100" dir="2700000" algn="tl">
                    <a:srgbClr val="000000">
                      <a:alpha val="43137"/>
                    </a:srgbClr>
                  </a:outerShdw>
                </a:effectLst>
                <a:latin typeface="+mn-ea"/>
              </a:rPr>
              <a:t>Long  C(8800)</a:t>
            </a:r>
            <a:endParaRPr lang="zh-TW" altLang="en-US" b="1" dirty="0">
              <a:solidFill>
                <a:srgbClr val="FFFF00"/>
              </a:solidFill>
              <a:effectLst>
                <a:outerShdw blurRad="38100" dist="38100" dir="2700000" algn="tl">
                  <a:srgbClr val="000000">
                    <a:alpha val="43137"/>
                  </a:srgbClr>
                </a:outerShdw>
              </a:effectLst>
              <a:latin typeface="+mn-ea"/>
            </a:endParaRPr>
          </a:p>
        </p:txBody>
      </p:sp>
      <p:sp>
        <p:nvSpPr>
          <p:cNvPr id="9" name="文字方塊 8"/>
          <p:cNvSpPr txBox="1"/>
          <p:nvPr/>
        </p:nvSpPr>
        <p:spPr>
          <a:xfrm>
            <a:off x="2664324" y="3555758"/>
            <a:ext cx="1619644" cy="369332"/>
          </a:xfrm>
          <a:prstGeom prst="rect">
            <a:avLst/>
          </a:prstGeom>
          <a:noFill/>
        </p:spPr>
        <p:txBody>
          <a:bodyPr wrap="square" rtlCol="0">
            <a:spAutoFit/>
          </a:bodyPr>
          <a:lstStyle/>
          <a:p>
            <a:r>
              <a:rPr lang="en-US" altLang="zh-TW" b="1" dirty="0" smtClean="0">
                <a:solidFill>
                  <a:srgbClr val="FFFF00"/>
                </a:solidFill>
                <a:effectLst>
                  <a:outerShdw blurRad="38100" dist="38100" dir="2700000" algn="tl">
                    <a:srgbClr val="000000">
                      <a:alpha val="43137"/>
                    </a:srgbClr>
                  </a:outerShdw>
                </a:effectLst>
                <a:latin typeface="+mn-ea"/>
              </a:rPr>
              <a:t>Short C(8700)</a:t>
            </a:r>
            <a:endParaRPr lang="zh-TW" altLang="en-US" b="1" dirty="0">
              <a:solidFill>
                <a:srgbClr val="FFFF00"/>
              </a:solidFill>
              <a:effectLst>
                <a:outerShdw blurRad="38100" dist="38100" dir="2700000" algn="tl">
                  <a:srgbClr val="000000">
                    <a:alpha val="43137"/>
                  </a:srgbClr>
                </a:outerShdw>
              </a:effectLst>
              <a:latin typeface="+mn-ea"/>
            </a:endParaRPr>
          </a:p>
        </p:txBody>
      </p:sp>
      <p:sp>
        <p:nvSpPr>
          <p:cNvPr id="10" name="文字方塊 9"/>
          <p:cNvSpPr txBox="1"/>
          <p:nvPr/>
        </p:nvSpPr>
        <p:spPr>
          <a:xfrm>
            <a:off x="4854768" y="3152782"/>
            <a:ext cx="1620704" cy="369332"/>
          </a:xfrm>
          <a:prstGeom prst="rect">
            <a:avLst/>
          </a:prstGeom>
          <a:noFill/>
        </p:spPr>
        <p:txBody>
          <a:bodyPr wrap="square" rtlCol="0">
            <a:spAutoFit/>
          </a:bodyPr>
          <a:lstStyle/>
          <a:p>
            <a:r>
              <a:rPr lang="en-US" altLang="zh-TW" b="1" dirty="0" smtClean="0">
                <a:solidFill>
                  <a:srgbClr val="FFFF00"/>
                </a:solidFill>
                <a:effectLst>
                  <a:outerShdw blurRad="38100" dist="38100" dir="2700000" algn="tl">
                    <a:srgbClr val="000000">
                      <a:alpha val="43137"/>
                    </a:srgbClr>
                  </a:outerShdw>
                </a:effectLst>
                <a:latin typeface="+mn-ea"/>
              </a:rPr>
              <a:t>Long  P(8800)</a:t>
            </a:r>
            <a:endParaRPr lang="zh-TW" altLang="en-US" b="1" dirty="0">
              <a:solidFill>
                <a:srgbClr val="FFFF00"/>
              </a:solidFill>
              <a:effectLst>
                <a:outerShdw blurRad="38100" dist="38100" dir="2700000" algn="tl">
                  <a:srgbClr val="000000">
                    <a:alpha val="43137"/>
                  </a:srgbClr>
                </a:outerShdw>
              </a:effectLst>
              <a:latin typeface="+mn-ea"/>
            </a:endParaRPr>
          </a:p>
        </p:txBody>
      </p:sp>
      <p:sp>
        <p:nvSpPr>
          <p:cNvPr id="11" name="文字方塊 10"/>
          <p:cNvSpPr txBox="1"/>
          <p:nvPr/>
        </p:nvSpPr>
        <p:spPr>
          <a:xfrm>
            <a:off x="4884586" y="3565642"/>
            <a:ext cx="1631630" cy="369332"/>
          </a:xfrm>
          <a:prstGeom prst="rect">
            <a:avLst/>
          </a:prstGeom>
          <a:noFill/>
        </p:spPr>
        <p:txBody>
          <a:bodyPr wrap="square" rtlCol="0">
            <a:spAutoFit/>
          </a:bodyPr>
          <a:lstStyle/>
          <a:p>
            <a:r>
              <a:rPr lang="en-US" altLang="zh-TW" b="1" dirty="0" smtClean="0">
                <a:solidFill>
                  <a:srgbClr val="FFFF00"/>
                </a:solidFill>
                <a:effectLst>
                  <a:outerShdw blurRad="38100" dist="38100" dir="2700000" algn="tl">
                    <a:srgbClr val="000000">
                      <a:alpha val="43137"/>
                    </a:srgbClr>
                  </a:outerShdw>
                </a:effectLst>
                <a:latin typeface="+mn-ea"/>
              </a:rPr>
              <a:t>Short</a:t>
            </a:r>
            <a:r>
              <a:rPr lang="zh-TW" altLang="en-US" b="1" dirty="0" smtClean="0">
                <a:solidFill>
                  <a:srgbClr val="FFFF00"/>
                </a:solidFill>
                <a:effectLst>
                  <a:outerShdw blurRad="38100" dist="38100" dir="2700000" algn="tl">
                    <a:srgbClr val="000000">
                      <a:alpha val="43137"/>
                    </a:srgbClr>
                  </a:outerShdw>
                </a:effectLst>
                <a:latin typeface="+mn-ea"/>
              </a:rPr>
              <a:t> </a:t>
            </a:r>
            <a:r>
              <a:rPr lang="en-US" altLang="zh-TW" b="1" dirty="0" smtClean="0">
                <a:solidFill>
                  <a:srgbClr val="FFFF00"/>
                </a:solidFill>
                <a:effectLst>
                  <a:outerShdw blurRad="38100" dist="38100" dir="2700000" algn="tl">
                    <a:srgbClr val="000000">
                      <a:alpha val="43137"/>
                    </a:srgbClr>
                  </a:outerShdw>
                </a:effectLst>
                <a:latin typeface="+mn-ea"/>
              </a:rPr>
              <a:t>P(8700)</a:t>
            </a:r>
            <a:endParaRPr lang="zh-TW" altLang="en-US" b="1" dirty="0">
              <a:solidFill>
                <a:srgbClr val="FFFF00"/>
              </a:solidFill>
              <a:effectLst>
                <a:outerShdw blurRad="38100" dist="38100" dir="2700000" algn="tl">
                  <a:srgbClr val="000000">
                    <a:alpha val="43137"/>
                  </a:srgbClr>
                </a:outerShdw>
              </a:effectLst>
              <a:latin typeface="+mn-ea"/>
            </a:endParaRPr>
          </a:p>
        </p:txBody>
      </p:sp>
      <p:sp>
        <p:nvSpPr>
          <p:cNvPr id="13" name="左大括弧 12"/>
          <p:cNvSpPr/>
          <p:nvPr/>
        </p:nvSpPr>
        <p:spPr>
          <a:xfrm>
            <a:off x="2438314" y="3164663"/>
            <a:ext cx="244925" cy="782192"/>
          </a:xfrm>
          <a:prstGeom prst="lef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zh-TW" altLang="en-US">
              <a:solidFill>
                <a:prstClr val="black"/>
              </a:solidFill>
            </a:endParaRPr>
          </a:p>
        </p:txBody>
      </p:sp>
      <p:sp>
        <p:nvSpPr>
          <p:cNvPr id="16" name="右大括弧 15"/>
          <p:cNvSpPr/>
          <p:nvPr/>
        </p:nvSpPr>
        <p:spPr>
          <a:xfrm>
            <a:off x="6571033" y="3142898"/>
            <a:ext cx="232682" cy="782192"/>
          </a:xfrm>
          <a:prstGeom prst="righ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zh-TW" altLang="en-US">
              <a:solidFill>
                <a:prstClr val="black"/>
              </a:solidFill>
            </a:endParaRPr>
          </a:p>
        </p:txBody>
      </p:sp>
      <p:cxnSp>
        <p:nvCxnSpPr>
          <p:cNvPr id="18" name="直線接點 17"/>
          <p:cNvCxnSpPr/>
          <p:nvPr/>
        </p:nvCxnSpPr>
        <p:spPr>
          <a:xfrm>
            <a:off x="1888212" y="4383739"/>
            <a:ext cx="0" cy="1588168"/>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20" name="直線接點 19"/>
          <p:cNvCxnSpPr/>
          <p:nvPr/>
        </p:nvCxnSpPr>
        <p:spPr>
          <a:xfrm>
            <a:off x="1902650" y="5962282"/>
            <a:ext cx="1768643"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22" name="直線接點 21"/>
          <p:cNvCxnSpPr/>
          <p:nvPr/>
        </p:nvCxnSpPr>
        <p:spPr>
          <a:xfrm>
            <a:off x="1888212" y="5177823"/>
            <a:ext cx="1797518"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26" name="直線接點 25"/>
          <p:cNvCxnSpPr/>
          <p:nvPr/>
        </p:nvCxnSpPr>
        <p:spPr>
          <a:xfrm flipV="1">
            <a:off x="1902650" y="4730729"/>
            <a:ext cx="743552" cy="9625"/>
          </a:xfrm>
          <a:prstGeom prst="line">
            <a:avLst/>
          </a:prstGeom>
        </p:spPr>
        <p:style>
          <a:lnRef idx="3">
            <a:schemeClr val="accent5"/>
          </a:lnRef>
          <a:fillRef idx="0">
            <a:schemeClr val="accent5"/>
          </a:fillRef>
          <a:effectRef idx="2">
            <a:schemeClr val="accent5"/>
          </a:effectRef>
          <a:fontRef idx="minor">
            <a:schemeClr val="tx1"/>
          </a:fontRef>
        </p:style>
      </p:cxnSp>
      <p:cxnSp>
        <p:nvCxnSpPr>
          <p:cNvPr id="28" name="直線接點 27"/>
          <p:cNvCxnSpPr/>
          <p:nvPr/>
        </p:nvCxnSpPr>
        <p:spPr>
          <a:xfrm>
            <a:off x="2646202" y="4730728"/>
            <a:ext cx="458368" cy="1033398"/>
          </a:xfrm>
          <a:prstGeom prst="line">
            <a:avLst/>
          </a:prstGeom>
        </p:spPr>
        <p:style>
          <a:lnRef idx="3">
            <a:schemeClr val="accent5"/>
          </a:lnRef>
          <a:fillRef idx="0">
            <a:schemeClr val="accent5"/>
          </a:fillRef>
          <a:effectRef idx="2">
            <a:schemeClr val="accent5"/>
          </a:effectRef>
          <a:fontRef idx="minor">
            <a:schemeClr val="tx1"/>
          </a:fontRef>
        </p:style>
      </p:cxnSp>
      <p:cxnSp>
        <p:nvCxnSpPr>
          <p:cNvPr id="30" name="直線接點 29"/>
          <p:cNvCxnSpPr/>
          <p:nvPr/>
        </p:nvCxnSpPr>
        <p:spPr>
          <a:xfrm>
            <a:off x="3104570" y="5764126"/>
            <a:ext cx="566723"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32" name="直線接點 31"/>
          <p:cNvCxnSpPr/>
          <p:nvPr/>
        </p:nvCxnSpPr>
        <p:spPr>
          <a:xfrm>
            <a:off x="5704109" y="4347761"/>
            <a:ext cx="0" cy="1588168"/>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33" name="直線接點 32"/>
          <p:cNvCxnSpPr/>
          <p:nvPr/>
        </p:nvCxnSpPr>
        <p:spPr>
          <a:xfrm>
            <a:off x="5718547" y="5926304"/>
            <a:ext cx="1768643"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34" name="直線接點 33"/>
          <p:cNvCxnSpPr/>
          <p:nvPr/>
        </p:nvCxnSpPr>
        <p:spPr>
          <a:xfrm>
            <a:off x="5718547" y="5141845"/>
            <a:ext cx="1797518"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35" name="直線接點 34"/>
          <p:cNvCxnSpPr/>
          <p:nvPr/>
        </p:nvCxnSpPr>
        <p:spPr>
          <a:xfrm>
            <a:off x="5724128" y="4581128"/>
            <a:ext cx="779646"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36" name="直線接點 35"/>
          <p:cNvCxnSpPr/>
          <p:nvPr/>
        </p:nvCxnSpPr>
        <p:spPr>
          <a:xfrm>
            <a:off x="6483755" y="4558142"/>
            <a:ext cx="436710" cy="965459"/>
          </a:xfrm>
          <a:prstGeom prst="line">
            <a:avLst/>
          </a:prstGeom>
        </p:spPr>
        <p:style>
          <a:lnRef idx="3">
            <a:schemeClr val="accent5"/>
          </a:lnRef>
          <a:fillRef idx="0">
            <a:schemeClr val="accent5"/>
          </a:fillRef>
          <a:effectRef idx="2">
            <a:schemeClr val="accent5"/>
          </a:effectRef>
          <a:fontRef idx="minor">
            <a:schemeClr val="tx1"/>
          </a:fontRef>
        </p:style>
      </p:cxnSp>
      <p:cxnSp>
        <p:nvCxnSpPr>
          <p:cNvPr id="37" name="直線接點 36"/>
          <p:cNvCxnSpPr/>
          <p:nvPr/>
        </p:nvCxnSpPr>
        <p:spPr>
          <a:xfrm>
            <a:off x="6920467" y="5517232"/>
            <a:ext cx="566723" cy="0"/>
          </a:xfrm>
          <a:prstGeom prst="line">
            <a:avLst/>
          </a:prstGeom>
        </p:spPr>
        <p:style>
          <a:lnRef idx="3">
            <a:schemeClr val="accent5"/>
          </a:lnRef>
          <a:fillRef idx="0">
            <a:schemeClr val="accent5"/>
          </a:fillRef>
          <a:effectRef idx="2">
            <a:schemeClr val="accent5"/>
          </a:effectRef>
          <a:fontRef idx="minor">
            <a:schemeClr val="tx1"/>
          </a:fontRef>
        </p:style>
      </p:cxnSp>
      <p:sp>
        <p:nvSpPr>
          <p:cNvPr id="38" name="直線圖說文字 1 37"/>
          <p:cNvSpPr/>
          <p:nvPr/>
        </p:nvSpPr>
        <p:spPr>
          <a:xfrm>
            <a:off x="7461231" y="2310888"/>
            <a:ext cx="1224037" cy="625307"/>
          </a:xfrm>
          <a:prstGeom prst="borderCallout1">
            <a:avLst>
              <a:gd name="adj1" fmla="val 46778"/>
              <a:gd name="adj2" fmla="val -1485"/>
              <a:gd name="adj3" fmla="val 145297"/>
              <a:gd name="adj4" fmla="val -11926"/>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b="1" dirty="0" smtClean="0">
                <a:solidFill>
                  <a:prstClr val="black"/>
                </a:solidFill>
                <a:latin typeface="標楷體" panose="03000509000000000000" pitchFamily="65" charset="-120"/>
                <a:ea typeface="標楷體" panose="03000509000000000000" pitchFamily="65" charset="-120"/>
              </a:rPr>
              <a:t>買方特性</a:t>
            </a:r>
            <a:endParaRPr lang="zh-TW" altLang="en-US" b="1" dirty="0">
              <a:solidFill>
                <a:prstClr val="black"/>
              </a:solidFill>
              <a:latin typeface="標楷體" panose="03000509000000000000" pitchFamily="65" charset="-120"/>
              <a:ea typeface="標楷體" panose="03000509000000000000" pitchFamily="65" charset="-120"/>
            </a:endParaRPr>
          </a:p>
        </p:txBody>
      </p:sp>
      <p:sp>
        <p:nvSpPr>
          <p:cNvPr id="39" name="直線圖說文字 1 38"/>
          <p:cNvSpPr/>
          <p:nvPr/>
        </p:nvSpPr>
        <p:spPr>
          <a:xfrm>
            <a:off x="504593" y="2310888"/>
            <a:ext cx="1224037" cy="625307"/>
          </a:xfrm>
          <a:prstGeom prst="borderCallout1">
            <a:avLst>
              <a:gd name="adj1" fmla="val 147058"/>
              <a:gd name="adj2" fmla="val 114640"/>
              <a:gd name="adj3" fmla="val 50286"/>
              <a:gd name="adj4" fmla="val 100753"/>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b="1" dirty="0" smtClean="0">
                <a:solidFill>
                  <a:prstClr val="black"/>
                </a:solidFill>
                <a:latin typeface="標楷體"/>
                <a:ea typeface="標楷體"/>
              </a:rPr>
              <a:t>賣方特性</a:t>
            </a:r>
            <a:endParaRPr lang="zh-TW" altLang="en-US" b="1" dirty="0">
              <a:solidFill>
                <a:prstClr val="black"/>
              </a:solidFill>
              <a:latin typeface="標楷體"/>
              <a:ea typeface="標楷體"/>
            </a:endParaRPr>
          </a:p>
        </p:txBody>
      </p:sp>
      <p:sp>
        <p:nvSpPr>
          <p:cNvPr id="3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空頭價差交易</a:t>
            </a:r>
            <a:endParaRPr lang="zh-TW" altLang="en-US" b="1" dirty="0">
              <a:solidFill>
                <a:srgbClr val="FFFF00"/>
              </a:solidFill>
              <a:effectLst>
                <a:outerShdw blurRad="38100" dist="38100" dir="2700000" algn="tl">
                  <a:srgbClr val="000000"/>
                </a:outerShdw>
              </a:effectLst>
            </a:endParaRPr>
          </a:p>
        </p:txBody>
      </p:sp>
      <p:sp>
        <p:nvSpPr>
          <p:cNvPr id="29" name="矩形 28"/>
          <p:cNvSpPr/>
          <p:nvPr/>
        </p:nvSpPr>
        <p:spPr>
          <a:xfrm>
            <a:off x="1925424" y="1352252"/>
            <a:ext cx="5819754" cy="646331"/>
          </a:xfrm>
          <a:prstGeom prst="rect">
            <a:avLst/>
          </a:prstGeom>
        </p:spPr>
        <p:txBody>
          <a:bodyPr wrap="square">
            <a:spAutoFit/>
          </a:bodyPr>
          <a:lstStyle/>
          <a:p>
            <a:r>
              <a:rPr lang="en-US" altLang="zh-TW" dirty="0" smtClean="0">
                <a:solidFill>
                  <a:srgbClr val="00FF00"/>
                </a:solidFill>
              </a:rPr>
              <a:t>Call</a:t>
            </a:r>
            <a:r>
              <a:rPr lang="zh-TW" altLang="en-US" dirty="0" smtClean="0">
                <a:solidFill>
                  <a:srgbClr val="00FF00"/>
                </a:solidFill>
              </a:rPr>
              <a:t>空頭</a:t>
            </a:r>
            <a:r>
              <a:rPr lang="zh-TW" altLang="en-US" dirty="0">
                <a:solidFill>
                  <a:srgbClr val="00FF00"/>
                </a:solidFill>
              </a:rPr>
              <a:t>價</a:t>
            </a:r>
            <a:r>
              <a:rPr lang="zh-TW" altLang="en-US" dirty="0" smtClean="0">
                <a:solidFill>
                  <a:srgbClr val="00FF00"/>
                </a:solidFill>
              </a:rPr>
              <a:t>差：買進高履約價</a:t>
            </a:r>
            <a:r>
              <a:rPr lang="en-US" altLang="zh-TW" dirty="0" smtClean="0">
                <a:solidFill>
                  <a:srgbClr val="00FF00"/>
                </a:solidFill>
              </a:rPr>
              <a:t>Call</a:t>
            </a:r>
            <a:r>
              <a:rPr lang="zh-TW" altLang="en-US" dirty="0">
                <a:solidFill>
                  <a:srgbClr val="00FF00"/>
                </a:solidFill>
              </a:rPr>
              <a:t>、</a:t>
            </a:r>
            <a:r>
              <a:rPr lang="zh-TW" altLang="en-US" dirty="0" smtClean="0">
                <a:solidFill>
                  <a:srgbClr val="00FF00"/>
                </a:solidFill>
              </a:rPr>
              <a:t>賣出低履約價</a:t>
            </a:r>
            <a:r>
              <a:rPr lang="en-US" altLang="zh-TW" dirty="0" smtClean="0">
                <a:solidFill>
                  <a:srgbClr val="00FF00"/>
                </a:solidFill>
              </a:rPr>
              <a:t>Call</a:t>
            </a:r>
          </a:p>
          <a:p>
            <a:r>
              <a:rPr lang="en-US" altLang="zh-TW" dirty="0" smtClean="0">
                <a:solidFill>
                  <a:srgbClr val="00FF00"/>
                </a:solidFill>
              </a:rPr>
              <a:t>Put</a:t>
            </a:r>
            <a:r>
              <a:rPr lang="zh-TW" altLang="en-US" dirty="0" smtClean="0">
                <a:solidFill>
                  <a:srgbClr val="00FF00"/>
                </a:solidFill>
              </a:rPr>
              <a:t> 空頭</a:t>
            </a:r>
            <a:r>
              <a:rPr lang="zh-TW" altLang="en-US" dirty="0">
                <a:solidFill>
                  <a:srgbClr val="00FF00"/>
                </a:solidFill>
              </a:rPr>
              <a:t>價</a:t>
            </a:r>
            <a:r>
              <a:rPr lang="zh-TW" altLang="en-US" dirty="0" smtClean="0">
                <a:solidFill>
                  <a:srgbClr val="00FF00"/>
                </a:solidFill>
              </a:rPr>
              <a:t>差：買進</a:t>
            </a:r>
            <a:r>
              <a:rPr lang="zh-TW" altLang="en-US" dirty="0">
                <a:solidFill>
                  <a:srgbClr val="00FF00"/>
                </a:solidFill>
              </a:rPr>
              <a:t>高履約</a:t>
            </a:r>
            <a:r>
              <a:rPr lang="zh-TW" altLang="en-US" dirty="0" smtClean="0">
                <a:solidFill>
                  <a:srgbClr val="00FF00"/>
                </a:solidFill>
              </a:rPr>
              <a:t>價</a:t>
            </a:r>
            <a:r>
              <a:rPr lang="en-US" altLang="zh-TW" dirty="0" smtClean="0">
                <a:solidFill>
                  <a:srgbClr val="00FF00"/>
                </a:solidFill>
              </a:rPr>
              <a:t>Put</a:t>
            </a:r>
            <a:r>
              <a:rPr lang="zh-TW" altLang="en-US" dirty="0">
                <a:solidFill>
                  <a:srgbClr val="00FF00"/>
                </a:solidFill>
              </a:rPr>
              <a:t>、賣出低履約</a:t>
            </a:r>
            <a:r>
              <a:rPr lang="zh-TW" altLang="en-US" dirty="0" smtClean="0">
                <a:solidFill>
                  <a:srgbClr val="00FF00"/>
                </a:solidFill>
              </a:rPr>
              <a:t>價</a:t>
            </a:r>
            <a:r>
              <a:rPr lang="en-US" altLang="zh-TW" dirty="0" smtClean="0">
                <a:solidFill>
                  <a:srgbClr val="00FF00"/>
                </a:solidFill>
              </a:rPr>
              <a:t>Put</a:t>
            </a:r>
            <a:endParaRPr lang="zh-TW" altLang="en-US" dirty="0">
              <a:solidFill>
                <a:srgbClr val="00FF00"/>
              </a:solidFill>
            </a:endParaRPr>
          </a:p>
        </p:txBody>
      </p:sp>
      <p:sp>
        <p:nvSpPr>
          <p:cNvPr id="40" name="文字方塊 39"/>
          <p:cNvSpPr txBox="1"/>
          <p:nvPr/>
        </p:nvSpPr>
        <p:spPr>
          <a:xfrm>
            <a:off x="1158222" y="3258922"/>
            <a:ext cx="1296280" cy="584775"/>
          </a:xfrm>
          <a:prstGeom prst="rect">
            <a:avLst/>
          </a:prstGeom>
          <a:noFill/>
        </p:spPr>
        <p:txBody>
          <a:bodyPr wrap="square" rtlCol="0">
            <a:spAutoFit/>
          </a:bodyPr>
          <a:lstStyle/>
          <a:p>
            <a:pPr algn="ctr"/>
            <a:r>
              <a:rPr lang="en-US" altLang="zh-TW" b="1" dirty="0" smtClean="0">
                <a:solidFill>
                  <a:srgbClr val="FF0000"/>
                </a:solidFill>
                <a:latin typeface="+mn-ea"/>
              </a:rPr>
              <a:t>CF+</a:t>
            </a:r>
          </a:p>
          <a:p>
            <a:pPr algn="ctr"/>
            <a:r>
              <a:rPr lang="en-US" altLang="zh-TW" sz="1400" b="1" u="sng" dirty="0" smtClean="0">
                <a:solidFill>
                  <a:schemeClr val="tx1">
                    <a:lumMod val="95000"/>
                  </a:schemeClr>
                </a:solidFill>
                <a:latin typeface="+mn-ea"/>
              </a:rPr>
              <a:t>(</a:t>
            </a:r>
            <a:r>
              <a:rPr lang="zh-TW" altLang="en-US" sz="1400" b="1" u="sng" dirty="0" smtClean="0">
                <a:solidFill>
                  <a:schemeClr val="tx1">
                    <a:lumMod val="95000"/>
                  </a:schemeClr>
                </a:solidFill>
                <a:latin typeface="+mn-ea"/>
              </a:rPr>
              <a:t>淨現金流入</a:t>
            </a:r>
            <a:r>
              <a:rPr lang="en-US" altLang="zh-TW" sz="1400" b="1" u="sng" dirty="0" smtClean="0">
                <a:solidFill>
                  <a:schemeClr val="tx1">
                    <a:lumMod val="95000"/>
                  </a:schemeClr>
                </a:solidFill>
                <a:latin typeface="+mn-ea"/>
              </a:rPr>
              <a:t>)</a:t>
            </a:r>
            <a:endParaRPr lang="zh-TW" altLang="en-US" sz="1400" b="1" u="sng" dirty="0">
              <a:solidFill>
                <a:schemeClr val="tx1">
                  <a:lumMod val="95000"/>
                </a:schemeClr>
              </a:solidFill>
              <a:latin typeface="+mn-ea"/>
            </a:endParaRPr>
          </a:p>
        </p:txBody>
      </p:sp>
      <p:sp>
        <p:nvSpPr>
          <p:cNvPr id="41" name="文字方塊 40"/>
          <p:cNvSpPr txBox="1"/>
          <p:nvPr/>
        </p:nvSpPr>
        <p:spPr>
          <a:xfrm>
            <a:off x="6839904" y="3211030"/>
            <a:ext cx="1321518" cy="861774"/>
          </a:xfrm>
          <a:prstGeom prst="rect">
            <a:avLst/>
          </a:prstGeom>
          <a:noFill/>
        </p:spPr>
        <p:txBody>
          <a:bodyPr wrap="square" rtlCol="0">
            <a:spAutoFit/>
          </a:bodyPr>
          <a:lstStyle/>
          <a:p>
            <a:pPr algn="ctr"/>
            <a:r>
              <a:rPr lang="en-US" altLang="zh-TW" b="1" dirty="0" smtClean="0">
                <a:solidFill>
                  <a:srgbClr val="FF0000"/>
                </a:solidFill>
                <a:latin typeface="+mn-ea"/>
              </a:rPr>
              <a:t>CF-</a:t>
            </a:r>
          </a:p>
          <a:p>
            <a:pPr algn="ctr"/>
            <a:r>
              <a:rPr lang="en-US" altLang="zh-TW" sz="1400" b="1" u="sng" dirty="0" smtClean="0">
                <a:solidFill>
                  <a:schemeClr val="tx1">
                    <a:lumMod val="95000"/>
                  </a:schemeClr>
                </a:solidFill>
                <a:latin typeface="+mn-ea"/>
              </a:rPr>
              <a:t>(</a:t>
            </a:r>
            <a:r>
              <a:rPr lang="zh-TW" altLang="en-US" sz="1400" b="1" u="sng" dirty="0" smtClean="0">
                <a:solidFill>
                  <a:schemeClr val="tx1">
                    <a:lumMod val="95000"/>
                  </a:schemeClr>
                </a:solidFill>
                <a:latin typeface="+mn-ea"/>
              </a:rPr>
              <a:t>淨現金流</a:t>
            </a:r>
            <a:r>
              <a:rPr lang="zh-TW" altLang="en-US" sz="1400" b="1" u="sng" dirty="0">
                <a:solidFill>
                  <a:schemeClr val="tx1">
                    <a:lumMod val="95000"/>
                  </a:schemeClr>
                </a:solidFill>
                <a:latin typeface="+mn-ea"/>
              </a:rPr>
              <a:t>出</a:t>
            </a:r>
            <a:r>
              <a:rPr lang="en-US" altLang="zh-TW" sz="1400" b="1" u="sng" dirty="0" smtClean="0">
                <a:solidFill>
                  <a:schemeClr val="tx1">
                    <a:lumMod val="95000"/>
                  </a:schemeClr>
                </a:solidFill>
                <a:latin typeface="+mn-ea"/>
              </a:rPr>
              <a:t>)</a:t>
            </a:r>
            <a:endParaRPr lang="zh-TW" altLang="en-US" sz="1400" b="1" u="sng" dirty="0">
              <a:solidFill>
                <a:schemeClr val="tx1">
                  <a:lumMod val="95000"/>
                </a:schemeClr>
              </a:solidFill>
              <a:latin typeface="+mn-ea"/>
            </a:endParaRPr>
          </a:p>
          <a:p>
            <a:endParaRPr lang="zh-TW" altLang="en-US" b="1" dirty="0">
              <a:solidFill>
                <a:srgbClr val="FF0000"/>
              </a:solidFill>
              <a:latin typeface="+mn-ea"/>
            </a:endParaRPr>
          </a:p>
        </p:txBody>
      </p:sp>
      <p:sp>
        <p:nvSpPr>
          <p:cNvPr id="2" name="矩形 1"/>
          <p:cNvSpPr/>
          <p:nvPr/>
        </p:nvSpPr>
        <p:spPr>
          <a:xfrm>
            <a:off x="1559219" y="5998287"/>
            <a:ext cx="2279791" cy="307777"/>
          </a:xfrm>
          <a:prstGeom prst="rect">
            <a:avLst/>
          </a:prstGeom>
        </p:spPr>
        <p:txBody>
          <a:bodyPr wrap="none">
            <a:spAutoFit/>
          </a:bodyPr>
          <a:lstStyle/>
          <a:p>
            <a:r>
              <a:rPr lang="en-US" altLang="zh-TW" sz="1400" dirty="0">
                <a:solidFill>
                  <a:srgbClr val="00FF00"/>
                </a:solidFill>
              </a:rPr>
              <a:t>Call</a:t>
            </a:r>
            <a:r>
              <a:rPr lang="zh-TW" altLang="en-US" sz="1400" dirty="0">
                <a:solidFill>
                  <a:srgbClr val="00FF00"/>
                </a:solidFill>
              </a:rPr>
              <a:t>空頭價</a:t>
            </a:r>
            <a:r>
              <a:rPr lang="zh-TW" altLang="en-US" sz="1400" dirty="0" smtClean="0">
                <a:solidFill>
                  <a:srgbClr val="00FF00"/>
                </a:solidFill>
              </a:rPr>
              <a:t>差</a:t>
            </a:r>
            <a:r>
              <a:rPr lang="zh-TW" altLang="en-US" sz="1400" b="1" dirty="0" smtClean="0">
                <a:solidFill>
                  <a:srgbClr val="00FF00"/>
                </a:solidFill>
              </a:rPr>
              <a:t>到期損益</a:t>
            </a:r>
            <a:r>
              <a:rPr lang="zh-TW" altLang="en-US" sz="1400" dirty="0" smtClean="0">
                <a:solidFill>
                  <a:srgbClr val="00FF00"/>
                </a:solidFill>
              </a:rPr>
              <a:t>型態</a:t>
            </a:r>
            <a:endParaRPr lang="zh-TW" altLang="en-US" sz="1400" dirty="0">
              <a:solidFill>
                <a:srgbClr val="00FF00"/>
              </a:solidFill>
            </a:endParaRPr>
          </a:p>
        </p:txBody>
      </p:sp>
      <p:sp>
        <p:nvSpPr>
          <p:cNvPr id="3" name="矩形 2"/>
          <p:cNvSpPr/>
          <p:nvPr/>
        </p:nvSpPr>
        <p:spPr>
          <a:xfrm>
            <a:off x="5438905" y="5987641"/>
            <a:ext cx="2606553" cy="307777"/>
          </a:xfrm>
          <a:prstGeom prst="rect">
            <a:avLst/>
          </a:prstGeom>
        </p:spPr>
        <p:txBody>
          <a:bodyPr wrap="square">
            <a:spAutoFit/>
          </a:bodyPr>
          <a:lstStyle/>
          <a:p>
            <a:r>
              <a:rPr lang="en-US" altLang="zh-TW" sz="1400" dirty="0">
                <a:solidFill>
                  <a:srgbClr val="00FF00"/>
                </a:solidFill>
              </a:rPr>
              <a:t>Put</a:t>
            </a:r>
            <a:r>
              <a:rPr lang="zh-TW" altLang="en-US" sz="1400" dirty="0">
                <a:solidFill>
                  <a:srgbClr val="00FF00"/>
                </a:solidFill>
              </a:rPr>
              <a:t> 空頭價</a:t>
            </a:r>
            <a:r>
              <a:rPr lang="zh-TW" altLang="en-US" sz="1400" dirty="0" smtClean="0">
                <a:solidFill>
                  <a:srgbClr val="00FF00"/>
                </a:solidFill>
              </a:rPr>
              <a:t>差</a:t>
            </a:r>
            <a:r>
              <a:rPr lang="zh-TW" altLang="en-US" sz="1400" b="1" dirty="0" smtClean="0">
                <a:solidFill>
                  <a:srgbClr val="00FF00"/>
                </a:solidFill>
              </a:rPr>
              <a:t>到期損益</a:t>
            </a:r>
            <a:r>
              <a:rPr lang="zh-TW" altLang="en-US" sz="1400" dirty="0" smtClean="0">
                <a:solidFill>
                  <a:srgbClr val="00FF00"/>
                </a:solidFill>
              </a:rPr>
              <a:t>型態</a:t>
            </a:r>
            <a:endParaRPr lang="zh-TW" altLang="en-US" sz="1400" dirty="0">
              <a:solidFill>
                <a:srgbClr val="00FF00"/>
              </a:solidFill>
            </a:endParaRPr>
          </a:p>
        </p:txBody>
      </p:sp>
      <p:grpSp>
        <p:nvGrpSpPr>
          <p:cNvPr id="12" name="群組 11"/>
          <p:cNvGrpSpPr/>
          <p:nvPr/>
        </p:nvGrpSpPr>
        <p:grpSpPr>
          <a:xfrm>
            <a:off x="1395771" y="4281143"/>
            <a:ext cx="506879" cy="1668231"/>
            <a:chOff x="1395771" y="4281143"/>
            <a:chExt cx="506879" cy="1668231"/>
          </a:xfrm>
        </p:grpSpPr>
        <p:sp>
          <p:nvSpPr>
            <p:cNvPr id="5" name="矩形 4"/>
            <p:cNvSpPr/>
            <p:nvPr/>
          </p:nvSpPr>
          <p:spPr>
            <a:xfrm>
              <a:off x="1395771" y="4281143"/>
              <a:ext cx="492443" cy="276999"/>
            </a:xfrm>
            <a:prstGeom prst="rect">
              <a:avLst/>
            </a:prstGeom>
          </p:spPr>
          <p:txBody>
            <a:bodyPr wrap="none">
              <a:spAutoFit/>
            </a:bodyPr>
            <a:lstStyle/>
            <a:p>
              <a:r>
                <a:rPr lang="zh-TW" altLang="en-US" sz="1200" u="sng" dirty="0"/>
                <a:t>獲利</a:t>
              </a:r>
              <a:endParaRPr lang="zh-TW" altLang="en-US" sz="1200" dirty="0"/>
            </a:p>
          </p:txBody>
        </p:sp>
        <p:sp>
          <p:nvSpPr>
            <p:cNvPr id="42" name="矩形 41"/>
            <p:cNvSpPr/>
            <p:nvPr/>
          </p:nvSpPr>
          <p:spPr>
            <a:xfrm>
              <a:off x="1410207" y="5672375"/>
              <a:ext cx="492443" cy="276999"/>
            </a:xfrm>
            <a:prstGeom prst="rect">
              <a:avLst/>
            </a:prstGeom>
          </p:spPr>
          <p:txBody>
            <a:bodyPr wrap="none">
              <a:spAutoFit/>
            </a:bodyPr>
            <a:lstStyle/>
            <a:p>
              <a:r>
                <a:rPr lang="zh-TW" altLang="en-US" sz="1200" u="sng" dirty="0" smtClean="0"/>
                <a:t>損</a:t>
              </a:r>
              <a:r>
                <a:rPr lang="zh-TW" altLang="en-US" sz="1200" u="sng" dirty="0"/>
                <a:t>失</a:t>
              </a:r>
              <a:endParaRPr lang="zh-TW" altLang="en-US" sz="1200" dirty="0"/>
            </a:p>
          </p:txBody>
        </p:sp>
      </p:grpSp>
      <p:grpSp>
        <p:nvGrpSpPr>
          <p:cNvPr id="43" name="群組 42"/>
          <p:cNvGrpSpPr/>
          <p:nvPr/>
        </p:nvGrpSpPr>
        <p:grpSpPr>
          <a:xfrm>
            <a:off x="5185465" y="4314029"/>
            <a:ext cx="506879" cy="1668231"/>
            <a:chOff x="1395771" y="4281143"/>
            <a:chExt cx="506879" cy="1668231"/>
          </a:xfrm>
        </p:grpSpPr>
        <p:sp>
          <p:nvSpPr>
            <p:cNvPr id="44" name="矩形 43"/>
            <p:cNvSpPr/>
            <p:nvPr/>
          </p:nvSpPr>
          <p:spPr>
            <a:xfrm>
              <a:off x="1395771" y="4281143"/>
              <a:ext cx="492443" cy="276999"/>
            </a:xfrm>
            <a:prstGeom prst="rect">
              <a:avLst/>
            </a:prstGeom>
          </p:spPr>
          <p:txBody>
            <a:bodyPr wrap="none">
              <a:spAutoFit/>
            </a:bodyPr>
            <a:lstStyle/>
            <a:p>
              <a:r>
                <a:rPr lang="zh-TW" altLang="en-US" sz="1200" u="sng" dirty="0"/>
                <a:t>獲利</a:t>
              </a:r>
              <a:endParaRPr lang="zh-TW" altLang="en-US" sz="1200" dirty="0"/>
            </a:p>
          </p:txBody>
        </p:sp>
        <p:sp>
          <p:nvSpPr>
            <p:cNvPr id="45" name="矩形 44"/>
            <p:cNvSpPr/>
            <p:nvPr/>
          </p:nvSpPr>
          <p:spPr>
            <a:xfrm>
              <a:off x="1410207" y="5672375"/>
              <a:ext cx="492443" cy="276999"/>
            </a:xfrm>
            <a:prstGeom prst="rect">
              <a:avLst/>
            </a:prstGeom>
          </p:spPr>
          <p:txBody>
            <a:bodyPr wrap="none">
              <a:spAutoFit/>
            </a:bodyPr>
            <a:lstStyle/>
            <a:p>
              <a:r>
                <a:rPr lang="zh-TW" altLang="en-US" sz="1200" u="sng" dirty="0" smtClean="0"/>
                <a:t>損</a:t>
              </a:r>
              <a:r>
                <a:rPr lang="zh-TW" altLang="en-US" sz="1200" u="sng" dirty="0"/>
                <a:t>失</a:t>
              </a:r>
              <a:endParaRPr lang="zh-TW" altLang="en-US" sz="1200" dirty="0"/>
            </a:p>
          </p:txBody>
        </p:sp>
      </p:grpSp>
    </p:spTree>
    <p:extLst>
      <p:ext uri="{BB962C8B-B14F-4D97-AF65-F5344CB8AC3E}">
        <p14:creationId xmlns:p14="http://schemas.microsoft.com/office/powerpoint/2010/main" val="14532211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39552" y="1628800"/>
            <a:ext cx="8208912" cy="1631216"/>
          </a:xfrm>
          <a:prstGeom prst="rect">
            <a:avLst/>
          </a:prstGeom>
        </p:spPr>
        <p:txBody>
          <a:bodyPr wrap="square">
            <a:spAutoFit/>
          </a:bodyPr>
          <a:lstStyle/>
          <a:p>
            <a:pPr>
              <a:lnSpc>
                <a:spcPts val="3000"/>
              </a:lnSpc>
            </a:pPr>
            <a:r>
              <a:rPr lang="zh-TW" altLang="en-US" sz="2000" b="1" dirty="0" smtClean="0">
                <a:solidFill>
                  <a:srgbClr val="00FF00"/>
                </a:solidFill>
                <a:effectLst>
                  <a:outerShdw blurRad="38100" dist="38100" dir="2700000" algn="tl">
                    <a:srgbClr val="000000">
                      <a:alpha val="43137"/>
                    </a:srgbClr>
                  </a:outerShdw>
                </a:effectLst>
                <a:latin typeface="+mj-ea"/>
                <a:ea typeface="+mj-ea"/>
              </a:rPr>
              <a:t>交易人交易空頭</a:t>
            </a:r>
            <a:r>
              <a:rPr lang="zh-TW" altLang="en-US" sz="2000" b="1" dirty="0">
                <a:solidFill>
                  <a:srgbClr val="00FF00"/>
                </a:solidFill>
                <a:effectLst>
                  <a:outerShdw blurRad="38100" dist="38100" dir="2700000" algn="tl">
                    <a:srgbClr val="000000">
                      <a:alpha val="43137"/>
                    </a:srgbClr>
                  </a:outerShdw>
                </a:effectLst>
                <a:latin typeface="+mj-ea"/>
                <a:ea typeface="+mj-ea"/>
              </a:rPr>
              <a:t>價差交易部位</a:t>
            </a:r>
            <a:r>
              <a:rPr lang="en-US" altLang="zh-TW" sz="2000" b="1" dirty="0">
                <a:solidFill>
                  <a:srgbClr val="00FF00"/>
                </a:solidFill>
                <a:effectLst>
                  <a:outerShdw blurRad="38100" dist="38100" dir="2700000" algn="tl">
                    <a:srgbClr val="000000">
                      <a:alpha val="43137"/>
                    </a:srgbClr>
                  </a:outerShdw>
                </a:effectLst>
                <a:latin typeface="+mj-ea"/>
                <a:ea typeface="+mj-ea"/>
              </a:rPr>
              <a:t>(</a:t>
            </a:r>
            <a:r>
              <a:rPr lang="zh-TW" altLang="en-US" sz="2000" b="1" dirty="0">
                <a:solidFill>
                  <a:srgbClr val="00FF00"/>
                </a:solidFill>
                <a:effectLst>
                  <a:outerShdw blurRad="38100" dist="38100" dir="2700000" algn="tl">
                    <a:srgbClr val="000000">
                      <a:alpha val="43137"/>
                    </a:srgbClr>
                  </a:outerShdw>
                </a:effectLst>
                <a:latin typeface="+mj-ea"/>
                <a:ea typeface="+mj-ea"/>
              </a:rPr>
              <a:t>買進</a:t>
            </a:r>
            <a:r>
              <a:rPr lang="en-US" altLang="zh-TW" sz="2000" b="1" dirty="0">
                <a:solidFill>
                  <a:srgbClr val="00FF00"/>
                </a:solidFill>
                <a:effectLst>
                  <a:outerShdw blurRad="38100" dist="38100" dir="2700000" algn="tl">
                    <a:srgbClr val="000000">
                      <a:alpha val="43137"/>
                    </a:srgbClr>
                  </a:outerShdw>
                </a:effectLst>
                <a:latin typeface="+mj-ea"/>
                <a:ea typeface="+mj-ea"/>
              </a:rPr>
              <a:t>Put7700</a:t>
            </a:r>
            <a:r>
              <a:rPr lang="zh-TW" altLang="en-US" sz="2000" b="1" dirty="0">
                <a:solidFill>
                  <a:srgbClr val="00FF00"/>
                </a:solidFill>
                <a:effectLst>
                  <a:outerShdw blurRad="38100" dist="38100" dir="2700000" algn="tl">
                    <a:srgbClr val="000000">
                      <a:alpha val="43137"/>
                    </a:srgbClr>
                  </a:outerShdw>
                </a:effectLst>
                <a:latin typeface="+mj-ea"/>
                <a:ea typeface="+mj-ea"/>
              </a:rPr>
              <a:t>、賣出</a:t>
            </a:r>
            <a:r>
              <a:rPr lang="en-US" altLang="zh-TW" sz="2000" b="1" dirty="0">
                <a:solidFill>
                  <a:srgbClr val="00FF00"/>
                </a:solidFill>
                <a:effectLst>
                  <a:outerShdw blurRad="38100" dist="38100" dir="2700000" algn="tl">
                    <a:srgbClr val="000000">
                      <a:alpha val="43137"/>
                    </a:srgbClr>
                  </a:outerShdw>
                </a:effectLst>
                <a:latin typeface="+mj-ea"/>
                <a:ea typeface="+mj-ea"/>
              </a:rPr>
              <a:t>Put7600)</a:t>
            </a:r>
            <a:r>
              <a:rPr lang="zh-TW" altLang="en-US" sz="2000" b="1" dirty="0">
                <a:solidFill>
                  <a:srgbClr val="00FF00"/>
                </a:solidFill>
                <a:effectLst>
                  <a:outerShdw blurRad="38100" dist="38100" dir="2700000" algn="tl">
                    <a:srgbClr val="000000">
                      <a:alpha val="43137"/>
                    </a:srgbClr>
                  </a:outerShdw>
                </a:effectLst>
                <a:latin typeface="+mj-ea"/>
                <a:ea typeface="+mj-ea"/>
              </a:rPr>
              <a:t>：</a:t>
            </a:r>
          </a:p>
          <a:p>
            <a:pPr>
              <a:lnSpc>
                <a:spcPts val="3000"/>
              </a:lnSpc>
            </a:pPr>
            <a:r>
              <a:rPr lang="zh-TW" altLang="en-US" sz="2000" b="1" dirty="0" smtClean="0">
                <a:solidFill>
                  <a:srgbClr val="00FF00"/>
                </a:solidFill>
                <a:effectLst>
                  <a:outerShdw blurRad="38100" dist="38100" dir="2700000" algn="tl">
                    <a:srgbClr val="000000">
                      <a:alpha val="43137"/>
                    </a:srgbClr>
                  </a:outerShdw>
                </a:effectLst>
                <a:latin typeface="+mj-ea"/>
                <a:ea typeface="+mj-ea"/>
              </a:rPr>
              <a:t>買進</a:t>
            </a:r>
            <a:r>
              <a:rPr lang="en-US" altLang="zh-TW" sz="2000" b="1" dirty="0">
                <a:solidFill>
                  <a:srgbClr val="00FF00"/>
                </a:solidFill>
                <a:effectLst>
                  <a:outerShdw blurRad="38100" dist="38100" dir="2700000" algn="tl">
                    <a:srgbClr val="000000">
                      <a:alpha val="43137"/>
                    </a:srgbClr>
                  </a:outerShdw>
                </a:effectLst>
                <a:latin typeface="+mj-ea"/>
                <a:ea typeface="+mj-ea"/>
              </a:rPr>
              <a:t>1</a:t>
            </a:r>
            <a:r>
              <a:rPr lang="zh-TW" altLang="en-US" sz="2000" b="1" dirty="0" smtClean="0">
                <a:solidFill>
                  <a:srgbClr val="00FF00"/>
                </a:solidFill>
                <a:effectLst>
                  <a:outerShdw blurRad="38100" dist="38100" dir="2700000" algn="tl">
                    <a:srgbClr val="000000">
                      <a:alpha val="43137"/>
                    </a:srgbClr>
                  </a:outerShdw>
                </a:effectLst>
                <a:latin typeface="+mj-ea"/>
                <a:ea typeface="+mj-ea"/>
              </a:rPr>
              <a:t>口 </a:t>
            </a:r>
            <a:r>
              <a:rPr lang="en-US" altLang="zh-TW" sz="2000" b="1" dirty="0" smtClean="0">
                <a:solidFill>
                  <a:srgbClr val="00FF00"/>
                </a:solidFill>
                <a:effectLst>
                  <a:outerShdw blurRad="38100" dist="38100" dir="2700000" algn="tl">
                    <a:srgbClr val="000000">
                      <a:alpha val="43137"/>
                    </a:srgbClr>
                  </a:outerShdw>
                </a:effectLst>
                <a:latin typeface="+mj-ea"/>
                <a:ea typeface="+mj-ea"/>
              </a:rPr>
              <a:t>TX4 Put(7700)</a:t>
            </a:r>
            <a:r>
              <a:rPr lang="zh-TW" altLang="en-US" sz="2000" b="1" dirty="0" smtClean="0">
                <a:solidFill>
                  <a:srgbClr val="00FF00"/>
                </a:solidFill>
                <a:effectLst>
                  <a:outerShdw blurRad="38100" dist="38100" dir="2700000" algn="tl">
                    <a:srgbClr val="000000">
                      <a:alpha val="43137"/>
                    </a:srgbClr>
                  </a:outerShdw>
                </a:effectLst>
                <a:latin typeface="+mj-ea"/>
                <a:ea typeface="+mj-ea"/>
              </a:rPr>
              <a:t>支付權利</a:t>
            </a:r>
            <a:r>
              <a:rPr lang="zh-TW" altLang="en-US" sz="2000" b="1" dirty="0">
                <a:solidFill>
                  <a:srgbClr val="00FF00"/>
                </a:solidFill>
                <a:effectLst>
                  <a:outerShdw blurRad="38100" dist="38100" dir="2700000" algn="tl">
                    <a:srgbClr val="000000">
                      <a:alpha val="43137"/>
                    </a:srgbClr>
                  </a:outerShdw>
                </a:effectLst>
                <a:latin typeface="+mj-ea"/>
                <a:ea typeface="+mj-ea"/>
              </a:rPr>
              <a:t>金</a:t>
            </a:r>
            <a:r>
              <a:rPr lang="en-US" altLang="zh-TW" sz="2000" b="1" dirty="0" smtClean="0">
                <a:solidFill>
                  <a:srgbClr val="00FF00"/>
                </a:solidFill>
                <a:effectLst>
                  <a:outerShdw blurRad="38100" dist="38100" dir="2700000" algn="tl">
                    <a:srgbClr val="000000">
                      <a:alpha val="43137"/>
                    </a:srgbClr>
                  </a:outerShdw>
                </a:effectLst>
                <a:latin typeface="+mj-ea"/>
                <a:ea typeface="+mj-ea"/>
              </a:rPr>
              <a:t>47</a:t>
            </a:r>
            <a:r>
              <a:rPr lang="zh-TW" altLang="en-US" sz="2000" b="1" dirty="0" smtClean="0">
                <a:solidFill>
                  <a:srgbClr val="00FF00"/>
                </a:solidFill>
                <a:effectLst>
                  <a:outerShdw blurRad="38100" dist="38100" dir="2700000" algn="tl">
                    <a:srgbClr val="000000">
                      <a:alpha val="43137"/>
                    </a:srgbClr>
                  </a:outerShdw>
                </a:effectLst>
                <a:latin typeface="+mj-ea"/>
                <a:ea typeface="+mj-ea"/>
              </a:rPr>
              <a:t>點   </a:t>
            </a:r>
            <a:r>
              <a:rPr lang="en-US" altLang="zh-TW" sz="2000" b="1" dirty="0" smtClean="0">
                <a:solidFill>
                  <a:srgbClr val="00FF00"/>
                </a:solidFill>
                <a:effectLst>
                  <a:outerShdw blurRad="38100" dist="38100" dir="2700000" algn="tl">
                    <a:srgbClr val="000000">
                      <a:alpha val="43137"/>
                    </a:srgbClr>
                  </a:outerShdw>
                </a:effectLst>
                <a:latin typeface="+mj-ea"/>
                <a:ea typeface="+mj-ea"/>
              </a:rPr>
              <a:t>………(A)</a:t>
            </a:r>
            <a:endParaRPr lang="en-US" altLang="zh-TW" sz="2000" b="1" dirty="0">
              <a:solidFill>
                <a:srgbClr val="00FF00"/>
              </a:solidFill>
              <a:effectLst>
                <a:outerShdw blurRad="38100" dist="38100" dir="2700000" algn="tl">
                  <a:srgbClr val="000000">
                    <a:alpha val="43137"/>
                  </a:srgbClr>
                </a:outerShdw>
              </a:effectLst>
              <a:latin typeface="+mj-ea"/>
              <a:ea typeface="+mj-ea"/>
            </a:endParaRPr>
          </a:p>
          <a:p>
            <a:pPr>
              <a:lnSpc>
                <a:spcPts val="3000"/>
              </a:lnSpc>
            </a:pPr>
            <a:r>
              <a:rPr lang="zh-TW" altLang="en-US" sz="2000" b="1" dirty="0" smtClean="0">
                <a:solidFill>
                  <a:srgbClr val="00FF00"/>
                </a:solidFill>
                <a:effectLst>
                  <a:outerShdw blurRad="38100" dist="38100" dir="2700000" algn="tl">
                    <a:srgbClr val="000000">
                      <a:alpha val="43137"/>
                    </a:srgbClr>
                  </a:outerShdw>
                </a:effectLst>
                <a:latin typeface="+mj-ea"/>
                <a:ea typeface="+mj-ea"/>
              </a:rPr>
              <a:t>賣出</a:t>
            </a:r>
            <a:r>
              <a:rPr lang="en-US" altLang="zh-TW" sz="2000" b="1" dirty="0">
                <a:solidFill>
                  <a:srgbClr val="00FF00"/>
                </a:solidFill>
                <a:effectLst>
                  <a:outerShdw blurRad="38100" dist="38100" dir="2700000" algn="tl">
                    <a:srgbClr val="000000">
                      <a:alpha val="43137"/>
                    </a:srgbClr>
                  </a:outerShdw>
                </a:effectLst>
                <a:latin typeface="+mj-ea"/>
                <a:ea typeface="+mj-ea"/>
              </a:rPr>
              <a:t>1</a:t>
            </a:r>
            <a:r>
              <a:rPr lang="zh-TW" altLang="en-US" sz="2000" b="1" dirty="0">
                <a:solidFill>
                  <a:srgbClr val="00FF00"/>
                </a:solidFill>
                <a:effectLst>
                  <a:outerShdw blurRad="38100" dist="38100" dir="2700000" algn="tl">
                    <a:srgbClr val="000000">
                      <a:alpha val="43137"/>
                    </a:srgbClr>
                  </a:outerShdw>
                </a:effectLst>
                <a:latin typeface="+mj-ea"/>
                <a:ea typeface="+mj-ea"/>
              </a:rPr>
              <a:t>口 </a:t>
            </a:r>
            <a:r>
              <a:rPr lang="en-US" altLang="zh-TW" sz="2000" b="1" dirty="0">
                <a:solidFill>
                  <a:srgbClr val="00FF00"/>
                </a:solidFill>
                <a:effectLst>
                  <a:outerShdw blurRad="38100" dist="38100" dir="2700000" algn="tl">
                    <a:srgbClr val="000000">
                      <a:alpha val="43137"/>
                    </a:srgbClr>
                  </a:outerShdw>
                </a:effectLst>
                <a:latin typeface="+mj-ea"/>
                <a:ea typeface="+mj-ea"/>
              </a:rPr>
              <a:t>TX4 Put(7600</a:t>
            </a:r>
            <a:r>
              <a:rPr lang="en-US" altLang="zh-TW" sz="2000" b="1" dirty="0" smtClean="0">
                <a:solidFill>
                  <a:srgbClr val="00FF00"/>
                </a:solidFill>
                <a:effectLst>
                  <a:outerShdw blurRad="38100" dist="38100" dir="2700000" algn="tl">
                    <a:srgbClr val="000000">
                      <a:alpha val="43137"/>
                    </a:srgbClr>
                  </a:outerShdw>
                </a:effectLst>
                <a:latin typeface="+mj-ea"/>
                <a:ea typeface="+mj-ea"/>
              </a:rPr>
              <a:t>)</a:t>
            </a:r>
            <a:r>
              <a:rPr lang="zh-TW" altLang="en-US" sz="2000" b="1" dirty="0" smtClean="0">
                <a:solidFill>
                  <a:srgbClr val="00FF00"/>
                </a:solidFill>
                <a:effectLst>
                  <a:outerShdw blurRad="38100" dist="38100" dir="2700000" algn="tl">
                    <a:srgbClr val="000000">
                      <a:alpha val="43137"/>
                    </a:srgbClr>
                  </a:outerShdw>
                </a:effectLst>
                <a:latin typeface="+mj-ea"/>
                <a:ea typeface="+mj-ea"/>
              </a:rPr>
              <a:t>收取權利</a:t>
            </a:r>
            <a:r>
              <a:rPr lang="zh-TW" altLang="en-US" sz="2000" b="1" dirty="0">
                <a:solidFill>
                  <a:srgbClr val="00FF00"/>
                </a:solidFill>
                <a:effectLst>
                  <a:outerShdw blurRad="38100" dist="38100" dir="2700000" algn="tl">
                    <a:srgbClr val="000000">
                      <a:alpha val="43137"/>
                    </a:srgbClr>
                  </a:outerShdw>
                </a:effectLst>
                <a:latin typeface="+mj-ea"/>
                <a:ea typeface="+mj-ea"/>
              </a:rPr>
              <a:t>金</a:t>
            </a:r>
            <a:r>
              <a:rPr lang="en-US" altLang="zh-TW" sz="2000" b="1" dirty="0" smtClean="0">
                <a:solidFill>
                  <a:srgbClr val="00FF00"/>
                </a:solidFill>
                <a:effectLst>
                  <a:outerShdw blurRad="38100" dist="38100" dir="2700000" algn="tl">
                    <a:srgbClr val="000000">
                      <a:alpha val="43137"/>
                    </a:srgbClr>
                  </a:outerShdw>
                </a:effectLst>
                <a:latin typeface="+mj-ea"/>
                <a:ea typeface="+mj-ea"/>
              </a:rPr>
              <a:t>26.5</a:t>
            </a:r>
            <a:r>
              <a:rPr lang="zh-TW" altLang="en-US" sz="2000" b="1" dirty="0" smtClean="0">
                <a:solidFill>
                  <a:srgbClr val="00FF00"/>
                </a:solidFill>
                <a:effectLst>
                  <a:outerShdw blurRad="38100" dist="38100" dir="2700000" algn="tl">
                    <a:srgbClr val="000000">
                      <a:alpha val="43137"/>
                    </a:srgbClr>
                  </a:outerShdw>
                </a:effectLst>
                <a:latin typeface="+mj-ea"/>
                <a:ea typeface="+mj-ea"/>
              </a:rPr>
              <a:t>點</a:t>
            </a:r>
            <a:r>
              <a:rPr lang="en-US" altLang="zh-TW" sz="2000" b="1" dirty="0" smtClean="0">
                <a:solidFill>
                  <a:srgbClr val="00FF00"/>
                </a:solidFill>
                <a:effectLst>
                  <a:outerShdw blurRad="38100" dist="38100" dir="2700000" algn="tl">
                    <a:srgbClr val="000000">
                      <a:alpha val="43137"/>
                    </a:srgbClr>
                  </a:outerShdw>
                </a:effectLst>
                <a:latin typeface="+mj-ea"/>
              </a:rPr>
              <a:t> ………(B)</a:t>
            </a:r>
          </a:p>
          <a:p>
            <a:pPr>
              <a:lnSpc>
                <a:spcPts val="3000"/>
              </a:lnSpc>
            </a:pPr>
            <a:r>
              <a:rPr lang="zh-TW" altLang="en-US" sz="2000" b="1" dirty="0" smtClean="0">
                <a:solidFill>
                  <a:srgbClr val="00FF00"/>
                </a:solidFill>
                <a:effectLst>
                  <a:outerShdw blurRad="38100" dist="38100" dir="2700000" algn="tl">
                    <a:srgbClr val="000000">
                      <a:alpha val="43137"/>
                    </a:srgbClr>
                  </a:outerShdw>
                </a:effectLst>
                <a:latin typeface="+mj-ea"/>
                <a:ea typeface="+mj-ea"/>
              </a:rPr>
              <a:t>權利金淨付出：</a:t>
            </a:r>
            <a:r>
              <a:rPr lang="en-US" altLang="zh-TW" sz="2000" b="1" dirty="0" smtClean="0">
                <a:solidFill>
                  <a:srgbClr val="00FF00"/>
                </a:solidFill>
                <a:effectLst>
                  <a:outerShdw blurRad="38100" dist="38100" dir="2700000" algn="tl">
                    <a:srgbClr val="000000">
                      <a:alpha val="43137"/>
                    </a:srgbClr>
                  </a:outerShdw>
                </a:effectLst>
                <a:latin typeface="+mj-ea"/>
                <a:ea typeface="+mj-ea"/>
              </a:rPr>
              <a:t> 1025</a:t>
            </a:r>
            <a:r>
              <a:rPr lang="zh-TW" altLang="en-US" sz="2000" b="1" dirty="0" smtClean="0">
                <a:solidFill>
                  <a:srgbClr val="00FF00"/>
                </a:solidFill>
                <a:effectLst>
                  <a:outerShdw blurRad="38100" dist="38100" dir="2700000" algn="tl">
                    <a:srgbClr val="000000">
                      <a:alpha val="43137"/>
                    </a:srgbClr>
                  </a:outerShdw>
                </a:effectLst>
                <a:latin typeface="+mj-ea"/>
                <a:ea typeface="+mj-ea"/>
              </a:rPr>
              <a:t>元 </a:t>
            </a:r>
            <a:r>
              <a:rPr lang="en-US" altLang="zh-TW" sz="2000" b="1" dirty="0" smtClean="0">
                <a:solidFill>
                  <a:srgbClr val="00FF00"/>
                </a:solidFill>
                <a:effectLst>
                  <a:outerShdw blurRad="38100" dist="38100" dir="2700000" algn="tl">
                    <a:srgbClr val="000000">
                      <a:alpha val="43137"/>
                    </a:srgbClr>
                  </a:outerShdw>
                </a:effectLst>
                <a:latin typeface="+mj-ea"/>
                <a:ea typeface="+mj-ea"/>
              </a:rPr>
              <a:t>=</a:t>
            </a:r>
            <a:r>
              <a:rPr lang="zh-TW" altLang="en-US" sz="2000" b="1" dirty="0" smtClean="0">
                <a:solidFill>
                  <a:srgbClr val="00FF00"/>
                </a:solidFill>
                <a:effectLst>
                  <a:outerShdw blurRad="38100" dist="38100" dir="2700000" algn="tl">
                    <a:srgbClr val="000000">
                      <a:alpha val="43137"/>
                    </a:srgbClr>
                  </a:outerShdw>
                </a:effectLst>
                <a:latin typeface="+mj-ea"/>
                <a:ea typeface="+mj-ea"/>
              </a:rPr>
              <a:t> </a:t>
            </a:r>
            <a:r>
              <a:rPr lang="en-US" altLang="zh-TW" sz="2000" b="1" dirty="0" smtClean="0">
                <a:solidFill>
                  <a:srgbClr val="00FF00"/>
                </a:solidFill>
                <a:effectLst>
                  <a:outerShdw blurRad="38100" dist="38100" dir="2700000" algn="tl">
                    <a:srgbClr val="000000">
                      <a:alpha val="43137"/>
                    </a:srgbClr>
                  </a:outerShdw>
                </a:effectLst>
                <a:latin typeface="+mj-ea"/>
                <a:ea typeface="+mj-ea"/>
              </a:rPr>
              <a:t>(47</a:t>
            </a:r>
            <a:r>
              <a:rPr lang="zh-TW" altLang="en-US" sz="2000" b="1" dirty="0" smtClean="0">
                <a:solidFill>
                  <a:srgbClr val="00FF00"/>
                </a:solidFill>
                <a:effectLst>
                  <a:outerShdw blurRad="38100" dist="38100" dir="2700000" algn="tl">
                    <a:srgbClr val="000000">
                      <a:alpha val="43137"/>
                    </a:srgbClr>
                  </a:outerShdw>
                </a:effectLst>
                <a:latin typeface="+mj-ea"/>
                <a:ea typeface="+mj-ea"/>
              </a:rPr>
              <a:t>點</a:t>
            </a:r>
            <a:r>
              <a:rPr lang="en-US" altLang="zh-TW" sz="2000" b="1" dirty="0" smtClean="0">
                <a:solidFill>
                  <a:srgbClr val="00FF00"/>
                </a:solidFill>
                <a:effectLst>
                  <a:outerShdw blurRad="38100" dist="38100" dir="2700000" algn="tl">
                    <a:srgbClr val="000000">
                      <a:alpha val="43137"/>
                    </a:srgbClr>
                  </a:outerShdw>
                </a:effectLst>
                <a:latin typeface="+mj-ea"/>
                <a:ea typeface="+mj-ea"/>
              </a:rPr>
              <a:t>-26.5</a:t>
            </a:r>
            <a:r>
              <a:rPr lang="zh-TW" altLang="en-US" sz="2000" b="1" dirty="0" smtClean="0">
                <a:solidFill>
                  <a:srgbClr val="00FF00"/>
                </a:solidFill>
                <a:effectLst>
                  <a:outerShdw blurRad="38100" dist="38100" dir="2700000" algn="tl">
                    <a:srgbClr val="000000">
                      <a:alpha val="43137"/>
                    </a:srgbClr>
                  </a:outerShdw>
                </a:effectLst>
                <a:latin typeface="+mj-ea"/>
                <a:ea typeface="+mj-ea"/>
              </a:rPr>
              <a:t>點</a:t>
            </a:r>
            <a:r>
              <a:rPr lang="en-US" altLang="zh-TW" sz="2000" b="1" dirty="0" smtClean="0">
                <a:solidFill>
                  <a:srgbClr val="00FF00"/>
                </a:solidFill>
                <a:effectLst>
                  <a:outerShdw blurRad="38100" dist="38100" dir="2700000" algn="tl">
                    <a:srgbClr val="000000">
                      <a:alpha val="43137"/>
                    </a:srgbClr>
                  </a:outerShdw>
                </a:effectLst>
                <a:latin typeface="+mj-ea"/>
                <a:ea typeface="+mj-ea"/>
              </a:rPr>
              <a:t>)*</a:t>
            </a:r>
            <a:r>
              <a:rPr lang="zh-TW" altLang="en-US" sz="2000" b="1" dirty="0" smtClean="0">
                <a:solidFill>
                  <a:srgbClr val="00FF00"/>
                </a:solidFill>
                <a:effectLst>
                  <a:outerShdw blurRad="38100" dist="38100" dir="2700000" algn="tl">
                    <a:srgbClr val="000000">
                      <a:alpha val="43137"/>
                    </a:srgbClr>
                  </a:outerShdw>
                </a:effectLst>
                <a:latin typeface="+mj-ea"/>
                <a:ea typeface="+mj-ea"/>
              </a:rPr>
              <a:t>每點</a:t>
            </a:r>
            <a:r>
              <a:rPr lang="en-US" altLang="zh-TW" sz="2000" b="1" dirty="0" smtClean="0">
                <a:solidFill>
                  <a:srgbClr val="00FF00"/>
                </a:solidFill>
                <a:effectLst>
                  <a:outerShdw blurRad="38100" dist="38100" dir="2700000" algn="tl">
                    <a:srgbClr val="000000">
                      <a:alpha val="43137"/>
                    </a:srgbClr>
                  </a:outerShdw>
                </a:effectLst>
                <a:latin typeface="+mj-ea"/>
                <a:ea typeface="+mj-ea"/>
              </a:rPr>
              <a:t>50</a:t>
            </a:r>
            <a:r>
              <a:rPr lang="zh-TW" altLang="en-US" sz="2000" b="1" dirty="0" smtClean="0">
                <a:solidFill>
                  <a:srgbClr val="00FF00"/>
                </a:solidFill>
                <a:effectLst>
                  <a:outerShdw blurRad="38100" dist="38100" dir="2700000" algn="tl">
                    <a:srgbClr val="000000">
                      <a:alpha val="43137"/>
                    </a:srgbClr>
                  </a:outerShdw>
                </a:effectLst>
                <a:latin typeface="+mj-ea"/>
                <a:ea typeface="+mj-ea"/>
              </a:rPr>
              <a:t>元</a:t>
            </a:r>
            <a:endParaRPr lang="en-US" altLang="zh-TW" sz="2000" b="1" dirty="0">
              <a:solidFill>
                <a:srgbClr val="00FF00"/>
              </a:solidFill>
              <a:effectLst>
                <a:outerShdw blurRad="38100" dist="38100" dir="2700000" algn="tl">
                  <a:srgbClr val="000000">
                    <a:alpha val="43137"/>
                  </a:srgbClr>
                </a:outerShdw>
              </a:effectLst>
              <a:latin typeface="+mj-ea"/>
              <a:ea typeface="+mj-ea"/>
            </a:endParaRPr>
          </a:p>
        </p:txBody>
      </p:sp>
      <p:sp>
        <p:nvSpPr>
          <p:cNvPr id="15" name="矩形 14"/>
          <p:cNvSpPr/>
          <p:nvPr/>
        </p:nvSpPr>
        <p:spPr>
          <a:xfrm>
            <a:off x="467544" y="3284984"/>
            <a:ext cx="8210571" cy="3170099"/>
          </a:xfrm>
          <a:prstGeom prst="rect">
            <a:avLst/>
          </a:prstGeom>
        </p:spPr>
        <p:txBody>
          <a:bodyPr wrap="square">
            <a:spAutoFit/>
          </a:bodyPr>
          <a:lstStyle/>
          <a:p>
            <a:pPr>
              <a:lnSpc>
                <a:spcPts val="3000"/>
              </a:lnSpc>
            </a:pPr>
            <a:r>
              <a:rPr lang="zh-TW" altLang="en-US" b="1" dirty="0" smtClean="0">
                <a:solidFill>
                  <a:srgbClr val="00FF00"/>
                </a:solidFill>
                <a:effectLst>
                  <a:outerShdw blurRad="38100" dist="38100" dir="2700000" algn="tl">
                    <a:srgbClr val="000000">
                      <a:alpha val="43137"/>
                    </a:srgbClr>
                  </a:outerShdw>
                </a:effectLst>
                <a:latin typeface="+mj-ea"/>
              </a:rPr>
              <a:t>一、若交易人</a:t>
            </a:r>
            <a:r>
              <a:rPr lang="zh-TW" altLang="en-US" b="1" dirty="0">
                <a:solidFill>
                  <a:srgbClr val="00FF00"/>
                </a:solidFill>
                <a:effectLst>
                  <a:outerShdw blurRad="38100" dist="38100" dir="2700000" algn="tl">
                    <a:srgbClr val="000000">
                      <a:alpha val="43137"/>
                    </a:srgbClr>
                  </a:outerShdw>
                </a:effectLst>
                <a:latin typeface="+mj-ea"/>
              </a:rPr>
              <a:t>未將</a:t>
            </a:r>
            <a:r>
              <a:rPr lang="en-US" altLang="zh-TW" b="1" dirty="0">
                <a:solidFill>
                  <a:srgbClr val="00FF00"/>
                </a:solidFill>
                <a:effectLst>
                  <a:outerShdw blurRad="38100" dist="38100" dir="2700000" algn="tl">
                    <a:srgbClr val="000000">
                      <a:alpha val="43137"/>
                    </a:srgbClr>
                  </a:outerShdw>
                </a:effectLst>
                <a:latin typeface="+mj-ea"/>
              </a:rPr>
              <a:t>(A)</a:t>
            </a:r>
            <a:r>
              <a:rPr lang="zh-TW" altLang="en-US" b="1" dirty="0">
                <a:solidFill>
                  <a:srgbClr val="00FF00"/>
                </a:solidFill>
                <a:effectLst>
                  <a:outerShdw blurRad="38100" dist="38100" dir="2700000" algn="tl">
                    <a:srgbClr val="000000">
                      <a:alpha val="43137"/>
                    </a:srgbClr>
                  </a:outerShdw>
                </a:effectLst>
                <a:latin typeface="+mj-ea"/>
              </a:rPr>
              <a:t>與</a:t>
            </a:r>
            <a:r>
              <a:rPr lang="en-US" altLang="zh-TW" b="1" dirty="0">
                <a:solidFill>
                  <a:srgbClr val="00FF00"/>
                </a:solidFill>
                <a:effectLst>
                  <a:outerShdw blurRad="38100" dist="38100" dir="2700000" algn="tl">
                    <a:srgbClr val="000000">
                      <a:alpha val="43137"/>
                    </a:srgbClr>
                  </a:outerShdw>
                </a:effectLst>
                <a:latin typeface="+mj-ea"/>
              </a:rPr>
              <a:t>(B)</a:t>
            </a:r>
            <a:r>
              <a:rPr lang="zh-TW" altLang="en-US" b="1" dirty="0">
                <a:solidFill>
                  <a:srgbClr val="00FF00"/>
                </a:solidFill>
                <a:effectLst>
                  <a:outerShdw blurRad="38100" dist="38100" dir="2700000" algn="tl">
                    <a:srgbClr val="000000">
                      <a:alpha val="43137"/>
                    </a:srgbClr>
                  </a:outerShdw>
                </a:effectLst>
                <a:latin typeface="+mj-ea"/>
              </a:rPr>
              <a:t>指定為價差組合部位：</a:t>
            </a:r>
            <a:endParaRPr lang="en-US" altLang="zh-TW" b="1" dirty="0">
              <a:solidFill>
                <a:srgbClr val="00FF00"/>
              </a:solidFill>
              <a:effectLst>
                <a:outerShdw blurRad="38100" dist="38100" dir="2700000" algn="tl">
                  <a:srgbClr val="000000">
                    <a:alpha val="43137"/>
                  </a:srgbClr>
                </a:outerShdw>
              </a:effectLst>
              <a:latin typeface="+mj-ea"/>
            </a:endParaRPr>
          </a:p>
          <a:p>
            <a:pPr indent="538163">
              <a:lnSpc>
                <a:spcPts val="3000"/>
              </a:lnSpc>
              <a:tabLst>
                <a:tab pos="447675" algn="l"/>
              </a:tabLst>
            </a:pPr>
            <a:r>
              <a:rPr lang="en-US" altLang="zh-TW" b="1" dirty="0">
                <a:solidFill>
                  <a:srgbClr val="00FF00"/>
                </a:solidFill>
                <a:effectLst>
                  <a:outerShdw blurRad="38100" dist="38100" dir="2700000" algn="tl">
                    <a:srgbClr val="000000">
                      <a:alpha val="43137"/>
                    </a:srgbClr>
                  </a:outerShdw>
                </a:effectLst>
                <a:latin typeface="+mj-ea"/>
              </a:rPr>
              <a:t>(A)</a:t>
            </a:r>
            <a:r>
              <a:rPr lang="zh-TW" altLang="en-US" b="1" dirty="0">
                <a:solidFill>
                  <a:srgbClr val="00FF00"/>
                </a:solidFill>
                <a:effectLst>
                  <a:outerShdw blurRad="38100" dist="38100" dir="2700000" algn="tl">
                    <a:srgbClr val="000000">
                      <a:alpha val="43137"/>
                    </a:srgbClr>
                  </a:outerShdw>
                </a:effectLst>
                <a:latin typeface="+mj-ea"/>
              </a:rPr>
              <a:t>與</a:t>
            </a:r>
            <a:r>
              <a:rPr lang="en-US" altLang="zh-TW" b="1" dirty="0">
                <a:solidFill>
                  <a:srgbClr val="00FF00"/>
                </a:solidFill>
                <a:effectLst>
                  <a:outerShdw blurRad="38100" dist="38100" dir="2700000" algn="tl">
                    <a:srgbClr val="000000">
                      <a:alpha val="43137"/>
                    </a:srgbClr>
                  </a:outerShdw>
                </a:effectLst>
                <a:latin typeface="+mj-ea"/>
              </a:rPr>
              <a:t>(B)</a:t>
            </a:r>
            <a:r>
              <a:rPr lang="zh-TW" altLang="en-US" b="1" dirty="0">
                <a:solidFill>
                  <a:srgbClr val="00FF00"/>
                </a:solidFill>
                <a:effectLst>
                  <a:outerShdw blurRad="38100" dist="38100" dir="2700000" algn="tl">
                    <a:srgbClr val="000000">
                      <a:alpha val="43137"/>
                    </a:srgbClr>
                  </a:outerShdw>
                </a:effectLst>
                <a:latin typeface="+mj-ea"/>
              </a:rPr>
              <a:t>為</a:t>
            </a:r>
            <a:r>
              <a:rPr lang="en-US" altLang="zh-TW" b="1" dirty="0">
                <a:solidFill>
                  <a:srgbClr val="00FF00"/>
                </a:solidFill>
                <a:effectLst>
                  <a:outerShdw blurRad="38100" dist="38100" dir="2700000" algn="tl">
                    <a:srgbClr val="000000">
                      <a:alpha val="43137"/>
                    </a:srgbClr>
                  </a:outerShdw>
                </a:effectLst>
                <a:latin typeface="+mj-ea"/>
              </a:rPr>
              <a:t>2</a:t>
            </a:r>
            <a:r>
              <a:rPr lang="zh-TW" altLang="en-US" b="1" dirty="0">
                <a:solidFill>
                  <a:srgbClr val="00FF00"/>
                </a:solidFill>
                <a:effectLst>
                  <a:outerShdw blurRad="38100" dist="38100" dir="2700000" algn="tl">
                    <a:srgbClr val="000000">
                      <a:alpha val="43137"/>
                    </a:srgbClr>
                  </a:outerShdw>
                </a:effectLst>
                <a:latin typeface="+mj-ea"/>
              </a:rPr>
              <a:t>單一部位，依買進選擇權與賣出選擇權之風險控管方式，</a:t>
            </a:r>
            <a:r>
              <a:rPr lang="zh-TW" altLang="en-US" b="1" dirty="0" smtClean="0">
                <a:solidFill>
                  <a:srgbClr val="00FF00"/>
                </a:solidFill>
                <a:effectLst>
                  <a:outerShdw blurRad="38100" dist="38100" dir="2700000" algn="tl">
                    <a:srgbClr val="000000">
                      <a:alpha val="43137"/>
                    </a:srgbClr>
                  </a:outerShdw>
                </a:effectLst>
                <a:latin typeface="+mj-ea"/>
              </a:rPr>
              <a:t>計算</a:t>
            </a:r>
            <a:endParaRPr lang="en-US" altLang="zh-TW" b="1" dirty="0" smtClean="0">
              <a:solidFill>
                <a:srgbClr val="00FF00"/>
              </a:solidFill>
              <a:effectLst>
                <a:outerShdw blurRad="38100" dist="38100" dir="2700000" algn="tl">
                  <a:srgbClr val="000000">
                    <a:alpha val="43137"/>
                  </a:srgbClr>
                </a:outerShdw>
              </a:effectLst>
              <a:latin typeface="+mj-ea"/>
            </a:endParaRPr>
          </a:p>
          <a:p>
            <a:pPr indent="538163">
              <a:lnSpc>
                <a:spcPts val="3000"/>
              </a:lnSpc>
              <a:tabLst>
                <a:tab pos="447675" algn="l"/>
              </a:tabLst>
            </a:pPr>
            <a:r>
              <a:rPr lang="zh-TW" altLang="en-US" b="1" dirty="0" smtClean="0">
                <a:solidFill>
                  <a:srgbClr val="00FF00"/>
                </a:solidFill>
                <a:effectLst>
                  <a:outerShdw blurRad="38100" dist="38100" dir="2700000" algn="tl">
                    <a:srgbClr val="000000">
                      <a:alpha val="43137"/>
                    </a:srgbClr>
                  </a:outerShdw>
                </a:effectLst>
                <a:latin typeface="+mj-ea"/>
              </a:rPr>
              <a:t>風險</a:t>
            </a:r>
            <a:r>
              <a:rPr lang="zh-TW" altLang="en-US" b="1" dirty="0">
                <a:solidFill>
                  <a:srgbClr val="00FF00"/>
                </a:solidFill>
                <a:effectLst>
                  <a:outerShdw blurRad="38100" dist="38100" dir="2700000" algn="tl">
                    <a:srgbClr val="000000">
                      <a:alpha val="43137"/>
                    </a:srgbClr>
                  </a:outerShdw>
                </a:effectLst>
                <a:latin typeface="+mj-ea"/>
              </a:rPr>
              <a:t>指標</a:t>
            </a:r>
            <a:endParaRPr lang="en-US" altLang="zh-TW" b="1" dirty="0">
              <a:solidFill>
                <a:srgbClr val="00FF00"/>
              </a:solidFill>
              <a:effectLst>
                <a:outerShdw blurRad="38100" dist="38100" dir="2700000" algn="tl">
                  <a:srgbClr val="000000">
                    <a:alpha val="43137"/>
                  </a:srgbClr>
                </a:outerShdw>
              </a:effectLst>
              <a:latin typeface="+mj-ea"/>
            </a:endParaRPr>
          </a:p>
          <a:p>
            <a:pPr indent="538163">
              <a:lnSpc>
                <a:spcPts val="3000"/>
              </a:lnSpc>
              <a:tabLst>
                <a:tab pos="447675" algn="l"/>
              </a:tabLst>
            </a:pPr>
            <a:endParaRPr lang="en-US" altLang="zh-TW" b="1" dirty="0">
              <a:solidFill>
                <a:srgbClr val="00FF00"/>
              </a:solidFill>
              <a:effectLst>
                <a:outerShdw blurRad="38100" dist="38100" dir="2700000" algn="tl">
                  <a:srgbClr val="000000">
                    <a:alpha val="43137"/>
                  </a:srgbClr>
                </a:outerShdw>
              </a:effectLst>
              <a:latin typeface="+mj-ea"/>
            </a:endParaRPr>
          </a:p>
          <a:p>
            <a:pPr>
              <a:lnSpc>
                <a:spcPts val="3000"/>
              </a:lnSpc>
            </a:pPr>
            <a:r>
              <a:rPr lang="zh-TW" altLang="en-US" b="1" dirty="0" smtClean="0">
                <a:solidFill>
                  <a:srgbClr val="00FF00"/>
                </a:solidFill>
                <a:effectLst>
                  <a:outerShdw blurRad="38100" dist="38100" dir="2700000" algn="tl">
                    <a:srgbClr val="000000">
                      <a:alpha val="43137"/>
                    </a:srgbClr>
                  </a:outerShdw>
                </a:effectLst>
                <a:latin typeface="+mj-ea"/>
              </a:rPr>
              <a:t>二、若交易人將</a:t>
            </a:r>
            <a:r>
              <a:rPr lang="en-US" altLang="zh-TW" b="1" dirty="0" smtClean="0">
                <a:solidFill>
                  <a:srgbClr val="00FF00"/>
                </a:solidFill>
                <a:effectLst>
                  <a:outerShdw blurRad="38100" dist="38100" dir="2700000" algn="tl">
                    <a:srgbClr val="000000">
                      <a:alpha val="43137"/>
                    </a:srgbClr>
                  </a:outerShdw>
                </a:effectLst>
                <a:latin typeface="+mj-ea"/>
              </a:rPr>
              <a:t>(A)</a:t>
            </a:r>
            <a:r>
              <a:rPr lang="zh-TW" altLang="en-US" b="1" dirty="0" smtClean="0">
                <a:solidFill>
                  <a:srgbClr val="00FF00"/>
                </a:solidFill>
                <a:effectLst>
                  <a:outerShdw blurRad="38100" dist="38100" dir="2700000" algn="tl">
                    <a:srgbClr val="000000">
                      <a:alpha val="43137"/>
                    </a:srgbClr>
                  </a:outerShdw>
                </a:effectLst>
                <a:latin typeface="+mj-ea"/>
              </a:rPr>
              <a:t>與</a:t>
            </a:r>
            <a:r>
              <a:rPr lang="en-US" altLang="zh-TW" b="1" dirty="0" smtClean="0">
                <a:solidFill>
                  <a:srgbClr val="00FF00"/>
                </a:solidFill>
                <a:effectLst>
                  <a:outerShdw blurRad="38100" dist="38100" dir="2700000" algn="tl">
                    <a:srgbClr val="000000">
                      <a:alpha val="43137"/>
                    </a:srgbClr>
                  </a:outerShdw>
                </a:effectLst>
                <a:latin typeface="+mj-ea"/>
              </a:rPr>
              <a:t>(B)</a:t>
            </a:r>
            <a:r>
              <a:rPr lang="zh-TW" altLang="en-US" b="1" dirty="0" smtClean="0">
                <a:solidFill>
                  <a:srgbClr val="00FF00"/>
                </a:solidFill>
                <a:effectLst>
                  <a:outerShdw blurRad="38100" dist="38100" dir="2700000" algn="tl">
                    <a:srgbClr val="000000">
                      <a:alpha val="43137"/>
                    </a:srgbClr>
                  </a:outerShdw>
                </a:effectLst>
                <a:latin typeface="+mj-ea"/>
              </a:rPr>
              <a:t>指定為價差組合部位：</a:t>
            </a:r>
            <a:endParaRPr lang="en-US" altLang="zh-TW" b="1" dirty="0" smtClean="0">
              <a:solidFill>
                <a:srgbClr val="00FF00"/>
              </a:solidFill>
              <a:effectLst>
                <a:outerShdw blurRad="38100" dist="38100" dir="2700000" algn="tl">
                  <a:srgbClr val="000000">
                    <a:alpha val="43137"/>
                  </a:srgbClr>
                </a:outerShdw>
              </a:effectLst>
              <a:latin typeface="+mj-ea"/>
            </a:endParaRPr>
          </a:p>
          <a:p>
            <a:pPr marL="538163">
              <a:lnSpc>
                <a:spcPts val="3000"/>
              </a:lnSpc>
            </a:pPr>
            <a:r>
              <a:rPr lang="zh-TW" altLang="en-US" b="1" dirty="0" smtClean="0">
                <a:solidFill>
                  <a:srgbClr val="00FF00"/>
                </a:solidFill>
                <a:effectLst>
                  <a:outerShdw blurRad="38100" dist="38100" dir="2700000" algn="tl">
                    <a:srgbClr val="000000">
                      <a:alpha val="43137"/>
                    </a:srgbClr>
                  </a:outerShdw>
                </a:effectLst>
                <a:latin typeface="+mj-ea"/>
              </a:rPr>
              <a:t>價</a:t>
            </a:r>
            <a:r>
              <a:rPr lang="zh-TW" altLang="en-US" b="1" dirty="0">
                <a:solidFill>
                  <a:srgbClr val="00FF00"/>
                </a:solidFill>
                <a:effectLst>
                  <a:outerShdw blurRad="38100" dist="38100" dir="2700000" algn="tl">
                    <a:srgbClr val="000000">
                      <a:alpha val="43137"/>
                    </a:srgbClr>
                  </a:outerShdw>
                </a:effectLst>
                <a:latin typeface="+mj-ea"/>
              </a:rPr>
              <a:t>差</a:t>
            </a:r>
            <a:r>
              <a:rPr lang="zh-TW" altLang="en-US" b="1" dirty="0" smtClean="0">
                <a:solidFill>
                  <a:srgbClr val="00FF00"/>
                </a:solidFill>
                <a:effectLst>
                  <a:outerShdw blurRad="38100" dist="38100" dir="2700000" algn="tl">
                    <a:srgbClr val="000000">
                      <a:alpha val="43137"/>
                    </a:srgbClr>
                  </a:outerShdw>
                </a:effectLst>
                <a:latin typeface="+mj-ea"/>
              </a:rPr>
              <a:t>組合部位，淨</a:t>
            </a:r>
            <a:r>
              <a:rPr lang="zh-TW" altLang="en-US" b="1" dirty="0">
                <a:solidFill>
                  <a:srgbClr val="00FF00"/>
                </a:solidFill>
                <a:effectLst>
                  <a:outerShdw blurRad="38100" dist="38100" dir="2700000" algn="tl">
                    <a:srgbClr val="000000">
                      <a:alpha val="43137"/>
                    </a:srgbClr>
                  </a:outerShdw>
                </a:effectLst>
                <a:latin typeface="+mj-ea"/>
              </a:rPr>
              <a:t>權利</a:t>
            </a:r>
            <a:r>
              <a:rPr lang="zh-TW" altLang="en-US" b="1" dirty="0" smtClean="0">
                <a:solidFill>
                  <a:srgbClr val="00FF00"/>
                </a:solidFill>
                <a:effectLst>
                  <a:outerShdw blurRad="38100" dist="38100" dir="2700000" algn="tl">
                    <a:srgbClr val="000000">
                      <a:alpha val="43137"/>
                    </a:srgbClr>
                  </a:outerShdw>
                </a:effectLst>
                <a:latin typeface="+mj-ea"/>
              </a:rPr>
              <a:t>金為淨付出</a:t>
            </a:r>
            <a:r>
              <a:rPr lang="en-US" altLang="zh-TW" b="1" dirty="0">
                <a:solidFill>
                  <a:srgbClr val="00FF00"/>
                </a:solidFill>
                <a:effectLst>
                  <a:outerShdw blurRad="38100" dist="38100" dir="2700000" algn="tl">
                    <a:srgbClr val="000000">
                      <a:alpha val="43137"/>
                    </a:srgbClr>
                  </a:outerShdw>
                </a:effectLst>
                <a:latin typeface="+mj-ea"/>
              </a:rPr>
              <a:t>1025</a:t>
            </a:r>
            <a:r>
              <a:rPr lang="zh-TW" altLang="en-US" b="1" dirty="0" smtClean="0">
                <a:solidFill>
                  <a:srgbClr val="00FF00"/>
                </a:solidFill>
                <a:effectLst>
                  <a:outerShdw blurRad="38100" dist="38100" dir="2700000" algn="tl">
                    <a:srgbClr val="000000">
                      <a:alpha val="43137"/>
                    </a:srgbClr>
                  </a:outerShdw>
                </a:effectLst>
                <a:latin typeface="+mj-ea"/>
              </a:rPr>
              <a:t>元</a:t>
            </a:r>
            <a:r>
              <a:rPr lang="en-US" altLang="zh-TW" b="1" dirty="0" smtClean="0">
                <a:solidFill>
                  <a:srgbClr val="00FF00"/>
                </a:solidFill>
                <a:effectLst>
                  <a:outerShdw blurRad="38100" dist="38100" dir="2700000" algn="tl">
                    <a:srgbClr val="000000">
                      <a:alpha val="43137"/>
                    </a:srgbClr>
                  </a:outerShdw>
                </a:effectLst>
                <a:latin typeface="+mj-ea"/>
              </a:rPr>
              <a:t>(</a:t>
            </a:r>
            <a:r>
              <a:rPr lang="zh-TW" altLang="en-US" b="1" dirty="0" smtClean="0">
                <a:solidFill>
                  <a:srgbClr val="00FF00"/>
                </a:solidFill>
                <a:effectLst>
                  <a:outerShdw blurRad="38100" dist="38100" dir="2700000" algn="tl">
                    <a:srgbClr val="000000">
                      <a:alpha val="43137"/>
                    </a:srgbClr>
                  </a:outerShdw>
                </a:effectLst>
                <a:latin typeface="+mj-ea"/>
              </a:rPr>
              <a:t>淨現金流出</a:t>
            </a:r>
            <a:r>
              <a:rPr lang="en-US" altLang="zh-TW" b="1" dirty="0" smtClean="0">
                <a:solidFill>
                  <a:srgbClr val="00FF00"/>
                </a:solidFill>
                <a:effectLst>
                  <a:outerShdw blurRad="38100" dist="38100" dir="2700000" algn="tl">
                    <a:srgbClr val="000000">
                      <a:alpha val="43137"/>
                    </a:srgbClr>
                  </a:outerShdw>
                </a:effectLst>
                <a:latin typeface="+mj-ea"/>
              </a:rPr>
              <a:t>)</a:t>
            </a:r>
            <a:r>
              <a:rPr lang="zh-TW" altLang="en-US" b="1" dirty="0" smtClean="0">
                <a:solidFill>
                  <a:srgbClr val="00FF00"/>
                </a:solidFill>
                <a:effectLst>
                  <a:outerShdw blurRad="38100" dist="38100" dir="2700000" algn="tl">
                    <a:srgbClr val="000000">
                      <a:alpha val="43137"/>
                    </a:srgbClr>
                  </a:outerShdw>
                </a:effectLst>
                <a:latin typeface="+mj-ea"/>
              </a:rPr>
              <a:t>，類似</a:t>
            </a:r>
            <a:r>
              <a:rPr lang="zh-TW" altLang="en-US" b="1" dirty="0">
                <a:solidFill>
                  <a:srgbClr val="00FF00"/>
                </a:solidFill>
                <a:effectLst>
                  <a:outerShdw blurRad="38100" dist="38100" dir="2700000" algn="tl">
                    <a:srgbClr val="000000">
                      <a:alpha val="43137"/>
                    </a:srgbClr>
                  </a:outerShdw>
                </a:effectLst>
                <a:latin typeface="+mj-ea"/>
              </a:rPr>
              <a:t>選擇權</a:t>
            </a:r>
            <a:r>
              <a:rPr lang="zh-TW" altLang="en-US" b="1" smtClean="0">
                <a:solidFill>
                  <a:srgbClr val="00FF00"/>
                </a:solidFill>
                <a:effectLst>
                  <a:outerShdw blurRad="38100" dist="38100" dir="2700000" algn="tl">
                    <a:srgbClr val="000000">
                      <a:alpha val="43137"/>
                    </a:srgbClr>
                  </a:outerShdw>
                </a:effectLst>
                <a:latin typeface="+mj-ea"/>
              </a:rPr>
              <a:t>買方，為控</a:t>
            </a:r>
            <a:r>
              <a:rPr lang="zh-TW" altLang="en-US" b="1" dirty="0" smtClean="0">
                <a:solidFill>
                  <a:srgbClr val="00FF00"/>
                </a:solidFill>
                <a:effectLst>
                  <a:outerShdw blurRad="38100" dist="38100" dir="2700000" algn="tl">
                    <a:srgbClr val="000000">
                      <a:alpha val="43137"/>
                    </a:srgbClr>
                  </a:outerShdw>
                </a:effectLst>
                <a:latin typeface="+mj-ea"/>
              </a:rPr>
              <a:t>管組合部位風險，對於指定組合部位屬</a:t>
            </a:r>
            <a:r>
              <a:rPr lang="zh-TW" altLang="zh-TW" b="1" dirty="0" smtClean="0">
                <a:solidFill>
                  <a:srgbClr val="00FF00"/>
                </a:solidFill>
                <a:effectLst>
                  <a:outerShdw blurRad="38100" dist="38100" dir="2700000" algn="tl">
                    <a:srgbClr val="000000">
                      <a:alpha val="43137"/>
                    </a:srgbClr>
                  </a:outerShdw>
                </a:effectLst>
                <a:latin typeface="+mj-ea"/>
              </a:rPr>
              <a:t>「垂直價差交易」</a:t>
            </a:r>
            <a:r>
              <a:rPr lang="zh-TW" altLang="en-US" b="1" dirty="0" smtClean="0">
                <a:solidFill>
                  <a:srgbClr val="00FF00"/>
                </a:solidFill>
                <a:effectLst>
                  <a:outerShdw blurRad="38100" dist="38100" dir="2700000" algn="tl">
                    <a:srgbClr val="000000">
                      <a:alpha val="43137"/>
                    </a:srgbClr>
                  </a:outerShdw>
                </a:effectLst>
                <a:latin typeface="+mj-ea"/>
              </a:rPr>
              <a:t>，期貨商</a:t>
            </a:r>
            <a:r>
              <a:rPr lang="zh-TW" altLang="en-US" b="1" dirty="0" smtClean="0">
                <a:solidFill>
                  <a:srgbClr val="00FF00"/>
                </a:solidFill>
                <a:effectLst>
                  <a:outerShdw blurRad="38100" dist="38100" dir="2700000" algn="tl">
                    <a:srgbClr val="000000"/>
                  </a:outerShdw>
                </a:effectLst>
              </a:rPr>
              <a:t>計算風險指標</a:t>
            </a:r>
            <a:r>
              <a:rPr lang="zh-TW" altLang="en-US" b="1" dirty="0" smtClean="0">
                <a:solidFill>
                  <a:srgbClr val="00FF00"/>
                </a:solidFill>
                <a:effectLst>
                  <a:outerShdw blurRad="38100" dist="38100" dir="2700000" algn="tl">
                    <a:srgbClr val="000000">
                      <a:alpha val="43137"/>
                    </a:srgbClr>
                  </a:outerShdw>
                </a:effectLst>
                <a:latin typeface="+mj-ea"/>
              </a:rPr>
              <a:t>以垂直價差</a:t>
            </a:r>
            <a:r>
              <a:rPr lang="zh-TW" altLang="en-US" b="1" dirty="0" smtClean="0">
                <a:solidFill>
                  <a:srgbClr val="00FF00"/>
                </a:solidFill>
                <a:effectLst>
                  <a:outerShdw blurRad="38100" dist="38100" dir="2700000" algn="tl">
                    <a:srgbClr val="000000"/>
                  </a:outerShdw>
                </a:effectLst>
              </a:rPr>
              <a:t>風險指標計算原則處理</a:t>
            </a:r>
            <a:endParaRPr lang="zh-TW" altLang="en-US" b="1" dirty="0">
              <a:solidFill>
                <a:srgbClr val="00FF00"/>
              </a:solidFill>
              <a:effectLst>
                <a:outerShdw blurRad="38100" dist="38100" dir="2700000" algn="tl">
                  <a:srgbClr val="000000"/>
                </a:outerShdw>
              </a:effectLst>
            </a:endParaRPr>
          </a:p>
        </p:txBody>
      </p:sp>
      <p:sp>
        <p:nvSpPr>
          <p:cNvPr id="10" name="Rectangle 2"/>
          <p:cNvSpPr>
            <a:spLocks noChangeArrowheads="1"/>
          </p:cNvSpPr>
          <p:nvPr/>
        </p:nvSpPr>
        <p:spPr bwMode="auto">
          <a:xfrm>
            <a:off x="2267744" y="525876"/>
            <a:ext cx="4824536"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價差交易風險指標計算</a:t>
            </a:r>
            <a:r>
              <a:rPr lang="en-US" altLang="zh-TW" sz="2800" b="1" dirty="0" smtClean="0">
                <a:solidFill>
                  <a:srgbClr val="FFFF00"/>
                </a:solidFill>
                <a:effectLst>
                  <a:outerShdw blurRad="38100" dist="38100" dir="2700000" algn="tl">
                    <a:srgbClr val="000000"/>
                  </a:outerShdw>
                </a:effectLst>
              </a:rPr>
              <a:t>(</a:t>
            </a:r>
            <a:r>
              <a:rPr lang="zh-TW" altLang="en-US" sz="2800" b="1" dirty="0" smtClean="0">
                <a:solidFill>
                  <a:srgbClr val="FFFF00"/>
                </a:solidFill>
                <a:effectLst>
                  <a:outerShdw blurRad="38100" dist="38100" dir="2700000" algn="tl">
                    <a:srgbClr val="000000"/>
                  </a:outerShdw>
                </a:effectLst>
              </a:rPr>
              <a:t>ㄧ</a:t>
            </a:r>
            <a:r>
              <a:rPr lang="en-US" altLang="zh-TW" sz="2800" b="1" dirty="0" smtClean="0">
                <a:solidFill>
                  <a:srgbClr val="FFFF00"/>
                </a:solidFill>
                <a:effectLst>
                  <a:outerShdw blurRad="38100" dist="38100" dir="2700000" algn="tl">
                    <a:srgbClr val="000000"/>
                  </a:outerShdw>
                </a:effectLst>
              </a:rPr>
              <a:t>)</a:t>
            </a:r>
            <a:endParaRPr lang="zh-TW" altLang="en-US" b="1" strike="sngStrike"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24567115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610957" y="5232102"/>
            <a:ext cx="7056784" cy="1077218"/>
          </a:xfrm>
          <a:prstGeom prst="rect">
            <a:avLst/>
          </a:prstGeom>
        </p:spPr>
        <p:txBody>
          <a:bodyPr wrap="square">
            <a:spAutoFit/>
          </a:bodyPr>
          <a:lstStyle/>
          <a:p>
            <a:pPr algn="ctr"/>
            <a:r>
              <a:rPr lang="zh-TW" altLang="en-US" sz="1600" b="1" dirty="0" smtClean="0">
                <a:effectLst>
                  <a:outerShdw blurRad="38100" dist="38100" dir="2700000" algn="tl">
                    <a:srgbClr val="000000">
                      <a:alpha val="43137"/>
                    </a:srgbClr>
                  </a:outerShdw>
                </a:effectLst>
                <a:latin typeface="+mj-ea"/>
                <a:ea typeface="+mj-ea"/>
              </a:rPr>
              <a:t>風險</a:t>
            </a:r>
            <a:r>
              <a:rPr lang="zh-TW" altLang="zh-TW" sz="1600" b="1" dirty="0" smtClean="0">
                <a:effectLst>
                  <a:outerShdw blurRad="38100" dist="38100" dir="2700000" algn="tl">
                    <a:srgbClr val="000000">
                      <a:alpha val="43137"/>
                    </a:srgbClr>
                  </a:outerShdw>
                </a:effectLst>
                <a:latin typeface="+mj-ea"/>
                <a:ea typeface="+mj-ea"/>
              </a:rPr>
              <a:t>權益數</a:t>
            </a:r>
            <a:r>
              <a:rPr lang="zh-TW" altLang="en-US" sz="1600" b="1" dirty="0" smtClean="0">
                <a:effectLst>
                  <a:outerShdw blurRad="38100" dist="38100" dir="2700000" algn="tl">
                    <a:srgbClr val="000000">
                      <a:alpha val="43137"/>
                    </a:srgbClr>
                  </a:outerShdw>
                </a:effectLst>
                <a:latin typeface="+mj-ea"/>
                <a:ea typeface="+mj-ea"/>
              </a:rPr>
              <a:t> </a:t>
            </a:r>
            <a:r>
              <a:rPr lang="en-US" altLang="zh-TW" sz="1600" b="1" dirty="0" smtClean="0">
                <a:effectLst>
                  <a:outerShdw blurRad="38100" dist="38100" dir="2700000" algn="tl">
                    <a:srgbClr val="000000">
                      <a:alpha val="43137"/>
                    </a:srgbClr>
                  </a:outerShdw>
                </a:effectLst>
                <a:latin typeface="+mj-ea"/>
                <a:ea typeface="+mj-ea"/>
              </a:rPr>
              <a:t>+</a:t>
            </a:r>
            <a:r>
              <a:rPr lang="zh-TW" altLang="en-US" sz="1600" b="1" dirty="0" smtClean="0">
                <a:effectLst>
                  <a:outerShdw blurRad="38100" dist="38100" dir="2700000" algn="tl">
                    <a:srgbClr val="000000">
                      <a:alpha val="43137"/>
                    </a:srgbClr>
                  </a:outerShdw>
                </a:effectLst>
                <a:latin typeface="+mj-ea"/>
                <a:ea typeface="+mj-ea"/>
              </a:rPr>
              <a:t> </a:t>
            </a:r>
            <a:r>
              <a:rPr lang="zh-TW" altLang="zh-TW" sz="1600" b="1" dirty="0" smtClean="0">
                <a:solidFill>
                  <a:srgbClr val="00FF00"/>
                </a:solidFill>
                <a:latin typeface="+mj-ea"/>
                <a:ea typeface="+mj-ea"/>
              </a:rPr>
              <a:t>未</a:t>
            </a:r>
            <a:r>
              <a:rPr lang="zh-TW" altLang="zh-TW" sz="1600" b="1" dirty="0">
                <a:solidFill>
                  <a:srgbClr val="00FF00"/>
                </a:solidFill>
                <a:latin typeface="+mj-ea"/>
                <a:ea typeface="+mj-ea"/>
              </a:rPr>
              <a:t>沖銷選擇權</a:t>
            </a:r>
            <a:r>
              <a:rPr lang="zh-TW" altLang="zh-TW" sz="1600" b="1" dirty="0" smtClean="0">
                <a:solidFill>
                  <a:srgbClr val="00FF00"/>
                </a:solidFill>
                <a:latin typeface="+mj-ea"/>
                <a:ea typeface="+mj-ea"/>
              </a:rPr>
              <a:t>買方</a:t>
            </a:r>
            <a:r>
              <a:rPr lang="zh-TW" altLang="en-US" sz="1600" b="1" dirty="0">
                <a:solidFill>
                  <a:srgbClr val="00FF00"/>
                </a:solidFill>
                <a:effectLst>
                  <a:outerShdw blurRad="38100" dist="38100" dir="2700000" algn="tl">
                    <a:srgbClr val="000000">
                      <a:alpha val="43137"/>
                    </a:srgbClr>
                  </a:outerShdw>
                </a:effectLst>
                <a:latin typeface="+mj-ea"/>
              </a:rPr>
              <a:t>風險</a:t>
            </a:r>
            <a:r>
              <a:rPr lang="zh-TW" altLang="zh-TW" sz="1600" b="1" dirty="0" smtClean="0">
                <a:solidFill>
                  <a:srgbClr val="00FF00"/>
                </a:solidFill>
                <a:latin typeface="+mj-ea"/>
                <a:ea typeface="+mj-ea"/>
              </a:rPr>
              <a:t>市值</a:t>
            </a:r>
            <a:r>
              <a:rPr lang="zh-TW" altLang="en-US" sz="1600" b="1" dirty="0" smtClean="0">
                <a:solidFill>
                  <a:srgbClr val="00FF00"/>
                </a:solidFill>
                <a:latin typeface="+mj-ea"/>
                <a:ea typeface="+mj-ea"/>
              </a:rPr>
              <a:t> </a:t>
            </a:r>
            <a:r>
              <a:rPr lang="en-US" altLang="zh-TW" sz="1600" b="1" dirty="0" smtClean="0">
                <a:effectLst>
                  <a:outerShdw blurRad="38100" dist="38100" dir="2700000" algn="tl">
                    <a:srgbClr val="000000">
                      <a:alpha val="43137"/>
                    </a:srgbClr>
                  </a:outerShdw>
                </a:effectLst>
                <a:latin typeface="+mj-ea"/>
                <a:ea typeface="+mj-ea"/>
              </a:rPr>
              <a:t>–</a:t>
            </a:r>
            <a:r>
              <a:rPr lang="zh-TW" altLang="zh-TW" sz="1600" b="1" dirty="0">
                <a:solidFill>
                  <a:srgbClr val="00FF00"/>
                </a:solidFill>
                <a:latin typeface="+mj-ea"/>
                <a:ea typeface="+mj-ea"/>
              </a:rPr>
              <a:t>未沖銷選擇權</a:t>
            </a:r>
            <a:r>
              <a:rPr lang="zh-TW" altLang="zh-TW" sz="1600" b="1" dirty="0" smtClean="0">
                <a:solidFill>
                  <a:srgbClr val="00FF00"/>
                </a:solidFill>
                <a:latin typeface="+mj-ea"/>
                <a:ea typeface="+mj-ea"/>
              </a:rPr>
              <a:t>賣方</a:t>
            </a:r>
            <a:r>
              <a:rPr lang="zh-TW" altLang="en-US" sz="1600" b="1" dirty="0">
                <a:solidFill>
                  <a:srgbClr val="00FF00"/>
                </a:solidFill>
                <a:effectLst>
                  <a:outerShdw blurRad="38100" dist="38100" dir="2700000" algn="tl">
                    <a:srgbClr val="000000">
                      <a:alpha val="43137"/>
                    </a:srgbClr>
                  </a:outerShdw>
                </a:effectLst>
                <a:latin typeface="+mj-ea"/>
              </a:rPr>
              <a:t>風險</a:t>
            </a:r>
            <a:r>
              <a:rPr lang="zh-TW" altLang="zh-TW" sz="1600" b="1" dirty="0" smtClean="0">
                <a:solidFill>
                  <a:srgbClr val="00FF00"/>
                </a:solidFill>
                <a:latin typeface="+mj-ea"/>
                <a:ea typeface="+mj-ea"/>
              </a:rPr>
              <a:t>市值</a:t>
            </a:r>
            <a:endParaRPr lang="en-US" altLang="zh-TW" sz="1600" b="1" dirty="0" smtClean="0">
              <a:solidFill>
                <a:srgbClr val="00FF00"/>
              </a:solidFill>
              <a:latin typeface="+mj-ea"/>
              <a:ea typeface="+mj-ea"/>
            </a:endParaRPr>
          </a:p>
          <a:p>
            <a:endParaRPr lang="en-US" altLang="zh-TW" sz="1600" b="1" dirty="0" smtClean="0">
              <a:solidFill>
                <a:srgbClr val="FFFF00"/>
              </a:solidFill>
              <a:effectLst>
                <a:outerShdw blurRad="38100" dist="38100" dir="2700000" algn="tl">
                  <a:srgbClr val="000000">
                    <a:alpha val="43137"/>
                  </a:srgbClr>
                </a:outerShdw>
              </a:effectLst>
              <a:latin typeface="+mj-ea"/>
              <a:ea typeface="+mj-ea"/>
            </a:endParaRPr>
          </a:p>
          <a:p>
            <a:r>
              <a:rPr lang="zh-TW" altLang="zh-TW" sz="1600" b="1" dirty="0" smtClean="0">
                <a:effectLst>
                  <a:outerShdw blurRad="38100" dist="38100" dir="2700000" algn="tl">
                    <a:srgbClr val="000000">
                      <a:alpha val="43137"/>
                    </a:srgbClr>
                  </a:outerShdw>
                </a:effectLst>
                <a:latin typeface="+mj-ea"/>
                <a:ea typeface="+mj-ea"/>
              </a:rPr>
              <a:t>未</a:t>
            </a:r>
            <a:r>
              <a:rPr lang="zh-TW" altLang="zh-TW" sz="1600" b="1" dirty="0">
                <a:effectLst>
                  <a:outerShdw blurRad="38100" dist="38100" dir="2700000" algn="tl">
                    <a:srgbClr val="000000">
                      <a:alpha val="43137"/>
                    </a:srgbClr>
                  </a:outerShdw>
                </a:effectLst>
                <a:latin typeface="+mj-ea"/>
                <a:ea typeface="+mj-ea"/>
              </a:rPr>
              <a:t>沖銷部位所</a:t>
            </a:r>
            <a:r>
              <a:rPr lang="zh-TW" altLang="zh-TW" sz="1600" b="1" dirty="0" smtClean="0">
                <a:effectLst>
                  <a:outerShdw blurRad="38100" dist="38100" dir="2700000" algn="tl">
                    <a:srgbClr val="000000">
                      <a:alpha val="43137"/>
                    </a:srgbClr>
                  </a:outerShdw>
                </a:effectLst>
                <a:latin typeface="+mj-ea"/>
                <a:ea typeface="+mj-ea"/>
              </a:rPr>
              <a:t>需</a:t>
            </a:r>
            <a:r>
              <a:rPr lang="zh-TW" altLang="en-US" sz="1600" b="1" dirty="0">
                <a:effectLst>
                  <a:outerShdw blurRad="38100" dist="38100" dir="2700000" algn="tl">
                    <a:srgbClr val="000000">
                      <a:alpha val="43137"/>
                    </a:srgbClr>
                  </a:outerShdw>
                </a:effectLst>
                <a:latin typeface="+mj-ea"/>
              </a:rPr>
              <a:t>風險</a:t>
            </a:r>
            <a:r>
              <a:rPr lang="zh-TW" altLang="zh-TW" sz="1600" b="1" dirty="0" smtClean="0">
                <a:effectLst>
                  <a:outerShdw blurRad="38100" dist="38100" dir="2700000" algn="tl">
                    <a:srgbClr val="000000">
                      <a:alpha val="43137"/>
                    </a:srgbClr>
                  </a:outerShdw>
                </a:effectLst>
                <a:latin typeface="+mj-ea"/>
                <a:ea typeface="+mj-ea"/>
              </a:rPr>
              <a:t>原始保證金</a:t>
            </a:r>
            <a:r>
              <a:rPr lang="zh-TW" altLang="en-US" sz="1600" b="1" dirty="0" smtClean="0">
                <a:effectLst>
                  <a:outerShdw blurRad="38100" dist="38100" dir="2700000" algn="tl">
                    <a:srgbClr val="000000">
                      <a:alpha val="43137"/>
                    </a:srgbClr>
                  </a:outerShdw>
                </a:effectLst>
                <a:latin typeface="+mj-ea"/>
                <a:ea typeface="+mj-ea"/>
              </a:rPr>
              <a:t> </a:t>
            </a:r>
            <a:r>
              <a:rPr lang="en-US" altLang="zh-TW" sz="1600" b="1" dirty="0" smtClean="0">
                <a:effectLst>
                  <a:outerShdw blurRad="38100" dist="38100" dir="2700000" algn="tl">
                    <a:srgbClr val="000000">
                      <a:alpha val="43137"/>
                    </a:srgbClr>
                  </a:outerShdw>
                </a:effectLst>
                <a:latin typeface="+mj-ea"/>
                <a:ea typeface="+mj-ea"/>
              </a:rPr>
              <a:t>+</a:t>
            </a:r>
            <a:r>
              <a:rPr lang="zh-TW" altLang="en-US" sz="1600" b="1" dirty="0" smtClean="0">
                <a:effectLst>
                  <a:outerShdw blurRad="38100" dist="38100" dir="2700000" algn="tl">
                    <a:srgbClr val="000000">
                      <a:alpha val="43137"/>
                    </a:srgbClr>
                  </a:outerShdw>
                </a:effectLst>
                <a:latin typeface="+mj-ea"/>
                <a:ea typeface="+mj-ea"/>
              </a:rPr>
              <a:t> </a:t>
            </a:r>
            <a:r>
              <a:rPr lang="zh-TW" altLang="zh-TW" sz="1600" b="1" dirty="0" smtClean="0">
                <a:solidFill>
                  <a:srgbClr val="00FF00"/>
                </a:solidFill>
                <a:latin typeface="+mj-ea"/>
                <a:ea typeface="+mj-ea"/>
              </a:rPr>
              <a:t>未</a:t>
            </a:r>
            <a:r>
              <a:rPr lang="zh-TW" altLang="zh-TW" sz="1600" b="1" dirty="0">
                <a:solidFill>
                  <a:srgbClr val="00FF00"/>
                </a:solidFill>
                <a:latin typeface="+mj-ea"/>
                <a:ea typeface="+mj-ea"/>
              </a:rPr>
              <a:t>沖銷選擇權</a:t>
            </a:r>
            <a:r>
              <a:rPr lang="zh-TW" altLang="zh-TW" sz="1600" b="1" dirty="0" smtClean="0">
                <a:solidFill>
                  <a:srgbClr val="00FF00"/>
                </a:solidFill>
                <a:latin typeface="+mj-ea"/>
                <a:ea typeface="+mj-ea"/>
              </a:rPr>
              <a:t>買方</a:t>
            </a:r>
            <a:r>
              <a:rPr lang="zh-TW" altLang="en-US" sz="1600" b="1" dirty="0">
                <a:solidFill>
                  <a:srgbClr val="00FF00"/>
                </a:solidFill>
                <a:effectLst>
                  <a:outerShdw blurRad="38100" dist="38100" dir="2700000" algn="tl">
                    <a:srgbClr val="000000">
                      <a:alpha val="43137"/>
                    </a:srgbClr>
                  </a:outerShdw>
                </a:effectLst>
                <a:latin typeface="+mj-ea"/>
              </a:rPr>
              <a:t>風險</a:t>
            </a:r>
            <a:r>
              <a:rPr lang="zh-TW" altLang="zh-TW" sz="1600" b="1" dirty="0" smtClean="0">
                <a:solidFill>
                  <a:srgbClr val="00FF00"/>
                </a:solidFill>
                <a:latin typeface="+mj-ea"/>
                <a:ea typeface="+mj-ea"/>
              </a:rPr>
              <a:t>市值</a:t>
            </a:r>
            <a:r>
              <a:rPr lang="en-US" altLang="zh-TW" sz="1600" b="1" dirty="0">
                <a:effectLst>
                  <a:outerShdw blurRad="38100" dist="38100" dir="2700000" algn="tl">
                    <a:srgbClr val="000000">
                      <a:alpha val="43137"/>
                    </a:srgbClr>
                  </a:outerShdw>
                </a:effectLst>
                <a:latin typeface="+mj-ea"/>
                <a:ea typeface="+mj-ea"/>
              </a:rPr>
              <a:t>–</a:t>
            </a:r>
            <a:r>
              <a:rPr lang="zh-TW" altLang="zh-TW" sz="1600" b="1" dirty="0">
                <a:solidFill>
                  <a:srgbClr val="00FF00"/>
                </a:solidFill>
                <a:latin typeface="+mj-ea"/>
                <a:ea typeface="+mj-ea"/>
              </a:rPr>
              <a:t>未沖銷選擇權</a:t>
            </a:r>
            <a:r>
              <a:rPr lang="zh-TW" altLang="zh-TW" sz="1600" b="1" dirty="0" smtClean="0">
                <a:solidFill>
                  <a:srgbClr val="00FF00"/>
                </a:solidFill>
                <a:latin typeface="+mj-ea"/>
                <a:ea typeface="+mj-ea"/>
              </a:rPr>
              <a:t>賣方</a:t>
            </a:r>
            <a:r>
              <a:rPr lang="zh-TW" altLang="en-US" sz="1600" b="1" dirty="0">
                <a:solidFill>
                  <a:srgbClr val="00FF00"/>
                </a:solidFill>
                <a:effectLst>
                  <a:outerShdw blurRad="38100" dist="38100" dir="2700000" algn="tl">
                    <a:srgbClr val="000000">
                      <a:alpha val="43137"/>
                    </a:srgbClr>
                  </a:outerShdw>
                </a:effectLst>
                <a:latin typeface="+mj-ea"/>
              </a:rPr>
              <a:t>風險</a:t>
            </a:r>
            <a:r>
              <a:rPr lang="zh-TW" altLang="zh-TW" sz="1600" b="1" dirty="0" smtClean="0">
                <a:solidFill>
                  <a:srgbClr val="00FF00"/>
                </a:solidFill>
                <a:latin typeface="+mj-ea"/>
                <a:ea typeface="+mj-ea"/>
              </a:rPr>
              <a:t>市值</a:t>
            </a:r>
            <a:r>
              <a:rPr lang="zh-TW" altLang="en-US" sz="1600" b="1" dirty="0" smtClean="0">
                <a:solidFill>
                  <a:srgbClr val="00FF00"/>
                </a:solidFill>
                <a:latin typeface="+mj-ea"/>
                <a:ea typeface="+mj-ea"/>
              </a:rPr>
              <a:t> </a:t>
            </a:r>
            <a:r>
              <a:rPr lang="zh-TW" altLang="zh-TW" sz="1600" b="1" dirty="0" smtClean="0">
                <a:effectLst>
                  <a:outerShdw blurRad="38100" dist="38100" dir="2700000" algn="tl">
                    <a:srgbClr val="000000">
                      <a:alpha val="43137"/>
                    </a:srgbClr>
                  </a:outerShdw>
                </a:effectLst>
                <a:latin typeface="+mj-ea"/>
                <a:ea typeface="+mj-ea"/>
              </a:rPr>
              <a:t>＋</a:t>
            </a:r>
            <a:r>
              <a:rPr lang="zh-TW" altLang="en-US" sz="1600" b="1" dirty="0" smtClean="0">
                <a:effectLst>
                  <a:outerShdw blurRad="38100" dist="38100" dir="2700000" algn="tl">
                    <a:srgbClr val="000000">
                      <a:alpha val="43137"/>
                    </a:srgbClr>
                  </a:outerShdw>
                </a:effectLst>
                <a:latin typeface="+mj-ea"/>
                <a:ea typeface="+mj-ea"/>
              </a:rPr>
              <a:t> </a:t>
            </a:r>
            <a:r>
              <a:rPr lang="zh-TW" altLang="zh-TW" sz="1600" b="1" dirty="0" smtClean="0">
                <a:effectLst>
                  <a:outerShdw blurRad="38100" dist="38100" dir="2700000" algn="tl">
                    <a:srgbClr val="000000">
                      <a:alpha val="43137"/>
                    </a:srgbClr>
                  </a:outerShdw>
                </a:effectLst>
                <a:latin typeface="+mj-ea"/>
                <a:ea typeface="+mj-ea"/>
              </a:rPr>
              <a:t>依加收</a:t>
            </a:r>
            <a:r>
              <a:rPr lang="zh-TW" altLang="zh-TW" sz="1600" b="1" dirty="0">
                <a:effectLst>
                  <a:outerShdw blurRad="38100" dist="38100" dir="2700000" algn="tl">
                    <a:srgbClr val="000000">
                      <a:alpha val="43137"/>
                    </a:srgbClr>
                  </a:outerShdw>
                </a:effectLst>
                <a:latin typeface="+mj-ea"/>
                <a:ea typeface="+mj-ea"/>
              </a:rPr>
              <a:t>保證金</a:t>
            </a:r>
            <a:r>
              <a:rPr lang="zh-TW" altLang="zh-TW" sz="1600" b="1" dirty="0" smtClean="0">
                <a:effectLst>
                  <a:outerShdw blurRad="38100" dist="38100" dir="2700000" algn="tl">
                    <a:srgbClr val="000000">
                      <a:alpha val="43137"/>
                    </a:srgbClr>
                  </a:outerShdw>
                </a:effectLst>
                <a:latin typeface="+mj-ea"/>
                <a:ea typeface="+mj-ea"/>
              </a:rPr>
              <a:t>指標所</a:t>
            </a:r>
            <a:r>
              <a:rPr lang="zh-TW" altLang="zh-TW" sz="1600" b="1" dirty="0">
                <a:effectLst>
                  <a:outerShdw blurRad="38100" dist="38100" dir="2700000" algn="tl">
                    <a:srgbClr val="000000">
                      <a:alpha val="43137"/>
                    </a:srgbClr>
                  </a:outerShdw>
                </a:effectLst>
                <a:latin typeface="+mj-ea"/>
                <a:ea typeface="+mj-ea"/>
              </a:rPr>
              <a:t>加收之</a:t>
            </a:r>
            <a:r>
              <a:rPr lang="zh-TW" altLang="zh-TW" sz="1600" b="1" dirty="0" smtClean="0">
                <a:effectLst>
                  <a:outerShdw blurRad="38100" dist="38100" dir="2700000" algn="tl">
                    <a:srgbClr val="000000">
                      <a:alpha val="43137"/>
                    </a:srgbClr>
                  </a:outerShdw>
                </a:effectLst>
                <a:latin typeface="+mj-ea"/>
                <a:ea typeface="+mj-ea"/>
              </a:rPr>
              <a:t>保證金</a:t>
            </a:r>
            <a:r>
              <a:rPr lang="en-US" altLang="zh-TW" sz="1600" b="1" dirty="0" smtClean="0">
                <a:effectLst>
                  <a:outerShdw blurRad="38100" dist="38100" dir="2700000" algn="tl">
                    <a:srgbClr val="000000">
                      <a:alpha val="43137"/>
                    </a:srgbClr>
                  </a:outerShdw>
                </a:effectLst>
                <a:latin typeface="+mj-ea"/>
                <a:ea typeface="+mj-ea"/>
              </a:rPr>
              <a:t> </a:t>
            </a:r>
          </a:p>
        </p:txBody>
      </p:sp>
      <p:cxnSp>
        <p:nvCxnSpPr>
          <p:cNvPr id="7" name="直線接點 6"/>
          <p:cNvCxnSpPr/>
          <p:nvPr/>
        </p:nvCxnSpPr>
        <p:spPr>
          <a:xfrm>
            <a:off x="1682964" y="5657436"/>
            <a:ext cx="6834603" cy="1"/>
          </a:xfrm>
          <a:prstGeom prst="line">
            <a:avLst/>
          </a:prstGeom>
          <a:ln w="25400">
            <a:solidFill>
              <a:srgbClr val="00FF00"/>
            </a:solidFill>
          </a:ln>
        </p:spPr>
        <p:style>
          <a:lnRef idx="1">
            <a:schemeClr val="accent1"/>
          </a:lnRef>
          <a:fillRef idx="0">
            <a:schemeClr val="accent1"/>
          </a:fillRef>
          <a:effectRef idx="0">
            <a:schemeClr val="accent1"/>
          </a:effectRef>
          <a:fontRef idx="minor">
            <a:schemeClr val="tx1"/>
          </a:fontRef>
        </p:style>
      </p:cxnSp>
      <p:sp>
        <p:nvSpPr>
          <p:cNvPr id="8" name="文字方塊 7"/>
          <p:cNvSpPr txBox="1"/>
          <p:nvPr/>
        </p:nvSpPr>
        <p:spPr>
          <a:xfrm>
            <a:off x="4099988" y="3145341"/>
            <a:ext cx="3136308" cy="646331"/>
          </a:xfrm>
          <a:prstGeom prst="rect">
            <a:avLst/>
          </a:prstGeom>
          <a:noFill/>
        </p:spPr>
        <p:txBody>
          <a:bodyPr wrap="square" rtlCol="0">
            <a:spAutoFit/>
          </a:bodyPr>
          <a:lstStyle/>
          <a:p>
            <a:r>
              <a:rPr lang="en-US" altLang="zh-TW" b="1" dirty="0" smtClean="0">
                <a:solidFill>
                  <a:srgbClr val="FFFF00"/>
                </a:solidFill>
                <a:effectLst>
                  <a:outerShdw blurRad="38100" dist="38100" dir="2700000" algn="tl">
                    <a:srgbClr val="000000">
                      <a:alpha val="43137"/>
                    </a:srgbClr>
                  </a:outerShdw>
                </a:effectLst>
              </a:rPr>
              <a:t>Long  Put</a:t>
            </a:r>
            <a:r>
              <a:rPr lang="zh-TW" altLang="en-US" b="1" dirty="0" smtClean="0">
                <a:solidFill>
                  <a:srgbClr val="FFFF00"/>
                </a:solidFill>
                <a:effectLst>
                  <a:outerShdw blurRad="38100" dist="38100" dir="2700000" algn="tl">
                    <a:srgbClr val="000000">
                      <a:alpha val="43137"/>
                    </a:srgbClr>
                  </a:outerShdw>
                </a:effectLst>
              </a:rPr>
              <a:t> </a:t>
            </a:r>
            <a:r>
              <a:rPr lang="en-US" altLang="zh-TW" b="1" dirty="0" smtClean="0">
                <a:solidFill>
                  <a:schemeClr val="tx1">
                    <a:lumMod val="95000"/>
                  </a:schemeClr>
                </a:solidFill>
                <a:effectLst>
                  <a:outerShdw blurRad="38100" dist="38100" dir="2700000" algn="tl">
                    <a:srgbClr val="000000">
                      <a:alpha val="43137"/>
                    </a:srgbClr>
                  </a:outerShdw>
                </a:effectLst>
              </a:rPr>
              <a:t>(</a:t>
            </a:r>
            <a:r>
              <a:rPr lang="zh-TW" altLang="en-US" b="1" dirty="0" smtClean="0">
                <a:solidFill>
                  <a:schemeClr val="tx1">
                    <a:lumMod val="95000"/>
                  </a:schemeClr>
                </a:solidFill>
                <a:effectLst>
                  <a:outerShdw blurRad="38100" dist="38100" dir="2700000" algn="tl">
                    <a:srgbClr val="000000">
                      <a:alpha val="43137"/>
                    </a:srgbClr>
                  </a:outerShdw>
                </a:effectLst>
              </a:rPr>
              <a:t>買進高履約價</a:t>
            </a:r>
            <a:r>
              <a:rPr lang="en-US" altLang="zh-TW" b="1" dirty="0" smtClean="0">
                <a:solidFill>
                  <a:schemeClr val="tx1">
                    <a:lumMod val="95000"/>
                  </a:schemeClr>
                </a:solidFill>
                <a:effectLst>
                  <a:outerShdw blurRad="38100" dist="38100" dir="2700000" algn="tl">
                    <a:srgbClr val="000000">
                      <a:alpha val="43137"/>
                    </a:srgbClr>
                  </a:outerShdw>
                </a:effectLst>
              </a:rPr>
              <a:t>Put) </a:t>
            </a:r>
          </a:p>
          <a:p>
            <a:endParaRPr lang="zh-TW" altLang="en-US" b="1" dirty="0">
              <a:solidFill>
                <a:srgbClr val="FFFF00"/>
              </a:solidFill>
              <a:effectLst>
                <a:outerShdw blurRad="38100" dist="38100" dir="2700000" algn="tl">
                  <a:srgbClr val="000000">
                    <a:alpha val="43137"/>
                  </a:srgbClr>
                </a:outerShdw>
              </a:effectLst>
            </a:endParaRPr>
          </a:p>
        </p:txBody>
      </p:sp>
      <p:sp>
        <p:nvSpPr>
          <p:cNvPr id="9" name="文字方塊 8"/>
          <p:cNvSpPr txBox="1"/>
          <p:nvPr/>
        </p:nvSpPr>
        <p:spPr>
          <a:xfrm>
            <a:off x="4099988" y="3558200"/>
            <a:ext cx="3280323" cy="369332"/>
          </a:xfrm>
          <a:prstGeom prst="rect">
            <a:avLst/>
          </a:prstGeom>
          <a:noFill/>
        </p:spPr>
        <p:txBody>
          <a:bodyPr wrap="square" rtlCol="0">
            <a:spAutoFit/>
          </a:bodyPr>
          <a:lstStyle/>
          <a:p>
            <a:r>
              <a:rPr lang="en-US" altLang="zh-TW" b="1" dirty="0" smtClean="0">
                <a:solidFill>
                  <a:srgbClr val="FFFF00"/>
                </a:solidFill>
                <a:effectLst>
                  <a:outerShdw blurRad="38100" dist="38100" dir="2700000" algn="tl">
                    <a:srgbClr val="000000">
                      <a:alpha val="43137"/>
                    </a:srgbClr>
                  </a:outerShdw>
                </a:effectLst>
              </a:rPr>
              <a:t>Short  Put</a:t>
            </a:r>
            <a:r>
              <a:rPr lang="en-US" altLang="zh-TW" b="1" dirty="0" smtClean="0">
                <a:solidFill>
                  <a:schemeClr val="tx1">
                    <a:lumMod val="95000"/>
                  </a:schemeClr>
                </a:solidFill>
                <a:effectLst>
                  <a:outerShdw blurRad="38100" dist="38100" dir="2700000" algn="tl">
                    <a:srgbClr val="000000">
                      <a:alpha val="43137"/>
                    </a:srgbClr>
                  </a:outerShdw>
                </a:effectLst>
              </a:rPr>
              <a:t> (</a:t>
            </a:r>
            <a:r>
              <a:rPr lang="zh-TW" altLang="en-US" b="1" dirty="0" smtClean="0">
                <a:solidFill>
                  <a:schemeClr val="tx1">
                    <a:lumMod val="95000"/>
                  </a:schemeClr>
                </a:solidFill>
                <a:effectLst>
                  <a:outerShdw blurRad="38100" dist="38100" dir="2700000" algn="tl">
                    <a:srgbClr val="000000">
                      <a:alpha val="43137"/>
                    </a:srgbClr>
                  </a:outerShdw>
                </a:effectLst>
              </a:rPr>
              <a:t>賣出低履約價</a:t>
            </a:r>
            <a:r>
              <a:rPr lang="en-US" altLang="zh-TW" b="1" dirty="0" smtClean="0">
                <a:solidFill>
                  <a:schemeClr val="tx1">
                    <a:lumMod val="95000"/>
                  </a:schemeClr>
                </a:solidFill>
                <a:effectLst>
                  <a:outerShdw blurRad="38100" dist="38100" dir="2700000" algn="tl">
                    <a:srgbClr val="000000">
                      <a:alpha val="43137"/>
                    </a:srgbClr>
                  </a:outerShdw>
                </a:effectLst>
              </a:rPr>
              <a:t>Put) </a:t>
            </a:r>
            <a:endParaRPr lang="zh-TW" altLang="en-US" b="1" dirty="0">
              <a:solidFill>
                <a:srgbClr val="FFFF00"/>
              </a:solidFill>
              <a:effectLst>
                <a:outerShdw blurRad="38100" dist="38100" dir="2700000" algn="tl">
                  <a:srgbClr val="000000">
                    <a:alpha val="43137"/>
                  </a:srgbClr>
                </a:outerShdw>
              </a:effectLst>
            </a:endParaRPr>
          </a:p>
        </p:txBody>
      </p:sp>
      <p:sp>
        <p:nvSpPr>
          <p:cNvPr id="10" name="左大括弧 9"/>
          <p:cNvSpPr/>
          <p:nvPr/>
        </p:nvSpPr>
        <p:spPr>
          <a:xfrm>
            <a:off x="3440066" y="3140968"/>
            <a:ext cx="244925" cy="782192"/>
          </a:xfrm>
          <a:prstGeom prst="lef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zh-TW" altLang="en-US">
              <a:solidFill>
                <a:prstClr val="black"/>
              </a:solidFill>
            </a:endParaRPr>
          </a:p>
        </p:txBody>
      </p:sp>
      <p:sp>
        <p:nvSpPr>
          <p:cNvPr id="11" name="文字方塊 10"/>
          <p:cNvSpPr txBox="1"/>
          <p:nvPr/>
        </p:nvSpPr>
        <p:spPr>
          <a:xfrm>
            <a:off x="746862" y="3337944"/>
            <a:ext cx="2693204" cy="369332"/>
          </a:xfrm>
          <a:prstGeom prst="rect">
            <a:avLst/>
          </a:prstGeom>
          <a:noFill/>
        </p:spPr>
        <p:txBody>
          <a:bodyPr wrap="square" rtlCol="0">
            <a:spAutoFit/>
          </a:bodyPr>
          <a:lstStyle/>
          <a:p>
            <a:pPr algn="r"/>
            <a:r>
              <a:rPr lang="zh-TW" altLang="en-US" b="1" dirty="0" smtClean="0">
                <a:latin typeface="+mj-ea"/>
                <a:ea typeface="+mj-ea"/>
              </a:rPr>
              <a:t>以空頭</a:t>
            </a:r>
            <a:r>
              <a:rPr lang="zh-TW" altLang="en-US" b="1" dirty="0">
                <a:latin typeface="+mj-ea"/>
                <a:ea typeface="+mj-ea"/>
              </a:rPr>
              <a:t>價差交易為例</a:t>
            </a:r>
          </a:p>
        </p:txBody>
      </p:sp>
      <p:cxnSp>
        <p:nvCxnSpPr>
          <p:cNvPr id="13" name="直線單箭頭接點 12"/>
          <p:cNvCxnSpPr/>
          <p:nvPr/>
        </p:nvCxnSpPr>
        <p:spPr>
          <a:xfrm>
            <a:off x="3922530" y="3353184"/>
            <a:ext cx="0" cy="1833930"/>
          </a:xfrm>
          <a:prstGeom prst="straightConnector1">
            <a:avLst/>
          </a:prstGeom>
          <a:ln>
            <a:solidFill>
              <a:srgbClr val="00FF00"/>
            </a:solidFill>
            <a:tailEnd type="arrow"/>
          </a:ln>
        </p:spPr>
        <p:style>
          <a:lnRef idx="3">
            <a:schemeClr val="dk1"/>
          </a:lnRef>
          <a:fillRef idx="0">
            <a:schemeClr val="dk1"/>
          </a:fillRef>
          <a:effectRef idx="2">
            <a:schemeClr val="dk1"/>
          </a:effectRef>
          <a:fontRef idx="minor">
            <a:schemeClr val="tx1"/>
          </a:fontRef>
        </p:style>
      </p:cxnSp>
      <p:cxnSp>
        <p:nvCxnSpPr>
          <p:cNvPr id="18" name="直線接點 17"/>
          <p:cNvCxnSpPr/>
          <p:nvPr/>
        </p:nvCxnSpPr>
        <p:spPr>
          <a:xfrm>
            <a:off x="7236296" y="3794713"/>
            <a:ext cx="576064"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cxnSp>
        <p:nvCxnSpPr>
          <p:cNvPr id="20" name="直線單箭頭接點 19"/>
          <p:cNvCxnSpPr/>
          <p:nvPr/>
        </p:nvCxnSpPr>
        <p:spPr>
          <a:xfrm>
            <a:off x="7812360" y="3791672"/>
            <a:ext cx="0" cy="1395442"/>
          </a:xfrm>
          <a:prstGeom prst="straightConnector1">
            <a:avLst/>
          </a:prstGeom>
          <a:ln>
            <a:solidFill>
              <a:srgbClr val="00FF00"/>
            </a:solidFill>
            <a:tailEnd type="arrow"/>
          </a:ln>
        </p:spPr>
        <p:style>
          <a:lnRef idx="3">
            <a:schemeClr val="dk1"/>
          </a:lnRef>
          <a:fillRef idx="0">
            <a:schemeClr val="dk1"/>
          </a:fillRef>
          <a:effectRef idx="2">
            <a:schemeClr val="dk1"/>
          </a:effectRef>
          <a:fontRef idx="minor">
            <a:schemeClr val="tx1"/>
          </a:fontRef>
        </p:style>
      </p:cxnSp>
      <p:cxnSp>
        <p:nvCxnSpPr>
          <p:cNvPr id="27" name="直線接點 26"/>
          <p:cNvCxnSpPr/>
          <p:nvPr/>
        </p:nvCxnSpPr>
        <p:spPr>
          <a:xfrm>
            <a:off x="3922530" y="3359534"/>
            <a:ext cx="134711" cy="0"/>
          </a:xfrm>
          <a:prstGeom prst="line">
            <a:avLst/>
          </a:prstGeom>
          <a:ln>
            <a:solidFill>
              <a:srgbClr val="00FF00"/>
            </a:solidFill>
          </a:ln>
        </p:spPr>
        <p:style>
          <a:lnRef idx="3">
            <a:schemeClr val="dk1"/>
          </a:lnRef>
          <a:fillRef idx="0">
            <a:schemeClr val="dk1"/>
          </a:fillRef>
          <a:effectRef idx="2">
            <a:schemeClr val="dk1"/>
          </a:effectRef>
          <a:fontRef idx="minor">
            <a:schemeClr val="tx1"/>
          </a:fontRef>
        </p:style>
      </p:cxnSp>
      <p:sp>
        <p:nvSpPr>
          <p:cNvPr id="16" name="Rectangle 2"/>
          <p:cNvSpPr>
            <a:spLocks noChangeArrowheads="1"/>
          </p:cNvSpPr>
          <p:nvPr/>
        </p:nvSpPr>
        <p:spPr bwMode="auto">
          <a:xfrm>
            <a:off x="1907704" y="449794"/>
            <a:ext cx="5198969"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價差交易風險指標計算</a:t>
            </a:r>
            <a:r>
              <a:rPr lang="en-US" altLang="zh-TW" sz="2800" b="1" dirty="0" smtClean="0">
                <a:solidFill>
                  <a:srgbClr val="FFFF00"/>
                </a:solidFill>
                <a:effectLst>
                  <a:outerShdw blurRad="38100" dist="38100" dir="2700000" algn="tl">
                    <a:srgbClr val="000000"/>
                  </a:outerShdw>
                </a:effectLst>
              </a:rPr>
              <a:t>(</a:t>
            </a:r>
            <a:r>
              <a:rPr lang="zh-TW" altLang="en-US" sz="2800" b="1" dirty="0" smtClean="0">
                <a:solidFill>
                  <a:srgbClr val="FFFF00"/>
                </a:solidFill>
                <a:effectLst>
                  <a:outerShdw blurRad="38100" dist="38100" dir="2700000" algn="tl">
                    <a:srgbClr val="000000"/>
                  </a:outerShdw>
                </a:effectLst>
              </a:rPr>
              <a:t>二</a:t>
            </a:r>
            <a:r>
              <a:rPr lang="en-US" altLang="zh-TW" sz="2800" b="1" dirty="0" smtClean="0">
                <a:solidFill>
                  <a:srgbClr val="FFFF00"/>
                </a:solidFill>
                <a:effectLst>
                  <a:outerShdw blurRad="38100" dist="38100" dir="2700000" algn="tl">
                    <a:srgbClr val="000000"/>
                  </a:outerShdw>
                </a:effectLst>
              </a:rPr>
              <a:t>)</a:t>
            </a:r>
            <a:endParaRPr lang="zh-TW" altLang="en-US" b="1" dirty="0">
              <a:solidFill>
                <a:srgbClr val="FFFF00"/>
              </a:solidFill>
              <a:effectLst>
                <a:outerShdw blurRad="38100" dist="38100" dir="2700000" algn="tl">
                  <a:srgbClr val="000000"/>
                </a:outerShdw>
              </a:effectLst>
            </a:endParaRPr>
          </a:p>
        </p:txBody>
      </p:sp>
      <p:sp>
        <p:nvSpPr>
          <p:cNvPr id="19" name="文字方塊 18"/>
          <p:cNvSpPr txBox="1"/>
          <p:nvPr/>
        </p:nvSpPr>
        <p:spPr>
          <a:xfrm>
            <a:off x="324258" y="5472770"/>
            <a:ext cx="1500873" cy="369332"/>
          </a:xfrm>
          <a:prstGeom prst="rect">
            <a:avLst/>
          </a:prstGeom>
          <a:noFill/>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mn-ea"/>
              </a:rPr>
              <a:t>風險指標 </a:t>
            </a:r>
            <a:r>
              <a:rPr lang="en-US" altLang="zh-TW" b="1" dirty="0" smtClean="0">
                <a:solidFill>
                  <a:srgbClr val="FFFF00"/>
                </a:solidFill>
                <a:effectLst>
                  <a:outerShdw blurRad="38100" dist="38100" dir="2700000" algn="tl">
                    <a:srgbClr val="000000">
                      <a:alpha val="43137"/>
                    </a:srgbClr>
                  </a:outerShdw>
                </a:effectLst>
                <a:latin typeface="+mn-ea"/>
              </a:rPr>
              <a:t>=</a:t>
            </a:r>
            <a:r>
              <a:rPr lang="zh-TW" altLang="en-US" b="1" dirty="0" smtClean="0">
                <a:solidFill>
                  <a:srgbClr val="FFFF00"/>
                </a:solidFill>
                <a:effectLst>
                  <a:outerShdw blurRad="38100" dist="38100" dir="2700000" algn="tl">
                    <a:srgbClr val="000000">
                      <a:alpha val="43137"/>
                    </a:srgbClr>
                  </a:outerShdw>
                </a:effectLst>
                <a:latin typeface="+mn-ea"/>
              </a:rPr>
              <a:t> </a:t>
            </a:r>
            <a:endParaRPr lang="zh-TW" altLang="en-US" b="1" dirty="0">
              <a:solidFill>
                <a:srgbClr val="FFFF00"/>
              </a:solidFill>
              <a:effectLst>
                <a:outerShdw blurRad="38100" dist="38100" dir="2700000" algn="tl">
                  <a:srgbClr val="000000">
                    <a:alpha val="43137"/>
                  </a:srgbClr>
                </a:outerShdw>
              </a:effectLst>
              <a:latin typeface="+mn-ea"/>
            </a:endParaRPr>
          </a:p>
        </p:txBody>
      </p:sp>
      <p:sp>
        <p:nvSpPr>
          <p:cNvPr id="3" name="圓角矩形 2"/>
          <p:cNvSpPr/>
          <p:nvPr/>
        </p:nvSpPr>
        <p:spPr bwMode="auto">
          <a:xfrm>
            <a:off x="3195026" y="5235895"/>
            <a:ext cx="2520000" cy="358682"/>
          </a:xfrm>
          <a:prstGeom prst="roundRect">
            <a:avLst/>
          </a:prstGeom>
          <a:noFill/>
          <a:ln w="12700" cap="flat" cmpd="sng" algn="ctr">
            <a:solidFill>
              <a:schemeClr val="hlink"/>
            </a:solidFill>
            <a:prstDash val="sysDash"/>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17" name="圓角矩形 16"/>
          <p:cNvSpPr/>
          <p:nvPr/>
        </p:nvSpPr>
        <p:spPr bwMode="auto">
          <a:xfrm>
            <a:off x="5967831" y="5228160"/>
            <a:ext cx="2520000" cy="358682"/>
          </a:xfrm>
          <a:prstGeom prst="roundRect">
            <a:avLst/>
          </a:prstGeom>
          <a:noFill/>
          <a:ln w="12700" cap="flat" cmpd="sng" algn="ctr">
            <a:solidFill>
              <a:schemeClr val="hlink"/>
            </a:solidFill>
            <a:prstDash val="sysDash"/>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28" name="矩形 27"/>
          <p:cNvSpPr/>
          <p:nvPr/>
        </p:nvSpPr>
        <p:spPr>
          <a:xfrm>
            <a:off x="436206" y="1322104"/>
            <a:ext cx="8312257" cy="646331"/>
          </a:xfrm>
          <a:prstGeom prst="rect">
            <a:avLst/>
          </a:prstGeom>
        </p:spPr>
        <p:txBody>
          <a:bodyPr wrap="square">
            <a:spAutoFit/>
          </a:bodyPr>
          <a:lstStyle/>
          <a:p>
            <a:pPr marL="342900" indent="-342900">
              <a:buClr>
                <a:srgbClr val="00B050"/>
              </a:buClr>
              <a:buFont typeface="Wingdings" panose="05000000000000000000" pitchFamily="2" charset="2"/>
              <a:buChar char="l"/>
            </a:pPr>
            <a:r>
              <a:rPr lang="zh-TW" altLang="en-US" b="1" dirty="0">
                <a:solidFill>
                  <a:srgbClr val="00FF00"/>
                </a:solidFill>
                <a:effectLst>
                  <a:outerShdw blurRad="38100" dist="38100" dir="2700000" algn="tl">
                    <a:srgbClr val="000000">
                      <a:alpha val="43137"/>
                    </a:srgbClr>
                  </a:outerShdw>
                </a:effectLst>
                <a:latin typeface="+mj-ea"/>
              </a:rPr>
              <a:t>選擇權部位可有多種組合方式，其中</a:t>
            </a:r>
            <a:r>
              <a:rPr lang="zh-TW" altLang="zh-TW" b="1" dirty="0">
                <a:solidFill>
                  <a:srgbClr val="00FF00"/>
                </a:solidFill>
                <a:effectLst>
                  <a:outerShdw blurRad="38100" dist="38100" dir="2700000" algn="tl">
                    <a:srgbClr val="000000">
                      <a:alpha val="43137"/>
                    </a:srgbClr>
                  </a:outerShdw>
                </a:effectLst>
                <a:latin typeface="+mj-ea"/>
              </a:rPr>
              <a:t>「垂直價差交易</a:t>
            </a:r>
            <a:r>
              <a:rPr lang="zh-TW" altLang="zh-TW" b="1" dirty="0" smtClean="0">
                <a:solidFill>
                  <a:srgbClr val="00FF00"/>
                </a:solidFill>
                <a:effectLst>
                  <a:outerShdw blurRad="38100" dist="38100" dir="2700000" algn="tl">
                    <a:srgbClr val="000000">
                      <a:alpha val="43137"/>
                    </a:srgbClr>
                  </a:outerShdw>
                </a:effectLst>
                <a:latin typeface="+mj-ea"/>
              </a:rPr>
              <a:t>」</a:t>
            </a:r>
            <a:r>
              <a:rPr lang="zh-TW" altLang="en-US" b="1" dirty="0" smtClean="0">
                <a:solidFill>
                  <a:srgbClr val="00FF00"/>
                </a:solidFill>
                <a:effectLst>
                  <a:outerShdw blurRad="38100" dist="38100" dir="2700000" algn="tl">
                    <a:srgbClr val="000000">
                      <a:alpha val="43137"/>
                    </a:srgbClr>
                  </a:outerShdw>
                </a:effectLst>
                <a:latin typeface="+mj-ea"/>
              </a:rPr>
              <a:t>持有至到期時，為</a:t>
            </a:r>
            <a:r>
              <a:rPr lang="zh-TW" altLang="zh-TW" b="1" dirty="0" smtClean="0">
                <a:solidFill>
                  <a:srgbClr val="00FF00"/>
                </a:solidFill>
                <a:effectLst>
                  <a:outerShdw blurRad="38100" dist="38100" dir="2700000" algn="tl">
                    <a:srgbClr val="000000">
                      <a:alpha val="43137"/>
                    </a:srgbClr>
                  </a:outerShdw>
                </a:effectLst>
                <a:latin typeface="+mj-ea"/>
              </a:rPr>
              <a:t>損失</a:t>
            </a:r>
            <a:r>
              <a:rPr lang="zh-TW" altLang="zh-TW" b="1" dirty="0">
                <a:solidFill>
                  <a:srgbClr val="00FF00"/>
                </a:solidFill>
                <a:effectLst>
                  <a:outerShdw blurRad="38100" dist="38100" dir="2700000" algn="tl">
                    <a:srgbClr val="000000">
                      <a:alpha val="43137"/>
                    </a:srgbClr>
                  </a:outerShdw>
                </a:effectLst>
                <a:latin typeface="+mj-ea"/>
              </a:rPr>
              <a:t>有限同時獲利也有限的組合部位</a:t>
            </a:r>
            <a:r>
              <a:rPr lang="zh-TW" altLang="zh-TW" b="1" dirty="0" smtClean="0">
                <a:solidFill>
                  <a:srgbClr val="00FF00"/>
                </a:solidFill>
                <a:effectLst>
                  <a:outerShdw blurRad="38100" dist="38100" dir="2700000" algn="tl">
                    <a:srgbClr val="000000">
                      <a:alpha val="43137"/>
                    </a:srgbClr>
                  </a:outerShdw>
                </a:effectLst>
                <a:latin typeface="+mj-ea"/>
              </a:rPr>
              <a:t>。</a:t>
            </a:r>
            <a:endParaRPr lang="zh-TW" altLang="zh-TW" b="1" dirty="0">
              <a:solidFill>
                <a:srgbClr val="00FF00"/>
              </a:solidFill>
              <a:effectLst>
                <a:outerShdw blurRad="38100" dist="38100" dir="2700000" algn="tl">
                  <a:srgbClr val="000000">
                    <a:alpha val="43137"/>
                  </a:srgbClr>
                </a:outerShdw>
              </a:effectLst>
              <a:latin typeface="+mj-ea"/>
            </a:endParaRPr>
          </a:p>
        </p:txBody>
      </p:sp>
      <p:sp>
        <p:nvSpPr>
          <p:cNvPr id="29" name="矩形 28"/>
          <p:cNvSpPr/>
          <p:nvPr/>
        </p:nvSpPr>
        <p:spPr>
          <a:xfrm>
            <a:off x="436206" y="2090784"/>
            <a:ext cx="8348285" cy="1054135"/>
          </a:xfrm>
          <a:prstGeom prst="rect">
            <a:avLst/>
          </a:prstGeom>
        </p:spPr>
        <p:txBody>
          <a:bodyPr wrap="square">
            <a:spAutoFit/>
          </a:bodyPr>
          <a:lstStyle/>
          <a:p>
            <a:pPr marL="285750" indent="-285750">
              <a:lnSpc>
                <a:spcPts val="2500"/>
              </a:lnSpc>
              <a:buClr>
                <a:srgbClr val="00B050"/>
              </a:buClr>
              <a:buFont typeface="Wingdings" panose="05000000000000000000" pitchFamily="2" charset="2"/>
              <a:buChar char="l"/>
            </a:pPr>
            <a:r>
              <a:rPr lang="zh-TW" altLang="zh-TW" b="1" dirty="0">
                <a:solidFill>
                  <a:srgbClr val="00FF00"/>
                </a:solidFill>
                <a:effectLst>
                  <a:outerShdw blurRad="38100" dist="38100" dir="2700000" algn="tl">
                    <a:srgbClr val="000000">
                      <a:alpha val="43137"/>
                    </a:srgbClr>
                  </a:outerShdw>
                </a:effectLst>
                <a:latin typeface="+mj-ea"/>
              </a:rPr>
              <a:t>如存有經</a:t>
            </a:r>
            <a:r>
              <a:rPr lang="zh-TW" altLang="en-US" b="1" dirty="0">
                <a:solidFill>
                  <a:srgbClr val="00FF00"/>
                </a:solidFill>
                <a:effectLst>
                  <a:outerShdw blurRad="38100" dist="38100" dir="2700000" algn="tl">
                    <a:srgbClr val="000000">
                      <a:alpha val="43137"/>
                    </a:srgbClr>
                  </a:outerShdw>
                </a:effectLst>
                <a:latin typeface="+mj-ea"/>
              </a:rPr>
              <a:t>交易人</a:t>
            </a:r>
            <a:r>
              <a:rPr lang="zh-TW" altLang="zh-TW" b="1" dirty="0">
                <a:solidFill>
                  <a:srgbClr val="00FF00"/>
                </a:solidFill>
                <a:effectLst>
                  <a:outerShdw blurRad="38100" dist="38100" dir="2700000" algn="tl">
                    <a:srgbClr val="000000">
                      <a:alpha val="43137"/>
                    </a:srgbClr>
                  </a:outerShdw>
                </a:effectLst>
                <a:latin typeface="+mj-ea"/>
              </a:rPr>
              <a:t>指定之垂直價差部位</a:t>
            </a:r>
            <a:r>
              <a:rPr lang="zh-TW" altLang="zh-TW" b="1" dirty="0" smtClean="0">
                <a:solidFill>
                  <a:srgbClr val="00FF00"/>
                </a:solidFill>
                <a:effectLst>
                  <a:outerShdw blurRad="38100" dist="38100" dir="2700000" algn="tl">
                    <a:srgbClr val="000000">
                      <a:alpha val="43137"/>
                    </a:srgbClr>
                  </a:outerShdw>
                </a:effectLst>
                <a:latin typeface="+mj-ea"/>
              </a:rPr>
              <a:t>，風險</a:t>
            </a:r>
            <a:r>
              <a:rPr lang="zh-TW" altLang="zh-TW" b="1" dirty="0">
                <a:solidFill>
                  <a:srgbClr val="00FF00"/>
                </a:solidFill>
                <a:effectLst>
                  <a:outerShdw blurRad="38100" dist="38100" dir="2700000" algn="tl">
                    <a:srgbClr val="000000">
                      <a:alpha val="43137"/>
                    </a:srgbClr>
                  </a:outerShdw>
                </a:effectLst>
                <a:latin typeface="+mj-ea"/>
              </a:rPr>
              <a:t>指標分子及分母之「未沖銷選擇權買方</a:t>
            </a:r>
            <a:r>
              <a:rPr lang="zh-TW" altLang="en-US" b="1" dirty="0">
                <a:solidFill>
                  <a:srgbClr val="00FF00"/>
                </a:solidFill>
                <a:effectLst>
                  <a:outerShdw blurRad="38100" dist="38100" dir="2700000" algn="tl">
                    <a:srgbClr val="000000">
                      <a:alpha val="43137"/>
                    </a:srgbClr>
                  </a:outerShdw>
                </a:effectLst>
                <a:latin typeface="+mj-ea"/>
              </a:rPr>
              <a:t>風險</a:t>
            </a:r>
            <a:r>
              <a:rPr lang="zh-TW" altLang="zh-TW" b="1" dirty="0">
                <a:solidFill>
                  <a:srgbClr val="00FF00"/>
                </a:solidFill>
                <a:effectLst>
                  <a:outerShdw blurRad="38100" dist="38100" dir="2700000" algn="tl">
                    <a:srgbClr val="000000">
                      <a:alpha val="43137"/>
                    </a:srgbClr>
                  </a:outerShdw>
                </a:effectLst>
                <a:latin typeface="+mj-ea"/>
              </a:rPr>
              <a:t>市值</a:t>
            </a:r>
            <a:r>
              <a:rPr lang="en-US" altLang="zh-TW" b="1" dirty="0">
                <a:solidFill>
                  <a:srgbClr val="00FF00"/>
                </a:solidFill>
                <a:effectLst>
                  <a:outerShdw blurRad="38100" dist="38100" dir="2700000" algn="tl">
                    <a:srgbClr val="000000">
                      <a:alpha val="43137"/>
                    </a:srgbClr>
                  </a:outerShdw>
                </a:effectLst>
                <a:latin typeface="+mj-ea"/>
              </a:rPr>
              <a:t>–</a:t>
            </a:r>
            <a:r>
              <a:rPr lang="zh-TW" altLang="zh-TW" b="1" dirty="0">
                <a:solidFill>
                  <a:srgbClr val="00FF00"/>
                </a:solidFill>
                <a:effectLst>
                  <a:outerShdw blurRad="38100" dist="38100" dir="2700000" algn="tl">
                    <a:srgbClr val="000000">
                      <a:alpha val="43137"/>
                    </a:srgbClr>
                  </a:outerShdw>
                </a:effectLst>
                <a:latin typeface="+mj-ea"/>
              </a:rPr>
              <a:t>未沖銷選擇權賣方</a:t>
            </a:r>
            <a:r>
              <a:rPr lang="zh-TW" altLang="en-US" b="1" dirty="0">
                <a:solidFill>
                  <a:srgbClr val="00FF00"/>
                </a:solidFill>
                <a:effectLst>
                  <a:outerShdw blurRad="38100" dist="38100" dir="2700000" algn="tl">
                    <a:srgbClr val="000000">
                      <a:alpha val="43137"/>
                    </a:srgbClr>
                  </a:outerShdw>
                </a:effectLst>
                <a:latin typeface="+mj-ea"/>
              </a:rPr>
              <a:t>風險</a:t>
            </a:r>
            <a:r>
              <a:rPr lang="zh-TW" altLang="zh-TW" b="1" dirty="0">
                <a:solidFill>
                  <a:srgbClr val="00FF00"/>
                </a:solidFill>
                <a:effectLst>
                  <a:outerShdw blurRad="38100" dist="38100" dir="2700000" algn="tl">
                    <a:srgbClr val="000000">
                      <a:alpha val="43137"/>
                    </a:srgbClr>
                  </a:outerShdw>
                </a:effectLst>
                <a:latin typeface="+mj-ea"/>
              </a:rPr>
              <a:t>市值</a:t>
            </a:r>
            <a:r>
              <a:rPr lang="zh-TW" altLang="zh-TW" b="1" dirty="0" smtClean="0">
                <a:solidFill>
                  <a:srgbClr val="00FF00"/>
                </a:solidFill>
                <a:effectLst>
                  <a:outerShdw blurRad="38100" dist="38100" dir="2700000" algn="tl">
                    <a:srgbClr val="000000">
                      <a:alpha val="43137"/>
                    </a:srgbClr>
                  </a:outerShdw>
                </a:effectLst>
                <a:latin typeface="+mj-ea"/>
              </a:rPr>
              <a:t>」</a:t>
            </a:r>
            <a:r>
              <a:rPr lang="zh-TW" altLang="en-US" b="1" dirty="0" smtClean="0">
                <a:solidFill>
                  <a:srgbClr val="00FF00"/>
                </a:solidFill>
                <a:effectLst>
                  <a:outerShdw blurRad="38100" dist="38100" dir="2700000" algn="tl">
                    <a:srgbClr val="000000">
                      <a:alpha val="43137"/>
                    </a:srgbClr>
                  </a:outerShdw>
                </a:effectLst>
                <a:latin typeface="+mj-ea"/>
              </a:rPr>
              <a:t>於</a:t>
            </a:r>
            <a:r>
              <a:rPr lang="zh-TW" altLang="zh-TW" b="1" dirty="0">
                <a:solidFill>
                  <a:srgbClr val="00FF00"/>
                </a:solidFill>
                <a:effectLst>
                  <a:outerShdw blurRad="38100" dist="38100" dir="2700000" algn="tl">
                    <a:srgbClr val="000000">
                      <a:alpha val="43137"/>
                    </a:srgbClr>
                  </a:outerShdw>
                </a:effectLst>
                <a:latin typeface="+mj-ea"/>
              </a:rPr>
              <a:t>風險指標計算</a:t>
            </a:r>
            <a:r>
              <a:rPr lang="zh-TW" altLang="zh-TW" b="1" dirty="0" smtClean="0">
                <a:solidFill>
                  <a:srgbClr val="00FF00"/>
                </a:solidFill>
                <a:effectLst>
                  <a:outerShdw blurRad="38100" dist="38100" dir="2700000" algn="tl">
                    <a:srgbClr val="000000">
                      <a:alpha val="43137"/>
                    </a:srgbClr>
                  </a:outerShdw>
                </a:effectLst>
                <a:latin typeface="+mj-ea"/>
              </a:rPr>
              <a:t>時</a:t>
            </a:r>
            <a:r>
              <a:rPr lang="zh-TW" altLang="en-US" b="1" dirty="0">
                <a:solidFill>
                  <a:srgbClr val="00FF00"/>
                </a:solidFill>
                <a:effectLst>
                  <a:outerShdw blurRad="38100" dist="38100" dir="2700000" algn="tl">
                    <a:srgbClr val="000000">
                      <a:alpha val="43137"/>
                    </a:srgbClr>
                  </a:outerShdw>
                </a:effectLst>
                <a:latin typeface="+mj-ea"/>
              </a:rPr>
              <a:t>以垂直價差</a:t>
            </a:r>
            <a:r>
              <a:rPr lang="zh-TW" altLang="en-US" b="1" dirty="0">
                <a:solidFill>
                  <a:srgbClr val="00FF00"/>
                </a:solidFill>
                <a:effectLst>
                  <a:outerShdw blurRad="38100" dist="38100" dir="2700000" algn="tl">
                    <a:srgbClr val="000000"/>
                  </a:outerShdw>
                </a:effectLst>
              </a:rPr>
              <a:t>計算原則</a:t>
            </a:r>
            <a:r>
              <a:rPr lang="zh-TW" altLang="en-US" b="1" dirty="0" smtClean="0">
                <a:solidFill>
                  <a:srgbClr val="00FF00"/>
                </a:solidFill>
                <a:effectLst>
                  <a:outerShdw blurRad="38100" dist="38100" dir="2700000" algn="tl">
                    <a:srgbClr val="000000"/>
                  </a:outerShdw>
                </a:effectLst>
              </a:rPr>
              <a:t>處理</a:t>
            </a:r>
            <a:r>
              <a:rPr lang="zh-TW" altLang="en-US" b="1" dirty="0" smtClean="0">
                <a:solidFill>
                  <a:srgbClr val="00FF00"/>
                </a:solidFill>
                <a:effectLst>
                  <a:outerShdw blurRad="38100" dist="38100" dir="2700000" algn="tl">
                    <a:srgbClr val="000000">
                      <a:alpha val="43137"/>
                    </a:srgbClr>
                  </a:outerShdw>
                </a:effectLst>
                <a:latin typeface="+mj-ea"/>
              </a:rPr>
              <a:t>。</a:t>
            </a:r>
            <a:endParaRPr lang="zh-TW" altLang="zh-TW" b="1" dirty="0">
              <a:solidFill>
                <a:srgbClr val="00FF00"/>
              </a:solidFill>
              <a:effectLst>
                <a:outerShdw blurRad="38100" dist="38100" dir="2700000" algn="tl">
                  <a:srgbClr val="000000">
                    <a:alpha val="43137"/>
                  </a:srgbClr>
                </a:outerShdw>
              </a:effectLst>
              <a:latin typeface="+mj-ea"/>
            </a:endParaRPr>
          </a:p>
        </p:txBody>
      </p:sp>
      <p:cxnSp>
        <p:nvCxnSpPr>
          <p:cNvPr id="34" name="弧形接點 33"/>
          <p:cNvCxnSpPr>
            <a:endCxn id="36" idx="1"/>
          </p:cNvCxnSpPr>
          <p:nvPr/>
        </p:nvCxnSpPr>
        <p:spPr>
          <a:xfrm flipV="1">
            <a:off x="4302175" y="4469393"/>
            <a:ext cx="777665" cy="738172"/>
          </a:xfrm>
          <a:prstGeom prst="curved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弧形接點 34"/>
          <p:cNvCxnSpPr/>
          <p:nvPr/>
        </p:nvCxnSpPr>
        <p:spPr>
          <a:xfrm rot="16200000" flipV="1">
            <a:off x="6267456" y="4820950"/>
            <a:ext cx="400796" cy="331531"/>
          </a:xfrm>
          <a:prstGeom prst="curved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文字方塊 35"/>
          <p:cNvSpPr txBox="1"/>
          <p:nvPr/>
        </p:nvSpPr>
        <p:spPr>
          <a:xfrm>
            <a:off x="5079840" y="4177005"/>
            <a:ext cx="2444488" cy="584775"/>
          </a:xfrm>
          <a:prstGeom prst="rect">
            <a:avLst/>
          </a:prstGeom>
          <a:solidFill>
            <a:schemeClr val="bg2"/>
          </a:solidFill>
        </p:spPr>
        <p:txBody>
          <a:bodyPr wrap="square" rtlCol="0">
            <a:spAutoFit/>
          </a:bodyPr>
          <a:lstStyle/>
          <a:p>
            <a:r>
              <a:rPr lang="zh-TW" altLang="en-US" sz="1600" b="1" dirty="0" smtClean="0">
                <a:solidFill>
                  <a:srgbClr val="FF0000"/>
                </a:solidFill>
                <a:effectLst>
                  <a:outerShdw blurRad="38100" dist="38100" dir="2700000" algn="tl">
                    <a:srgbClr val="000000">
                      <a:alpha val="43137"/>
                    </a:srgbClr>
                  </a:outerShdw>
                </a:effectLst>
                <a:latin typeface="+mj-ea"/>
                <a:ea typeface="+mj-ea"/>
              </a:rPr>
              <a:t>將交易人指定之價差交易部位取出計算後再加回</a:t>
            </a:r>
            <a:endParaRPr lang="zh-TW" altLang="en-US" sz="1600" b="1" dirty="0">
              <a:solidFill>
                <a:srgbClr val="FF0000"/>
              </a:solidFill>
              <a:effectLst>
                <a:outerShdw blurRad="38100" dist="38100" dir="2700000" algn="tl">
                  <a:srgbClr val="000000">
                    <a:alpha val="43137"/>
                  </a:srgbClr>
                </a:outerShdw>
              </a:effectLst>
              <a:latin typeface="+mj-ea"/>
              <a:ea typeface="+mj-ea"/>
            </a:endParaRPr>
          </a:p>
        </p:txBody>
      </p:sp>
    </p:spTree>
    <p:extLst>
      <p:ext uri="{BB962C8B-B14F-4D97-AF65-F5344CB8AC3E}">
        <p14:creationId xmlns:p14="http://schemas.microsoft.com/office/powerpoint/2010/main" val="37855737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832967" y="1556792"/>
            <a:ext cx="8084264" cy="4308872"/>
          </a:xfrm>
          <a:prstGeom prst="rect">
            <a:avLst/>
          </a:prstGeom>
        </p:spPr>
        <p:txBody>
          <a:bodyPr wrap="none">
            <a:spAutoFit/>
          </a:bodyPr>
          <a:lstStyle/>
          <a:p>
            <a:r>
              <a:rPr lang="en-US" altLang="zh-TW" sz="2000" b="1" dirty="0">
                <a:solidFill>
                  <a:srgbClr val="00FF00"/>
                </a:solidFill>
                <a:effectLst>
                  <a:outerShdw blurRad="38100" dist="38100" dir="2700000" algn="tl">
                    <a:srgbClr val="000000">
                      <a:alpha val="43137"/>
                    </a:srgbClr>
                  </a:outerShdw>
                </a:effectLst>
                <a:latin typeface="+mj-ea"/>
                <a:ea typeface="+mj-ea"/>
              </a:rPr>
              <a:t>(</a:t>
            </a:r>
            <a:r>
              <a:rPr lang="zh-TW" altLang="en-US" sz="2000" b="1" dirty="0">
                <a:solidFill>
                  <a:srgbClr val="00FF00"/>
                </a:solidFill>
                <a:effectLst>
                  <a:outerShdw blurRad="38100" dist="38100" dir="2700000" algn="tl">
                    <a:srgbClr val="000000">
                      <a:alpha val="43137"/>
                    </a:srgbClr>
                  </a:outerShdw>
                </a:effectLst>
                <a:latin typeface="+mj-ea"/>
                <a:ea typeface="+mj-ea"/>
              </a:rPr>
              <a:t>一</a:t>
            </a:r>
            <a:r>
              <a:rPr lang="en-US" altLang="zh-TW" sz="2000" b="1" dirty="0">
                <a:solidFill>
                  <a:srgbClr val="00FF00"/>
                </a:solidFill>
                <a:effectLst>
                  <a:outerShdw blurRad="38100" dist="38100" dir="2700000" algn="tl">
                    <a:srgbClr val="000000">
                      <a:alpha val="43137"/>
                    </a:srgbClr>
                  </a:outerShdw>
                </a:effectLst>
                <a:latin typeface="+mj-ea"/>
                <a:ea typeface="+mj-ea"/>
              </a:rPr>
              <a:t>)</a:t>
            </a:r>
            <a:r>
              <a:rPr lang="zh-TW" altLang="en-US" sz="2000" b="1" dirty="0">
                <a:solidFill>
                  <a:srgbClr val="00FF00"/>
                </a:solidFill>
                <a:effectLst>
                  <a:outerShdw blurRad="38100" dist="38100" dir="2700000" algn="tl">
                    <a:srgbClr val="000000">
                      <a:alpha val="43137"/>
                    </a:srgbClr>
                  </a:outerShdw>
                </a:effectLst>
                <a:latin typeface="+mj-ea"/>
                <a:ea typeface="+mj-ea"/>
              </a:rPr>
              <a:t>非採整戶風險保證金計收方式</a:t>
            </a:r>
            <a:r>
              <a:rPr lang="en-US" altLang="zh-TW" sz="2000" b="1" dirty="0">
                <a:solidFill>
                  <a:srgbClr val="00FF00"/>
                </a:solidFill>
                <a:effectLst>
                  <a:outerShdw blurRad="38100" dist="38100" dir="2700000" algn="tl">
                    <a:srgbClr val="000000">
                      <a:alpha val="43137"/>
                    </a:srgbClr>
                  </a:outerShdw>
                </a:effectLst>
                <a:latin typeface="+mj-ea"/>
                <a:ea typeface="+mj-ea"/>
              </a:rPr>
              <a:t>(SPAN)</a:t>
            </a:r>
            <a:r>
              <a:rPr lang="zh-TW" altLang="en-US" sz="2000" b="1" dirty="0">
                <a:solidFill>
                  <a:srgbClr val="00FF00"/>
                </a:solidFill>
                <a:effectLst>
                  <a:outerShdw blurRad="38100" dist="38100" dir="2700000" algn="tl">
                    <a:srgbClr val="000000">
                      <a:alpha val="43137"/>
                    </a:srgbClr>
                  </a:outerShdw>
                </a:effectLst>
                <a:latin typeface="+mj-ea"/>
                <a:ea typeface="+mj-ea"/>
              </a:rPr>
              <a:t>之交易</a:t>
            </a:r>
            <a:r>
              <a:rPr lang="zh-TW" altLang="en-US" sz="2000" b="1" dirty="0" smtClean="0">
                <a:solidFill>
                  <a:srgbClr val="00FF00"/>
                </a:solidFill>
                <a:effectLst>
                  <a:outerShdw blurRad="38100" dist="38100" dir="2700000" algn="tl">
                    <a:srgbClr val="000000">
                      <a:alpha val="43137"/>
                    </a:srgbClr>
                  </a:outerShdw>
                </a:effectLst>
                <a:latin typeface="+mj-ea"/>
                <a:ea typeface="+mj-ea"/>
              </a:rPr>
              <a:t>帳戶</a:t>
            </a:r>
            <a:endParaRPr lang="en-US" altLang="zh-TW" sz="2000" b="1" dirty="0" smtClean="0">
              <a:solidFill>
                <a:srgbClr val="00FF00"/>
              </a:solidFill>
              <a:effectLst>
                <a:outerShdw blurRad="38100" dist="38100" dir="2700000" algn="tl">
                  <a:srgbClr val="000000">
                    <a:alpha val="43137"/>
                  </a:srgbClr>
                </a:outerShdw>
              </a:effectLst>
              <a:latin typeface="+mj-ea"/>
              <a:ea typeface="+mj-ea"/>
            </a:endParaRPr>
          </a:p>
          <a:p>
            <a:endParaRPr lang="en-US" altLang="zh-TW" sz="2000" b="1" dirty="0" smtClean="0">
              <a:solidFill>
                <a:srgbClr val="FF0000"/>
              </a:solidFill>
              <a:latin typeface="+mj-ea"/>
              <a:ea typeface="+mj-ea"/>
            </a:endParaRPr>
          </a:p>
          <a:p>
            <a:r>
              <a:rPr lang="zh-TW" altLang="en-US" sz="1600" b="1" dirty="0">
                <a:solidFill>
                  <a:srgbClr val="FFFF00"/>
                </a:solidFill>
                <a:effectLst>
                  <a:outerShdw blurRad="38100" dist="38100" dir="2700000" algn="tl">
                    <a:srgbClr val="000000">
                      <a:alpha val="43137"/>
                    </a:srgbClr>
                  </a:outerShdw>
                </a:effectLst>
                <a:latin typeface="+mj-ea"/>
                <a:ea typeface="+mj-ea"/>
              </a:rPr>
              <a:t>未沖銷選擇</a:t>
            </a:r>
            <a:r>
              <a:rPr lang="zh-TW" altLang="en-US" sz="1600" b="1" dirty="0" smtClean="0">
                <a:solidFill>
                  <a:srgbClr val="FFFF00"/>
                </a:solidFill>
                <a:effectLst>
                  <a:outerShdw blurRad="38100" dist="38100" dir="2700000" algn="tl">
                    <a:srgbClr val="000000">
                      <a:alpha val="43137"/>
                    </a:srgbClr>
                  </a:outerShdw>
                </a:effectLst>
                <a:latin typeface="+mj-ea"/>
                <a:ea typeface="+mj-ea"/>
              </a:rPr>
              <a:t>權</a:t>
            </a:r>
            <a:r>
              <a:rPr lang="zh-TW" altLang="en-US" sz="1600" b="1" dirty="0">
                <a:solidFill>
                  <a:srgbClr val="FFFF00"/>
                </a:solidFill>
                <a:effectLst>
                  <a:outerShdw blurRad="38100" dist="38100" dir="2700000" algn="tl">
                    <a:srgbClr val="000000">
                      <a:alpha val="43137"/>
                    </a:srgbClr>
                  </a:outerShdw>
                </a:effectLst>
                <a:latin typeface="+mj-ea"/>
                <a:ea typeface="+mj-ea"/>
              </a:rPr>
              <a:t>風險</a:t>
            </a:r>
            <a:r>
              <a:rPr lang="zh-TW" altLang="en-US" sz="1600" b="1" dirty="0" smtClean="0">
                <a:solidFill>
                  <a:srgbClr val="FFFF00"/>
                </a:solidFill>
                <a:effectLst>
                  <a:outerShdw blurRad="38100" dist="38100" dir="2700000" algn="tl">
                    <a:srgbClr val="000000">
                      <a:alpha val="43137"/>
                    </a:srgbClr>
                  </a:outerShdw>
                </a:effectLst>
                <a:latin typeface="+mj-ea"/>
                <a:ea typeface="+mj-ea"/>
              </a:rPr>
              <a:t>買方</a:t>
            </a:r>
            <a:r>
              <a:rPr lang="zh-TW" altLang="en-US" sz="1600" b="1" dirty="0">
                <a:solidFill>
                  <a:srgbClr val="FFFF00"/>
                </a:solidFill>
                <a:effectLst>
                  <a:outerShdw blurRad="38100" dist="38100" dir="2700000" algn="tl">
                    <a:srgbClr val="000000">
                      <a:alpha val="43137"/>
                    </a:srgbClr>
                  </a:outerShdw>
                </a:effectLst>
                <a:latin typeface="+mj-ea"/>
                <a:ea typeface="+mj-ea"/>
              </a:rPr>
              <a:t>市值</a:t>
            </a:r>
            <a:r>
              <a:rPr lang="en-US" altLang="zh-TW" sz="1600" b="1" dirty="0">
                <a:solidFill>
                  <a:srgbClr val="FFFF00"/>
                </a:solidFill>
                <a:effectLst>
                  <a:outerShdw blurRad="38100" dist="38100" dir="2700000" algn="tl">
                    <a:srgbClr val="000000">
                      <a:alpha val="43137"/>
                    </a:srgbClr>
                  </a:outerShdw>
                </a:effectLst>
                <a:latin typeface="+mj-ea"/>
                <a:ea typeface="+mj-ea"/>
              </a:rPr>
              <a:t>–</a:t>
            </a:r>
            <a:r>
              <a:rPr lang="zh-TW" altLang="en-US" sz="1600" b="1" dirty="0">
                <a:solidFill>
                  <a:srgbClr val="FFFF00"/>
                </a:solidFill>
                <a:effectLst>
                  <a:outerShdw blurRad="38100" dist="38100" dir="2700000" algn="tl">
                    <a:srgbClr val="000000">
                      <a:alpha val="43137"/>
                    </a:srgbClr>
                  </a:outerShdw>
                </a:effectLst>
                <a:latin typeface="+mj-ea"/>
                <a:ea typeface="+mj-ea"/>
              </a:rPr>
              <a:t>未沖銷選擇權</a:t>
            </a:r>
            <a:r>
              <a:rPr lang="zh-TW" altLang="en-US" sz="1600" b="1" dirty="0" smtClean="0">
                <a:solidFill>
                  <a:srgbClr val="FFFF00"/>
                </a:solidFill>
                <a:effectLst>
                  <a:outerShdw blurRad="38100" dist="38100" dir="2700000" algn="tl">
                    <a:srgbClr val="000000">
                      <a:alpha val="43137"/>
                    </a:srgbClr>
                  </a:outerShdw>
                </a:effectLst>
                <a:latin typeface="+mj-ea"/>
                <a:ea typeface="+mj-ea"/>
              </a:rPr>
              <a:t>賣方</a:t>
            </a:r>
            <a:r>
              <a:rPr lang="zh-TW" altLang="en-US" sz="1600" b="1" dirty="0">
                <a:solidFill>
                  <a:srgbClr val="FFFF00"/>
                </a:solidFill>
                <a:effectLst>
                  <a:outerShdw blurRad="38100" dist="38100" dir="2700000" algn="tl">
                    <a:srgbClr val="000000">
                      <a:alpha val="43137"/>
                    </a:srgbClr>
                  </a:outerShdw>
                </a:effectLst>
                <a:latin typeface="+mj-ea"/>
                <a:ea typeface="+mj-ea"/>
              </a:rPr>
              <a:t>風險</a:t>
            </a:r>
            <a:r>
              <a:rPr lang="zh-TW" altLang="en-US" sz="1600" b="1" dirty="0" smtClean="0">
                <a:solidFill>
                  <a:srgbClr val="FFFF00"/>
                </a:solidFill>
                <a:effectLst>
                  <a:outerShdw blurRad="38100" dist="38100" dir="2700000" algn="tl">
                    <a:srgbClr val="000000">
                      <a:alpha val="43137"/>
                    </a:srgbClr>
                  </a:outerShdw>
                </a:effectLst>
                <a:latin typeface="+mj-ea"/>
                <a:ea typeface="+mj-ea"/>
              </a:rPr>
              <a:t>市值</a:t>
            </a:r>
            <a:endParaRPr lang="zh-TW" altLang="en-US" sz="1600" b="1" dirty="0">
              <a:solidFill>
                <a:srgbClr val="FFFF00"/>
              </a:solidFill>
              <a:effectLst>
                <a:outerShdw blurRad="38100" dist="38100" dir="2700000" algn="tl">
                  <a:srgbClr val="000000">
                    <a:alpha val="43137"/>
                  </a:srgbClr>
                </a:outerShdw>
              </a:effectLst>
              <a:latin typeface="+mj-ea"/>
              <a:ea typeface="+mj-ea"/>
            </a:endParaRPr>
          </a:p>
          <a:p>
            <a:endParaRPr lang="en-US" altLang="zh-TW" sz="1600" dirty="0">
              <a:latin typeface="+mj-ea"/>
              <a:ea typeface="+mj-ea"/>
            </a:endParaRPr>
          </a:p>
          <a:p>
            <a:r>
              <a:rPr lang="en-US" altLang="zh-TW" sz="1600" b="1" dirty="0" smtClean="0">
                <a:solidFill>
                  <a:srgbClr val="FFFF00"/>
                </a:solidFill>
                <a:effectLst>
                  <a:outerShdw blurRad="38100" dist="38100" dir="2700000" algn="tl">
                    <a:srgbClr val="000000">
                      <a:alpha val="43137"/>
                    </a:srgbClr>
                  </a:outerShdw>
                </a:effectLst>
                <a:latin typeface="+mj-ea"/>
                <a:ea typeface="+mj-ea"/>
              </a:rPr>
              <a:t>(</a:t>
            </a:r>
            <a:r>
              <a:rPr lang="zh-TW" altLang="en-US" sz="1600" b="1" dirty="0">
                <a:solidFill>
                  <a:srgbClr val="FFFF00"/>
                </a:solidFill>
                <a:effectLst>
                  <a:outerShdw blurRad="38100" dist="38100" dir="2700000" algn="tl">
                    <a:srgbClr val="000000">
                      <a:alpha val="43137"/>
                    </a:srgbClr>
                  </a:outerShdw>
                </a:effectLst>
                <a:latin typeface="+mj-ea"/>
                <a:ea typeface="+mj-ea"/>
              </a:rPr>
              <a:t>非垂直價差未沖銷選擇權</a:t>
            </a:r>
            <a:r>
              <a:rPr lang="zh-TW" altLang="en-US" sz="1600" b="1" dirty="0" smtClean="0">
                <a:solidFill>
                  <a:srgbClr val="FFFF00"/>
                </a:solidFill>
                <a:effectLst>
                  <a:outerShdw blurRad="38100" dist="38100" dir="2700000" algn="tl">
                    <a:srgbClr val="000000">
                      <a:alpha val="43137"/>
                    </a:srgbClr>
                  </a:outerShdw>
                </a:effectLst>
                <a:latin typeface="+mj-ea"/>
                <a:ea typeface="+mj-ea"/>
              </a:rPr>
              <a:t>買方</a:t>
            </a:r>
            <a:r>
              <a:rPr lang="zh-TW" altLang="en-US" sz="1600" b="1" dirty="0">
                <a:solidFill>
                  <a:srgbClr val="FFFF00"/>
                </a:solidFill>
                <a:effectLst>
                  <a:outerShdw blurRad="38100" dist="38100" dir="2700000" algn="tl">
                    <a:srgbClr val="000000">
                      <a:alpha val="43137"/>
                    </a:srgbClr>
                  </a:outerShdw>
                </a:effectLst>
                <a:latin typeface="+mj-ea"/>
                <a:ea typeface="+mj-ea"/>
              </a:rPr>
              <a:t>風險</a:t>
            </a:r>
            <a:r>
              <a:rPr lang="zh-TW" altLang="en-US" sz="1600" b="1" dirty="0" smtClean="0">
                <a:solidFill>
                  <a:srgbClr val="FFFF00"/>
                </a:solidFill>
                <a:effectLst>
                  <a:outerShdw blurRad="38100" dist="38100" dir="2700000" algn="tl">
                    <a:srgbClr val="000000">
                      <a:alpha val="43137"/>
                    </a:srgbClr>
                  </a:outerShdw>
                </a:effectLst>
                <a:latin typeface="+mj-ea"/>
                <a:ea typeface="+mj-ea"/>
              </a:rPr>
              <a:t>市值</a:t>
            </a:r>
            <a:r>
              <a:rPr lang="en-US" altLang="zh-TW" sz="1600" b="1" dirty="0">
                <a:solidFill>
                  <a:srgbClr val="FFFF00"/>
                </a:solidFill>
                <a:effectLst>
                  <a:outerShdw blurRad="38100" dist="38100" dir="2700000" algn="tl">
                    <a:srgbClr val="000000">
                      <a:alpha val="43137"/>
                    </a:srgbClr>
                  </a:outerShdw>
                </a:effectLst>
                <a:latin typeface="+mj-ea"/>
                <a:ea typeface="+mj-ea"/>
              </a:rPr>
              <a:t>+</a:t>
            </a:r>
            <a:r>
              <a:rPr lang="zh-TW" altLang="en-US" sz="1600" dirty="0">
                <a:solidFill>
                  <a:srgbClr val="00FF00"/>
                </a:solidFill>
                <a:latin typeface="+mj-ea"/>
                <a:ea typeface="+mj-ea"/>
              </a:rPr>
              <a:t>垂直價差選擇權</a:t>
            </a:r>
            <a:r>
              <a:rPr lang="zh-TW" altLang="en-US" sz="1600" b="1" u="sng" dirty="0">
                <a:solidFill>
                  <a:srgbClr val="00FF00"/>
                </a:solidFill>
                <a:latin typeface="+mj-ea"/>
                <a:ea typeface="+mj-ea"/>
              </a:rPr>
              <a:t>付權利金之組合</a:t>
            </a:r>
            <a:r>
              <a:rPr lang="zh-TW" altLang="en-US" sz="1600" dirty="0">
                <a:solidFill>
                  <a:srgbClr val="00FF00"/>
                </a:solidFill>
                <a:latin typeface="+mj-ea"/>
                <a:ea typeface="+mj-ea"/>
              </a:rPr>
              <a:t>部位淨市值</a:t>
            </a:r>
            <a:r>
              <a:rPr lang="en-US" altLang="zh-TW" sz="1600" dirty="0" smtClean="0">
                <a:solidFill>
                  <a:srgbClr val="FFFF00"/>
                </a:solidFill>
                <a:latin typeface="+mj-ea"/>
                <a:ea typeface="+mj-ea"/>
              </a:rPr>
              <a:t>)</a:t>
            </a:r>
          </a:p>
          <a:p>
            <a:r>
              <a:rPr lang="en-US" altLang="zh-TW" sz="1600" b="1" dirty="0" smtClean="0">
                <a:solidFill>
                  <a:srgbClr val="FFFF00"/>
                </a:solidFill>
                <a:effectLst>
                  <a:outerShdw blurRad="38100" dist="38100" dir="2700000" algn="tl">
                    <a:srgbClr val="000000">
                      <a:alpha val="43137"/>
                    </a:srgbClr>
                  </a:outerShdw>
                </a:effectLst>
                <a:latin typeface="+mj-ea"/>
                <a:ea typeface="+mj-ea"/>
              </a:rPr>
              <a:t>–(</a:t>
            </a:r>
            <a:r>
              <a:rPr lang="zh-TW" altLang="en-US" sz="1600" b="1" dirty="0">
                <a:solidFill>
                  <a:srgbClr val="FFFF00"/>
                </a:solidFill>
                <a:effectLst>
                  <a:outerShdw blurRad="38100" dist="38100" dir="2700000" algn="tl">
                    <a:srgbClr val="000000">
                      <a:alpha val="43137"/>
                    </a:srgbClr>
                  </a:outerShdw>
                </a:effectLst>
                <a:latin typeface="+mj-ea"/>
                <a:ea typeface="+mj-ea"/>
              </a:rPr>
              <a:t>非垂直價差未沖銷選擇權</a:t>
            </a:r>
            <a:r>
              <a:rPr lang="zh-TW" altLang="en-US" sz="1600" b="1" dirty="0" smtClean="0">
                <a:solidFill>
                  <a:srgbClr val="FFFF00"/>
                </a:solidFill>
                <a:effectLst>
                  <a:outerShdw blurRad="38100" dist="38100" dir="2700000" algn="tl">
                    <a:srgbClr val="000000">
                      <a:alpha val="43137"/>
                    </a:srgbClr>
                  </a:outerShdw>
                </a:effectLst>
                <a:latin typeface="+mj-ea"/>
                <a:ea typeface="+mj-ea"/>
              </a:rPr>
              <a:t>賣方</a:t>
            </a:r>
            <a:r>
              <a:rPr lang="zh-TW" altLang="en-US" sz="1600" b="1" dirty="0">
                <a:solidFill>
                  <a:srgbClr val="FFFF00"/>
                </a:solidFill>
                <a:effectLst>
                  <a:outerShdw blurRad="38100" dist="38100" dir="2700000" algn="tl">
                    <a:srgbClr val="000000">
                      <a:alpha val="43137"/>
                    </a:srgbClr>
                  </a:outerShdw>
                </a:effectLst>
                <a:latin typeface="+mj-ea"/>
                <a:ea typeface="+mj-ea"/>
              </a:rPr>
              <a:t>風險</a:t>
            </a:r>
            <a:r>
              <a:rPr lang="zh-TW" altLang="en-US" sz="1600" b="1" dirty="0" smtClean="0">
                <a:solidFill>
                  <a:srgbClr val="FFFF00"/>
                </a:solidFill>
                <a:effectLst>
                  <a:outerShdw blurRad="38100" dist="38100" dir="2700000" algn="tl">
                    <a:srgbClr val="000000">
                      <a:alpha val="43137"/>
                    </a:srgbClr>
                  </a:outerShdw>
                </a:effectLst>
                <a:latin typeface="+mj-ea"/>
                <a:ea typeface="+mj-ea"/>
              </a:rPr>
              <a:t>市值</a:t>
            </a:r>
            <a:r>
              <a:rPr lang="en-US" altLang="zh-TW" sz="1600" b="1" dirty="0">
                <a:solidFill>
                  <a:srgbClr val="FFFF00"/>
                </a:solidFill>
                <a:effectLst>
                  <a:outerShdw blurRad="38100" dist="38100" dir="2700000" algn="tl">
                    <a:srgbClr val="000000">
                      <a:alpha val="43137"/>
                    </a:srgbClr>
                  </a:outerShdw>
                </a:effectLst>
                <a:latin typeface="+mj-ea"/>
                <a:ea typeface="+mj-ea"/>
              </a:rPr>
              <a:t>+</a:t>
            </a:r>
            <a:r>
              <a:rPr lang="zh-TW" altLang="en-US" sz="1600" dirty="0">
                <a:solidFill>
                  <a:srgbClr val="00FF00"/>
                </a:solidFill>
                <a:latin typeface="+mj-ea"/>
                <a:ea typeface="+mj-ea"/>
              </a:rPr>
              <a:t>垂直價差選擇權</a:t>
            </a:r>
            <a:r>
              <a:rPr lang="zh-TW" altLang="en-US" sz="1600" b="1" u="sng" dirty="0">
                <a:solidFill>
                  <a:srgbClr val="00FF00"/>
                </a:solidFill>
                <a:latin typeface="+mj-ea"/>
                <a:ea typeface="+mj-ea"/>
              </a:rPr>
              <a:t>收權利金之組合</a:t>
            </a:r>
            <a:r>
              <a:rPr lang="zh-TW" altLang="en-US" sz="1600" dirty="0">
                <a:solidFill>
                  <a:srgbClr val="00FF00"/>
                </a:solidFill>
                <a:latin typeface="+mj-ea"/>
                <a:ea typeface="+mj-ea"/>
              </a:rPr>
              <a:t>部位淨市值</a:t>
            </a:r>
            <a:r>
              <a:rPr lang="en-US" altLang="zh-TW" sz="1600" dirty="0">
                <a:solidFill>
                  <a:srgbClr val="FFFF00"/>
                </a:solidFill>
                <a:latin typeface="+mj-ea"/>
                <a:ea typeface="+mj-ea"/>
              </a:rPr>
              <a:t>)</a:t>
            </a:r>
          </a:p>
          <a:p>
            <a:endParaRPr lang="en-US" altLang="zh-TW" sz="1600" dirty="0" smtClean="0">
              <a:latin typeface="+mj-ea"/>
              <a:ea typeface="+mj-ea"/>
            </a:endParaRPr>
          </a:p>
          <a:p>
            <a:endParaRPr lang="en-US" altLang="zh-TW" sz="2000" dirty="0" smtClean="0">
              <a:latin typeface="+mj-ea"/>
              <a:ea typeface="+mj-ea"/>
            </a:endParaRPr>
          </a:p>
          <a:p>
            <a:r>
              <a:rPr lang="zh-TW" altLang="en-US" b="1" dirty="0" smtClean="0">
                <a:solidFill>
                  <a:srgbClr val="FFFF00"/>
                </a:solidFill>
                <a:effectLst>
                  <a:outerShdw blurRad="38100" dist="38100" dir="2700000" algn="tl">
                    <a:srgbClr val="000000">
                      <a:alpha val="43137"/>
                    </a:srgbClr>
                  </a:outerShdw>
                </a:effectLst>
                <a:latin typeface="+mj-ea"/>
                <a:ea typeface="+mj-ea"/>
              </a:rPr>
              <a:t>其中</a:t>
            </a:r>
            <a:r>
              <a:rPr lang="zh-TW" altLang="en-US" b="1" dirty="0">
                <a:solidFill>
                  <a:srgbClr val="FFFF00"/>
                </a:solidFill>
                <a:effectLst>
                  <a:outerShdw blurRad="38100" dist="38100" dir="2700000" algn="tl">
                    <a:srgbClr val="000000">
                      <a:alpha val="43137"/>
                    </a:srgbClr>
                  </a:outerShdw>
                </a:effectLst>
                <a:latin typeface="+mj-ea"/>
                <a:ea typeface="+mj-ea"/>
              </a:rPr>
              <a:t>：</a:t>
            </a:r>
          </a:p>
          <a:p>
            <a:r>
              <a:rPr lang="zh-TW" altLang="en-US" b="1" dirty="0">
                <a:solidFill>
                  <a:srgbClr val="FFFF00"/>
                </a:solidFill>
                <a:effectLst>
                  <a:outerShdw blurRad="38100" dist="38100" dir="2700000" algn="tl">
                    <a:srgbClr val="000000">
                      <a:alpha val="43137"/>
                    </a:srgbClr>
                  </a:outerShdw>
                </a:effectLst>
                <a:latin typeface="+mj-ea"/>
                <a:ea typeface="+mj-ea"/>
              </a:rPr>
              <a:t>「</a:t>
            </a:r>
            <a:r>
              <a:rPr lang="zh-TW" altLang="en-US" b="1" dirty="0">
                <a:solidFill>
                  <a:srgbClr val="00FF00"/>
                </a:solidFill>
                <a:effectLst>
                  <a:outerShdw blurRad="38100" dist="38100" dir="2700000" algn="tl">
                    <a:srgbClr val="000000">
                      <a:alpha val="43137"/>
                    </a:srgbClr>
                  </a:outerShdw>
                </a:effectLst>
                <a:latin typeface="+mj-ea"/>
                <a:ea typeface="+mj-ea"/>
              </a:rPr>
              <a:t>垂直價差交易付</a:t>
            </a:r>
            <a:r>
              <a:rPr lang="en-US" altLang="zh-TW" b="1" dirty="0">
                <a:solidFill>
                  <a:srgbClr val="00FF00"/>
                </a:solidFill>
                <a:effectLst>
                  <a:outerShdw blurRad="38100" dist="38100" dir="2700000" algn="tl">
                    <a:srgbClr val="000000">
                      <a:alpha val="43137"/>
                    </a:srgbClr>
                  </a:outerShdw>
                </a:effectLst>
                <a:latin typeface="+mj-ea"/>
                <a:ea typeface="+mj-ea"/>
              </a:rPr>
              <a:t>/</a:t>
            </a:r>
            <a:r>
              <a:rPr lang="zh-TW" altLang="en-US" b="1" dirty="0">
                <a:solidFill>
                  <a:srgbClr val="00FF00"/>
                </a:solidFill>
                <a:effectLst>
                  <a:outerShdw blurRad="38100" dist="38100" dir="2700000" algn="tl">
                    <a:srgbClr val="000000">
                      <a:alpha val="43137"/>
                    </a:srgbClr>
                  </a:outerShdw>
                </a:effectLst>
                <a:latin typeface="+mj-ea"/>
                <a:ea typeface="+mj-ea"/>
              </a:rPr>
              <a:t>收權利金之組合部位淨市值</a:t>
            </a:r>
            <a:r>
              <a:rPr lang="zh-TW" altLang="en-US" b="1" dirty="0" smtClean="0">
                <a:solidFill>
                  <a:srgbClr val="FFFF00"/>
                </a:solidFill>
                <a:effectLst>
                  <a:outerShdw blurRad="38100" dist="38100" dir="2700000" algn="tl">
                    <a:srgbClr val="000000">
                      <a:alpha val="43137"/>
                    </a:srgbClr>
                  </a:outerShdw>
                </a:effectLst>
                <a:latin typeface="+mj-ea"/>
                <a:ea typeface="+mj-ea"/>
              </a:rPr>
              <a:t>」</a:t>
            </a:r>
            <a:endParaRPr lang="en-US" altLang="zh-TW" b="1" dirty="0" smtClean="0">
              <a:solidFill>
                <a:srgbClr val="FFFF00"/>
              </a:solidFill>
              <a:effectLst>
                <a:outerShdw blurRad="38100" dist="38100" dir="2700000" algn="tl">
                  <a:srgbClr val="000000">
                    <a:alpha val="43137"/>
                  </a:srgbClr>
                </a:outerShdw>
              </a:effectLst>
              <a:latin typeface="+mj-ea"/>
              <a:ea typeface="+mj-ea"/>
            </a:endParaRPr>
          </a:p>
          <a:p>
            <a:r>
              <a:rPr lang="zh-TW" altLang="en-US" b="1" dirty="0" smtClean="0">
                <a:solidFill>
                  <a:srgbClr val="FFFF00"/>
                </a:solidFill>
                <a:effectLst>
                  <a:outerShdw blurRad="38100" dist="38100" dir="2700000" algn="tl">
                    <a:srgbClr val="000000">
                      <a:alpha val="43137"/>
                    </a:srgbClr>
                  </a:outerShdw>
                </a:effectLst>
                <a:latin typeface="+mj-ea"/>
                <a:ea typeface="+mj-ea"/>
              </a:rPr>
              <a:t>為</a:t>
            </a:r>
            <a:r>
              <a:rPr lang="zh-TW" altLang="en-US" b="1" dirty="0">
                <a:solidFill>
                  <a:srgbClr val="FFFF00"/>
                </a:solidFill>
                <a:effectLst>
                  <a:outerShdw blurRad="38100" dist="38100" dir="2700000" algn="tl">
                    <a:srgbClr val="000000">
                      <a:alpha val="43137"/>
                    </a:srgbClr>
                  </a:outerShdw>
                </a:effectLst>
                <a:latin typeface="+mj-ea"/>
                <a:ea typeface="+mj-ea"/>
              </a:rPr>
              <a:t>垂直價差組合部位中買方權利金市價減去賣方權利金市價後乘以契約</a:t>
            </a:r>
            <a:r>
              <a:rPr lang="zh-TW" altLang="en-US" b="1" dirty="0" smtClean="0">
                <a:solidFill>
                  <a:srgbClr val="FFFF00"/>
                </a:solidFill>
                <a:effectLst>
                  <a:outerShdw blurRad="38100" dist="38100" dir="2700000" algn="tl">
                    <a:srgbClr val="000000">
                      <a:alpha val="43137"/>
                    </a:srgbClr>
                  </a:outerShdw>
                </a:effectLst>
                <a:latin typeface="+mj-ea"/>
                <a:ea typeface="+mj-ea"/>
              </a:rPr>
              <a:t>乘數</a:t>
            </a:r>
            <a:endParaRPr lang="en-US" altLang="zh-TW" b="1" dirty="0" smtClean="0">
              <a:solidFill>
                <a:srgbClr val="FFFF00"/>
              </a:solidFill>
              <a:effectLst>
                <a:outerShdw blurRad="38100" dist="38100" dir="2700000" algn="tl">
                  <a:srgbClr val="000000">
                    <a:alpha val="43137"/>
                  </a:srgbClr>
                </a:outerShdw>
              </a:effectLst>
              <a:latin typeface="+mj-ea"/>
              <a:ea typeface="+mj-ea"/>
            </a:endParaRPr>
          </a:p>
          <a:p>
            <a:r>
              <a:rPr lang="zh-TW" altLang="en-US" b="1" dirty="0" smtClean="0">
                <a:solidFill>
                  <a:srgbClr val="FFFF00"/>
                </a:solidFill>
                <a:effectLst>
                  <a:outerShdw blurRad="38100" dist="38100" dir="2700000" algn="tl">
                    <a:srgbClr val="000000">
                      <a:alpha val="43137"/>
                    </a:srgbClr>
                  </a:outerShdw>
                </a:effectLst>
                <a:latin typeface="+mj-ea"/>
                <a:ea typeface="+mj-ea"/>
              </a:rPr>
              <a:t>再</a:t>
            </a:r>
            <a:r>
              <a:rPr lang="zh-TW" altLang="en-US" b="1" dirty="0">
                <a:solidFill>
                  <a:srgbClr val="FFFF00"/>
                </a:solidFill>
                <a:effectLst>
                  <a:outerShdw blurRad="38100" dist="38100" dir="2700000" algn="tl">
                    <a:srgbClr val="000000">
                      <a:alpha val="43137"/>
                    </a:srgbClr>
                  </a:outerShdw>
                </a:effectLst>
                <a:latin typeface="+mj-ea"/>
                <a:ea typeface="+mj-ea"/>
              </a:rPr>
              <a:t>取絕對值</a:t>
            </a:r>
            <a:r>
              <a:rPr lang="zh-TW" altLang="en-US" b="1" dirty="0" smtClean="0">
                <a:solidFill>
                  <a:srgbClr val="FFFF00"/>
                </a:solidFill>
                <a:effectLst>
                  <a:outerShdw blurRad="38100" dist="38100" dir="2700000" algn="tl">
                    <a:srgbClr val="000000">
                      <a:alpha val="43137"/>
                    </a:srgbClr>
                  </a:outerShdw>
                </a:effectLst>
                <a:latin typeface="+mj-ea"/>
                <a:ea typeface="+mj-ea"/>
              </a:rPr>
              <a:t>；當</a:t>
            </a:r>
            <a:r>
              <a:rPr lang="zh-TW" altLang="en-US" b="1" dirty="0">
                <a:solidFill>
                  <a:srgbClr val="FFFF00"/>
                </a:solidFill>
                <a:effectLst>
                  <a:outerShdw blurRad="38100" dist="38100" dir="2700000" algn="tl">
                    <a:srgbClr val="000000">
                      <a:alpha val="43137"/>
                    </a:srgbClr>
                  </a:outerShdw>
                </a:effectLst>
                <a:latin typeface="+mj-ea"/>
                <a:ea typeface="+mj-ea"/>
              </a:rPr>
              <a:t>淨市值大於履約價差乘以契約乘數時以履約價差乘以契約</a:t>
            </a:r>
            <a:r>
              <a:rPr lang="zh-TW" altLang="en-US" b="1" dirty="0" smtClean="0">
                <a:solidFill>
                  <a:srgbClr val="FFFF00"/>
                </a:solidFill>
                <a:effectLst>
                  <a:outerShdw blurRad="38100" dist="38100" dir="2700000" algn="tl">
                    <a:srgbClr val="000000">
                      <a:alpha val="43137"/>
                    </a:srgbClr>
                  </a:outerShdw>
                </a:effectLst>
                <a:latin typeface="+mj-ea"/>
                <a:ea typeface="+mj-ea"/>
              </a:rPr>
              <a:t>乘</a:t>
            </a:r>
            <a:endParaRPr lang="en-US" altLang="zh-TW" b="1" dirty="0" smtClean="0">
              <a:solidFill>
                <a:srgbClr val="FFFF00"/>
              </a:solidFill>
              <a:effectLst>
                <a:outerShdw blurRad="38100" dist="38100" dir="2700000" algn="tl">
                  <a:srgbClr val="000000">
                    <a:alpha val="43137"/>
                  </a:srgbClr>
                </a:outerShdw>
              </a:effectLst>
              <a:latin typeface="+mj-ea"/>
              <a:ea typeface="+mj-ea"/>
            </a:endParaRPr>
          </a:p>
          <a:p>
            <a:r>
              <a:rPr lang="zh-TW" altLang="en-US" b="1" dirty="0" smtClean="0">
                <a:solidFill>
                  <a:srgbClr val="FFFF00"/>
                </a:solidFill>
                <a:effectLst>
                  <a:outerShdw blurRad="38100" dist="38100" dir="2700000" algn="tl">
                    <a:srgbClr val="000000">
                      <a:alpha val="43137"/>
                    </a:srgbClr>
                  </a:outerShdw>
                </a:effectLst>
                <a:latin typeface="+mj-ea"/>
                <a:ea typeface="+mj-ea"/>
              </a:rPr>
              <a:t>數</a:t>
            </a:r>
            <a:r>
              <a:rPr lang="zh-TW" altLang="en-US" b="1" dirty="0">
                <a:solidFill>
                  <a:srgbClr val="FFFF00"/>
                </a:solidFill>
                <a:effectLst>
                  <a:outerShdw blurRad="38100" dist="38100" dir="2700000" algn="tl">
                    <a:srgbClr val="000000">
                      <a:alpha val="43137"/>
                    </a:srgbClr>
                  </a:outerShdw>
                </a:effectLst>
                <a:latin typeface="+mj-ea"/>
                <a:ea typeface="+mj-ea"/>
              </a:rPr>
              <a:t>計算</a:t>
            </a:r>
            <a:r>
              <a:rPr lang="zh-TW" altLang="en-US" b="1" dirty="0" smtClean="0">
                <a:solidFill>
                  <a:srgbClr val="FFFF00"/>
                </a:solidFill>
                <a:effectLst>
                  <a:outerShdw blurRad="38100" dist="38100" dir="2700000" algn="tl">
                    <a:srgbClr val="000000">
                      <a:alpha val="43137"/>
                    </a:srgbClr>
                  </a:outerShdw>
                </a:effectLst>
                <a:latin typeface="+mj-ea"/>
                <a:ea typeface="+mj-ea"/>
              </a:rPr>
              <a:t>。</a:t>
            </a:r>
            <a:endParaRPr lang="en-US" altLang="zh-TW" b="1" dirty="0" smtClean="0">
              <a:solidFill>
                <a:srgbClr val="FFFF00"/>
              </a:solidFill>
              <a:effectLst>
                <a:outerShdw blurRad="38100" dist="38100" dir="2700000" algn="tl">
                  <a:srgbClr val="000000">
                    <a:alpha val="43137"/>
                  </a:srgbClr>
                </a:outerShdw>
              </a:effectLst>
              <a:latin typeface="+mj-ea"/>
              <a:ea typeface="+mj-ea"/>
            </a:endParaRPr>
          </a:p>
          <a:p>
            <a:r>
              <a:rPr lang="zh-TW" altLang="en-US" sz="2000" b="1" dirty="0">
                <a:solidFill>
                  <a:srgbClr val="00FF00"/>
                </a:solidFill>
                <a:effectLst>
                  <a:outerShdw blurRad="38100" dist="38100" dir="2700000" algn="tl">
                    <a:srgbClr val="000000">
                      <a:alpha val="43137"/>
                    </a:srgbClr>
                  </a:outerShdw>
                </a:effectLst>
                <a:latin typeface="+mj-ea"/>
                <a:ea typeface="+mj-ea"/>
              </a:rPr>
              <a:t>倘經計算之風險指標分母項小於</a:t>
            </a:r>
            <a:r>
              <a:rPr lang="en-US" altLang="zh-TW" sz="2000" b="1" dirty="0">
                <a:solidFill>
                  <a:srgbClr val="00FF00"/>
                </a:solidFill>
                <a:effectLst>
                  <a:outerShdw blurRad="38100" dist="38100" dir="2700000" algn="tl">
                    <a:srgbClr val="000000">
                      <a:alpha val="43137"/>
                    </a:srgbClr>
                  </a:outerShdw>
                </a:effectLst>
                <a:latin typeface="+mj-ea"/>
                <a:ea typeface="+mj-ea"/>
              </a:rPr>
              <a:t>1</a:t>
            </a:r>
            <a:r>
              <a:rPr lang="zh-TW" altLang="en-US" sz="2000" b="1" dirty="0">
                <a:solidFill>
                  <a:srgbClr val="00FF00"/>
                </a:solidFill>
                <a:effectLst>
                  <a:outerShdw blurRad="38100" dist="38100" dir="2700000" algn="tl">
                    <a:srgbClr val="000000">
                      <a:alpha val="43137"/>
                    </a:srgbClr>
                  </a:outerShdw>
                </a:effectLst>
                <a:latin typeface="+mj-ea"/>
                <a:ea typeface="+mj-ea"/>
              </a:rPr>
              <a:t>，風險指標註記為</a:t>
            </a:r>
            <a:r>
              <a:rPr lang="en-US" altLang="zh-TW" sz="2000" b="1" dirty="0">
                <a:solidFill>
                  <a:srgbClr val="00FF00"/>
                </a:solidFill>
                <a:effectLst>
                  <a:outerShdw blurRad="38100" dist="38100" dir="2700000" algn="tl">
                    <a:srgbClr val="000000">
                      <a:alpha val="43137"/>
                    </a:srgbClr>
                  </a:outerShdw>
                </a:effectLst>
                <a:latin typeface="+mj-ea"/>
                <a:ea typeface="+mj-ea"/>
              </a:rPr>
              <a:t>100%</a:t>
            </a:r>
            <a:r>
              <a:rPr lang="zh-TW" altLang="en-US" sz="2000" b="1" dirty="0" smtClean="0">
                <a:solidFill>
                  <a:srgbClr val="00FF00"/>
                </a:solidFill>
                <a:effectLst>
                  <a:outerShdw blurRad="38100" dist="38100" dir="2700000" algn="tl">
                    <a:srgbClr val="000000">
                      <a:alpha val="43137"/>
                    </a:srgbClr>
                  </a:outerShdw>
                </a:effectLst>
                <a:latin typeface="+mj-ea"/>
                <a:ea typeface="+mj-ea"/>
              </a:rPr>
              <a:t>。</a:t>
            </a:r>
            <a:endParaRPr lang="en-US" altLang="zh-TW" sz="2000" b="1" dirty="0" smtClean="0">
              <a:solidFill>
                <a:srgbClr val="00FF00"/>
              </a:solidFill>
              <a:effectLst>
                <a:outerShdw blurRad="38100" dist="38100" dir="2700000" algn="tl">
                  <a:srgbClr val="000000">
                    <a:alpha val="43137"/>
                  </a:srgbClr>
                </a:outerShdw>
              </a:effectLst>
              <a:latin typeface="+mj-ea"/>
              <a:ea typeface="+mj-ea"/>
            </a:endParaRPr>
          </a:p>
          <a:p>
            <a:endParaRPr lang="zh-TW" altLang="en-US" sz="2000" dirty="0">
              <a:latin typeface="+mj-ea"/>
              <a:ea typeface="+mj-ea"/>
            </a:endParaRPr>
          </a:p>
        </p:txBody>
      </p:sp>
      <p:sp>
        <p:nvSpPr>
          <p:cNvPr id="5" name="弧形向右箭號 4"/>
          <p:cNvSpPr/>
          <p:nvPr/>
        </p:nvSpPr>
        <p:spPr>
          <a:xfrm>
            <a:off x="467628" y="2276872"/>
            <a:ext cx="299606" cy="822036"/>
          </a:xfrm>
          <a:prstGeom prst="curvedRightArrow">
            <a:avLst/>
          </a:prstGeom>
          <a:solidFill>
            <a:srgbClr val="FF0000"/>
          </a:solidFill>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solidFill>
                <a:schemeClr val="tx1"/>
              </a:solidFill>
            </a:endParaRP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a:solidFill>
                  <a:srgbClr val="FFFF00"/>
                </a:solidFill>
                <a:effectLst>
                  <a:outerShdw blurRad="38100" dist="38100" dir="2700000" algn="tl">
                    <a:srgbClr val="000000"/>
                  </a:outerShdw>
                </a:effectLst>
              </a:rPr>
              <a:t>計算原則</a:t>
            </a:r>
            <a:r>
              <a:rPr lang="zh-TW" altLang="en-US" sz="2800" b="1" dirty="0" smtClean="0">
                <a:solidFill>
                  <a:srgbClr val="FFFF00"/>
                </a:solidFill>
                <a:effectLst>
                  <a:outerShdw blurRad="38100" dist="38100" dir="2700000" algn="tl">
                    <a:srgbClr val="000000"/>
                  </a:outerShdw>
                </a:effectLst>
              </a:rPr>
              <a:t>參考方式一</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3598671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735057" y="3058391"/>
            <a:ext cx="7920879" cy="1200329"/>
          </a:xfrm>
          <a:prstGeom prst="rect">
            <a:avLst/>
          </a:prstGeom>
          <a:solidFill>
            <a:schemeClr val="bg1">
              <a:lumMod val="50000"/>
            </a:schemeClr>
          </a:solidFill>
          <a:ln w="38100">
            <a:solidFill>
              <a:srgbClr val="FF0000"/>
            </a:solidFill>
          </a:ln>
        </p:spPr>
        <p:txBody>
          <a:bodyPr wrap="square">
            <a:spAutoFit/>
          </a:bodyPr>
          <a:lstStyle/>
          <a:p>
            <a:pPr algn="ctr"/>
            <a:r>
              <a:rPr lang="zh-TW" altLang="zh-TW" b="1" dirty="0" smtClean="0">
                <a:solidFill>
                  <a:srgbClr val="FFFF00"/>
                </a:solidFill>
                <a:latin typeface="+mj-ea"/>
                <a:ea typeface="+mj-ea"/>
              </a:rPr>
              <a:t>權益數</a:t>
            </a:r>
            <a:r>
              <a:rPr lang="en-US" altLang="zh-TW" b="1" dirty="0" smtClean="0">
                <a:solidFill>
                  <a:srgbClr val="FFFF00"/>
                </a:solidFill>
                <a:latin typeface="+mj-ea"/>
                <a:ea typeface="+mj-ea"/>
              </a:rPr>
              <a:t>+</a:t>
            </a:r>
            <a:r>
              <a:rPr lang="zh-TW" altLang="zh-TW" b="1" dirty="0" smtClean="0">
                <a:solidFill>
                  <a:srgbClr val="00FF00"/>
                </a:solidFill>
                <a:latin typeface="+mj-ea"/>
                <a:ea typeface="+mj-ea"/>
              </a:rPr>
              <a:t>未沖銷選擇權買方</a:t>
            </a:r>
            <a:r>
              <a:rPr lang="zh-TW" altLang="en-US" b="1" dirty="0">
                <a:solidFill>
                  <a:srgbClr val="00FF00"/>
                </a:solidFill>
                <a:latin typeface="+mj-ea"/>
                <a:ea typeface="+mj-ea"/>
              </a:rPr>
              <a:t>風險</a:t>
            </a:r>
            <a:r>
              <a:rPr lang="zh-TW" altLang="zh-TW" b="1" dirty="0" smtClean="0">
                <a:solidFill>
                  <a:srgbClr val="00FF00"/>
                </a:solidFill>
                <a:latin typeface="+mj-ea"/>
                <a:ea typeface="+mj-ea"/>
              </a:rPr>
              <a:t>市值</a:t>
            </a:r>
            <a:r>
              <a:rPr lang="en-US" altLang="zh-TW" b="1" dirty="0" smtClean="0">
                <a:solidFill>
                  <a:srgbClr val="FFFF00"/>
                </a:solidFill>
                <a:latin typeface="+mj-ea"/>
                <a:ea typeface="+mj-ea"/>
              </a:rPr>
              <a:t>–</a:t>
            </a:r>
            <a:r>
              <a:rPr lang="zh-TW" altLang="zh-TW" b="1" dirty="0" smtClean="0">
                <a:solidFill>
                  <a:srgbClr val="00FF00"/>
                </a:solidFill>
                <a:latin typeface="+mj-ea"/>
                <a:ea typeface="+mj-ea"/>
              </a:rPr>
              <a:t>未沖銷選擇權賣方</a:t>
            </a:r>
            <a:r>
              <a:rPr lang="zh-TW" altLang="en-US" b="1" dirty="0">
                <a:solidFill>
                  <a:srgbClr val="00FF00"/>
                </a:solidFill>
                <a:latin typeface="+mj-ea"/>
                <a:ea typeface="+mj-ea"/>
              </a:rPr>
              <a:t>風險</a:t>
            </a:r>
            <a:r>
              <a:rPr lang="zh-TW" altLang="zh-TW" b="1" dirty="0" smtClean="0">
                <a:solidFill>
                  <a:srgbClr val="00FF00"/>
                </a:solidFill>
                <a:latin typeface="+mj-ea"/>
                <a:ea typeface="+mj-ea"/>
              </a:rPr>
              <a:t>市值</a:t>
            </a:r>
            <a:endParaRPr lang="en-US" altLang="zh-TW" b="1" dirty="0" smtClean="0">
              <a:solidFill>
                <a:srgbClr val="00FF00"/>
              </a:solidFill>
              <a:latin typeface="+mj-ea"/>
              <a:ea typeface="+mj-ea"/>
            </a:endParaRPr>
          </a:p>
          <a:p>
            <a:endParaRPr lang="en-US" altLang="zh-TW" b="1" dirty="0" smtClean="0">
              <a:solidFill>
                <a:schemeClr val="bg1"/>
              </a:solidFill>
              <a:latin typeface="+mj-ea"/>
              <a:ea typeface="+mj-ea"/>
            </a:endParaRPr>
          </a:p>
          <a:p>
            <a:r>
              <a:rPr lang="zh-TW" altLang="zh-TW" b="1" dirty="0" smtClean="0">
                <a:solidFill>
                  <a:srgbClr val="FFFF00"/>
                </a:solidFill>
                <a:latin typeface="+mj-ea"/>
                <a:ea typeface="+mj-ea"/>
              </a:rPr>
              <a:t>未沖銷部位所需原始保證金</a:t>
            </a:r>
            <a:r>
              <a:rPr lang="en-US" altLang="zh-TW" b="1" dirty="0" smtClean="0">
                <a:solidFill>
                  <a:srgbClr val="FFFF00"/>
                </a:solidFill>
                <a:latin typeface="+mj-ea"/>
                <a:ea typeface="+mj-ea"/>
              </a:rPr>
              <a:t>+</a:t>
            </a:r>
            <a:r>
              <a:rPr lang="zh-TW" altLang="zh-TW" b="1" dirty="0" smtClean="0">
                <a:solidFill>
                  <a:srgbClr val="00FF00"/>
                </a:solidFill>
                <a:latin typeface="+mj-ea"/>
                <a:ea typeface="+mj-ea"/>
              </a:rPr>
              <a:t>未沖銷選擇權買方</a:t>
            </a:r>
            <a:r>
              <a:rPr lang="zh-TW" altLang="en-US" b="1" dirty="0">
                <a:solidFill>
                  <a:srgbClr val="00FF00"/>
                </a:solidFill>
                <a:latin typeface="+mj-ea"/>
                <a:ea typeface="+mj-ea"/>
              </a:rPr>
              <a:t>風險</a:t>
            </a:r>
            <a:r>
              <a:rPr lang="zh-TW" altLang="zh-TW" b="1" dirty="0" smtClean="0">
                <a:solidFill>
                  <a:srgbClr val="00FF00"/>
                </a:solidFill>
                <a:latin typeface="+mj-ea"/>
                <a:ea typeface="+mj-ea"/>
              </a:rPr>
              <a:t>市值</a:t>
            </a:r>
            <a:r>
              <a:rPr lang="en-US" altLang="zh-TW" b="1" dirty="0" smtClean="0">
                <a:solidFill>
                  <a:srgbClr val="FFFF00"/>
                </a:solidFill>
                <a:latin typeface="+mj-ea"/>
                <a:ea typeface="+mj-ea"/>
              </a:rPr>
              <a:t>–</a:t>
            </a:r>
            <a:r>
              <a:rPr lang="zh-TW" altLang="zh-TW" b="1" dirty="0" smtClean="0">
                <a:solidFill>
                  <a:srgbClr val="00FF00"/>
                </a:solidFill>
                <a:latin typeface="+mj-ea"/>
                <a:ea typeface="+mj-ea"/>
              </a:rPr>
              <a:t>未沖銷選擇權賣方</a:t>
            </a:r>
            <a:r>
              <a:rPr lang="zh-TW" altLang="en-US" b="1" dirty="0">
                <a:solidFill>
                  <a:srgbClr val="00FF00"/>
                </a:solidFill>
                <a:latin typeface="+mj-ea"/>
                <a:ea typeface="+mj-ea"/>
              </a:rPr>
              <a:t>風險</a:t>
            </a:r>
            <a:r>
              <a:rPr lang="zh-TW" altLang="zh-TW" b="1" dirty="0" smtClean="0">
                <a:solidFill>
                  <a:srgbClr val="00FF00"/>
                </a:solidFill>
                <a:latin typeface="+mj-ea"/>
                <a:ea typeface="+mj-ea"/>
              </a:rPr>
              <a:t>市值</a:t>
            </a:r>
            <a:r>
              <a:rPr lang="zh-TW" altLang="zh-TW" b="1" dirty="0" smtClean="0">
                <a:solidFill>
                  <a:srgbClr val="FFFF00"/>
                </a:solidFill>
                <a:latin typeface="+mj-ea"/>
                <a:ea typeface="+mj-ea"/>
              </a:rPr>
              <a:t>＋依加收保證金指標所加收之保證金</a:t>
            </a:r>
            <a:r>
              <a:rPr lang="en-US" altLang="zh-TW" b="1" dirty="0" smtClean="0">
                <a:solidFill>
                  <a:srgbClr val="FFFF00"/>
                </a:solidFill>
                <a:latin typeface="+mj-ea"/>
                <a:ea typeface="+mj-ea"/>
              </a:rPr>
              <a:t> </a:t>
            </a:r>
          </a:p>
        </p:txBody>
      </p:sp>
      <p:cxnSp>
        <p:nvCxnSpPr>
          <p:cNvPr id="11" name="直線接點 10"/>
          <p:cNvCxnSpPr/>
          <p:nvPr/>
        </p:nvCxnSpPr>
        <p:spPr>
          <a:xfrm>
            <a:off x="722440" y="3495723"/>
            <a:ext cx="7920877" cy="0"/>
          </a:xfrm>
          <a:prstGeom prst="line">
            <a:avLst/>
          </a:prstGeom>
          <a:ln w="25400">
            <a:solidFill>
              <a:srgbClr val="00FF00"/>
            </a:solidFill>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539552" y="1717761"/>
            <a:ext cx="3816424" cy="830997"/>
          </a:xfrm>
          <a:prstGeom prst="rect">
            <a:avLst/>
          </a:prstGeom>
        </p:spPr>
        <p:txBody>
          <a:bodyPr wrap="square">
            <a:spAutoFit/>
          </a:bodyPr>
          <a:lstStyle/>
          <a:p>
            <a:pPr lvl="0"/>
            <a:r>
              <a:rPr lang="en-US" altLang="zh-TW" sz="1600" b="1" dirty="0" smtClean="0">
                <a:solidFill>
                  <a:srgbClr val="FFFF00"/>
                </a:solidFill>
                <a:effectLst>
                  <a:outerShdw blurRad="38100" dist="38100" dir="2700000" algn="tl">
                    <a:srgbClr val="000000">
                      <a:alpha val="43137"/>
                    </a:srgbClr>
                  </a:outerShdw>
                </a:effectLst>
                <a:latin typeface="標楷體"/>
                <a:ea typeface="標楷體"/>
              </a:rPr>
              <a:t>(</a:t>
            </a:r>
            <a:r>
              <a:rPr lang="zh-TW" altLang="en-US" sz="1600" b="1" dirty="0">
                <a:solidFill>
                  <a:srgbClr val="FFFF00"/>
                </a:solidFill>
                <a:effectLst>
                  <a:outerShdw blurRad="38100" dist="38100" dir="2700000" algn="tl">
                    <a:srgbClr val="000000">
                      <a:alpha val="43137"/>
                    </a:srgbClr>
                  </a:outerShdw>
                </a:effectLst>
                <a:latin typeface="標楷體"/>
                <a:ea typeface="標楷體"/>
              </a:rPr>
              <a:t>非垂直價差未沖銷選擇權</a:t>
            </a:r>
            <a:r>
              <a:rPr lang="zh-TW" altLang="en-US" sz="1600" b="1" dirty="0" smtClean="0">
                <a:solidFill>
                  <a:srgbClr val="FFFF00"/>
                </a:solidFill>
                <a:effectLst>
                  <a:outerShdw blurRad="38100" dist="38100" dir="2700000" algn="tl">
                    <a:srgbClr val="000000">
                      <a:alpha val="43137"/>
                    </a:srgbClr>
                  </a:outerShdw>
                </a:effectLst>
                <a:latin typeface="標楷體"/>
                <a:ea typeface="標楷體"/>
              </a:rPr>
              <a:t>買方</a:t>
            </a:r>
            <a:r>
              <a:rPr lang="zh-TW" altLang="en-US" sz="1600" b="1" dirty="0">
                <a:solidFill>
                  <a:srgbClr val="FFFF00"/>
                </a:solidFill>
                <a:effectLst>
                  <a:outerShdw blurRad="38100" dist="38100" dir="2700000" algn="tl">
                    <a:srgbClr val="000000">
                      <a:alpha val="43137"/>
                    </a:srgbClr>
                  </a:outerShdw>
                </a:effectLst>
                <a:latin typeface="標楷體"/>
                <a:ea typeface="標楷體"/>
              </a:rPr>
              <a:t>風險</a:t>
            </a:r>
            <a:r>
              <a:rPr lang="zh-TW" altLang="en-US" sz="1600" b="1" dirty="0" smtClean="0">
                <a:solidFill>
                  <a:srgbClr val="FFFF00"/>
                </a:solidFill>
                <a:effectLst>
                  <a:outerShdw blurRad="38100" dist="38100" dir="2700000" algn="tl">
                    <a:srgbClr val="000000">
                      <a:alpha val="43137"/>
                    </a:srgbClr>
                  </a:outerShdw>
                </a:effectLst>
                <a:latin typeface="標楷體"/>
                <a:ea typeface="標楷體"/>
              </a:rPr>
              <a:t>市值</a:t>
            </a:r>
            <a:r>
              <a:rPr lang="en-US" altLang="zh-TW" sz="1600" b="1" dirty="0">
                <a:solidFill>
                  <a:srgbClr val="FFFF00"/>
                </a:solidFill>
                <a:effectLst>
                  <a:outerShdw blurRad="38100" dist="38100" dir="2700000" algn="tl">
                    <a:srgbClr val="000000">
                      <a:alpha val="43137"/>
                    </a:srgbClr>
                  </a:outerShdw>
                </a:effectLst>
                <a:latin typeface="標楷體"/>
                <a:ea typeface="標楷體"/>
              </a:rPr>
              <a:t>+</a:t>
            </a:r>
            <a:r>
              <a:rPr lang="zh-TW" altLang="en-US" sz="1600" b="1" dirty="0">
                <a:solidFill>
                  <a:srgbClr val="00FF00"/>
                </a:solidFill>
                <a:effectLst>
                  <a:outerShdw blurRad="38100" dist="38100" dir="2700000" algn="tl">
                    <a:srgbClr val="000000">
                      <a:alpha val="43137"/>
                    </a:srgbClr>
                  </a:outerShdw>
                </a:effectLst>
                <a:latin typeface="標楷體"/>
                <a:ea typeface="標楷體"/>
              </a:rPr>
              <a:t>垂直價差選擇權</a:t>
            </a:r>
            <a:r>
              <a:rPr lang="zh-TW" altLang="en-US" sz="1600" b="1" u="sng" dirty="0">
                <a:solidFill>
                  <a:srgbClr val="00FF00"/>
                </a:solidFill>
                <a:effectLst>
                  <a:outerShdw blurRad="38100" dist="38100" dir="2700000" algn="tl">
                    <a:srgbClr val="000000">
                      <a:alpha val="43137"/>
                    </a:srgbClr>
                  </a:outerShdw>
                </a:effectLst>
                <a:latin typeface="標楷體"/>
                <a:ea typeface="標楷體"/>
              </a:rPr>
              <a:t>付權利金之組合</a:t>
            </a:r>
            <a:r>
              <a:rPr lang="zh-TW" altLang="en-US" sz="1600" b="1" dirty="0">
                <a:solidFill>
                  <a:srgbClr val="00FF00"/>
                </a:solidFill>
                <a:effectLst>
                  <a:outerShdw blurRad="38100" dist="38100" dir="2700000" algn="tl">
                    <a:srgbClr val="000000">
                      <a:alpha val="43137"/>
                    </a:srgbClr>
                  </a:outerShdw>
                </a:effectLst>
                <a:latin typeface="標楷體"/>
                <a:ea typeface="標楷體"/>
              </a:rPr>
              <a:t>部位淨市值</a:t>
            </a:r>
            <a:r>
              <a:rPr lang="en-US" altLang="zh-TW" sz="1600" b="1" dirty="0" smtClean="0">
                <a:solidFill>
                  <a:srgbClr val="FFFF00"/>
                </a:solidFill>
                <a:effectLst>
                  <a:outerShdw blurRad="38100" dist="38100" dir="2700000" algn="tl">
                    <a:srgbClr val="000000">
                      <a:alpha val="43137"/>
                    </a:srgbClr>
                  </a:outerShdw>
                </a:effectLst>
                <a:latin typeface="標楷體"/>
                <a:ea typeface="標楷體"/>
              </a:rPr>
              <a:t>)</a:t>
            </a:r>
            <a:endParaRPr lang="en-US" altLang="zh-TW" sz="1600" b="1" dirty="0">
              <a:solidFill>
                <a:srgbClr val="FFFF00"/>
              </a:solidFill>
              <a:effectLst>
                <a:outerShdw blurRad="38100" dist="38100" dir="2700000" algn="tl">
                  <a:srgbClr val="000000">
                    <a:alpha val="43137"/>
                  </a:srgbClr>
                </a:outerShdw>
              </a:effectLst>
              <a:latin typeface="標楷體"/>
              <a:ea typeface="標楷體"/>
            </a:endParaRPr>
          </a:p>
        </p:txBody>
      </p:sp>
      <p:sp>
        <p:nvSpPr>
          <p:cNvPr id="4" name="矩形 3"/>
          <p:cNvSpPr/>
          <p:nvPr/>
        </p:nvSpPr>
        <p:spPr>
          <a:xfrm>
            <a:off x="5023031" y="1717760"/>
            <a:ext cx="3800591" cy="830997"/>
          </a:xfrm>
          <a:prstGeom prst="rect">
            <a:avLst/>
          </a:prstGeom>
        </p:spPr>
        <p:txBody>
          <a:bodyPr wrap="square">
            <a:spAutoFit/>
          </a:bodyPr>
          <a:lstStyle/>
          <a:p>
            <a:pPr lvl="0"/>
            <a:r>
              <a:rPr lang="en-US" altLang="zh-TW" sz="1600" b="1" dirty="0" smtClean="0">
                <a:solidFill>
                  <a:srgbClr val="FFFF00"/>
                </a:solidFill>
                <a:effectLst>
                  <a:outerShdw blurRad="38100" dist="38100" dir="2700000" algn="tl">
                    <a:srgbClr val="000000">
                      <a:alpha val="43137"/>
                    </a:srgbClr>
                  </a:outerShdw>
                </a:effectLst>
                <a:latin typeface="標楷體"/>
                <a:ea typeface="標楷體"/>
              </a:rPr>
              <a:t>(</a:t>
            </a:r>
            <a:r>
              <a:rPr lang="zh-TW" altLang="en-US" sz="1600" b="1" dirty="0">
                <a:solidFill>
                  <a:srgbClr val="FFFF00"/>
                </a:solidFill>
                <a:effectLst>
                  <a:outerShdw blurRad="38100" dist="38100" dir="2700000" algn="tl">
                    <a:srgbClr val="000000">
                      <a:alpha val="43137"/>
                    </a:srgbClr>
                  </a:outerShdw>
                </a:effectLst>
                <a:latin typeface="標楷體"/>
                <a:ea typeface="標楷體"/>
              </a:rPr>
              <a:t>非垂直價差未沖銷選擇權</a:t>
            </a:r>
            <a:r>
              <a:rPr lang="zh-TW" altLang="en-US" sz="1600" b="1" dirty="0" smtClean="0">
                <a:solidFill>
                  <a:srgbClr val="FFFF00"/>
                </a:solidFill>
                <a:effectLst>
                  <a:outerShdw blurRad="38100" dist="38100" dir="2700000" algn="tl">
                    <a:srgbClr val="000000">
                      <a:alpha val="43137"/>
                    </a:srgbClr>
                  </a:outerShdw>
                </a:effectLst>
                <a:latin typeface="標楷體"/>
                <a:ea typeface="標楷體"/>
              </a:rPr>
              <a:t>賣方</a:t>
            </a:r>
            <a:r>
              <a:rPr lang="zh-TW" altLang="en-US" sz="1600" b="1" dirty="0">
                <a:solidFill>
                  <a:srgbClr val="FFFF00"/>
                </a:solidFill>
                <a:effectLst>
                  <a:outerShdw blurRad="38100" dist="38100" dir="2700000" algn="tl">
                    <a:srgbClr val="000000">
                      <a:alpha val="43137"/>
                    </a:srgbClr>
                  </a:outerShdw>
                </a:effectLst>
                <a:latin typeface="標楷體"/>
                <a:ea typeface="標楷體"/>
              </a:rPr>
              <a:t>風險</a:t>
            </a:r>
            <a:r>
              <a:rPr lang="zh-TW" altLang="en-US" sz="1600" b="1" dirty="0" smtClean="0">
                <a:solidFill>
                  <a:srgbClr val="FFFF00"/>
                </a:solidFill>
                <a:effectLst>
                  <a:outerShdw blurRad="38100" dist="38100" dir="2700000" algn="tl">
                    <a:srgbClr val="000000">
                      <a:alpha val="43137"/>
                    </a:srgbClr>
                  </a:outerShdw>
                </a:effectLst>
                <a:latin typeface="標楷體"/>
                <a:ea typeface="標楷體"/>
              </a:rPr>
              <a:t>市值</a:t>
            </a:r>
            <a:r>
              <a:rPr lang="en-US" altLang="zh-TW" sz="1600" b="1" dirty="0">
                <a:solidFill>
                  <a:srgbClr val="FFFF00"/>
                </a:solidFill>
                <a:effectLst>
                  <a:outerShdw blurRad="38100" dist="38100" dir="2700000" algn="tl">
                    <a:srgbClr val="000000">
                      <a:alpha val="43137"/>
                    </a:srgbClr>
                  </a:outerShdw>
                </a:effectLst>
                <a:latin typeface="標楷體"/>
                <a:ea typeface="標楷體"/>
              </a:rPr>
              <a:t>+</a:t>
            </a:r>
            <a:r>
              <a:rPr lang="zh-TW" altLang="en-US" sz="1600" b="1" dirty="0">
                <a:solidFill>
                  <a:srgbClr val="00FF00"/>
                </a:solidFill>
                <a:effectLst>
                  <a:outerShdw blurRad="38100" dist="38100" dir="2700000" algn="tl">
                    <a:srgbClr val="000000">
                      <a:alpha val="43137"/>
                    </a:srgbClr>
                  </a:outerShdw>
                </a:effectLst>
                <a:latin typeface="標楷體"/>
                <a:ea typeface="標楷體"/>
              </a:rPr>
              <a:t>垂直價差選擇權</a:t>
            </a:r>
            <a:r>
              <a:rPr lang="zh-TW" altLang="en-US" sz="1600" b="1" u="sng" dirty="0">
                <a:solidFill>
                  <a:srgbClr val="00FF00"/>
                </a:solidFill>
                <a:effectLst>
                  <a:outerShdw blurRad="38100" dist="38100" dir="2700000" algn="tl">
                    <a:srgbClr val="000000">
                      <a:alpha val="43137"/>
                    </a:srgbClr>
                  </a:outerShdw>
                </a:effectLst>
                <a:latin typeface="標楷體"/>
                <a:ea typeface="標楷體"/>
              </a:rPr>
              <a:t>收權利金之組合</a:t>
            </a:r>
            <a:r>
              <a:rPr lang="zh-TW" altLang="en-US" sz="1600" b="1" dirty="0">
                <a:solidFill>
                  <a:srgbClr val="00FF00"/>
                </a:solidFill>
                <a:effectLst>
                  <a:outerShdw blurRad="38100" dist="38100" dir="2700000" algn="tl">
                    <a:srgbClr val="000000">
                      <a:alpha val="43137"/>
                    </a:srgbClr>
                  </a:outerShdw>
                </a:effectLst>
                <a:latin typeface="標楷體"/>
                <a:ea typeface="標楷體"/>
              </a:rPr>
              <a:t>部位淨市值</a:t>
            </a:r>
            <a:r>
              <a:rPr lang="en-US" altLang="zh-TW" sz="1600" b="1" dirty="0">
                <a:solidFill>
                  <a:srgbClr val="FFFF00"/>
                </a:solidFill>
                <a:effectLst>
                  <a:outerShdw blurRad="38100" dist="38100" dir="2700000" algn="tl">
                    <a:srgbClr val="000000">
                      <a:alpha val="43137"/>
                    </a:srgbClr>
                  </a:outerShdw>
                </a:effectLst>
                <a:latin typeface="標楷體"/>
                <a:ea typeface="標楷體"/>
              </a:rPr>
              <a:t>)</a:t>
            </a:r>
          </a:p>
        </p:txBody>
      </p:sp>
      <p:sp>
        <p:nvSpPr>
          <p:cNvPr id="16" name="矩形 15"/>
          <p:cNvSpPr/>
          <p:nvPr/>
        </p:nvSpPr>
        <p:spPr>
          <a:xfrm>
            <a:off x="611560" y="5087015"/>
            <a:ext cx="3744416" cy="830997"/>
          </a:xfrm>
          <a:prstGeom prst="rect">
            <a:avLst/>
          </a:prstGeom>
        </p:spPr>
        <p:txBody>
          <a:bodyPr wrap="square">
            <a:spAutoFit/>
          </a:bodyPr>
          <a:lstStyle/>
          <a:p>
            <a:pPr lvl="0"/>
            <a:r>
              <a:rPr lang="en-US" altLang="zh-TW" sz="1600" b="1" dirty="0" smtClean="0">
                <a:solidFill>
                  <a:srgbClr val="FFFF00"/>
                </a:solidFill>
                <a:effectLst>
                  <a:outerShdw blurRad="38100" dist="38100" dir="2700000" algn="tl">
                    <a:srgbClr val="000000">
                      <a:alpha val="43137"/>
                    </a:srgbClr>
                  </a:outerShdw>
                </a:effectLst>
                <a:latin typeface="標楷體"/>
                <a:ea typeface="標楷體"/>
              </a:rPr>
              <a:t>(</a:t>
            </a:r>
            <a:r>
              <a:rPr lang="zh-TW" altLang="en-US" sz="1600" b="1" dirty="0">
                <a:solidFill>
                  <a:srgbClr val="FFFF00"/>
                </a:solidFill>
                <a:effectLst>
                  <a:outerShdw blurRad="38100" dist="38100" dir="2700000" algn="tl">
                    <a:srgbClr val="000000">
                      <a:alpha val="43137"/>
                    </a:srgbClr>
                  </a:outerShdw>
                </a:effectLst>
                <a:latin typeface="標楷體"/>
                <a:ea typeface="標楷體"/>
              </a:rPr>
              <a:t>非垂直價差未沖銷選擇權</a:t>
            </a:r>
            <a:r>
              <a:rPr lang="zh-TW" altLang="en-US" sz="1600" b="1" dirty="0" smtClean="0">
                <a:solidFill>
                  <a:srgbClr val="FFFF00"/>
                </a:solidFill>
                <a:effectLst>
                  <a:outerShdw blurRad="38100" dist="38100" dir="2700000" algn="tl">
                    <a:srgbClr val="000000">
                      <a:alpha val="43137"/>
                    </a:srgbClr>
                  </a:outerShdw>
                </a:effectLst>
                <a:latin typeface="標楷體"/>
                <a:ea typeface="標楷體"/>
              </a:rPr>
              <a:t>買方</a:t>
            </a:r>
            <a:r>
              <a:rPr lang="zh-TW" altLang="en-US" sz="1600" b="1" dirty="0">
                <a:solidFill>
                  <a:srgbClr val="FFFF00"/>
                </a:solidFill>
                <a:effectLst>
                  <a:outerShdw blurRad="38100" dist="38100" dir="2700000" algn="tl">
                    <a:srgbClr val="000000">
                      <a:alpha val="43137"/>
                    </a:srgbClr>
                  </a:outerShdw>
                </a:effectLst>
                <a:latin typeface="標楷體"/>
                <a:ea typeface="標楷體"/>
              </a:rPr>
              <a:t>風險</a:t>
            </a:r>
            <a:r>
              <a:rPr lang="zh-TW" altLang="en-US" sz="1600" b="1" dirty="0" smtClean="0">
                <a:solidFill>
                  <a:srgbClr val="FFFF00"/>
                </a:solidFill>
                <a:effectLst>
                  <a:outerShdw blurRad="38100" dist="38100" dir="2700000" algn="tl">
                    <a:srgbClr val="000000">
                      <a:alpha val="43137"/>
                    </a:srgbClr>
                  </a:outerShdw>
                </a:effectLst>
                <a:latin typeface="標楷體"/>
                <a:ea typeface="標楷體"/>
              </a:rPr>
              <a:t>市值</a:t>
            </a:r>
            <a:r>
              <a:rPr lang="en-US" altLang="zh-TW" sz="1600" b="1" dirty="0">
                <a:solidFill>
                  <a:srgbClr val="FFFF00"/>
                </a:solidFill>
                <a:effectLst>
                  <a:outerShdw blurRad="38100" dist="38100" dir="2700000" algn="tl">
                    <a:srgbClr val="000000">
                      <a:alpha val="43137"/>
                    </a:srgbClr>
                  </a:outerShdw>
                </a:effectLst>
                <a:latin typeface="標楷體"/>
                <a:ea typeface="標楷體"/>
              </a:rPr>
              <a:t>+</a:t>
            </a:r>
            <a:r>
              <a:rPr lang="zh-TW" altLang="en-US" sz="1600" b="1" dirty="0">
                <a:solidFill>
                  <a:srgbClr val="00FF00"/>
                </a:solidFill>
                <a:effectLst>
                  <a:outerShdw blurRad="38100" dist="38100" dir="2700000" algn="tl">
                    <a:srgbClr val="000000">
                      <a:alpha val="43137"/>
                    </a:srgbClr>
                  </a:outerShdw>
                </a:effectLst>
                <a:latin typeface="標楷體"/>
                <a:ea typeface="標楷體"/>
              </a:rPr>
              <a:t>垂直價差選擇權</a:t>
            </a:r>
            <a:r>
              <a:rPr lang="zh-TW" altLang="en-US" sz="1600" b="1" u="sng" dirty="0">
                <a:solidFill>
                  <a:srgbClr val="00FF00"/>
                </a:solidFill>
                <a:effectLst>
                  <a:outerShdw blurRad="38100" dist="38100" dir="2700000" algn="tl">
                    <a:srgbClr val="000000">
                      <a:alpha val="43137"/>
                    </a:srgbClr>
                  </a:outerShdw>
                </a:effectLst>
                <a:latin typeface="標楷體"/>
                <a:ea typeface="標楷體"/>
              </a:rPr>
              <a:t>付權利金之組合</a:t>
            </a:r>
            <a:r>
              <a:rPr lang="zh-TW" altLang="en-US" sz="1600" b="1" dirty="0">
                <a:solidFill>
                  <a:srgbClr val="00FF00"/>
                </a:solidFill>
                <a:effectLst>
                  <a:outerShdw blurRad="38100" dist="38100" dir="2700000" algn="tl">
                    <a:srgbClr val="000000">
                      <a:alpha val="43137"/>
                    </a:srgbClr>
                  </a:outerShdw>
                </a:effectLst>
                <a:latin typeface="標楷體"/>
                <a:ea typeface="標楷體"/>
              </a:rPr>
              <a:t>部位淨市值</a:t>
            </a:r>
            <a:r>
              <a:rPr lang="en-US" altLang="zh-TW" sz="1600" b="1" dirty="0" smtClean="0">
                <a:solidFill>
                  <a:srgbClr val="FFFF00"/>
                </a:solidFill>
                <a:effectLst>
                  <a:outerShdw blurRad="38100" dist="38100" dir="2700000" algn="tl">
                    <a:srgbClr val="000000">
                      <a:alpha val="43137"/>
                    </a:srgbClr>
                  </a:outerShdw>
                </a:effectLst>
                <a:latin typeface="標楷體"/>
                <a:ea typeface="標楷體"/>
              </a:rPr>
              <a:t>)</a:t>
            </a:r>
            <a:endParaRPr lang="en-US" altLang="zh-TW" sz="1600" b="1" dirty="0">
              <a:solidFill>
                <a:srgbClr val="FFFF00"/>
              </a:solidFill>
              <a:effectLst>
                <a:outerShdw blurRad="38100" dist="38100" dir="2700000" algn="tl">
                  <a:srgbClr val="000000">
                    <a:alpha val="43137"/>
                  </a:srgbClr>
                </a:outerShdw>
              </a:effectLst>
              <a:latin typeface="標楷體"/>
              <a:ea typeface="標楷體"/>
            </a:endParaRPr>
          </a:p>
        </p:txBody>
      </p:sp>
      <p:sp>
        <p:nvSpPr>
          <p:cNvPr id="17" name="矩形 16"/>
          <p:cNvSpPr/>
          <p:nvPr/>
        </p:nvSpPr>
        <p:spPr>
          <a:xfrm>
            <a:off x="5004048" y="5083270"/>
            <a:ext cx="3744416" cy="830997"/>
          </a:xfrm>
          <a:prstGeom prst="rect">
            <a:avLst/>
          </a:prstGeom>
        </p:spPr>
        <p:txBody>
          <a:bodyPr wrap="square">
            <a:spAutoFit/>
          </a:bodyPr>
          <a:lstStyle/>
          <a:p>
            <a:pPr lvl="0"/>
            <a:r>
              <a:rPr lang="en-US" altLang="zh-TW" sz="1600" b="1" dirty="0" smtClean="0">
                <a:solidFill>
                  <a:srgbClr val="FFFF00"/>
                </a:solidFill>
                <a:effectLst>
                  <a:outerShdw blurRad="38100" dist="38100" dir="2700000" algn="tl">
                    <a:srgbClr val="000000">
                      <a:alpha val="43137"/>
                    </a:srgbClr>
                  </a:outerShdw>
                </a:effectLst>
                <a:latin typeface="標楷體"/>
                <a:ea typeface="標楷體"/>
              </a:rPr>
              <a:t>(</a:t>
            </a:r>
            <a:r>
              <a:rPr lang="zh-TW" altLang="en-US" sz="1600" b="1" dirty="0">
                <a:solidFill>
                  <a:srgbClr val="FFFF00"/>
                </a:solidFill>
                <a:effectLst>
                  <a:outerShdw blurRad="38100" dist="38100" dir="2700000" algn="tl">
                    <a:srgbClr val="000000">
                      <a:alpha val="43137"/>
                    </a:srgbClr>
                  </a:outerShdw>
                </a:effectLst>
                <a:latin typeface="標楷體"/>
                <a:ea typeface="標楷體"/>
              </a:rPr>
              <a:t>非垂直價差未沖銷選擇權</a:t>
            </a:r>
            <a:r>
              <a:rPr lang="zh-TW" altLang="en-US" sz="1600" b="1" dirty="0" smtClean="0">
                <a:solidFill>
                  <a:srgbClr val="FFFF00"/>
                </a:solidFill>
                <a:effectLst>
                  <a:outerShdw blurRad="38100" dist="38100" dir="2700000" algn="tl">
                    <a:srgbClr val="000000">
                      <a:alpha val="43137"/>
                    </a:srgbClr>
                  </a:outerShdw>
                </a:effectLst>
                <a:latin typeface="標楷體"/>
                <a:ea typeface="標楷體"/>
              </a:rPr>
              <a:t>賣方</a:t>
            </a:r>
            <a:r>
              <a:rPr lang="zh-TW" altLang="en-US" sz="1600" b="1" dirty="0">
                <a:solidFill>
                  <a:srgbClr val="FFFF00"/>
                </a:solidFill>
                <a:effectLst>
                  <a:outerShdw blurRad="38100" dist="38100" dir="2700000" algn="tl">
                    <a:srgbClr val="000000">
                      <a:alpha val="43137"/>
                    </a:srgbClr>
                  </a:outerShdw>
                </a:effectLst>
                <a:latin typeface="標楷體"/>
                <a:ea typeface="標楷體"/>
              </a:rPr>
              <a:t>風險</a:t>
            </a:r>
            <a:r>
              <a:rPr lang="zh-TW" altLang="en-US" sz="1600" b="1" dirty="0" smtClean="0">
                <a:solidFill>
                  <a:srgbClr val="FFFF00"/>
                </a:solidFill>
                <a:effectLst>
                  <a:outerShdw blurRad="38100" dist="38100" dir="2700000" algn="tl">
                    <a:srgbClr val="000000">
                      <a:alpha val="43137"/>
                    </a:srgbClr>
                  </a:outerShdw>
                </a:effectLst>
                <a:latin typeface="標楷體"/>
                <a:ea typeface="標楷體"/>
              </a:rPr>
              <a:t>市值</a:t>
            </a:r>
            <a:r>
              <a:rPr lang="en-US" altLang="zh-TW" sz="1600" b="1" dirty="0">
                <a:solidFill>
                  <a:srgbClr val="FFFF00"/>
                </a:solidFill>
                <a:effectLst>
                  <a:outerShdw blurRad="38100" dist="38100" dir="2700000" algn="tl">
                    <a:srgbClr val="000000">
                      <a:alpha val="43137"/>
                    </a:srgbClr>
                  </a:outerShdw>
                </a:effectLst>
                <a:latin typeface="標楷體"/>
                <a:ea typeface="標楷體"/>
              </a:rPr>
              <a:t>+</a:t>
            </a:r>
            <a:r>
              <a:rPr lang="zh-TW" altLang="en-US" sz="1600" b="1" dirty="0">
                <a:solidFill>
                  <a:srgbClr val="00FF00"/>
                </a:solidFill>
                <a:effectLst>
                  <a:outerShdw blurRad="38100" dist="38100" dir="2700000" algn="tl">
                    <a:srgbClr val="000000">
                      <a:alpha val="43137"/>
                    </a:srgbClr>
                  </a:outerShdw>
                </a:effectLst>
                <a:latin typeface="標楷體"/>
                <a:ea typeface="標楷體"/>
              </a:rPr>
              <a:t>垂直價差選擇權</a:t>
            </a:r>
            <a:r>
              <a:rPr lang="zh-TW" altLang="en-US" sz="1600" b="1" u="sng" dirty="0">
                <a:solidFill>
                  <a:srgbClr val="00FF00"/>
                </a:solidFill>
                <a:effectLst>
                  <a:outerShdw blurRad="38100" dist="38100" dir="2700000" algn="tl">
                    <a:srgbClr val="000000">
                      <a:alpha val="43137"/>
                    </a:srgbClr>
                  </a:outerShdw>
                </a:effectLst>
                <a:latin typeface="標楷體"/>
                <a:ea typeface="標楷體"/>
              </a:rPr>
              <a:t>收權利金之組合</a:t>
            </a:r>
            <a:r>
              <a:rPr lang="zh-TW" altLang="en-US" sz="1600" b="1" dirty="0">
                <a:solidFill>
                  <a:srgbClr val="00FF00"/>
                </a:solidFill>
                <a:effectLst>
                  <a:outerShdw blurRad="38100" dist="38100" dir="2700000" algn="tl">
                    <a:srgbClr val="000000">
                      <a:alpha val="43137"/>
                    </a:srgbClr>
                  </a:outerShdw>
                </a:effectLst>
                <a:latin typeface="標楷體"/>
                <a:ea typeface="標楷體"/>
              </a:rPr>
              <a:t>部位淨市值</a:t>
            </a:r>
            <a:r>
              <a:rPr lang="en-US" altLang="zh-TW" sz="1600" b="1" dirty="0">
                <a:solidFill>
                  <a:srgbClr val="FFFF00"/>
                </a:solidFill>
                <a:effectLst>
                  <a:outerShdw blurRad="38100" dist="38100" dir="2700000" algn="tl">
                    <a:srgbClr val="000000">
                      <a:alpha val="43137"/>
                    </a:srgbClr>
                  </a:outerShdw>
                </a:effectLst>
                <a:latin typeface="標楷體"/>
                <a:ea typeface="標楷體"/>
              </a:rPr>
              <a:t>)</a:t>
            </a:r>
          </a:p>
        </p:txBody>
      </p:sp>
      <p:cxnSp>
        <p:nvCxnSpPr>
          <p:cNvPr id="19" name="直線單箭頭接點 18"/>
          <p:cNvCxnSpPr/>
          <p:nvPr/>
        </p:nvCxnSpPr>
        <p:spPr>
          <a:xfrm flipH="1" flipV="1">
            <a:off x="3377310" y="2422278"/>
            <a:ext cx="526816" cy="63611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單箭頭接點 20"/>
          <p:cNvCxnSpPr/>
          <p:nvPr/>
        </p:nvCxnSpPr>
        <p:spPr>
          <a:xfrm flipV="1">
            <a:off x="6254553" y="2362123"/>
            <a:ext cx="243147" cy="6962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單箭頭接點 22"/>
          <p:cNvCxnSpPr/>
          <p:nvPr/>
        </p:nvCxnSpPr>
        <p:spPr>
          <a:xfrm flipH="1">
            <a:off x="3688887" y="4005064"/>
            <a:ext cx="1171145" cy="107820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單箭頭接點 25"/>
          <p:cNvCxnSpPr>
            <a:endCxn id="17" idx="0"/>
          </p:cNvCxnSpPr>
          <p:nvPr/>
        </p:nvCxnSpPr>
        <p:spPr>
          <a:xfrm>
            <a:off x="6689630" y="4005064"/>
            <a:ext cx="186626" cy="107820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處理後之風險指標</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2721812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611560" y="1772816"/>
            <a:ext cx="8379217" cy="3724096"/>
          </a:xfrm>
          <a:prstGeom prst="rect">
            <a:avLst/>
          </a:prstGeom>
        </p:spPr>
        <p:txBody>
          <a:bodyPr wrap="none">
            <a:spAutoFit/>
          </a:bodyPr>
          <a:lstStyle/>
          <a:p>
            <a:r>
              <a:rPr lang="en-US" altLang="zh-TW" sz="2000" b="1" dirty="0">
                <a:solidFill>
                  <a:srgbClr val="00FF00"/>
                </a:solidFill>
                <a:effectLst>
                  <a:outerShdw blurRad="38100" dist="38100" dir="2700000" algn="tl">
                    <a:srgbClr val="000000">
                      <a:alpha val="43137"/>
                    </a:srgbClr>
                  </a:outerShdw>
                </a:effectLst>
                <a:latin typeface="+mj-ea"/>
                <a:ea typeface="+mj-ea"/>
              </a:rPr>
              <a:t>(</a:t>
            </a:r>
            <a:r>
              <a:rPr lang="zh-TW" altLang="en-US" sz="2000" b="1" dirty="0">
                <a:solidFill>
                  <a:srgbClr val="00FF00"/>
                </a:solidFill>
                <a:effectLst>
                  <a:outerShdw blurRad="38100" dist="38100" dir="2700000" algn="tl">
                    <a:srgbClr val="000000">
                      <a:alpha val="43137"/>
                    </a:srgbClr>
                  </a:outerShdw>
                </a:effectLst>
                <a:latin typeface="+mj-ea"/>
                <a:ea typeface="+mj-ea"/>
              </a:rPr>
              <a:t>二</a:t>
            </a:r>
            <a:r>
              <a:rPr lang="en-US" altLang="zh-TW" sz="2000" b="1" dirty="0">
                <a:solidFill>
                  <a:srgbClr val="00FF00"/>
                </a:solidFill>
                <a:effectLst>
                  <a:outerShdw blurRad="38100" dist="38100" dir="2700000" algn="tl">
                    <a:srgbClr val="000000">
                      <a:alpha val="43137"/>
                    </a:srgbClr>
                  </a:outerShdw>
                </a:effectLst>
                <a:latin typeface="+mj-ea"/>
                <a:ea typeface="+mj-ea"/>
              </a:rPr>
              <a:t>)</a:t>
            </a:r>
            <a:r>
              <a:rPr lang="zh-TW" altLang="en-US" sz="2000" b="1" dirty="0">
                <a:solidFill>
                  <a:srgbClr val="00FF00"/>
                </a:solidFill>
                <a:effectLst>
                  <a:outerShdw blurRad="38100" dist="38100" dir="2700000" algn="tl">
                    <a:srgbClr val="000000">
                      <a:alpha val="43137"/>
                    </a:srgbClr>
                  </a:outerShdw>
                </a:effectLst>
                <a:latin typeface="+mj-ea"/>
                <a:ea typeface="+mj-ea"/>
              </a:rPr>
              <a:t>採整戶風險保證金計收方式</a:t>
            </a:r>
            <a:r>
              <a:rPr lang="en-US" altLang="zh-TW" sz="2000" b="1" dirty="0">
                <a:solidFill>
                  <a:srgbClr val="00FF00"/>
                </a:solidFill>
                <a:effectLst>
                  <a:outerShdw blurRad="38100" dist="38100" dir="2700000" algn="tl">
                    <a:srgbClr val="000000">
                      <a:alpha val="43137"/>
                    </a:srgbClr>
                  </a:outerShdw>
                </a:effectLst>
                <a:latin typeface="+mj-ea"/>
                <a:ea typeface="+mj-ea"/>
              </a:rPr>
              <a:t>(SPAN)</a:t>
            </a:r>
            <a:r>
              <a:rPr lang="zh-TW" altLang="en-US" sz="2000" b="1" dirty="0">
                <a:solidFill>
                  <a:srgbClr val="00FF00"/>
                </a:solidFill>
                <a:effectLst>
                  <a:outerShdw blurRad="38100" dist="38100" dir="2700000" algn="tl">
                    <a:srgbClr val="000000">
                      <a:alpha val="43137"/>
                    </a:srgbClr>
                  </a:outerShdw>
                </a:effectLst>
                <a:latin typeface="+mj-ea"/>
                <a:ea typeface="+mj-ea"/>
              </a:rPr>
              <a:t>之交易帳戶</a:t>
            </a:r>
            <a:endParaRPr lang="en-US" altLang="zh-TW" sz="2000" b="1" dirty="0" smtClean="0">
              <a:solidFill>
                <a:srgbClr val="00FF00"/>
              </a:solidFill>
              <a:effectLst>
                <a:outerShdw blurRad="38100" dist="38100" dir="2700000" algn="tl">
                  <a:srgbClr val="000000">
                    <a:alpha val="43137"/>
                  </a:srgbClr>
                </a:outerShdw>
              </a:effectLst>
              <a:latin typeface="+mj-ea"/>
              <a:ea typeface="+mj-ea"/>
            </a:endParaRPr>
          </a:p>
          <a:p>
            <a:endParaRPr lang="en-US" altLang="zh-TW" dirty="0" smtClean="0">
              <a:latin typeface="+mj-ea"/>
              <a:ea typeface="+mj-ea"/>
            </a:endParaRPr>
          </a:p>
          <a:p>
            <a:r>
              <a:rPr lang="zh-TW" altLang="en-US" b="1" dirty="0" smtClean="0">
                <a:solidFill>
                  <a:srgbClr val="FFFF00"/>
                </a:solidFill>
                <a:effectLst>
                  <a:outerShdw blurRad="38100" dist="38100" dir="2700000" algn="tl">
                    <a:srgbClr val="000000">
                      <a:alpha val="43137"/>
                    </a:srgbClr>
                  </a:outerShdw>
                </a:effectLst>
                <a:latin typeface="+mj-ea"/>
                <a:ea typeface="+mj-ea"/>
              </a:rPr>
              <a:t>垂直</a:t>
            </a:r>
            <a:r>
              <a:rPr lang="zh-TW" altLang="en-US" b="1" dirty="0">
                <a:solidFill>
                  <a:srgbClr val="FFFF00"/>
                </a:solidFill>
                <a:effectLst>
                  <a:outerShdw blurRad="38100" dist="38100" dir="2700000" algn="tl">
                    <a:srgbClr val="000000">
                      <a:alpha val="43137"/>
                    </a:srgbClr>
                  </a:outerShdw>
                </a:effectLst>
                <a:latin typeface="+mj-ea"/>
                <a:ea typeface="+mj-ea"/>
              </a:rPr>
              <a:t>價差部位仍分別歸於風險指標公式中之未沖銷選擇權</a:t>
            </a:r>
            <a:r>
              <a:rPr lang="zh-TW" altLang="en-US" b="1" dirty="0" smtClean="0">
                <a:solidFill>
                  <a:srgbClr val="FFFF00"/>
                </a:solidFill>
                <a:effectLst>
                  <a:outerShdw blurRad="38100" dist="38100" dir="2700000" algn="tl">
                    <a:srgbClr val="000000">
                      <a:alpha val="43137"/>
                    </a:srgbClr>
                  </a:outerShdw>
                </a:effectLst>
                <a:latin typeface="+mj-ea"/>
                <a:ea typeface="+mj-ea"/>
              </a:rPr>
              <a:t>買方</a:t>
            </a:r>
            <a:r>
              <a:rPr lang="zh-TW" altLang="en-US" b="1" dirty="0">
                <a:solidFill>
                  <a:srgbClr val="FFFF00"/>
                </a:solidFill>
                <a:effectLst>
                  <a:outerShdw blurRad="38100" dist="38100" dir="2700000" algn="tl">
                    <a:srgbClr val="000000">
                      <a:alpha val="43137"/>
                    </a:srgbClr>
                  </a:outerShdw>
                </a:effectLst>
                <a:latin typeface="+mj-ea"/>
                <a:ea typeface="+mj-ea"/>
              </a:rPr>
              <a:t>風險</a:t>
            </a:r>
            <a:r>
              <a:rPr lang="zh-TW" altLang="en-US" b="1" dirty="0" smtClean="0">
                <a:solidFill>
                  <a:srgbClr val="FFFF00"/>
                </a:solidFill>
                <a:effectLst>
                  <a:outerShdw blurRad="38100" dist="38100" dir="2700000" algn="tl">
                    <a:srgbClr val="000000">
                      <a:alpha val="43137"/>
                    </a:srgbClr>
                  </a:outerShdw>
                </a:effectLst>
                <a:latin typeface="+mj-ea"/>
                <a:ea typeface="+mj-ea"/>
              </a:rPr>
              <a:t>市值</a:t>
            </a:r>
            <a:r>
              <a:rPr lang="zh-TW" altLang="en-US" b="1" dirty="0">
                <a:solidFill>
                  <a:srgbClr val="FFFF00"/>
                </a:solidFill>
                <a:effectLst>
                  <a:outerShdw blurRad="38100" dist="38100" dir="2700000" algn="tl">
                    <a:srgbClr val="000000">
                      <a:alpha val="43137"/>
                    </a:srgbClr>
                  </a:outerShdw>
                </a:effectLst>
                <a:latin typeface="+mj-ea"/>
                <a:ea typeface="+mj-ea"/>
              </a:rPr>
              <a:t>及未</a:t>
            </a:r>
            <a:r>
              <a:rPr lang="zh-TW" altLang="en-US" b="1" dirty="0" smtClean="0">
                <a:solidFill>
                  <a:srgbClr val="FFFF00"/>
                </a:solidFill>
                <a:effectLst>
                  <a:outerShdw blurRad="38100" dist="38100" dir="2700000" algn="tl">
                    <a:srgbClr val="000000">
                      <a:alpha val="43137"/>
                    </a:srgbClr>
                  </a:outerShdw>
                </a:effectLst>
                <a:latin typeface="+mj-ea"/>
                <a:ea typeface="+mj-ea"/>
              </a:rPr>
              <a:t>沖銷</a:t>
            </a:r>
            <a:endParaRPr lang="en-US" altLang="zh-TW" b="1" dirty="0" smtClean="0">
              <a:solidFill>
                <a:srgbClr val="FFFF00"/>
              </a:solidFill>
              <a:effectLst>
                <a:outerShdw blurRad="38100" dist="38100" dir="2700000" algn="tl">
                  <a:srgbClr val="000000">
                    <a:alpha val="43137"/>
                  </a:srgbClr>
                </a:outerShdw>
              </a:effectLst>
              <a:latin typeface="+mj-ea"/>
              <a:ea typeface="+mj-ea"/>
            </a:endParaRPr>
          </a:p>
          <a:p>
            <a:r>
              <a:rPr lang="zh-TW" altLang="en-US" b="1" dirty="0" smtClean="0">
                <a:solidFill>
                  <a:srgbClr val="FFFF00"/>
                </a:solidFill>
                <a:effectLst>
                  <a:outerShdw blurRad="38100" dist="38100" dir="2700000" algn="tl">
                    <a:srgbClr val="000000">
                      <a:alpha val="43137"/>
                    </a:srgbClr>
                  </a:outerShdw>
                </a:effectLst>
                <a:latin typeface="+mj-ea"/>
                <a:ea typeface="+mj-ea"/>
              </a:rPr>
              <a:t>選擇</a:t>
            </a:r>
            <a:r>
              <a:rPr lang="zh-TW" altLang="en-US" b="1" dirty="0">
                <a:solidFill>
                  <a:srgbClr val="FFFF00"/>
                </a:solidFill>
                <a:effectLst>
                  <a:outerShdw blurRad="38100" dist="38100" dir="2700000" algn="tl">
                    <a:srgbClr val="000000">
                      <a:alpha val="43137"/>
                    </a:srgbClr>
                  </a:outerShdw>
                </a:effectLst>
                <a:latin typeface="+mj-ea"/>
                <a:ea typeface="+mj-ea"/>
              </a:rPr>
              <a:t>權</a:t>
            </a:r>
            <a:r>
              <a:rPr lang="zh-TW" altLang="en-US" b="1" dirty="0" smtClean="0">
                <a:solidFill>
                  <a:srgbClr val="FFFF00"/>
                </a:solidFill>
                <a:effectLst>
                  <a:outerShdw blurRad="38100" dist="38100" dir="2700000" algn="tl">
                    <a:srgbClr val="000000">
                      <a:alpha val="43137"/>
                    </a:srgbClr>
                  </a:outerShdw>
                </a:effectLst>
                <a:latin typeface="+mj-ea"/>
                <a:ea typeface="+mj-ea"/>
              </a:rPr>
              <a:t>賣方</a:t>
            </a:r>
            <a:r>
              <a:rPr lang="zh-TW" altLang="en-US" b="1" dirty="0">
                <a:solidFill>
                  <a:srgbClr val="FFFF00"/>
                </a:solidFill>
                <a:effectLst>
                  <a:outerShdw blurRad="38100" dist="38100" dir="2700000" algn="tl">
                    <a:srgbClr val="000000">
                      <a:alpha val="43137"/>
                    </a:srgbClr>
                  </a:outerShdw>
                </a:effectLst>
                <a:latin typeface="+mj-ea"/>
                <a:ea typeface="+mj-ea"/>
              </a:rPr>
              <a:t>風險</a:t>
            </a:r>
            <a:r>
              <a:rPr lang="zh-TW" altLang="en-US" b="1" dirty="0" smtClean="0">
                <a:solidFill>
                  <a:srgbClr val="FFFF00"/>
                </a:solidFill>
                <a:effectLst>
                  <a:outerShdw blurRad="38100" dist="38100" dir="2700000" algn="tl">
                    <a:srgbClr val="000000">
                      <a:alpha val="43137"/>
                    </a:srgbClr>
                  </a:outerShdw>
                </a:effectLst>
                <a:latin typeface="+mj-ea"/>
                <a:ea typeface="+mj-ea"/>
              </a:rPr>
              <a:t>市值，不</a:t>
            </a:r>
            <a:r>
              <a:rPr lang="zh-TW" altLang="en-US" b="1" dirty="0">
                <a:solidFill>
                  <a:srgbClr val="FFFF00"/>
                </a:solidFill>
                <a:effectLst>
                  <a:outerShdw blurRad="38100" dist="38100" dir="2700000" algn="tl">
                    <a:srgbClr val="000000">
                      <a:alpha val="43137"/>
                    </a:srgbClr>
                  </a:outerShdw>
                </a:effectLst>
                <a:latin typeface="+mj-ea"/>
                <a:ea typeface="+mj-ea"/>
              </a:rPr>
              <a:t>另外單獨計算。</a:t>
            </a:r>
          </a:p>
          <a:p>
            <a:endParaRPr lang="en-US" altLang="zh-TW" dirty="0" smtClean="0">
              <a:latin typeface="+mj-ea"/>
              <a:ea typeface="+mj-ea"/>
            </a:endParaRPr>
          </a:p>
          <a:p>
            <a:r>
              <a:rPr lang="zh-TW" altLang="en-US" b="1" dirty="0" smtClean="0">
                <a:solidFill>
                  <a:srgbClr val="FFFF00"/>
                </a:solidFill>
                <a:effectLst>
                  <a:outerShdw blurRad="38100" dist="38100" dir="2700000" algn="tl">
                    <a:srgbClr val="000000">
                      <a:alpha val="43137"/>
                    </a:srgbClr>
                  </a:outerShdw>
                </a:effectLst>
                <a:latin typeface="+mj-ea"/>
                <a:ea typeface="+mj-ea"/>
              </a:rPr>
              <a:t>風險</a:t>
            </a:r>
            <a:r>
              <a:rPr lang="zh-TW" altLang="en-US" b="1" dirty="0">
                <a:solidFill>
                  <a:srgbClr val="FFFF00"/>
                </a:solidFill>
                <a:effectLst>
                  <a:outerShdw blurRad="38100" dist="38100" dir="2700000" algn="tl">
                    <a:srgbClr val="000000">
                      <a:alpha val="43137"/>
                    </a:srgbClr>
                  </a:outerShdw>
                </a:effectLst>
                <a:latin typeface="+mj-ea"/>
                <a:ea typeface="+mj-ea"/>
              </a:rPr>
              <a:t>指標計算結果達代為沖銷標準，且</a:t>
            </a:r>
            <a:r>
              <a:rPr lang="zh-TW" altLang="en-US" b="1" u="sng" dirty="0">
                <a:solidFill>
                  <a:srgbClr val="00FF00"/>
                </a:solidFill>
                <a:latin typeface="+mj-ea"/>
                <a:ea typeface="+mj-ea"/>
              </a:rPr>
              <a:t>帳戶僅持有經交易人指定垂直價差</a:t>
            </a:r>
            <a:r>
              <a:rPr lang="zh-TW" altLang="en-US" b="1" u="sng" dirty="0" smtClean="0">
                <a:solidFill>
                  <a:srgbClr val="00FF00"/>
                </a:solidFill>
                <a:latin typeface="+mj-ea"/>
                <a:ea typeface="+mj-ea"/>
              </a:rPr>
              <a:t>部位</a:t>
            </a:r>
            <a:endParaRPr lang="en-US" altLang="zh-TW" b="1" u="sng" dirty="0" smtClean="0">
              <a:solidFill>
                <a:srgbClr val="00FF00"/>
              </a:solidFill>
              <a:latin typeface="+mj-ea"/>
              <a:ea typeface="+mj-ea"/>
            </a:endParaRPr>
          </a:p>
          <a:p>
            <a:r>
              <a:rPr lang="zh-TW" altLang="en-US" b="1" dirty="0" smtClean="0">
                <a:solidFill>
                  <a:srgbClr val="FFFF00"/>
                </a:solidFill>
                <a:effectLst>
                  <a:outerShdw blurRad="38100" dist="38100" dir="2700000" algn="tl">
                    <a:srgbClr val="000000">
                      <a:alpha val="43137"/>
                    </a:srgbClr>
                  </a:outerShdw>
                </a:effectLst>
                <a:latin typeface="+mj-ea"/>
                <a:ea typeface="+mj-ea"/>
              </a:rPr>
              <a:t>時，倘</a:t>
            </a:r>
            <a:r>
              <a:rPr lang="zh-TW" altLang="en-US" b="1" dirty="0">
                <a:solidFill>
                  <a:srgbClr val="FFFF00"/>
                </a:solidFill>
                <a:effectLst>
                  <a:outerShdw blurRad="38100" dist="38100" dir="2700000" algn="tl">
                    <a:srgbClr val="000000">
                      <a:alpha val="43137"/>
                    </a:srgbClr>
                  </a:outerShdw>
                </a:effectLst>
                <a:latin typeface="+mj-ea"/>
                <a:ea typeface="+mj-ea"/>
              </a:rPr>
              <a:t>「權益數</a:t>
            </a:r>
            <a:r>
              <a:rPr lang="en-US" altLang="zh-TW" b="1" dirty="0">
                <a:solidFill>
                  <a:srgbClr val="FFFF00"/>
                </a:solidFill>
                <a:effectLst>
                  <a:outerShdw blurRad="38100" dist="38100" dir="2700000" algn="tl">
                    <a:srgbClr val="000000">
                      <a:alpha val="43137"/>
                    </a:srgbClr>
                  </a:outerShdw>
                </a:effectLst>
                <a:latin typeface="+mj-ea"/>
                <a:ea typeface="+mj-ea"/>
              </a:rPr>
              <a:t>–</a:t>
            </a:r>
            <a:r>
              <a:rPr lang="zh-TW" altLang="en-US" b="1" dirty="0">
                <a:solidFill>
                  <a:srgbClr val="00FF00"/>
                </a:solidFill>
                <a:effectLst>
                  <a:outerShdw blurRad="38100" dist="38100" dir="2700000" algn="tl">
                    <a:srgbClr val="000000">
                      <a:alpha val="43137"/>
                    </a:srgbClr>
                  </a:outerShdw>
                </a:effectLst>
                <a:latin typeface="+mj-ea"/>
                <a:ea typeface="+mj-ea"/>
              </a:rPr>
              <a:t>垂直價差交易部位最大風險值</a:t>
            </a:r>
            <a:r>
              <a:rPr lang="zh-TW" altLang="en-US" b="1" dirty="0">
                <a:solidFill>
                  <a:srgbClr val="FFFF00"/>
                </a:solidFill>
                <a:effectLst>
                  <a:outerShdw blurRad="38100" dist="38100" dir="2700000" algn="tl">
                    <a:srgbClr val="000000">
                      <a:alpha val="43137"/>
                    </a:srgbClr>
                  </a:outerShdw>
                </a:effectLst>
                <a:latin typeface="+mj-ea"/>
                <a:ea typeface="+mj-ea"/>
              </a:rPr>
              <a:t>」≧</a:t>
            </a:r>
            <a:r>
              <a:rPr lang="en-US" altLang="zh-TW" b="1" dirty="0">
                <a:solidFill>
                  <a:srgbClr val="FFFF00"/>
                </a:solidFill>
                <a:effectLst>
                  <a:outerShdw blurRad="38100" dist="38100" dir="2700000" algn="tl">
                    <a:srgbClr val="000000">
                      <a:alpha val="43137"/>
                    </a:srgbClr>
                  </a:outerShdw>
                </a:effectLst>
                <a:latin typeface="+mj-ea"/>
                <a:ea typeface="+mj-ea"/>
              </a:rPr>
              <a:t>0</a:t>
            </a:r>
            <a:r>
              <a:rPr lang="zh-TW" altLang="en-US" b="1" dirty="0">
                <a:solidFill>
                  <a:srgbClr val="FFFF00"/>
                </a:solidFill>
                <a:effectLst>
                  <a:outerShdw blurRad="38100" dist="38100" dir="2700000" algn="tl">
                    <a:srgbClr val="000000">
                      <a:alpha val="43137"/>
                    </a:srgbClr>
                  </a:outerShdw>
                </a:effectLst>
                <a:latin typeface="+mj-ea"/>
                <a:ea typeface="+mj-ea"/>
              </a:rPr>
              <a:t>，無須執行代為沖銷作業</a:t>
            </a:r>
            <a:r>
              <a:rPr lang="zh-TW" altLang="en-US" b="1" dirty="0" smtClean="0">
                <a:solidFill>
                  <a:srgbClr val="FFFF00"/>
                </a:solidFill>
                <a:effectLst>
                  <a:outerShdw blurRad="38100" dist="38100" dir="2700000" algn="tl">
                    <a:srgbClr val="000000">
                      <a:alpha val="43137"/>
                    </a:srgbClr>
                  </a:outerShdw>
                </a:effectLst>
                <a:latin typeface="+mj-ea"/>
                <a:ea typeface="+mj-ea"/>
              </a:rPr>
              <a:t>。</a:t>
            </a:r>
            <a:endParaRPr lang="en-US" altLang="zh-TW" b="1" dirty="0" smtClean="0">
              <a:solidFill>
                <a:srgbClr val="FFFF00"/>
              </a:solidFill>
              <a:effectLst>
                <a:outerShdw blurRad="38100" dist="38100" dir="2700000" algn="tl">
                  <a:srgbClr val="000000">
                    <a:alpha val="43137"/>
                  </a:srgbClr>
                </a:outerShdw>
              </a:effectLst>
              <a:latin typeface="+mj-ea"/>
              <a:ea typeface="+mj-ea"/>
            </a:endParaRPr>
          </a:p>
          <a:p>
            <a:endParaRPr lang="zh-TW" altLang="en-US" b="1" dirty="0">
              <a:solidFill>
                <a:srgbClr val="FFFF00"/>
              </a:solidFill>
              <a:effectLst>
                <a:outerShdw blurRad="38100" dist="38100" dir="2700000" algn="tl">
                  <a:srgbClr val="000000">
                    <a:alpha val="43137"/>
                  </a:srgbClr>
                </a:outerShdw>
              </a:effectLst>
              <a:latin typeface="+mj-ea"/>
              <a:ea typeface="+mj-ea"/>
            </a:endParaRPr>
          </a:p>
          <a:p>
            <a:r>
              <a:rPr lang="zh-TW" altLang="en-US" b="1" dirty="0">
                <a:solidFill>
                  <a:srgbClr val="FFFF00"/>
                </a:solidFill>
                <a:effectLst>
                  <a:outerShdw blurRad="38100" dist="38100" dir="2700000" algn="tl">
                    <a:srgbClr val="000000">
                      <a:alpha val="43137"/>
                    </a:srgbClr>
                  </a:outerShdw>
                </a:effectLst>
                <a:latin typeface="+mj-ea"/>
                <a:ea typeface="+mj-ea"/>
              </a:rPr>
              <a:t>其中：</a:t>
            </a:r>
          </a:p>
          <a:p>
            <a:r>
              <a:rPr lang="zh-TW" altLang="en-US" b="1" dirty="0">
                <a:solidFill>
                  <a:srgbClr val="FFFF00"/>
                </a:solidFill>
                <a:effectLst>
                  <a:outerShdw blurRad="38100" dist="38100" dir="2700000" algn="tl">
                    <a:srgbClr val="000000">
                      <a:alpha val="43137"/>
                    </a:srgbClr>
                  </a:outerShdw>
                </a:effectLst>
                <a:latin typeface="+mj-ea"/>
                <a:ea typeface="+mj-ea"/>
              </a:rPr>
              <a:t>「</a:t>
            </a:r>
            <a:r>
              <a:rPr lang="zh-TW" altLang="en-US" b="1" dirty="0">
                <a:solidFill>
                  <a:srgbClr val="00FF00"/>
                </a:solidFill>
                <a:effectLst>
                  <a:outerShdw blurRad="38100" dist="38100" dir="2700000" algn="tl">
                    <a:srgbClr val="000000">
                      <a:alpha val="43137"/>
                    </a:srgbClr>
                  </a:outerShdw>
                </a:effectLst>
                <a:latin typeface="+mj-ea"/>
                <a:ea typeface="+mj-ea"/>
              </a:rPr>
              <a:t>垂直價差交易部位最大風險值</a:t>
            </a:r>
            <a:r>
              <a:rPr lang="zh-TW" altLang="en-US" b="1" dirty="0">
                <a:solidFill>
                  <a:srgbClr val="FFFF00"/>
                </a:solidFill>
                <a:effectLst>
                  <a:outerShdw blurRad="38100" dist="38100" dir="2700000" algn="tl">
                    <a:srgbClr val="000000">
                      <a:alpha val="43137"/>
                    </a:srgbClr>
                  </a:outerShdw>
                </a:effectLst>
                <a:latin typeface="+mj-ea"/>
                <a:ea typeface="+mj-ea"/>
              </a:rPr>
              <a:t>」為垂直價差交易中</a:t>
            </a:r>
            <a:r>
              <a:rPr lang="zh-TW" altLang="en-US" b="1" dirty="0" smtClean="0">
                <a:solidFill>
                  <a:srgbClr val="FFFF00"/>
                </a:solidFill>
                <a:effectLst>
                  <a:outerShdw blurRad="38100" dist="38100" dir="2700000" algn="tl">
                    <a:srgbClr val="000000">
                      <a:alpha val="43137"/>
                    </a:srgbClr>
                  </a:outerShdw>
                </a:effectLst>
                <a:latin typeface="+mj-ea"/>
                <a:ea typeface="+mj-ea"/>
              </a:rPr>
              <a:t>，</a:t>
            </a:r>
            <a:endParaRPr lang="en-US" altLang="zh-TW" b="1" dirty="0" smtClean="0">
              <a:solidFill>
                <a:srgbClr val="FFFF00"/>
              </a:solidFill>
              <a:effectLst>
                <a:outerShdw blurRad="38100" dist="38100" dir="2700000" algn="tl">
                  <a:srgbClr val="000000">
                    <a:alpha val="43137"/>
                  </a:srgbClr>
                </a:outerShdw>
              </a:effectLst>
              <a:latin typeface="+mj-ea"/>
              <a:ea typeface="+mj-ea"/>
            </a:endParaRPr>
          </a:p>
          <a:p>
            <a:r>
              <a:rPr lang="zh-TW" altLang="en-US" b="1" u="sng" dirty="0" smtClean="0">
                <a:solidFill>
                  <a:srgbClr val="00FF00"/>
                </a:solidFill>
                <a:effectLst>
                  <a:outerShdw blurRad="38100" dist="38100" dir="2700000" algn="tl">
                    <a:srgbClr val="000000">
                      <a:alpha val="43137"/>
                    </a:srgbClr>
                  </a:outerShdw>
                </a:effectLst>
                <a:latin typeface="+mj-ea"/>
                <a:ea typeface="+mj-ea"/>
              </a:rPr>
              <a:t>收</a:t>
            </a:r>
            <a:r>
              <a:rPr lang="zh-TW" altLang="en-US" b="1" u="sng" dirty="0">
                <a:solidFill>
                  <a:srgbClr val="00FF00"/>
                </a:solidFill>
                <a:effectLst>
                  <a:outerShdw blurRad="38100" dist="38100" dir="2700000" algn="tl">
                    <a:srgbClr val="000000">
                      <a:alpha val="43137"/>
                    </a:srgbClr>
                  </a:outerShdw>
                </a:effectLst>
                <a:latin typeface="+mj-ea"/>
                <a:ea typeface="+mj-ea"/>
              </a:rPr>
              <a:t>權利金組合部位之履約價差乘以契約乘數合計數</a:t>
            </a:r>
            <a:r>
              <a:rPr lang="zh-TW" altLang="en-US" b="1" dirty="0">
                <a:solidFill>
                  <a:srgbClr val="FFFF00"/>
                </a:solidFill>
                <a:effectLst>
                  <a:outerShdw blurRad="38100" dist="38100" dir="2700000" algn="tl">
                    <a:srgbClr val="000000">
                      <a:alpha val="43137"/>
                    </a:srgbClr>
                  </a:outerShdw>
                </a:effectLst>
                <a:latin typeface="+mj-ea"/>
                <a:ea typeface="+mj-ea"/>
              </a:rPr>
              <a:t>，垂直價差交易</a:t>
            </a:r>
            <a:r>
              <a:rPr lang="zh-TW" altLang="en-US" b="1" u="sng" dirty="0">
                <a:solidFill>
                  <a:srgbClr val="00FF00"/>
                </a:solidFill>
                <a:effectLst>
                  <a:outerShdw blurRad="38100" dist="38100" dir="2700000" algn="tl">
                    <a:srgbClr val="000000">
                      <a:alpha val="43137"/>
                    </a:srgbClr>
                  </a:outerShdw>
                </a:effectLst>
                <a:latin typeface="+mj-ea"/>
                <a:ea typeface="+mj-ea"/>
              </a:rPr>
              <a:t>付權利</a:t>
            </a:r>
            <a:r>
              <a:rPr lang="zh-TW" altLang="en-US" b="1" u="sng" dirty="0" smtClean="0">
                <a:solidFill>
                  <a:srgbClr val="00FF00"/>
                </a:solidFill>
                <a:effectLst>
                  <a:outerShdw blurRad="38100" dist="38100" dir="2700000" algn="tl">
                    <a:srgbClr val="000000">
                      <a:alpha val="43137"/>
                    </a:srgbClr>
                  </a:outerShdw>
                </a:effectLst>
                <a:latin typeface="+mj-ea"/>
                <a:ea typeface="+mj-ea"/>
              </a:rPr>
              <a:t>金</a:t>
            </a:r>
            <a:endParaRPr lang="en-US" altLang="zh-TW" b="1" u="sng" dirty="0" smtClean="0">
              <a:solidFill>
                <a:srgbClr val="00FF00"/>
              </a:solidFill>
              <a:effectLst>
                <a:outerShdw blurRad="38100" dist="38100" dir="2700000" algn="tl">
                  <a:srgbClr val="000000">
                    <a:alpha val="43137"/>
                  </a:srgbClr>
                </a:outerShdw>
              </a:effectLst>
              <a:latin typeface="+mj-ea"/>
              <a:ea typeface="+mj-ea"/>
            </a:endParaRPr>
          </a:p>
          <a:p>
            <a:r>
              <a:rPr lang="zh-TW" altLang="en-US" b="1" u="sng" dirty="0" smtClean="0">
                <a:solidFill>
                  <a:srgbClr val="00FF00"/>
                </a:solidFill>
                <a:effectLst>
                  <a:outerShdw blurRad="38100" dist="38100" dir="2700000" algn="tl">
                    <a:srgbClr val="000000">
                      <a:alpha val="43137"/>
                    </a:srgbClr>
                  </a:outerShdw>
                </a:effectLst>
                <a:latin typeface="+mj-ea"/>
                <a:ea typeface="+mj-ea"/>
              </a:rPr>
              <a:t>組合</a:t>
            </a:r>
            <a:r>
              <a:rPr lang="zh-TW" altLang="en-US" b="1" u="sng" dirty="0">
                <a:solidFill>
                  <a:srgbClr val="00FF00"/>
                </a:solidFill>
                <a:effectLst>
                  <a:outerShdw blurRad="38100" dist="38100" dir="2700000" algn="tl">
                    <a:srgbClr val="000000">
                      <a:alpha val="43137"/>
                    </a:srgbClr>
                  </a:outerShdw>
                </a:effectLst>
                <a:latin typeface="+mj-ea"/>
                <a:ea typeface="+mj-ea"/>
              </a:rPr>
              <a:t>部位則以</a:t>
            </a:r>
            <a:r>
              <a:rPr lang="en-US" altLang="zh-TW" b="1" u="sng" dirty="0">
                <a:solidFill>
                  <a:srgbClr val="00FF00"/>
                </a:solidFill>
                <a:effectLst>
                  <a:outerShdw blurRad="38100" dist="38100" dir="2700000" algn="tl">
                    <a:srgbClr val="000000">
                      <a:alpha val="43137"/>
                    </a:srgbClr>
                  </a:outerShdw>
                </a:effectLst>
                <a:latin typeface="+mj-ea"/>
                <a:ea typeface="+mj-ea"/>
              </a:rPr>
              <a:t>0</a:t>
            </a:r>
            <a:r>
              <a:rPr lang="zh-TW" altLang="en-US" b="1" u="sng" dirty="0">
                <a:solidFill>
                  <a:srgbClr val="00FF00"/>
                </a:solidFill>
                <a:effectLst>
                  <a:outerShdw blurRad="38100" dist="38100" dir="2700000" algn="tl">
                    <a:srgbClr val="000000">
                      <a:alpha val="43137"/>
                    </a:srgbClr>
                  </a:outerShdw>
                </a:effectLst>
                <a:latin typeface="+mj-ea"/>
                <a:ea typeface="+mj-ea"/>
              </a:rPr>
              <a:t>計算</a:t>
            </a:r>
            <a:r>
              <a:rPr lang="zh-TW" altLang="en-US" b="1" dirty="0">
                <a:solidFill>
                  <a:srgbClr val="FFFF00"/>
                </a:solidFill>
                <a:effectLst>
                  <a:outerShdw blurRad="38100" dist="38100" dir="2700000" algn="tl">
                    <a:srgbClr val="000000">
                      <a:alpha val="43137"/>
                    </a:srgbClr>
                  </a:outerShdw>
                </a:effectLst>
                <a:latin typeface="+mj-ea"/>
                <a:ea typeface="+mj-ea"/>
              </a:rPr>
              <a:t>。</a:t>
            </a:r>
          </a:p>
          <a:p>
            <a:endParaRPr lang="zh-TW" altLang="en-US" dirty="0">
              <a:latin typeface="+mj-ea"/>
              <a:ea typeface="+mj-ea"/>
            </a:endParaRP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a:solidFill>
                  <a:srgbClr val="FFFF00"/>
                </a:solidFill>
                <a:effectLst>
                  <a:outerShdw blurRad="38100" dist="38100" dir="2700000" algn="tl">
                    <a:srgbClr val="000000"/>
                  </a:outerShdw>
                </a:effectLst>
              </a:rPr>
              <a:t>計算原則</a:t>
            </a:r>
            <a:r>
              <a:rPr lang="zh-TW" altLang="en-US" sz="2800" b="1" dirty="0" smtClean="0">
                <a:solidFill>
                  <a:srgbClr val="FFFF00"/>
                </a:solidFill>
                <a:effectLst>
                  <a:outerShdw blurRad="38100" dist="38100" dir="2700000" algn="tl">
                    <a:srgbClr val="000000"/>
                  </a:outerShdw>
                </a:effectLst>
              </a:rPr>
              <a:t>參考方式二</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25373728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1547664" y="2780927"/>
            <a:ext cx="6048672" cy="165618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marL="0" indent="0" algn="ctr">
              <a:lnSpc>
                <a:spcPct val="100000"/>
              </a:lnSpc>
              <a:spcBef>
                <a:spcPts val="0"/>
              </a:spcBef>
              <a:buClr>
                <a:srgbClr val="00FF00"/>
              </a:buClr>
              <a:buSzTx/>
              <a:buNone/>
              <a:defRPr/>
            </a:pPr>
            <a:r>
              <a:rPr lang="zh-TW" altLang="en-US" sz="4400" dirty="0" smtClean="0">
                <a:solidFill>
                  <a:srgbClr val="00FF00"/>
                </a:solidFill>
                <a:effectLst>
                  <a:outerShdw blurRad="38100" dist="38100" dir="2700000" algn="tl">
                    <a:srgbClr val="000000">
                      <a:alpha val="43137"/>
                    </a:srgbClr>
                  </a:outerShdw>
                </a:effectLst>
                <a:latin typeface="+mn-ea"/>
              </a:rPr>
              <a:t>期貨交易</a:t>
            </a:r>
            <a:endParaRPr lang="en-US" altLang="zh-TW" sz="4400" dirty="0" smtClean="0">
              <a:solidFill>
                <a:srgbClr val="00FF00"/>
              </a:solidFill>
              <a:effectLst>
                <a:outerShdw blurRad="38100" dist="38100" dir="2700000" algn="tl">
                  <a:srgbClr val="000000">
                    <a:alpha val="43137"/>
                  </a:srgbClr>
                </a:outerShdw>
              </a:effectLst>
              <a:latin typeface="+mn-ea"/>
            </a:endParaRPr>
          </a:p>
          <a:p>
            <a:pPr marL="0" indent="0" algn="ctr">
              <a:lnSpc>
                <a:spcPct val="100000"/>
              </a:lnSpc>
              <a:spcBef>
                <a:spcPts val="0"/>
              </a:spcBef>
              <a:buClr>
                <a:srgbClr val="00FF00"/>
              </a:buClr>
              <a:buSzTx/>
              <a:buNone/>
              <a:defRPr/>
            </a:pPr>
            <a:r>
              <a:rPr lang="zh-TW" altLang="en-US" sz="4400" dirty="0" smtClean="0">
                <a:solidFill>
                  <a:srgbClr val="00FF00"/>
                </a:solidFill>
                <a:effectLst>
                  <a:outerShdw blurRad="38100" dist="38100" dir="2700000" algn="tl">
                    <a:srgbClr val="000000">
                      <a:alpha val="43137"/>
                    </a:srgbClr>
                  </a:outerShdw>
                </a:effectLst>
                <a:latin typeface="+mn-ea"/>
              </a:rPr>
              <a:t>委託申報與撮合原則</a:t>
            </a:r>
            <a:endParaRPr lang="en-US" altLang="zh-TW" sz="4400" dirty="0" smtClean="0">
              <a:solidFill>
                <a:srgbClr val="00FF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1415876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內容版面配置區 2"/>
          <p:cNvSpPr>
            <a:spLocks noGrp="1"/>
          </p:cNvSpPr>
          <p:nvPr>
            <p:ph idx="1"/>
          </p:nvPr>
        </p:nvSpPr>
        <p:spPr>
          <a:xfrm>
            <a:off x="457200" y="1556792"/>
            <a:ext cx="8291264" cy="4967833"/>
          </a:xfrm>
        </p:spPr>
        <p:txBody>
          <a:bodyPr/>
          <a:lstStyle/>
          <a:p>
            <a:pPr>
              <a:lnSpc>
                <a:spcPts val="3000"/>
              </a:lnSpc>
              <a:buClr>
                <a:schemeClr val="tx1"/>
              </a:buClr>
              <a:buSzPct val="100000"/>
              <a:defRPr/>
            </a:pPr>
            <a:r>
              <a:rPr lang="zh-TW" altLang="en-US" sz="2000" dirty="0" smtClean="0">
                <a:solidFill>
                  <a:srgbClr val="FFFF00"/>
                </a:solidFill>
                <a:latin typeface="+mn-ea"/>
              </a:rPr>
              <a:t>期交所共有</a:t>
            </a:r>
            <a:r>
              <a:rPr lang="en-US" altLang="zh-TW" sz="2000" dirty="0" smtClean="0">
                <a:solidFill>
                  <a:srgbClr val="FFFF00"/>
                </a:solidFill>
                <a:latin typeface="+mn-ea"/>
              </a:rPr>
              <a:t>3</a:t>
            </a:r>
            <a:r>
              <a:rPr lang="zh-TW" altLang="en-US" sz="2000" dirty="0" smtClean="0">
                <a:solidFill>
                  <a:srgbClr val="FFFF00"/>
                </a:solidFill>
                <a:latin typeface="+mn-ea"/>
              </a:rPr>
              <a:t>種委託</a:t>
            </a:r>
            <a:r>
              <a:rPr lang="zh-TW" altLang="en-US" sz="2000" dirty="0">
                <a:solidFill>
                  <a:srgbClr val="FFFF00"/>
                </a:solidFill>
                <a:latin typeface="+mn-ea"/>
              </a:rPr>
              <a:t>單</a:t>
            </a:r>
            <a:r>
              <a:rPr lang="zh-TW" altLang="en-US" sz="2000" dirty="0" smtClean="0">
                <a:solidFill>
                  <a:srgbClr val="FFFF00"/>
                </a:solidFill>
                <a:latin typeface="+mn-ea"/>
              </a:rPr>
              <a:t>種類：</a:t>
            </a:r>
            <a:endParaRPr lang="en-US" altLang="zh-TW" sz="2000" dirty="0" smtClean="0">
              <a:solidFill>
                <a:srgbClr val="FFFF00"/>
              </a:solidFill>
              <a:latin typeface="+mn-ea"/>
            </a:endParaRPr>
          </a:p>
          <a:p>
            <a:pPr marL="815975" lvl="1" indent="-457200">
              <a:lnSpc>
                <a:spcPts val="3000"/>
              </a:lnSpc>
              <a:buClr>
                <a:schemeClr val="tx1"/>
              </a:buClr>
              <a:buFont typeface="+mj-lt"/>
              <a:buAutoNum type="arabicParenR"/>
              <a:defRPr/>
            </a:pPr>
            <a:r>
              <a:rPr lang="zh-TW" altLang="en-US" sz="2000" b="1" dirty="0" smtClean="0">
                <a:solidFill>
                  <a:srgbClr val="FFFF00"/>
                </a:solidFill>
                <a:latin typeface="+mn-ea"/>
              </a:rPr>
              <a:t>限價</a:t>
            </a:r>
            <a:r>
              <a:rPr lang="zh-TW" altLang="en-US" sz="2000" b="1" dirty="0">
                <a:solidFill>
                  <a:srgbClr val="FFFF00"/>
                </a:solidFill>
                <a:latin typeface="+mn-ea"/>
              </a:rPr>
              <a:t>單</a:t>
            </a:r>
            <a:r>
              <a:rPr lang="zh-TW" altLang="en-US" sz="2000" dirty="0" smtClean="0">
                <a:solidFill>
                  <a:srgbClr val="FFFF00"/>
                </a:solidFill>
                <a:latin typeface="+mn-ea"/>
              </a:rPr>
              <a:t>：交易人指定買賣價格之委託單。買進時，可成交於限價或限價以下；賣出時，可成交於限價或限價以上。</a:t>
            </a:r>
            <a:endParaRPr lang="en-US" altLang="zh-TW" sz="2000" dirty="0" smtClean="0">
              <a:solidFill>
                <a:srgbClr val="FFFF00"/>
              </a:solidFill>
              <a:latin typeface="+mn-ea"/>
            </a:endParaRPr>
          </a:p>
          <a:p>
            <a:pPr marL="815975" lvl="1" indent="-457200">
              <a:lnSpc>
                <a:spcPts val="3000"/>
              </a:lnSpc>
              <a:buClr>
                <a:schemeClr val="tx1"/>
              </a:buClr>
              <a:buFont typeface="+mj-lt"/>
              <a:buAutoNum type="arabicParenR"/>
              <a:defRPr/>
            </a:pPr>
            <a:r>
              <a:rPr lang="zh-TW" altLang="en-US" sz="2000" b="1" dirty="0" smtClean="0">
                <a:solidFill>
                  <a:srgbClr val="FFFF00"/>
                </a:solidFill>
                <a:latin typeface="+mn-ea"/>
              </a:rPr>
              <a:t>市價單</a:t>
            </a:r>
            <a:r>
              <a:rPr lang="zh-TW" altLang="en-US" sz="2000" dirty="0" smtClean="0">
                <a:solidFill>
                  <a:srgbClr val="FFFF00"/>
                </a:solidFill>
                <a:latin typeface="+mn-ea"/>
              </a:rPr>
              <a:t>：交易</a:t>
            </a:r>
            <a:r>
              <a:rPr lang="zh-TW" altLang="en-US" sz="2000" dirty="0">
                <a:solidFill>
                  <a:srgbClr val="FFFF00"/>
                </a:solidFill>
                <a:latin typeface="+mn-ea"/>
              </a:rPr>
              <a:t>人</a:t>
            </a:r>
            <a:r>
              <a:rPr lang="zh-TW" altLang="en-US" sz="2000" dirty="0" smtClean="0">
                <a:solidFill>
                  <a:srgbClr val="FFFF00"/>
                </a:solidFill>
                <a:latin typeface="+mn-ea"/>
              </a:rPr>
              <a:t>不需限定價格之委託</a:t>
            </a:r>
            <a:r>
              <a:rPr lang="zh-TW" altLang="en-US" sz="2000" dirty="0">
                <a:solidFill>
                  <a:srgbClr val="FFFF00"/>
                </a:solidFill>
                <a:latin typeface="+mn-ea"/>
              </a:rPr>
              <a:t>單</a:t>
            </a:r>
            <a:r>
              <a:rPr lang="zh-TW" altLang="en-US" sz="2000" dirty="0" smtClean="0">
                <a:solidFill>
                  <a:srgbClr val="FFFF00"/>
                </a:solidFill>
                <a:latin typeface="+mn-ea"/>
              </a:rPr>
              <a:t>，其成交價格依競價程序決定之。</a:t>
            </a:r>
            <a:r>
              <a:rPr lang="en-US" altLang="zh-TW" sz="2000" dirty="0" smtClean="0">
                <a:solidFill>
                  <a:srgbClr val="FFFF00"/>
                </a:solidFill>
                <a:latin typeface="+mn-ea"/>
              </a:rPr>
              <a:t>(</a:t>
            </a:r>
            <a:r>
              <a:rPr lang="zh-TW" altLang="en-US" sz="2000" dirty="0" smtClean="0">
                <a:solidFill>
                  <a:srgbClr val="FFFF00"/>
                </a:solidFill>
                <a:latin typeface="+mn-ea"/>
              </a:rPr>
              <a:t>成交價可為漲跌幅限制內任何價格</a:t>
            </a:r>
            <a:r>
              <a:rPr lang="en-US" altLang="zh-TW" sz="2000" dirty="0" smtClean="0">
                <a:solidFill>
                  <a:srgbClr val="FFFF00"/>
                </a:solidFill>
                <a:latin typeface="+mn-ea"/>
              </a:rPr>
              <a:t>)</a:t>
            </a:r>
          </a:p>
          <a:p>
            <a:pPr marL="815975" lvl="1" indent="-457200">
              <a:lnSpc>
                <a:spcPts val="3000"/>
              </a:lnSpc>
              <a:buClr>
                <a:schemeClr val="tx1"/>
              </a:buClr>
              <a:buFont typeface="+mj-lt"/>
              <a:buAutoNum type="arabicParenR"/>
              <a:defRPr/>
            </a:pPr>
            <a:r>
              <a:rPr lang="zh-TW" altLang="en-US" sz="2000" dirty="0">
                <a:solidFill>
                  <a:srgbClr val="FFFF00"/>
                </a:solidFill>
                <a:latin typeface="+mn-ea"/>
              </a:rPr>
              <a:t>一定範圍市價單：交易人不需限定價格之委託單，但可控制成交價於一定範圍內。期交所交易系統接受委託單後，</a:t>
            </a:r>
            <a:r>
              <a:rPr lang="zh-TW" altLang="en-US" sz="2000" u="sng" dirty="0">
                <a:solidFill>
                  <a:srgbClr val="00FF00"/>
                </a:solidFill>
                <a:latin typeface="+mn-ea"/>
              </a:rPr>
              <a:t>以當時委託簿中與該委託</a:t>
            </a:r>
            <a:r>
              <a:rPr lang="zh-TW" altLang="en-US" sz="2000" u="sng" dirty="0">
                <a:latin typeface="+mn-ea"/>
              </a:rPr>
              <a:t>相同買賣方向</a:t>
            </a:r>
            <a:r>
              <a:rPr lang="zh-TW" altLang="en-US" sz="2000" u="sng" dirty="0">
                <a:solidFill>
                  <a:srgbClr val="00FF00"/>
                </a:solidFill>
                <a:latin typeface="+mn-ea"/>
              </a:rPr>
              <a:t>之最佳限價價格為基準，買單</a:t>
            </a:r>
            <a:r>
              <a:rPr lang="en-US" altLang="zh-TW" sz="2000" u="sng" dirty="0">
                <a:solidFill>
                  <a:srgbClr val="00FF00"/>
                </a:solidFill>
                <a:latin typeface="+mn-ea"/>
              </a:rPr>
              <a:t>(</a:t>
            </a:r>
            <a:r>
              <a:rPr lang="zh-TW" altLang="en-US" sz="2000" u="sng" dirty="0">
                <a:solidFill>
                  <a:srgbClr val="00FF00"/>
                </a:solidFill>
                <a:latin typeface="+mn-ea"/>
              </a:rPr>
              <a:t>賣單</a:t>
            </a:r>
            <a:r>
              <a:rPr lang="en-US" altLang="zh-TW" sz="2000" u="sng" dirty="0">
                <a:solidFill>
                  <a:srgbClr val="00FF00"/>
                </a:solidFill>
                <a:latin typeface="+mn-ea"/>
              </a:rPr>
              <a:t>)</a:t>
            </a:r>
            <a:r>
              <a:rPr lang="zh-TW" altLang="en-US" sz="2000" u="sng" dirty="0">
                <a:solidFill>
                  <a:srgbClr val="00FF00"/>
                </a:solidFill>
                <a:latin typeface="+mn-ea"/>
              </a:rPr>
              <a:t>以基準價加上</a:t>
            </a:r>
            <a:r>
              <a:rPr lang="en-US" altLang="zh-TW" sz="2000" u="sng" dirty="0">
                <a:solidFill>
                  <a:srgbClr val="00FF00"/>
                </a:solidFill>
                <a:latin typeface="+mn-ea"/>
              </a:rPr>
              <a:t>(</a:t>
            </a:r>
            <a:r>
              <a:rPr lang="zh-TW" altLang="en-US" sz="2000" u="sng" dirty="0">
                <a:solidFill>
                  <a:srgbClr val="00FF00"/>
                </a:solidFill>
                <a:latin typeface="+mn-ea"/>
              </a:rPr>
              <a:t>減去</a:t>
            </a:r>
            <a:r>
              <a:rPr lang="en-US" altLang="zh-TW" sz="2000" u="sng" dirty="0">
                <a:solidFill>
                  <a:srgbClr val="00FF00"/>
                </a:solidFill>
                <a:latin typeface="+mn-ea"/>
              </a:rPr>
              <a:t>)</a:t>
            </a:r>
            <a:r>
              <a:rPr lang="zh-TW" altLang="en-US" sz="2000" u="sng" dirty="0">
                <a:solidFill>
                  <a:srgbClr val="00FF00"/>
                </a:solidFill>
                <a:latin typeface="+mn-ea"/>
              </a:rPr>
              <a:t>「一定點數」後，視為限價單進行撮合</a:t>
            </a:r>
            <a:r>
              <a:rPr lang="zh-TW" altLang="en-US" sz="2000" dirty="0">
                <a:solidFill>
                  <a:srgbClr val="FFFF00"/>
                </a:solidFill>
                <a:latin typeface="+mn-ea"/>
              </a:rPr>
              <a:t>。但無相同買賣別之限價單時，退回該委託單</a:t>
            </a:r>
            <a:r>
              <a:rPr lang="zh-TW" altLang="en-US" sz="2000" dirty="0" smtClean="0">
                <a:solidFill>
                  <a:srgbClr val="FFFF00"/>
                </a:solidFill>
                <a:latin typeface="+mn-ea"/>
              </a:rPr>
              <a:t>。</a:t>
            </a:r>
            <a:endParaRPr lang="en-US" altLang="zh-TW" sz="2000" dirty="0" smtClean="0">
              <a:solidFill>
                <a:srgbClr val="FFFF00"/>
              </a:solidFill>
              <a:latin typeface="+mn-ea"/>
            </a:endParaRPr>
          </a:p>
          <a:p>
            <a:pPr>
              <a:lnSpc>
                <a:spcPts val="3000"/>
              </a:lnSpc>
              <a:buFont typeface="Wingdings" pitchFamily="2" charset="2"/>
              <a:buNone/>
              <a:defRPr/>
            </a:pPr>
            <a:endParaRPr lang="zh-TW" altLang="en-US" sz="2000" dirty="0" smtClean="0">
              <a:solidFill>
                <a:srgbClr val="FFFF00"/>
              </a:solidFill>
              <a:latin typeface="+mn-ea"/>
            </a:endParaRPr>
          </a:p>
        </p:txBody>
      </p:sp>
      <p:sp>
        <p:nvSpPr>
          <p:cNvPr id="5"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委託申報</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223265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內容版面配置區 2"/>
          <p:cNvSpPr>
            <a:spLocks noGrp="1"/>
          </p:cNvSpPr>
          <p:nvPr>
            <p:ph idx="1"/>
          </p:nvPr>
        </p:nvSpPr>
        <p:spPr>
          <a:xfrm>
            <a:off x="457200" y="1556792"/>
            <a:ext cx="8291264" cy="4967833"/>
          </a:xfrm>
        </p:spPr>
        <p:txBody>
          <a:bodyPr/>
          <a:lstStyle/>
          <a:p>
            <a:pPr>
              <a:lnSpc>
                <a:spcPts val="3000"/>
              </a:lnSpc>
              <a:buClr>
                <a:schemeClr val="tx1"/>
              </a:buClr>
              <a:buSzPct val="100000"/>
              <a:defRPr/>
            </a:pPr>
            <a:r>
              <a:rPr lang="zh-TW" altLang="en-US" sz="2000" dirty="0" smtClean="0">
                <a:solidFill>
                  <a:srgbClr val="FFFF00"/>
                </a:solidFill>
                <a:latin typeface="+mn-ea"/>
              </a:rPr>
              <a:t>各商品每一委託單之限額規定：</a:t>
            </a:r>
            <a:endParaRPr lang="en-US" altLang="zh-TW" sz="2000" dirty="0" smtClean="0">
              <a:solidFill>
                <a:srgbClr val="FFFF00"/>
              </a:solidFill>
              <a:latin typeface="+mn-ea"/>
            </a:endParaRPr>
          </a:p>
          <a:p>
            <a:pPr marL="815975" lvl="1" indent="-457200">
              <a:lnSpc>
                <a:spcPts val="3000"/>
              </a:lnSpc>
              <a:buClr>
                <a:schemeClr val="tx1"/>
              </a:buClr>
              <a:buFont typeface="+mj-lt"/>
              <a:buAutoNum type="arabicParenR"/>
              <a:defRPr/>
            </a:pPr>
            <a:r>
              <a:rPr lang="zh-TW" altLang="en-US" sz="2000" dirty="0" smtClean="0">
                <a:solidFill>
                  <a:srgbClr val="FFFF00"/>
                </a:solidFill>
                <a:latin typeface="+mn-ea"/>
              </a:rPr>
              <a:t>股票期貨與選擇權商品：每一委託單上限為</a:t>
            </a:r>
            <a:r>
              <a:rPr lang="en-US" altLang="zh-TW" sz="2000" dirty="0" smtClean="0">
                <a:solidFill>
                  <a:srgbClr val="FFFF00"/>
                </a:solidFill>
                <a:latin typeface="+mn-ea"/>
              </a:rPr>
              <a:t>499</a:t>
            </a:r>
            <a:r>
              <a:rPr lang="zh-TW" altLang="en-US" sz="2000" dirty="0" smtClean="0">
                <a:solidFill>
                  <a:srgbClr val="FFFF00"/>
                </a:solidFill>
                <a:latin typeface="+mn-ea"/>
              </a:rPr>
              <a:t>口。</a:t>
            </a:r>
            <a:endParaRPr lang="en-US" altLang="zh-TW" sz="2000" dirty="0" smtClean="0">
              <a:solidFill>
                <a:srgbClr val="FFFF00"/>
              </a:solidFill>
              <a:latin typeface="+mn-ea"/>
            </a:endParaRPr>
          </a:p>
          <a:p>
            <a:pPr marL="815975" lvl="1" indent="-457200">
              <a:lnSpc>
                <a:spcPts val="3000"/>
              </a:lnSpc>
              <a:buClr>
                <a:schemeClr val="tx1"/>
              </a:buClr>
              <a:buFont typeface="+mj-lt"/>
              <a:buAutoNum type="arabicParenR"/>
              <a:defRPr/>
            </a:pPr>
            <a:r>
              <a:rPr lang="zh-TW" altLang="en-US" sz="2000" dirty="0" smtClean="0">
                <a:solidFill>
                  <a:srgbClr val="FFFF00"/>
                </a:solidFill>
                <a:latin typeface="+mn-ea"/>
              </a:rPr>
              <a:t>非股票期貨類商品：每一委託單上限為</a:t>
            </a:r>
            <a:r>
              <a:rPr lang="en-US" altLang="zh-TW" sz="2000" dirty="0" smtClean="0">
                <a:solidFill>
                  <a:srgbClr val="FFFF00"/>
                </a:solidFill>
                <a:latin typeface="+mn-ea"/>
              </a:rPr>
              <a:t>200</a:t>
            </a:r>
            <a:r>
              <a:rPr lang="zh-TW" altLang="en-US" sz="2000" dirty="0" smtClean="0">
                <a:solidFill>
                  <a:srgbClr val="FFFF00"/>
                </a:solidFill>
                <a:latin typeface="+mn-ea"/>
              </a:rPr>
              <a:t>口。</a:t>
            </a:r>
            <a:endParaRPr lang="en-US" altLang="zh-TW" sz="2000" dirty="0" smtClean="0">
              <a:solidFill>
                <a:srgbClr val="FFFF00"/>
              </a:solidFill>
              <a:latin typeface="+mn-ea"/>
            </a:endParaRPr>
          </a:p>
          <a:p>
            <a:pPr marL="815975" lvl="1" indent="-457200">
              <a:lnSpc>
                <a:spcPts val="3000"/>
              </a:lnSpc>
              <a:buClr>
                <a:schemeClr val="tx1"/>
              </a:buClr>
              <a:buFont typeface="+mj-lt"/>
              <a:buAutoNum type="arabicParenR"/>
              <a:defRPr/>
            </a:pPr>
            <a:r>
              <a:rPr lang="zh-TW" altLang="en-US" sz="2000" dirty="0" smtClean="0">
                <a:solidFill>
                  <a:srgbClr val="FFFF00"/>
                </a:solidFill>
                <a:latin typeface="+mn-ea"/>
              </a:rPr>
              <a:t>非股票選擇權類商品：每一委託單上限為</a:t>
            </a:r>
            <a:r>
              <a:rPr lang="en-US" altLang="zh-TW" sz="2000" dirty="0" smtClean="0">
                <a:solidFill>
                  <a:srgbClr val="FFFF00"/>
                </a:solidFill>
                <a:latin typeface="+mn-ea"/>
              </a:rPr>
              <a:t>100</a:t>
            </a:r>
            <a:r>
              <a:rPr lang="zh-TW" altLang="en-US" sz="2000" dirty="0" smtClean="0">
                <a:solidFill>
                  <a:srgbClr val="FFFF00"/>
                </a:solidFill>
                <a:latin typeface="+mn-ea"/>
              </a:rPr>
              <a:t>口。</a:t>
            </a:r>
            <a:endParaRPr lang="en-US" altLang="zh-TW" sz="2000" dirty="0" smtClean="0">
              <a:solidFill>
                <a:srgbClr val="FFFF00"/>
              </a:solidFill>
              <a:latin typeface="+mn-ea"/>
            </a:endParaRPr>
          </a:p>
          <a:p>
            <a:pPr marL="815975" lvl="1" indent="-457200">
              <a:lnSpc>
                <a:spcPts val="3000"/>
              </a:lnSpc>
              <a:buClr>
                <a:schemeClr val="tx1"/>
              </a:buClr>
              <a:buFont typeface="+mj-lt"/>
              <a:buAutoNum type="arabicParenR"/>
              <a:defRPr/>
            </a:pPr>
            <a:r>
              <a:rPr lang="zh-TW" altLang="en-US" sz="2000" dirty="0" smtClean="0">
                <a:solidFill>
                  <a:srgbClr val="FFFF00"/>
                </a:solidFill>
                <a:latin typeface="+mn-ea"/>
              </a:rPr>
              <a:t>以市價單買賣各類商品：</a:t>
            </a:r>
            <a:endParaRPr lang="en-US" altLang="zh-TW" sz="2000" dirty="0" smtClean="0">
              <a:solidFill>
                <a:srgbClr val="FFFF00"/>
              </a:solidFill>
              <a:latin typeface="+mn-ea"/>
            </a:endParaRPr>
          </a:p>
          <a:p>
            <a:pPr marL="1158875" lvl="2" indent="-342900">
              <a:lnSpc>
                <a:spcPts val="3000"/>
              </a:lnSpc>
              <a:buClr>
                <a:schemeClr val="tx1"/>
              </a:buClr>
              <a:buFont typeface="Wingdings" pitchFamily="2" charset="2"/>
              <a:buChar char="l"/>
              <a:defRPr/>
            </a:pPr>
            <a:r>
              <a:rPr lang="zh-TW" altLang="en-US" sz="2000" dirty="0" smtClean="0">
                <a:solidFill>
                  <a:srgbClr val="FFFF00"/>
                </a:solidFill>
                <a:latin typeface="+mn-ea"/>
              </a:rPr>
              <a:t>一般交易時段：每一委託單上限為</a:t>
            </a:r>
            <a:r>
              <a:rPr lang="en-US" altLang="zh-TW" sz="2000" dirty="0" smtClean="0">
                <a:solidFill>
                  <a:srgbClr val="FFFF00"/>
                </a:solidFill>
                <a:latin typeface="+mn-ea"/>
              </a:rPr>
              <a:t>10</a:t>
            </a:r>
            <a:r>
              <a:rPr lang="zh-TW" altLang="en-US" sz="2000" dirty="0" smtClean="0">
                <a:solidFill>
                  <a:srgbClr val="FFFF00"/>
                </a:solidFill>
                <a:latin typeface="+mn-ea"/>
              </a:rPr>
              <a:t>口。</a:t>
            </a:r>
            <a:endParaRPr lang="en-US" altLang="zh-TW" sz="2000" dirty="0" smtClean="0">
              <a:solidFill>
                <a:srgbClr val="FFFF00"/>
              </a:solidFill>
              <a:latin typeface="+mn-ea"/>
            </a:endParaRPr>
          </a:p>
          <a:p>
            <a:pPr marL="1158875" lvl="2" indent="-342900">
              <a:lnSpc>
                <a:spcPts val="3000"/>
              </a:lnSpc>
              <a:buClr>
                <a:schemeClr val="tx1"/>
              </a:buClr>
              <a:buFont typeface="Wingdings" pitchFamily="2" charset="2"/>
              <a:buChar char="l"/>
              <a:defRPr/>
            </a:pPr>
            <a:r>
              <a:rPr lang="zh-TW" altLang="en-US" sz="2000" dirty="0" smtClean="0">
                <a:solidFill>
                  <a:srgbClr val="FFFF00"/>
                </a:solidFill>
                <a:latin typeface="+mn-ea"/>
              </a:rPr>
              <a:t>盤後交易時段：每一委託單上限為</a:t>
            </a:r>
            <a:r>
              <a:rPr lang="en-US" altLang="zh-TW" sz="2000" dirty="0" smtClean="0">
                <a:solidFill>
                  <a:srgbClr val="FFFF00"/>
                </a:solidFill>
                <a:latin typeface="+mn-ea"/>
              </a:rPr>
              <a:t>5</a:t>
            </a:r>
            <a:r>
              <a:rPr lang="zh-TW" altLang="en-US" sz="2000" dirty="0" smtClean="0">
                <a:solidFill>
                  <a:srgbClr val="FFFF00"/>
                </a:solidFill>
                <a:latin typeface="+mn-ea"/>
              </a:rPr>
              <a:t>口。</a:t>
            </a:r>
            <a:r>
              <a:rPr lang="zh-TW" altLang="en-US" sz="2000" dirty="0">
                <a:solidFill>
                  <a:srgbClr val="FFFF00"/>
                </a:solidFill>
                <a:latin typeface="+mn-ea"/>
              </a:rPr>
              <a:t>　</a:t>
            </a:r>
            <a:r>
              <a:rPr lang="zh-TW" altLang="en-US" sz="2000" dirty="0" smtClean="0">
                <a:solidFill>
                  <a:srgbClr val="FFFF00"/>
                </a:solidFill>
                <a:latin typeface="+mn-ea"/>
              </a:rPr>
              <a:t>　</a:t>
            </a:r>
            <a:endParaRPr lang="en-US" altLang="zh-TW" sz="2000" dirty="0" smtClean="0">
              <a:solidFill>
                <a:srgbClr val="FFFF00"/>
              </a:solidFill>
              <a:latin typeface="+mn-ea"/>
            </a:endParaRPr>
          </a:p>
          <a:p>
            <a:pPr>
              <a:lnSpc>
                <a:spcPts val="3000"/>
              </a:lnSpc>
              <a:buFont typeface="Wingdings" pitchFamily="2" charset="2"/>
              <a:buNone/>
              <a:defRPr/>
            </a:pPr>
            <a:endParaRPr lang="zh-TW" altLang="en-US" sz="2000" dirty="0" smtClean="0">
              <a:solidFill>
                <a:srgbClr val="FFFF00"/>
              </a:solidFill>
              <a:latin typeface="+mn-ea"/>
            </a:endParaRPr>
          </a:p>
        </p:txBody>
      </p:sp>
      <p:sp>
        <p:nvSpPr>
          <p:cNvPr id="5"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委託申報</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2009293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內容版面配置區 2"/>
          <p:cNvSpPr>
            <a:spLocks noGrp="1"/>
          </p:cNvSpPr>
          <p:nvPr>
            <p:ph idx="1"/>
          </p:nvPr>
        </p:nvSpPr>
        <p:spPr>
          <a:xfrm>
            <a:off x="130175" y="1428750"/>
            <a:ext cx="8764588" cy="4851400"/>
          </a:xfrm>
        </p:spPr>
        <p:txBody>
          <a:bodyPr/>
          <a:lstStyle/>
          <a:p>
            <a:pPr>
              <a:buClr>
                <a:schemeClr val="tx1"/>
              </a:buClr>
              <a:buSzPct val="100000"/>
            </a:pPr>
            <a:r>
              <a:rPr lang="zh-TW" altLang="en-US" sz="1800" dirty="0" smtClean="0">
                <a:solidFill>
                  <a:srgbClr val="FFFF00"/>
                </a:solidFill>
              </a:rPr>
              <a:t>期交所接受委託申報之時間、撮合方式、種類及條件彙整如下表： </a:t>
            </a:r>
            <a:endParaRPr lang="en-US" altLang="zh-TW" sz="1800" dirty="0" smtClean="0">
              <a:solidFill>
                <a:srgbClr val="FFFF00"/>
              </a:solidFill>
            </a:endParaRPr>
          </a:p>
        </p:txBody>
      </p:sp>
      <p:graphicFrame>
        <p:nvGraphicFramePr>
          <p:cNvPr id="7" name="表格 6"/>
          <p:cNvGraphicFramePr>
            <a:graphicFrameLocks noGrp="1"/>
          </p:cNvGraphicFramePr>
          <p:nvPr>
            <p:extLst>
              <p:ext uri="{D42A27DB-BD31-4B8C-83A1-F6EECF244321}">
                <p14:modId xmlns:p14="http://schemas.microsoft.com/office/powerpoint/2010/main" val="3232095820"/>
              </p:ext>
            </p:extLst>
          </p:nvPr>
        </p:nvGraphicFramePr>
        <p:xfrm>
          <a:off x="280988" y="1787525"/>
          <a:ext cx="8516939" cy="2403473"/>
        </p:xfrm>
        <a:graphic>
          <a:graphicData uri="http://schemas.openxmlformats.org/drawingml/2006/table">
            <a:tbl>
              <a:tblPr/>
              <a:tblGrid>
                <a:gridCol w="833313">
                  <a:extLst>
                    <a:ext uri="{9D8B030D-6E8A-4147-A177-3AD203B41FA5}">
                      <a16:colId xmlns:a16="http://schemas.microsoft.com/office/drawing/2014/main" xmlns="" val="20000"/>
                    </a:ext>
                  </a:extLst>
                </a:gridCol>
                <a:gridCol w="1654370">
                  <a:extLst>
                    <a:ext uri="{9D8B030D-6E8A-4147-A177-3AD203B41FA5}">
                      <a16:colId xmlns:a16="http://schemas.microsoft.com/office/drawing/2014/main" xmlns="" val="20001"/>
                    </a:ext>
                  </a:extLst>
                </a:gridCol>
                <a:gridCol w="502438">
                  <a:extLst>
                    <a:ext uri="{9D8B030D-6E8A-4147-A177-3AD203B41FA5}">
                      <a16:colId xmlns:a16="http://schemas.microsoft.com/office/drawing/2014/main" xmlns="" val="20002"/>
                    </a:ext>
                  </a:extLst>
                </a:gridCol>
                <a:gridCol w="502438">
                  <a:extLst>
                    <a:ext uri="{9D8B030D-6E8A-4147-A177-3AD203B41FA5}">
                      <a16:colId xmlns:a16="http://schemas.microsoft.com/office/drawing/2014/main" xmlns="" val="20003"/>
                    </a:ext>
                  </a:extLst>
                </a:gridCol>
                <a:gridCol w="502438">
                  <a:extLst>
                    <a:ext uri="{9D8B030D-6E8A-4147-A177-3AD203B41FA5}">
                      <a16:colId xmlns:a16="http://schemas.microsoft.com/office/drawing/2014/main" xmlns="" val="20004"/>
                    </a:ext>
                  </a:extLst>
                </a:gridCol>
                <a:gridCol w="502438">
                  <a:extLst>
                    <a:ext uri="{9D8B030D-6E8A-4147-A177-3AD203B41FA5}">
                      <a16:colId xmlns:a16="http://schemas.microsoft.com/office/drawing/2014/main" xmlns="" val="20005"/>
                    </a:ext>
                  </a:extLst>
                </a:gridCol>
                <a:gridCol w="502438">
                  <a:extLst>
                    <a:ext uri="{9D8B030D-6E8A-4147-A177-3AD203B41FA5}">
                      <a16:colId xmlns:a16="http://schemas.microsoft.com/office/drawing/2014/main" xmlns="" val="20006"/>
                    </a:ext>
                  </a:extLst>
                </a:gridCol>
                <a:gridCol w="502438">
                  <a:extLst>
                    <a:ext uri="{9D8B030D-6E8A-4147-A177-3AD203B41FA5}">
                      <a16:colId xmlns:a16="http://schemas.microsoft.com/office/drawing/2014/main" xmlns="" val="20007"/>
                    </a:ext>
                  </a:extLst>
                </a:gridCol>
                <a:gridCol w="502438">
                  <a:extLst>
                    <a:ext uri="{9D8B030D-6E8A-4147-A177-3AD203B41FA5}">
                      <a16:colId xmlns:a16="http://schemas.microsoft.com/office/drawing/2014/main" xmlns="" val="20008"/>
                    </a:ext>
                  </a:extLst>
                </a:gridCol>
                <a:gridCol w="502438">
                  <a:extLst>
                    <a:ext uri="{9D8B030D-6E8A-4147-A177-3AD203B41FA5}">
                      <a16:colId xmlns:a16="http://schemas.microsoft.com/office/drawing/2014/main" xmlns="" val="20009"/>
                    </a:ext>
                  </a:extLst>
                </a:gridCol>
                <a:gridCol w="502438">
                  <a:extLst>
                    <a:ext uri="{9D8B030D-6E8A-4147-A177-3AD203B41FA5}">
                      <a16:colId xmlns:a16="http://schemas.microsoft.com/office/drawing/2014/main" xmlns="" val="20010"/>
                    </a:ext>
                  </a:extLst>
                </a:gridCol>
                <a:gridCol w="502438">
                  <a:extLst>
                    <a:ext uri="{9D8B030D-6E8A-4147-A177-3AD203B41FA5}">
                      <a16:colId xmlns:a16="http://schemas.microsoft.com/office/drawing/2014/main" xmlns="" val="20011"/>
                    </a:ext>
                  </a:extLst>
                </a:gridCol>
                <a:gridCol w="502438">
                  <a:extLst>
                    <a:ext uri="{9D8B030D-6E8A-4147-A177-3AD203B41FA5}">
                      <a16:colId xmlns:a16="http://schemas.microsoft.com/office/drawing/2014/main" xmlns="" val="20012"/>
                    </a:ext>
                  </a:extLst>
                </a:gridCol>
                <a:gridCol w="502438">
                  <a:extLst>
                    <a:ext uri="{9D8B030D-6E8A-4147-A177-3AD203B41FA5}">
                      <a16:colId xmlns:a16="http://schemas.microsoft.com/office/drawing/2014/main" xmlns="" val="20013"/>
                    </a:ext>
                  </a:extLst>
                </a:gridCol>
              </a:tblGrid>
              <a:tr h="325106">
                <a:tc gridSpan="2">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委託單接收時間</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5">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盤</a:t>
                      </a:r>
                      <a:r>
                        <a:rPr lang="zh-TW" altLang="en-US" sz="1600" b="1" i="0" u="none" strike="noStrike" dirty="0" smtClean="0">
                          <a:solidFill>
                            <a:srgbClr val="FFFF00"/>
                          </a:solidFill>
                          <a:effectLst>
                            <a:outerShdw blurRad="38100" dist="38100" dir="2700000" algn="tl">
                              <a:srgbClr val="000000">
                                <a:alpha val="43137"/>
                              </a:srgbClr>
                            </a:outerShdw>
                          </a:effectLst>
                          <a:latin typeface="+mn-ea"/>
                          <a:ea typeface="+mn-ea"/>
                        </a:rPr>
                        <a:t>前</a:t>
                      </a:r>
                      <a:endParaRPr lang="zh-TW" altLang="en-US" sz="1600" b="1" i="0" u="none" strike="noStrike" dirty="0">
                        <a:solidFill>
                          <a:srgbClr val="FFFF00"/>
                        </a:solidFill>
                        <a:effectLst>
                          <a:outerShdw blurRad="38100" dist="38100" dir="2700000" algn="tl">
                            <a:srgbClr val="000000">
                              <a:alpha val="43137"/>
                            </a:srgbClr>
                          </a:outerShdw>
                        </a:effectLst>
                        <a:latin typeface="+mn-ea"/>
                        <a:ea typeface="+mn-ea"/>
                      </a:endParaRP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7">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盤中交易</a:t>
                      </a:r>
                      <a:r>
                        <a:rPr lang="zh-TW" altLang="en-US" sz="1600" b="1" i="0" u="none" strike="noStrike" dirty="0" smtClean="0">
                          <a:solidFill>
                            <a:srgbClr val="FFFF00"/>
                          </a:solidFill>
                          <a:effectLst>
                            <a:outerShdw blurRad="38100" dist="38100" dir="2700000" algn="tl">
                              <a:srgbClr val="000000">
                                <a:alpha val="43137"/>
                              </a:srgbClr>
                            </a:outerShdw>
                          </a:effectLst>
                          <a:latin typeface="+mn-ea"/>
                          <a:ea typeface="+mn-ea"/>
                        </a:rPr>
                        <a:t>時間</a:t>
                      </a:r>
                      <a:endParaRPr lang="zh-TW" altLang="en-US" sz="1600" b="1" i="0" u="none" strike="noStrike" dirty="0">
                        <a:solidFill>
                          <a:srgbClr val="FFFF00"/>
                        </a:solidFill>
                        <a:effectLst>
                          <a:outerShdw blurRad="38100" dist="38100" dir="2700000" algn="tl">
                            <a:srgbClr val="000000">
                              <a:alpha val="43137"/>
                            </a:srgbClr>
                          </a:outerShdw>
                        </a:effectLst>
                        <a:latin typeface="+mn-ea"/>
                        <a:ea typeface="+mn-ea"/>
                      </a:endParaRP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xmlns="" val="10000"/>
                  </a:ext>
                </a:extLst>
              </a:tr>
              <a:tr h="267054">
                <a:tc gridSpan="2">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撮合方式</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5">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集合競價</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7">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逐筆撮合</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xmlns="" val="10001"/>
                  </a:ext>
                </a:extLst>
              </a:tr>
              <a:tr h="522495">
                <a:tc gridSpan="2">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委託單種類</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市價單</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lang="zh-TW" altLang="en-US"/>
                    </a:p>
                  </a:txBody>
                  <a:tcPr/>
                </a:tc>
                <a:tc gridSpan="3">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限價單</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lang="zh-TW" altLang="en-US"/>
                    </a:p>
                  </a:txBody>
                  <a:tcPr/>
                </a:tc>
                <a:tc hMerge="1">
                  <a:txBody>
                    <a:bodyPr/>
                    <a:lstStyle/>
                    <a:p>
                      <a:endParaRPr lang="zh-TW" altLang="en-US"/>
                    </a:p>
                  </a:txBody>
                  <a:tcPr/>
                </a:tc>
                <a:tc gridSpan="2">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市價單</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lang="zh-TW" altLang="en-US"/>
                    </a:p>
                  </a:txBody>
                  <a:tcPr/>
                </a:tc>
                <a:tc gridSpan="2">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一定範圍市價單</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lang="zh-TW" altLang="en-US"/>
                    </a:p>
                  </a:txBody>
                  <a:tcPr/>
                </a:tc>
                <a:tc gridSpan="3">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限價單</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xmlns="" val="10002"/>
                  </a:ext>
                </a:extLst>
              </a:tr>
              <a:tr h="255441">
                <a:tc gridSpan="2">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委託條件</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FOK</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IOC</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FOK</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IOC</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ROD</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FOK</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IOC</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FOK</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IOC</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FOK</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IOC</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ROD</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xmlns="" val="10003"/>
                  </a:ext>
                </a:extLst>
              </a:tr>
              <a:tr h="255441">
                <a:tc rowSpan="2">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期貨</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單式委託</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dirty="0">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5A5A5"/>
                    </a:solidFill>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5A5A5"/>
                    </a:solidFill>
                  </a:tcPr>
                </a:tc>
                <a:extLst>
                  <a:ext uri="{0D108BD9-81ED-4DB2-BD59-A6C34878D82A}">
                    <a16:rowId xmlns:a16="http://schemas.microsoft.com/office/drawing/2014/main" xmlns="" val="10004"/>
                  </a:ext>
                </a:extLst>
              </a:tr>
              <a:tr h="255441">
                <a:tc vMerge="1">
                  <a:txBody>
                    <a:bodyPr/>
                    <a:lstStyle/>
                    <a:p>
                      <a:endParaRPr lang="zh-TW" altLang="en-US"/>
                    </a:p>
                  </a:txBody>
                  <a:tcPr/>
                </a:tc>
                <a:tc>
                  <a:txBody>
                    <a:bodyPr/>
                    <a:lstStyle/>
                    <a:p>
                      <a:pPr algn="ctr" fontAlgn="ctr"/>
                      <a:r>
                        <a:rPr lang="zh-TW" altLang="en-US" sz="1600" b="1" i="0" u="none" strike="noStrike" dirty="0" smtClean="0">
                          <a:solidFill>
                            <a:srgbClr val="FFFF00"/>
                          </a:solidFill>
                          <a:effectLst>
                            <a:outerShdw blurRad="38100" dist="38100" dir="2700000" algn="tl">
                              <a:srgbClr val="000000">
                                <a:alpha val="43137"/>
                              </a:srgbClr>
                            </a:outerShdw>
                          </a:effectLst>
                          <a:latin typeface="+mn-ea"/>
                          <a:ea typeface="+mn-ea"/>
                        </a:rPr>
                        <a:t>時間價</a:t>
                      </a: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差委託</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5A5A5"/>
                    </a:solidFill>
                  </a:tcPr>
                </a:tc>
                <a:extLst>
                  <a:ext uri="{0D108BD9-81ED-4DB2-BD59-A6C34878D82A}">
                    <a16:rowId xmlns:a16="http://schemas.microsoft.com/office/drawing/2014/main" xmlns="" val="10005"/>
                  </a:ext>
                </a:extLst>
              </a:tr>
              <a:tr h="255441">
                <a:tc rowSpan="2">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選擇權</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單式委託</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5A5A5"/>
                    </a:solidFill>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5A5A5"/>
                    </a:solidFill>
                  </a:tcPr>
                </a:tc>
                <a:extLst>
                  <a:ext uri="{0D108BD9-81ED-4DB2-BD59-A6C34878D82A}">
                    <a16:rowId xmlns:a16="http://schemas.microsoft.com/office/drawing/2014/main" xmlns="" val="10006"/>
                  </a:ext>
                </a:extLst>
              </a:tr>
              <a:tr h="267054">
                <a:tc vMerge="1">
                  <a:txBody>
                    <a:bodyPr/>
                    <a:lstStyle/>
                    <a:p>
                      <a:endParaRPr lang="zh-TW" altLang="en-US"/>
                    </a:p>
                  </a:txBody>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組合式委託</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i="0" u="none" strike="noStrike">
                          <a:solidFill>
                            <a:srgbClr val="FFFF00"/>
                          </a:solidFill>
                          <a:effectLst>
                            <a:outerShdw blurRad="38100" dist="38100" dir="2700000" algn="tl">
                              <a:srgbClr val="000000">
                                <a:alpha val="43137"/>
                              </a:srgbClr>
                            </a:outerShdw>
                          </a:effectLst>
                          <a:latin typeface="+mn-ea"/>
                          <a:ea typeface="+mn-ea"/>
                        </a:rPr>
                        <a:t>O</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600" b="1" i="0" u="none" strike="noStrike" dirty="0">
                          <a:solidFill>
                            <a:srgbClr val="FFFF00"/>
                          </a:solidFill>
                          <a:effectLst>
                            <a:outerShdw blurRad="38100" dist="38100" dir="2700000" algn="tl">
                              <a:srgbClr val="000000">
                                <a:alpha val="43137"/>
                              </a:srgbClr>
                            </a:outerShdw>
                          </a:effectLst>
                          <a:latin typeface="+mn-ea"/>
                          <a:ea typeface="+mn-ea"/>
                        </a:rPr>
                        <a:t>　</a:t>
                      </a:r>
                    </a:p>
                  </a:txBody>
                  <a:tcPr marL="8725" marR="8725" marT="872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8"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撮合制度</a:t>
            </a:r>
            <a:endParaRPr lang="zh-TW" altLang="en-US" b="1" dirty="0">
              <a:solidFill>
                <a:srgbClr val="FFFF00"/>
              </a:solidFill>
              <a:effectLst>
                <a:outerShdw blurRad="38100" dist="38100" dir="2700000" algn="tl">
                  <a:srgbClr val="000000"/>
                </a:outerShdw>
              </a:effectLst>
            </a:endParaRPr>
          </a:p>
        </p:txBody>
      </p:sp>
      <p:sp>
        <p:nvSpPr>
          <p:cNvPr id="6" name="文字方塊 5"/>
          <p:cNvSpPr txBox="1">
            <a:spLocks noChangeArrowheads="1"/>
          </p:cNvSpPr>
          <p:nvPr/>
        </p:nvSpPr>
        <p:spPr bwMode="auto">
          <a:xfrm>
            <a:off x="220663" y="4225925"/>
            <a:ext cx="8577262"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n"/>
              <a:defRPr kumimoji="1" sz="2800">
                <a:solidFill>
                  <a:srgbClr val="003774"/>
                </a:solidFill>
                <a:latin typeface="Arial" panose="020B0604020202020204" pitchFamily="34" charset="0"/>
                <a:ea typeface="標楷體" panose="03000509000000000000" pitchFamily="65" charset="-120"/>
              </a:defRPr>
            </a:lvl1pPr>
            <a:lvl2pPr marL="742950" indent="-285750">
              <a:spcBef>
                <a:spcPct val="20000"/>
              </a:spcBef>
              <a:buFont typeface="Wingdings" panose="05000000000000000000" pitchFamily="2" charset="2"/>
              <a:buChar char="n"/>
              <a:defRPr kumimoji="1" sz="2400">
                <a:solidFill>
                  <a:srgbClr val="003774"/>
                </a:solidFill>
                <a:latin typeface="Arial" panose="020B0604020202020204" pitchFamily="34" charset="0"/>
                <a:ea typeface="標楷體" panose="03000509000000000000" pitchFamily="65" charset="-120"/>
              </a:defRPr>
            </a:lvl2pPr>
            <a:lvl3pPr marL="1143000" indent="-228600">
              <a:spcBef>
                <a:spcPct val="20000"/>
              </a:spcBef>
              <a:buFont typeface="Wingdings" panose="05000000000000000000" pitchFamily="2" charset="2"/>
              <a:buChar char="n"/>
              <a:defRPr kumimoji="1" sz="2200">
                <a:solidFill>
                  <a:srgbClr val="003774"/>
                </a:solidFill>
                <a:latin typeface="Arial" panose="020B0604020202020204" pitchFamily="34" charset="0"/>
                <a:ea typeface="標楷體" panose="03000509000000000000" pitchFamily="65" charset="-120"/>
              </a:defRPr>
            </a:lvl3pPr>
            <a:lvl4pPr marL="1600200" indent="-228600">
              <a:spcBef>
                <a:spcPct val="20000"/>
              </a:spcBef>
              <a:buFont typeface="Wingdings" panose="05000000000000000000" pitchFamily="2" charset="2"/>
              <a:buChar char="n"/>
              <a:defRPr kumimoji="1" sz="2000">
                <a:solidFill>
                  <a:srgbClr val="003774"/>
                </a:solidFill>
                <a:latin typeface="Arial" panose="020B0604020202020204" pitchFamily="34" charset="0"/>
                <a:ea typeface="標楷體" panose="03000509000000000000" pitchFamily="65" charset="-120"/>
              </a:defRPr>
            </a:lvl4pPr>
            <a:lvl5pPr marL="2057400" indent="-228600">
              <a:spcBef>
                <a:spcPct val="20000"/>
              </a:spcBef>
              <a:buFont typeface="Wingdings" panose="05000000000000000000" pitchFamily="2" charset="2"/>
              <a:buChar char="n"/>
              <a:defRPr kumimoji="1">
                <a:solidFill>
                  <a:srgbClr val="003774"/>
                </a:solidFill>
                <a:latin typeface="Arial" panose="020B0604020202020204" pitchFamily="34" charset="0"/>
                <a:ea typeface="標楷體" panose="03000509000000000000" pitchFamily="65" charset="-120"/>
              </a:defRPr>
            </a:lvl5pPr>
            <a:lvl6pPr marL="2514600" indent="-228600" eaLnBrk="0" fontAlgn="base" hangingPunct="0">
              <a:spcBef>
                <a:spcPct val="20000"/>
              </a:spcBef>
              <a:spcAft>
                <a:spcPct val="0"/>
              </a:spcAft>
              <a:buFont typeface="Wingdings" panose="05000000000000000000" pitchFamily="2" charset="2"/>
              <a:buChar char="n"/>
              <a:defRPr kumimoji="1">
                <a:solidFill>
                  <a:srgbClr val="003774"/>
                </a:solidFill>
                <a:latin typeface="Arial" panose="020B0604020202020204" pitchFamily="34" charset="0"/>
                <a:ea typeface="標楷體" panose="03000509000000000000" pitchFamily="65" charset="-120"/>
              </a:defRPr>
            </a:lvl6pPr>
            <a:lvl7pPr marL="2971800" indent="-228600" eaLnBrk="0" fontAlgn="base" hangingPunct="0">
              <a:spcBef>
                <a:spcPct val="20000"/>
              </a:spcBef>
              <a:spcAft>
                <a:spcPct val="0"/>
              </a:spcAft>
              <a:buFont typeface="Wingdings" panose="05000000000000000000" pitchFamily="2" charset="2"/>
              <a:buChar char="n"/>
              <a:defRPr kumimoji="1">
                <a:solidFill>
                  <a:srgbClr val="003774"/>
                </a:solidFill>
                <a:latin typeface="Arial" panose="020B0604020202020204" pitchFamily="34" charset="0"/>
                <a:ea typeface="標楷體" panose="03000509000000000000" pitchFamily="65" charset="-120"/>
              </a:defRPr>
            </a:lvl7pPr>
            <a:lvl8pPr marL="3429000" indent="-228600" eaLnBrk="0" fontAlgn="base" hangingPunct="0">
              <a:spcBef>
                <a:spcPct val="20000"/>
              </a:spcBef>
              <a:spcAft>
                <a:spcPct val="0"/>
              </a:spcAft>
              <a:buFont typeface="Wingdings" panose="05000000000000000000" pitchFamily="2" charset="2"/>
              <a:buChar char="n"/>
              <a:defRPr kumimoji="1">
                <a:solidFill>
                  <a:srgbClr val="003774"/>
                </a:solidFill>
                <a:latin typeface="Arial" panose="020B0604020202020204" pitchFamily="34" charset="0"/>
                <a:ea typeface="標楷體" panose="03000509000000000000" pitchFamily="65" charset="-120"/>
              </a:defRPr>
            </a:lvl8pPr>
            <a:lvl9pPr marL="3886200" indent="-228600" eaLnBrk="0" fontAlgn="base" hangingPunct="0">
              <a:spcBef>
                <a:spcPct val="20000"/>
              </a:spcBef>
              <a:spcAft>
                <a:spcPct val="0"/>
              </a:spcAft>
              <a:buFont typeface="Wingdings" panose="05000000000000000000" pitchFamily="2" charset="2"/>
              <a:buChar char="n"/>
              <a:defRPr kumimoji="1">
                <a:solidFill>
                  <a:srgbClr val="003774"/>
                </a:solidFill>
                <a:latin typeface="Arial" panose="020B0604020202020204" pitchFamily="34" charset="0"/>
                <a:ea typeface="標楷體" panose="03000509000000000000" pitchFamily="65" charset="-120"/>
              </a:defRPr>
            </a:lvl9pPr>
          </a:lstStyle>
          <a:p>
            <a:pPr eaLnBrk="1" hangingPunct="1">
              <a:lnSpc>
                <a:spcPct val="120000"/>
              </a:lnSpc>
              <a:spcBef>
                <a:spcPct val="0"/>
              </a:spcBef>
              <a:buFont typeface="Wingdings" panose="05000000000000000000" pitchFamily="2" charset="2"/>
              <a:buNone/>
              <a:defRPr/>
            </a:pPr>
            <a:r>
              <a:rPr lang="zh-TW" altLang="en-US" sz="1400" b="1" dirty="0">
                <a:solidFill>
                  <a:srgbClr val="FFFF00"/>
                </a:solidFill>
                <a:effectLst>
                  <a:outerShdw blurRad="38100" dist="38100" dir="2700000" algn="tl">
                    <a:srgbClr val="000000">
                      <a:alpha val="43137"/>
                    </a:srgbClr>
                  </a:outerShdw>
                </a:effectLst>
                <a:latin typeface="+mn-lt"/>
              </a:rPr>
              <a:t>註</a:t>
            </a:r>
            <a:r>
              <a:rPr lang="en-US" altLang="zh-TW" sz="1400" b="1" dirty="0">
                <a:solidFill>
                  <a:srgbClr val="FFFF00"/>
                </a:solidFill>
                <a:effectLst>
                  <a:outerShdw blurRad="38100" dist="38100" dir="2700000" algn="tl">
                    <a:srgbClr val="000000">
                      <a:alpha val="43137"/>
                    </a:srgbClr>
                  </a:outerShdw>
                </a:effectLst>
                <a:latin typeface="+mn-lt"/>
              </a:rPr>
              <a:t>1</a:t>
            </a:r>
            <a:r>
              <a:rPr lang="zh-TW" altLang="en-US" sz="1400" b="1" dirty="0">
                <a:solidFill>
                  <a:srgbClr val="FFFF00"/>
                </a:solidFill>
                <a:effectLst>
                  <a:outerShdw blurRad="38100" dist="38100" dir="2700000" algn="tl">
                    <a:srgbClr val="000000">
                      <a:alpha val="43137"/>
                    </a:srgbClr>
                  </a:outerShdw>
                </a:effectLst>
                <a:latin typeface="+mn-lt"/>
              </a:rPr>
              <a:t>：灰色底色表可執行改價之委託單種類，</a:t>
            </a:r>
            <a:r>
              <a:rPr lang="zh-TW" altLang="en-US" sz="1400" b="1" dirty="0">
                <a:solidFill>
                  <a:srgbClr val="00FF00"/>
                </a:solidFill>
                <a:effectLst>
                  <a:outerShdw blurRad="38100" dist="38100" dir="2700000" algn="tl">
                    <a:srgbClr val="000000">
                      <a:alpha val="43137"/>
                    </a:srgbClr>
                  </a:outerShdw>
                </a:effectLst>
                <a:latin typeface="+mn-lt"/>
              </a:rPr>
              <a:t>開盤前</a:t>
            </a:r>
            <a:r>
              <a:rPr lang="en-US" altLang="zh-TW" sz="1400" b="1" dirty="0">
                <a:solidFill>
                  <a:srgbClr val="00FF00"/>
                </a:solidFill>
                <a:effectLst>
                  <a:outerShdw blurRad="38100" dist="38100" dir="2700000" algn="tl">
                    <a:srgbClr val="000000">
                      <a:alpha val="43137"/>
                    </a:srgbClr>
                  </a:outerShdw>
                </a:effectLst>
                <a:latin typeface="+mn-lt"/>
              </a:rPr>
              <a:t>2</a:t>
            </a:r>
            <a:r>
              <a:rPr lang="zh-TW" altLang="en-US" sz="1400" b="1" dirty="0">
                <a:solidFill>
                  <a:srgbClr val="00FF00"/>
                </a:solidFill>
                <a:effectLst>
                  <a:outerShdw blurRad="38100" dist="38100" dir="2700000" algn="tl">
                    <a:srgbClr val="000000">
                      <a:alpha val="43137"/>
                    </a:srgbClr>
                  </a:outerShdw>
                </a:effectLst>
                <a:latin typeface="+mn-lt"/>
              </a:rPr>
              <a:t>分鐘不得刪、改</a:t>
            </a:r>
            <a:r>
              <a:rPr lang="zh-TW" altLang="en-US" sz="1400" b="1" dirty="0" smtClean="0">
                <a:solidFill>
                  <a:srgbClr val="00FF00"/>
                </a:solidFill>
                <a:effectLst>
                  <a:outerShdw blurRad="38100" dist="38100" dir="2700000" algn="tl">
                    <a:srgbClr val="000000">
                      <a:alpha val="43137"/>
                    </a:srgbClr>
                  </a:outerShdw>
                </a:effectLst>
                <a:latin typeface="+mn-lt"/>
              </a:rPr>
              <a:t>委託</a:t>
            </a:r>
            <a:r>
              <a:rPr lang="zh-TW" altLang="en-US" sz="1400" b="1" dirty="0" smtClean="0">
                <a:solidFill>
                  <a:srgbClr val="FFFF00"/>
                </a:solidFill>
                <a:effectLst>
                  <a:outerShdw blurRad="38100" dist="38100" dir="2700000" algn="tl">
                    <a:srgbClr val="000000">
                      <a:alpha val="43137"/>
                    </a:srgbClr>
                  </a:outerShdw>
                </a:effectLst>
                <a:latin typeface="+mn-lt"/>
              </a:rPr>
              <a:t>。</a:t>
            </a:r>
            <a:endParaRPr lang="zh-TW" altLang="en-US" sz="1400" b="1" dirty="0">
              <a:solidFill>
                <a:srgbClr val="FFFF00"/>
              </a:solidFill>
              <a:effectLst>
                <a:outerShdw blurRad="38100" dist="38100" dir="2700000" algn="tl">
                  <a:srgbClr val="000000">
                    <a:alpha val="43137"/>
                  </a:srgbClr>
                </a:outerShdw>
              </a:effectLst>
              <a:latin typeface="+mn-lt"/>
            </a:endParaRPr>
          </a:p>
          <a:p>
            <a:pPr eaLnBrk="1" hangingPunct="1">
              <a:lnSpc>
                <a:spcPct val="120000"/>
              </a:lnSpc>
              <a:spcBef>
                <a:spcPct val="0"/>
              </a:spcBef>
              <a:buFont typeface="Wingdings" panose="05000000000000000000" pitchFamily="2" charset="2"/>
              <a:buNone/>
              <a:defRPr/>
            </a:pPr>
            <a:r>
              <a:rPr lang="zh-TW" altLang="en-US" sz="1400" b="1" dirty="0">
                <a:solidFill>
                  <a:srgbClr val="FFFF00"/>
                </a:solidFill>
                <a:effectLst>
                  <a:outerShdw blurRad="38100" dist="38100" dir="2700000" algn="tl">
                    <a:srgbClr val="000000">
                      <a:alpha val="43137"/>
                    </a:srgbClr>
                  </a:outerShdw>
                </a:effectLst>
                <a:latin typeface="+mn-lt"/>
              </a:rPr>
              <a:t>註</a:t>
            </a:r>
            <a:r>
              <a:rPr lang="en-US" altLang="zh-TW" sz="1400" b="1" dirty="0">
                <a:solidFill>
                  <a:srgbClr val="FFFF00"/>
                </a:solidFill>
                <a:effectLst>
                  <a:outerShdw blurRad="38100" dist="38100" dir="2700000" algn="tl">
                    <a:srgbClr val="000000">
                      <a:alpha val="43137"/>
                    </a:srgbClr>
                  </a:outerShdw>
                </a:effectLst>
                <a:latin typeface="+mn-lt"/>
              </a:rPr>
              <a:t>2</a:t>
            </a:r>
            <a:r>
              <a:rPr lang="zh-TW" altLang="en-US" sz="1400" b="1" dirty="0">
                <a:solidFill>
                  <a:srgbClr val="FFFF00"/>
                </a:solidFill>
                <a:effectLst>
                  <a:outerShdw blurRad="38100" dist="38100" dir="2700000" algn="tl">
                    <a:srgbClr val="000000">
                      <a:alpha val="43137"/>
                    </a:srgbClr>
                  </a:outerShdw>
                </a:effectLst>
                <a:latin typeface="+mn-lt"/>
                <a:ea typeface="細明體" pitchFamily="49" charset="-120"/>
              </a:rPr>
              <a:t>：</a:t>
            </a:r>
            <a:r>
              <a:rPr lang="en-US" altLang="zh-TW" sz="1400" b="1" dirty="0">
                <a:solidFill>
                  <a:srgbClr val="FFFF00"/>
                </a:solidFill>
                <a:effectLst>
                  <a:outerShdw blurRad="38100" dist="38100" dir="2700000" algn="tl">
                    <a:srgbClr val="000000">
                      <a:alpha val="43137"/>
                    </a:srgbClr>
                  </a:outerShdw>
                </a:effectLst>
                <a:latin typeface="+mn-lt"/>
                <a:ea typeface="細明體" pitchFamily="49" charset="-120"/>
              </a:rPr>
              <a:t>”</a:t>
            </a:r>
            <a:r>
              <a:rPr lang="en-US" altLang="zh-TW" sz="1400" b="1" dirty="0">
                <a:solidFill>
                  <a:srgbClr val="FFFF00"/>
                </a:solidFill>
                <a:effectLst>
                  <a:outerShdw blurRad="38100" dist="38100" dir="2700000" algn="tl">
                    <a:srgbClr val="000000">
                      <a:alpha val="43137"/>
                    </a:srgbClr>
                  </a:outerShdw>
                </a:effectLst>
                <a:latin typeface="+mn-lt"/>
              </a:rPr>
              <a:t>O”</a:t>
            </a:r>
            <a:r>
              <a:rPr lang="zh-TW" altLang="en-US" sz="1400" b="1" dirty="0">
                <a:solidFill>
                  <a:srgbClr val="FFFF00"/>
                </a:solidFill>
                <a:effectLst>
                  <a:outerShdw blurRad="38100" dist="38100" dir="2700000" algn="tl">
                    <a:srgbClr val="000000">
                      <a:alpha val="43137"/>
                    </a:srgbClr>
                  </a:outerShdw>
                </a:effectLst>
                <a:latin typeface="+mn-lt"/>
              </a:rPr>
              <a:t>表目前期交所提供之委託單種類</a:t>
            </a:r>
          </a:p>
          <a:p>
            <a:pPr eaLnBrk="1" hangingPunct="1">
              <a:lnSpc>
                <a:spcPct val="120000"/>
              </a:lnSpc>
              <a:spcBef>
                <a:spcPct val="0"/>
              </a:spcBef>
              <a:buFont typeface="Wingdings" panose="05000000000000000000" pitchFamily="2" charset="2"/>
              <a:buNone/>
              <a:defRPr/>
            </a:pPr>
            <a:r>
              <a:rPr lang="zh-TW" altLang="en-US" sz="1400" b="1" dirty="0">
                <a:solidFill>
                  <a:srgbClr val="FFFF00"/>
                </a:solidFill>
                <a:effectLst>
                  <a:outerShdw blurRad="38100" dist="38100" dir="2700000" algn="tl">
                    <a:srgbClr val="000000">
                      <a:alpha val="43137"/>
                    </a:srgbClr>
                  </a:outerShdw>
                </a:effectLst>
                <a:latin typeface="+mn-lt"/>
              </a:rPr>
              <a:t>註</a:t>
            </a:r>
            <a:r>
              <a:rPr lang="en-US" altLang="zh-TW" sz="1400" b="1" dirty="0">
                <a:solidFill>
                  <a:srgbClr val="FFFF00"/>
                </a:solidFill>
                <a:effectLst>
                  <a:outerShdw blurRad="38100" dist="38100" dir="2700000" algn="tl">
                    <a:srgbClr val="000000">
                      <a:alpha val="43137"/>
                    </a:srgbClr>
                  </a:outerShdw>
                </a:effectLst>
                <a:latin typeface="+mn-lt"/>
              </a:rPr>
              <a:t>3</a:t>
            </a:r>
            <a:r>
              <a:rPr lang="zh-TW" altLang="en-US" sz="1400" b="1" dirty="0">
                <a:solidFill>
                  <a:srgbClr val="FFFF00"/>
                </a:solidFill>
                <a:effectLst>
                  <a:outerShdw blurRad="38100" dist="38100" dir="2700000" algn="tl">
                    <a:srgbClr val="000000">
                      <a:alpha val="43137"/>
                    </a:srgbClr>
                  </a:outerShdw>
                </a:effectLst>
                <a:latin typeface="+mn-lt"/>
              </a:rPr>
              <a:t>：盤前不接受組合式委託</a:t>
            </a:r>
            <a:r>
              <a:rPr lang="en-US" altLang="zh-TW" sz="1400" b="1" dirty="0">
                <a:solidFill>
                  <a:srgbClr val="FFFF00"/>
                </a:solidFill>
                <a:effectLst>
                  <a:outerShdw blurRad="38100" dist="38100" dir="2700000" algn="tl">
                    <a:srgbClr val="000000">
                      <a:alpha val="43137"/>
                    </a:srgbClr>
                  </a:outerShdw>
                </a:effectLst>
                <a:latin typeface="+mn-lt"/>
              </a:rPr>
              <a:t>(</a:t>
            </a:r>
            <a:r>
              <a:rPr lang="zh-TW" altLang="en-US" sz="1400" b="1" dirty="0">
                <a:solidFill>
                  <a:srgbClr val="FFFF00"/>
                </a:solidFill>
                <a:effectLst>
                  <a:outerShdw blurRad="38100" dist="38100" dir="2700000" algn="tl">
                    <a:srgbClr val="000000">
                      <a:alpha val="43137"/>
                    </a:srgbClr>
                  </a:outerShdw>
                </a:effectLst>
                <a:latin typeface="+mn-lt"/>
              </a:rPr>
              <a:t>包括時間價差委託</a:t>
            </a:r>
            <a:r>
              <a:rPr lang="en-US" altLang="zh-TW" sz="1400" b="1" dirty="0">
                <a:solidFill>
                  <a:srgbClr val="FFFF00"/>
                </a:solidFill>
                <a:effectLst>
                  <a:outerShdw blurRad="38100" dist="38100" dir="2700000" algn="tl">
                    <a:srgbClr val="000000">
                      <a:alpha val="43137"/>
                    </a:srgbClr>
                  </a:outerShdw>
                </a:effectLst>
                <a:latin typeface="+mn-lt"/>
              </a:rPr>
              <a:t>)</a:t>
            </a:r>
            <a:r>
              <a:rPr lang="zh-TW" altLang="en-US" sz="1400" b="1" dirty="0" smtClean="0">
                <a:solidFill>
                  <a:srgbClr val="FFFF00"/>
                </a:solidFill>
                <a:effectLst>
                  <a:outerShdw blurRad="38100" dist="38100" dir="2700000" algn="tl">
                    <a:srgbClr val="000000">
                      <a:alpha val="43137"/>
                    </a:srgbClr>
                  </a:outerShdw>
                </a:effectLst>
                <a:latin typeface="+mn-lt"/>
              </a:rPr>
              <a:t> 、委託條件</a:t>
            </a:r>
            <a:r>
              <a:rPr lang="en-US" altLang="zh-TW" sz="1400" b="1" dirty="0" smtClean="0">
                <a:solidFill>
                  <a:srgbClr val="FFFF00"/>
                </a:solidFill>
                <a:effectLst>
                  <a:outerShdw blurRad="38100" dist="38100" dir="2700000" algn="tl">
                    <a:srgbClr val="000000">
                      <a:alpha val="43137"/>
                    </a:srgbClr>
                  </a:outerShdw>
                </a:effectLst>
                <a:latin typeface="+mn-lt"/>
              </a:rPr>
              <a:t>FOK</a:t>
            </a:r>
            <a:r>
              <a:rPr lang="zh-TW" altLang="en-US" sz="1400" b="1" dirty="0" smtClean="0">
                <a:solidFill>
                  <a:srgbClr val="FFFF00"/>
                </a:solidFill>
                <a:effectLst>
                  <a:outerShdw blurRad="38100" dist="38100" dir="2700000" algn="tl">
                    <a:srgbClr val="000000">
                      <a:alpha val="43137"/>
                    </a:srgbClr>
                  </a:outerShdw>
                </a:effectLst>
                <a:latin typeface="+mn-lt"/>
              </a:rPr>
              <a:t>之委託</a:t>
            </a:r>
            <a:r>
              <a:rPr lang="zh-TW" altLang="en-US" sz="1400" b="1" dirty="0">
                <a:solidFill>
                  <a:srgbClr val="FFFF00"/>
                </a:solidFill>
                <a:effectLst>
                  <a:outerShdw blurRad="38100" dist="38100" dir="2700000" algn="tl">
                    <a:srgbClr val="000000">
                      <a:alpha val="43137"/>
                    </a:srgbClr>
                  </a:outerShdw>
                </a:effectLst>
                <a:latin typeface="+mn-lt"/>
              </a:rPr>
              <a:t>及一定範圍市價委託</a:t>
            </a:r>
          </a:p>
          <a:p>
            <a:pPr eaLnBrk="1" hangingPunct="1">
              <a:lnSpc>
                <a:spcPct val="120000"/>
              </a:lnSpc>
              <a:spcBef>
                <a:spcPct val="0"/>
              </a:spcBef>
              <a:buFont typeface="Wingdings" panose="05000000000000000000" pitchFamily="2" charset="2"/>
              <a:buNone/>
              <a:defRPr/>
            </a:pPr>
            <a:r>
              <a:rPr lang="zh-TW" altLang="en-US" sz="1400" b="1" dirty="0">
                <a:solidFill>
                  <a:srgbClr val="FFFF00"/>
                </a:solidFill>
                <a:effectLst>
                  <a:outerShdw blurRad="38100" dist="38100" dir="2700000" algn="tl">
                    <a:srgbClr val="000000">
                      <a:alpha val="43137"/>
                    </a:srgbClr>
                  </a:outerShdw>
                </a:effectLst>
                <a:latin typeface="+mn-lt"/>
              </a:rPr>
              <a:t>註</a:t>
            </a:r>
            <a:r>
              <a:rPr lang="en-US" altLang="zh-TW" sz="1400" b="1" dirty="0">
                <a:solidFill>
                  <a:srgbClr val="FFFF00"/>
                </a:solidFill>
                <a:effectLst>
                  <a:outerShdw blurRad="38100" dist="38100" dir="2700000" algn="tl">
                    <a:srgbClr val="000000">
                      <a:alpha val="43137"/>
                    </a:srgbClr>
                  </a:outerShdw>
                </a:effectLst>
                <a:latin typeface="+mn-lt"/>
              </a:rPr>
              <a:t>4</a:t>
            </a:r>
            <a:r>
              <a:rPr lang="zh-TW" altLang="en-US" sz="1400" b="1" dirty="0">
                <a:solidFill>
                  <a:srgbClr val="FFFF00"/>
                </a:solidFill>
                <a:effectLst>
                  <a:outerShdw blurRad="38100" dist="38100" dir="2700000" algn="tl">
                    <a:srgbClr val="000000">
                      <a:alpha val="43137"/>
                    </a:srgbClr>
                  </a:outerShdw>
                </a:effectLst>
                <a:latin typeface="+mn-lt"/>
              </a:rPr>
              <a:t>：選擇權組合式委託及一定範圍市價委託</a:t>
            </a:r>
            <a:r>
              <a:rPr lang="zh-TW" altLang="en-US" sz="1400" b="1" dirty="0" smtClean="0">
                <a:solidFill>
                  <a:srgbClr val="FFFF00"/>
                </a:solidFill>
                <a:effectLst>
                  <a:outerShdw blurRad="38100" dist="38100" dir="2700000" algn="tl">
                    <a:srgbClr val="000000">
                      <a:alpha val="43137"/>
                    </a:srgbClr>
                  </a:outerShdw>
                </a:effectLst>
                <a:latin typeface="+mn-lt"/>
              </a:rPr>
              <a:t>，未</a:t>
            </a:r>
            <a:r>
              <a:rPr lang="zh-TW" altLang="en-US" sz="1400" b="1" dirty="0">
                <a:solidFill>
                  <a:srgbClr val="FFFF00"/>
                </a:solidFill>
                <a:effectLst>
                  <a:outerShdw blurRad="38100" dist="38100" dir="2700000" algn="tl">
                    <a:srgbClr val="000000">
                      <a:alpha val="43137"/>
                    </a:srgbClr>
                  </a:outerShdw>
                </a:effectLst>
                <a:latin typeface="+mn-lt"/>
              </a:rPr>
              <a:t>開放</a:t>
            </a:r>
            <a:r>
              <a:rPr lang="en-US" altLang="zh-TW" sz="1400" b="1" dirty="0">
                <a:solidFill>
                  <a:srgbClr val="FFFF00"/>
                </a:solidFill>
                <a:effectLst>
                  <a:outerShdw blurRad="38100" dist="38100" dir="2700000" algn="tl">
                    <a:srgbClr val="000000">
                      <a:alpha val="43137"/>
                    </a:srgbClr>
                  </a:outerShdw>
                </a:effectLst>
                <a:latin typeface="+mn-lt"/>
              </a:rPr>
              <a:t>ROD</a:t>
            </a:r>
            <a:r>
              <a:rPr lang="zh-TW" altLang="en-US" sz="1400" b="1" dirty="0">
                <a:solidFill>
                  <a:srgbClr val="FFFF00"/>
                </a:solidFill>
                <a:effectLst>
                  <a:outerShdw blurRad="38100" dist="38100" dir="2700000" algn="tl">
                    <a:srgbClr val="000000">
                      <a:alpha val="43137"/>
                    </a:srgbClr>
                  </a:outerShdw>
                </a:effectLst>
                <a:latin typeface="+mn-lt"/>
              </a:rPr>
              <a:t>之委託條件 </a:t>
            </a:r>
            <a:endParaRPr lang="en-US" altLang="zh-TW" sz="1400" b="1" dirty="0">
              <a:solidFill>
                <a:srgbClr val="FFFF00"/>
              </a:solidFill>
              <a:effectLst>
                <a:outerShdw blurRad="38100" dist="38100" dir="2700000" algn="tl">
                  <a:srgbClr val="000000">
                    <a:alpha val="43137"/>
                  </a:srgbClr>
                </a:outerShdw>
              </a:effectLst>
              <a:latin typeface="+mn-lt"/>
            </a:endParaRPr>
          </a:p>
          <a:p>
            <a:pPr eaLnBrk="1" hangingPunct="1">
              <a:lnSpc>
                <a:spcPct val="120000"/>
              </a:lnSpc>
              <a:spcBef>
                <a:spcPct val="0"/>
              </a:spcBef>
              <a:buFont typeface="Wingdings" panose="05000000000000000000" pitchFamily="2" charset="2"/>
              <a:buNone/>
              <a:defRPr/>
            </a:pPr>
            <a:r>
              <a:rPr lang="zh-TW" altLang="en-US" sz="1400" b="1" dirty="0">
                <a:solidFill>
                  <a:srgbClr val="FFFF00"/>
                </a:solidFill>
                <a:effectLst>
                  <a:outerShdw blurRad="38100" dist="38100" dir="2700000" algn="tl">
                    <a:srgbClr val="000000">
                      <a:alpha val="43137"/>
                    </a:srgbClr>
                  </a:outerShdw>
                </a:effectLst>
                <a:latin typeface="+mn-lt"/>
              </a:rPr>
              <a:t>註</a:t>
            </a:r>
            <a:r>
              <a:rPr lang="en-US" altLang="zh-TW" sz="1400" b="1" dirty="0">
                <a:solidFill>
                  <a:srgbClr val="FFFF00"/>
                </a:solidFill>
                <a:effectLst>
                  <a:outerShdw blurRad="38100" dist="38100" dir="2700000" algn="tl">
                    <a:srgbClr val="000000">
                      <a:alpha val="43137"/>
                    </a:srgbClr>
                  </a:outerShdw>
                </a:effectLst>
                <a:latin typeface="+mn-lt"/>
              </a:rPr>
              <a:t>5</a:t>
            </a:r>
            <a:r>
              <a:rPr lang="zh-TW" altLang="en-US" sz="1400" b="1" dirty="0">
                <a:solidFill>
                  <a:srgbClr val="FFFF00"/>
                </a:solidFill>
                <a:effectLst>
                  <a:outerShdw blurRad="38100" dist="38100" dir="2700000" algn="tl">
                    <a:srgbClr val="000000">
                      <a:alpha val="43137"/>
                    </a:srgbClr>
                  </a:outerShdw>
                </a:effectLst>
                <a:latin typeface="+mn-lt"/>
              </a:rPr>
              <a:t>：一般交易時段盤前時間：除東證期貨盤前時間為</a:t>
            </a:r>
            <a:r>
              <a:rPr lang="en-US" altLang="zh-TW" sz="1400" b="1" dirty="0">
                <a:solidFill>
                  <a:srgbClr val="FFFF00"/>
                </a:solidFill>
                <a:effectLst>
                  <a:outerShdw blurRad="38100" dist="38100" dir="2700000" algn="tl">
                    <a:srgbClr val="000000">
                      <a:alpha val="43137"/>
                    </a:srgbClr>
                  </a:outerShdw>
                </a:effectLst>
                <a:latin typeface="+mn-lt"/>
              </a:rPr>
              <a:t>7:45-8:00</a:t>
            </a:r>
            <a:r>
              <a:rPr lang="zh-TW" altLang="en-US" sz="1400" b="1" dirty="0">
                <a:solidFill>
                  <a:srgbClr val="FFFF00"/>
                </a:solidFill>
                <a:effectLst>
                  <a:outerShdw blurRad="38100" dist="38100" dir="2700000" algn="tl">
                    <a:srgbClr val="000000">
                      <a:alpha val="43137"/>
                    </a:srgbClr>
                  </a:outerShdw>
                </a:effectLst>
                <a:latin typeface="+mn-lt"/>
              </a:rPr>
              <a:t>，其他商品盤前時間為</a:t>
            </a:r>
            <a:r>
              <a:rPr lang="en-US" altLang="zh-TW" sz="1400" b="1" dirty="0">
                <a:solidFill>
                  <a:srgbClr val="FFFF00"/>
                </a:solidFill>
                <a:effectLst>
                  <a:outerShdw blurRad="38100" dist="38100" dir="2700000" algn="tl">
                    <a:srgbClr val="000000">
                      <a:alpha val="43137"/>
                    </a:srgbClr>
                  </a:outerShdw>
                </a:effectLst>
                <a:latin typeface="+mn-lt"/>
              </a:rPr>
              <a:t>8:30-8:45</a:t>
            </a:r>
            <a:r>
              <a:rPr lang="zh-TW" altLang="en-US" sz="1400" b="1" dirty="0">
                <a:solidFill>
                  <a:srgbClr val="FFFF00"/>
                </a:solidFill>
                <a:effectLst>
                  <a:outerShdw blurRad="38100" dist="38100" dir="2700000" algn="tl">
                    <a:srgbClr val="000000">
                      <a:alpha val="43137"/>
                    </a:srgbClr>
                  </a:outerShdw>
                </a:effectLst>
                <a:latin typeface="+mn-lt"/>
              </a:rPr>
              <a:t>，盤中交易時間請參考期交所網站各商品契約規格。</a:t>
            </a:r>
            <a:endParaRPr lang="en-US" altLang="zh-TW" sz="1400" b="1" dirty="0">
              <a:solidFill>
                <a:srgbClr val="FFFF00"/>
              </a:solidFill>
              <a:effectLst>
                <a:outerShdw blurRad="38100" dist="38100" dir="2700000" algn="tl">
                  <a:srgbClr val="000000">
                    <a:alpha val="43137"/>
                  </a:srgbClr>
                </a:outerShdw>
              </a:effectLst>
              <a:latin typeface="+mn-lt"/>
            </a:endParaRPr>
          </a:p>
          <a:p>
            <a:pPr eaLnBrk="1" hangingPunct="1">
              <a:lnSpc>
                <a:spcPct val="120000"/>
              </a:lnSpc>
              <a:spcBef>
                <a:spcPct val="0"/>
              </a:spcBef>
              <a:buFont typeface="Wingdings" panose="05000000000000000000" pitchFamily="2" charset="2"/>
              <a:buNone/>
              <a:defRPr/>
            </a:pPr>
            <a:r>
              <a:rPr lang="zh-TW" altLang="en-US" sz="1400" b="1" dirty="0">
                <a:solidFill>
                  <a:srgbClr val="FFFF00"/>
                </a:solidFill>
                <a:effectLst>
                  <a:outerShdw blurRad="38100" dist="38100" dir="2700000" algn="tl">
                    <a:srgbClr val="000000">
                      <a:alpha val="43137"/>
                    </a:srgbClr>
                  </a:outerShdw>
                </a:effectLst>
                <a:latin typeface="+mn-lt"/>
              </a:rPr>
              <a:t>註</a:t>
            </a:r>
            <a:r>
              <a:rPr lang="en-US" altLang="zh-TW" sz="1400" b="1" dirty="0">
                <a:solidFill>
                  <a:srgbClr val="FFFF00"/>
                </a:solidFill>
                <a:effectLst>
                  <a:outerShdw blurRad="38100" dist="38100" dir="2700000" algn="tl">
                    <a:srgbClr val="000000">
                      <a:alpha val="43137"/>
                    </a:srgbClr>
                  </a:outerShdw>
                </a:effectLst>
                <a:latin typeface="+mn-lt"/>
              </a:rPr>
              <a:t>6</a:t>
            </a:r>
            <a:r>
              <a:rPr lang="zh-TW" altLang="en-US" sz="1400" b="1" dirty="0">
                <a:solidFill>
                  <a:srgbClr val="FFFF00"/>
                </a:solidFill>
                <a:effectLst>
                  <a:outerShdw blurRad="38100" dist="38100" dir="2700000" algn="tl">
                    <a:srgbClr val="000000">
                      <a:alpha val="43137"/>
                    </a:srgbClr>
                  </a:outerShdw>
                </a:effectLst>
                <a:latin typeface="+mn-lt"/>
              </a:rPr>
              <a:t>：盤後交易時段盤前時間：</a:t>
            </a:r>
            <a:r>
              <a:rPr lang="en-US" altLang="zh-TW" sz="1400" b="1" dirty="0">
                <a:solidFill>
                  <a:srgbClr val="FFFF00"/>
                </a:solidFill>
                <a:effectLst>
                  <a:outerShdw blurRad="38100" dist="38100" dir="2700000" algn="tl">
                    <a:srgbClr val="000000">
                      <a:alpha val="43137"/>
                    </a:srgbClr>
                  </a:outerShdw>
                </a:effectLst>
                <a:latin typeface="+mn-lt"/>
              </a:rPr>
              <a:t>15:00</a:t>
            </a:r>
            <a:r>
              <a:rPr lang="zh-TW" altLang="en-US" sz="1400" b="1" dirty="0">
                <a:solidFill>
                  <a:srgbClr val="FFFF00"/>
                </a:solidFill>
                <a:effectLst>
                  <a:outerShdw blurRad="38100" dist="38100" dir="2700000" algn="tl">
                    <a:srgbClr val="000000">
                      <a:alpha val="43137"/>
                    </a:srgbClr>
                  </a:outerShdw>
                </a:effectLst>
                <a:latin typeface="+mn-lt"/>
              </a:rPr>
              <a:t>開盤商品為</a:t>
            </a:r>
            <a:r>
              <a:rPr lang="en-US" altLang="zh-TW" sz="1400" b="1" dirty="0">
                <a:solidFill>
                  <a:srgbClr val="FFFF00"/>
                </a:solidFill>
                <a:effectLst>
                  <a:outerShdw blurRad="38100" dist="38100" dir="2700000" algn="tl">
                    <a:srgbClr val="000000">
                      <a:alpha val="43137"/>
                    </a:srgbClr>
                  </a:outerShdw>
                </a:effectLst>
                <a:latin typeface="+mn-lt"/>
              </a:rPr>
              <a:t>14:50-15:00</a:t>
            </a:r>
            <a:r>
              <a:rPr lang="zh-TW" altLang="en-US" sz="1400" b="1" dirty="0">
                <a:solidFill>
                  <a:srgbClr val="FFFF00"/>
                </a:solidFill>
                <a:effectLst>
                  <a:outerShdw blurRad="38100" dist="38100" dir="2700000" algn="tl">
                    <a:srgbClr val="000000">
                      <a:alpha val="43137"/>
                    </a:srgbClr>
                  </a:outerShdw>
                </a:effectLst>
                <a:latin typeface="+mn-lt"/>
              </a:rPr>
              <a:t>，</a:t>
            </a:r>
            <a:r>
              <a:rPr lang="en-US" altLang="zh-TW" sz="1400" b="1" dirty="0">
                <a:solidFill>
                  <a:srgbClr val="FFFF00"/>
                </a:solidFill>
                <a:effectLst>
                  <a:outerShdw blurRad="38100" dist="38100" dir="2700000" algn="tl">
                    <a:srgbClr val="000000">
                      <a:alpha val="43137"/>
                    </a:srgbClr>
                  </a:outerShdw>
                </a:effectLst>
                <a:latin typeface="+mn-lt"/>
              </a:rPr>
              <a:t>17:25</a:t>
            </a:r>
            <a:r>
              <a:rPr lang="zh-TW" altLang="en-US" sz="1400" b="1" dirty="0">
                <a:solidFill>
                  <a:srgbClr val="FFFF00"/>
                </a:solidFill>
                <a:effectLst>
                  <a:outerShdw blurRad="38100" dist="38100" dir="2700000" algn="tl">
                    <a:srgbClr val="000000">
                      <a:alpha val="43137"/>
                    </a:srgbClr>
                  </a:outerShdw>
                </a:effectLst>
                <a:latin typeface="+mn-lt"/>
              </a:rPr>
              <a:t>開盤商品為</a:t>
            </a:r>
            <a:r>
              <a:rPr lang="en-US" altLang="zh-TW" sz="1400" b="1" dirty="0">
                <a:solidFill>
                  <a:srgbClr val="FFFF00"/>
                </a:solidFill>
                <a:effectLst>
                  <a:outerShdw blurRad="38100" dist="38100" dir="2700000" algn="tl">
                    <a:srgbClr val="000000">
                      <a:alpha val="43137"/>
                    </a:srgbClr>
                  </a:outerShdw>
                </a:effectLst>
                <a:latin typeface="+mn-lt"/>
              </a:rPr>
              <a:t>17:15-17:25</a:t>
            </a:r>
            <a:r>
              <a:rPr lang="zh-TW" altLang="en-US" sz="1400" b="1" dirty="0">
                <a:solidFill>
                  <a:srgbClr val="FFFF00"/>
                </a:solidFill>
                <a:effectLst>
                  <a:outerShdw blurRad="38100" dist="38100" dir="2700000" algn="tl">
                    <a:srgbClr val="000000">
                      <a:alpha val="43137"/>
                    </a:srgbClr>
                  </a:outerShdw>
                </a:effectLst>
                <a:latin typeface="+mn-lt"/>
              </a:rPr>
              <a:t>，盤中交易時間請參考各商品契約規格。</a:t>
            </a:r>
            <a:endParaRPr lang="en-US" altLang="zh-TW" sz="1400" b="1" dirty="0">
              <a:solidFill>
                <a:srgbClr val="FFFF00"/>
              </a:solidFill>
              <a:effectLst>
                <a:outerShdw blurRad="38100" dist="38100" dir="2700000" algn="tl">
                  <a:srgbClr val="000000">
                    <a:alpha val="43137"/>
                  </a:srgbClr>
                </a:outerShdw>
              </a:effectLst>
              <a:latin typeface="+mn-lt"/>
            </a:endParaRPr>
          </a:p>
          <a:p>
            <a:pPr marL="450850" indent="-450850" eaLnBrk="1" hangingPunct="1">
              <a:spcBef>
                <a:spcPct val="0"/>
              </a:spcBef>
              <a:buFontTx/>
              <a:buNone/>
              <a:defRPr/>
            </a:pPr>
            <a:r>
              <a:rPr lang="zh-TW" altLang="en-US" sz="1400" b="1" u="sng" dirty="0" smtClean="0">
                <a:solidFill>
                  <a:srgbClr val="FFFF00"/>
                </a:solidFill>
                <a:effectLst>
                  <a:outerShdw blurRad="38100" dist="38100" dir="2700000" algn="tl">
                    <a:srgbClr val="000000">
                      <a:alpha val="43137"/>
                    </a:srgbClr>
                  </a:outerShdw>
                </a:effectLst>
                <a:latin typeface="+mn-lt"/>
                <a:ea typeface="+mn-ea"/>
              </a:rPr>
              <a:t>註</a:t>
            </a:r>
            <a:r>
              <a:rPr lang="en-US" altLang="zh-TW" sz="1400" b="1" u="sng" dirty="0">
                <a:solidFill>
                  <a:srgbClr val="FFFF00"/>
                </a:solidFill>
                <a:effectLst>
                  <a:outerShdw blurRad="38100" dist="38100" dir="2700000" algn="tl">
                    <a:srgbClr val="000000">
                      <a:alpha val="43137"/>
                    </a:srgbClr>
                  </a:outerShdw>
                </a:effectLst>
                <a:latin typeface="+mn-lt"/>
                <a:ea typeface="+mn-ea"/>
              </a:rPr>
              <a:t>7</a:t>
            </a:r>
            <a:r>
              <a:rPr lang="zh-TW" altLang="en-US" sz="1400" b="1" u="sng" dirty="0" smtClean="0">
                <a:solidFill>
                  <a:srgbClr val="FFFF00"/>
                </a:solidFill>
                <a:effectLst>
                  <a:outerShdw blurRad="38100" dist="38100" dir="2700000" algn="tl">
                    <a:srgbClr val="000000">
                      <a:alpha val="43137"/>
                    </a:srgbClr>
                  </a:outerShdw>
                </a:effectLst>
                <a:latin typeface="+mn-lt"/>
                <a:ea typeface="+mn-ea"/>
              </a:rPr>
              <a:t>：</a:t>
            </a:r>
            <a:r>
              <a:rPr lang="en-US" altLang="zh-TW" sz="1400" b="1" u="sng" dirty="0" smtClean="0">
                <a:solidFill>
                  <a:srgbClr val="00FF00"/>
                </a:solidFill>
                <a:effectLst>
                  <a:outerShdw blurRad="38100" dist="38100" dir="2700000" algn="tl">
                    <a:srgbClr val="000000">
                      <a:alpha val="43137"/>
                    </a:srgbClr>
                  </a:outerShdw>
                </a:effectLst>
                <a:latin typeface="+mn-lt"/>
                <a:ea typeface="+mn-ea"/>
              </a:rPr>
              <a:t>FOK</a:t>
            </a:r>
            <a:r>
              <a:rPr lang="zh-TW" altLang="en-US" sz="1400" b="1" u="sng" dirty="0" smtClean="0">
                <a:solidFill>
                  <a:srgbClr val="00FF00"/>
                </a:solidFill>
                <a:effectLst>
                  <a:outerShdw blurRad="38100" dist="38100" dir="2700000" algn="tl">
                    <a:srgbClr val="000000">
                      <a:alpha val="43137"/>
                    </a:srgbClr>
                  </a:outerShdw>
                </a:effectLst>
                <a:latin typeface="+mn-lt"/>
                <a:ea typeface="+mn-ea"/>
              </a:rPr>
              <a:t>表須立即全部成交否則取消；</a:t>
            </a:r>
            <a:r>
              <a:rPr lang="en-US" altLang="zh-TW" sz="1400" b="1" u="sng" dirty="0" smtClean="0">
                <a:solidFill>
                  <a:srgbClr val="00FF00"/>
                </a:solidFill>
                <a:effectLst>
                  <a:outerShdw blurRad="38100" dist="38100" dir="2700000" algn="tl">
                    <a:srgbClr val="000000">
                      <a:alpha val="43137"/>
                    </a:srgbClr>
                  </a:outerShdw>
                </a:effectLst>
                <a:latin typeface="+mn-lt"/>
                <a:ea typeface="+mn-ea"/>
              </a:rPr>
              <a:t>IOC</a:t>
            </a:r>
            <a:r>
              <a:rPr lang="zh-TW" altLang="en-US" sz="1400" b="1" u="sng" dirty="0" smtClean="0">
                <a:solidFill>
                  <a:srgbClr val="00FF00"/>
                </a:solidFill>
                <a:effectLst>
                  <a:outerShdw blurRad="38100" dist="38100" dir="2700000" algn="tl">
                    <a:srgbClr val="000000">
                      <a:alpha val="43137"/>
                    </a:srgbClr>
                  </a:outerShdw>
                </a:effectLst>
                <a:latin typeface="+mn-lt"/>
                <a:ea typeface="+mn-ea"/>
              </a:rPr>
              <a:t>表立即成交否則取消</a:t>
            </a:r>
            <a:r>
              <a:rPr lang="en-US" altLang="zh-TW" sz="1400" b="1" u="sng" dirty="0" smtClean="0">
                <a:solidFill>
                  <a:srgbClr val="00FF00"/>
                </a:solidFill>
                <a:effectLst>
                  <a:outerShdw blurRad="38100" dist="38100" dir="2700000" algn="tl">
                    <a:srgbClr val="000000">
                      <a:alpha val="43137"/>
                    </a:srgbClr>
                  </a:outerShdw>
                </a:effectLst>
                <a:latin typeface="+mn-lt"/>
                <a:ea typeface="+mn-ea"/>
              </a:rPr>
              <a:t>(</a:t>
            </a:r>
            <a:r>
              <a:rPr lang="zh-TW" altLang="en-US" sz="1400" b="1" u="sng" dirty="0" smtClean="0">
                <a:solidFill>
                  <a:srgbClr val="00FF00"/>
                </a:solidFill>
                <a:effectLst>
                  <a:outerShdw blurRad="38100" dist="38100" dir="2700000" algn="tl">
                    <a:srgbClr val="000000">
                      <a:alpha val="43137"/>
                    </a:srgbClr>
                  </a:outerShdw>
                </a:effectLst>
                <a:latin typeface="+mn-lt"/>
                <a:ea typeface="+mn-ea"/>
              </a:rPr>
              <a:t>可部分成交</a:t>
            </a:r>
            <a:r>
              <a:rPr lang="en-US" altLang="zh-TW" sz="1400" b="1" u="sng" dirty="0" smtClean="0">
                <a:solidFill>
                  <a:srgbClr val="00FF00"/>
                </a:solidFill>
                <a:effectLst>
                  <a:outerShdw blurRad="38100" dist="38100" dir="2700000" algn="tl">
                    <a:srgbClr val="000000">
                      <a:alpha val="43137"/>
                    </a:srgbClr>
                  </a:outerShdw>
                </a:effectLst>
                <a:latin typeface="+mn-lt"/>
                <a:ea typeface="+mn-ea"/>
              </a:rPr>
              <a:t>)</a:t>
            </a:r>
            <a:r>
              <a:rPr lang="zh-TW" altLang="en-US" sz="1400" b="1" u="sng" dirty="0" smtClean="0">
                <a:solidFill>
                  <a:srgbClr val="00FF00"/>
                </a:solidFill>
                <a:effectLst>
                  <a:outerShdw blurRad="38100" dist="38100" dir="2700000" algn="tl">
                    <a:srgbClr val="000000">
                      <a:alpha val="43137"/>
                    </a:srgbClr>
                  </a:outerShdw>
                </a:effectLst>
                <a:latin typeface="+mn-lt"/>
                <a:ea typeface="+mn-ea"/>
              </a:rPr>
              <a:t>；</a:t>
            </a:r>
            <a:r>
              <a:rPr lang="en-US" altLang="zh-TW" sz="1400" b="1" u="sng" dirty="0" smtClean="0">
                <a:solidFill>
                  <a:srgbClr val="00FF00"/>
                </a:solidFill>
                <a:effectLst>
                  <a:outerShdw blurRad="38100" dist="38100" dir="2700000" algn="tl">
                    <a:srgbClr val="000000">
                      <a:alpha val="43137"/>
                    </a:srgbClr>
                  </a:outerShdw>
                </a:effectLst>
                <a:latin typeface="+mn-lt"/>
                <a:ea typeface="+mn-ea"/>
              </a:rPr>
              <a:t>ROD</a:t>
            </a:r>
            <a:r>
              <a:rPr lang="zh-TW" altLang="en-US" sz="1400" b="1" u="sng" dirty="0" smtClean="0">
                <a:solidFill>
                  <a:srgbClr val="00FF00"/>
                </a:solidFill>
                <a:effectLst>
                  <a:outerShdw blurRad="38100" dist="38100" dir="2700000" algn="tl">
                    <a:srgbClr val="000000">
                      <a:alpha val="43137"/>
                    </a:srgbClr>
                  </a:outerShdw>
                </a:effectLst>
                <a:latin typeface="+mn-lt"/>
                <a:ea typeface="+mn-ea"/>
              </a:rPr>
              <a:t>表當盤有效</a:t>
            </a:r>
            <a:endParaRPr lang="en-US" altLang="zh-TW" sz="1400" b="1" u="sng" dirty="0" smtClean="0">
              <a:solidFill>
                <a:srgbClr val="00FF00"/>
              </a:solidFill>
              <a:effectLst>
                <a:outerShdw blurRad="38100" dist="38100" dir="2700000" algn="tl">
                  <a:srgbClr val="000000">
                    <a:alpha val="43137"/>
                  </a:srgbClr>
                </a:outerShdw>
              </a:effectLst>
              <a:latin typeface="+mn-lt"/>
              <a:ea typeface="+mn-ea"/>
            </a:endParaRPr>
          </a:p>
        </p:txBody>
      </p:sp>
    </p:spTree>
    <p:extLst>
      <p:ext uri="{BB962C8B-B14F-4D97-AF65-F5344CB8AC3E}">
        <p14:creationId xmlns:p14="http://schemas.microsoft.com/office/powerpoint/2010/main" val="4281368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2370361" y="2780926"/>
            <a:ext cx="4680520" cy="165618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marL="0" indent="0">
              <a:lnSpc>
                <a:spcPct val="200000"/>
              </a:lnSpc>
              <a:spcBef>
                <a:spcPts val="0"/>
              </a:spcBef>
              <a:buClr>
                <a:srgbClr val="00FF00"/>
              </a:buClr>
              <a:buSzTx/>
              <a:buNone/>
              <a:defRPr/>
            </a:pPr>
            <a:r>
              <a:rPr lang="zh-TW" altLang="en-US" sz="4400" dirty="0" smtClean="0">
                <a:solidFill>
                  <a:srgbClr val="00FF00"/>
                </a:solidFill>
                <a:effectLst>
                  <a:outerShdw blurRad="38100" dist="38100" dir="2700000" algn="tl">
                    <a:srgbClr val="000000">
                      <a:alpha val="43137"/>
                    </a:srgbClr>
                  </a:outerShdw>
                </a:effectLst>
                <a:latin typeface="+mn-ea"/>
              </a:rPr>
              <a:t>期貨交易風控機制</a:t>
            </a:r>
            <a:endParaRPr lang="en-US" altLang="zh-TW" sz="4400" dirty="0" smtClean="0">
              <a:solidFill>
                <a:srgbClr val="00FF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2872525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23887" y="1916831"/>
            <a:ext cx="8124825" cy="1109613"/>
          </a:xfrm>
        </p:spPr>
        <p:txBody>
          <a:bodyPr/>
          <a:lstStyle/>
          <a:p>
            <a:pPr marL="342900" lvl="1" indent="-342900">
              <a:buClr>
                <a:schemeClr val="tx1"/>
              </a:buClr>
              <a:buFont typeface="Wingdings" pitchFamily="2" charset="2"/>
              <a:buChar char="n"/>
              <a:defRPr/>
            </a:pPr>
            <a:r>
              <a:rPr lang="zh-TW" altLang="en-US" sz="2000" dirty="0" smtClean="0">
                <a:solidFill>
                  <a:srgbClr val="FFFF00"/>
                </a:solidFill>
                <a:latin typeface="+mn-ea"/>
                <a:cs typeface="+mn-cs"/>
              </a:rPr>
              <a:t>集合競價之優先順序：</a:t>
            </a:r>
            <a:endParaRPr lang="en-US" altLang="zh-TW" sz="2000" dirty="0" smtClean="0">
              <a:solidFill>
                <a:srgbClr val="FFFF00"/>
              </a:solidFill>
              <a:latin typeface="+mn-ea"/>
              <a:cs typeface="+mn-cs"/>
            </a:endParaRPr>
          </a:p>
          <a:p>
            <a:pPr marL="742950" lvl="2" indent="-342900">
              <a:buClr>
                <a:schemeClr val="tx1"/>
              </a:buClr>
              <a:buFont typeface="Wingdings" pitchFamily="2" charset="2"/>
              <a:buChar char="u"/>
              <a:defRPr/>
            </a:pPr>
            <a:r>
              <a:rPr lang="zh-TW" altLang="zh-TW" sz="2000" dirty="0" smtClean="0">
                <a:solidFill>
                  <a:srgbClr val="FFFF00"/>
                </a:solidFill>
                <a:latin typeface="+mn-ea"/>
                <a:cs typeface="+mn-cs"/>
              </a:rPr>
              <a:t>累積</a:t>
            </a:r>
            <a:r>
              <a:rPr lang="zh-TW" altLang="zh-TW" sz="2000" dirty="0">
                <a:solidFill>
                  <a:srgbClr val="FFFF00"/>
                </a:solidFill>
                <a:latin typeface="+mn-ea"/>
                <a:cs typeface="+mn-cs"/>
              </a:rPr>
              <a:t>一段時間之</a:t>
            </a:r>
            <a:r>
              <a:rPr lang="zh-TW" altLang="zh-TW" sz="2000" dirty="0" smtClean="0">
                <a:solidFill>
                  <a:srgbClr val="FFFF00"/>
                </a:solidFill>
                <a:latin typeface="+mn-ea"/>
                <a:cs typeface="+mn-cs"/>
              </a:rPr>
              <a:t>委託</a:t>
            </a:r>
            <a:r>
              <a:rPr lang="zh-TW" altLang="en-US" sz="2000" dirty="0" smtClean="0">
                <a:solidFill>
                  <a:srgbClr val="FFFF00"/>
                </a:solidFill>
                <a:latin typeface="+mn-ea"/>
                <a:cs typeface="+mn-cs"/>
              </a:rPr>
              <a:t>，以「市價優於限價」及</a:t>
            </a:r>
            <a:r>
              <a:rPr lang="zh-TW" altLang="en-US" sz="2000" dirty="0">
                <a:solidFill>
                  <a:srgbClr val="FFFF00"/>
                </a:solidFill>
                <a:latin typeface="+mn-ea"/>
              </a:rPr>
              <a:t>「</a:t>
            </a:r>
            <a:r>
              <a:rPr lang="zh-TW" altLang="en-US" sz="2000" dirty="0" smtClean="0">
                <a:solidFill>
                  <a:srgbClr val="FFFF00"/>
                </a:solidFill>
                <a:latin typeface="+mn-ea"/>
                <a:cs typeface="+mn-cs"/>
              </a:rPr>
              <a:t>價格優先、時間優先</a:t>
            </a:r>
            <a:r>
              <a:rPr lang="zh-TW" altLang="en-US" sz="2000" dirty="0" smtClean="0">
                <a:solidFill>
                  <a:srgbClr val="FFFF00"/>
                </a:solidFill>
                <a:latin typeface="+mn-ea"/>
              </a:rPr>
              <a:t>」</a:t>
            </a:r>
            <a:r>
              <a:rPr lang="zh-TW" altLang="en-US" sz="2000" dirty="0" smtClean="0">
                <a:solidFill>
                  <a:srgbClr val="FFFF00"/>
                </a:solidFill>
                <a:latin typeface="+mn-ea"/>
                <a:cs typeface="+mn-cs"/>
              </a:rPr>
              <a:t>原則決定成交價優先順序。</a:t>
            </a:r>
            <a:endParaRPr lang="en-US" altLang="zh-TW" sz="2000" kern="1200" dirty="0">
              <a:solidFill>
                <a:srgbClr val="FFFF00"/>
              </a:solidFill>
              <a:latin typeface="+mn-ea"/>
              <a:cs typeface="+mn-cs"/>
            </a:endParaRPr>
          </a:p>
          <a:p>
            <a:pPr>
              <a:defRPr/>
            </a:pPr>
            <a:endParaRPr lang="zh-TW" altLang="en-US" sz="2000" dirty="0">
              <a:solidFill>
                <a:srgbClr val="FFFF00"/>
              </a:solidFill>
              <a:latin typeface="+mn-ea"/>
            </a:endParaRPr>
          </a:p>
        </p:txBody>
      </p:sp>
      <p:graphicFrame>
        <p:nvGraphicFramePr>
          <p:cNvPr id="8" name="表格 7"/>
          <p:cNvGraphicFramePr>
            <a:graphicFrameLocks noGrp="1"/>
          </p:cNvGraphicFramePr>
          <p:nvPr>
            <p:extLst>
              <p:ext uri="{D42A27DB-BD31-4B8C-83A1-F6EECF244321}">
                <p14:modId xmlns:p14="http://schemas.microsoft.com/office/powerpoint/2010/main" val="2876520782"/>
              </p:ext>
            </p:extLst>
          </p:nvPr>
        </p:nvGraphicFramePr>
        <p:xfrm>
          <a:off x="1428750" y="3358004"/>
          <a:ext cx="2063750" cy="2135189"/>
        </p:xfrm>
        <a:graphic>
          <a:graphicData uri="http://schemas.openxmlformats.org/drawingml/2006/table">
            <a:tbl>
              <a:tblPr firstRow="1" bandRow="1">
                <a:tableStyleId>{5C22544A-7EE6-4342-B048-85BDC9FD1C3A}</a:tableStyleId>
              </a:tblPr>
              <a:tblGrid>
                <a:gridCol w="943002">
                  <a:extLst>
                    <a:ext uri="{9D8B030D-6E8A-4147-A177-3AD203B41FA5}">
                      <a16:colId xmlns:a16="http://schemas.microsoft.com/office/drawing/2014/main" xmlns="" val="20000"/>
                    </a:ext>
                  </a:extLst>
                </a:gridCol>
                <a:gridCol w="1120748">
                  <a:extLst>
                    <a:ext uri="{9D8B030D-6E8A-4147-A177-3AD203B41FA5}">
                      <a16:colId xmlns:a16="http://schemas.microsoft.com/office/drawing/2014/main" xmlns="" val="20001"/>
                    </a:ext>
                  </a:extLst>
                </a:gridCol>
              </a:tblGrid>
              <a:tr h="305027">
                <a:tc gridSpan="2">
                  <a:txBody>
                    <a:bodyPr/>
                    <a:lstStyle/>
                    <a:p>
                      <a:pPr algn="ctr"/>
                      <a:r>
                        <a:rPr lang="zh-TW" altLang="en-US" sz="1400" b="1" dirty="0" smtClean="0"/>
                        <a:t>買進</a:t>
                      </a:r>
                      <a:endParaRPr lang="zh-TW" altLang="en-US" sz="1400" b="1" dirty="0">
                        <a:solidFill>
                          <a:schemeClr val="tx1"/>
                        </a:solidFill>
                      </a:endParaRPr>
                    </a:p>
                  </a:txBody>
                  <a:tcPr marL="91410" marR="91410" marT="45774" marB="45774"/>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0" dirty="0" smtClean="0">
                        <a:solidFill>
                          <a:schemeClr val="tx1"/>
                        </a:solidFill>
                      </a:endParaRPr>
                    </a:p>
                  </a:txBody>
                  <a:tcPr marL="91438" marR="91438" marT="45748" marB="457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305027">
                <a:tc>
                  <a:txBody>
                    <a:bodyPr/>
                    <a:lstStyle/>
                    <a:p>
                      <a:pPr algn="ctr"/>
                      <a:r>
                        <a:rPr lang="zh-TW" altLang="en-US" sz="1400" b="1" dirty="0" smtClean="0"/>
                        <a:t>委託價格</a:t>
                      </a:r>
                      <a:endParaRPr lang="zh-TW" altLang="en-US" sz="1400" b="1" dirty="0">
                        <a:solidFill>
                          <a:schemeClr val="tx1"/>
                        </a:solidFill>
                      </a:endParaRPr>
                    </a:p>
                  </a:txBody>
                  <a:tcPr marL="91410" marR="91410" marT="45774" marB="4577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smtClean="0"/>
                        <a:t>委託量</a:t>
                      </a:r>
                      <a:endParaRPr lang="zh-TW" altLang="en-US" sz="1400" b="1" dirty="0" smtClean="0">
                        <a:solidFill>
                          <a:schemeClr val="tx1"/>
                        </a:solidFill>
                      </a:endParaRPr>
                    </a:p>
                  </a:txBody>
                  <a:tcPr marL="91410" marR="91410" marT="45774" marB="45774"/>
                </a:tc>
                <a:extLst>
                  <a:ext uri="{0D108BD9-81ED-4DB2-BD59-A6C34878D82A}">
                    <a16:rowId xmlns:a16="http://schemas.microsoft.com/office/drawing/2014/main" xmlns="" val="10001"/>
                  </a:ext>
                </a:extLst>
              </a:tr>
              <a:tr h="305027">
                <a:tc>
                  <a:txBody>
                    <a:bodyPr/>
                    <a:lstStyle/>
                    <a:p>
                      <a:pPr algn="ctr"/>
                      <a:r>
                        <a:rPr lang="zh-TW" altLang="en-US" sz="1400" b="1" dirty="0" smtClean="0"/>
                        <a:t>買進市價</a:t>
                      </a:r>
                      <a:endParaRPr lang="zh-TW" altLang="en-US" sz="1400" b="1" dirty="0"/>
                    </a:p>
                  </a:txBody>
                  <a:tcPr marL="91410" marR="91410" marT="45774" marB="45774"/>
                </a:tc>
                <a:tc>
                  <a:txBody>
                    <a:bodyPr/>
                    <a:lstStyle/>
                    <a:p>
                      <a:pPr algn="ctr"/>
                      <a:r>
                        <a:rPr lang="en-US" altLang="zh-TW" sz="1400" b="1" dirty="0" smtClean="0"/>
                        <a:t>5</a:t>
                      </a:r>
                      <a:endParaRPr lang="zh-TW" altLang="en-US" sz="1400" b="1" dirty="0"/>
                    </a:p>
                  </a:txBody>
                  <a:tcPr marL="91410" marR="91410" marT="45774" marB="45774"/>
                </a:tc>
                <a:extLst>
                  <a:ext uri="{0D108BD9-81ED-4DB2-BD59-A6C34878D82A}">
                    <a16:rowId xmlns:a16="http://schemas.microsoft.com/office/drawing/2014/main" xmlns="" val="10002"/>
                  </a:ext>
                </a:extLst>
              </a:tr>
              <a:tr h="305027">
                <a:tc>
                  <a:txBody>
                    <a:bodyPr/>
                    <a:lstStyle/>
                    <a:p>
                      <a:pPr algn="ctr"/>
                      <a:r>
                        <a:rPr lang="en-US" altLang="zh-TW" sz="1400" b="1" dirty="0" smtClean="0"/>
                        <a:t>10,698</a:t>
                      </a:r>
                      <a:endParaRPr lang="zh-TW" altLang="en-US" sz="1400" b="1" dirty="0">
                        <a:solidFill>
                          <a:schemeClr val="tx1"/>
                        </a:solidFill>
                      </a:endParaRPr>
                    </a:p>
                  </a:txBody>
                  <a:tcPr marL="91410" marR="91410" marT="45774" marB="45774"/>
                </a:tc>
                <a:tc>
                  <a:txBody>
                    <a:bodyPr/>
                    <a:lstStyle/>
                    <a:p>
                      <a:pPr algn="ctr"/>
                      <a:r>
                        <a:rPr lang="en-US" altLang="zh-TW" sz="1400" b="1" dirty="0" smtClean="0"/>
                        <a:t>4</a:t>
                      </a:r>
                      <a:endParaRPr lang="zh-TW" altLang="en-US" sz="1400" b="1" dirty="0"/>
                    </a:p>
                  </a:txBody>
                  <a:tcPr marL="91410" marR="91410" marT="45774" marB="45774"/>
                </a:tc>
                <a:extLst>
                  <a:ext uri="{0D108BD9-81ED-4DB2-BD59-A6C34878D82A}">
                    <a16:rowId xmlns:a16="http://schemas.microsoft.com/office/drawing/2014/main" xmlns="" val="10003"/>
                  </a:ext>
                </a:extLst>
              </a:tr>
              <a:tr h="305027">
                <a:tc>
                  <a:txBody>
                    <a:bodyPr/>
                    <a:lstStyle/>
                    <a:p>
                      <a:pPr algn="ctr"/>
                      <a:r>
                        <a:rPr lang="en-US" altLang="zh-TW" sz="1400" b="1" dirty="0" smtClean="0"/>
                        <a:t>10,697</a:t>
                      </a:r>
                      <a:endParaRPr lang="zh-TW" altLang="en-US" sz="1400" b="1" dirty="0"/>
                    </a:p>
                  </a:txBody>
                  <a:tcPr marL="91410" marR="91410" marT="45774" marB="45774"/>
                </a:tc>
                <a:tc>
                  <a:txBody>
                    <a:bodyPr/>
                    <a:lstStyle/>
                    <a:p>
                      <a:pPr algn="ctr"/>
                      <a:r>
                        <a:rPr lang="en-US" altLang="zh-TW" sz="1400" b="1" dirty="0" smtClean="0"/>
                        <a:t>3</a:t>
                      </a:r>
                      <a:endParaRPr lang="zh-TW" altLang="en-US" sz="1400" b="1" dirty="0"/>
                    </a:p>
                  </a:txBody>
                  <a:tcPr marL="91410" marR="91410" marT="45774" marB="45774"/>
                </a:tc>
                <a:extLst>
                  <a:ext uri="{0D108BD9-81ED-4DB2-BD59-A6C34878D82A}">
                    <a16:rowId xmlns:a16="http://schemas.microsoft.com/office/drawing/2014/main" xmlns="" val="10004"/>
                  </a:ext>
                </a:extLst>
              </a:tr>
              <a:tr h="305027">
                <a:tc>
                  <a:txBody>
                    <a:bodyPr/>
                    <a:lstStyle/>
                    <a:p>
                      <a:pPr algn="ctr"/>
                      <a:r>
                        <a:rPr lang="en-US" altLang="zh-TW" sz="1400" b="1" dirty="0" smtClean="0"/>
                        <a:t>10,696</a:t>
                      </a:r>
                      <a:endParaRPr lang="zh-TW" altLang="en-US" sz="1400" b="1" dirty="0"/>
                    </a:p>
                  </a:txBody>
                  <a:tcPr marL="91410" marR="91410" marT="45774" marB="45774"/>
                </a:tc>
                <a:tc>
                  <a:txBody>
                    <a:bodyPr/>
                    <a:lstStyle/>
                    <a:p>
                      <a:pPr algn="ctr"/>
                      <a:r>
                        <a:rPr lang="en-US" altLang="zh-TW" sz="1400" b="1" dirty="0" smtClean="0"/>
                        <a:t>2</a:t>
                      </a:r>
                      <a:endParaRPr lang="zh-TW" altLang="en-US" sz="1400" b="1" dirty="0"/>
                    </a:p>
                  </a:txBody>
                  <a:tcPr marL="91410" marR="91410" marT="45774" marB="45774"/>
                </a:tc>
                <a:extLst>
                  <a:ext uri="{0D108BD9-81ED-4DB2-BD59-A6C34878D82A}">
                    <a16:rowId xmlns:a16="http://schemas.microsoft.com/office/drawing/2014/main" xmlns="" val="10005"/>
                  </a:ext>
                </a:extLst>
              </a:tr>
              <a:tr h="305027">
                <a:tc>
                  <a:txBody>
                    <a:bodyPr/>
                    <a:lstStyle/>
                    <a:p>
                      <a:pPr algn="ctr"/>
                      <a:r>
                        <a:rPr lang="en-US" altLang="zh-TW" sz="1400" b="1" dirty="0" smtClean="0"/>
                        <a:t>10,695</a:t>
                      </a:r>
                      <a:endParaRPr lang="zh-TW" altLang="en-US" sz="1400" b="1" dirty="0"/>
                    </a:p>
                  </a:txBody>
                  <a:tcPr marL="91410" marR="91410" marT="45774" marB="45774"/>
                </a:tc>
                <a:tc>
                  <a:txBody>
                    <a:bodyPr/>
                    <a:lstStyle/>
                    <a:p>
                      <a:pPr algn="ctr"/>
                      <a:r>
                        <a:rPr lang="en-US" altLang="zh-TW" sz="1400" b="1" dirty="0" smtClean="0"/>
                        <a:t>1</a:t>
                      </a:r>
                      <a:endParaRPr lang="zh-TW" altLang="en-US" sz="1400" b="1" dirty="0"/>
                    </a:p>
                  </a:txBody>
                  <a:tcPr marL="91410" marR="91410" marT="45774" marB="45774"/>
                </a:tc>
                <a:extLst>
                  <a:ext uri="{0D108BD9-81ED-4DB2-BD59-A6C34878D82A}">
                    <a16:rowId xmlns:a16="http://schemas.microsoft.com/office/drawing/2014/main" xmlns="" val="10006"/>
                  </a:ext>
                </a:extLst>
              </a:tr>
            </a:tbl>
          </a:graphicData>
        </a:graphic>
      </p:graphicFrame>
      <p:graphicFrame>
        <p:nvGraphicFramePr>
          <p:cNvPr id="2" name="表格 1"/>
          <p:cNvGraphicFramePr>
            <a:graphicFrameLocks noGrp="1"/>
          </p:cNvGraphicFramePr>
          <p:nvPr>
            <p:extLst>
              <p:ext uri="{D42A27DB-BD31-4B8C-83A1-F6EECF244321}">
                <p14:modId xmlns:p14="http://schemas.microsoft.com/office/powerpoint/2010/main" val="2929289157"/>
              </p:ext>
            </p:extLst>
          </p:nvPr>
        </p:nvGraphicFramePr>
        <p:xfrm>
          <a:off x="5910262" y="3321492"/>
          <a:ext cx="2065338" cy="2135189"/>
        </p:xfrm>
        <a:graphic>
          <a:graphicData uri="http://schemas.openxmlformats.org/drawingml/2006/table">
            <a:tbl>
              <a:tblPr firstRow="1" bandRow="1">
                <a:tableStyleId>{5C22544A-7EE6-4342-B048-85BDC9FD1C3A}</a:tableStyleId>
              </a:tblPr>
              <a:tblGrid>
                <a:gridCol w="943728">
                  <a:extLst>
                    <a:ext uri="{9D8B030D-6E8A-4147-A177-3AD203B41FA5}">
                      <a16:colId xmlns:a16="http://schemas.microsoft.com/office/drawing/2014/main" xmlns="" val="20000"/>
                    </a:ext>
                  </a:extLst>
                </a:gridCol>
                <a:gridCol w="1121610">
                  <a:extLst>
                    <a:ext uri="{9D8B030D-6E8A-4147-A177-3AD203B41FA5}">
                      <a16:colId xmlns:a16="http://schemas.microsoft.com/office/drawing/2014/main" xmlns="" val="20001"/>
                    </a:ext>
                  </a:extLst>
                </a:gridCol>
              </a:tblGrid>
              <a:tr h="305027">
                <a:tc gridSpan="2">
                  <a:txBody>
                    <a:bodyPr/>
                    <a:lstStyle/>
                    <a:p>
                      <a:pPr algn="ctr"/>
                      <a:r>
                        <a:rPr lang="zh-TW" altLang="en-US" sz="1400" b="1" dirty="0" smtClean="0"/>
                        <a:t>賣出</a:t>
                      </a:r>
                      <a:endParaRPr lang="zh-TW" altLang="en-US" sz="1400" b="1" dirty="0">
                        <a:solidFill>
                          <a:schemeClr val="tx1"/>
                        </a:solidFill>
                      </a:endParaRPr>
                    </a:p>
                  </a:txBody>
                  <a:tcPr marL="91481" marR="91481" marT="45774" marB="45774"/>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0" dirty="0" smtClean="0">
                        <a:solidFill>
                          <a:schemeClr val="tx1"/>
                        </a:solidFill>
                      </a:endParaRPr>
                    </a:p>
                  </a:txBody>
                  <a:tcPr marL="91438" marR="91438" marT="45748" marB="457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305027">
                <a:tc>
                  <a:txBody>
                    <a:bodyPr/>
                    <a:lstStyle/>
                    <a:p>
                      <a:pPr algn="ctr"/>
                      <a:r>
                        <a:rPr lang="zh-TW" altLang="en-US" sz="1400" b="1" dirty="0" smtClean="0"/>
                        <a:t>委託價格</a:t>
                      </a:r>
                      <a:endParaRPr lang="zh-TW" altLang="en-US" sz="1400" b="1" dirty="0">
                        <a:solidFill>
                          <a:schemeClr val="tx1"/>
                        </a:solidFill>
                      </a:endParaRPr>
                    </a:p>
                  </a:txBody>
                  <a:tcPr marL="91481" marR="91481" marT="45774" marB="4577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smtClean="0"/>
                        <a:t>委託量</a:t>
                      </a:r>
                      <a:endParaRPr lang="zh-TW" altLang="en-US" sz="1400" b="1" dirty="0" smtClean="0">
                        <a:solidFill>
                          <a:schemeClr val="tx1"/>
                        </a:solidFill>
                      </a:endParaRPr>
                    </a:p>
                  </a:txBody>
                  <a:tcPr marL="91481" marR="91481" marT="45774" marB="45774"/>
                </a:tc>
                <a:extLst>
                  <a:ext uri="{0D108BD9-81ED-4DB2-BD59-A6C34878D82A}">
                    <a16:rowId xmlns:a16="http://schemas.microsoft.com/office/drawing/2014/main" xmlns="" val="10001"/>
                  </a:ext>
                </a:extLst>
              </a:tr>
              <a:tr h="305027">
                <a:tc>
                  <a:txBody>
                    <a:bodyPr/>
                    <a:lstStyle/>
                    <a:p>
                      <a:pPr algn="ctr"/>
                      <a:r>
                        <a:rPr lang="zh-TW" altLang="en-US" sz="1400" b="1" dirty="0" smtClean="0"/>
                        <a:t>賣出市價</a:t>
                      </a:r>
                      <a:endParaRPr lang="zh-TW" altLang="en-US" sz="1400" b="1" dirty="0"/>
                    </a:p>
                  </a:txBody>
                  <a:tcPr marL="91481" marR="91481" marT="45774" marB="45774"/>
                </a:tc>
                <a:tc>
                  <a:txBody>
                    <a:bodyPr/>
                    <a:lstStyle/>
                    <a:p>
                      <a:pPr algn="ctr"/>
                      <a:r>
                        <a:rPr lang="en-US" altLang="zh-TW" sz="1400" b="1" dirty="0" smtClean="0"/>
                        <a:t>9</a:t>
                      </a:r>
                      <a:endParaRPr lang="zh-TW" altLang="en-US" sz="1400" b="1" dirty="0"/>
                    </a:p>
                  </a:txBody>
                  <a:tcPr marL="91481" marR="91481" marT="45774" marB="45774"/>
                </a:tc>
                <a:extLst>
                  <a:ext uri="{0D108BD9-81ED-4DB2-BD59-A6C34878D82A}">
                    <a16:rowId xmlns:a16="http://schemas.microsoft.com/office/drawing/2014/main" xmlns="" val="10002"/>
                  </a:ext>
                </a:extLst>
              </a:tr>
              <a:tr h="305027">
                <a:tc>
                  <a:txBody>
                    <a:bodyPr/>
                    <a:lstStyle/>
                    <a:p>
                      <a:pPr algn="ctr"/>
                      <a:r>
                        <a:rPr lang="en-US" altLang="zh-TW" sz="1400" b="1" dirty="0" smtClean="0"/>
                        <a:t>10,699</a:t>
                      </a:r>
                      <a:endParaRPr lang="zh-TW" altLang="en-US" sz="1400" b="1" dirty="0"/>
                    </a:p>
                  </a:txBody>
                  <a:tcPr marL="91481" marR="91481" marT="45774" marB="45774"/>
                </a:tc>
                <a:tc>
                  <a:txBody>
                    <a:bodyPr/>
                    <a:lstStyle/>
                    <a:p>
                      <a:pPr algn="ctr"/>
                      <a:r>
                        <a:rPr lang="en-US" altLang="zh-TW" sz="1400" b="1" dirty="0" smtClean="0"/>
                        <a:t>8</a:t>
                      </a:r>
                      <a:endParaRPr lang="zh-TW" altLang="en-US" sz="1400" b="1" dirty="0"/>
                    </a:p>
                  </a:txBody>
                  <a:tcPr marL="91481" marR="91481" marT="45774" marB="45774"/>
                </a:tc>
                <a:extLst>
                  <a:ext uri="{0D108BD9-81ED-4DB2-BD59-A6C34878D82A}">
                    <a16:rowId xmlns:a16="http://schemas.microsoft.com/office/drawing/2014/main" xmlns="" val="10003"/>
                  </a:ext>
                </a:extLst>
              </a:tr>
              <a:tr h="305027">
                <a:tc>
                  <a:txBody>
                    <a:bodyPr/>
                    <a:lstStyle/>
                    <a:p>
                      <a:pPr algn="ctr"/>
                      <a:r>
                        <a:rPr lang="en-US" altLang="zh-TW" sz="1400" b="1" dirty="0" smtClean="0"/>
                        <a:t>10,700</a:t>
                      </a:r>
                      <a:endParaRPr lang="zh-TW" altLang="en-US" sz="1400" b="1" dirty="0"/>
                    </a:p>
                  </a:txBody>
                  <a:tcPr marL="91481" marR="91481" marT="45774" marB="45774"/>
                </a:tc>
                <a:tc>
                  <a:txBody>
                    <a:bodyPr/>
                    <a:lstStyle/>
                    <a:p>
                      <a:pPr algn="ctr"/>
                      <a:r>
                        <a:rPr lang="en-US" altLang="zh-TW" sz="1400" b="1" dirty="0" smtClean="0"/>
                        <a:t>7</a:t>
                      </a:r>
                      <a:endParaRPr lang="zh-TW" altLang="en-US" sz="1400" b="1" dirty="0"/>
                    </a:p>
                  </a:txBody>
                  <a:tcPr marL="91481" marR="91481" marT="45774" marB="45774"/>
                </a:tc>
                <a:extLst>
                  <a:ext uri="{0D108BD9-81ED-4DB2-BD59-A6C34878D82A}">
                    <a16:rowId xmlns:a16="http://schemas.microsoft.com/office/drawing/2014/main" xmlns="" val="10004"/>
                  </a:ext>
                </a:extLst>
              </a:tr>
              <a:tr h="305027">
                <a:tc>
                  <a:txBody>
                    <a:bodyPr/>
                    <a:lstStyle/>
                    <a:p>
                      <a:pPr algn="ctr"/>
                      <a:r>
                        <a:rPr lang="en-US" altLang="zh-TW" sz="1400" b="1" dirty="0" smtClean="0"/>
                        <a:t>10,701</a:t>
                      </a:r>
                      <a:endParaRPr lang="zh-TW" altLang="en-US" sz="1400" b="1" dirty="0"/>
                    </a:p>
                  </a:txBody>
                  <a:tcPr marL="91481" marR="91481" marT="45774" marB="45774"/>
                </a:tc>
                <a:tc>
                  <a:txBody>
                    <a:bodyPr/>
                    <a:lstStyle/>
                    <a:p>
                      <a:pPr algn="ctr"/>
                      <a:r>
                        <a:rPr lang="en-US" altLang="zh-TW" sz="1400" b="1" dirty="0" smtClean="0"/>
                        <a:t>6</a:t>
                      </a:r>
                      <a:endParaRPr lang="zh-TW" altLang="en-US" sz="1400" b="1" dirty="0"/>
                    </a:p>
                  </a:txBody>
                  <a:tcPr marL="91481" marR="91481" marT="45774" marB="45774"/>
                </a:tc>
                <a:extLst>
                  <a:ext uri="{0D108BD9-81ED-4DB2-BD59-A6C34878D82A}">
                    <a16:rowId xmlns:a16="http://schemas.microsoft.com/office/drawing/2014/main" xmlns="" val="10005"/>
                  </a:ext>
                </a:extLst>
              </a:tr>
              <a:tr h="305027">
                <a:tc>
                  <a:txBody>
                    <a:bodyPr/>
                    <a:lstStyle/>
                    <a:p>
                      <a:pPr algn="ctr"/>
                      <a:r>
                        <a:rPr lang="en-US" altLang="zh-TW" sz="1400" b="1" dirty="0" smtClean="0"/>
                        <a:t>10,702</a:t>
                      </a:r>
                      <a:endParaRPr lang="zh-TW" altLang="en-US" sz="1400" b="1" dirty="0"/>
                    </a:p>
                  </a:txBody>
                  <a:tcPr marL="91481" marR="91481" marT="45774" marB="45774"/>
                </a:tc>
                <a:tc>
                  <a:txBody>
                    <a:bodyPr/>
                    <a:lstStyle/>
                    <a:p>
                      <a:pPr algn="ctr"/>
                      <a:r>
                        <a:rPr lang="en-US" altLang="zh-TW" sz="1400" b="1" dirty="0" smtClean="0"/>
                        <a:t>5</a:t>
                      </a:r>
                      <a:endParaRPr lang="zh-TW" altLang="en-US" sz="1400" b="1" dirty="0"/>
                    </a:p>
                  </a:txBody>
                  <a:tcPr marL="91481" marR="91481" marT="45774" marB="45774"/>
                </a:tc>
                <a:extLst>
                  <a:ext uri="{0D108BD9-81ED-4DB2-BD59-A6C34878D82A}">
                    <a16:rowId xmlns:a16="http://schemas.microsoft.com/office/drawing/2014/main" xmlns="" val="10006"/>
                  </a:ext>
                </a:extLst>
              </a:tr>
            </a:tbl>
          </a:graphicData>
        </a:graphic>
      </p:graphicFrame>
      <p:sp>
        <p:nvSpPr>
          <p:cNvPr id="16442" name="橢圓 3"/>
          <p:cNvSpPr>
            <a:spLocks noChangeArrowheads="1"/>
          </p:cNvSpPr>
          <p:nvPr/>
        </p:nvSpPr>
        <p:spPr bwMode="auto">
          <a:xfrm>
            <a:off x="1428750" y="3972367"/>
            <a:ext cx="958850" cy="266700"/>
          </a:xfrm>
          <a:prstGeom prst="ellipse">
            <a:avLst/>
          </a:prstGeom>
          <a:noFill/>
          <a:ln w="952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endParaRPr lang="zh-TW" altLang="en-US"/>
          </a:p>
        </p:txBody>
      </p:sp>
      <p:sp>
        <p:nvSpPr>
          <p:cNvPr id="16443" name="橢圓 10"/>
          <p:cNvSpPr>
            <a:spLocks noChangeArrowheads="1"/>
          </p:cNvSpPr>
          <p:nvPr/>
        </p:nvSpPr>
        <p:spPr bwMode="auto">
          <a:xfrm>
            <a:off x="5881687" y="3959667"/>
            <a:ext cx="958850" cy="266700"/>
          </a:xfrm>
          <a:prstGeom prst="ellipse">
            <a:avLst/>
          </a:prstGeom>
          <a:noFill/>
          <a:ln w="952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endParaRPr lang="zh-TW" altLang="en-US"/>
          </a:p>
        </p:txBody>
      </p:sp>
      <p:sp>
        <p:nvSpPr>
          <p:cNvPr id="5" name="圓角矩形 4"/>
          <p:cNvSpPr/>
          <p:nvPr/>
        </p:nvSpPr>
        <p:spPr bwMode="auto">
          <a:xfrm>
            <a:off x="1584325" y="4323204"/>
            <a:ext cx="647700" cy="1112838"/>
          </a:xfrm>
          <a:prstGeom prst="roundRect">
            <a:avLst/>
          </a:prstGeom>
          <a:noFill/>
          <a:ln w="19050" cap="flat" cmpd="sng" algn="ctr">
            <a:solidFill>
              <a:schemeClr val="accent1">
                <a:lumMod val="50000"/>
              </a:schemeClr>
            </a:solidFill>
            <a:prstDash val="solid"/>
            <a:miter lim="800000"/>
            <a:headEnd type="none" w="med" len="med"/>
            <a:tailEnd type="none" w="med" len="med"/>
          </a:ln>
          <a:effectLst/>
        </p:spPr>
        <p:txBody>
          <a:bodyPr wrap="none"/>
          <a:lstStyle/>
          <a:p>
            <a:pPr eaLnBrk="1" hangingPunct="1">
              <a:defRPr/>
            </a:pPr>
            <a:endParaRPr lang="zh-TW" altLang="en-US">
              <a:ea typeface="新細明體" pitchFamily="18" charset="-120"/>
            </a:endParaRPr>
          </a:p>
        </p:txBody>
      </p:sp>
      <p:sp>
        <p:nvSpPr>
          <p:cNvPr id="14" name="圓角矩形 13"/>
          <p:cNvSpPr/>
          <p:nvPr/>
        </p:nvSpPr>
        <p:spPr bwMode="auto">
          <a:xfrm>
            <a:off x="6088062" y="4294629"/>
            <a:ext cx="647700" cy="1111250"/>
          </a:xfrm>
          <a:prstGeom prst="roundRect">
            <a:avLst/>
          </a:prstGeom>
          <a:noFill/>
          <a:ln w="19050" cap="flat" cmpd="sng" algn="ctr">
            <a:solidFill>
              <a:schemeClr val="accent1">
                <a:lumMod val="50000"/>
              </a:schemeClr>
            </a:solidFill>
            <a:prstDash val="solid"/>
            <a:miter lim="800000"/>
            <a:headEnd type="none" w="med" len="med"/>
            <a:tailEnd type="none" w="med" len="med"/>
          </a:ln>
          <a:effectLst/>
        </p:spPr>
        <p:txBody>
          <a:bodyPr wrap="none"/>
          <a:lstStyle/>
          <a:p>
            <a:pPr eaLnBrk="1" hangingPunct="1">
              <a:defRPr/>
            </a:pPr>
            <a:endParaRPr lang="zh-TW" altLang="en-US">
              <a:ea typeface="新細明體" pitchFamily="18" charset="-120"/>
            </a:endParaRPr>
          </a:p>
        </p:txBody>
      </p:sp>
      <p:sp>
        <p:nvSpPr>
          <p:cNvPr id="6" name="文字方塊 5"/>
          <p:cNvSpPr txBox="1"/>
          <p:nvPr/>
        </p:nvSpPr>
        <p:spPr>
          <a:xfrm>
            <a:off x="3660775" y="3361179"/>
            <a:ext cx="2051050" cy="3397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zh-TW" altLang="en-US" sz="1600" b="1" u="sng" dirty="0">
                <a:solidFill>
                  <a:srgbClr val="FF0000"/>
                </a:solidFill>
                <a:latin typeface="+mn-ea"/>
              </a:rPr>
              <a:t>市價</a:t>
            </a:r>
            <a:r>
              <a:rPr lang="zh-TW" altLang="en-US" sz="1600" b="1" u="sng" dirty="0">
                <a:latin typeface="+mn-ea"/>
              </a:rPr>
              <a:t>優於</a:t>
            </a:r>
            <a:r>
              <a:rPr lang="zh-TW" altLang="en-US" sz="1600" b="1" u="sng" dirty="0">
                <a:solidFill>
                  <a:schemeClr val="accent1">
                    <a:lumMod val="50000"/>
                  </a:schemeClr>
                </a:solidFill>
                <a:latin typeface="+mn-ea"/>
              </a:rPr>
              <a:t>限價</a:t>
            </a:r>
            <a:endParaRPr lang="en-US" altLang="zh-TW" sz="1600" b="1" dirty="0">
              <a:latin typeface="+mn-ea"/>
            </a:endParaRPr>
          </a:p>
        </p:txBody>
      </p:sp>
      <p:sp>
        <p:nvSpPr>
          <p:cNvPr id="16447" name="圓角矩形 11"/>
          <p:cNvSpPr>
            <a:spLocks noChangeArrowheads="1"/>
          </p:cNvSpPr>
          <p:nvPr/>
        </p:nvSpPr>
        <p:spPr bwMode="auto">
          <a:xfrm>
            <a:off x="1487487" y="4018404"/>
            <a:ext cx="1833563" cy="207963"/>
          </a:xfrm>
          <a:prstGeom prst="roundRect">
            <a:avLst>
              <a:gd name="adj" fmla="val 16667"/>
            </a:avLst>
          </a:prstGeom>
          <a:noFill/>
          <a:ln w="9525"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endParaRPr lang="zh-TW" altLang="en-US"/>
          </a:p>
        </p:txBody>
      </p:sp>
      <p:sp>
        <p:nvSpPr>
          <p:cNvPr id="16448" name="文字方塊 15"/>
          <p:cNvSpPr txBox="1">
            <a:spLocks noChangeArrowheads="1"/>
          </p:cNvSpPr>
          <p:nvPr/>
        </p:nvSpPr>
        <p:spPr bwMode="auto">
          <a:xfrm>
            <a:off x="694492" y="4321618"/>
            <a:ext cx="677108" cy="2283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a:spAutoFit/>
          </a:bodyPr>
          <a:lstStyle>
            <a:lvl1pPr>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r>
              <a:rPr lang="zh-TW" altLang="en-US" sz="1600" b="1" dirty="0">
                <a:effectLst>
                  <a:outerShdw blurRad="38100" dist="38100" dir="2700000" algn="tl">
                    <a:srgbClr val="000000">
                      <a:alpha val="43137"/>
                    </a:srgbClr>
                  </a:outerShdw>
                </a:effectLst>
                <a:latin typeface="標楷體" pitchFamily="65" charset="-120"/>
                <a:ea typeface="標楷體" pitchFamily="65" charset="-120"/>
              </a:rPr>
              <a:t>買進價格由高至低排序</a:t>
            </a:r>
            <a:endParaRPr lang="en-US" altLang="zh-TW" sz="1600" b="1" dirty="0">
              <a:effectLst>
                <a:outerShdw blurRad="38100" dist="38100" dir="2700000" algn="tl">
                  <a:srgbClr val="000000">
                    <a:alpha val="43137"/>
                  </a:srgbClr>
                </a:outerShdw>
              </a:effectLst>
              <a:latin typeface="標楷體" pitchFamily="65" charset="-120"/>
              <a:ea typeface="標楷體" pitchFamily="65" charset="-120"/>
            </a:endParaRPr>
          </a:p>
          <a:p>
            <a:r>
              <a:rPr lang="en-US" altLang="zh-TW" sz="16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6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價格優先</a:t>
            </a:r>
            <a:r>
              <a:rPr lang="en-US" altLang="zh-TW" sz="16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endParaRPr lang="zh-TW" altLang="en-US" sz="16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16449" name="文字方塊 28"/>
          <p:cNvSpPr txBox="1">
            <a:spLocks noChangeArrowheads="1"/>
          </p:cNvSpPr>
          <p:nvPr/>
        </p:nvSpPr>
        <p:spPr bwMode="auto">
          <a:xfrm>
            <a:off x="7911267" y="4253354"/>
            <a:ext cx="677108" cy="220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a:spAutoFit/>
          </a:bodyPr>
          <a:lstStyle>
            <a:lvl1pPr>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r>
              <a:rPr lang="en-US" altLang="zh-TW" sz="16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6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價格優先</a:t>
            </a:r>
            <a:r>
              <a:rPr lang="en-US" altLang="zh-TW" sz="16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p>
          <a:p>
            <a:r>
              <a:rPr lang="zh-TW" altLang="en-US" sz="1600" b="1" dirty="0">
                <a:effectLst>
                  <a:outerShdw blurRad="38100" dist="38100" dir="2700000" algn="tl">
                    <a:srgbClr val="000000">
                      <a:alpha val="43137"/>
                    </a:srgbClr>
                  </a:outerShdw>
                </a:effectLst>
                <a:latin typeface="標楷體" pitchFamily="65" charset="-120"/>
                <a:ea typeface="標楷體" pitchFamily="65" charset="-120"/>
              </a:rPr>
              <a:t>賣出價格由低至高排序</a:t>
            </a:r>
            <a:endParaRPr lang="en-US" altLang="zh-TW" sz="1600" b="1" dirty="0">
              <a:effectLst>
                <a:outerShdw blurRad="38100" dist="38100" dir="2700000" algn="tl">
                  <a:srgbClr val="000000">
                    <a:alpha val="43137"/>
                  </a:srgbClr>
                </a:outerShdw>
              </a:effectLst>
              <a:latin typeface="標楷體" pitchFamily="65" charset="-120"/>
              <a:ea typeface="標楷體" pitchFamily="65" charset="-120"/>
            </a:endParaRPr>
          </a:p>
        </p:txBody>
      </p:sp>
      <p:grpSp>
        <p:nvGrpSpPr>
          <p:cNvPr id="16450" name="群組 35"/>
          <p:cNvGrpSpPr>
            <a:grpSpLocks/>
          </p:cNvGrpSpPr>
          <p:nvPr/>
        </p:nvGrpSpPr>
        <p:grpSpPr bwMode="auto">
          <a:xfrm>
            <a:off x="3533775" y="3815204"/>
            <a:ext cx="1909762" cy="1077913"/>
            <a:chOff x="3519488" y="3146384"/>
            <a:chExt cx="1909577" cy="1077218"/>
          </a:xfrm>
        </p:grpSpPr>
        <p:sp>
          <p:nvSpPr>
            <p:cNvPr id="16456" name="圓角矩形圖說文字 29"/>
            <p:cNvSpPr>
              <a:spLocks noChangeArrowheads="1"/>
            </p:cNvSpPr>
            <p:nvPr/>
          </p:nvSpPr>
          <p:spPr bwMode="auto">
            <a:xfrm rot="5400000">
              <a:off x="3780337" y="2922497"/>
              <a:ext cx="1011582" cy="1533279"/>
            </a:xfrm>
            <a:prstGeom prst="wedgeRoundRectCallout">
              <a:avLst>
                <a:gd name="adj1" fmla="val -20833"/>
                <a:gd name="adj2" fmla="val 62500"/>
                <a:gd name="adj3" fmla="val 16667"/>
              </a:avLst>
            </a:prstGeom>
            <a:solidFill>
              <a:schemeClr val="accent1"/>
            </a:solidFill>
            <a:ln w="9525" algn="ctr">
              <a:solidFill>
                <a:schemeClr val="tx1"/>
              </a:solidFill>
              <a:miter lim="800000"/>
              <a:headEnd/>
              <a:tailEnd/>
            </a:ln>
          </p:spPr>
          <p:txBody>
            <a:bodyPr vert="eaVert" wrap="none"/>
            <a:lstStyle/>
            <a:p>
              <a:pPr eaLnBrk="1" hangingPunct="1"/>
              <a:endParaRPr lang="zh-TW" altLang="en-US"/>
            </a:p>
          </p:txBody>
        </p:sp>
        <p:sp>
          <p:nvSpPr>
            <p:cNvPr id="16457" name="文字方塊 30"/>
            <p:cNvSpPr txBox="1">
              <a:spLocks noChangeArrowheads="1"/>
            </p:cNvSpPr>
            <p:nvPr/>
          </p:nvSpPr>
          <p:spPr bwMode="auto">
            <a:xfrm>
              <a:off x="3535898" y="3146384"/>
              <a:ext cx="189316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r>
                <a:rPr lang="en-US" altLang="zh-TW" sz="1600" b="1" dirty="0">
                  <a:solidFill>
                    <a:srgbClr val="FF0000"/>
                  </a:solidFill>
                  <a:latin typeface="標楷體" pitchFamily="65" charset="-120"/>
                  <a:ea typeface="標楷體" pitchFamily="65" charset="-120"/>
                </a:rPr>
                <a:t>(</a:t>
              </a:r>
              <a:r>
                <a:rPr lang="zh-TW" altLang="en-US" sz="1600" b="1" dirty="0">
                  <a:solidFill>
                    <a:srgbClr val="FF0000"/>
                  </a:solidFill>
                  <a:latin typeface="標楷體" pitchFamily="65" charset="-120"/>
                  <a:ea typeface="標楷體" pitchFamily="65" charset="-120"/>
                </a:rPr>
                <a:t>時間優先</a:t>
              </a:r>
              <a:r>
                <a:rPr lang="en-US" altLang="zh-TW" sz="1600" b="1" dirty="0">
                  <a:solidFill>
                    <a:srgbClr val="FF0000"/>
                  </a:solidFill>
                  <a:latin typeface="標楷體" pitchFamily="65" charset="-120"/>
                  <a:ea typeface="標楷體" pitchFamily="65" charset="-120"/>
                </a:rPr>
                <a:t>)</a:t>
              </a:r>
            </a:p>
            <a:p>
              <a:r>
                <a:rPr lang="zh-TW" altLang="en-US" sz="1600" b="1" dirty="0">
                  <a:latin typeface="標楷體" pitchFamily="65" charset="-120"/>
                  <a:ea typeface="標楷體" pitchFamily="65" charset="-120"/>
                </a:rPr>
                <a:t>市價優先順序</a:t>
              </a:r>
              <a:r>
                <a:rPr lang="zh-TW" altLang="en-US" sz="1600" b="1" dirty="0"/>
                <a:t>：</a:t>
              </a:r>
              <a:endParaRPr lang="en-US" altLang="zh-TW" sz="1600" b="1" dirty="0"/>
            </a:p>
            <a:p>
              <a:r>
                <a:rPr lang="en-US" altLang="zh-TW" sz="1600" b="1" dirty="0"/>
                <a:t>08:40:01 2</a:t>
              </a:r>
              <a:r>
                <a:rPr lang="zh-TW" altLang="en-US" sz="1600" b="1" dirty="0">
                  <a:latin typeface="標楷體" pitchFamily="65" charset="-120"/>
                  <a:ea typeface="標楷體" pitchFamily="65" charset="-120"/>
                </a:rPr>
                <a:t>口</a:t>
              </a:r>
              <a:endParaRPr lang="en-US" altLang="zh-TW" sz="1600" b="1" dirty="0">
                <a:latin typeface="標楷體" pitchFamily="65" charset="-120"/>
                <a:ea typeface="標楷體" pitchFamily="65" charset="-120"/>
              </a:endParaRPr>
            </a:p>
            <a:p>
              <a:r>
                <a:rPr lang="en-US" altLang="zh-TW" sz="1600" b="1" dirty="0"/>
                <a:t>08:40:02 3</a:t>
              </a:r>
              <a:r>
                <a:rPr lang="zh-TW" altLang="en-US" sz="1600" b="1" dirty="0">
                  <a:latin typeface="標楷體" pitchFamily="65" charset="-120"/>
                  <a:ea typeface="標楷體" pitchFamily="65" charset="-120"/>
                </a:rPr>
                <a:t>口</a:t>
              </a:r>
            </a:p>
          </p:txBody>
        </p:sp>
        <p:cxnSp>
          <p:nvCxnSpPr>
            <p:cNvPr id="16458" name="直線單箭頭接點 32"/>
            <p:cNvCxnSpPr>
              <a:cxnSpLocks noChangeShapeType="1"/>
            </p:cNvCxnSpPr>
            <p:nvPr/>
          </p:nvCxnSpPr>
          <p:spPr bwMode="auto">
            <a:xfrm>
              <a:off x="4903654" y="3720307"/>
              <a:ext cx="2683" cy="354748"/>
            </a:xfrm>
            <a:prstGeom prst="straightConnector1">
              <a:avLst/>
            </a:prstGeom>
            <a:noFill/>
            <a:ln w="9525" algn="ctr">
              <a:solidFill>
                <a:srgbClr val="FF0000"/>
              </a:solidFill>
              <a:miter lim="800000"/>
              <a:headEnd/>
              <a:tailEnd type="triangle" w="med" len="med"/>
            </a:ln>
            <a:extLst>
              <a:ext uri="{909E8E84-426E-40DD-AFC4-6F175D3DCCD1}">
                <a14:hiddenFill xmlns:a14="http://schemas.microsoft.com/office/drawing/2010/main">
                  <a:noFill/>
                </a14:hiddenFill>
              </a:ext>
            </a:extLst>
          </p:spPr>
        </p:cxnSp>
      </p:grpSp>
      <p:grpSp>
        <p:nvGrpSpPr>
          <p:cNvPr id="16451" name="群組 41"/>
          <p:cNvGrpSpPr>
            <a:grpSpLocks/>
          </p:cNvGrpSpPr>
          <p:nvPr/>
        </p:nvGrpSpPr>
        <p:grpSpPr bwMode="auto">
          <a:xfrm>
            <a:off x="3662362" y="4947092"/>
            <a:ext cx="2295525" cy="1077912"/>
            <a:chOff x="3647283" y="4278480"/>
            <a:chExt cx="2297034" cy="1077218"/>
          </a:xfrm>
        </p:grpSpPr>
        <p:sp>
          <p:nvSpPr>
            <p:cNvPr id="16453" name="圓角矩形圖說文字 34"/>
            <p:cNvSpPr>
              <a:spLocks noChangeArrowheads="1"/>
            </p:cNvSpPr>
            <p:nvPr/>
          </p:nvSpPr>
          <p:spPr bwMode="auto">
            <a:xfrm rot="-5400000">
              <a:off x="4226340" y="3713893"/>
              <a:ext cx="1033193" cy="2191307"/>
            </a:xfrm>
            <a:prstGeom prst="wedgeRoundRectCallout">
              <a:avLst>
                <a:gd name="adj1" fmla="val 13838"/>
                <a:gd name="adj2" fmla="val 60875"/>
                <a:gd name="adj3" fmla="val 16667"/>
              </a:avLst>
            </a:prstGeom>
            <a:solidFill>
              <a:schemeClr val="accent1"/>
            </a:solidFill>
            <a:ln w="9525" algn="ctr">
              <a:solidFill>
                <a:schemeClr val="tx1"/>
              </a:solidFill>
              <a:miter lim="800000"/>
              <a:headEnd/>
              <a:tailEnd/>
            </a:ln>
          </p:spPr>
          <p:txBody>
            <a:bodyPr wrap="none"/>
            <a:lstStyle/>
            <a:p>
              <a:pPr eaLnBrk="1" hangingPunct="1"/>
              <a:endParaRPr lang="zh-TW" altLang="en-US" b="1"/>
            </a:p>
          </p:txBody>
        </p:sp>
        <p:sp>
          <p:nvSpPr>
            <p:cNvPr id="38" name="文字方塊 37"/>
            <p:cNvSpPr txBox="1"/>
            <p:nvPr/>
          </p:nvSpPr>
          <p:spPr>
            <a:xfrm>
              <a:off x="3675877" y="4278480"/>
              <a:ext cx="2268440" cy="1077218"/>
            </a:xfrm>
            <a:prstGeom prst="rect">
              <a:avLst/>
            </a:prstGeom>
            <a:noFill/>
          </p:spPr>
          <p:txBody>
            <a:bodyPr>
              <a:spAutoFit/>
            </a:bodyPr>
            <a:lstStyle/>
            <a:p>
              <a:pPr>
                <a:defRPr/>
              </a:pPr>
              <a:r>
                <a:rPr lang="en-US" altLang="zh-TW" sz="1600" b="1" dirty="0">
                  <a:solidFill>
                    <a:srgbClr val="FF0000"/>
                  </a:solidFill>
                  <a:latin typeface="標楷體" panose="03000509000000000000" pitchFamily="65" charset="-120"/>
                  <a:ea typeface="標楷體" panose="03000509000000000000" pitchFamily="65" charset="-120"/>
                </a:rPr>
                <a:t>(</a:t>
              </a:r>
              <a:r>
                <a:rPr lang="zh-TW" altLang="en-US" sz="1600" b="1" dirty="0">
                  <a:solidFill>
                    <a:srgbClr val="FF0000"/>
                  </a:solidFill>
                  <a:latin typeface="標楷體" panose="03000509000000000000" pitchFamily="65" charset="-120"/>
                  <a:ea typeface="標楷體" panose="03000509000000000000" pitchFamily="65" charset="-120"/>
                </a:rPr>
                <a:t>時間優先</a:t>
              </a:r>
              <a:r>
                <a:rPr lang="en-US" altLang="zh-TW" sz="1600" b="1" dirty="0">
                  <a:solidFill>
                    <a:srgbClr val="FF0000"/>
                  </a:solidFill>
                  <a:latin typeface="標楷體" panose="03000509000000000000" pitchFamily="65" charset="-120"/>
                  <a:ea typeface="標楷體" panose="03000509000000000000" pitchFamily="65" charset="-120"/>
                </a:rPr>
                <a:t>)</a:t>
              </a:r>
            </a:p>
            <a:p>
              <a:pPr>
                <a:defRPr/>
              </a:pPr>
              <a:r>
                <a:rPr lang="zh-TW" altLang="en-US" sz="1600" b="1" dirty="0">
                  <a:ea typeface="標楷體" panose="03000509000000000000" pitchFamily="65" charset="-120"/>
                </a:rPr>
                <a:t>委賣</a:t>
              </a:r>
              <a:r>
                <a:rPr lang="en-US" altLang="zh-TW" sz="1600" b="1" dirty="0">
                  <a:ea typeface="標楷體" panose="03000509000000000000" pitchFamily="65" charset="-120"/>
                </a:rPr>
                <a:t>10,702</a:t>
              </a:r>
              <a:r>
                <a:rPr lang="zh-TW" altLang="en-US" sz="1600" b="1" dirty="0">
                  <a:ea typeface="標楷體" panose="03000509000000000000" pitchFamily="65" charset="-120"/>
                </a:rPr>
                <a:t>優先順序</a:t>
              </a:r>
              <a:r>
                <a:rPr lang="zh-TW" altLang="en-US" sz="1600" b="1" dirty="0">
                  <a:ea typeface="新細明體" pitchFamily="18" charset="-120"/>
                </a:rPr>
                <a:t>：</a:t>
              </a:r>
              <a:endParaRPr lang="en-US" altLang="zh-TW" sz="1600" b="1" dirty="0">
                <a:ea typeface="新細明體" pitchFamily="18" charset="-120"/>
              </a:endParaRPr>
            </a:p>
            <a:p>
              <a:pPr>
                <a:defRPr/>
              </a:pPr>
              <a:r>
                <a:rPr lang="en-US" altLang="zh-TW" sz="1600" b="1" dirty="0">
                  <a:latin typeface="Arial" panose="020B0604020202020204" pitchFamily="34" charset="0"/>
                  <a:ea typeface="新細明體" pitchFamily="18" charset="-120"/>
                </a:rPr>
                <a:t>08:30:01 1</a:t>
              </a:r>
              <a:r>
                <a:rPr lang="zh-TW" altLang="en-US" sz="1600" b="1" dirty="0">
                  <a:latin typeface="標楷體" panose="03000509000000000000" pitchFamily="65" charset="-120"/>
                  <a:ea typeface="標楷體" panose="03000509000000000000" pitchFamily="65" charset="-120"/>
                </a:rPr>
                <a:t>口</a:t>
              </a:r>
              <a:endParaRPr lang="en-US" altLang="zh-TW" sz="1600" b="1" dirty="0">
                <a:latin typeface="標楷體" panose="03000509000000000000" pitchFamily="65" charset="-120"/>
                <a:ea typeface="標楷體" panose="03000509000000000000" pitchFamily="65" charset="-120"/>
              </a:endParaRPr>
            </a:p>
            <a:p>
              <a:pPr>
                <a:defRPr/>
              </a:pPr>
              <a:r>
                <a:rPr lang="en-US" altLang="zh-TW" sz="1600" b="1" dirty="0">
                  <a:latin typeface="Arial" panose="020B0604020202020204" pitchFamily="34" charset="0"/>
                  <a:ea typeface="新細明體" pitchFamily="18" charset="-120"/>
                </a:rPr>
                <a:t>08:35:00 4</a:t>
              </a:r>
              <a:r>
                <a:rPr lang="zh-TW" altLang="en-US" sz="1600" b="1" dirty="0">
                  <a:latin typeface="標楷體" panose="03000509000000000000" pitchFamily="65" charset="-120"/>
                  <a:ea typeface="標楷體" panose="03000509000000000000" pitchFamily="65" charset="-120"/>
                </a:rPr>
                <a:t>口</a:t>
              </a:r>
            </a:p>
          </p:txBody>
        </p:sp>
        <p:cxnSp>
          <p:nvCxnSpPr>
            <p:cNvPr id="16455" name="直線單箭頭接點 38"/>
            <p:cNvCxnSpPr>
              <a:cxnSpLocks noChangeShapeType="1"/>
            </p:cNvCxnSpPr>
            <p:nvPr/>
          </p:nvCxnSpPr>
          <p:spPr bwMode="auto">
            <a:xfrm>
              <a:off x="5047908" y="4860269"/>
              <a:ext cx="2530" cy="346664"/>
            </a:xfrm>
            <a:prstGeom prst="straightConnector1">
              <a:avLst/>
            </a:prstGeom>
            <a:noFill/>
            <a:ln w="9525" algn="ctr">
              <a:solidFill>
                <a:srgbClr val="FF0000"/>
              </a:solidFill>
              <a:miter lim="800000"/>
              <a:headEnd/>
              <a:tailEnd type="triangle" w="med" len="med"/>
            </a:ln>
            <a:extLst>
              <a:ext uri="{909E8E84-426E-40DD-AFC4-6F175D3DCCD1}">
                <a14:hiddenFill xmlns:a14="http://schemas.microsoft.com/office/drawing/2010/main">
                  <a:noFill/>
                </a14:hiddenFill>
              </a:ext>
            </a:extLst>
          </p:spPr>
        </p:cxnSp>
      </p:grpSp>
      <p:sp>
        <p:nvSpPr>
          <p:cNvPr id="16452" name="圓角矩形 39"/>
          <p:cNvSpPr>
            <a:spLocks noChangeArrowheads="1"/>
          </p:cNvSpPr>
          <p:nvPr/>
        </p:nvSpPr>
        <p:spPr bwMode="auto">
          <a:xfrm>
            <a:off x="5994400" y="5183629"/>
            <a:ext cx="1833562" cy="207963"/>
          </a:xfrm>
          <a:prstGeom prst="roundRect">
            <a:avLst>
              <a:gd name="adj" fmla="val 16667"/>
            </a:avLst>
          </a:prstGeom>
          <a:noFill/>
          <a:ln w="9525"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endParaRPr lang="zh-TW" altLang="en-US"/>
          </a:p>
        </p:txBody>
      </p:sp>
      <p:sp>
        <p:nvSpPr>
          <p:cNvPr id="24"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撮合制度</a:t>
            </a:r>
            <a:endParaRPr lang="zh-TW" altLang="en-US" b="1" dirty="0">
              <a:solidFill>
                <a:srgbClr val="FFFF00"/>
              </a:solidFill>
              <a:effectLst>
                <a:outerShdw blurRad="38100" dist="38100" dir="2700000" algn="tl">
                  <a:srgbClr val="000000"/>
                </a:outerShdw>
              </a:effectLst>
            </a:endParaRPr>
          </a:p>
        </p:txBody>
      </p:sp>
      <p:sp>
        <p:nvSpPr>
          <p:cNvPr id="25" name="Rectangle 4"/>
          <p:cNvSpPr>
            <a:spLocks noChangeArrowheads="1"/>
          </p:cNvSpPr>
          <p:nvPr/>
        </p:nvSpPr>
        <p:spPr bwMode="auto">
          <a:xfrm>
            <a:off x="3967666" y="1341438"/>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集合競價</a:t>
            </a:r>
          </a:p>
        </p:txBody>
      </p:sp>
    </p:spTree>
    <p:extLst>
      <p:ext uri="{BB962C8B-B14F-4D97-AF65-F5344CB8AC3E}">
        <p14:creationId xmlns:p14="http://schemas.microsoft.com/office/powerpoint/2010/main" val="3568956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內容版面配置區 2"/>
          <p:cNvSpPr>
            <a:spLocks noGrp="1"/>
          </p:cNvSpPr>
          <p:nvPr>
            <p:ph idx="1"/>
          </p:nvPr>
        </p:nvSpPr>
        <p:spPr>
          <a:xfrm>
            <a:off x="457198" y="2060848"/>
            <a:ext cx="8229600" cy="3516437"/>
          </a:xfrm>
        </p:spPr>
        <p:txBody>
          <a:bodyPr/>
          <a:lstStyle/>
          <a:p>
            <a:pPr>
              <a:lnSpc>
                <a:spcPct val="150000"/>
              </a:lnSpc>
              <a:buClr>
                <a:schemeClr val="tx1"/>
              </a:buClr>
              <a:buSzPct val="100000"/>
            </a:pPr>
            <a:r>
              <a:rPr lang="zh-TW" altLang="en-US" sz="2000" dirty="0" smtClean="0">
                <a:solidFill>
                  <a:srgbClr val="FFFF00"/>
                </a:solidFill>
                <a:latin typeface="+mn-ea"/>
              </a:rPr>
              <a:t>集合競價成交價格決定原則</a:t>
            </a:r>
            <a:r>
              <a:rPr lang="zh-TW" altLang="en-US" sz="2000" dirty="0">
                <a:solidFill>
                  <a:srgbClr val="FFFF00"/>
                </a:solidFill>
                <a:latin typeface="+mn-ea"/>
              </a:rPr>
              <a:t>：</a:t>
            </a:r>
            <a:endParaRPr lang="en-US" altLang="zh-TW" sz="2000" dirty="0" smtClean="0">
              <a:solidFill>
                <a:srgbClr val="FFFF00"/>
              </a:solidFill>
              <a:latin typeface="+mn-ea"/>
            </a:endParaRPr>
          </a:p>
          <a:p>
            <a:pPr lvl="1">
              <a:lnSpc>
                <a:spcPct val="150000"/>
              </a:lnSpc>
              <a:buClr>
                <a:schemeClr val="tx1"/>
              </a:buClr>
              <a:buFont typeface="Wingdings" pitchFamily="2" charset="2"/>
              <a:buChar char="u"/>
            </a:pPr>
            <a:r>
              <a:rPr lang="zh-TW" altLang="zh-TW" sz="2000" dirty="0" smtClean="0">
                <a:solidFill>
                  <a:srgbClr val="FFFF00"/>
                </a:solidFill>
                <a:latin typeface="+mn-ea"/>
              </a:rPr>
              <a:t>以</a:t>
            </a:r>
            <a:r>
              <a:rPr lang="zh-TW" altLang="en-US" sz="2000" dirty="0" smtClean="0">
                <a:solidFill>
                  <a:srgbClr val="FFFF00"/>
                </a:solidFill>
                <a:latin typeface="+mn-ea"/>
              </a:rPr>
              <a:t>「</a:t>
            </a:r>
            <a:r>
              <a:rPr lang="zh-TW" altLang="zh-TW" sz="2000" dirty="0" smtClean="0">
                <a:solidFill>
                  <a:srgbClr val="FFFF00"/>
                </a:solidFill>
                <a:latin typeface="+mn-ea"/>
              </a:rPr>
              <a:t>滿足最大成交量</a:t>
            </a:r>
            <a:r>
              <a:rPr lang="zh-TW" altLang="en-US" sz="2000" dirty="0" smtClean="0">
                <a:solidFill>
                  <a:srgbClr val="FFFF00"/>
                </a:solidFill>
                <a:latin typeface="+mn-ea"/>
              </a:rPr>
              <a:t>，高於決定價格之買進與低於決定價格之賣出須全部滿足，同時與決定價格相同之買進申報與賣出申報至少一方需全部滿足」</a:t>
            </a:r>
            <a:r>
              <a:rPr lang="zh-TW" altLang="zh-TW" sz="2000" dirty="0" smtClean="0">
                <a:solidFill>
                  <a:srgbClr val="FFFF00"/>
                </a:solidFill>
                <a:latin typeface="+mn-ea"/>
              </a:rPr>
              <a:t>原則決定成交價</a:t>
            </a:r>
            <a:r>
              <a:rPr lang="zh-TW" altLang="en-US" sz="2000" dirty="0" smtClean="0">
                <a:solidFill>
                  <a:srgbClr val="FFFF00"/>
                </a:solidFill>
                <a:latin typeface="+mn-ea"/>
              </a:rPr>
              <a:t>。</a:t>
            </a:r>
            <a:endParaRPr lang="en-US" altLang="zh-TW" sz="2000" dirty="0" smtClean="0">
              <a:solidFill>
                <a:srgbClr val="FFFF00"/>
              </a:solidFill>
              <a:latin typeface="+mn-ea"/>
            </a:endParaRPr>
          </a:p>
          <a:p>
            <a:pPr lvl="1">
              <a:lnSpc>
                <a:spcPct val="150000"/>
              </a:lnSpc>
              <a:buClr>
                <a:schemeClr val="tx1"/>
              </a:buClr>
              <a:buFont typeface="Wingdings" pitchFamily="2" charset="2"/>
              <a:buChar char="u"/>
            </a:pPr>
            <a:r>
              <a:rPr lang="zh-TW" altLang="en-US" sz="2000" dirty="0" smtClean="0">
                <a:solidFill>
                  <a:srgbClr val="FFFF00"/>
                </a:solidFill>
                <a:latin typeface="+mn-ea"/>
              </a:rPr>
              <a:t>合乎此原則之成交價有兩個以上時，採接近當盤開盤參考價之價位。</a:t>
            </a:r>
            <a:endParaRPr lang="en-US" altLang="zh-TW" sz="2000" dirty="0" smtClean="0">
              <a:solidFill>
                <a:srgbClr val="FFFF00"/>
              </a:solidFill>
              <a:latin typeface="+mn-ea"/>
            </a:endParaRPr>
          </a:p>
          <a:p>
            <a:pPr>
              <a:lnSpc>
                <a:spcPct val="150000"/>
              </a:lnSpc>
            </a:pPr>
            <a:endParaRPr lang="zh-TW" altLang="en-US" sz="2000" dirty="0" smtClean="0">
              <a:solidFill>
                <a:srgbClr val="FFFF00"/>
              </a:solidFill>
              <a:latin typeface="+mn-ea"/>
            </a:endParaRPr>
          </a:p>
        </p:txBody>
      </p:sp>
      <p:sp>
        <p:nvSpPr>
          <p:cNvPr id="6"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撮合制度</a:t>
            </a:r>
            <a:endParaRPr lang="zh-TW" altLang="en-US" b="1" dirty="0">
              <a:solidFill>
                <a:srgbClr val="FFFF00"/>
              </a:solidFill>
              <a:effectLst>
                <a:outerShdw blurRad="38100" dist="38100" dir="2700000" algn="tl">
                  <a:srgbClr val="000000"/>
                </a:outerShdw>
              </a:effectLst>
            </a:endParaRPr>
          </a:p>
        </p:txBody>
      </p:sp>
      <p:sp>
        <p:nvSpPr>
          <p:cNvPr id="7" name="Rectangle 4"/>
          <p:cNvSpPr>
            <a:spLocks noChangeArrowheads="1"/>
          </p:cNvSpPr>
          <p:nvPr/>
        </p:nvSpPr>
        <p:spPr bwMode="auto">
          <a:xfrm>
            <a:off x="3967666" y="1341438"/>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集合競價</a:t>
            </a:r>
          </a:p>
        </p:txBody>
      </p:sp>
    </p:spTree>
    <p:extLst>
      <p:ext uri="{BB962C8B-B14F-4D97-AF65-F5344CB8AC3E}">
        <p14:creationId xmlns:p14="http://schemas.microsoft.com/office/powerpoint/2010/main" val="2011750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extLst>
              <p:ext uri="{D42A27DB-BD31-4B8C-83A1-F6EECF244321}">
                <p14:modId xmlns:p14="http://schemas.microsoft.com/office/powerpoint/2010/main" val="879488920"/>
              </p:ext>
            </p:extLst>
          </p:nvPr>
        </p:nvGraphicFramePr>
        <p:xfrm>
          <a:off x="179512" y="2198346"/>
          <a:ext cx="4248472" cy="3658248"/>
        </p:xfrm>
        <a:graphic>
          <a:graphicData uri="http://schemas.openxmlformats.org/drawingml/2006/table">
            <a:tbl>
              <a:tblPr firstRow="1" bandRow="1">
                <a:tableStyleId>{5C22544A-7EE6-4342-B048-85BDC9FD1C3A}</a:tableStyleId>
              </a:tblPr>
              <a:tblGrid>
                <a:gridCol w="936104">
                  <a:extLst>
                    <a:ext uri="{9D8B030D-6E8A-4147-A177-3AD203B41FA5}">
                      <a16:colId xmlns:a16="http://schemas.microsoft.com/office/drawing/2014/main" xmlns="" val="20000"/>
                    </a:ext>
                  </a:extLst>
                </a:gridCol>
                <a:gridCol w="720080">
                  <a:extLst>
                    <a:ext uri="{9D8B030D-6E8A-4147-A177-3AD203B41FA5}">
                      <a16:colId xmlns:a16="http://schemas.microsoft.com/office/drawing/2014/main" xmlns="" val="20001"/>
                    </a:ext>
                  </a:extLst>
                </a:gridCol>
                <a:gridCol w="936104">
                  <a:extLst>
                    <a:ext uri="{9D8B030D-6E8A-4147-A177-3AD203B41FA5}">
                      <a16:colId xmlns:a16="http://schemas.microsoft.com/office/drawing/2014/main" xmlns="" val="20002"/>
                    </a:ext>
                  </a:extLst>
                </a:gridCol>
                <a:gridCol w="720080">
                  <a:extLst>
                    <a:ext uri="{9D8B030D-6E8A-4147-A177-3AD203B41FA5}">
                      <a16:colId xmlns:a16="http://schemas.microsoft.com/office/drawing/2014/main" xmlns="" val="20003"/>
                    </a:ext>
                  </a:extLst>
                </a:gridCol>
                <a:gridCol w="936104">
                  <a:extLst>
                    <a:ext uri="{9D8B030D-6E8A-4147-A177-3AD203B41FA5}">
                      <a16:colId xmlns:a16="http://schemas.microsoft.com/office/drawing/2014/main" xmlns="" val="20004"/>
                    </a:ext>
                  </a:extLst>
                </a:gridCol>
              </a:tblGrid>
              <a:tr h="274373">
                <a:tc gridSpan="2">
                  <a:txBody>
                    <a:bodyPr/>
                    <a:lstStyle/>
                    <a:p>
                      <a:pPr algn="ctr"/>
                      <a:r>
                        <a:rPr lang="zh-TW" altLang="en-US" sz="1400" b="1" dirty="0" smtClean="0">
                          <a:effectLst/>
                          <a:latin typeface="+mn-ea"/>
                          <a:ea typeface="+mn-ea"/>
                        </a:rPr>
                        <a:t>買進</a:t>
                      </a:r>
                      <a:endParaRPr lang="zh-TW" altLang="en-US" sz="1400" b="1" dirty="0">
                        <a:solidFill>
                          <a:srgbClr val="FFFF00"/>
                        </a:solidFill>
                        <a:effectLst/>
                        <a:latin typeface="+mn-ea"/>
                        <a:ea typeface="+mn-ea"/>
                      </a:endParaRPr>
                    </a:p>
                  </a:txBody>
                  <a:tcPr marL="91443" marR="91443" marT="45747" marB="45747"/>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altLang="en-US" sz="1400" b="1" dirty="0" smtClean="0">
                          <a:effectLst/>
                          <a:latin typeface="+mn-ea"/>
                          <a:ea typeface="+mn-ea"/>
                        </a:rPr>
                        <a:t>委託價格</a:t>
                      </a:r>
                      <a:endParaRPr lang="zh-TW" altLang="en-US" sz="1400" b="1" dirty="0">
                        <a:solidFill>
                          <a:srgbClr val="FFFF00"/>
                        </a:solidFill>
                        <a:effectLst/>
                        <a:latin typeface="+mn-ea"/>
                        <a:ea typeface="+mn-ea"/>
                      </a:endParaRPr>
                    </a:p>
                  </a:txBody>
                  <a:tcPr marL="91443" marR="91443" marT="45747" marB="45747"/>
                </a:tc>
                <a:tc gridSpan="2">
                  <a:txBody>
                    <a:bodyPr/>
                    <a:lstStyle/>
                    <a:p>
                      <a:pPr algn="ctr"/>
                      <a:r>
                        <a:rPr lang="zh-TW" altLang="en-US" sz="1400" b="1" dirty="0" smtClean="0">
                          <a:effectLst/>
                          <a:latin typeface="+mn-ea"/>
                          <a:ea typeface="+mn-ea"/>
                        </a:rPr>
                        <a:t>賣出</a:t>
                      </a:r>
                      <a:endParaRPr lang="zh-TW" altLang="en-US" sz="1400" b="1" dirty="0">
                        <a:solidFill>
                          <a:srgbClr val="FFFF00"/>
                        </a:solidFill>
                        <a:effectLst/>
                        <a:latin typeface="+mn-ea"/>
                        <a:ea typeface="+mn-ea"/>
                      </a:endParaRPr>
                    </a:p>
                  </a:txBody>
                  <a:tcPr marL="91443" marR="91443" marT="45747" marB="45747"/>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74373">
                <a:tc>
                  <a:txBody>
                    <a:bodyPr/>
                    <a:lstStyle/>
                    <a:p>
                      <a:pPr algn="ctr"/>
                      <a:r>
                        <a:rPr lang="zh-TW" altLang="en-US" sz="1400" b="1" dirty="0" smtClean="0">
                          <a:effectLst/>
                          <a:latin typeface="+mn-ea"/>
                          <a:ea typeface="+mn-ea"/>
                        </a:rPr>
                        <a:t>累積總量</a:t>
                      </a: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latin typeface="+mn-ea"/>
                          <a:ea typeface="+mn-ea"/>
                        </a:rPr>
                        <a:t>委託量</a:t>
                      </a:r>
                      <a:endParaRPr lang="zh-TW" altLang="en-US" sz="1400" b="1" dirty="0">
                        <a:solidFill>
                          <a:srgbClr val="FFFF00"/>
                        </a:solidFill>
                        <a:effectLst/>
                        <a:latin typeface="+mn-ea"/>
                        <a:ea typeface="+mn-ea"/>
                      </a:endParaRPr>
                    </a:p>
                  </a:txBody>
                  <a:tcPr marL="91443" marR="91443" marT="45747" marB="45747"/>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sz="1400" b="1" dirty="0" smtClean="0">
                          <a:effectLst/>
                          <a:latin typeface="+mn-ea"/>
                          <a:ea typeface="+mn-ea"/>
                        </a:rPr>
                        <a:t>委託量</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zh-TW" altLang="en-US" sz="1400" b="1" kern="1200" dirty="0" smtClean="0">
                          <a:effectLst/>
                          <a:latin typeface="+mn-ea"/>
                          <a:ea typeface="+mn-ea"/>
                        </a:rPr>
                        <a:t>累積總量</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1"/>
                  </a:ext>
                </a:extLst>
              </a:tr>
              <a:tr h="274373">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latin typeface="+mn-ea"/>
                          <a:ea typeface="+mn-ea"/>
                        </a:rPr>
                        <a:t>買進市價</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35</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2"/>
                  </a:ext>
                </a:extLst>
              </a:tr>
              <a:tr h="274373">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10,702</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35</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3"/>
                  </a:ext>
                </a:extLst>
              </a:tr>
              <a:tr h="274373">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10,701</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6</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30</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4"/>
                  </a:ext>
                </a:extLst>
              </a:tr>
              <a:tr h="274373">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10,700</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7</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24</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5"/>
                  </a:ext>
                </a:extLst>
              </a:tr>
              <a:tr h="274373">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10,699</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8</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17</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6"/>
                  </a:ext>
                </a:extLst>
              </a:tr>
              <a:tr h="274373">
                <a:tc>
                  <a:txBody>
                    <a:bodyPr/>
                    <a:lstStyle/>
                    <a:p>
                      <a:pPr algn="ctr"/>
                      <a:r>
                        <a:rPr lang="en-US" altLang="zh-TW" sz="1400" b="1" dirty="0" smtClean="0">
                          <a:effectLst/>
                          <a:latin typeface="+mn-ea"/>
                          <a:ea typeface="+mn-ea"/>
                        </a:rPr>
                        <a:t>9</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4</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10,698</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7"/>
                  </a:ext>
                </a:extLst>
              </a:tr>
              <a:tr h="274373">
                <a:tc>
                  <a:txBody>
                    <a:bodyPr/>
                    <a:lstStyle/>
                    <a:p>
                      <a:pPr algn="ctr"/>
                      <a:r>
                        <a:rPr lang="en-US" altLang="zh-TW" sz="1400" b="1" dirty="0" smtClean="0">
                          <a:effectLst/>
                          <a:latin typeface="+mn-ea"/>
                          <a:ea typeface="+mn-ea"/>
                        </a:rPr>
                        <a:t>12</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3</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10,697</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8"/>
                  </a:ext>
                </a:extLst>
              </a:tr>
              <a:tr h="274373">
                <a:tc>
                  <a:txBody>
                    <a:bodyPr/>
                    <a:lstStyle/>
                    <a:p>
                      <a:pPr algn="ctr"/>
                      <a:r>
                        <a:rPr lang="en-US" altLang="zh-TW" sz="1400" b="1" dirty="0" smtClean="0">
                          <a:effectLst/>
                          <a:latin typeface="+mn-ea"/>
                          <a:ea typeface="+mn-ea"/>
                        </a:rPr>
                        <a:t>14</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2</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10,696</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9"/>
                  </a:ext>
                </a:extLst>
              </a:tr>
              <a:tr h="274373">
                <a:tc>
                  <a:txBody>
                    <a:bodyPr/>
                    <a:lstStyle/>
                    <a:p>
                      <a:pPr algn="ctr"/>
                      <a:r>
                        <a:rPr lang="en-US" altLang="zh-TW" sz="1400" b="1" dirty="0" smtClean="0">
                          <a:effectLst/>
                          <a:latin typeface="+mn-ea"/>
                          <a:ea typeface="+mn-ea"/>
                        </a:rPr>
                        <a:t>15</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10,695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10"/>
                  </a:ext>
                </a:extLst>
              </a:tr>
              <a:tr h="274373">
                <a:tc>
                  <a:txBody>
                    <a:bodyPr/>
                    <a:lstStyle/>
                    <a:p>
                      <a:pPr algn="ctr"/>
                      <a:r>
                        <a:rPr lang="en-US" altLang="zh-TW" sz="1400" b="1" dirty="0" smtClean="0">
                          <a:effectLst/>
                          <a:latin typeface="+mn-ea"/>
                          <a:ea typeface="+mn-ea"/>
                        </a:rPr>
                        <a:t>15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latin typeface="+mn-ea"/>
                          <a:ea typeface="+mn-ea"/>
                        </a:rPr>
                        <a:t>賣出市價</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9</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11"/>
                  </a:ext>
                </a:extLst>
              </a:tr>
            </a:tbl>
          </a:graphicData>
        </a:graphic>
      </p:graphicFrame>
      <p:sp>
        <p:nvSpPr>
          <p:cNvPr id="18514" name="向右箭號 7"/>
          <p:cNvSpPr>
            <a:spLocks noChangeArrowheads="1"/>
          </p:cNvSpPr>
          <p:nvPr/>
        </p:nvSpPr>
        <p:spPr bwMode="auto">
          <a:xfrm>
            <a:off x="4468330" y="3814409"/>
            <a:ext cx="387350" cy="319088"/>
          </a:xfrm>
          <a:prstGeom prst="rightArrow">
            <a:avLst>
              <a:gd name="adj1" fmla="val 50000"/>
              <a:gd name="adj2" fmla="val 50159"/>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18515" name="文字方塊 8"/>
          <p:cNvSpPr txBox="1">
            <a:spLocks noChangeArrowheads="1"/>
          </p:cNvSpPr>
          <p:nvPr/>
        </p:nvSpPr>
        <p:spPr bwMode="auto">
          <a:xfrm>
            <a:off x="4834142" y="2976210"/>
            <a:ext cx="430887" cy="231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r>
              <a:rPr lang="zh-TW" altLang="en-US" sz="1600" b="1">
                <a:solidFill>
                  <a:srgbClr val="FFFF00"/>
                </a:solidFill>
                <a:effectLst>
                  <a:outerShdw blurRad="38100" dist="38100" dir="2700000" algn="tl">
                    <a:srgbClr val="000000">
                      <a:alpha val="43137"/>
                    </a:srgbClr>
                  </a:outerShdw>
                </a:effectLst>
                <a:latin typeface="標楷體" pitchFamily="65" charset="-120"/>
                <a:ea typeface="標楷體" pitchFamily="65" charset="-120"/>
              </a:rPr>
              <a:t>判斷各價位可成交量</a:t>
            </a:r>
          </a:p>
        </p:txBody>
      </p:sp>
      <p:graphicFrame>
        <p:nvGraphicFramePr>
          <p:cNvPr id="10" name="表格 9"/>
          <p:cNvGraphicFramePr>
            <a:graphicFrameLocks noGrp="1"/>
          </p:cNvGraphicFramePr>
          <p:nvPr>
            <p:extLst>
              <p:ext uri="{D42A27DB-BD31-4B8C-83A1-F6EECF244321}">
                <p14:modId xmlns:p14="http://schemas.microsoft.com/office/powerpoint/2010/main" val="1140933467"/>
              </p:ext>
            </p:extLst>
          </p:nvPr>
        </p:nvGraphicFramePr>
        <p:xfrm>
          <a:off x="5338280" y="2206272"/>
          <a:ext cx="1970024" cy="3505219"/>
        </p:xfrm>
        <a:graphic>
          <a:graphicData uri="http://schemas.openxmlformats.org/drawingml/2006/table">
            <a:tbl>
              <a:tblPr firstRow="1" bandRow="1">
                <a:tableStyleId>{5C22544A-7EE6-4342-B048-85BDC9FD1C3A}</a:tableStyleId>
              </a:tblPr>
              <a:tblGrid>
                <a:gridCol w="1033920">
                  <a:extLst>
                    <a:ext uri="{9D8B030D-6E8A-4147-A177-3AD203B41FA5}">
                      <a16:colId xmlns:a16="http://schemas.microsoft.com/office/drawing/2014/main" xmlns="" val="20000"/>
                    </a:ext>
                  </a:extLst>
                </a:gridCol>
                <a:gridCol w="936104">
                  <a:extLst>
                    <a:ext uri="{9D8B030D-6E8A-4147-A177-3AD203B41FA5}">
                      <a16:colId xmlns:a16="http://schemas.microsoft.com/office/drawing/2014/main" xmlns="" val="20001"/>
                    </a:ext>
                  </a:extLst>
                </a:gridCol>
              </a:tblGrid>
              <a:tr h="457199">
                <a:tc>
                  <a:txBody>
                    <a:bodyPr/>
                    <a:lstStyle/>
                    <a:p>
                      <a:pPr algn="ctr"/>
                      <a:r>
                        <a:rPr lang="zh-TW" altLang="en-US" sz="1400" b="1" dirty="0" smtClean="0">
                          <a:effectLst/>
                          <a:latin typeface="+mn-ea"/>
                          <a:ea typeface="+mn-ea"/>
                        </a:rPr>
                        <a:t>委託價格</a:t>
                      </a:r>
                      <a:endParaRPr lang="zh-TW" altLang="en-US" sz="1400" b="1" dirty="0">
                        <a:solidFill>
                          <a:schemeClr val="tx1"/>
                        </a:solidFill>
                        <a:effectLst/>
                        <a:latin typeface="+mn-ea"/>
                        <a:ea typeface="+mn-ea"/>
                      </a:endParaRPr>
                    </a:p>
                  </a:txBody>
                  <a:tcPr marL="91445" marR="91445" marT="45721" marB="45721" anchor="ctr"/>
                </a:tc>
                <a:tc>
                  <a:txBody>
                    <a:bodyPr/>
                    <a:lstStyle/>
                    <a:p>
                      <a:pPr algn="ctr"/>
                      <a:r>
                        <a:rPr lang="zh-TW" altLang="en-US" sz="1400" b="1" dirty="0" smtClean="0">
                          <a:effectLst/>
                          <a:latin typeface="+mn-ea"/>
                          <a:ea typeface="+mn-ea"/>
                        </a:rPr>
                        <a:t>可成交量</a:t>
                      </a:r>
                      <a:endParaRPr lang="zh-TW" altLang="en-US" sz="1400" b="1" kern="1200" dirty="0">
                        <a:solidFill>
                          <a:schemeClr val="dk1"/>
                        </a:solidFill>
                        <a:effectLst/>
                        <a:latin typeface="+mn-ea"/>
                        <a:ea typeface="+mn-ea"/>
                        <a:cs typeface="+mn-cs"/>
                      </a:endParaRPr>
                    </a:p>
                  </a:txBody>
                  <a:tcPr marL="91445" marR="91445" marT="45721" marB="45721" anchor="ctr"/>
                </a:tc>
                <a:extLst>
                  <a:ext uri="{0D108BD9-81ED-4DB2-BD59-A6C34878D82A}">
                    <a16:rowId xmlns:a16="http://schemas.microsoft.com/office/drawing/2014/main" xmlns="" val="10000"/>
                  </a:ext>
                </a:extLst>
              </a:tr>
              <a:tr h="274320">
                <a:tc>
                  <a:txBody>
                    <a:bodyPr/>
                    <a:lstStyle/>
                    <a:p>
                      <a:pPr algn="ctr"/>
                      <a:r>
                        <a:rPr lang="zh-TW" altLang="en-US" sz="1400" b="1" dirty="0" smtClean="0">
                          <a:effectLst/>
                          <a:latin typeface="+mn-ea"/>
                          <a:ea typeface="+mn-ea"/>
                        </a:rPr>
                        <a:t>買進市價</a:t>
                      </a:r>
                      <a:endParaRPr lang="zh-TW" altLang="en-US" sz="1400" b="1" dirty="0">
                        <a:effectLst/>
                        <a:latin typeface="+mn-ea"/>
                        <a:ea typeface="+mn-ea"/>
                      </a:endParaRPr>
                    </a:p>
                  </a:txBody>
                  <a:tcPr marL="91445" marR="91445" marT="45721" marB="45721"/>
                </a:tc>
                <a:tc>
                  <a:txBody>
                    <a:bodyPr/>
                    <a:lstStyle/>
                    <a:p>
                      <a:pPr marL="0" algn="ctr" defTabSz="914400" rtl="0" eaLnBrk="1" latinLnBrk="0" hangingPunct="1"/>
                      <a:r>
                        <a:rPr lang="en-US" altLang="zh-TW" sz="1400" b="1" kern="1200" dirty="0" smtClean="0">
                          <a:effectLst/>
                          <a:latin typeface="+mn-ea"/>
                          <a:ea typeface="+mn-ea"/>
                        </a:rPr>
                        <a:t>5</a:t>
                      </a:r>
                      <a:endParaRPr lang="zh-TW" altLang="en-US" sz="1400" b="1" kern="1200" dirty="0">
                        <a:solidFill>
                          <a:schemeClr val="dk1"/>
                        </a:solidFill>
                        <a:effectLst/>
                        <a:latin typeface="+mn-ea"/>
                        <a:ea typeface="+mn-ea"/>
                        <a:cs typeface="+mn-cs"/>
                      </a:endParaRPr>
                    </a:p>
                  </a:txBody>
                  <a:tcPr marL="91445" marR="91445" marT="45721" marB="45721"/>
                </a:tc>
                <a:extLst>
                  <a:ext uri="{0D108BD9-81ED-4DB2-BD59-A6C34878D82A}">
                    <a16:rowId xmlns:a16="http://schemas.microsoft.com/office/drawing/2014/main" xmlns="" val="10001"/>
                  </a:ext>
                </a:extLst>
              </a:tr>
              <a:tr h="274320">
                <a:tc>
                  <a:txBody>
                    <a:bodyPr/>
                    <a:lstStyle/>
                    <a:p>
                      <a:pPr algn="ctr"/>
                      <a:r>
                        <a:rPr lang="en-US" altLang="zh-TW" sz="1400" b="1" dirty="0" smtClean="0">
                          <a:effectLst/>
                          <a:latin typeface="+mn-ea"/>
                          <a:ea typeface="+mn-ea"/>
                        </a:rPr>
                        <a:t>10,702</a:t>
                      </a:r>
                      <a:endParaRPr lang="zh-TW" altLang="en-US" sz="1400" b="1" dirty="0">
                        <a:effectLst/>
                        <a:latin typeface="+mn-ea"/>
                        <a:ea typeface="+mn-ea"/>
                      </a:endParaRPr>
                    </a:p>
                  </a:txBody>
                  <a:tcPr marL="91445" marR="91445" marT="45721" marB="45721"/>
                </a:tc>
                <a:tc>
                  <a:txBody>
                    <a:bodyPr/>
                    <a:lstStyle/>
                    <a:p>
                      <a:pPr marL="0" algn="ctr" defTabSz="914400" rtl="0" eaLnBrk="1" latinLnBrk="0" hangingPunct="1"/>
                      <a:r>
                        <a:rPr lang="en-US" altLang="zh-TW" sz="1400" b="1" kern="1200" dirty="0" smtClean="0">
                          <a:effectLst/>
                          <a:latin typeface="+mn-ea"/>
                          <a:ea typeface="+mn-ea"/>
                        </a:rPr>
                        <a:t>5</a:t>
                      </a:r>
                      <a:endParaRPr lang="zh-TW" altLang="en-US" sz="1400" b="1" kern="1200" dirty="0">
                        <a:solidFill>
                          <a:schemeClr val="dk1"/>
                        </a:solidFill>
                        <a:effectLst/>
                        <a:latin typeface="+mn-ea"/>
                        <a:ea typeface="+mn-ea"/>
                        <a:cs typeface="+mn-cs"/>
                      </a:endParaRPr>
                    </a:p>
                  </a:txBody>
                  <a:tcPr marL="91445" marR="91445" marT="45721" marB="45721"/>
                </a:tc>
                <a:extLst>
                  <a:ext uri="{0D108BD9-81ED-4DB2-BD59-A6C34878D82A}">
                    <a16:rowId xmlns:a16="http://schemas.microsoft.com/office/drawing/2014/main" xmlns="" val="10002"/>
                  </a:ext>
                </a:extLst>
              </a:tr>
              <a:tr h="274320">
                <a:tc>
                  <a:txBody>
                    <a:bodyPr/>
                    <a:lstStyle/>
                    <a:p>
                      <a:pPr algn="ctr"/>
                      <a:r>
                        <a:rPr lang="en-US" altLang="zh-TW" sz="1400" b="1" dirty="0" smtClean="0">
                          <a:effectLst/>
                          <a:latin typeface="+mn-ea"/>
                          <a:ea typeface="+mn-ea"/>
                        </a:rPr>
                        <a:t>10,701</a:t>
                      </a:r>
                      <a:endParaRPr lang="zh-TW" altLang="en-US" sz="1400" b="1" dirty="0">
                        <a:effectLst/>
                        <a:latin typeface="+mn-ea"/>
                        <a:ea typeface="+mn-ea"/>
                      </a:endParaRPr>
                    </a:p>
                  </a:txBody>
                  <a:tcPr marL="91445" marR="91445" marT="45721" marB="45721"/>
                </a:tc>
                <a:tc>
                  <a:txBody>
                    <a:bodyPr/>
                    <a:lstStyle/>
                    <a:p>
                      <a:pPr marL="0" algn="ctr" defTabSz="914400" rtl="0" eaLnBrk="1" latinLnBrk="0" hangingPunct="1"/>
                      <a:r>
                        <a:rPr lang="en-US" altLang="zh-TW" sz="1400" b="1" kern="1200" dirty="0" smtClean="0">
                          <a:effectLst/>
                          <a:latin typeface="+mn-ea"/>
                          <a:ea typeface="+mn-ea"/>
                        </a:rPr>
                        <a:t>5</a:t>
                      </a:r>
                      <a:endParaRPr lang="zh-TW" altLang="en-US" sz="1400" b="1" kern="1200" dirty="0">
                        <a:solidFill>
                          <a:schemeClr val="dk1"/>
                        </a:solidFill>
                        <a:effectLst/>
                        <a:latin typeface="+mn-ea"/>
                        <a:ea typeface="+mn-ea"/>
                        <a:cs typeface="+mn-cs"/>
                      </a:endParaRPr>
                    </a:p>
                  </a:txBody>
                  <a:tcPr marL="91445" marR="91445" marT="45721" marB="45721"/>
                </a:tc>
                <a:extLst>
                  <a:ext uri="{0D108BD9-81ED-4DB2-BD59-A6C34878D82A}">
                    <a16:rowId xmlns:a16="http://schemas.microsoft.com/office/drawing/2014/main" xmlns="" val="10003"/>
                  </a:ext>
                </a:extLst>
              </a:tr>
              <a:tr h="274320">
                <a:tc>
                  <a:txBody>
                    <a:bodyPr/>
                    <a:lstStyle/>
                    <a:p>
                      <a:pPr algn="ctr"/>
                      <a:r>
                        <a:rPr lang="en-US" altLang="zh-TW" sz="1400" b="1" dirty="0" smtClean="0">
                          <a:effectLst/>
                          <a:latin typeface="+mn-ea"/>
                          <a:ea typeface="+mn-ea"/>
                        </a:rPr>
                        <a:t>10,700</a:t>
                      </a:r>
                      <a:endParaRPr lang="zh-TW" altLang="en-US" sz="1400" b="1" dirty="0">
                        <a:effectLst/>
                        <a:latin typeface="+mn-ea"/>
                        <a:ea typeface="+mn-ea"/>
                      </a:endParaRPr>
                    </a:p>
                  </a:txBody>
                  <a:tcPr marL="91445" marR="91445" marT="45721" marB="45721"/>
                </a:tc>
                <a:tc>
                  <a:txBody>
                    <a:bodyPr/>
                    <a:lstStyle/>
                    <a:p>
                      <a:pPr marL="0" algn="ctr" defTabSz="914400" rtl="0" eaLnBrk="1" latinLnBrk="0" hangingPunct="1"/>
                      <a:r>
                        <a:rPr lang="en-US" altLang="zh-TW" sz="1400" b="1" kern="1200" dirty="0" smtClean="0">
                          <a:effectLst/>
                          <a:latin typeface="+mn-ea"/>
                          <a:ea typeface="+mn-ea"/>
                        </a:rPr>
                        <a:t>5</a:t>
                      </a:r>
                      <a:endParaRPr lang="zh-TW" altLang="en-US" sz="1400" b="1" kern="1200" dirty="0">
                        <a:solidFill>
                          <a:schemeClr val="dk1"/>
                        </a:solidFill>
                        <a:effectLst/>
                        <a:latin typeface="+mn-ea"/>
                        <a:ea typeface="+mn-ea"/>
                        <a:cs typeface="+mn-cs"/>
                      </a:endParaRPr>
                    </a:p>
                  </a:txBody>
                  <a:tcPr marL="91445" marR="91445" marT="45721" marB="45721"/>
                </a:tc>
                <a:extLst>
                  <a:ext uri="{0D108BD9-81ED-4DB2-BD59-A6C34878D82A}">
                    <a16:rowId xmlns:a16="http://schemas.microsoft.com/office/drawing/2014/main" xmlns="" val="10004"/>
                  </a:ext>
                </a:extLst>
              </a:tr>
              <a:tr h="274320">
                <a:tc>
                  <a:txBody>
                    <a:bodyPr/>
                    <a:lstStyle/>
                    <a:p>
                      <a:pPr algn="ctr"/>
                      <a:r>
                        <a:rPr lang="en-US" altLang="zh-TW" sz="1400" b="1" dirty="0" smtClean="0">
                          <a:effectLst/>
                          <a:latin typeface="+mn-ea"/>
                          <a:ea typeface="+mn-ea"/>
                        </a:rPr>
                        <a:t>10,699</a:t>
                      </a:r>
                      <a:endParaRPr lang="zh-TW" altLang="en-US" sz="1400" b="1" dirty="0">
                        <a:effectLst/>
                        <a:latin typeface="+mn-ea"/>
                        <a:ea typeface="+mn-ea"/>
                      </a:endParaRPr>
                    </a:p>
                  </a:txBody>
                  <a:tcPr marL="91445" marR="91445" marT="45721" marB="45721"/>
                </a:tc>
                <a:tc>
                  <a:txBody>
                    <a:bodyPr/>
                    <a:lstStyle/>
                    <a:p>
                      <a:pPr marL="0" algn="ctr" defTabSz="914400" rtl="0" eaLnBrk="1" latinLnBrk="0" hangingPunct="1"/>
                      <a:r>
                        <a:rPr lang="en-US" altLang="zh-TW" sz="1400" b="1" kern="1200" dirty="0" smtClean="0">
                          <a:effectLst/>
                          <a:latin typeface="+mn-ea"/>
                          <a:ea typeface="+mn-ea"/>
                        </a:rPr>
                        <a:t>5</a:t>
                      </a:r>
                      <a:endParaRPr lang="zh-TW" altLang="en-US" sz="1400" b="1" kern="1200" dirty="0">
                        <a:solidFill>
                          <a:schemeClr val="dk1"/>
                        </a:solidFill>
                        <a:effectLst/>
                        <a:latin typeface="+mn-ea"/>
                        <a:ea typeface="+mn-ea"/>
                        <a:cs typeface="+mn-cs"/>
                      </a:endParaRPr>
                    </a:p>
                  </a:txBody>
                  <a:tcPr marL="91445" marR="91445" marT="45721" marB="45721"/>
                </a:tc>
                <a:extLst>
                  <a:ext uri="{0D108BD9-81ED-4DB2-BD59-A6C34878D82A}">
                    <a16:rowId xmlns:a16="http://schemas.microsoft.com/office/drawing/2014/main" xmlns="" val="10005"/>
                  </a:ext>
                </a:extLst>
              </a:tr>
              <a:tr h="274320">
                <a:tc>
                  <a:txBody>
                    <a:bodyPr/>
                    <a:lstStyle/>
                    <a:p>
                      <a:pPr algn="ctr"/>
                      <a:r>
                        <a:rPr lang="en-US" altLang="zh-TW" sz="1400" b="1" dirty="0" smtClean="0">
                          <a:effectLst/>
                          <a:latin typeface="+mn-ea"/>
                          <a:ea typeface="+mn-ea"/>
                        </a:rPr>
                        <a:t>10,698</a:t>
                      </a:r>
                      <a:endParaRPr lang="zh-TW" altLang="en-US" sz="1400" b="1" dirty="0">
                        <a:solidFill>
                          <a:schemeClr val="tx1"/>
                        </a:solidFill>
                        <a:effectLst/>
                        <a:latin typeface="+mn-ea"/>
                        <a:ea typeface="+mn-ea"/>
                      </a:endParaRPr>
                    </a:p>
                  </a:txBody>
                  <a:tcPr marL="91445" marR="91445" marT="45721" marB="45721"/>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chemeClr val="dk1"/>
                        </a:solidFill>
                        <a:effectLst/>
                        <a:latin typeface="+mn-ea"/>
                        <a:ea typeface="+mn-ea"/>
                        <a:cs typeface="+mn-cs"/>
                      </a:endParaRPr>
                    </a:p>
                  </a:txBody>
                  <a:tcPr marL="91445" marR="91445" marT="45721" marB="45721"/>
                </a:tc>
                <a:extLst>
                  <a:ext uri="{0D108BD9-81ED-4DB2-BD59-A6C34878D82A}">
                    <a16:rowId xmlns:a16="http://schemas.microsoft.com/office/drawing/2014/main" xmlns="" val="10006"/>
                  </a:ext>
                </a:extLst>
              </a:tr>
              <a:tr h="274320">
                <a:tc>
                  <a:txBody>
                    <a:bodyPr/>
                    <a:lstStyle/>
                    <a:p>
                      <a:pPr algn="ctr"/>
                      <a:r>
                        <a:rPr lang="en-US" altLang="zh-TW" sz="1400" b="1" dirty="0" smtClean="0">
                          <a:effectLst/>
                          <a:latin typeface="+mn-ea"/>
                          <a:ea typeface="+mn-ea"/>
                        </a:rPr>
                        <a:t>10,697</a:t>
                      </a:r>
                      <a:endParaRPr lang="zh-TW" altLang="en-US" sz="1400" b="1" dirty="0">
                        <a:effectLst/>
                        <a:latin typeface="+mn-ea"/>
                        <a:ea typeface="+mn-ea"/>
                      </a:endParaRPr>
                    </a:p>
                  </a:txBody>
                  <a:tcPr marL="91445" marR="91445" marT="45721" marB="45721"/>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chemeClr val="dk1"/>
                        </a:solidFill>
                        <a:effectLst/>
                        <a:latin typeface="+mn-ea"/>
                        <a:ea typeface="+mn-ea"/>
                        <a:cs typeface="+mn-cs"/>
                      </a:endParaRPr>
                    </a:p>
                  </a:txBody>
                  <a:tcPr marL="91445" marR="91445" marT="45721" marB="45721"/>
                </a:tc>
                <a:extLst>
                  <a:ext uri="{0D108BD9-81ED-4DB2-BD59-A6C34878D82A}">
                    <a16:rowId xmlns:a16="http://schemas.microsoft.com/office/drawing/2014/main" xmlns="" val="10007"/>
                  </a:ext>
                </a:extLst>
              </a:tr>
              <a:tr h="274320">
                <a:tc>
                  <a:txBody>
                    <a:bodyPr/>
                    <a:lstStyle/>
                    <a:p>
                      <a:pPr algn="ctr"/>
                      <a:r>
                        <a:rPr lang="en-US" altLang="zh-TW" sz="1400" b="1" dirty="0" smtClean="0">
                          <a:effectLst/>
                          <a:latin typeface="+mn-ea"/>
                          <a:ea typeface="+mn-ea"/>
                        </a:rPr>
                        <a:t>10,696</a:t>
                      </a:r>
                      <a:endParaRPr lang="zh-TW" altLang="en-US" sz="1400" b="1" dirty="0">
                        <a:effectLst/>
                        <a:latin typeface="+mn-ea"/>
                        <a:ea typeface="+mn-ea"/>
                      </a:endParaRPr>
                    </a:p>
                  </a:txBody>
                  <a:tcPr marL="91445" marR="91445" marT="45721" marB="45721"/>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chemeClr val="dk1"/>
                        </a:solidFill>
                        <a:effectLst/>
                        <a:latin typeface="+mn-ea"/>
                        <a:ea typeface="+mn-ea"/>
                        <a:cs typeface="+mn-cs"/>
                      </a:endParaRPr>
                    </a:p>
                  </a:txBody>
                  <a:tcPr marL="91445" marR="91445" marT="45721" marB="45721"/>
                </a:tc>
                <a:extLst>
                  <a:ext uri="{0D108BD9-81ED-4DB2-BD59-A6C34878D82A}">
                    <a16:rowId xmlns:a16="http://schemas.microsoft.com/office/drawing/2014/main" xmlns="" val="10008"/>
                  </a:ext>
                </a:extLst>
              </a:tr>
              <a:tr h="274320">
                <a:tc>
                  <a:txBody>
                    <a:bodyPr/>
                    <a:lstStyle/>
                    <a:p>
                      <a:pPr algn="ctr"/>
                      <a:r>
                        <a:rPr lang="en-US" altLang="zh-TW" sz="1400" b="1" dirty="0" smtClean="0">
                          <a:effectLst/>
                          <a:latin typeface="+mn-ea"/>
                          <a:ea typeface="+mn-ea"/>
                        </a:rPr>
                        <a:t>10,695</a:t>
                      </a:r>
                      <a:endParaRPr lang="zh-TW" altLang="en-US" sz="1400" b="1" dirty="0">
                        <a:effectLst/>
                        <a:latin typeface="+mn-ea"/>
                        <a:ea typeface="+mn-ea"/>
                      </a:endParaRPr>
                    </a:p>
                  </a:txBody>
                  <a:tcPr marL="91445" marR="91445" marT="45721" marB="45721"/>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chemeClr val="dk1"/>
                        </a:solidFill>
                        <a:effectLst/>
                        <a:latin typeface="+mn-ea"/>
                        <a:ea typeface="+mn-ea"/>
                        <a:cs typeface="+mn-cs"/>
                      </a:endParaRPr>
                    </a:p>
                  </a:txBody>
                  <a:tcPr marL="91445" marR="91445" marT="45721" marB="45721"/>
                </a:tc>
                <a:extLst>
                  <a:ext uri="{0D108BD9-81ED-4DB2-BD59-A6C34878D82A}">
                    <a16:rowId xmlns:a16="http://schemas.microsoft.com/office/drawing/2014/main" xmlns="" val="10009"/>
                  </a:ext>
                </a:extLst>
              </a:tr>
              <a:tr h="274320">
                <a:tc>
                  <a:txBody>
                    <a:bodyPr/>
                    <a:lstStyle/>
                    <a:p>
                      <a:pPr algn="ctr"/>
                      <a:r>
                        <a:rPr lang="zh-TW" altLang="en-US" sz="1400" b="1" dirty="0" smtClean="0">
                          <a:effectLst/>
                          <a:latin typeface="+mn-ea"/>
                          <a:ea typeface="+mn-ea"/>
                        </a:rPr>
                        <a:t>賣出市價</a:t>
                      </a:r>
                      <a:endParaRPr lang="zh-TW" altLang="en-US" sz="1400" b="1" dirty="0">
                        <a:effectLst/>
                        <a:latin typeface="+mn-ea"/>
                        <a:ea typeface="+mn-ea"/>
                      </a:endParaRPr>
                    </a:p>
                  </a:txBody>
                  <a:tcPr marL="91445" marR="91445" marT="45721" marB="45721"/>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chemeClr val="dk1"/>
                        </a:solidFill>
                        <a:effectLst/>
                        <a:latin typeface="+mn-ea"/>
                        <a:ea typeface="+mn-ea"/>
                        <a:cs typeface="+mn-cs"/>
                      </a:endParaRPr>
                    </a:p>
                  </a:txBody>
                  <a:tcPr marL="91445" marR="91445" marT="45721" marB="45721"/>
                </a:tc>
                <a:extLst>
                  <a:ext uri="{0D108BD9-81ED-4DB2-BD59-A6C34878D82A}">
                    <a16:rowId xmlns:a16="http://schemas.microsoft.com/office/drawing/2014/main" xmlns="" val="10010"/>
                  </a:ext>
                </a:extLst>
              </a:tr>
            </a:tbl>
          </a:graphicData>
        </a:graphic>
      </p:graphicFrame>
      <p:sp>
        <p:nvSpPr>
          <p:cNvPr id="18554" name="圓角矩形 10"/>
          <p:cNvSpPr>
            <a:spLocks noChangeArrowheads="1"/>
          </p:cNvSpPr>
          <p:nvPr/>
        </p:nvSpPr>
        <p:spPr bwMode="auto">
          <a:xfrm>
            <a:off x="6629400" y="4138726"/>
            <a:ext cx="355600" cy="1584204"/>
          </a:xfrm>
          <a:prstGeom prst="roundRect">
            <a:avLst>
              <a:gd name="adj" fmla="val 16667"/>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endParaRPr lang="zh-TW" altLang="en-US"/>
          </a:p>
        </p:txBody>
      </p:sp>
      <p:sp>
        <p:nvSpPr>
          <p:cNvPr id="13" name="文字方塊 12"/>
          <p:cNvSpPr txBox="1"/>
          <p:nvPr/>
        </p:nvSpPr>
        <p:spPr>
          <a:xfrm>
            <a:off x="7761409" y="4082191"/>
            <a:ext cx="1255712" cy="1077913"/>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defRPr/>
            </a:pPr>
            <a:r>
              <a:rPr lang="zh-TW" altLang="en-US" sz="1600" b="1" dirty="0">
                <a:latin typeface="+mn-ea"/>
              </a:rPr>
              <a:t>跌停價至</a:t>
            </a:r>
            <a:r>
              <a:rPr lang="en-US" altLang="zh-TW" sz="1600" b="1" dirty="0">
                <a:latin typeface="+mn-ea"/>
              </a:rPr>
              <a:t>10,698</a:t>
            </a:r>
            <a:r>
              <a:rPr lang="zh-TW" altLang="en-US" sz="1600" b="1" dirty="0">
                <a:latin typeface="+mn-ea"/>
              </a:rPr>
              <a:t>皆滿足最大成交量</a:t>
            </a:r>
            <a:r>
              <a:rPr lang="en-US" altLang="zh-TW" sz="1600" b="1" dirty="0">
                <a:latin typeface="+mn-ea"/>
              </a:rPr>
              <a:t>(9</a:t>
            </a:r>
            <a:r>
              <a:rPr lang="zh-TW" altLang="en-US" sz="1600" b="1" dirty="0">
                <a:latin typeface="+mn-ea"/>
              </a:rPr>
              <a:t>口</a:t>
            </a:r>
            <a:r>
              <a:rPr lang="en-US" altLang="zh-TW" sz="1600" b="1" dirty="0">
                <a:latin typeface="+mn-ea"/>
              </a:rPr>
              <a:t>)</a:t>
            </a:r>
            <a:endParaRPr lang="zh-TW" altLang="en-US" sz="1600" b="1" dirty="0">
              <a:latin typeface="+mn-ea"/>
            </a:endParaRPr>
          </a:p>
        </p:txBody>
      </p:sp>
      <p:sp>
        <p:nvSpPr>
          <p:cNvPr id="17" name="文字方塊 16"/>
          <p:cNvSpPr txBox="1"/>
          <p:nvPr/>
        </p:nvSpPr>
        <p:spPr>
          <a:xfrm>
            <a:off x="7516813" y="5722930"/>
            <a:ext cx="1627187" cy="830263"/>
          </a:xfrm>
          <a:prstGeom prst="rect">
            <a:avLst/>
          </a:prstGeom>
          <a:noFill/>
        </p:spPr>
        <p:txBody>
          <a:bodyPr wrap="square">
            <a:spAutoFit/>
          </a:bodyPr>
          <a:lstStyle/>
          <a:p>
            <a:pPr>
              <a:defRPr/>
            </a:pPr>
            <a:r>
              <a:rPr lang="zh-TW" altLang="en-US" sz="1600" b="1" dirty="0">
                <a:solidFill>
                  <a:srgbClr val="00FF00"/>
                </a:solidFill>
                <a:effectLst>
                  <a:outerShdw blurRad="38100" dist="38100" dir="2700000" algn="tl">
                    <a:srgbClr val="000000">
                      <a:alpha val="43137"/>
                    </a:srgbClr>
                  </a:outerShdw>
                </a:effectLst>
                <a:latin typeface="+mn-ea"/>
                <a:ea typeface="+mn-ea"/>
              </a:rPr>
              <a:t>逐一檢視各價格是否符合成交價格決定原則</a:t>
            </a:r>
          </a:p>
        </p:txBody>
      </p:sp>
      <p:cxnSp>
        <p:nvCxnSpPr>
          <p:cNvPr id="20" name="直線接點 19"/>
          <p:cNvCxnSpPr/>
          <p:nvPr/>
        </p:nvCxnSpPr>
        <p:spPr>
          <a:xfrm flipV="1">
            <a:off x="1328862" y="2870927"/>
            <a:ext cx="266700" cy="180975"/>
          </a:xfrm>
          <a:prstGeom prst="line">
            <a:avLst/>
          </a:prstGeom>
          <a:ln w="38100">
            <a:solidFill>
              <a:srgbClr val="C00000"/>
            </a:solidFill>
          </a:ln>
        </p:spPr>
        <p:style>
          <a:lnRef idx="1">
            <a:schemeClr val="accent2"/>
          </a:lnRef>
          <a:fillRef idx="0">
            <a:schemeClr val="accent2"/>
          </a:fillRef>
          <a:effectRef idx="0">
            <a:schemeClr val="accent2"/>
          </a:effectRef>
          <a:fontRef idx="minor">
            <a:schemeClr val="tx1"/>
          </a:fontRef>
        </p:style>
      </p:cxnSp>
      <p:cxnSp>
        <p:nvCxnSpPr>
          <p:cNvPr id="21" name="直線接點 20"/>
          <p:cNvCxnSpPr/>
          <p:nvPr/>
        </p:nvCxnSpPr>
        <p:spPr>
          <a:xfrm flipV="1">
            <a:off x="1328862" y="4359210"/>
            <a:ext cx="266700" cy="180975"/>
          </a:xfrm>
          <a:prstGeom prst="line">
            <a:avLst/>
          </a:prstGeom>
          <a:ln w="38100">
            <a:solidFill>
              <a:srgbClr val="C00000"/>
            </a:solidFill>
          </a:ln>
        </p:spPr>
        <p:style>
          <a:lnRef idx="1">
            <a:schemeClr val="accent2"/>
          </a:lnRef>
          <a:fillRef idx="0">
            <a:schemeClr val="accent2"/>
          </a:fillRef>
          <a:effectRef idx="0">
            <a:schemeClr val="accent2"/>
          </a:effectRef>
          <a:fontRef idx="minor">
            <a:schemeClr val="tx1"/>
          </a:fontRef>
        </p:style>
      </p:cxnSp>
      <p:cxnSp>
        <p:nvCxnSpPr>
          <p:cNvPr id="22" name="直線接點 21"/>
          <p:cNvCxnSpPr/>
          <p:nvPr/>
        </p:nvCxnSpPr>
        <p:spPr>
          <a:xfrm flipV="1">
            <a:off x="3002955" y="5632443"/>
            <a:ext cx="266700" cy="180975"/>
          </a:xfrm>
          <a:prstGeom prst="line">
            <a:avLst/>
          </a:prstGeom>
          <a:ln w="38100">
            <a:solidFill>
              <a:srgbClr val="C00000"/>
            </a:solidFill>
          </a:ln>
        </p:spPr>
        <p:style>
          <a:lnRef idx="1">
            <a:schemeClr val="accent2"/>
          </a:lnRef>
          <a:fillRef idx="0">
            <a:schemeClr val="accent2"/>
          </a:fillRef>
          <a:effectRef idx="0">
            <a:schemeClr val="accent2"/>
          </a:effectRef>
          <a:fontRef idx="minor">
            <a:schemeClr val="tx1"/>
          </a:fontRef>
        </p:style>
      </p:cxnSp>
      <p:sp>
        <p:nvSpPr>
          <p:cNvPr id="18560" name="向右箭號 31"/>
          <p:cNvSpPr>
            <a:spLocks noChangeArrowheads="1"/>
          </p:cNvSpPr>
          <p:nvPr/>
        </p:nvSpPr>
        <p:spPr bwMode="auto">
          <a:xfrm>
            <a:off x="7267696" y="4380641"/>
            <a:ext cx="387350" cy="319088"/>
          </a:xfrm>
          <a:prstGeom prst="rightArrow">
            <a:avLst>
              <a:gd name="adj1" fmla="val 50000"/>
              <a:gd name="adj2" fmla="val 50159"/>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18561" name="向右箭號 32"/>
          <p:cNvSpPr>
            <a:spLocks noChangeArrowheads="1"/>
          </p:cNvSpPr>
          <p:nvPr/>
        </p:nvSpPr>
        <p:spPr bwMode="auto">
          <a:xfrm rot="5400000">
            <a:off x="8213053" y="5278372"/>
            <a:ext cx="387350" cy="319087"/>
          </a:xfrm>
          <a:prstGeom prst="rightArrow">
            <a:avLst>
              <a:gd name="adj1" fmla="val 50000"/>
              <a:gd name="adj2" fmla="val 50159"/>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18" name="Rectangle 4"/>
          <p:cNvSpPr>
            <a:spLocks noChangeArrowheads="1"/>
          </p:cNvSpPr>
          <p:nvPr/>
        </p:nvSpPr>
        <p:spPr bwMode="auto">
          <a:xfrm>
            <a:off x="3967666" y="1341438"/>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集合競價</a:t>
            </a:r>
          </a:p>
        </p:txBody>
      </p:sp>
      <p:sp>
        <p:nvSpPr>
          <p:cNvPr id="19"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947954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格 18"/>
          <p:cNvGraphicFramePr>
            <a:graphicFrameLocks noGrp="1"/>
          </p:cNvGraphicFramePr>
          <p:nvPr>
            <p:extLst>
              <p:ext uri="{D42A27DB-BD31-4B8C-83A1-F6EECF244321}">
                <p14:modId xmlns:p14="http://schemas.microsoft.com/office/powerpoint/2010/main" val="2119465191"/>
              </p:ext>
            </p:extLst>
          </p:nvPr>
        </p:nvGraphicFramePr>
        <p:xfrm>
          <a:off x="327704" y="2342799"/>
          <a:ext cx="4310633" cy="3658248"/>
        </p:xfrm>
        <a:graphic>
          <a:graphicData uri="http://schemas.openxmlformats.org/drawingml/2006/table">
            <a:tbl>
              <a:tblPr firstRow="1" bandRow="1">
                <a:tableStyleId>{5C22544A-7EE6-4342-B048-85BDC9FD1C3A}</a:tableStyleId>
              </a:tblPr>
              <a:tblGrid>
                <a:gridCol w="926257">
                  <a:extLst>
                    <a:ext uri="{9D8B030D-6E8A-4147-A177-3AD203B41FA5}">
                      <a16:colId xmlns:a16="http://schemas.microsoft.com/office/drawing/2014/main" xmlns="" val="20000"/>
                    </a:ext>
                  </a:extLst>
                </a:gridCol>
                <a:gridCol w="720080">
                  <a:extLst>
                    <a:ext uri="{9D8B030D-6E8A-4147-A177-3AD203B41FA5}">
                      <a16:colId xmlns:a16="http://schemas.microsoft.com/office/drawing/2014/main" xmlns="" val="20001"/>
                    </a:ext>
                  </a:extLst>
                </a:gridCol>
                <a:gridCol w="936104">
                  <a:extLst>
                    <a:ext uri="{9D8B030D-6E8A-4147-A177-3AD203B41FA5}">
                      <a16:colId xmlns:a16="http://schemas.microsoft.com/office/drawing/2014/main" xmlns="" val="20002"/>
                    </a:ext>
                  </a:extLst>
                </a:gridCol>
                <a:gridCol w="792088">
                  <a:extLst>
                    <a:ext uri="{9D8B030D-6E8A-4147-A177-3AD203B41FA5}">
                      <a16:colId xmlns:a16="http://schemas.microsoft.com/office/drawing/2014/main" xmlns="" val="20003"/>
                    </a:ext>
                  </a:extLst>
                </a:gridCol>
                <a:gridCol w="936104">
                  <a:extLst>
                    <a:ext uri="{9D8B030D-6E8A-4147-A177-3AD203B41FA5}">
                      <a16:colId xmlns:a16="http://schemas.microsoft.com/office/drawing/2014/main" xmlns="" val="20004"/>
                    </a:ext>
                  </a:extLst>
                </a:gridCol>
              </a:tblGrid>
              <a:tr h="274373">
                <a:tc gridSpan="2">
                  <a:txBody>
                    <a:bodyPr/>
                    <a:lstStyle/>
                    <a:p>
                      <a:pPr algn="ctr"/>
                      <a:r>
                        <a:rPr lang="zh-TW" altLang="en-US" sz="1400" b="1" dirty="0" smtClean="0">
                          <a:effectLst/>
                        </a:rPr>
                        <a:t>買進</a:t>
                      </a:r>
                      <a:endParaRPr lang="zh-TW" altLang="en-US" sz="1400" b="1" dirty="0">
                        <a:solidFill>
                          <a:srgbClr val="FFFF00"/>
                        </a:solidFill>
                        <a:effectLst/>
                        <a:latin typeface="+mn-ea"/>
                        <a:ea typeface="+mn-ea"/>
                      </a:endParaRPr>
                    </a:p>
                  </a:txBody>
                  <a:tcPr marL="91443" marR="91443" marT="45747" marB="45747"/>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altLang="en-US" sz="1400" b="1" dirty="0" smtClean="0">
                          <a:effectLst/>
                        </a:rPr>
                        <a:t>委託價格</a:t>
                      </a:r>
                      <a:endParaRPr lang="zh-TW" altLang="en-US" sz="1400" b="1" dirty="0">
                        <a:solidFill>
                          <a:srgbClr val="FFFF00"/>
                        </a:solidFill>
                        <a:effectLst/>
                        <a:latin typeface="+mn-ea"/>
                        <a:ea typeface="+mn-ea"/>
                      </a:endParaRPr>
                    </a:p>
                  </a:txBody>
                  <a:tcPr marL="91443" marR="91443" marT="45747" marB="45747"/>
                </a:tc>
                <a:tc gridSpan="2">
                  <a:txBody>
                    <a:bodyPr/>
                    <a:lstStyle/>
                    <a:p>
                      <a:pPr algn="ctr"/>
                      <a:r>
                        <a:rPr lang="zh-TW" altLang="en-US" sz="1400" b="1" dirty="0" smtClean="0">
                          <a:effectLst/>
                        </a:rPr>
                        <a:t>賣出</a:t>
                      </a:r>
                      <a:endParaRPr lang="zh-TW" altLang="en-US" sz="1400" b="1" dirty="0">
                        <a:solidFill>
                          <a:srgbClr val="FFFF00"/>
                        </a:solidFill>
                        <a:effectLst/>
                        <a:latin typeface="+mn-ea"/>
                        <a:ea typeface="+mn-ea"/>
                      </a:endParaRPr>
                    </a:p>
                  </a:txBody>
                  <a:tcPr marL="91443" marR="91443" marT="45747" marB="45747"/>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74373">
                <a:tc>
                  <a:txBody>
                    <a:bodyPr/>
                    <a:lstStyle/>
                    <a:p>
                      <a:pPr algn="ctr"/>
                      <a:r>
                        <a:rPr lang="zh-TW" altLang="en-US" sz="1400" b="1" dirty="0" smtClean="0">
                          <a:effectLst/>
                        </a:rPr>
                        <a:t>累積總量</a:t>
                      </a: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rPr>
                        <a:t>委託量</a:t>
                      </a:r>
                      <a:endParaRPr lang="zh-TW" altLang="en-US" sz="1400" b="1" dirty="0">
                        <a:solidFill>
                          <a:srgbClr val="FFFF00"/>
                        </a:solidFill>
                        <a:effectLst/>
                        <a:latin typeface="+mn-ea"/>
                        <a:ea typeface="+mn-ea"/>
                      </a:endParaRPr>
                    </a:p>
                  </a:txBody>
                  <a:tcPr marL="91443" marR="91443" marT="45747" marB="45747"/>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sz="1400" b="1" dirty="0" smtClean="0">
                          <a:effectLst/>
                        </a:rPr>
                        <a:t>委託量</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zh-TW" altLang="en-US" sz="1400" b="1" kern="1200" dirty="0" smtClean="0">
                          <a:effectLst/>
                        </a:rPr>
                        <a:t>累積總量</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1"/>
                  </a:ext>
                </a:extLst>
              </a:tr>
              <a:tr h="274373">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rPr>
                        <a:t>買進市價</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35</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2"/>
                  </a:ext>
                </a:extLst>
              </a:tr>
              <a:tr h="274373">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10,702</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35</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3"/>
                  </a:ext>
                </a:extLst>
              </a:tr>
              <a:tr h="274373">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10,701</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6</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30</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4"/>
                  </a:ext>
                </a:extLst>
              </a:tr>
              <a:tr h="274373">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10,700</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7</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24</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5"/>
                  </a:ext>
                </a:extLst>
              </a:tr>
              <a:tr h="274373">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10,699</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8</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17</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6"/>
                  </a:ext>
                </a:extLst>
              </a:tr>
              <a:tr h="274373">
                <a:tc>
                  <a:txBody>
                    <a:bodyPr/>
                    <a:lstStyle/>
                    <a:p>
                      <a:pPr algn="ctr"/>
                      <a:r>
                        <a:rPr lang="en-US" altLang="zh-TW" sz="1400" b="1" dirty="0" smtClean="0">
                          <a:effectLst/>
                        </a:rPr>
                        <a:t>9</a:t>
                      </a: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algn="ctr"/>
                      <a:r>
                        <a:rPr lang="en-US" altLang="zh-TW" sz="1400" b="1" dirty="0" smtClean="0">
                          <a:effectLst/>
                        </a:rPr>
                        <a:t>4</a:t>
                      </a: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algn="ctr"/>
                      <a:r>
                        <a:rPr lang="en-US" altLang="zh-TW" sz="1400" b="1" dirty="0" smtClean="0">
                          <a:effectLst/>
                        </a:rPr>
                        <a:t>10,698</a:t>
                      </a: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algn="ct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ea"/>
                        <a:ea typeface="+mn-ea"/>
                        <a:cs typeface="+mn-cs"/>
                      </a:endParaRPr>
                    </a:p>
                  </a:txBody>
                  <a:tcPr marL="91443" marR="91443" marT="45747" marB="45747">
                    <a:solidFill>
                      <a:srgbClr val="00FF00"/>
                    </a:solidFill>
                  </a:tcPr>
                </a:tc>
                <a:extLst>
                  <a:ext uri="{0D108BD9-81ED-4DB2-BD59-A6C34878D82A}">
                    <a16:rowId xmlns:a16="http://schemas.microsoft.com/office/drawing/2014/main" xmlns="" val="10007"/>
                  </a:ext>
                </a:extLst>
              </a:tr>
              <a:tr h="274373">
                <a:tc>
                  <a:txBody>
                    <a:bodyPr/>
                    <a:lstStyle/>
                    <a:p>
                      <a:pPr algn="ctr"/>
                      <a:r>
                        <a:rPr lang="en-US" altLang="zh-TW" sz="1400" b="1" dirty="0" smtClean="0">
                          <a:effectLst/>
                        </a:rPr>
                        <a:t>12</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3</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10,697</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8"/>
                  </a:ext>
                </a:extLst>
              </a:tr>
              <a:tr h="274373">
                <a:tc>
                  <a:txBody>
                    <a:bodyPr/>
                    <a:lstStyle/>
                    <a:p>
                      <a:pPr algn="ctr"/>
                      <a:r>
                        <a:rPr lang="en-US" altLang="zh-TW" sz="1400" b="1" dirty="0" smtClean="0">
                          <a:effectLst/>
                        </a:rPr>
                        <a:t>14</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2</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10,696</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9"/>
                  </a:ext>
                </a:extLst>
              </a:tr>
              <a:tr h="274373">
                <a:tc>
                  <a:txBody>
                    <a:bodyPr/>
                    <a:lstStyle/>
                    <a:p>
                      <a:pPr algn="ctr"/>
                      <a:r>
                        <a:rPr lang="en-US" altLang="zh-TW" sz="1400" b="1" dirty="0" smtClean="0">
                          <a:effectLst/>
                        </a:rPr>
                        <a:t>15</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10,695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10"/>
                  </a:ext>
                </a:extLst>
              </a:tr>
              <a:tr h="274373">
                <a:tc>
                  <a:txBody>
                    <a:bodyPr/>
                    <a:lstStyle/>
                    <a:p>
                      <a:pPr algn="ctr"/>
                      <a:r>
                        <a:rPr lang="en-US" altLang="zh-TW" sz="1400" b="1" dirty="0" smtClean="0">
                          <a:effectLst/>
                        </a:rPr>
                        <a:t>15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rPr>
                        <a:t>賣出市價</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9</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11"/>
                  </a:ext>
                </a:extLst>
              </a:tr>
            </a:tbl>
          </a:graphicData>
        </a:graphic>
      </p:graphicFrame>
      <p:cxnSp>
        <p:nvCxnSpPr>
          <p:cNvPr id="20" name="直線接點 19"/>
          <p:cNvCxnSpPr/>
          <p:nvPr/>
        </p:nvCxnSpPr>
        <p:spPr>
          <a:xfrm flipV="1">
            <a:off x="1487021" y="2988911"/>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1" name="直線接點 20"/>
          <p:cNvCxnSpPr/>
          <p:nvPr/>
        </p:nvCxnSpPr>
        <p:spPr>
          <a:xfrm flipV="1">
            <a:off x="1487021" y="4514498"/>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2" name="直線接點 21"/>
          <p:cNvCxnSpPr/>
          <p:nvPr/>
        </p:nvCxnSpPr>
        <p:spPr>
          <a:xfrm flipV="1">
            <a:off x="3198177" y="5737355"/>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9542" name="向右箭號 23"/>
          <p:cNvSpPr>
            <a:spLocks noChangeArrowheads="1"/>
          </p:cNvSpPr>
          <p:nvPr/>
        </p:nvSpPr>
        <p:spPr bwMode="auto">
          <a:xfrm rot="5400000">
            <a:off x="6678088" y="4979766"/>
            <a:ext cx="427038" cy="417513"/>
          </a:xfrm>
          <a:prstGeom prst="rightArrow">
            <a:avLst>
              <a:gd name="adj1" fmla="val 50000"/>
              <a:gd name="adj2" fmla="val 49834"/>
            </a:avLst>
          </a:prstGeom>
          <a:solidFill>
            <a:schemeClr val="accent1"/>
          </a:solidFill>
          <a:ln w="9525" algn="ctr">
            <a:solidFill>
              <a:schemeClr val="tx1"/>
            </a:solidFill>
            <a:miter lim="800000"/>
            <a:headEnd/>
            <a:tailEnd/>
          </a:ln>
        </p:spPr>
        <p:txBody>
          <a:bodyPr wrap="none"/>
          <a:lstStyle/>
          <a:p>
            <a:pPr eaLnBrk="1" hangingPunct="1"/>
            <a:endParaRPr lang="zh-TW" altLang="en-US" b="1"/>
          </a:p>
        </p:txBody>
      </p:sp>
      <p:sp>
        <p:nvSpPr>
          <p:cNvPr id="25" name="文字方塊 24"/>
          <p:cNvSpPr txBox="1"/>
          <p:nvPr/>
        </p:nvSpPr>
        <p:spPr>
          <a:xfrm>
            <a:off x="4888182" y="5644001"/>
            <a:ext cx="4016375" cy="33813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n-US" altLang="zh-TW" sz="1600" b="1" dirty="0">
                <a:solidFill>
                  <a:srgbClr val="FF0000"/>
                </a:solidFill>
              </a:rPr>
              <a:t>10,698</a:t>
            </a:r>
            <a:r>
              <a:rPr lang="zh-TW" altLang="en-US" sz="1600" b="1" dirty="0">
                <a:solidFill>
                  <a:srgbClr val="FF0000"/>
                </a:solidFill>
              </a:rPr>
              <a:t>符合成交價格決定原則</a:t>
            </a:r>
          </a:p>
        </p:txBody>
      </p:sp>
      <p:sp>
        <p:nvSpPr>
          <p:cNvPr id="19544" name="圓角矩形 10"/>
          <p:cNvSpPr>
            <a:spLocks noChangeArrowheads="1"/>
          </p:cNvSpPr>
          <p:nvPr/>
        </p:nvSpPr>
        <p:spPr bwMode="auto">
          <a:xfrm>
            <a:off x="2046049" y="4475605"/>
            <a:ext cx="777875" cy="1520630"/>
          </a:xfrm>
          <a:prstGeom prst="roundRect">
            <a:avLst>
              <a:gd name="adj" fmla="val 16667"/>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endParaRPr lang="zh-TW" altLang="en-US"/>
          </a:p>
        </p:txBody>
      </p:sp>
      <p:sp>
        <p:nvSpPr>
          <p:cNvPr id="12" name="Rectangle 4"/>
          <p:cNvSpPr>
            <a:spLocks noChangeArrowheads="1"/>
          </p:cNvSpPr>
          <p:nvPr/>
        </p:nvSpPr>
        <p:spPr bwMode="auto">
          <a:xfrm>
            <a:off x="3967666" y="1341438"/>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集合競價</a:t>
            </a:r>
          </a:p>
        </p:txBody>
      </p:sp>
      <p:sp>
        <p:nvSpPr>
          <p:cNvPr id="13"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a:t>
            </a:r>
            <a:endParaRPr lang="zh-TW" altLang="en-US" b="1" dirty="0">
              <a:solidFill>
                <a:srgbClr val="FFFF00"/>
              </a:solidFill>
              <a:effectLst>
                <a:outerShdw blurRad="38100" dist="38100" dir="2700000" algn="tl">
                  <a:srgbClr val="000000"/>
                </a:outerShdw>
              </a:effectLst>
              <a:latin typeface="+mn-ea"/>
            </a:endParaRPr>
          </a:p>
        </p:txBody>
      </p:sp>
      <p:sp>
        <p:nvSpPr>
          <p:cNvPr id="14" name="文字方塊 13"/>
          <p:cNvSpPr txBox="1"/>
          <p:nvPr/>
        </p:nvSpPr>
        <p:spPr>
          <a:xfrm>
            <a:off x="4854361" y="2433286"/>
            <a:ext cx="4027488" cy="2262187"/>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defRPr/>
            </a:pPr>
            <a:r>
              <a:rPr lang="zh-TW" altLang="en-US" sz="1600" b="1" dirty="0" smtClean="0">
                <a:solidFill>
                  <a:srgbClr val="000000"/>
                </a:solidFill>
                <a:ea typeface="標楷體" panose="03000509000000000000" pitchFamily="65" charset="-120"/>
              </a:rPr>
              <a:t>當決定價格為</a:t>
            </a:r>
            <a:r>
              <a:rPr lang="en-US" altLang="zh-TW" sz="1600" b="1" u="sng" dirty="0" smtClean="0">
                <a:solidFill>
                  <a:srgbClr val="0070C0"/>
                </a:solidFill>
                <a:ea typeface="標楷體" panose="03000509000000000000" pitchFamily="65" charset="-120"/>
              </a:rPr>
              <a:t>10,698</a:t>
            </a:r>
            <a:r>
              <a:rPr lang="zh-TW" altLang="en-US" sz="1600" b="1" dirty="0" smtClean="0">
                <a:solidFill>
                  <a:srgbClr val="000000"/>
                </a:solidFill>
                <a:ea typeface="標楷體" panose="03000509000000000000" pitchFamily="65" charset="-120"/>
              </a:rPr>
              <a:t>：</a:t>
            </a:r>
            <a:endParaRPr lang="en-US" altLang="zh-TW" sz="1600" b="1" dirty="0" smtClean="0">
              <a:solidFill>
                <a:srgbClr val="000000"/>
              </a:solidFill>
              <a:ea typeface="標楷體" panose="03000509000000000000" pitchFamily="65" charset="-120"/>
            </a:endParaRPr>
          </a:p>
          <a:p>
            <a:pPr>
              <a:defRPr/>
            </a:pPr>
            <a:r>
              <a:rPr lang="zh-TW" altLang="en-US" sz="1600" b="1" dirty="0" smtClean="0">
                <a:solidFill>
                  <a:srgbClr val="000000"/>
                </a:solidFill>
                <a:ea typeface="標楷體" panose="03000509000000000000" pitchFamily="65" charset="-120"/>
                <a:sym typeface="Wingdings 2" panose="05020102010507070707" pitchFamily="18" charset="2"/>
              </a:rPr>
              <a:t></a:t>
            </a:r>
            <a:r>
              <a:rPr lang="zh-TW" altLang="en-US" sz="1600" b="1" dirty="0" smtClean="0">
                <a:solidFill>
                  <a:srgbClr val="000000"/>
                </a:solidFill>
                <a:ea typeface="標楷體" panose="03000509000000000000" pitchFamily="65" charset="-120"/>
              </a:rPr>
              <a:t>高於決定價格之買進</a:t>
            </a:r>
            <a:r>
              <a:rPr lang="en-US" altLang="zh-TW" sz="1600" b="1" dirty="0" smtClean="0">
                <a:solidFill>
                  <a:srgbClr val="000000"/>
                </a:solidFill>
                <a:ea typeface="標楷體" panose="03000509000000000000" pitchFamily="65" charset="-120"/>
              </a:rPr>
              <a:t>(10,699</a:t>
            </a:r>
            <a:r>
              <a:rPr lang="zh-TW" altLang="en-US" sz="1600" b="1" dirty="0" smtClean="0">
                <a:solidFill>
                  <a:srgbClr val="000000"/>
                </a:solidFill>
                <a:ea typeface="標楷體" panose="03000509000000000000" pitchFamily="65" charset="-120"/>
              </a:rPr>
              <a:t>至漲停價</a:t>
            </a:r>
            <a:r>
              <a:rPr lang="en-US" altLang="zh-TW" sz="1600" b="1" dirty="0" smtClean="0">
                <a:solidFill>
                  <a:srgbClr val="000000"/>
                </a:solidFill>
                <a:ea typeface="標楷體" panose="03000509000000000000" pitchFamily="65" charset="-120"/>
              </a:rPr>
              <a:t>)</a:t>
            </a:r>
            <a:r>
              <a:rPr lang="zh-TW" altLang="en-US" sz="1600" b="1" dirty="0" smtClean="0">
                <a:solidFill>
                  <a:srgbClr val="000000"/>
                </a:solidFill>
                <a:ea typeface="標楷體" panose="03000509000000000000" pitchFamily="65" charset="-120"/>
              </a:rPr>
              <a:t>及低於決定價格</a:t>
            </a:r>
            <a:r>
              <a:rPr lang="en-US" altLang="zh-TW" sz="1600" b="1" dirty="0" smtClean="0">
                <a:solidFill>
                  <a:srgbClr val="000000"/>
                </a:solidFill>
                <a:ea typeface="標楷體" panose="03000509000000000000" pitchFamily="65" charset="-120"/>
              </a:rPr>
              <a:t>(10,697</a:t>
            </a:r>
            <a:r>
              <a:rPr lang="zh-TW" altLang="en-US" sz="1600" b="1" dirty="0" smtClean="0">
                <a:solidFill>
                  <a:srgbClr val="000000"/>
                </a:solidFill>
                <a:ea typeface="標楷體" panose="03000509000000000000" pitchFamily="65" charset="-120"/>
              </a:rPr>
              <a:t>至跌停價</a:t>
            </a:r>
            <a:r>
              <a:rPr lang="en-US" altLang="zh-TW" sz="1600" b="1" dirty="0" smtClean="0">
                <a:solidFill>
                  <a:srgbClr val="000000"/>
                </a:solidFill>
                <a:ea typeface="標楷體" panose="03000509000000000000" pitchFamily="65" charset="-120"/>
              </a:rPr>
              <a:t>)</a:t>
            </a:r>
            <a:r>
              <a:rPr lang="zh-TW" altLang="en-US" sz="1600" b="1" dirty="0" smtClean="0">
                <a:solidFill>
                  <a:srgbClr val="000000"/>
                </a:solidFill>
                <a:ea typeface="標楷體" panose="03000509000000000000" pitchFamily="65" charset="-120"/>
              </a:rPr>
              <a:t>之賣出申報須全部滿足</a:t>
            </a:r>
            <a:endParaRPr lang="en-US" altLang="zh-TW" sz="1600" b="1" dirty="0" smtClean="0">
              <a:solidFill>
                <a:srgbClr val="000000"/>
              </a:solidFill>
              <a:ea typeface="標楷體" panose="03000509000000000000" pitchFamily="65" charset="-120"/>
            </a:endParaRPr>
          </a:p>
          <a:p>
            <a:pPr>
              <a:defRPr/>
            </a:pPr>
            <a:r>
              <a:rPr lang="en-US" altLang="zh-TW" sz="1600" b="1" dirty="0" smtClean="0">
                <a:solidFill>
                  <a:srgbClr val="FF0000"/>
                </a:solidFill>
                <a:ea typeface="標楷體" panose="03000509000000000000" pitchFamily="65" charset="-120"/>
              </a:rPr>
              <a:t>→</a:t>
            </a:r>
            <a:r>
              <a:rPr lang="zh-TW" altLang="en-US" sz="1600" b="1" dirty="0" smtClean="0">
                <a:solidFill>
                  <a:srgbClr val="FF0000"/>
                </a:solidFill>
                <a:ea typeface="標楷體" panose="03000509000000000000" pitchFamily="65" charset="-120"/>
              </a:rPr>
              <a:t>符合，皆會成交</a:t>
            </a:r>
            <a:endParaRPr lang="en-US" altLang="zh-TW" sz="1600" b="1" dirty="0" smtClean="0">
              <a:solidFill>
                <a:srgbClr val="FF0000"/>
              </a:solidFill>
              <a:ea typeface="標楷體" panose="03000509000000000000" pitchFamily="65" charset="-120"/>
            </a:endParaRPr>
          </a:p>
          <a:p>
            <a:pPr>
              <a:defRPr/>
            </a:pPr>
            <a:r>
              <a:rPr lang="zh-TW" altLang="en-US" sz="1600" b="1" dirty="0" smtClean="0">
                <a:solidFill>
                  <a:srgbClr val="000000"/>
                </a:solidFill>
                <a:ea typeface="標楷體" panose="03000509000000000000" pitchFamily="65" charset="-120"/>
                <a:sym typeface="Wingdings 2" panose="05020102010507070707" pitchFamily="18" charset="2"/>
              </a:rPr>
              <a:t></a:t>
            </a:r>
            <a:r>
              <a:rPr lang="zh-TW" altLang="en-US" sz="1600" b="1" dirty="0" smtClean="0">
                <a:solidFill>
                  <a:srgbClr val="000000"/>
                </a:solidFill>
                <a:ea typeface="標楷體" panose="03000509000000000000" pitchFamily="65" charset="-120"/>
              </a:rPr>
              <a:t>與決定價格</a:t>
            </a:r>
            <a:r>
              <a:rPr lang="en-US" altLang="zh-TW" sz="1600" b="1" dirty="0" smtClean="0">
                <a:solidFill>
                  <a:srgbClr val="000000"/>
                </a:solidFill>
                <a:ea typeface="標楷體" panose="03000509000000000000" pitchFamily="65" charset="-120"/>
              </a:rPr>
              <a:t>(10,698)</a:t>
            </a:r>
            <a:r>
              <a:rPr lang="zh-TW" altLang="en-US" sz="1600" b="1" dirty="0" smtClean="0">
                <a:solidFill>
                  <a:srgbClr val="000000"/>
                </a:solidFill>
                <a:ea typeface="標楷體" panose="03000509000000000000" pitchFamily="65" charset="-120"/>
              </a:rPr>
              <a:t>相同之買進申報與賣出申報至少一方需全部滿足</a:t>
            </a:r>
            <a:endParaRPr lang="en-US" altLang="zh-TW" sz="1600" b="1" dirty="0" smtClean="0">
              <a:solidFill>
                <a:srgbClr val="000000"/>
              </a:solidFill>
              <a:ea typeface="標楷體" panose="03000509000000000000" pitchFamily="65" charset="-120"/>
            </a:endParaRPr>
          </a:p>
          <a:p>
            <a:pPr>
              <a:defRPr/>
            </a:pPr>
            <a:r>
              <a:rPr lang="en-US" altLang="zh-TW" sz="1600" b="1" dirty="0" smtClean="0">
                <a:solidFill>
                  <a:srgbClr val="FF0000"/>
                </a:solidFill>
                <a:ea typeface="標楷體" panose="03000509000000000000" pitchFamily="65" charset="-120"/>
              </a:rPr>
              <a:t>→</a:t>
            </a:r>
            <a:r>
              <a:rPr lang="zh-TW" altLang="en-US" sz="1600" b="1" dirty="0" smtClean="0">
                <a:solidFill>
                  <a:srgbClr val="FF0000"/>
                </a:solidFill>
                <a:ea typeface="標楷體" panose="03000509000000000000" pitchFamily="65" charset="-120"/>
              </a:rPr>
              <a:t>符合，</a:t>
            </a:r>
            <a:r>
              <a:rPr lang="en-US" altLang="zh-TW" sz="1600" b="1" dirty="0" smtClean="0">
                <a:solidFill>
                  <a:srgbClr val="FF0000"/>
                </a:solidFill>
                <a:ea typeface="標楷體" panose="03000509000000000000" pitchFamily="65" charset="-120"/>
              </a:rPr>
              <a:t>10,698</a:t>
            </a:r>
            <a:r>
              <a:rPr lang="zh-TW" altLang="en-US" sz="1600" b="1" dirty="0" smtClean="0">
                <a:solidFill>
                  <a:srgbClr val="FF0000"/>
                </a:solidFill>
                <a:ea typeface="標楷體" panose="03000509000000000000" pitchFamily="65" charset="-120"/>
              </a:rPr>
              <a:t>無未成交之委託</a:t>
            </a:r>
            <a:endParaRPr lang="en-US" altLang="zh-TW" sz="1600" b="1" dirty="0" smtClean="0">
              <a:solidFill>
                <a:srgbClr val="FF0000"/>
              </a:solidFill>
              <a:ea typeface="標楷體" panose="03000509000000000000" pitchFamily="65" charset="-120"/>
            </a:endParaRPr>
          </a:p>
          <a:p>
            <a:pPr>
              <a:defRPr/>
            </a:pPr>
            <a:endParaRPr lang="en-US" altLang="zh-TW" sz="1300" b="1" dirty="0" smtClean="0">
              <a:solidFill>
                <a:srgbClr val="FF0000"/>
              </a:solidFill>
              <a:ea typeface="標楷體" panose="03000509000000000000" pitchFamily="65" charset="-120"/>
            </a:endParaRPr>
          </a:p>
        </p:txBody>
      </p:sp>
    </p:spTree>
    <p:extLst>
      <p:ext uri="{BB962C8B-B14F-4D97-AF65-F5344CB8AC3E}">
        <p14:creationId xmlns:p14="http://schemas.microsoft.com/office/powerpoint/2010/main" val="3651321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字方塊 17"/>
          <p:cNvSpPr txBox="1"/>
          <p:nvPr/>
        </p:nvSpPr>
        <p:spPr>
          <a:xfrm>
            <a:off x="4857272" y="2321346"/>
            <a:ext cx="4027488" cy="230822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defRPr/>
            </a:pPr>
            <a:r>
              <a:rPr lang="zh-TW" altLang="en-US" sz="1600" b="1" dirty="0">
                <a:solidFill>
                  <a:srgbClr val="000000"/>
                </a:solidFill>
                <a:ea typeface="標楷體" panose="03000509000000000000" pitchFamily="65" charset="-120"/>
              </a:rPr>
              <a:t>當決定價格為</a:t>
            </a:r>
            <a:r>
              <a:rPr lang="en-US" altLang="zh-TW" sz="1600" b="1" u="sng" dirty="0">
                <a:solidFill>
                  <a:srgbClr val="0070C0"/>
                </a:solidFill>
                <a:ea typeface="標楷體" panose="03000509000000000000" pitchFamily="65" charset="-120"/>
              </a:rPr>
              <a:t>10,697</a:t>
            </a:r>
            <a:r>
              <a:rPr lang="zh-TW" altLang="en-US" sz="1600" b="1" dirty="0">
                <a:solidFill>
                  <a:srgbClr val="000000"/>
                </a:solidFill>
                <a:ea typeface="標楷體" panose="03000509000000000000" pitchFamily="65" charset="-120"/>
              </a:rPr>
              <a:t>：</a:t>
            </a:r>
            <a:endParaRPr lang="en-US" altLang="zh-TW" sz="1600" b="1" dirty="0">
              <a:solidFill>
                <a:srgbClr val="000000"/>
              </a:solidFill>
              <a:ea typeface="標楷體" panose="03000509000000000000" pitchFamily="65" charset="-120"/>
            </a:endParaRPr>
          </a:p>
          <a:p>
            <a:pPr>
              <a:defRPr/>
            </a:pPr>
            <a:r>
              <a:rPr lang="zh-TW" altLang="en-US" sz="1600" b="1" dirty="0">
                <a:solidFill>
                  <a:srgbClr val="000000"/>
                </a:solidFill>
                <a:ea typeface="標楷體" panose="03000509000000000000" pitchFamily="65" charset="-120"/>
                <a:sym typeface="Wingdings 2" panose="05020102010507070707" pitchFamily="18" charset="2"/>
              </a:rPr>
              <a:t></a:t>
            </a:r>
            <a:r>
              <a:rPr lang="zh-TW" altLang="en-US" sz="1600" b="1" dirty="0">
                <a:solidFill>
                  <a:srgbClr val="000000"/>
                </a:solidFill>
                <a:ea typeface="標楷體" panose="03000509000000000000" pitchFamily="65" charset="-120"/>
              </a:rPr>
              <a:t>高於決定價格之買進</a:t>
            </a:r>
            <a:r>
              <a:rPr lang="en-US" altLang="zh-TW" sz="1600" b="1" dirty="0">
                <a:solidFill>
                  <a:srgbClr val="000000"/>
                </a:solidFill>
                <a:ea typeface="標楷體" panose="03000509000000000000" pitchFamily="65" charset="-120"/>
              </a:rPr>
              <a:t>(10,698</a:t>
            </a:r>
            <a:r>
              <a:rPr lang="zh-TW" altLang="en-US" sz="1600" b="1" dirty="0">
                <a:solidFill>
                  <a:srgbClr val="000000"/>
                </a:solidFill>
                <a:ea typeface="標楷體" panose="03000509000000000000" pitchFamily="65" charset="-120"/>
              </a:rPr>
              <a:t>至漲停價</a:t>
            </a:r>
            <a:r>
              <a:rPr lang="en-US" altLang="zh-TW" sz="1600" b="1" dirty="0">
                <a:solidFill>
                  <a:srgbClr val="000000"/>
                </a:solidFill>
                <a:ea typeface="標楷體" panose="03000509000000000000" pitchFamily="65" charset="-120"/>
              </a:rPr>
              <a:t>)</a:t>
            </a:r>
            <a:r>
              <a:rPr lang="zh-TW" altLang="en-US" sz="1600" b="1" dirty="0">
                <a:solidFill>
                  <a:srgbClr val="000000"/>
                </a:solidFill>
                <a:ea typeface="標楷體" panose="03000509000000000000" pitchFamily="65" charset="-120"/>
              </a:rPr>
              <a:t>及低於決定價格</a:t>
            </a:r>
            <a:r>
              <a:rPr lang="en-US" altLang="zh-TW" sz="1600" b="1" dirty="0">
                <a:solidFill>
                  <a:srgbClr val="000000"/>
                </a:solidFill>
                <a:ea typeface="標楷體" panose="03000509000000000000" pitchFamily="65" charset="-120"/>
              </a:rPr>
              <a:t>(10,696</a:t>
            </a:r>
            <a:r>
              <a:rPr lang="zh-TW" altLang="en-US" sz="1600" b="1" dirty="0">
                <a:solidFill>
                  <a:srgbClr val="000000"/>
                </a:solidFill>
                <a:ea typeface="標楷體" panose="03000509000000000000" pitchFamily="65" charset="-120"/>
              </a:rPr>
              <a:t>至跌停價</a:t>
            </a:r>
            <a:r>
              <a:rPr lang="en-US" altLang="zh-TW" sz="1600" b="1" dirty="0">
                <a:solidFill>
                  <a:srgbClr val="000000"/>
                </a:solidFill>
                <a:ea typeface="標楷體" panose="03000509000000000000" pitchFamily="65" charset="-120"/>
              </a:rPr>
              <a:t>)</a:t>
            </a:r>
            <a:r>
              <a:rPr lang="zh-TW" altLang="en-US" sz="1600" b="1" dirty="0">
                <a:solidFill>
                  <a:srgbClr val="000000"/>
                </a:solidFill>
                <a:ea typeface="標楷體" panose="03000509000000000000" pitchFamily="65" charset="-120"/>
              </a:rPr>
              <a:t>之賣出申報須全部滿足</a:t>
            </a:r>
            <a:endParaRPr lang="en-US" altLang="zh-TW" sz="1600" b="1" dirty="0">
              <a:solidFill>
                <a:srgbClr val="000000"/>
              </a:solidFill>
              <a:ea typeface="標楷體" panose="03000509000000000000" pitchFamily="65" charset="-120"/>
            </a:endParaRPr>
          </a:p>
          <a:p>
            <a:pPr>
              <a:defRPr/>
            </a:pPr>
            <a:r>
              <a:rPr lang="en-US" altLang="zh-TW" sz="1600" b="1" dirty="0">
                <a:solidFill>
                  <a:srgbClr val="FF0000"/>
                </a:solidFill>
                <a:ea typeface="標楷體" panose="03000509000000000000" pitchFamily="65" charset="-120"/>
              </a:rPr>
              <a:t>→</a:t>
            </a:r>
            <a:r>
              <a:rPr lang="zh-TW" altLang="en-US" sz="1600" b="1" dirty="0">
                <a:solidFill>
                  <a:srgbClr val="FF0000"/>
                </a:solidFill>
                <a:ea typeface="標楷體" panose="03000509000000000000" pitchFamily="65" charset="-120"/>
              </a:rPr>
              <a:t>符合，皆會成交</a:t>
            </a:r>
            <a:endParaRPr lang="en-US" altLang="zh-TW" sz="1600" b="1" dirty="0">
              <a:solidFill>
                <a:srgbClr val="FF0000"/>
              </a:solidFill>
              <a:ea typeface="標楷體" panose="03000509000000000000" pitchFamily="65" charset="-120"/>
            </a:endParaRPr>
          </a:p>
          <a:p>
            <a:pPr>
              <a:defRPr/>
            </a:pPr>
            <a:r>
              <a:rPr lang="zh-TW" altLang="en-US" sz="1600" b="1" dirty="0">
                <a:solidFill>
                  <a:srgbClr val="000000"/>
                </a:solidFill>
                <a:ea typeface="標楷體" panose="03000509000000000000" pitchFamily="65" charset="-120"/>
                <a:sym typeface="Wingdings 2" panose="05020102010507070707" pitchFamily="18" charset="2"/>
              </a:rPr>
              <a:t></a:t>
            </a:r>
            <a:r>
              <a:rPr lang="zh-TW" altLang="en-US" sz="1600" b="1" dirty="0">
                <a:solidFill>
                  <a:srgbClr val="000000"/>
                </a:solidFill>
                <a:ea typeface="標楷體" panose="03000509000000000000" pitchFamily="65" charset="-120"/>
              </a:rPr>
              <a:t>與決定價格</a:t>
            </a:r>
            <a:r>
              <a:rPr lang="en-US" altLang="zh-TW" sz="1600" b="1" dirty="0">
                <a:solidFill>
                  <a:srgbClr val="000000"/>
                </a:solidFill>
                <a:ea typeface="標楷體" panose="03000509000000000000" pitchFamily="65" charset="-120"/>
              </a:rPr>
              <a:t>(10,697)</a:t>
            </a:r>
            <a:r>
              <a:rPr lang="zh-TW" altLang="en-US" sz="1600" b="1" dirty="0">
                <a:solidFill>
                  <a:srgbClr val="000000"/>
                </a:solidFill>
                <a:ea typeface="標楷體" panose="03000509000000000000" pitchFamily="65" charset="-120"/>
              </a:rPr>
              <a:t>相同之買進申報與賣出申報至少一方需全部滿足</a:t>
            </a:r>
            <a:endParaRPr lang="en-US" altLang="zh-TW" sz="1600" b="1" dirty="0">
              <a:solidFill>
                <a:srgbClr val="000000"/>
              </a:solidFill>
              <a:ea typeface="標楷體" panose="03000509000000000000" pitchFamily="65" charset="-120"/>
            </a:endParaRPr>
          </a:p>
          <a:p>
            <a:pPr>
              <a:defRPr/>
            </a:pPr>
            <a:r>
              <a:rPr lang="en-US" altLang="zh-TW" sz="1600" b="1" dirty="0">
                <a:solidFill>
                  <a:srgbClr val="FF0000"/>
                </a:solidFill>
                <a:ea typeface="標楷體" panose="03000509000000000000" pitchFamily="65" charset="-120"/>
              </a:rPr>
              <a:t>→</a:t>
            </a:r>
            <a:r>
              <a:rPr lang="zh-TW" altLang="en-US" sz="1600" b="1" dirty="0">
                <a:solidFill>
                  <a:srgbClr val="FF0000"/>
                </a:solidFill>
                <a:ea typeface="標楷體" panose="03000509000000000000" pitchFamily="65" charset="-120"/>
              </a:rPr>
              <a:t>符合，</a:t>
            </a:r>
            <a:r>
              <a:rPr lang="en-US" altLang="zh-TW" sz="1600" b="1" dirty="0">
                <a:solidFill>
                  <a:srgbClr val="FF0000"/>
                </a:solidFill>
                <a:ea typeface="標楷體" panose="03000509000000000000" pitchFamily="65" charset="-120"/>
              </a:rPr>
              <a:t>10,607</a:t>
            </a:r>
            <a:r>
              <a:rPr lang="zh-TW" altLang="en-US" sz="1600" b="1" dirty="0">
                <a:solidFill>
                  <a:srgbClr val="FF0000"/>
                </a:solidFill>
                <a:ea typeface="標楷體" panose="03000509000000000000" pitchFamily="65" charset="-120"/>
              </a:rPr>
              <a:t>買進申報剩</a:t>
            </a:r>
            <a:r>
              <a:rPr lang="en-US" altLang="zh-TW" sz="1600" b="1" dirty="0">
                <a:solidFill>
                  <a:srgbClr val="FF0000"/>
                </a:solidFill>
                <a:ea typeface="標楷體" panose="03000509000000000000" pitchFamily="65" charset="-120"/>
              </a:rPr>
              <a:t>3</a:t>
            </a:r>
            <a:r>
              <a:rPr lang="zh-TW" altLang="en-US" sz="1600" b="1" dirty="0">
                <a:solidFill>
                  <a:srgbClr val="FF0000"/>
                </a:solidFill>
                <a:ea typeface="標楷體" panose="03000509000000000000" pitchFamily="65" charset="-120"/>
              </a:rPr>
              <a:t>口未滿足；賣出申報全部滿足</a:t>
            </a:r>
            <a:endParaRPr lang="en-US" altLang="zh-TW" sz="1300" b="1" dirty="0" smtClean="0">
              <a:solidFill>
                <a:srgbClr val="FF0000"/>
              </a:solidFill>
              <a:ea typeface="標楷體" panose="03000509000000000000" pitchFamily="65" charset="-120"/>
            </a:endParaRPr>
          </a:p>
        </p:txBody>
      </p:sp>
      <p:graphicFrame>
        <p:nvGraphicFramePr>
          <p:cNvPr id="19" name="表格 18"/>
          <p:cNvGraphicFramePr>
            <a:graphicFrameLocks noGrp="1"/>
          </p:cNvGraphicFramePr>
          <p:nvPr>
            <p:extLst>
              <p:ext uri="{D42A27DB-BD31-4B8C-83A1-F6EECF244321}">
                <p14:modId xmlns:p14="http://schemas.microsoft.com/office/powerpoint/2010/main" val="1844324651"/>
              </p:ext>
            </p:extLst>
          </p:nvPr>
        </p:nvGraphicFramePr>
        <p:xfrm>
          <a:off x="341726" y="2293631"/>
          <a:ext cx="4227512" cy="3658248"/>
        </p:xfrm>
        <a:graphic>
          <a:graphicData uri="http://schemas.openxmlformats.org/drawingml/2006/table">
            <a:tbl>
              <a:tblPr firstRow="1" bandRow="1">
                <a:tableStyleId>{5C22544A-7EE6-4342-B048-85BDC9FD1C3A}</a:tableStyleId>
              </a:tblPr>
              <a:tblGrid>
                <a:gridCol w="915144">
                  <a:extLst>
                    <a:ext uri="{9D8B030D-6E8A-4147-A177-3AD203B41FA5}">
                      <a16:colId xmlns:a16="http://schemas.microsoft.com/office/drawing/2014/main" xmlns="" val="20000"/>
                    </a:ext>
                  </a:extLst>
                </a:gridCol>
                <a:gridCol w="720080">
                  <a:extLst>
                    <a:ext uri="{9D8B030D-6E8A-4147-A177-3AD203B41FA5}">
                      <a16:colId xmlns:a16="http://schemas.microsoft.com/office/drawing/2014/main" xmlns="" val="20001"/>
                    </a:ext>
                  </a:extLst>
                </a:gridCol>
                <a:gridCol w="936104">
                  <a:extLst>
                    <a:ext uri="{9D8B030D-6E8A-4147-A177-3AD203B41FA5}">
                      <a16:colId xmlns:a16="http://schemas.microsoft.com/office/drawing/2014/main" xmlns="" val="20002"/>
                    </a:ext>
                  </a:extLst>
                </a:gridCol>
                <a:gridCol w="720080">
                  <a:extLst>
                    <a:ext uri="{9D8B030D-6E8A-4147-A177-3AD203B41FA5}">
                      <a16:colId xmlns:a16="http://schemas.microsoft.com/office/drawing/2014/main" xmlns="" val="20003"/>
                    </a:ext>
                  </a:extLst>
                </a:gridCol>
                <a:gridCol w="936104">
                  <a:extLst>
                    <a:ext uri="{9D8B030D-6E8A-4147-A177-3AD203B41FA5}">
                      <a16:colId xmlns:a16="http://schemas.microsoft.com/office/drawing/2014/main" xmlns="" val="20004"/>
                    </a:ext>
                  </a:extLst>
                </a:gridCol>
              </a:tblGrid>
              <a:tr h="274373">
                <a:tc gridSpan="2">
                  <a:txBody>
                    <a:bodyPr/>
                    <a:lstStyle/>
                    <a:p>
                      <a:pPr algn="ctr"/>
                      <a:r>
                        <a:rPr lang="zh-TW" altLang="en-US" sz="1400" b="1" dirty="0" smtClean="0">
                          <a:effectLst/>
                        </a:rPr>
                        <a:t>買進</a:t>
                      </a:r>
                      <a:endParaRPr lang="zh-TW" altLang="en-US" sz="1400" b="1" dirty="0">
                        <a:solidFill>
                          <a:srgbClr val="FFFF00"/>
                        </a:solidFill>
                        <a:effectLst/>
                        <a:latin typeface="+mn-ea"/>
                        <a:ea typeface="+mn-ea"/>
                      </a:endParaRPr>
                    </a:p>
                  </a:txBody>
                  <a:tcPr marL="91443" marR="91443" marT="45747" marB="45747"/>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altLang="en-US" sz="1400" b="1" dirty="0" smtClean="0">
                          <a:effectLst/>
                        </a:rPr>
                        <a:t>委託價格</a:t>
                      </a:r>
                      <a:endParaRPr lang="zh-TW" altLang="en-US" sz="1400" b="1" dirty="0">
                        <a:solidFill>
                          <a:srgbClr val="FFFF00"/>
                        </a:solidFill>
                        <a:effectLst/>
                        <a:latin typeface="+mn-ea"/>
                        <a:ea typeface="+mn-ea"/>
                      </a:endParaRPr>
                    </a:p>
                  </a:txBody>
                  <a:tcPr marL="91443" marR="91443" marT="45747" marB="45747"/>
                </a:tc>
                <a:tc gridSpan="2">
                  <a:txBody>
                    <a:bodyPr/>
                    <a:lstStyle/>
                    <a:p>
                      <a:pPr algn="ctr"/>
                      <a:r>
                        <a:rPr lang="zh-TW" altLang="en-US" sz="1400" b="1" dirty="0" smtClean="0">
                          <a:effectLst/>
                        </a:rPr>
                        <a:t>賣出</a:t>
                      </a:r>
                      <a:endParaRPr lang="zh-TW" altLang="en-US" sz="1400" b="1" dirty="0">
                        <a:solidFill>
                          <a:srgbClr val="FFFF00"/>
                        </a:solidFill>
                        <a:effectLst/>
                        <a:latin typeface="+mn-ea"/>
                        <a:ea typeface="+mn-ea"/>
                      </a:endParaRPr>
                    </a:p>
                  </a:txBody>
                  <a:tcPr marL="91443" marR="91443" marT="45747" marB="45747"/>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74373">
                <a:tc>
                  <a:txBody>
                    <a:bodyPr/>
                    <a:lstStyle/>
                    <a:p>
                      <a:pPr algn="ctr"/>
                      <a:r>
                        <a:rPr lang="zh-TW" altLang="en-US" sz="1400" b="1" dirty="0" smtClean="0">
                          <a:effectLst/>
                        </a:rPr>
                        <a:t>累積總量</a:t>
                      </a: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rPr>
                        <a:t>委託量</a:t>
                      </a:r>
                      <a:endParaRPr lang="zh-TW" altLang="en-US" sz="1400" b="1" dirty="0">
                        <a:solidFill>
                          <a:srgbClr val="FFFF00"/>
                        </a:solidFill>
                        <a:effectLst/>
                        <a:latin typeface="+mn-ea"/>
                        <a:ea typeface="+mn-ea"/>
                      </a:endParaRPr>
                    </a:p>
                  </a:txBody>
                  <a:tcPr marL="91443" marR="91443" marT="45747" marB="45747"/>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sz="1400" b="1" dirty="0" smtClean="0">
                          <a:effectLst/>
                        </a:rPr>
                        <a:t>委託量</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zh-TW" altLang="en-US" sz="1400" b="1" kern="1200" dirty="0" smtClean="0">
                          <a:effectLst/>
                        </a:rPr>
                        <a:t>累積總量</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1"/>
                  </a:ext>
                </a:extLst>
              </a:tr>
              <a:tr h="274373">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rPr>
                        <a:t>買進市價</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35</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2"/>
                  </a:ext>
                </a:extLst>
              </a:tr>
              <a:tr h="274373">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10,702</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35</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3"/>
                  </a:ext>
                </a:extLst>
              </a:tr>
              <a:tr h="274373">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10,701</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6</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30</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4"/>
                  </a:ext>
                </a:extLst>
              </a:tr>
              <a:tr h="274373">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10,700</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7</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24</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5"/>
                  </a:ext>
                </a:extLst>
              </a:tr>
              <a:tr h="274373">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10,699</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8</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17</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6"/>
                  </a:ext>
                </a:extLst>
              </a:tr>
              <a:tr h="274373">
                <a:tc>
                  <a:txBody>
                    <a:bodyPr/>
                    <a:lstStyle/>
                    <a:p>
                      <a:pPr algn="ctr"/>
                      <a:r>
                        <a:rPr lang="en-US" altLang="zh-TW" sz="1400" b="1" dirty="0" smtClean="0">
                          <a:effectLst/>
                        </a:rPr>
                        <a:t>9</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4</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10,698</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7"/>
                  </a:ext>
                </a:extLst>
              </a:tr>
              <a:tr h="274373">
                <a:tc>
                  <a:txBody>
                    <a:bodyPr/>
                    <a:lstStyle/>
                    <a:p>
                      <a:pPr algn="ctr"/>
                      <a:r>
                        <a:rPr lang="en-US" altLang="zh-TW" sz="1400" b="1" dirty="0" smtClean="0">
                          <a:effectLst/>
                        </a:rPr>
                        <a:t>12</a:t>
                      </a: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algn="ctr"/>
                      <a:r>
                        <a:rPr lang="en-US" altLang="zh-TW" sz="1400" b="1" dirty="0" smtClean="0">
                          <a:effectLst/>
                        </a:rPr>
                        <a:t>3</a:t>
                      </a: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algn="ctr"/>
                      <a:r>
                        <a:rPr lang="en-US" altLang="zh-TW" sz="1400" b="1" dirty="0" smtClean="0">
                          <a:effectLst/>
                        </a:rPr>
                        <a:t>10,697</a:t>
                      </a: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algn="ct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ea"/>
                        <a:ea typeface="+mn-ea"/>
                        <a:cs typeface="+mn-cs"/>
                      </a:endParaRPr>
                    </a:p>
                  </a:txBody>
                  <a:tcPr marL="91443" marR="91443" marT="45747" marB="45747">
                    <a:solidFill>
                      <a:srgbClr val="00FF00"/>
                    </a:solidFill>
                  </a:tcPr>
                </a:tc>
                <a:extLst>
                  <a:ext uri="{0D108BD9-81ED-4DB2-BD59-A6C34878D82A}">
                    <a16:rowId xmlns:a16="http://schemas.microsoft.com/office/drawing/2014/main" xmlns="" val="10008"/>
                  </a:ext>
                </a:extLst>
              </a:tr>
              <a:tr h="274373">
                <a:tc>
                  <a:txBody>
                    <a:bodyPr/>
                    <a:lstStyle/>
                    <a:p>
                      <a:pPr algn="ctr"/>
                      <a:r>
                        <a:rPr lang="en-US" altLang="zh-TW" sz="1400" b="1" dirty="0" smtClean="0">
                          <a:effectLst/>
                        </a:rPr>
                        <a:t>14</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2</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10,696</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9"/>
                  </a:ext>
                </a:extLst>
              </a:tr>
              <a:tr h="274373">
                <a:tc>
                  <a:txBody>
                    <a:bodyPr/>
                    <a:lstStyle/>
                    <a:p>
                      <a:pPr algn="ctr"/>
                      <a:r>
                        <a:rPr lang="en-US" altLang="zh-TW" sz="1400" b="1" dirty="0" smtClean="0">
                          <a:effectLst/>
                        </a:rPr>
                        <a:t>15</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10,695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10"/>
                  </a:ext>
                </a:extLst>
              </a:tr>
              <a:tr h="274373">
                <a:tc>
                  <a:txBody>
                    <a:bodyPr/>
                    <a:lstStyle/>
                    <a:p>
                      <a:pPr algn="ctr"/>
                      <a:r>
                        <a:rPr lang="en-US" altLang="zh-TW" sz="1400" b="1" dirty="0" smtClean="0">
                          <a:effectLst/>
                        </a:rPr>
                        <a:t>15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rPr>
                        <a:t>賣出市價</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rPr>
                        <a:t>9</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11"/>
                  </a:ext>
                </a:extLst>
              </a:tr>
            </a:tbl>
          </a:graphicData>
        </a:graphic>
      </p:graphicFrame>
      <p:cxnSp>
        <p:nvCxnSpPr>
          <p:cNvPr id="20" name="直線接點 19"/>
          <p:cNvCxnSpPr/>
          <p:nvPr/>
        </p:nvCxnSpPr>
        <p:spPr>
          <a:xfrm flipV="1">
            <a:off x="1472028" y="2969418"/>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1" name="直線接點 20"/>
          <p:cNvCxnSpPr/>
          <p:nvPr/>
        </p:nvCxnSpPr>
        <p:spPr>
          <a:xfrm flipV="1">
            <a:off x="1472028" y="4468017"/>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2" name="直線接點 21"/>
          <p:cNvCxnSpPr/>
          <p:nvPr/>
        </p:nvCxnSpPr>
        <p:spPr>
          <a:xfrm flipV="1">
            <a:off x="3129080" y="5690189"/>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20566" name="向右箭號 23"/>
          <p:cNvSpPr>
            <a:spLocks noChangeArrowheads="1"/>
          </p:cNvSpPr>
          <p:nvPr/>
        </p:nvSpPr>
        <p:spPr bwMode="auto">
          <a:xfrm rot="5400000">
            <a:off x="6657496" y="4826462"/>
            <a:ext cx="427038" cy="417513"/>
          </a:xfrm>
          <a:prstGeom prst="rightArrow">
            <a:avLst>
              <a:gd name="adj1" fmla="val 50000"/>
              <a:gd name="adj2" fmla="val 49834"/>
            </a:avLst>
          </a:prstGeom>
          <a:solidFill>
            <a:schemeClr val="accent1"/>
          </a:solidFill>
          <a:ln w="9525" algn="ctr">
            <a:solidFill>
              <a:schemeClr val="tx1"/>
            </a:solidFill>
            <a:miter lim="800000"/>
            <a:headEnd/>
            <a:tailEnd/>
          </a:ln>
        </p:spPr>
        <p:txBody>
          <a:bodyPr wrap="none"/>
          <a:lstStyle/>
          <a:p>
            <a:pPr eaLnBrk="1" hangingPunct="1"/>
            <a:endParaRPr lang="zh-TW" altLang="en-US" b="1"/>
          </a:p>
        </p:txBody>
      </p:sp>
      <p:sp>
        <p:nvSpPr>
          <p:cNvPr id="25" name="文字方塊 24"/>
          <p:cNvSpPr txBox="1"/>
          <p:nvPr/>
        </p:nvSpPr>
        <p:spPr>
          <a:xfrm>
            <a:off x="4857272" y="5507910"/>
            <a:ext cx="4016375" cy="33813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n-US" altLang="zh-TW" sz="1600" b="1" dirty="0">
                <a:solidFill>
                  <a:srgbClr val="FF0000"/>
                </a:solidFill>
              </a:rPr>
              <a:t>10,697</a:t>
            </a:r>
            <a:r>
              <a:rPr lang="zh-TW" altLang="en-US" sz="1600" b="1" dirty="0">
                <a:solidFill>
                  <a:srgbClr val="FF0000"/>
                </a:solidFill>
              </a:rPr>
              <a:t>符合成交價格決定原則</a:t>
            </a:r>
          </a:p>
        </p:txBody>
      </p:sp>
      <p:sp>
        <p:nvSpPr>
          <p:cNvPr id="20568" name="圓角矩形 10"/>
          <p:cNvSpPr>
            <a:spLocks noChangeArrowheads="1"/>
          </p:cNvSpPr>
          <p:nvPr/>
        </p:nvSpPr>
        <p:spPr bwMode="auto">
          <a:xfrm>
            <a:off x="2053354" y="4409578"/>
            <a:ext cx="777875" cy="1524075"/>
          </a:xfrm>
          <a:prstGeom prst="roundRect">
            <a:avLst>
              <a:gd name="adj" fmla="val 16667"/>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endParaRPr lang="zh-TW" altLang="en-US"/>
          </a:p>
        </p:txBody>
      </p:sp>
      <p:sp>
        <p:nvSpPr>
          <p:cNvPr id="13" name="Rectangle 4"/>
          <p:cNvSpPr>
            <a:spLocks noChangeArrowheads="1"/>
          </p:cNvSpPr>
          <p:nvPr/>
        </p:nvSpPr>
        <p:spPr bwMode="auto">
          <a:xfrm>
            <a:off x="3967666" y="1341438"/>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集合競價</a:t>
            </a:r>
          </a:p>
        </p:txBody>
      </p:sp>
      <p:sp>
        <p:nvSpPr>
          <p:cNvPr id="14"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2292644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字方塊 17"/>
          <p:cNvSpPr txBox="1"/>
          <p:nvPr/>
        </p:nvSpPr>
        <p:spPr>
          <a:xfrm>
            <a:off x="4860032" y="2408237"/>
            <a:ext cx="4027488" cy="230822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defRPr/>
            </a:pPr>
            <a:r>
              <a:rPr lang="zh-TW" altLang="en-US" sz="1600" b="1" dirty="0">
                <a:solidFill>
                  <a:srgbClr val="000000"/>
                </a:solidFill>
                <a:ea typeface="標楷體" panose="03000509000000000000" pitchFamily="65" charset="-120"/>
              </a:rPr>
              <a:t>當決定價格為</a:t>
            </a:r>
            <a:r>
              <a:rPr lang="en-US" altLang="zh-TW" sz="1600" b="1" u="sng" dirty="0" smtClean="0">
                <a:solidFill>
                  <a:srgbClr val="0070C0"/>
                </a:solidFill>
                <a:ea typeface="標楷體" panose="03000509000000000000" pitchFamily="65" charset="-120"/>
              </a:rPr>
              <a:t>10,696</a:t>
            </a:r>
            <a:r>
              <a:rPr lang="zh-TW" altLang="en-US" sz="1600" b="1" dirty="0" smtClean="0">
                <a:solidFill>
                  <a:srgbClr val="000000"/>
                </a:solidFill>
                <a:ea typeface="標楷體" panose="03000509000000000000" pitchFamily="65" charset="-120"/>
              </a:rPr>
              <a:t>：</a:t>
            </a:r>
            <a:endParaRPr lang="en-US" altLang="zh-TW" sz="1600" b="1" dirty="0">
              <a:solidFill>
                <a:srgbClr val="000000"/>
              </a:solidFill>
              <a:ea typeface="標楷體" panose="03000509000000000000" pitchFamily="65" charset="-120"/>
            </a:endParaRPr>
          </a:p>
          <a:p>
            <a:pPr>
              <a:defRPr/>
            </a:pPr>
            <a:r>
              <a:rPr lang="zh-TW" altLang="en-US" sz="1600" b="1" dirty="0">
                <a:solidFill>
                  <a:srgbClr val="000000"/>
                </a:solidFill>
                <a:ea typeface="標楷體" panose="03000509000000000000" pitchFamily="65" charset="-120"/>
                <a:sym typeface="Wingdings 2" panose="05020102010507070707" pitchFamily="18" charset="2"/>
              </a:rPr>
              <a:t></a:t>
            </a:r>
            <a:r>
              <a:rPr lang="zh-TW" altLang="en-US" sz="1600" b="1" dirty="0">
                <a:solidFill>
                  <a:srgbClr val="000000"/>
                </a:solidFill>
                <a:ea typeface="標楷體" panose="03000509000000000000" pitchFamily="65" charset="-120"/>
              </a:rPr>
              <a:t>高於決定價格之買進</a:t>
            </a:r>
            <a:r>
              <a:rPr lang="en-US" altLang="zh-TW" sz="1600" b="1" dirty="0">
                <a:solidFill>
                  <a:srgbClr val="000000"/>
                </a:solidFill>
                <a:ea typeface="標楷體" panose="03000509000000000000" pitchFamily="65" charset="-120"/>
              </a:rPr>
              <a:t>(10,697</a:t>
            </a:r>
            <a:r>
              <a:rPr lang="zh-TW" altLang="en-US" sz="1600" b="1" dirty="0">
                <a:solidFill>
                  <a:srgbClr val="000000"/>
                </a:solidFill>
                <a:ea typeface="標楷體" panose="03000509000000000000" pitchFamily="65" charset="-120"/>
              </a:rPr>
              <a:t>至漲停價</a:t>
            </a:r>
            <a:r>
              <a:rPr lang="en-US" altLang="zh-TW" sz="1600" b="1" dirty="0">
                <a:solidFill>
                  <a:srgbClr val="000000"/>
                </a:solidFill>
                <a:ea typeface="標楷體" panose="03000509000000000000" pitchFamily="65" charset="-120"/>
              </a:rPr>
              <a:t>)</a:t>
            </a:r>
            <a:r>
              <a:rPr lang="zh-TW" altLang="en-US" sz="1600" b="1" dirty="0">
                <a:solidFill>
                  <a:srgbClr val="000000"/>
                </a:solidFill>
                <a:ea typeface="標楷體" panose="03000509000000000000" pitchFamily="65" charset="-120"/>
              </a:rPr>
              <a:t>及低於決定價格</a:t>
            </a:r>
            <a:r>
              <a:rPr lang="en-US" altLang="zh-TW" sz="1600" b="1" dirty="0">
                <a:solidFill>
                  <a:srgbClr val="000000"/>
                </a:solidFill>
                <a:ea typeface="標楷體" panose="03000509000000000000" pitchFamily="65" charset="-120"/>
              </a:rPr>
              <a:t>(10,695</a:t>
            </a:r>
            <a:r>
              <a:rPr lang="zh-TW" altLang="en-US" sz="1600" b="1" dirty="0">
                <a:solidFill>
                  <a:srgbClr val="000000"/>
                </a:solidFill>
                <a:ea typeface="標楷體" panose="03000509000000000000" pitchFamily="65" charset="-120"/>
              </a:rPr>
              <a:t>至跌停價</a:t>
            </a:r>
            <a:r>
              <a:rPr lang="en-US" altLang="zh-TW" sz="1600" b="1" dirty="0">
                <a:solidFill>
                  <a:srgbClr val="000000"/>
                </a:solidFill>
                <a:ea typeface="標楷體" panose="03000509000000000000" pitchFamily="65" charset="-120"/>
              </a:rPr>
              <a:t>)</a:t>
            </a:r>
            <a:r>
              <a:rPr lang="zh-TW" altLang="en-US" sz="1600" b="1" dirty="0">
                <a:solidFill>
                  <a:srgbClr val="000000"/>
                </a:solidFill>
                <a:ea typeface="標楷體" panose="03000509000000000000" pitchFamily="65" charset="-120"/>
              </a:rPr>
              <a:t>之賣出申報須全部滿足</a:t>
            </a:r>
            <a:endParaRPr lang="en-US" altLang="zh-TW" sz="1600" b="1" dirty="0">
              <a:solidFill>
                <a:srgbClr val="000000"/>
              </a:solidFill>
              <a:ea typeface="標楷體" panose="03000509000000000000" pitchFamily="65" charset="-120"/>
            </a:endParaRPr>
          </a:p>
          <a:p>
            <a:pPr>
              <a:defRPr/>
            </a:pPr>
            <a:r>
              <a:rPr lang="en-US" altLang="zh-TW" sz="1600" b="1" dirty="0">
                <a:solidFill>
                  <a:srgbClr val="FF0000"/>
                </a:solidFill>
                <a:ea typeface="標楷體" panose="03000509000000000000" pitchFamily="65" charset="-120"/>
              </a:rPr>
              <a:t>→</a:t>
            </a:r>
            <a:r>
              <a:rPr lang="zh-TW" altLang="en-US" sz="1600" b="1" dirty="0">
                <a:solidFill>
                  <a:srgbClr val="FF0000"/>
                </a:solidFill>
                <a:ea typeface="標楷體" panose="03000509000000000000" pitchFamily="65" charset="-120"/>
              </a:rPr>
              <a:t>不符合，高於決定價格之買進</a:t>
            </a:r>
            <a:r>
              <a:rPr lang="en-US" altLang="zh-TW" sz="1600" b="1" dirty="0">
                <a:solidFill>
                  <a:srgbClr val="FF0000"/>
                </a:solidFill>
                <a:ea typeface="標楷體" panose="03000509000000000000" pitchFamily="65" charset="-120"/>
              </a:rPr>
              <a:t>10,697</a:t>
            </a:r>
            <a:r>
              <a:rPr lang="zh-TW" altLang="en-US" sz="1600" b="1" dirty="0">
                <a:solidFill>
                  <a:srgbClr val="FF0000"/>
                </a:solidFill>
                <a:ea typeface="標楷體" panose="03000509000000000000" pitchFamily="65" charset="-120"/>
              </a:rPr>
              <a:t>有</a:t>
            </a:r>
            <a:r>
              <a:rPr lang="en-US" altLang="zh-TW" sz="1600" b="1" dirty="0">
                <a:solidFill>
                  <a:srgbClr val="FF0000"/>
                </a:solidFill>
                <a:ea typeface="標楷體" panose="03000509000000000000" pitchFamily="65" charset="-120"/>
              </a:rPr>
              <a:t>3</a:t>
            </a:r>
            <a:r>
              <a:rPr lang="zh-TW" altLang="en-US" sz="1600" b="1" dirty="0">
                <a:solidFill>
                  <a:srgbClr val="FF0000"/>
                </a:solidFill>
                <a:ea typeface="標楷體" panose="03000509000000000000" pitchFamily="65" charset="-120"/>
              </a:rPr>
              <a:t>口未</a:t>
            </a:r>
            <a:r>
              <a:rPr lang="zh-TW" altLang="en-US" sz="1600" b="1" dirty="0" smtClean="0">
                <a:solidFill>
                  <a:srgbClr val="FF0000"/>
                </a:solidFill>
                <a:ea typeface="標楷體" panose="03000509000000000000" pitchFamily="65" charset="-120"/>
              </a:rPr>
              <a:t>成交</a:t>
            </a:r>
            <a:endParaRPr lang="en-US" altLang="zh-TW" sz="1600" b="1" dirty="0" smtClean="0">
              <a:solidFill>
                <a:srgbClr val="FF0000"/>
              </a:solidFill>
              <a:ea typeface="標楷體" panose="03000509000000000000" pitchFamily="65" charset="-120"/>
            </a:endParaRPr>
          </a:p>
          <a:p>
            <a:pPr>
              <a:defRPr/>
            </a:pPr>
            <a:endParaRPr lang="en-US" altLang="zh-TW" sz="1600" b="1" dirty="0">
              <a:solidFill>
                <a:srgbClr val="FF0000"/>
              </a:solidFill>
              <a:ea typeface="標楷體" panose="03000509000000000000" pitchFamily="65" charset="-120"/>
            </a:endParaRPr>
          </a:p>
          <a:p>
            <a:pPr>
              <a:defRPr/>
            </a:pPr>
            <a:endParaRPr lang="en-US" altLang="zh-TW" sz="1600" b="1" dirty="0" smtClean="0">
              <a:solidFill>
                <a:srgbClr val="FF0000"/>
              </a:solidFill>
              <a:ea typeface="標楷體" panose="03000509000000000000" pitchFamily="65" charset="-120"/>
            </a:endParaRPr>
          </a:p>
          <a:p>
            <a:pPr>
              <a:defRPr/>
            </a:pPr>
            <a:endParaRPr lang="en-US" altLang="zh-TW" sz="1600" b="1" dirty="0">
              <a:solidFill>
                <a:srgbClr val="FF0000"/>
              </a:solidFill>
              <a:ea typeface="標楷體" panose="03000509000000000000" pitchFamily="65" charset="-120"/>
            </a:endParaRPr>
          </a:p>
        </p:txBody>
      </p:sp>
      <p:graphicFrame>
        <p:nvGraphicFramePr>
          <p:cNvPr id="19" name="表格 18"/>
          <p:cNvGraphicFramePr>
            <a:graphicFrameLocks noGrp="1"/>
          </p:cNvGraphicFramePr>
          <p:nvPr>
            <p:extLst>
              <p:ext uri="{D42A27DB-BD31-4B8C-83A1-F6EECF244321}">
                <p14:modId xmlns:p14="http://schemas.microsoft.com/office/powerpoint/2010/main" val="3675026646"/>
              </p:ext>
            </p:extLst>
          </p:nvPr>
        </p:nvGraphicFramePr>
        <p:xfrm>
          <a:off x="333375" y="2324101"/>
          <a:ext cx="4238625" cy="3658248"/>
        </p:xfrm>
        <a:graphic>
          <a:graphicData uri="http://schemas.openxmlformats.org/drawingml/2006/table">
            <a:tbl>
              <a:tblPr firstRow="1" bandRow="1">
                <a:tableStyleId>{5C22544A-7EE6-4342-B048-85BDC9FD1C3A}</a:tableStyleId>
              </a:tblPr>
              <a:tblGrid>
                <a:gridCol w="926257">
                  <a:extLst>
                    <a:ext uri="{9D8B030D-6E8A-4147-A177-3AD203B41FA5}">
                      <a16:colId xmlns:a16="http://schemas.microsoft.com/office/drawing/2014/main" xmlns="" val="20000"/>
                    </a:ext>
                  </a:extLst>
                </a:gridCol>
                <a:gridCol w="720080">
                  <a:extLst>
                    <a:ext uri="{9D8B030D-6E8A-4147-A177-3AD203B41FA5}">
                      <a16:colId xmlns:a16="http://schemas.microsoft.com/office/drawing/2014/main" xmlns="" val="20001"/>
                    </a:ext>
                  </a:extLst>
                </a:gridCol>
                <a:gridCol w="936104">
                  <a:extLst>
                    <a:ext uri="{9D8B030D-6E8A-4147-A177-3AD203B41FA5}">
                      <a16:colId xmlns:a16="http://schemas.microsoft.com/office/drawing/2014/main" xmlns="" val="20002"/>
                    </a:ext>
                  </a:extLst>
                </a:gridCol>
                <a:gridCol w="720080">
                  <a:extLst>
                    <a:ext uri="{9D8B030D-6E8A-4147-A177-3AD203B41FA5}">
                      <a16:colId xmlns:a16="http://schemas.microsoft.com/office/drawing/2014/main" xmlns="" val="20003"/>
                    </a:ext>
                  </a:extLst>
                </a:gridCol>
                <a:gridCol w="936104">
                  <a:extLst>
                    <a:ext uri="{9D8B030D-6E8A-4147-A177-3AD203B41FA5}">
                      <a16:colId xmlns:a16="http://schemas.microsoft.com/office/drawing/2014/main" xmlns="" val="20004"/>
                    </a:ext>
                  </a:extLst>
                </a:gridCol>
              </a:tblGrid>
              <a:tr h="274373">
                <a:tc gridSpan="2">
                  <a:txBody>
                    <a:bodyPr/>
                    <a:lstStyle/>
                    <a:p>
                      <a:pPr algn="ctr"/>
                      <a:r>
                        <a:rPr lang="zh-TW" altLang="en-US" sz="1400" b="1" dirty="0" smtClean="0">
                          <a:effectLst/>
                          <a:latin typeface="+mn-ea"/>
                          <a:ea typeface="+mn-ea"/>
                        </a:rPr>
                        <a:t>買進</a:t>
                      </a:r>
                      <a:endParaRPr lang="zh-TW" altLang="en-US" sz="1400" b="1" dirty="0">
                        <a:solidFill>
                          <a:srgbClr val="FFFF00"/>
                        </a:solidFill>
                        <a:effectLst/>
                        <a:latin typeface="+mn-ea"/>
                        <a:ea typeface="+mn-ea"/>
                      </a:endParaRPr>
                    </a:p>
                  </a:txBody>
                  <a:tcPr marL="91443" marR="91443" marT="45747" marB="45747"/>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altLang="en-US" sz="1400" b="1" dirty="0" smtClean="0">
                          <a:effectLst/>
                          <a:latin typeface="+mn-ea"/>
                          <a:ea typeface="+mn-ea"/>
                        </a:rPr>
                        <a:t>委託價格</a:t>
                      </a:r>
                      <a:endParaRPr lang="zh-TW" altLang="en-US" sz="1400" b="1" dirty="0">
                        <a:solidFill>
                          <a:srgbClr val="FFFF00"/>
                        </a:solidFill>
                        <a:effectLst/>
                        <a:latin typeface="+mn-ea"/>
                        <a:ea typeface="+mn-ea"/>
                      </a:endParaRPr>
                    </a:p>
                  </a:txBody>
                  <a:tcPr marL="91443" marR="91443" marT="45747" marB="45747"/>
                </a:tc>
                <a:tc gridSpan="2">
                  <a:txBody>
                    <a:bodyPr/>
                    <a:lstStyle/>
                    <a:p>
                      <a:pPr algn="ctr"/>
                      <a:r>
                        <a:rPr lang="zh-TW" altLang="en-US" sz="1400" b="1" dirty="0" smtClean="0">
                          <a:effectLst/>
                          <a:latin typeface="+mn-ea"/>
                          <a:ea typeface="+mn-ea"/>
                        </a:rPr>
                        <a:t>賣出</a:t>
                      </a:r>
                      <a:endParaRPr lang="zh-TW" altLang="en-US" sz="1400" b="1" dirty="0">
                        <a:solidFill>
                          <a:srgbClr val="FFFF00"/>
                        </a:solidFill>
                        <a:effectLst/>
                        <a:latin typeface="+mn-ea"/>
                        <a:ea typeface="+mn-ea"/>
                      </a:endParaRPr>
                    </a:p>
                  </a:txBody>
                  <a:tcPr marL="91443" marR="91443" marT="45747" marB="45747"/>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74373">
                <a:tc>
                  <a:txBody>
                    <a:bodyPr/>
                    <a:lstStyle/>
                    <a:p>
                      <a:pPr algn="ctr"/>
                      <a:r>
                        <a:rPr lang="zh-TW" altLang="en-US" sz="1400" b="1" dirty="0" smtClean="0">
                          <a:effectLst/>
                          <a:latin typeface="+mn-ea"/>
                          <a:ea typeface="+mn-ea"/>
                        </a:rPr>
                        <a:t>累積總量</a:t>
                      </a: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latin typeface="+mn-ea"/>
                          <a:ea typeface="+mn-ea"/>
                        </a:rPr>
                        <a:t>委託量</a:t>
                      </a:r>
                      <a:endParaRPr lang="zh-TW" altLang="en-US" sz="1400" b="1" dirty="0">
                        <a:solidFill>
                          <a:srgbClr val="FFFF00"/>
                        </a:solidFill>
                        <a:effectLst/>
                        <a:latin typeface="+mn-ea"/>
                        <a:ea typeface="+mn-ea"/>
                      </a:endParaRPr>
                    </a:p>
                  </a:txBody>
                  <a:tcPr marL="91443" marR="91443" marT="45747" marB="45747"/>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sz="1400" b="1" dirty="0" smtClean="0">
                          <a:effectLst/>
                          <a:latin typeface="+mn-ea"/>
                          <a:ea typeface="+mn-ea"/>
                        </a:rPr>
                        <a:t>委託量</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zh-TW" altLang="en-US" sz="1400" b="1" kern="1200" dirty="0" smtClean="0">
                          <a:effectLst/>
                          <a:latin typeface="+mn-ea"/>
                          <a:ea typeface="+mn-ea"/>
                        </a:rPr>
                        <a:t>累積總量</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1"/>
                  </a:ext>
                </a:extLst>
              </a:tr>
              <a:tr h="274373">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latin typeface="+mn-ea"/>
                          <a:ea typeface="+mn-ea"/>
                        </a:rPr>
                        <a:t>買進市價</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35</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2"/>
                  </a:ext>
                </a:extLst>
              </a:tr>
              <a:tr h="274373">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10,702</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35</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3"/>
                  </a:ext>
                </a:extLst>
              </a:tr>
              <a:tr h="274373">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10,701</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6</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30</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4"/>
                  </a:ext>
                </a:extLst>
              </a:tr>
              <a:tr h="274373">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10,700</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7</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24</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5"/>
                  </a:ext>
                </a:extLst>
              </a:tr>
              <a:tr h="274373">
                <a:tc>
                  <a:txBody>
                    <a:bodyPr/>
                    <a:lstStyle/>
                    <a:p>
                      <a:pPr algn="ctr"/>
                      <a:r>
                        <a:rPr lang="en-US" altLang="zh-TW" sz="1400" b="1" dirty="0" smtClean="0">
                          <a:effectLst/>
                          <a:latin typeface="+mn-ea"/>
                          <a:ea typeface="+mn-ea"/>
                        </a:rPr>
                        <a:t>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10,699</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8</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17</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6"/>
                  </a:ext>
                </a:extLst>
              </a:tr>
              <a:tr h="274373">
                <a:tc>
                  <a:txBody>
                    <a:bodyPr/>
                    <a:lstStyle/>
                    <a:p>
                      <a:pPr algn="ctr"/>
                      <a:r>
                        <a:rPr lang="en-US" altLang="zh-TW" sz="1400" b="1" dirty="0" smtClean="0">
                          <a:effectLst/>
                          <a:latin typeface="+mn-ea"/>
                          <a:ea typeface="+mn-ea"/>
                        </a:rPr>
                        <a:t>9</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4</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10,698</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7"/>
                  </a:ext>
                </a:extLst>
              </a:tr>
              <a:tr h="274373">
                <a:tc>
                  <a:txBody>
                    <a:bodyPr/>
                    <a:lstStyle/>
                    <a:p>
                      <a:pPr algn="ctr"/>
                      <a:r>
                        <a:rPr lang="en-US" altLang="zh-TW" sz="1400" b="1" dirty="0" smtClean="0">
                          <a:effectLst/>
                          <a:latin typeface="+mn-ea"/>
                          <a:ea typeface="+mn-ea"/>
                        </a:rPr>
                        <a:t>12</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3</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10,697</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08"/>
                  </a:ext>
                </a:extLst>
              </a:tr>
              <a:tr h="274373">
                <a:tc>
                  <a:txBody>
                    <a:bodyPr/>
                    <a:lstStyle/>
                    <a:p>
                      <a:pPr algn="ctr"/>
                      <a:r>
                        <a:rPr lang="en-US" altLang="zh-TW" sz="1400" b="1" dirty="0" smtClean="0">
                          <a:effectLst/>
                          <a:latin typeface="+mn-ea"/>
                          <a:ea typeface="+mn-ea"/>
                        </a:rPr>
                        <a:t>14</a:t>
                      </a: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algn="ctr"/>
                      <a:r>
                        <a:rPr lang="en-US" altLang="zh-TW" sz="1400" b="1" dirty="0" smtClean="0">
                          <a:effectLst/>
                          <a:latin typeface="+mn-ea"/>
                          <a:ea typeface="+mn-ea"/>
                        </a:rPr>
                        <a:t>2</a:t>
                      </a: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algn="ctr"/>
                      <a:r>
                        <a:rPr lang="en-US" altLang="zh-TW" sz="1400" b="1" dirty="0" smtClean="0">
                          <a:effectLst/>
                          <a:latin typeface="+mn-ea"/>
                          <a:ea typeface="+mn-ea"/>
                        </a:rPr>
                        <a:t>10,696</a:t>
                      </a: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algn="ctr"/>
                      <a:endParaRPr lang="zh-TW" altLang="en-US" sz="1400" b="1" dirty="0">
                        <a:solidFill>
                          <a:srgbClr val="FFFF00"/>
                        </a:solidFill>
                        <a:effectLst/>
                        <a:latin typeface="+mn-ea"/>
                        <a:ea typeface="+mn-ea"/>
                      </a:endParaRPr>
                    </a:p>
                  </a:txBody>
                  <a:tcPr marL="91443" marR="91443" marT="45747" marB="45747">
                    <a:solidFill>
                      <a:srgbClr val="00FF00"/>
                    </a:solidFill>
                  </a:tcPr>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rgbClr val="FFFF00"/>
                        </a:solidFill>
                        <a:effectLst/>
                        <a:latin typeface="+mn-ea"/>
                        <a:ea typeface="+mn-ea"/>
                        <a:cs typeface="+mn-cs"/>
                      </a:endParaRPr>
                    </a:p>
                  </a:txBody>
                  <a:tcPr marL="91443" marR="91443" marT="45747" marB="45747">
                    <a:solidFill>
                      <a:srgbClr val="00FF00"/>
                    </a:solidFill>
                  </a:tcPr>
                </a:tc>
                <a:extLst>
                  <a:ext uri="{0D108BD9-81ED-4DB2-BD59-A6C34878D82A}">
                    <a16:rowId xmlns:a16="http://schemas.microsoft.com/office/drawing/2014/main" xmlns="" val="10009"/>
                  </a:ext>
                </a:extLst>
              </a:tr>
              <a:tr h="274373">
                <a:tc>
                  <a:txBody>
                    <a:bodyPr/>
                    <a:lstStyle/>
                    <a:p>
                      <a:pPr algn="ctr"/>
                      <a:r>
                        <a:rPr lang="en-US" altLang="zh-TW" sz="1400" b="1" dirty="0" smtClean="0">
                          <a:effectLst/>
                          <a:latin typeface="+mn-ea"/>
                          <a:ea typeface="+mn-ea"/>
                        </a:rPr>
                        <a:t>15</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10,695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10"/>
                  </a:ext>
                </a:extLst>
              </a:tr>
              <a:tr h="274373">
                <a:tc>
                  <a:txBody>
                    <a:bodyPr/>
                    <a:lstStyle/>
                    <a:p>
                      <a:pPr algn="ctr"/>
                      <a:r>
                        <a:rPr lang="en-US" altLang="zh-TW" sz="1400" b="1" dirty="0" smtClean="0">
                          <a:effectLst/>
                          <a:latin typeface="+mn-ea"/>
                          <a:ea typeface="+mn-ea"/>
                        </a:rPr>
                        <a:t>15</a:t>
                      </a:r>
                      <a:endParaRPr lang="zh-TW" altLang="en-US" sz="1400" b="1" dirty="0">
                        <a:solidFill>
                          <a:srgbClr val="FFFF00"/>
                        </a:solidFill>
                        <a:effectLst/>
                        <a:latin typeface="+mn-ea"/>
                        <a:ea typeface="+mn-ea"/>
                      </a:endParaRPr>
                    </a:p>
                  </a:txBody>
                  <a:tcPr marL="91443" marR="91443" marT="45747" marB="45747"/>
                </a:tc>
                <a:tc>
                  <a:txBody>
                    <a:bodyPr/>
                    <a:lstStyle/>
                    <a:p>
                      <a:pPr algn="ctr"/>
                      <a:endParaRPr lang="zh-TW" altLang="en-US" sz="1400" b="1" dirty="0">
                        <a:solidFill>
                          <a:srgbClr val="FFFF00"/>
                        </a:solidFill>
                        <a:effectLst/>
                        <a:latin typeface="+mn-ea"/>
                        <a:ea typeface="+mn-ea"/>
                      </a:endParaRPr>
                    </a:p>
                  </a:txBody>
                  <a:tcPr marL="91443" marR="91443" marT="45747" marB="45747"/>
                </a:tc>
                <a:tc>
                  <a:txBody>
                    <a:bodyPr/>
                    <a:lstStyle/>
                    <a:p>
                      <a:pPr algn="ctr"/>
                      <a:r>
                        <a:rPr lang="zh-TW" altLang="en-US" sz="1400" b="1" dirty="0" smtClean="0">
                          <a:effectLst/>
                          <a:latin typeface="+mn-ea"/>
                          <a:ea typeface="+mn-ea"/>
                        </a:rPr>
                        <a:t>賣出市價</a:t>
                      </a:r>
                      <a:endParaRPr lang="zh-TW" altLang="en-US" sz="1400" b="1" dirty="0">
                        <a:solidFill>
                          <a:srgbClr val="FFFF00"/>
                        </a:solidFill>
                        <a:effectLst/>
                        <a:latin typeface="+mn-ea"/>
                        <a:ea typeface="+mn-ea"/>
                      </a:endParaRPr>
                    </a:p>
                  </a:txBody>
                  <a:tcPr marL="91443" marR="91443" marT="45747" marB="45747"/>
                </a:tc>
                <a:tc>
                  <a:txBody>
                    <a:bodyPr/>
                    <a:lstStyle/>
                    <a:p>
                      <a:pPr algn="ctr"/>
                      <a:r>
                        <a:rPr lang="en-US" altLang="zh-TW" sz="1400" b="1" dirty="0" smtClean="0">
                          <a:effectLst/>
                          <a:latin typeface="+mn-ea"/>
                          <a:ea typeface="+mn-ea"/>
                        </a:rPr>
                        <a:t>9</a:t>
                      </a:r>
                      <a:endParaRPr lang="zh-TW" altLang="en-US" sz="1400" b="1" dirty="0">
                        <a:solidFill>
                          <a:srgbClr val="FFFF00"/>
                        </a:solidFill>
                        <a:effectLst/>
                        <a:latin typeface="+mn-ea"/>
                        <a:ea typeface="+mn-ea"/>
                      </a:endParaRPr>
                    </a:p>
                  </a:txBody>
                  <a:tcPr marL="91443" marR="91443" marT="45747" marB="45747"/>
                </a:tc>
                <a:tc>
                  <a:txBody>
                    <a:bodyPr/>
                    <a:lstStyle/>
                    <a:p>
                      <a:pPr marL="0" algn="ctr" defTabSz="914400" rtl="0" eaLnBrk="1" latinLnBrk="0" hangingPunct="1"/>
                      <a:r>
                        <a:rPr lang="en-US" altLang="zh-TW" sz="1400" b="1" kern="1200" dirty="0" smtClean="0">
                          <a:effectLst/>
                          <a:latin typeface="+mn-ea"/>
                          <a:ea typeface="+mn-ea"/>
                        </a:rPr>
                        <a:t>9</a:t>
                      </a:r>
                      <a:endParaRPr lang="zh-TW" altLang="en-US" sz="1400" b="1" kern="1200" dirty="0">
                        <a:solidFill>
                          <a:srgbClr val="FFFF00"/>
                        </a:solidFill>
                        <a:effectLst/>
                        <a:latin typeface="+mn-ea"/>
                        <a:ea typeface="+mn-ea"/>
                        <a:cs typeface="+mn-cs"/>
                      </a:endParaRPr>
                    </a:p>
                  </a:txBody>
                  <a:tcPr marL="91443" marR="91443" marT="45747" marB="45747"/>
                </a:tc>
                <a:extLst>
                  <a:ext uri="{0D108BD9-81ED-4DB2-BD59-A6C34878D82A}">
                    <a16:rowId xmlns:a16="http://schemas.microsoft.com/office/drawing/2014/main" xmlns="" val="10011"/>
                  </a:ext>
                </a:extLst>
              </a:tr>
            </a:tbl>
          </a:graphicData>
        </a:graphic>
      </p:graphicFrame>
      <p:cxnSp>
        <p:nvCxnSpPr>
          <p:cNvPr id="20" name="直線接點 19"/>
          <p:cNvCxnSpPr/>
          <p:nvPr/>
        </p:nvCxnSpPr>
        <p:spPr>
          <a:xfrm flipV="1">
            <a:off x="1463675" y="3007340"/>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1" name="直線接點 20"/>
          <p:cNvCxnSpPr/>
          <p:nvPr/>
        </p:nvCxnSpPr>
        <p:spPr>
          <a:xfrm flipV="1">
            <a:off x="1507442" y="4535487"/>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2" name="直線接點 21"/>
          <p:cNvCxnSpPr/>
          <p:nvPr/>
        </p:nvCxnSpPr>
        <p:spPr>
          <a:xfrm flipV="1">
            <a:off x="3095383" y="5760245"/>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21590" name="向右箭號 23"/>
          <p:cNvSpPr>
            <a:spLocks noChangeArrowheads="1"/>
          </p:cNvSpPr>
          <p:nvPr/>
        </p:nvSpPr>
        <p:spPr bwMode="auto">
          <a:xfrm rot="5400000">
            <a:off x="6624637" y="4934745"/>
            <a:ext cx="427038" cy="417513"/>
          </a:xfrm>
          <a:prstGeom prst="rightArrow">
            <a:avLst>
              <a:gd name="adj1" fmla="val 50000"/>
              <a:gd name="adj2" fmla="val 49834"/>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25" name="文字方塊 24"/>
          <p:cNvSpPr txBox="1"/>
          <p:nvPr/>
        </p:nvSpPr>
        <p:spPr>
          <a:xfrm>
            <a:off x="4856921" y="5591176"/>
            <a:ext cx="4016375" cy="33813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n-US" altLang="zh-TW" sz="1600" b="1" dirty="0">
                <a:solidFill>
                  <a:srgbClr val="FF0000"/>
                </a:solidFill>
              </a:rPr>
              <a:t>10,696 </a:t>
            </a:r>
            <a:r>
              <a:rPr lang="zh-TW" altLang="en-US" sz="1600" b="1" dirty="0">
                <a:solidFill>
                  <a:srgbClr val="FF0000"/>
                </a:solidFill>
              </a:rPr>
              <a:t>不符合成交價格決定原則</a:t>
            </a:r>
          </a:p>
        </p:txBody>
      </p:sp>
      <p:sp>
        <p:nvSpPr>
          <p:cNvPr id="21592" name="圓角矩形 10"/>
          <p:cNvSpPr>
            <a:spLocks noChangeArrowheads="1"/>
          </p:cNvSpPr>
          <p:nvPr/>
        </p:nvSpPr>
        <p:spPr bwMode="auto">
          <a:xfrm>
            <a:off x="2051720" y="4456906"/>
            <a:ext cx="777875" cy="1564381"/>
          </a:xfrm>
          <a:prstGeom prst="roundRect">
            <a:avLst>
              <a:gd name="adj" fmla="val 16667"/>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endParaRPr lang="zh-TW" altLang="en-US"/>
          </a:p>
        </p:txBody>
      </p:sp>
      <p:sp>
        <p:nvSpPr>
          <p:cNvPr id="12" name="Rectangle 4"/>
          <p:cNvSpPr>
            <a:spLocks noChangeArrowheads="1"/>
          </p:cNvSpPr>
          <p:nvPr/>
        </p:nvSpPr>
        <p:spPr bwMode="auto">
          <a:xfrm>
            <a:off x="3967666" y="1341438"/>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集合競價</a:t>
            </a:r>
          </a:p>
        </p:txBody>
      </p:sp>
      <p:sp>
        <p:nvSpPr>
          <p:cNvPr id="13"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3663639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格 18"/>
          <p:cNvGraphicFramePr>
            <a:graphicFrameLocks noGrp="1"/>
          </p:cNvGraphicFramePr>
          <p:nvPr>
            <p:extLst>
              <p:ext uri="{D42A27DB-BD31-4B8C-83A1-F6EECF244321}">
                <p14:modId xmlns:p14="http://schemas.microsoft.com/office/powerpoint/2010/main" val="3543083169"/>
              </p:ext>
            </p:extLst>
          </p:nvPr>
        </p:nvGraphicFramePr>
        <p:xfrm>
          <a:off x="344488" y="2397920"/>
          <a:ext cx="4299520" cy="3658248"/>
        </p:xfrm>
        <a:graphic>
          <a:graphicData uri="http://schemas.openxmlformats.org/drawingml/2006/table">
            <a:tbl>
              <a:tblPr firstRow="1" bandRow="1">
                <a:tableStyleId>{5C22544A-7EE6-4342-B048-85BDC9FD1C3A}</a:tableStyleId>
              </a:tblPr>
              <a:tblGrid>
                <a:gridCol w="915144">
                  <a:extLst>
                    <a:ext uri="{9D8B030D-6E8A-4147-A177-3AD203B41FA5}">
                      <a16:colId xmlns:a16="http://schemas.microsoft.com/office/drawing/2014/main" xmlns="" val="20000"/>
                    </a:ext>
                  </a:extLst>
                </a:gridCol>
                <a:gridCol w="720080">
                  <a:extLst>
                    <a:ext uri="{9D8B030D-6E8A-4147-A177-3AD203B41FA5}">
                      <a16:colId xmlns:a16="http://schemas.microsoft.com/office/drawing/2014/main" xmlns="" val="20001"/>
                    </a:ext>
                  </a:extLst>
                </a:gridCol>
                <a:gridCol w="936104">
                  <a:extLst>
                    <a:ext uri="{9D8B030D-6E8A-4147-A177-3AD203B41FA5}">
                      <a16:colId xmlns:a16="http://schemas.microsoft.com/office/drawing/2014/main" xmlns="" val="20002"/>
                    </a:ext>
                  </a:extLst>
                </a:gridCol>
                <a:gridCol w="792088">
                  <a:extLst>
                    <a:ext uri="{9D8B030D-6E8A-4147-A177-3AD203B41FA5}">
                      <a16:colId xmlns:a16="http://schemas.microsoft.com/office/drawing/2014/main" xmlns="" val="20003"/>
                    </a:ext>
                  </a:extLst>
                </a:gridCol>
                <a:gridCol w="936104">
                  <a:extLst>
                    <a:ext uri="{9D8B030D-6E8A-4147-A177-3AD203B41FA5}">
                      <a16:colId xmlns:a16="http://schemas.microsoft.com/office/drawing/2014/main" xmlns="" val="20004"/>
                    </a:ext>
                  </a:extLst>
                </a:gridCol>
              </a:tblGrid>
              <a:tr h="274373">
                <a:tc gridSpan="2">
                  <a:txBody>
                    <a:bodyPr/>
                    <a:lstStyle/>
                    <a:p>
                      <a:pPr algn="ctr"/>
                      <a:r>
                        <a:rPr lang="zh-TW" altLang="en-US" sz="1400" b="1" dirty="0" smtClean="0">
                          <a:effectLst/>
                        </a:rPr>
                        <a:t>買進</a:t>
                      </a:r>
                      <a:endParaRPr lang="zh-TW" altLang="en-US" sz="1400" b="1" dirty="0">
                        <a:solidFill>
                          <a:srgbClr val="FFFF00"/>
                        </a:solidFill>
                        <a:effectLst/>
                      </a:endParaRPr>
                    </a:p>
                  </a:txBody>
                  <a:tcPr marL="91443" marR="91443" marT="45747" marB="45747"/>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altLang="en-US" sz="1400" b="1" dirty="0" smtClean="0">
                          <a:effectLst/>
                        </a:rPr>
                        <a:t>委託價格</a:t>
                      </a:r>
                      <a:endParaRPr lang="zh-TW" altLang="en-US" sz="1400" b="1" dirty="0">
                        <a:solidFill>
                          <a:srgbClr val="FFFF00"/>
                        </a:solidFill>
                        <a:effectLst/>
                      </a:endParaRPr>
                    </a:p>
                  </a:txBody>
                  <a:tcPr marL="91443" marR="91443" marT="45747" marB="45747"/>
                </a:tc>
                <a:tc gridSpan="2">
                  <a:txBody>
                    <a:bodyPr/>
                    <a:lstStyle/>
                    <a:p>
                      <a:pPr algn="ctr"/>
                      <a:r>
                        <a:rPr lang="zh-TW" altLang="en-US" sz="1400" b="1" dirty="0" smtClean="0">
                          <a:effectLst/>
                        </a:rPr>
                        <a:t>賣出</a:t>
                      </a:r>
                      <a:endParaRPr lang="zh-TW" altLang="en-US" sz="1400" b="1" dirty="0">
                        <a:solidFill>
                          <a:srgbClr val="FFFF00"/>
                        </a:solidFill>
                        <a:effectLst/>
                      </a:endParaRPr>
                    </a:p>
                  </a:txBody>
                  <a:tcPr marL="91443" marR="91443" marT="45747" marB="45747"/>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74373">
                <a:tc>
                  <a:txBody>
                    <a:bodyPr/>
                    <a:lstStyle/>
                    <a:p>
                      <a:pPr algn="ctr"/>
                      <a:r>
                        <a:rPr lang="zh-TW" altLang="en-US" sz="1400" b="1" dirty="0" smtClean="0">
                          <a:effectLst/>
                        </a:rPr>
                        <a:t>累積總量</a:t>
                      </a:r>
                      <a:endParaRPr lang="zh-TW" altLang="en-US" sz="1400" b="1" dirty="0">
                        <a:solidFill>
                          <a:srgbClr val="FFFF00"/>
                        </a:solidFill>
                        <a:effectLst/>
                      </a:endParaRPr>
                    </a:p>
                  </a:txBody>
                  <a:tcPr marL="91443" marR="91443" marT="45747" marB="45747"/>
                </a:tc>
                <a:tc>
                  <a:txBody>
                    <a:bodyPr/>
                    <a:lstStyle/>
                    <a:p>
                      <a:pPr algn="ctr"/>
                      <a:r>
                        <a:rPr lang="zh-TW" altLang="en-US" sz="1400" b="1" dirty="0" smtClean="0">
                          <a:effectLst/>
                        </a:rPr>
                        <a:t>委託量</a:t>
                      </a:r>
                      <a:endParaRPr lang="zh-TW" altLang="en-US" sz="1400" b="1" dirty="0">
                        <a:solidFill>
                          <a:srgbClr val="FFFF00"/>
                        </a:solidFill>
                        <a:effectLst/>
                      </a:endParaRPr>
                    </a:p>
                  </a:txBody>
                  <a:tcPr marL="91443" marR="91443" marT="45747" marB="45747"/>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sz="1400" b="1" dirty="0" smtClean="0">
                          <a:effectLst/>
                        </a:rPr>
                        <a:t>委託量</a:t>
                      </a:r>
                      <a:endParaRPr lang="zh-TW" altLang="en-US" sz="1400" b="1" dirty="0">
                        <a:solidFill>
                          <a:srgbClr val="FFFF00"/>
                        </a:solidFill>
                        <a:effectLst/>
                      </a:endParaRPr>
                    </a:p>
                  </a:txBody>
                  <a:tcPr marL="91443" marR="91443" marT="45747" marB="45747"/>
                </a:tc>
                <a:tc>
                  <a:txBody>
                    <a:bodyPr/>
                    <a:lstStyle/>
                    <a:p>
                      <a:pPr marL="0" algn="ctr" defTabSz="914400" rtl="0" eaLnBrk="1" latinLnBrk="0" hangingPunct="1"/>
                      <a:r>
                        <a:rPr lang="zh-TW" altLang="en-US" sz="1400" b="1" kern="1200" dirty="0" smtClean="0">
                          <a:effectLst/>
                        </a:rPr>
                        <a:t>累積總量</a:t>
                      </a:r>
                      <a:endParaRPr lang="zh-TW" altLang="en-US" sz="1400" b="1" kern="1200" dirty="0">
                        <a:solidFill>
                          <a:srgbClr val="FFFF00"/>
                        </a:solidFill>
                        <a:effectLst/>
                        <a:latin typeface="+mn-lt"/>
                        <a:ea typeface="+mn-ea"/>
                        <a:cs typeface="+mn-cs"/>
                      </a:endParaRPr>
                    </a:p>
                  </a:txBody>
                  <a:tcPr marL="91443" marR="91443" marT="45747" marB="45747"/>
                </a:tc>
                <a:extLst>
                  <a:ext uri="{0D108BD9-81ED-4DB2-BD59-A6C34878D82A}">
                    <a16:rowId xmlns:a16="http://schemas.microsoft.com/office/drawing/2014/main" xmlns="" val="10001"/>
                  </a:ext>
                </a:extLst>
              </a:tr>
              <a:tr h="274373">
                <a:tc>
                  <a:txBody>
                    <a:bodyPr/>
                    <a:lstStyle/>
                    <a:p>
                      <a:pPr algn="ctr"/>
                      <a:r>
                        <a:rPr lang="en-US" altLang="zh-TW" sz="1400" b="1" dirty="0" smtClean="0">
                          <a:effectLst/>
                        </a:rPr>
                        <a:t>5</a:t>
                      </a: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5</a:t>
                      </a:r>
                      <a:endParaRPr lang="zh-TW" altLang="en-US" sz="1400" b="1" dirty="0">
                        <a:solidFill>
                          <a:srgbClr val="FFFF00"/>
                        </a:solidFill>
                        <a:effectLst/>
                      </a:endParaRPr>
                    </a:p>
                  </a:txBody>
                  <a:tcPr marL="91443" marR="91443" marT="45747" marB="45747"/>
                </a:tc>
                <a:tc>
                  <a:txBody>
                    <a:bodyPr/>
                    <a:lstStyle/>
                    <a:p>
                      <a:pPr algn="ctr"/>
                      <a:r>
                        <a:rPr lang="zh-TW" altLang="en-US" sz="1400" b="1" dirty="0" smtClean="0">
                          <a:effectLst/>
                        </a:rPr>
                        <a:t>買進市價</a:t>
                      </a:r>
                      <a:endParaRPr lang="zh-TW" altLang="en-US" sz="1400" b="1" dirty="0">
                        <a:solidFill>
                          <a:srgbClr val="FFFF00"/>
                        </a:solidFill>
                        <a:effectLst/>
                      </a:endParaRPr>
                    </a:p>
                  </a:txBody>
                  <a:tcPr marL="91443" marR="91443" marT="45747" marB="45747"/>
                </a:tc>
                <a:tc>
                  <a:txBody>
                    <a:bodyPr/>
                    <a:lstStyle/>
                    <a:p>
                      <a:pPr algn="ctr"/>
                      <a:endParaRPr lang="zh-TW" altLang="en-US" sz="1400" b="1" dirty="0">
                        <a:solidFill>
                          <a:srgbClr val="FFFF00"/>
                        </a:solidFill>
                        <a:effectLst/>
                      </a:endParaRPr>
                    </a:p>
                  </a:txBody>
                  <a:tcPr marL="91443" marR="91443" marT="45747" marB="45747"/>
                </a:tc>
                <a:tc>
                  <a:txBody>
                    <a:bodyPr/>
                    <a:lstStyle/>
                    <a:p>
                      <a:pPr marL="0" algn="ctr" defTabSz="914400" rtl="0" eaLnBrk="1" latinLnBrk="0" hangingPunct="1"/>
                      <a:r>
                        <a:rPr lang="en-US" altLang="zh-TW" sz="1400" b="1" kern="1200" dirty="0" smtClean="0">
                          <a:effectLst/>
                        </a:rPr>
                        <a:t>35</a:t>
                      </a:r>
                      <a:endParaRPr lang="zh-TW" altLang="en-US" sz="1400" b="1" kern="1200" dirty="0">
                        <a:solidFill>
                          <a:srgbClr val="FFFF00"/>
                        </a:solidFill>
                        <a:effectLst/>
                        <a:latin typeface="+mn-lt"/>
                        <a:ea typeface="+mn-ea"/>
                        <a:cs typeface="+mn-cs"/>
                      </a:endParaRPr>
                    </a:p>
                  </a:txBody>
                  <a:tcPr marL="91443" marR="91443" marT="45747" marB="45747"/>
                </a:tc>
                <a:extLst>
                  <a:ext uri="{0D108BD9-81ED-4DB2-BD59-A6C34878D82A}">
                    <a16:rowId xmlns:a16="http://schemas.microsoft.com/office/drawing/2014/main" xmlns="" val="10002"/>
                  </a:ext>
                </a:extLst>
              </a:tr>
              <a:tr h="274373">
                <a:tc>
                  <a:txBody>
                    <a:bodyPr/>
                    <a:lstStyle/>
                    <a:p>
                      <a:pPr algn="ctr"/>
                      <a:r>
                        <a:rPr lang="en-US" altLang="zh-TW" sz="1400" b="1" dirty="0" smtClean="0">
                          <a:effectLst/>
                        </a:rPr>
                        <a:t>5</a:t>
                      </a:r>
                      <a:endParaRPr lang="zh-TW" altLang="en-US" sz="1400" b="1" dirty="0">
                        <a:solidFill>
                          <a:srgbClr val="FFFF00"/>
                        </a:solidFill>
                        <a:effectLst/>
                      </a:endParaRPr>
                    </a:p>
                  </a:txBody>
                  <a:tcPr marL="91443" marR="91443" marT="45747" marB="45747"/>
                </a:tc>
                <a:tc>
                  <a:txBody>
                    <a:bodyPr/>
                    <a:lstStyle/>
                    <a:p>
                      <a:pPr algn="ct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10,702</a:t>
                      </a: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5</a:t>
                      </a:r>
                      <a:endParaRPr lang="zh-TW" altLang="en-US" sz="1400" b="1" dirty="0">
                        <a:solidFill>
                          <a:srgbClr val="FFFF00"/>
                        </a:solidFill>
                        <a:effectLst/>
                      </a:endParaRPr>
                    </a:p>
                  </a:txBody>
                  <a:tcPr marL="91443" marR="91443" marT="45747" marB="45747"/>
                </a:tc>
                <a:tc>
                  <a:txBody>
                    <a:bodyPr/>
                    <a:lstStyle/>
                    <a:p>
                      <a:pPr marL="0" algn="ctr" defTabSz="914400" rtl="0" eaLnBrk="1" latinLnBrk="0" hangingPunct="1"/>
                      <a:r>
                        <a:rPr lang="en-US" altLang="zh-TW" sz="1400" b="1" kern="1200" dirty="0" smtClean="0">
                          <a:effectLst/>
                        </a:rPr>
                        <a:t>35</a:t>
                      </a:r>
                      <a:endParaRPr lang="zh-TW" altLang="en-US" sz="1400" b="1" kern="1200" dirty="0">
                        <a:solidFill>
                          <a:srgbClr val="FFFF00"/>
                        </a:solidFill>
                        <a:effectLst/>
                        <a:latin typeface="+mn-lt"/>
                        <a:ea typeface="+mn-ea"/>
                        <a:cs typeface="+mn-cs"/>
                      </a:endParaRPr>
                    </a:p>
                  </a:txBody>
                  <a:tcPr marL="91443" marR="91443" marT="45747" marB="45747"/>
                </a:tc>
                <a:extLst>
                  <a:ext uri="{0D108BD9-81ED-4DB2-BD59-A6C34878D82A}">
                    <a16:rowId xmlns:a16="http://schemas.microsoft.com/office/drawing/2014/main" xmlns="" val="10003"/>
                  </a:ext>
                </a:extLst>
              </a:tr>
              <a:tr h="274373">
                <a:tc>
                  <a:txBody>
                    <a:bodyPr/>
                    <a:lstStyle/>
                    <a:p>
                      <a:pPr algn="ctr"/>
                      <a:r>
                        <a:rPr lang="en-US" altLang="zh-TW" sz="1400" b="1" dirty="0" smtClean="0">
                          <a:effectLst/>
                        </a:rPr>
                        <a:t>5</a:t>
                      </a:r>
                      <a:endParaRPr lang="zh-TW" altLang="en-US" sz="1400" b="1" dirty="0">
                        <a:solidFill>
                          <a:srgbClr val="FFFF00"/>
                        </a:solidFill>
                        <a:effectLst/>
                      </a:endParaRPr>
                    </a:p>
                  </a:txBody>
                  <a:tcPr marL="91443" marR="91443" marT="45747" marB="45747"/>
                </a:tc>
                <a:tc>
                  <a:txBody>
                    <a:bodyPr/>
                    <a:lstStyle/>
                    <a:p>
                      <a:pPr algn="ct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10,701</a:t>
                      </a: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6</a:t>
                      </a:r>
                      <a:endParaRPr lang="zh-TW" altLang="en-US" sz="1400" b="1" dirty="0">
                        <a:solidFill>
                          <a:srgbClr val="FFFF00"/>
                        </a:solidFill>
                        <a:effectLst/>
                      </a:endParaRPr>
                    </a:p>
                  </a:txBody>
                  <a:tcPr marL="91443" marR="91443" marT="45747" marB="45747"/>
                </a:tc>
                <a:tc>
                  <a:txBody>
                    <a:bodyPr/>
                    <a:lstStyle/>
                    <a:p>
                      <a:pPr marL="0" algn="ctr" defTabSz="914400" rtl="0" eaLnBrk="1" latinLnBrk="0" hangingPunct="1"/>
                      <a:r>
                        <a:rPr lang="en-US" altLang="zh-TW" sz="1400" b="1" kern="1200" dirty="0" smtClean="0">
                          <a:effectLst/>
                        </a:rPr>
                        <a:t>30</a:t>
                      </a:r>
                      <a:endParaRPr lang="zh-TW" altLang="en-US" sz="1400" b="1" kern="1200" dirty="0">
                        <a:solidFill>
                          <a:srgbClr val="FFFF00"/>
                        </a:solidFill>
                        <a:effectLst/>
                        <a:latin typeface="+mn-lt"/>
                        <a:ea typeface="+mn-ea"/>
                        <a:cs typeface="+mn-cs"/>
                      </a:endParaRPr>
                    </a:p>
                  </a:txBody>
                  <a:tcPr marL="91443" marR="91443" marT="45747" marB="45747"/>
                </a:tc>
                <a:extLst>
                  <a:ext uri="{0D108BD9-81ED-4DB2-BD59-A6C34878D82A}">
                    <a16:rowId xmlns:a16="http://schemas.microsoft.com/office/drawing/2014/main" xmlns="" val="10004"/>
                  </a:ext>
                </a:extLst>
              </a:tr>
              <a:tr h="274373">
                <a:tc>
                  <a:txBody>
                    <a:bodyPr/>
                    <a:lstStyle/>
                    <a:p>
                      <a:pPr algn="ctr"/>
                      <a:r>
                        <a:rPr lang="en-US" altLang="zh-TW" sz="1400" b="1" dirty="0" smtClean="0">
                          <a:effectLst/>
                        </a:rPr>
                        <a:t>5</a:t>
                      </a:r>
                      <a:endParaRPr lang="zh-TW" altLang="en-US" sz="1400" b="1" dirty="0">
                        <a:solidFill>
                          <a:srgbClr val="FFFF00"/>
                        </a:solidFill>
                        <a:effectLst/>
                      </a:endParaRPr>
                    </a:p>
                  </a:txBody>
                  <a:tcPr marL="91443" marR="91443" marT="45747" marB="45747"/>
                </a:tc>
                <a:tc>
                  <a:txBody>
                    <a:bodyPr/>
                    <a:lstStyle/>
                    <a:p>
                      <a:pPr algn="ct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10,700</a:t>
                      </a: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7</a:t>
                      </a:r>
                      <a:endParaRPr lang="zh-TW" altLang="en-US" sz="1400" b="1" dirty="0">
                        <a:solidFill>
                          <a:srgbClr val="FFFF00"/>
                        </a:solidFill>
                        <a:effectLst/>
                      </a:endParaRPr>
                    </a:p>
                  </a:txBody>
                  <a:tcPr marL="91443" marR="91443" marT="45747" marB="45747"/>
                </a:tc>
                <a:tc>
                  <a:txBody>
                    <a:bodyPr/>
                    <a:lstStyle/>
                    <a:p>
                      <a:pPr marL="0" algn="ctr" defTabSz="914400" rtl="0" eaLnBrk="1" latinLnBrk="0" hangingPunct="1"/>
                      <a:r>
                        <a:rPr lang="en-US" altLang="zh-TW" sz="1400" b="1" kern="1200" dirty="0" smtClean="0">
                          <a:effectLst/>
                        </a:rPr>
                        <a:t>24</a:t>
                      </a:r>
                      <a:endParaRPr lang="zh-TW" altLang="en-US" sz="1400" b="1" kern="1200" dirty="0">
                        <a:solidFill>
                          <a:srgbClr val="FFFF00"/>
                        </a:solidFill>
                        <a:effectLst/>
                        <a:latin typeface="+mn-lt"/>
                        <a:ea typeface="+mn-ea"/>
                        <a:cs typeface="+mn-cs"/>
                      </a:endParaRPr>
                    </a:p>
                  </a:txBody>
                  <a:tcPr marL="91443" marR="91443" marT="45747" marB="45747"/>
                </a:tc>
                <a:extLst>
                  <a:ext uri="{0D108BD9-81ED-4DB2-BD59-A6C34878D82A}">
                    <a16:rowId xmlns:a16="http://schemas.microsoft.com/office/drawing/2014/main" xmlns="" val="10005"/>
                  </a:ext>
                </a:extLst>
              </a:tr>
              <a:tr h="274373">
                <a:tc>
                  <a:txBody>
                    <a:bodyPr/>
                    <a:lstStyle/>
                    <a:p>
                      <a:pPr algn="ctr"/>
                      <a:r>
                        <a:rPr lang="en-US" altLang="zh-TW" sz="1400" b="1" dirty="0" smtClean="0">
                          <a:effectLst/>
                        </a:rPr>
                        <a:t>5</a:t>
                      </a:r>
                      <a:endParaRPr lang="zh-TW" altLang="en-US" sz="1400" b="1" dirty="0">
                        <a:solidFill>
                          <a:srgbClr val="FFFF00"/>
                        </a:solidFill>
                        <a:effectLst/>
                      </a:endParaRPr>
                    </a:p>
                  </a:txBody>
                  <a:tcPr marL="91443" marR="91443" marT="45747" marB="45747"/>
                </a:tc>
                <a:tc>
                  <a:txBody>
                    <a:bodyPr/>
                    <a:lstStyle/>
                    <a:p>
                      <a:pPr algn="ct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10,699</a:t>
                      </a: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8</a:t>
                      </a:r>
                      <a:endParaRPr lang="zh-TW" altLang="en-US" sz="1400" b="1" dirty="0">
                        <a:solidFill>
                          <a:srgbClr val="FFFF00"/>
                        </a:solidFill>
                        <a:effectLst/>
                      </a:endParaRPr>
                    </a:p>
                  </a:txBody>
                  <a:tcPr marL="91443" marR="91443" marT="45747" marB="45747"/>
                </a:tc>
                <a:tc>
                  <a:txBody>
                    <a:bodyPr/>
                    <a:lstStyle/>
                    <a:p>
                      <a:pPr marL="0" algn="ctr" defTabSz="914400" rtl="0" eaLnBrk="1" latinLnBrk="0" hangingPunct="1"/>
                      <a:r>
                        <a:rPr lang="en-US" altLang="zh-TW" sz="1400" b="1" kern="1200" dirty="0" smtClean="0">
                          <a:effectLst/>
                        </a:rPr>
                        <a:t>17</a:t>
                      </a:r>
                      <a:endParaRPr lang="zh-TW" altLang="en-US" sz="1400" b="1" kern="1200" dirty="0">
                        <a:solidFill>
                          <a:srgbClr val="FFFF00"/>
                        </a:solidFill>
                        <a:effectLst/>
                        <a:latin typeface="+mn-lt"/>
                        <a:ea typeface="+mn-ea"/>
                        <a:cs typeface="+mn-cs"/>
                      </a:endParaRPr>
                    </a:p>
                  </a:txBody>
                  <a:tcPr marL="91443" marR="91443" marT="45747" marB="45747"/>
                </a:tc>
                <a:extLst>
                  <a:ext uri="{0D108BD9-81ED-4DB2-BD59-A6C34878D82A}">
                    <a16:rowId xmlns:a16="http://schemas.microsoft.com/office/drawing/2014/main" xmlns="" val="10006"/>
                  </a:ext>
                </a:extLst>
              </a:tr>
              <a:tr h="274373">
                <a:tc>
                  <a:txBody>
                    <a:bodyPr/>
                    <a:lstStyle/>
                    <a:p>
                      <a:pPr algn="ctr"/>
                      <a:r>
                        <a:rPr lang="en-US" altLang="zh-TW" sz="1400" b="1" dirty="0" smtClean="0">
                          <a:effectLst/>
                        </a:rPr>
                        <a:t>9</a:t>
                      </a:r>
                      <a:endParaRPr lang="zh-TW" altLang="en-US" sz="1400" b="1" dirty="0">
                        <a:solidFill>
                          <a:srgbClr val="FFFF00"/>
                        </a:solidFill>
                        <a:effectLst/>
                      </a:endParaRPr>
                    </a:p>
                  </a:txBody>
                  <a:tcPr marL="91443" marR="91443" marT="45747" marB="45747">
                    <a:solidFill>
                      <a:srgbClr val="00FF00"/>
                    </a:solidFill>
                  </a:tcPr>
                </a:tc>
                <a:tc>
                  <a:txBody>
                    <a:bodyPr/>
                    <a:lstStyle/>
                    <a:p>
                      <a:pPr algn="ctr"/>
                      <a:r>
                        <a:rPr lang="en-US" altLang="zh-TW" sz="1400" b="1" dirty="0" smtClean="0">
                          <a:effectLst/>
                        </a:rPr>
                        <a:t>4</a:t>
                      </a:r>
                      <a:endParaRPr lang="zh-TW" altLang="en-US" sz="1400" b="1" dirty="0">
                        <a:solidFill>
                          <a:srgbClr val="FFFF00"/>
                        </a:solidFill>
                        <a:effectLst/>
                      </a:endParaRPr>
                    </a:p>
                  </a:txBody>
                  <a:tcPr marL="91443" marR="91443" marT="45747" marB="45747">
                    <a:solidFill>
                      <a:srgbClr val="00FF00"/>
                    </a:solidFill>
                  </a:tcPr>
                </a:tc>
                <a:tc>
                  <a:txBody>
                    <a:bodyPr/>
                    <a:lstStyle/>
                    <a:p>
                      <a:pPr algn="ctr"/>
                      <a:r>
                        <a:rPr lang="en-US" altLang="zh-TW" sz="1400" b="1" dirty="0" smtClean="0">
                          <a:effectLst/>
                        </a:rPr>
                        <a:t>10,698</a:t>
                      </a:r>
                      <a:endParaRPr lang="zh-TW" altLang="en-US" sz="1400" b="1" dirty="0">
                        <a:solidFill>
                          <a:srgbClr val="FFFF00"/>
                        </a:solidFill>
                        <a:effectLst/>
                      </a:endParaRPr>
                    </a:p>
                  </a:txBody>
                  <a:tcPr marL="91443" marR="91443" marT="45747" marB="45747">
                    <a:solidFill>
                      <a:srgbClr val="00FF00"/>
                    </a:solidFill>
                  </a:tcPr>
                </a:tc>
                <a:tc>
                  <a:txBody>
                    <a:bodyPr/>
                    <a:lstStyle/>
                    <a:p>
                      <a:pPr algn="ctr"/>
                      <a:endParaRPr lang="zh-TW" altLang="en-US" sz="1400" b="1" dirty="0">
                        <a:solidFill>
                          <a:srgbClr val="FFFF00"/>
                        </a:solidFill>
                        <a:effectLst/>
                      </a:endParaRPr>
                    </a:p>
                  </a:txBody>
                  <a:tcPr marL="91443" marR="91443" marT="45747" marB="45747">
                    <a:solidFill>
                      <a:srgbClr val="00FF00"/>
                    </a:solidFill>
                  </a:tcPr>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lt"/>
                        <a:ea typeface="+mn-ea"/>
                        <a:cs typeface="+mn-cs"/>
                      </a:endParaRPr>
                    </a:p>
                  </a:txBody>
                  <a:tcPr marL="91443" marR="91443" marT="45747" marB="45747">
                    <a:solidFill>
                      <a:srgbClr val="00FF00"/>
                    </a:solidFill>
                  </a:tcPr>
                </a:tc>
                <a:extLst>
                  <a:ext uri="{0D108BD9-81ED-4DB2-BD59-A6C34878D82A}">
                    <a16:rowId xmlns:a16="http://schemas.microsoft.com/office/drawing/2014/main" xmlns="" val="10007"/>
                  </a:ext>
                </a:extLst>
              </a:tr>
              <a:tr h="274373">
                <a:tc>
                  <a:txBody>
                    <a:bodyPr/>
                    <a:lstStyle/>
                    <a:p>
                      <a:pPr algn="ctr"/>
                      <a:r>
                        <a:rPr lang="en-US" altLang="zh-TW" sz="1400" b="1" dirty="0" smtClean="0">
                          <a:effectLst/>
                        </a:rPr>
                        <a:t>12</a:t>
                      </a:r>
                      <a:endParaRPr lang="zh-TW" altLang="en-US" sz="1400" b="1" dirty="0">
                        <a:solidFill>
                          <a:srgbClr val="FFFF00"/>
                        </a:solidFill>
                        <a:effectLst/>
                      </a:endParaRPr>
                    </a:p>
                  </a:txBody>
                  <a:tcPr marL="91443" marR="91443" marT="45747" marB="45747">
                    <a:solidFill>
                      <a:srgbClr val="00FF00"/>
                    </a:solidFill>
                  </a:tcPr>
                </a:tc>
                <a:tc>
                  <a:txBody>
                    <a:bodyPr/>
                    <a:lstStyle/>
                    <a:p>
                      <a:pPr algn="ctr"/>
                      <a:r>
                        <a:rPr lang="en-US" altLang="zh-TW" sz="1400" b="1" dirty="0" smtClean="0">
                          <a:effectLst/>
                        </a:rPr>
                        <a:t>3</a:t>
                      </a:r>
                      <a:endParaRPr lang="zh-TW" altLang="en-US" sz="1400" b="1" dirty="0">
                        <a:solidFill>
                          <a:srgbClr val="FFFF00"/>
                        </a:solidFill>
                        <a:effectLst/>
                      </a:endParaRPr>
                    </a:p>
                  </a:txBody>
                  <a:tcPr marL="91443" marR="91443" marT="45747" marB="45747">
                    <a:solidFill>
                      <a:srgbClr val="00FF00"/>
                    </a:solidFill>
                  </a:tcPr>
                </a:tc>
                <a:tc>
                  <a:txBody>
                    <a:bodyPr/>
                    <a:lstStyle/>
                    <a:p>
                      <a:pPr algn="ctr"/>
                      <a:r>
                        <a:rPr lang="en-US" altLang="zh-TW" sz="1400" b="1" dirty="0" smtClean="0">
                          <a:effectLst/>
                        </a:rPr>
                        <a:t>10,697</a:t>
                      </a:r>
                      <a:endParaRPr lang="zh-TW" altLang="en-US" sz="1400" b="1" dirty="0">
                        <a:solidFill>
                          <a:srgbClr val="FFFF00"/>
                        </a:solidFill>
                        <a:effectLst/>
                      </a:endParaRPr>
                    </a:p>
                  </a:txBody>
                  <a:tcPr marL="91443" marR="91443" marT="45747" marB="45747">
                    <a:solidFill>
                      <a:srgbClr val="00FF00"/>
                    </a:solidFill>
                  </a:tcPr>
                </a:tc>
                <a:tc>
                  <a:txBody>
                    <a:bodyPr/>
                    <a:lstStyle/>
                    <a:p>
                      <a:pPr algn="ctr"/>
                      <a:endParaRPr lang="zh-TW" altLang="en-US" sz="1400" b="1" dirty="0">
                        <a:solidFill>
                          <a:srgbClr val="FFFF00"/>
                        </a:solidFill>
                        <a:effectLst/>
                      </a:endParaRPr>
                    </a:p>
                  </a:txBody>
                  <a:tcPr marL="91443" marR="91443" marT="45747" marB="45747">
                    <a:solidFill>
                      <a:srgbClr val="00FF00"/>
                    </a:solidFill>
                  </a:tcPr>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lt"/>
                        <a:ea typeface="+mn-ea"/>
                        <a:cs typeface="+mn-cs"/>
                      </a:endParaRPr>
                    </a:p>
                  </a:txBody>
                  <a:tcPr marL="91443" marR="91443" marT="45747" marB="45747">
                    <a:solidFill>
                      <a:srgbClr val="00FF00"/>
                    </a:solidFill>
                  </a:tcPr>
                </a:tc>
                <a:extLst>
                  <a:ext uri="{0D108BD9-81ED-4DB2-BD59-A6C34878D82A}">
                    <a16:rowId xmlns:a16="http://schemas.microsoft.com/office/drawing/2014/main" xmlns="" val="10008"/>
                  </a:ext>
                </a:extLst>
              </a:tr>
              <a:tr h="274373">
                <a:tc>
                  <a:txBody>
                    <a:bodyPr/>
                    <a:lstStyle/>
                    <a:p>
                      <a:pPr algn="ctr"/>
                      <a:r>
                        <a:rPr lang="en-US" altLang="zh-TW" sz="1400" b="1" dirty="0" smtClean="0">
                          <a:effectLst/>
                        </a:rPr>
                        <a:t>14</a:t>
                      </a: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2</a:t>
                      </a: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10,696</a:t>
                      </a:r>
                      <a:endParaRPr lang="zh-TW" altLang="en-US" sz="1400" b="1" dirty="0">
                        <a:solidFill>
                          <a:srgbClr val="FFFF00"/>
                        </a:solidFill>
                        <a:effectLst/>
                      </a:endParaRPr>
                    </a:p>
                  </a:txBody>
                  <a:tcPr marL="91443" marR="91443" marT="45747" marB="45747"/>
                </a:tc>
                <a:tc>
                  <a:txBody>
                    <a:bodyPr/>
                    <a:lstStyle/>
                    <a:p>
                      <a:pPr algn="ctr"/>
                      <a:endParaRPr lang="zh-TW" altLang="en-US" sz="1400" b="1" dirty="0">
                        <a:solidFill>
                          <a:srgbClr val="FFFF00"/>
                        </a:solidFill>
                        <a:effectLst/>
                      </a:endParaRPr>
                    </a:p>
                  </a:txBody>
                  <a:tcPr marL="91443" marR="91443" marT="45747" marB="45747"/>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lt"/>
                        <a:ea typeface="+mn-ea"/>
                        <a:cs typeface="+mn-cs"/>
                      </a:endParaRPr>
                    </a:p>
                  </a:txBody>
                  <a:tcPr marL="91443" marR="91443" marT="45747" marB="45747"/>
                </a:tc>
                <a:extLst>
                  <a:ext uri="{0D108BD9-81ED-4DB2-BD59-A6C34878D82A}">
                    <a16:rowId xmlns:a16="http://schemas.microsoft.com/office/drawing/2014/main" xmlns="" val="10009"/>
                  </a:ext>
                </a:extLst>
              </a:tr>
              <a:tr h="274373">
                <a:tc>
                  <a:txBody>
                    <a:bodyPr/>
                    <a:lstStyle/>
                    <a:p>
                      <a:pPr algn="ctr"/>
                      <a:r>
                        <a:rPr lang="en-US" altLang="zh-TW" sz="1400" b="1" dirty="0" smtClean="0">
                          <a:effectLst/>
                        </a:rPr>
                        <a:t>15</a:t>
                      </a: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1</a:t>
                      </a: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10,695</a:t>
                      </a:r>
                      <a:endParaRPr lang="zh-TW" altLang="en-US" sz="1400" b="1" dirty="0">
                        <a:solidFill>
                          <a:srgbClr val="FFFF00"/>
                        </a:solidFill>
                        <a:effectLst/>
                      </a:endParaRPr>
                    </a:p>
                  </a:txBody>
                  <a:tcPr marL="91443" marR="91443" marT="45747" marB="45747"/>
                </a:tc>
                <a:tc>
                  <a:txBody>
                    <a:bodyPr/>
                    <a:lstStyle/>
                    <a:p>
                      <a:pPr algn="ctr"/>
                      <a:endParaRPr lang="zh-TW" altLang="en-US" sz="1400" b="1" dirty="0">
                        <a:solidFill>
                          <a:srgbClr val="FFFF00"/>
                        </a:solidFill>
                        <a:effectLst/>
                      </a:endParaRPr>
                    </a:p>
                  </a:txBody>
                  <a:tcPr marL="91443" marR="91443" marT="45747" marB="45747"/>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lt"/>
                        <a:ea typeface="+mn-ea"/>
                        <a:cs typeface="+mn-cs"/>
                      </a:endParaRPr>
                    </a:p>
                  </a:txBody>
                  <a:tcPr marL="91443" marR="91443" marT="45747" marB="45747"/>
                </a:tc>
                <a:extLst>
                  <a:ext uri="{0D108BD9-81ED-4DB2-BD59-A6C34878D82A}">
                    <a16:rowId xmlns:a16="http://schemas.microsoft.com/office/drawing/2014/main" xmlns="" val="10010"/>
                  </a:ext>
                </a:extLst>
              </a:tr>
              <a:tr h="274373">
                <a:tc>
                  <a:txBody>
                    <a:bodyPr/>
                    <a:lstStyle/>
                    <a:p>
                      <a:pPr algn="ctr"/>
                      <a:r>
                        <a:rPr lang="en-US" altLang="zh-TW" sz="1400" b="1" dirty="0" smtClean="0">
                          <a:effectLst/>
                        </a:rPr>
                        <a:t>15</a:t>
                      </a:r>
                      <a:endParaRPr lang="zh-TW" altLang="en-US" sz="1400" b="1" dirty="0">
                        <a:solidFill>
                          <a:srgbClr val="FFFF00"/>
                        </a:solidFill>
                        <a:effectLst/>
                      </a:endParaRPr>
                    </a:p>
                  </a:txBody>
                  <a:tcPr marL="91443" marR="91443" marT="45747" marB="45747"/>
                </a:tc>
                <a:tc>
                  <a:txBody>
                    <a:bodyPr/>
                    <a:lstStyle/>
                    <a:p>
                      <a:pPr algn="ctr"/>
                      <a:endParaRPr lang="zh-TW" altLang="en-US" sz="1400" b="1" dirty="0">
                        <a:solidFill>
                          <a:srgbClr val="FFFF00"/>
                        </a:solidFill>
                        <a:effectLst/>
                      </a:endParaRPr>
                    </a:p>
                  </a:txBody>
                  <a:tcPr marL="91443" marR="91443" marT="45747" marB="45747"/>
                </a:tc>
                <a:tc>
                  <a:txBody>
                    <a:bodyPr/>
                    <a:lstStyle/>
                    <a:p>
                      <a:pPr algn="ctr"/>
                      <a:r>
                        <a:rPr lang="zh-TW" altLang="en-US" sz="1400" b="1" dirty="0" smtClean="0">
                          <a:effectLst/>
                        </a:rPr>
                        <a:t>賣出市價</a:t>
                      </a:r>
                      <a:endParaRPr lang="zh-TW" altLang="en-US" sz="1400" b="1" dirty="0">
                        <a:solidFill>
                          <a:srgbClr val="FFFF00"/>
                        </a:solidFill>
                        <a:effectLst/>
                      </a:endParaRPr>
                    </a:p>
                  </a:txBody>
                  <a:tcPr marL="91443" marR="91443" marT="45747" marB="45747"/>
                </a:tc>
                <a:tc>
                  <a:txBody>
                    <a:bodyPr/>
                    <a:lstStyle/>
                    <a:p>
                      <a:pPr algn="ctr"/>
                      <a:r>
                        <a:rPr lang="en-US" altLang="zh-TW" sz="1400" b="1" dirty="0" smtClean="0">
                          <a:effectLst/>
                        </a:rPr>
                        <a:t>9</a:t>
                      </a:r>
                      <a:endParaRPr lang="zh-TW" altLang="en-US" sz="1400" b="1" dirty="0">
                        <a:solidFill>
                          <a:srgbClr val="FFFF00"/>
                        </a:solidFill>
                        <a:effectLst/>
                      </a:endParaRPr>
                    </a:p>
                  </a:txBody>
                  <a:tcPr marL="91443" marR="91443" marT="45747" marB="45747"/>
                </a:tc>
                <a:tc>
                  <a:txBody>
                    <a:bodyPr/>
                    <a:lstStyle/>
                    <a:p>
                      <a:pPr marL="0" algn="ctr" defTabSz="914400" rtl="0" eaLnBrk="1" latinLnBrk="0" hangingPunct="1"/>
                      <a:r>
                        <a:rPr lang="en-US" altLang="zh-TW" sz="1400" b="1" kern="1200" dirty="0" smtClean="0">
                          <a:effectLst/>
                        </a:rPr>
                        <a:t>9</a:t>
                      </a:r>
                      <a:endParaRPr lang="zh-TW" altLang="en-US" sz="1400" b="1" kern="1200" dirty="0">
                        <a:solidFill>
                          <a:srgbClr val="FFFF00"/>
                        </a:solidFill>
                        <a:effectLst/>
                        <a:latin typeface="+mn-lt"/>
                        <a:ea typeface="+mn-ea"/>
                        <a:cs typeface="+mn-cs"/>
                      </a:endParaRPr>
                    </a:p>
                  </a:txBody>
                  <a:tcPr marL="91443" marR="91443" marT="45747" marB="45747"/>
                </a:tc>
                <a:extLst>
                  <a:ext uri="{0D108BD9-81ED-4DB2-BD59-A6C34878D82A}">
                    <a16:rowId xmlns:a16="http://schemas.microsoft.com/office/drawing/2014/main" xmlns="" val="10011"/>
                  </a:ext>
                </a:extLst>
              </a:tr>
            </a:tbl>
          </a:graphicData>
        </a:graphic>
      </p:graphicFrame>
      <p:cxnSp>
        <p:nvCxnSpPr>
          <p:cNvPr id="20" name="直線接點 19"/>
          <p:cNvCxnSpPr/>
          <p:nvPr/>
        </p:nvCxnSpPr>
        <p:spPr>
          <a:xfrm flipV="1">
            <a:off x="1474788" y="3044032"/>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1" name="直線接點 20"/>
          <p:cNvCxnSpPr/>
          <p:nvPr/>
        </p:nvCxnSpPr>
        <p:spPr>
          <a:xfrm flipV="1">
            <a:off x="1452543" y="4596608"/>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2" name="直線接點 21"/>
          <p:cNvCxnSpPr/>
          <p:nvPr/>
        </p:nvCxnSpPr>
        <p:spPr>
          <a:xfrm flipV="1">
            <a:off x="3225800" y="5787233"/>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25" name="文字方塊 24"/>
          <p:cNvSpPr txBox="1"/>
          <p:nvPr/>
        </p:nvSpPr>
        <p:spPr>
          <a:xfrm>
            <a:off x="5067316" y="5449095"/>
            <a:ext cx="3744912" cy="33813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n-US" altLang="zh-TW" sz="1600" b="1" dirty="0">
                <a:solidFill>
                  <a:srgbClr val="FF0000"/>
                </a:solidFill>
              </a:rPr>
              <a:t>10,698</a:t>
            </a:r>
            <a:r>
              <a:rPr lang="zh-TW" altLang="en-US" sz="1600" b="1" dirty="0">
                <a:solidFill>
                  <a:srgbClr val="FF0000"/>
                </a:solidFill>
              </a:rPr>
              <a:t>為集合競價開盤成交價</a:t>
            </a:r>
          </a:p>
        </p:txBody>
      </p:sp>
      <p:sp>
        <p:nvSpPr>
          <p:cNvPr id="22614" name="圓角矩形 10"/>
          <p:cNvSpPr>
            <a:spLocks noChangeArrowheads="1"/>
          </p:cNvSpPr>
          <p:nvPr/>
        </p:nvSpPr>
        <p:spPr bwMode="auto">
          <a:xfrm>
            <a:off x="2051720" y="4504532"/>
            <a:ext cx="777875" cy="1588764"/>
          </a:xfrm>
          <a:prstGeom prst="roundRect">
            <a:avLst>
              <a:gd name="adj" fmla="val 16667"/>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endParaRPr lang="zh-TW" altLang="en-US"/>
          </a:p>
        </p:txBody>
      </p:sp>
      <p:sp>
        <p:nvSpPr>
          <p:cNvPr id="12" name="文字方塊 11"/>
          <p:cNvSpPr txBox="1"/>
          <p:nvPr/>
        </p:nvSpPr>
        <p:spPr>
          <a:xfrm>
            <a:off x="5067316" y="2520158"/>
            <a:ext cx="3744912" cy="338137"/>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defRPr/>
            </a:pPr>
            <a:r>
              <a:rPr lang="zh-TW" altLang="en-US" sz="1600" b="1" dirty="0"/>
              <a:t>跌停價至</a:t>
            </a:r>
            <a:r>
              <a:rPr lang="en-US" altLang="zh-TW" sz="1600" b="1" dirty="0"/>
              <a:t>10,698</a:t>
            </a:r>
            <a:r>
              <a:rPr lang="zh-TW" altLang="en-US" sz="1600" b="1" dirty="0"/>
              <a:t>皆滿足最大成交量</a:t>
            </a:r>
            <a:r>
              <a:rPr lang="en-US" altLang="zh-TW" sz="1600" b="1" dirty="0"/>
              <a:t>(9</a:t>
            </a:r>
            <a:r>
              <a:rPr lang="zh-TW" altLang="en-US" sz="1600" b="1" dirty="0"/>
              <a:t>口</a:t>
            </a:r>
            <a:r>
              <a:rPr lang="en-US" altLang="zh-TW" sz="1600" b="1" dirty="0"/>
              <a:t>)</a:t>
            </a:r>
            <a:endParaRPr lang="zh-TW" altLang="en-US" sz="1600" b="1" dirty="0"/>
          </a:p>
        </p:txBody>
      </p:sp>
      <p:sp>
        <p:nvSpPr>
          <p:cNvPr id="22616" name="向右箭號 13"/>
          <p:cNvSpPr>
            <a:spLocks noChangeArrowheads="1"/>
          </p:cNvSpPr>
          <p:nvPr/>
        </p:nvSpPr>
        <p:spPr bwMode="auto">
          <a:xfrm rot="5400000">
            <a:off x="5165741" y="3045620"/>
            <a:ext cx="403225" cy="276225"/>
          </a:xfrm>
          <a:prstGeom prst="rightArrow">
            <a:avLst>
              <a:gd name="adj1" fmla="val 50000"/>
              <a:gd name="adj2" fmla="val 50139"/>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15" name="文字方塊 14"/>
          <p:cNvSpPr txBox="1"/>
          <p:nvPr/>
        </p:nvSpPr>
        <p:spPr>
          <a:xfrm>
            <a:off x="5067316" y="4439445"/>
            <a:ext cx="3744912" cy="3381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zh-TW" altLang="en-US" sz="1600" b="1" dirty="0"/>
              <a:t>採最接近前一日結算價</a:t>
            </a:r>
            <a:r>
              <a:rPr lang="en-US" altLang="zh-TW" sz="1600" b="1" dirty="0"/>
              <a:t>(10,750)</a:t>
            </a:r>
            <a:r>
              <a:rPr lang="zh-TW" altLang="en-US" sz="1600" b="1" dirty="0"/>
              <a:t>之價位</a:t>
            </a:r>
            <a:endParaRPr lang="zh-TW" altLang="en-US" sz="1600" b="1" dirty="0">
              <a:solidFill>
                <a:srgbClr val="FFFF00"/>
              </a:solidFill>
            </a:endParaRPr>
          </a:p>
        </p:txBody>
      </p:sp>
      <p:sp>
        <p:nvSpPr>
          <p:cNvPr id="16" name="文字方塊 15"/>
          <p:cNvSpPr txBox="1"/>
          <p:nvPr/>
        </p:nvSpPr>
        <p:spPr>
          <a:xfrm>
            <a:off x="5613416" y="2891633"/>
            <a:ext cx="3287712" cy="584200"/>
          </a:xfrm>
          <a:prstGeom prst="rect">
            <a:avLst/>
          </a:prstGeom>
          <a:noFill/>
        </p:spPr>
        <p:txBody>
          <a:bodyPr>
            <a:spAutoFit/>
          </a:bodyPr>
          <a:lstStyle/>
          <a:p>
            <a:pPr>
              <a:defRPr/>
            </a:pPr>
            <a:r>
              <a:rPr lang="zh-TW" altLang="en-US" sz="1600" b="1" dirty="0">
                <a:solidFill>
                  <a:srgbClr val="00FF00"/>
                </a:solidFill>
                <a:effectLst>
                  <a:outerShdw blurRad="38100" dist="38100" dir="2700000" algn="tl">
                    <a:srgbClr val="000000">
                      <a:alpha val="43137"/>
                    </a:srgbClr>
                  </a:outerShdw>
                </a:effectLst>
                <a:latin typeface="+mn-ea"/>
                <a:ea typeface="+mn-ea"/>
              </a:rPr>
              <a:t>逐一檢視各價格是否符合成交價格決定原則</a:t>
            </a:r>
          </a:p>
        </p:txBody>
      </p:sp>
      <p:sp>
        <p:nvSpPr>
          <p:cNvPr id="17" name="文字方塊 16"/>
          <p:cNvSpPr txBox="1"/>
          <p:nvPr/>
        </p:nvSpPr>
        <p:spPr>
          <a:xfrm>
            <a:off x="5067316" y="3513933"/>
            <a:ext cx="3744912" cy="3397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TW" sz="1600" b="1" dirty="0">
                <a:solidFill>
                  <a:srgbClr val="FF0000"/>
                </a:solidFill>
              </a:rPr>
              <a:t>10,697~10698</a:t>
            </a:r>
            <a:r>
              <a:rPr lang="zh-TW" altLang="en-US" sz="1600" b="1" dirty="0">
                <a:solidFill>
                  <a:srgbClr val="FF0000"/>
                </a:solidFill>
              </a:rPr>
              <a:t>皆符合成交價格決定原則</a:t>
            </a:r>
          </a:p>
        </p:txBody>
      </p:sp>
      <p:sp>
        <p:nvSpPr>
          <p:cNvPr id="22620" name="向右箭號 22"/>
          <p:cNvSpPr>
            <a:spLocks noChangeArrowheads="1"/>
          </p:cNvSpPr>
          <p:nvPr/>
        </p:nvSpPr>
        <p:spPr bwMode="auto">
          <a:xfrm rot="5400000">
            <a:off x="5165741" y="4044158"/>
            <a:ext cx="403225" cy="276225"/>
          </a:xfrm>
          <a:prstGeom prst="rightArrow">
            <a:avLst>
              <a:gd name="adj1" fmla="val 50000"/>
              <a:gd name="adj2" fmla="val 50139"/>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22621" name="向右箭號 25"/>
          <p:cNvSpPr>
            <a:spLocks noChangeArrowheads="1"/>
          </p:cNvSpPr>
          <p:nvPr/>
        </p:nvSpPr>
        <p:spPr bwMode="auto">
          <a:xfrm rot="5400000">
            <a:off x="5166535" y="4973639"/>
            <a:ext cx="401637" cy="276225"/>
          </a:xfrm>
          <a:prstGeom prst="rightArrow">
            <a:avLst>
              <a:gd name="adj1" fmla="val 50000"/>
              <a:gd name="adj2" fmla="val 49942"/>
            </a:avLst>
          </a:prstGeom>
          <a:solidFill>
            <a:schemeClr val="accent1"/>
          </a:solidFill>
          <a:ln w="9525" algn="ctr">
            <a:solidFill>
              <a:schemeClr val="tx1"/>
            </a:solidFill>
            <a:miter lim="800000"/>
            <a:headEnd/>
            <a:tailEnd/>
          </a:ln>
        </p:spPr>
        <p:txBody>
          <a:bodyPr wrap="none"/>
          <a:lstStyle/>
          <a:p>
            <a:pPr eaLnBrk="1" hangingPunct="1"/>
            <a:endParaRPr lang="zh-TW" altLang="en-US" b="1"/>
          </a:p>
        </p:txBody>
      </p:sp>
      <p:sp>
        <p:nvSpPr>
          <p:cNvPr id="18" name="Rectangle 4"/>
          <p:cNvSpPr>
            <a:spLocks noChangeArrowheads="1"/>
          </p:cNvSpPr>
          <p:nvPr/>
        </p:nvSpPr>
        <p:spPr bwMode="auto">
          <a:xfrm>
            <a:off x="3967666" y="1341438"/>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集合競價</a:t>
            </a:r>
          </a:p>
        </p:txBody>
      </p:sp>
      <p:sp>
        <p:nvSpPr>
          <p:cNvPr id="23"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493552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122300860"/>
              </p:ext>
            </p:extLst>
          </p:nvPr>
        </p:nvGraphicFramePr>
        <p:xfrm>
          <a:off x="2371004" y="4307831"/>
          <a:ext cx="2063750" cy="1538289"/>
        </p:xfrm>
        <a:graphic>
          <a:graphicData uri="http://schemas.openxmlformats.org/drawingml/2006/table">
            <a:tbl>
              <a:tblPr firstRow="1" bandRow="1">
                <a:tableStyleId>{5C22544A-7EE6-4342-B048-85BDC9FD1C3A}</a:tableStyleId>
              </a:tblPr>
              <a:tblGrid>
                <a:gridCol w="943002">
                  <a:extLst>
                    <a:ext uri="{9D8B030D-6E8A-4147-A177-3AD203B41FA5}">
                      <a16:colId xmlns:a16="http://schemas.microsoft.com/office/drawing/2014/main" xmlns="" val="20000"/>
                    </a:ext>
                  </a:extLst>
                </a:gridCol>
                <a:gridCol w="1120748">
                  <a:extLst>
                    <a:ext uri="{9D8B030D-6E8A-4147-A177-3AD203B41FA5}">
                      <a16:colId xmlns:a16="http://schemas.microsoft.com/office/drawing/2014/main" xmlns="" val="20001"/>
                    </a:ext>
                  </a:extLst>
                </a:gridCol>
              </a:tblGrid>
              <a:tr h="318261">
                <a:tc gridSpan="2">
                  <a:txBody>
                    <a:bodyPr/>
                    <a:lstStyle/>
                    <a:p>
                      <a:pPr algn="ctr"/>
                      <a:r>
                        <a:rPr lang="zh-TW" altLang="en-US" sz="1400" b="1" dirty="0" smtClean="0">
                          <a:effectLst/>
                        </a:rPr>
                        <a:t>買進</a:t>
                      </a:r>
                      <a:endParaRPr lang="zh-TW" altLang="en-US" sz="1400" b="1" dirty="0">
                        <a:solidFill>
                          <a:srgbClr val="FFFF00"/>
                        </a:solidFill>
                        <a:effectLst/>
                        <a:latin typeface="+mn-ea"/>
                        <a:ea typeface="+mn-ea"/>
                      </a:endParaRPr>
                    </a:p>
                  </a:txBody>
                  <a:tcPr marL="91410" marR="91410" marT="45771" marB="45771"/>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0" dirty="0" smtClean="0">
                        <a:solidFill>
                          <a:schemeClr val="tx1"/>
                        </a:solidFill>
                      </a:endParaRPr>
                    </a:p>
                  </a:txBody>
                  <a:tcPr marL="91438" marR="91438" marT="45748" marB="457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305007">
                <a:tc>
                  <a:txBody>
                    <a:bodyPr/>
                    <a:lstStyle/>
                    <a:p>
                      <a:pPr algn="ctr"/>
                      <a:r>
                        <a:rPr lang="zh-TW" altLang="en-US" sz="1400" b="1" dirty="0" smtClean="0">
                          <a:effectLst/>
                        </a:rPr>
                        <a:t>委託價格</a:t>
                      </a:r>
                      <a:endParaRPr lang="zh-TW" altLang="en-US" sz="1400" b="1" dirty="0">
                        <a:solidFill>
                          <a:srgbClr val="FFFF00"/>
                        </a:solidFill>
                        <a:effectLst/>
                        <a:latin typeface="+mn-ea"/>
                        <a:ea typeface="+mn-ea"/>
                      </a:endParaRPr>
                    </a:p>
                  </a:txBody>
                  <a:tcPr marL="91410" marR="91410" marT="45771" marB="4577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smtClean="0">
                          <a:effectLst/>
                        </a:rPr>
                        <a:t>委託量</a:t>
                      </a:r>
                      <a:endParaRPr lang="zh-TW" altLang="en-US" sz="1400" b="1" dirty="0" smtClean="0">
                        <a:solidFill>
                          <a:srgbClr val="FFFF00"/>
                        </a:solidFill>
                        <a:effectLst/>
                        <a:latin typeface="+mn-ea"/>
                        <a:ea typeface="+mn-ea"/>
                      </a:endParaRPr>
                    </a:p>
                  </a:txBody>
                  <a:tcPr marL="91410" marR="91410" marT="45771" marB="45771"/>
                </a:tc>
                <a:extLst>
                  <a:ext uri="{0D108BD9-81ED-4DB2-BD59-A6C34878D82A}">
                    <a16:rowId xmlns:a16="http://schemas.microsoft.com/office/drawing/2014/main" xmlns="" val="10001"/>
                  </a:ext>
                </a:extLst>
              </a:tr>
              <a:tr h="305007">
                <a:tc>
                  <a:txBody>
                    <a:bodyPr/>
                    <a:lstStyle/>
                    <a:p>
                      <a:pPr algn="ctr"/>
                      <a:r>
                        <a:rPr lang="en-US" altLang="zh-TW" sz="1400" b="1" dirty="0" smtClean="0">
                          <a:effectLst/>
                        </a:rPr>
                        <a:t>10,697</a:t>
                      </a:r>
                      <a:endParaRPr lang="zh-TW" altLang="en-US" sz="1400" b="1" dirty="0">
                        <a:solidFill>
                          <a:srgbClr val="FFFF00"/>
                        </a:solidFill>
                        <a:effectLst/>
                        <a:latin typeface="+mn-ea"/>
                        <a:ea typeface="+mn-ea"/>
                      </a:endParaRPr>
                    </a:p>
                  </a:txBody>
                  <a:tcPr marL="91410" marR="91410" marT="45771" marB="45771"/>
                </a:tc>
                <a:tc>
                  <a:txBody>
                    <a:bodyPr/>
                    <a:lstStyle/>
                    <a:p>
                      <a:pPr algn="ctr"/>
                      <a:r>
                        <a:rPr lang="en-US" altLang="zh-TW" sz="1400" b="1" dirty="0" smtClean="0">
                          <a:effectLst/>
                        </a:rPr>
                        <a:t>3</a:t>
                      </a:r>
                      <a:endParaRPr lang="zh-TW" altLang="en-US" sz="1400" b="1" dirty="0">
                        <a:solidFill>
                          <a:srgbClr val="FFFF00"/>
                        </a:solidFill>
                        <a:effectLst/>
                        <a:latin typeface="+mn-ea"/>
                        <a:ea typeface="+mn-ea"/>
                      </a:endParaRPr>
                    </a:p>
                  </a:txBody>
                  <a:tcPr marL="91410" marR="91410" marT="45771" marB="45771"/>
                </a:tc>
                <a:extLst>
                  <a:ext uri="{0D108BD9-81ED-4DB2-BD59-A6C34878D82A}">
                    <a16:rowId xmlns:a16="http://schemas.microsoft.com/office/drawing/2014/main" xmlns="" val="10002"/>
                  </a:ext>
                </a:extLst>
              </a:tr>
              <a:tr h="305007">
                <a:tc>
                  <a:txBody>
                    <a:bodyPr/>
                    <a:lstStyle/>
                    <a:p>
                      <a:pPr algn="ctr"/>
                      <a:r>
                        <a:rPr lang="en-US" altLang="zh-TW" sz="1400" b="1" dirty="0" smtClean="0">
                          <a:effectLst/>
                        </a:rPr>
                        <a:t>10,696</a:t>
                      </a:r>
                      <a:endParaRPr lang="zh-TW" altLang="en-US" sz="1400" b="1" dirty="0">
                        <a:solidFill>
                          <a:srgbClr val="FFFF00"/>
                        </a:solidFill>
                        <a:effectLst/>
                        <a:latin typeface="+mn-ea"/>
                        <a:ea typeface="+mn-ea"/>
                      </a:endParaRPr>
                    </a:p>
                  </a:txBody>
                  <a:tcPr marL="91410" marR="91410" marT="45771" marB="45771"/>
                </a:tc>
                <a:tc>
                  <a:txBody>
                    <a:bodyPr/>
                    <a:lstStyle/>
                    <a:p>
                      <a:pPr algn="ctr"/>
                      <a:r>
                        <a:rPr lang="en-US" altLang="zh-TW" sz="1400" b="1" dirty="0" smtClean="0">
                          <a:effectLst/>
                        </a:rPr>
                        <a:t>2</a:t>
                      </a:r>
                      <a:endParaRPr lang="zh-TW" altLang="en-US" sz="1400" b="1" dirty="0">
                        <a:solidFill>
                          <a:srgbClr val="FFFF00"/>
                        </a:solidFill>
                        <a:effectLst/>
                        <a:latin typeface="+mn-ea"/>
                        <a:ea typeface="+mn-ea"/>
                      </a:endParaRPr>
                    </a:p>
                  </a:txBody>
                  <a:tcPr marL="91410" marR="91410" marT="45771" marB="45771"/>
                </a:tc>
                <a:extLst>
                  <a:ext uri="{0D108BD9-81ED-4DB2-BD59-A6C34878D82A}">
                    <a16:rowId xmlns:a16="http://schemas.microsoft.com/office/drawing/2014/main" xmlns="" val="10003"/>
                  </a:ext>
                </a:extLst>
              </a:tr>
              <a:tr h="305007">
                <a:tc>
                  <a:txBody>
                    <a:bodyPr/>
                    <a:lstStyle/>
                    <a:p>
                      <a:pPr algn="ctr"/>
                      <a:r>
                        <a:rPr lang="en-US" altLang="zh-TW" sz="1400" b="1" dirty="0" smtClean="0">
                          <a:effectLst/>
                        </a:rPr>
                        <a:t>10,695</a:t>
                      </a:r>
                      <a:endParaRPr lang="zh-TW" altLang="en-US" sz="1400" b="1" dirty="0">
                        <a:solidFill>
                          <a:srgbClr val="FFFF00"/>
                        </a:solidFill>
                        <a:effectLst/>
                        <a:latin typeface="+mn-ea"/>
                        <a:ea typeface="+mn-ea"/>
                      </a:endParaRPr>
                    </a:p>
                  </a:txBody>
                  <a:tcPr marL="91410" marR="91410" marT="45771" marB="45771"/>
                </a:tc>
                <a:tc>
                  <a:txBody>
                    <a:bodyPr/>
                    <a:lstStyle/>
                    <a:p>
                      <a:pPr algn="ctr"/>
                      <a:r>
                        <a:rPr lang="en-US" altLang="zh-TW" sz="1400" b="1" dirty="0" smtClean="0">
                          <a:effectLst/>
                        </a:rPr>
                        <a:t>1</a:t>
                      </a:r>
                      <a:endParaRPr lang="zh-TW" altLang="en-US" sz="1400" b="1" dirty="0">
                        <a:solidFill>
                          <a:srgbClr val="FFFF00"/>
                        </a:solidFill>
                        <a:effectLst/>
                        <a:latin typeface="+mn-ea"/>
                        <a:ea typeface="+mn-ea"/>
                      </a:endParaRPr>
                    </a:p>
                  </a:txBody>
                  <a:tcPr marL="91410" marR="91410" marT="45771" marB="45771"/>
                </a:tc>
                <a:extLst>
                  <a:ext uri="{0D108BD9-81ED-4DB2-BD59-A6C34878D82A}">
                    <a16:rowId xmlns:a16="http://schemas.microsoft.com/office/drawing/2014/main" xmlns="" val="10004"/>
                  </a:ext>
                </a:extLst>
              </a:tr>
            </a:tbl>
          </a:graphicData>
        </a:graphic>
      </p:graphicFrame>
      <p:sp>
        <p:nvSpPr>
          <p:cNvPr id="3" name="內容版面配置區 2"/>
          <p:cNvSpPr>
            <a:spLocks noGrp="1"/>
          </p:cNvSpPr>
          <p:nvPr>
            <p:ph idx="1"/>
          </p:nvPr>
        </p:nvSpPr>
        <p:spPr>
          <a:xfrm>
            <a:off x="446088" y="1844824"/>
            <a:ext cx="8230368" cy="2106464"/>
          </a:xfrm>
        </p:spPr>
        <p:txBody>
          <a:bodyPr/>
          <a:lstStyle/>
          <a:p>
            <a:pPr marL="342900" lvl="1" indent="-342900">
              <a:buClr>
                <a:schemeClr val="tx1"/>
              </a:buClr>
              <a:buFont typeface="Wingdings" pitchFamily="2" charset="2"/>
              <a:buChar char="n"/>
              <a:defRPr/>
            </a:pPr>
            <a:r>
              <a:rPr lang="zh-TW" altLang="zh-TW" sz="2000" dirty="0">
                <a:solidFill>
                  <a:srgbClr val="FFFF00"/>
                </a:solidFill>
                <a:latin typeface="+mn-ea"/>
                <a:cs typeface="+mn-cs"/>
              </a:rPr>
              <a:t>每筆委託一進入期交所交易系統即立即撮合。即委託處理優先順序為時間優先，</a:t>
            </a:r>
            <a:r>
              <a:rPr lang="zh-TW" altLang="zh-TW" sz="2000" b="1" dirty="0">
                <a:solidFill>
                  <a:srgbClr val="00FF00"/>
                </a:solidFill>
                <a:latin typeface="+mn-ea"/>
                <a:cs typeface="+mn-cs"/>
              </a:rPr>
              <a:t>先進入系統者先</a:t>
            </a:r>
            <a:r>
              <a:rPr lang="zh-TW" altLang="zh-TW" sz="2000" b="1" dirty="0" smtClean="0">
                <a:solidFill>
                  <a:srgbClr val="00FF00"/>
                </a:solidFill>
                <a:latin typeface="+mn-ea"/>
                <a:cs typeface="+mn-cs"/>
              </a:rPr>
              <a:t>撮合</a:t>
            </a:r>
            <a:r>
              <a:rPr lang="en-US" altLang="zh-TW" sz="2000" b="1" dirty="0" smtClean="0">
                <a:solidFill>
                  <a:srgbClr val="00FF00"/>
                </a:solidFill>
                <a:latin typeface="+mn-ea"/>
                <a:cs typeface="+mn-cs"/>
              </a:rPr>
              <a:t>(</a:t>
            </a:r>
            <a:r>
              <a:rPr lang="zh-TW" altLang="en-US" sz="2000" b="1" dirty="0" smtClean="0">
                <a:solidFill>
                  <a:srgbClr val="00FF00"/>
                </a:solidFill>
                <a:latin typeface="+mn-ea"/>
                <a:cs typeface="+mn-cs"/>
              </a:rPr>
              <a:t>即先到</a:t>
            </a:r>
            <a:r>
              <a:rPr lang="zh-TW" altLang="en-US" sz="2000" b="1" dirty="0">
                <a:solidFill>
                  <a:srgbClr val="00FF00"/>
                </a:solidFill>
                <a:latin typeface="+mn-ea"/>
                <a:cs typeface="+mn-cs"/>
              </a:rPr>
              <a:t>先</a:t>
            </a:r>
            <a:r>
              <a:rPr lang="zh-TW" altLang="en-US" sz="2000" b="1" dirty="0" smtClean="0">
                <a:solidFill>
                  <a:srgbClr val="00FF00"/>
                </a:solidFill>
                <a:latin typeface="+mn-ea"/>
                <a:cs typeface="+mn-cs"/>
              </a:rPr>
              <a:t>撮</a:t>
            </a:r>
            <a:r>
              <a:rPr lang="zh-TW" altLang="en-US" sz="2000" b="1" dirty="0">
                <a:solidFill>
                  <a:srgbClr val="00FF00"/>
                </a:solidFill>
                <a:latin typeface="+mn-ea"/>
                <a:cs typeface="+mn-cs"/>
              </a:rPr>
              <a:t>合</a:t>
            </a:r>
            <a:r>
              <a:rPr lang="en-US" altLang="zh-TW" sz="2000" b="1" dirty="0" smtClean="0">
                <a:solidFill>
                  <a:srgbClr val="00FF00"/>
                </a:solidFill>
                <a:latin typeface="+mn-ea"/>
                <a:cs typeface="+mn-cs"/>
              </a:rPr>
              <a:t>)</a:t>
            </a:r>
          </a:p>
          <a:p>
            <a:pPr marL="809625" lvl="1" indent="-352425">
              <a:buClr>
                <a:schemeClr val="tx1"/>
              </a:buClr>
              <a:buFont typeface="Wingdings" pitchFamily="2" charset="2"/>
              <a:buChar char="u"/>
              <a:defRPr/>
            </a:pPr>
            <a:r>
              <a:rPr lang="zh-TW" altLang="en-US" sz="1800" dirty="0" smtClean="0">
                <a:solidFill>
                  <a:srgbClr val="FFFF00"/>
                </a:solidFill>
                <a:latin typeface="+mn-ea"/>
              </a:rPr>
              <a:t>集合</a:t>
            </a:r>
            <a:r>
              <a:rPr lang="zh-TW" altLang="en-US" sz="1800" dirty="0">
                <a:solidFill>
                  <a:srgbClr val="FFFF00"/>
                </a:solidFill>
                <a:latin typeface="+mn-ea"/>
              </a:rPr>
              <a:t>競</a:t>
            </a:r>
            <a:r>
              <a:rPr lang="zh-TW" altLang="en-US" sz="1800" dirty="0" smtClean="0">
                <a:solidFill>
                  <a:srgbClr val="FFFF00"/>
                </a:solidFill>
                <a:latin typeface="+mn-ea"/>
              </a:rPr>
              <a:t>價後當盤有效</a:t>
            </a:r>
            <a:r>
              <a:rPr lang="en-US" altLang="zh-TW" sz="1800" dirty="0" smtClean="0">
                <a:solidFill>
                  <a:srgbClr val="FFFF00"/>
                </a:solidFill>
                <a:latin typeface="+mn-ea"/>
              </a:rPr>
              <a:t>(ROD)</a:t>
            </a:r>
            <a:r>
              <a:rPr lang="zh-TW" altLang="en-US" sz="1800" dirty="0" smtClean="0">
                <a:solidFill>
                  <a:srgbClr val="FFFF00"/>
                </a:solidFill>
                <a:latin typeface="+mn-ea"/>
              </a:rPr>
              <a:t>且未成交之委託單依「價格優先、時間優先」</a:t>
            </a:r>
            <a:r>
              <a:rPr lang="zh-TW" altLang="en-US" sz="1800" dirty="0">
                <a:solidFill>
                  <a:srgbClr val="FFFF00"/>
                </a:solidFill>
                <a:latin typeface="+mn-ea"/>
              </a:rPr>
              <a:t>於委託簿進行排序</a:t>
            </a:r>
            <a:endParaRPr lang="en-US" altLang="zh-TW" sz="1800" dirty="0">
              <a:solidFill>
                <a:srgbClr val="FFFF00"/>
              </a:solidFill>
              <a:latin typeface="+mn-ea"/>
            </a:endParaRPr>
          </a:p>
          <a:p>
            <a:pPr marL="809625" lvl="1" indent="-352425">
              <a:buClr>
                <a:schemeClr val="tx1"/>
              </a:buClr>
              <a:buFont typeface="Wingdings" pitchFamily="2" charset="2"/>
              <a:buChar char="u"/>
              <a:defRPr/>
            </a:pPr>
            <a:r>
              <a:rPr lang="en-US" altLang="zh-TW" sz="1800" dirty="0" smtClean="0">
                <a:solidFill>
                  <a:srgbClr val="FFFF00"/>
                </a:solidFill>
                <a:latin typeface="+mn-ea"/>
              </a:rPr>
              <a:t>8:45:01</a:t>
            </a:r>
            <a:r>
              <a:rPr lang="zh-TW" altLang="zh-TW" sz="1800" dirty="0" smtClean="0">
                <a:solidFill>
                  <a:srgbClr val="FFFF00"/>
                </a:solidFill>
                <a:latin typeface="+mn-ea"/>
              </a:rPr>
              <a:t>委託人</a:t>
            </a:r>
            <a:r>
              <a:rPr lang="zh-TW" altLang="zh-TW" sz="1800" dirty="0">
                <a:solidFill>
                  <a:srgbClr val="FFFF00"/>
                </a:solidFill>
                <a:latin typeface="+mn-ea"/>
              </a:rPr>
              <a:t>甲</a:t>
            </a:r>
            <a:r>
              <a:rPr lang="zh-TW" altLang="zh-TW" sz="1800" dirty="0" smtClean="0">
                <a:solidFill>
                  <a:srgbClr val="FFFF00"/>
                </a:solidFill>
                <a:latin typeface="+mn-ea"/>
              </a:rPr>
              <a:t>以</a:t>
            </a:r>
            <a:r>
              <a:rPr lang="en-US" altLang="zh-TW" sz="1800" dirty="0" smtClean="0">
                <a:solidFill>
                  <a:srgbClr val="FFFF00"/>
                </a:solidFill>
                <a:latin typeface="+mn-ea"/>
              </a:rPr>
              <a:t>ROD</a:t>
            </a:r>
            <a:r>
              <a:rPr lang="zh-TW" altLang="zh-TW" sz="1800" dirty="0" smtClean="0">
                <a:solidFill>
                  <a:srgbClr val="FFFF00"/>
                </a:solidFill>
                <a:latin typeface="+mn-ea"/>
              </a:rPr>
              <a:t>限價</a:t>
            </a:r>
            <a:r>
              <a:rPr lang="zh-TW" altLang="en-US" sz="1800" dirty="0" smtClean="0">
                <a:solidFill>
                  <a:srgbClr val="FFFF00"/>
                </a:solidFill>
                <a:latin typeface="+mn-ea"/>
              </a:rPr>
              <a:t>單</a:t>
            </a:r>
            <a:r>
              <a:rPr lang="en-US" altLang="zh-TW" sz="1800" dirty="0" smtClean="0">
                <a:solidFill>
                  <a:srgbClr val="FFFF00"/>
                </a:solidFill>
                <a:latin typeface="+mn-ea"/>
              </a:rPr>
              <a:t>10,696</a:t>
            </a:r>
            <a:r>
              <a:rPr lang="zh-TW" altLang="zh-TW" sz="1800" dirty="0" smtClean="0">
                <a:solidFill>
                  <a:srgbClr val="FFFF00"/>
                </a:solidFill>
                <a:latin typeface="+mn-ea"/>
              </a:rPr>
              <a:t>賣出</a:t>
            </a:r>
            <a:r>
              <a:rPr lang="en-US" altLang="zh-TW" sz="1800" dirty="0">
                <a:solidFill>
                  <a:srgbClr val="FFFF00"/>
                </a:solidFill>
                <a:latin typeface="+mn-ea"/>
              </a:rPr>
              <a:t>9</a:t>
            </a:r>
            <a:r>
              <a:rPr lang="zh-TW" altLang="zh-TW" sz="1800" dirty="0">
                <a:solidFill>
                  <a:srgbClr val="FFFF00"/>
                </a:solidFill>
                <a:latin typeface="+mn-ea"/>
              </a:rPr>
              <a:t>月臺股</a:t>
            </a:r>
            <a:r>
              <a:rPr lang="zh-TW" altLang="zh-TW" sz="1800" dirty="0" smtClean="0">
                <a:solidFill>
                  <a:srgbClr val="FFFF00"/>
                </a:solidFill>
                <a:latin typeface="+mn-ea"/>
              </a:rPr>
              <a:t>期貨</a:t>
            </a:r>
            <a:r>
              <a:rPr lang="en-US" altLang="zh-TW" sz="1800" dirty="0" smtClean="0">
                <a:solidFill>
                  <a:srgbClr val="FFFF00"/>
                </a:solidFill>
                <a:latin typeface="+mn-ea"/>
              </a:rPr>
              <a:t>4</a:t>
            </a:r>
            <a:r>
              <a:rPr lang="zh-TW" altLang="en-US" sz="1800" dirty="0" smtClean="0">
                <a:solidFill>
                  <a:srgbClr val="FFFF00"/>
                </a:solidFill>
                <a:latin typeface="+mn-ea"/>
              </a:rPr>
              <a:t>口</a:t>
            </a:r>
            <a:r>
              <a:rPr lang="zh-TW" altLang="zh-TW" sz="1800" dirty="0" smtClean="0">
                <a:solidFill>
                  <a:srgbClr val="FFFF00"/>
                </a:solidFill>
                <a:latin typeface="+mn-ea"/>
              </a:rPr>
              <a:t>，</a:t>
            </a:r>
            <a:r>
              <a:rPr lang="en-US" altLang="zh-TW" sz="1800" dirty="0" smtClean="0">
                <a:solidFill>
                  <a:srgbClr val="FFFF00"/>
                </a:solidFill>
                <a:latin typeface="+mn-ea"/>
              </a:rPr>
              <a:t>8:45:02</a:t>
            </a:r>
            <a:r>
              <a:rPr lang="zh-TW" altLang="zh-TW" sz="1800" dirty="0" smtClean="0">
                <a:solidFill>
                  <a:srgbClr val="FFFF00"/>
                </a:solidFill>
                <a:latin typeface="+mn-ea"/>
              </a:rPr>
              <a:t>委託人</a:t>
            </a:r>
            <a:r>
              <a:rPr lang="zh-TW" altLang="zh-TW" sz="1800" dirty="0">
                <a:solidFill>
                  <a:srgbClr val="FFFF00"/>
                </a:solidFill>
                <a:latin typeface="+mn-ea"/>
              </a:rPr>
              <a:t>乙</a:t>
            </a:r>
            <a:r>
              <a:rPr lang="zh-TW" altLang="zh-TW" sz="1800" dirty="0" smtClean="0">
                <a:solidFill>
                  <a:srgbClr val="FFFF00"/>
                </a:solidFill>
                <a:latin typeface="+mn-ea"/>
              </a:rPr>
              <a:t>以</a:t>
            </a:r>
            <a:r>
              <a:rPr lang="en-US" altLang="zh-TW" sz="1800" dirty="0" smtClean="0">
                <a:solidFill>
                  <a:srgbClr val="FFFF00"/>
                </a:solidFill>
                <a:latin typeface="+mn-ea"/>
              </a:rPr>
              <a:t>IOC</a:t>
            </a:r>
            <a:r>
              <a:rPr lang="zh-TW" altLang="zh-TW" sz="1800" dirty="0" smtClean="0">
                <a:solidFill>
                  <a:srgbClr val="FFFF00"/>
                </a:solidFill>
                <a:latin typeface="+mn-ea"/>
              </a:rPr>
              <a:t>市價</a:t>
            </a:r>
            <a:r>
              <a:rPr lang="zh-TW" altLang="en-US" sz="1800" dirty="0" smtClean="0">
                <a:solidFill>
                  <a:srgbClr val="FFFF00"/>
                </a:solidFill>
                <a:latin typeface="+mn-ea"/>
              </a:rPr>
              <a:t>單</a:t>
            </a:r>
            <a:r>
              <a:rPr lang="zh-TW" altLang="zh-TW" sz="1800" dirty="0" smtClean="0">
                <a:solidFill>
                  <a:srgbClr val="FFFF00"/>
                </a:solidFill>
                <a:latin typeface="+mn-ea"/>
              </a:rPr>
              <a:t>賣出</a:t>
            </a:r>
            <a:r>
              <a:rPr lang="en-US" altLang="zh-TW" sz="1800" dirty="0">
                <a:solidFill>
                  <a:srgbClr val="FFFF00"/>
                </a:solidFill>
                <a:latin typeface="+mn-ea"/>
              </a:rPr>
              <a:t>9</a:t>
            </a:r>
            <a:r>
              <a:rPr lang="zh-TW" altLang="zh-TW" sz="1800" dirty="0">
                <a:solidFill>
                  <a:srgbClr val="FFFF00"/>
                </a:solidFill>
                <a:latin typeface="+mn-ea"/>
              </a:rPr>
              <a:t>月臺股</a:t>
            </a:r>
            <a:r>
              <a:rPr lang="zh-TW" altLang="zh-TW" sz="1800" dirty="0" smtClean="0">
                <a:solidFill>
                  <a:srgbClr val="FFFF00"/>
                </a:solidFill>
                <a:latin typeface="+mn-ea"/>
              </a:rPr>
              <a:t>期貨</a:t>
            </a:r>
            <a:r>
              <a:rPr lang="en-US" altLang="zh-TW" sz="1800" dirty="0" smtClean="0">
                <a:solidFill>
                  <a:srgbClr val="FFFF00"/>
                </a:solidFill>
                <a:latin typeface="+mn-ea"/>
              </a:rPr>
              <a:t>10</a:t>
            </a:r>
            <a:r>
              <a:rPr lang="zh-TW" altLang="en-US" sz="1800" dirty="0" smtClean="0">
                <a:solidFill>
                  <a:srgbClr val="FFFF00"/>
                </a:solidFill>
                <a:latin typeface="+mn-ea"/>
              </a:rPr>
              <a:t>口</a:t>
            </a:r>
            <a:r>
              <a:rPr lang="zh-TW" altLang="zh-TW" sz="1800" dirty="0" smtClean="0">
                <a:solidFill>
                  <a:srgbClr val="FFFF00"/>
                </a:solidFill>
                <a:latin typeface="+mn-ea"/>
              </a:rPr>
              <a:t>，</a:t>
            </a:r>
            <a:r>
              <a:rPr lang="zh-TW" altLang="zh-TW" sz="1800" dirty="0">
                <a:solidFill>
                  <a:srgbClr val="FFFF00"/>
                </a:solidFill>
                <a:latin typeface="+mn-ea"/>
              </a:rPr>
              <a:t>系統將優先處理委託人甲之</a:t>
            </a:r>
            <a:r>
              <a:rPr lang="zh-TW" altLang="zh-TW" sz="1800" dirty="0" smtClean="0">
                <a:solidFill>
                  <a:srgbClr val="FFFF00"/>
                </a:solidFill>
                <a:latin typeface="+mn-ea"/>
              </a:rPr>
              <a:t>委託</a:t>
            </a:r>
            <a:endParaRPr lang="zh-TW" altLang="zh-TW" sz="1800" dirty="0">
              <a:solidFill>
                <a:srgbClr val="FFFF00"/>
              </a:solidFill>
              <a:latin typeface="+mn-ea"/>
            </a:endParaRPr>
          </a:p>
        </p:txBody>
      </p:sp>
      <p:sp>
        <p:nvSpPr>
          <p:cNvPr id="2" name="文字方塊 1"/>
          <p:cNvSpPr txBox="1"/>
          <p:nvPr/>
        </p:nvSpPr>
        <p:spPr>
          <a:xfrm>
            <a:off x="6732240" y="4419599"/>
            <a:ext cx="2106934"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n-US" altLang="zh-TW" sz="1600" b="1" dirty="0">
                <a:latin typeface="+mn-ea"/>
              </a:rPr>
              <a:t>08:45:01</a:t>
            </a:r>
            <a:r>
              <a:rPr lang="zh-TW" altLang="en-US" sz="1600" b="1" dirty="0">
                <a:latin typeface="+mn-ea"/>
              </a:rPr>
              <a:t>新進委託：</a:t>
            </a:r>
            <a:endParaRPr lang="en-US" altLang="zh-TW" sz="1600" b="1" dirty="0">
              <a:latin typeface="+mn-ea"/>
            </a:endParaRPr>
          </a:p>
          <a:p>
            <a:pPr>
              <a:defRPr/>
            </a:pPr>
            <a:r>
              <a:rPr lang="zh-TW" altLang="en-US" sz="1600" b="1" dirty="0">
                <a:latin typeface="+mn-ea"/>
              </a:rPr>
              <a:t>委託人甲以</a:t>
            </a:r>
            <a:r>
              <a:rPr lang="en-US" altLang="zh-TW" sz="1600" b="1" dirty="0">
                <a:latin typeface="+mn-ea"/>
              </a:rPr>
              <a:t>ROD</a:t>
            </a:r>
          </a:p>
          <a:p>
            <a:pPr>
              <a:defRPr/>
            </a:pPr>
            <a:r>
              <a:rPr lang="zh-TW" altLang="en-US" sz="1600" b="1" dirty="0">
                <a:latin typeface="+mn-ea"/>
              </a:rPr>
              <a:t>限價</a:t>
            </a:r>
            <a:r>
              <a:rPr lang="en-US" altLang="zh-TW" sz="1600" b="1" dirty="0">
                <a:latin typeface="+mn-ea"/>
              </a:rPr>
              <a:t>10,696</a:t>
            </a:r>
            <a:r>
              <a:rPr lang="zh-TW" altLang="en-US" sz="1600" b="1" dirty="0">
                <a:latin typeface="+mn-ea"/>
              </a:rPr>
              <a:t>賣出</a:t>
            </a:r>
            <a:r>
              <a:rPr lang="en-US" altLang="zh-TW" sz="1600" b="1" dirty="0">
                <a:latin typeface="+mn-ea"/>
              </a:rPr>
              <a:t>4</a:t>
            </a:r>
            <a:r>
              <a:rPr lang="zh-TW" altLang="en-US" sz="1600" b="1" dirty="0">
                <a:latin typeface="+mn-ea"/>
              </a:rPr>
              <a:t>口</a:t>
            </a:r>
            <a:endParaRPr lang="en-US" altLang="zh-TW" sz="1600" b="1" dirty="0">
              <a:latin typeface="+mn-ea"/>
            </a:endParaRPr>
          </a:p>
        </p:txBody>
      </p:sp>
      <p:cxnSp>
        <p:nvCxnSpPr>
          <p:cNvPr id="10" name="直線接點 9"/>
          <p:cNvCxnSpPr/>
          <p:nvPr/>
        </p:nvCxnSpPr>
        <p:spPr>
          <a:xfrm flipV="1">
            <a:off x="3685454" y="5050781"/>
            <a:ext cx="266700" cy="180975"/>
          </a:xfrm>
          <a:prstGeom prst="line">
            <a:avLst/>
          </a:prstGeom>
        </p:spPr>
        <p:style>
          <a:lnRef idx="1">
            <a:schemeClr val="accent2"/>
          </a:lnRef>
          <a:fillRef idx="0">
            <a:schemeClr val="accent2"/>
          </a:fillRef>
          <a:effectRef idx="0">
            <a:schemeClr val="accent2"/>
          </a:effectRef>
          <a:fontRef idx="minor">
            <a:schemeClr val="tx1"/>
          </a:fontRef>
        </p:style>
      </p:cxnSp>
      <p:cxnSp>
        <p:nvCxnSpPr>
          <p:cNvPr id="11" name="直線接點 10"/>
          <p:cNvCxnSpPr/>
          <p:nvPr/>
        </p:nvCxnSpPr>
        <p:spPr>
          <a:xfrm flipV="1">
            <a:off x="3698154" y="5344469"/>
            <a:ext cx="266700" cy="180975"/>
          </a:xfrm>
          <a:prstGeom prst="line">
            <a:avLst/>
          </a:prstGeom>
        </p:spPr>
        <p:style>
          <a:lnRef idx="1">
            <a:schemeClr val="accent2"/>
          </a:lnRef>
          <a:fillRef idx="0">
            <a:schemeClr val="accent2"/>
          </a:fillRef>
          <a:effectRef idx="0">
            <a:schemeClr val="accent2"/>
          </a:effectRef>
          <a:fontRef idx="minor">
            <a:schemeClr val="tx1"/>
          </a:fontRef>
        </p:style>
      </p:cxnSp>
      <p:sp>
        <p:nvSpPr>
          <p:cNvPr id="4" name="文字方塊 3"/>
          <p:cNvSpPr txBox="1"/>
          <p:nvPr/>
        </p:nvSpPr>
        <p:spPr>
          <a:xfrm>
            <a:off x="3964854" y="5285731"/>
            <a:ext cx="265112" cy="338138"/>
          </a:xfrm>
          <a:prstGeom prst="rect">
            <a:avLst/>
          </a:prstGeom>
          <a:ln>
            <a:noFill/>
          </a:ln>
        </p:spPr>
        <p:style>
          <a:lnRef idx="1">
            <a:schemeClr val="accent2"/>
          </a:lnRef>
          <a:fillRef idx="0">
            <a:schemeClr val="accent2"/>
          </a:fillRef>
          <a:effectRef idx="0">
            <a:schemeClr val="accent2"/>
          </a:effectRef>
          <a:fontRef idx="minor">
            <a:schemeClr val="tx1"/>
          </a:fontRef>
        </p:style>
        <p:txBody>
          <a:bodyPr>
            <a:spAutoFit/>
          </a:bodyPr>
          <a:lstStyle/>
          <a:p>
            <a:pPr>
              <a:defRPr/>
            </a:pPr>
            <a:r>
              <a:rPr lang="en-US" altLang="zh-TW" sz="1600" dirty="0">
                <a:solidFill>
                  <a:srgbClr val="FF0000"/>
                </a:solidFill>
              </a:rPr>
              <a:t>1</a:t>
            </a:r>
            <a:endParaRPr lang="zh-TW" altLang="en-US" sz="1600" dirty="0">
              <a:solidFill>
                <a:srgbClr val="FF0000"/>
              </a:solidFill>
            </a:endParaRPr>
          </a:p>
        </p:txBody>
      </p:sp>
      <p:sp>
        <p:nvSpPr>
          <p:cNvPr id="5" name="文字方塊 4"/>
          <p:cNvSpPr txBox="1"/>
          <p:nvPr/>
        </p:nvSpPr>
        <p:spPr>
          <a:xfrm>
            <a:off x="358899" y="4382505"/>
            <a:ext cx="1864519"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zh-TW" altLang="en-US" sz="1600" b="1" dirty="0">
                <a:latin typeface="+mn-ea"/>
              </a:rPr>
              <a:t>委託人甲成交於：</a:t>
            </a:r>
            <a:endParaRPr lang="en-US" altLang="zh-TW" sz="1600" b="1" dirty="0">
              <a:latin typeface="+mn-ea"/>
            </a:endParaRPr>
          </a:p>
          <a:p>
            <a:pPr>
              <a:defRPr/>
            </a:pPr>
            <a:r>
              <a:rPr lang="en-US" altLang="zh-TW" sz="1600" b="1" dirty="0">
                <a:latin typeface="+mn-ea"/>
              </a:rPr>
              <a:t>10,697(3</a:t>
            </a:r>
            <a:r>
              <a:rPr lang="zh-TW" altLang="en-US" sz="1600" b="1" dirty="0">
                <a:latin typeface="+mn-ea"/>
              </a:rPr>
              <a:t>口</a:t>
            </a:r>
            <a:r>
              <a:rPr lang="en-US" altLang="zh-TW" sz="1600" b="1" dirty="0">
                <a:latin typeface="+mn-ea"/>
              </a:rPr>
              <a:t>)</a:t>
            </a:r>
          </a:p>
          <a:p>
            <a:pPr>
              <a:defRPr/>
            </a:pPr>
            <a:r>
              <a:rPr lang="en-US" altLang="zh-TW" sz="1600" b="1" dirty="0">
                <a:latin typeface="+mn-ea"/>
              </a:rPr>
              <a:t>10,696(1</a:t>
            </a:r>
            <a:r>
              <a:rPr lang="zh-TW" altLang="en-US" sz="1600" b="1" dirty="0">
                <a:latin typeface="+mn-ea"/>
              </a:rPr>
              <a:t>口</a:t>
            </a:r>
            <a:r>
              <a:rPr lang="en-US" altLang="zh-TW" sz="1600" b="1" dirty="0">
                <a:latin typeface="+mn-ea"/>
              </a:rPr>
              <a:t>) </a:t>
            </a:r>
          </a:p>
        </p:txBody>
      </p:sp>
      <p:cxnSp>
        <p:nvCxnSpPr>
          <p:cNvPr id="19" name="直線接點 18"/>
          <p:cNvCxnSpPr/>
          <p:nvPr/>
        </p:nvCxnSpPr>
        <p:spPr>
          <a:xfrm flipV="1">
            <a:off x="3710854" y="5036494"/>
            <a:ext cx="266700" cy="180975"/>
          </a:xfrm>
          <a:prstGeom prst="line">
            <a:avLst/>
          </a:prstGeom>
        </p:spPr>
        <p:style>
          <a:lnRef idx="1">
            <a:schemeClr val="accent2"/>
          </a:lnRef>
          <a:fillRef idx="0">
            <a:schemeClr val="accent2"/>
          </a:fillRef>
          <a:effectRef idx="0">
            <a:schemeClr val="accent2"/>
          </a:effectRef>
          <a:fontRef idx="minor">
            <a:schemeClr val="tx1"/>
          </a:fontRef>
        </p:style>
      </p:cxnSp>
      <p:cxnSp>
        <p:nvCxnSpPr>
          <p:cNvPr id="20" name="直線接點 19"/>
          <p:cNvCxnSpPr/>
          <p:nvPr/>
        </p:nvCxnSpPr>
        <p:spPr>
          <a:xfrm flipV="1">
            <a:off x="3698154" y="5336531"/>
            <a:ext cx="266700" cy="180975"/>
          </a:xfrm>
          <a:prstGeom prst="line">
            <a:avLst/>
          </a:prstGeom>
        </p:spPr>
        <p:style>
          <a:lnRef idx="1">
            <a:schemeClr val="accent2"/>
          </a:lnRef>
          <a:fillRef idx="0">
            <a:schemeClr val="accent2"/>
          </a:fillRef>
          <a:effectRef idx="0">
            <a:schemeClr val="accent2"/>
          </a:effectRef>
          <a:fontRef idx="minor">
            <a:schemeClr val="tx1"/>
          </a:fontRef>
        </p:style>
      </p:cxnSp>
      <p:sp>
        <p:nvSpPr>
          <p:cNvPr id="23584" name="向右箭號 14"/>
          <p:cNvSpPr>
            <a:spLocks noChangeArrowheads="1"/>
          </p:cNvSpPr>
          <p:nvPr/>
        </p:nvSpPr>
        <p:spPr bwMode="auto">
          <a:xfrm>
            <a:off x="2007394" y="3606114"/>
            <a:ext cx="427037" cy="250825"/>
          </a:xfrm>
          <a:prstGeom prst="rightArrow">
            <a:avLst>
              <a:gd name="adj1" fmla="val 50000"/>
              <a:gd name="adj2" fmla="val 50020"/>
            </a:avLst>
          </a:prstGeom>
          <a:solidFill>
            <a:srgbClr val="00FF00"/>
          </a:solidFill>
          <a:ln w="9525" algn="ctr">
            <a:solidFill>
              <a:schemeClr val="bg1"/>
            </a:solidFill>
            <a:miter lim="800000"/>
            <a:headEnd/>
            <a:tailEnd/>
          </a:ln>
        </p:spPr>
        <p:txBody>
          <a:bodyPr wrap="none"/>
          <a:lstStyle/>
          <a:p>
            <a:pPr eaLnBrk="1" hangingPunct="1"/>
            <a:endParaRPr lang="zh-TW" altLang="en-US" sz="1600"/>
          </a:p>
        </p:txBody>
      </p:sp>
      <p:sp>
        <p:nvSpPr>
          <p:cNvPr id="16" name="文字方塊 15"/>
          <p:cNvSpPr txBox="1"/>
          <p:nvPr/>
        </p:nvSpPr>
        <p:spPr>
          <a:xfrm>
            <a:off x="2474913" y="3561775"/>
            <a:ext cx="4133849" cy="338554"/>
          </a:xfrm>
          <a:prstGeom prst="rect">
            <a:avLst/>
          </a:prstGeom>
          <a:noFill/>
        </p:spPr>
        <p:txBody>
          <a:bodyPr wrap="square">
            <a:spAutoFit/>
          </a:bodyPr>
          <a:lstStyle/>
          <a:p>
            <a:pPr>
              <a:defRPr/>
            </a:pPr>
            <a:r>
              <a:rPr lang="zh-TW" altLang="en-US" sz="1600" b="1" dirty="0">
                <a:solidFill>
                  <a:srgbClr val="00FF00"/>
                </a:solidFill>
                <a:latin typeface="+mn-ea"/>
                <a:ea typeface="+mn-ea"/>
              </a:rPr>
              <a:t>先到先撮合，市價單並非較限價單</a:t>
            </a:r>
            <a:r>
              <a:rPr lang="zh-TW" altLang="en-US" sz="1600" b="1" dirty="0" smtClean="0">
                <a:solidFill>
                  <a:srgbClr val="00FF00"/>
                </a:solidFill>
                <a:latin typeface="+mn-ea"/>
                <a:ea typeface="+mn-ea"/>
              </a:rPr>
              <a:t>優先處理</a:t>
            </a:r>
            <a:endParaRPr lang="zh-TW" altLang="en-US" sz="1600" b="1" dirty="0">
              <a:solidFill>
                <a:srgbClr val="00FF00"/>
              </a:solidFill>
              <a:latin typeface="+mn-ea"/>
              <a:ea typeface="+mn-ea"/>
            </a:endParaRPr>
          </a:p>
        </p:txBody>
      </p:sp>
      <p:cxnSp>
        <p:nvCxnSpPr>
          <p:cNvPr id="23586" name="直線單箭頭接點 28"/>
          <p:cNvCxnSpPr>
            <a:cxnSpLocks noChangeShapeType="1"/>
          </p:cNvCxnSpPr>
          <p:nvPr/>
        </p:nvCxnSpPr>
        <p:spPr bwMode="auto">
          <a:xfrm flipH="1">
            <a:off x="3574329" y="5136506"/>
            <a:ext cx="7937" cy="339725"/>
          </a:xfrm>
          <a:prstGeom prst="straightConnector1">
            <a:avLst/>
          </a:prstGeom>
          <a:noFill/>
          <a:ln w="9525" algn="ctr">
            <a:solidFill>
              <a:srgbClr val="FF0000"/>
            </a:solidFill>
            <a:miter lim="800000"/>
            <a:headEnd/>
            <a:tailEnd type="triangle" w="med" len="med"/>
          </a:ln>
          <a:extLst>
            <a:ext uri="{909E8E84-426E-40DD-AFC4-6F175D3DCCD1}">
              <a14:hiddenFill xmlns:a14="http://schemas.microsoft.com/office/drawing/2010/main">
                <a:noFill/>
              </a14:hiddenFill>
            </a:ext>
          </a:extLst>
        </p:spPr>
      </p:cxnSp>
      <p:graphicFrame>
        <p:nvGraphicFramePr>
          <p:cNvPr id="9" name="表格 8"/>
          <p:cNvGraphicFramePr>
            <a:graphicFrameLocks noGrp="1"/>
          </p:cNvGraphicFramePr>
          <p:nvPr>
            <p:extLst>
              <p:ext uri="{D42A27DB-BD31-4B8C-83A1-F6EECF244321}">
                <p14:modId xmlns:p14="http://schemas.microsoft.com/office/powerpoint/2010/main" val="1836309133"/>
              </p:ext>
            </p:extLst>
          </p:nvPr>
        </p:nvGraphicFramePr>
        <p:xfrm>
          <a:off x="4518891" y="4315769"/>
          <a:ext cx="2065338" cy="1830390"/>
        </p:xfrm>
        <a:graphic>
          <a:graphicData uri="http://schemas.openxmlformats.org/drawingml/2006/table">
            <a:tbl>
              <a:tblPr firstRow="1" bandRow="1">
                <a:tableStyleId>{5C22544A-7EE6-4342-B048-85BDC9FD1C3A}</a:tableStyleId>
              </a:tblPr>
              <a:tblGrid>
                <a:gridCol w="943728">
                  <a:extLst>
                    <a:ext uri="{9D8B030D-6E8A-4147-A177-3AD203B41FA5}">
                      <a16:colId xmlns:a16="http://schemas.microsoft.com/office/drawing/2014/main" xmlns="" val="20000"/>
                    </a:ext>
                  </a:extLst>
                </a:gridCol>
                <a:gridCol w="1121610">
                  <a:extLst>
                    <a:ext uri="{9D8B030D-6E8A-4147-A177-3AD203B41FA5}">
                      <a16:colId xmlns:a16="http://schemas.microsoft.com/office/drawing/2014/main" xmlns="" val="20001"/>
                    </a:ext>
                  </a:extLst>
                </a:gridCol>
              </a:tblGrid>
              <a:tr h="305065">
                <a:tc gridSpan="2">
                  <a:txBody>
                    <a:bodyPr/>
                    <a:lstStyle/>
                    <a:p>
                      <a:pPr algn="ctr"/>
                      <a:r>
                        <a:rPr lang="zh-TW" altLang="en-US" sz="1400" b="1" dirty="0" smtClean="0">
                          <a:effectLst/>
                          <a:latin typeface="+mn-ea"/>
                          <a:ea typeface="+mn-ea"/>
                        </a:rPr>
                        <a:t>賣出</a:t>
                      </a:r>
                      <a:endParaRPr lang="zh-TW" altLang="en-US" sz="1400" b="1" dirty="0">
                        <a:solidFill>
                          <a:schemeClr val="tx1"/>
                        </a:solidFill>
                        <a:effectLst/>
                        <a:latin typeface="+mn-ea"/>
                        <a:ea typeface="+mn-ea"/>
                      </a:endParaRPr>
                    </a:p>
                  </a:txBody>
                  <a:tcPr marL="91481" marR="91481" marT="45780" marB="4578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0" dirty="0" smtClean="0">
                        <a:solidFill>
                          <a:schemeClr val="tx1"/>
                        </a:solidFill>
                      </a:endParaRPr>
                    </a:p>
                  </a:txBody>
                  <a:tcPr marL="91438" marR="91438" marT="45748" marB="457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305065">
                <a:tc>
                  <a:txBody>
                    <a:bodyPr/>
                    <a:lstStyle/>
                    <a:p>
                      <a:pPr algn="ctr"/>
                      <a:r>
                        <a:rPr lang="zh-TW" altLang="en-US" sz="1400" b="1" dirty="0" smtClean="0">
                          <a:effectLst/>
                        </a:rPr>
                        <a:t>委託價格</a:t>
                      </a:r>
                      <a:endParaRPr lang="zh-TW" altLang="en-US" sz="1400" b="1" dirty="0">
                        <a:solidFill>
                          <a:schemeClr val="tx1"/>
                        </a:solidFill>
                        <a:effectLst/>
                      </a:endParaRPr>
                    </a:p>
                  </a:txBody>
                  <a:tcPr marL="91481" marR="91481" marT="45780" marB="4578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smtClean="0">
                          <a:effectLst/>
                          <a:latin typeface="+mn-ea"/>
                          <a:ea typeface="+mn-ea"/>
                        </a:rPr>
                        <a:t>委託量</a:t>
                      </a:r>
                      <a:endParaRPr lang="zh-TW" altLang="en-US" sz="1400" b="1" dirty="0" smtClean="0">
                        <a:solidFill>
                          <a:schemeClr val="tx1"/>
                        </a:solidFill>
                        <a:effectLst/>
                        <a:latin typeface="+mn-ea"/>
                        <a:ea typeface="+mn-ea"/>
                      </a:endParaRPr>
                    </a:p>
                  </a:txBody>
                  <a:tcPr marL="91481" marR="91481" marT="45780" marB="45780"/>
                </a:tc>
                <a:extLst>
                  <a:ext uri="{0D108BD9-81ED-4DB2-BD59-A6C34878D82A}">
                    <a16:rowId xmlns:a16="http://schemas.microsoft.com/office/drawing/2014/main" xmlns="" val="10001"/>
                  </a:ext>
                </a:extLst>
              </a:tr>
              <a:tr h="305065">
                <a:tc>
                  <a:txBody>
                    <a:bodyPr/>
                    <a:lstStyle/>
                    <a:p>
                      <a:pPr algn="ctr"/>
                      <a:r>
                        <a:rPr lang="en-US" altLang="zh-TW" sz="1400" b="1" dirty="0" smtClean="0">
                          <a:effectLst/>
                        </a:rPr>
                        <a:t>10,699</a:t>
                      </a:r>
                      <a:endParaRPr lang="zh-TW" altLang="en-US" sz="1400" b="1" dirty="0">
                        <a:effectLst/>
                      </a:endParaRPr>
                    </a:p>
                  </a:txBody>
                  <a:tcPr marL="91481" marR="91481" marT="45780" marB="45780"/>
                </a:tc>
                <a:tc>
                  <a:txBody>
                    <a:bodyPr/>
                    <a:lstStyle/>
                    <a:p>
                      <a:pPr algn="ctr"/>
                      <a:r>
                        <a:rPr lang="en-US" altLang="zh-TW" sz="1400" b="1" dirty="0" smtClean="0">
                          <a:effectLst/>
                          <a:latin typeface="+mn-ea"/>
                          <a:ea typeface="+mn-ea"/>
                        </a:rPr>
                        <a:t>8</a:t>
                      </a:r>
                      <a:endParaRPr lang="zh-TW" altLang="en-US" sz="1400" b="1" dirty="0">
                        <a:effectLst/>
                        <a:latin typeface="+mn-ea"/>
                        <a:ea typeface="+mn-ea"/>
                      </a:endParaRPr>
                    </a:p>
                  </a:txBody>
                  <a:tcPr marL="91481" marR="91481" marT="45780" marB="45780"/>
                </a:tc>
                <a:extLst>
                  <a:ext uri="{0D108BD9-81ED-4DB2-BD59-A6C34878D82A}">
                    <a16:rowId xmlns:a16="http://schemas.microsoft.com/office/drawing/2014/main" xmlns="" val="10002"/>
                  </a:ext>
                </a:extLst>
              </a:tr>
              <a:tr h="305065">
                <a:tc>
                  <a:txBody>
                    <a:bodyPr/>
                    <a:lstStyle/>
                    <a:p>
                      <a:pPr algn="ctr"/>
                      <a:r>
                        <a:rPr lang="en-US" altLang="zh-TW" sz="1400" b="1" dirty="0" smtClean="0">
                          <a:effectLst/>
                        </a:rPr>
                        <a:t>10,700</a:t>
                      </a:r>
                      <a:endParaRPr lang="zh-TW" altLang="en-US" sz="1400" b="1" dirty="0">
                        <a:effectLst/>
                      </a:endParaRPr>
                    </a:p>
                  </a:txBody>
                  <a:tcPr marL="91481" marR="91481" marT="45780" marB="45780"/>
                </a:tc>
                <a:tc>
                  <a:txBody>
                    <a:bodyPr/>
                    <a:lstStyle/>
                    <a:p>
                      <a:pPr algn="ctr"/>
                      <a:r>
                        <a:rPr lang="en-US" altLang="zh-TW" sz="1400" b="1" dirty="0" smtClean="0">
                          <a:effectLst/>
                          <a:latin typeface="+mn-ea"/>
                          <a:ea typeface="+mn-ea"/>
                        </a:rPr>
                        <a:t>7</a:t>
                      </a:r>
                      <a:endParaRPr lang="zh-TW" altLang="en-US" sz="1400" b="1" dirty="0">
                        <a:effectLst/>
                        <a:latin typeface="+mn-ea"/>
                        <a:ea typeface="+mn-ea"/>
                      </a:endParaRPr>
                    </a:p>
                  </a:txBody>
                  <a:tcPr marL="91481" marR="91481" marT="45780" marB="45780"/>
                </a:tc>
                <a:extLst>
                  <a:ext uri="{0D108BD9-81ED-4DB2-BD59-A6C34878D82A}">
                    <a16:rowId xmlns:a16="http://schemas.microsoft.com/office/drawing/2014/main" xmlns="" val="10003"/>
                  </a:ext>
                </a:extLst>
              </a:tr>
              <a:tr h="305065">
                <a:tc>
                  <a:txBody>
                    <a:bodyPr/>
                    <a:lstStyle/>
                    <a:p>
                      <a:pPr algn="ctr"/>
                      <a:r>
                        <a:rPr lang="en-US" altLang="zh-TW" sz="1400" b="1" dirty="0" smtClean="0">
                          <a:effectLst/>
                        </a:rPr>
                        <a:t>10,701</a:t>
                      </a:r>
                      <a:endParaRPr lang="zh-TW" altLang="en-US" sz="1400" b="1" dirty="0">
                        <a:effectLst/>
                      </a:endParaRPr>
                    </a:p>
                  </a:txBody>
                  <a:tcPr marL="91481" marR="91481" marT="45780" marB="45780"/>
                </a:tc>
                <a:tc>
                  <a:txBody>
                    <a:bodyPr/>
                    <a:lstStyle/>
                    <a:p>
                      <a:pPr algn="ctr"/>
                      <a:r>
                        <a:rPr lang="en-US" altLang="zh-TW" sz="1400" b="1" dirty="0" smtClean="0">
                          <a:effectLst/>
                          <a:latin typeface="+mn-ea"/>
                          <a:ea typeface="+mn-ea"/>
                        </a:rPr>
                        <a:t>6</a:t>
                      </a:r>
                      <a:endParaRPr lang="zh-TW" altLang="en-US" sz="1400" b="1" dirty="0">
                        <a:effectLst/>
                        <a:latin typeface="+mn-ea"/>
                        <a:ea typeface="+mn-ea"/>
                      </a:endParaRPr>
                    </a:p>
                  </a:txBody>
                  <a:tcPr marL="91481" marR="91481" marT="45780" marB="45780"/>
                </a:tc>
                <a:extLst>
                  <a:ext uri="{0D108BD9-81ED-4DB2-BD59-A6C34878D82A}">
                    <a16:rowId xmlns:a16="http://schemas.microsoft.com/office/drawing/2014/main" xmlns="" val="10004"/>
                  </a:ext>
                </a:extLst>
              </a:tr>
              <a:tr h="305065">
                <a:tc>
                  <a:txBody>
                    <a:bodyPr/>
                    <a:lstStyle/>
                    <a:p>
                      <a:pPr algn="ctr"/>
                      <a:r>
                        <a:rPr lang="en-US" altLang="zh-TW" sz="1400" b="1" dirty="0" smtClean="0">
                          <a:effectLst/>
                        </a:rPr>
                        <a:t>10,702</a:t>
                      </a:r>
                      <a:endParaRPr lang="zh-TW" altLang="en-US" sz="1400" b="1" dirty="0">
                        <a:effectLst/>
                      </a:endParaRPr>
                    </a:p>
                  </a:txBody>
                  <a:tcPr marL="91481" marR="91481" marT="45780" marB="45780"/>
                </a:tc>
                <a:tc>
                  <a:txBody>
                    <a:bodyPr/>
                    <a:lstStyle/>
                    <a:p>
                      <a:pPr algn="ctr"/>
                      <a:r>
                        <a:rPr lang="en-US" altLang="zh-TW" sz="1400" b="1" dirty="0" smtClean="0">
                          <a:effectLst/>
                          <a:latin typeface="+mn-ea"/>
                          <a:ea typeface="+mn-ea"/>
                        </a:rPr>
                        <a:t>5</a:t>
                      </a:r>
                      <a:endParaRPr lang="zh-TW" altLang="en-US" sz="1400" b="1" dirty="0">
                        <a:effectLst/>
                        <a:latin typeface="+mn-ea"/>
                        <a:ea typeface="+mn-ea"/>
                      </a:endParaRPr>
                    </a:p>
                  </a:txBody>
                  <a:tcPr marL="91481" marR="91481" marT="45780" marB="45780"/>
                </a:tc>
                <a:extLst>
                  <a:ext uri="{0D108BD9-81ED-4DB2-BD59-A6C34878D82A}">
                    <a16:rowId xmlns:a16="http://schemas.microsoft.com/office/drawing/2014/main" xmlns="" val="10005"/>
                  </a:ext>
                </a:extLst>
              </a:tr>
            </a:tbl>
          </a:graphicData>
        </a:graphic>
      </p:graphicFrame>
      <p:sp>
        <p:nvSpPr>
          <p:cNvPr id="23609" name="向右箭號 27"/>
          <p:cNvSpPr>
            <a:spLocks noChangeArrowheads="1"/>
          </p:cNvSpPr>
          <p:nvPr/>
        </p:nvSpPr>
        <p:spPr bwMode="auto">
          <a:xfrm rot="10800000">
            <a:off x="6407274" y="4599993"/>
            <a:ext cx="438150" cy="312738"/>
          </a:xfrm>
          <a:prstGeom prst="rightArrow">
            <a:avLst>
              <a:gd name="adj1" fmla="val 50000"/>
              <a:gd name="adj2" fmla="val 49918"/>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23" name="文字方塊 22"/>
          <p:cNvSpPr txBox="1"/>
          <p:nvPr/>
        </p:nvSpPr>
        <p:spPr>
          <a:xfrm>
            <a:off x="2463079" y="6000106"/>
            <a:ext cx="1879600" cy="52387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altLang="zh-TW" sz="1400" b="1" dirty="0">
                <a:solidFill>
                  <a:srgbClr val="FF0000"/>
                </a:solidFill>
              </a:rPr>
              <a:t>(</a:t>
            </a:r>
            <a:r>
              <a:rPr lang="zh-TW" altLang="en-US" sz="1400" b="1" dirty="0">
                <a:solidFill>
                  <a:srgbClr val="FF0000"/>
                </a:solidFill>
              </a:rPr>
              <a:t>限價賣出申報由</a:t>
            </a:r>
            <a:endParaRPr lang="en-US" altLang="zh-TW" sz="1400" b="1" dirty="0">
              <a:solidFill>
                <a:srgbClr val="FF0000"/>
              </a:solidFill>
            </a:endParaRPr>
          </a:p>
          <a:p>
            <a:pPr>
              <a:defRPr/>
            </a:pPr>
            <a:r>
              <a:rPr lang="zh-TW" altLang="en-US" sz="1400" b="1" dirty="0">
                <a:solidFill>
                  <a:srgbClr val="FF0000"/>
                </a:solidFill>
              </a:rPr>
              <a:t>最高委買價依序成交</a:t>
            </a:r>
            <a:r>
              <a:rPr lang="en-US" altLang="zh-TW" sz="1400" b="1" dirty="0">
                <a:solidFill>
                  <a:srgbClr val="FF0000"/>
                </a:solidFill>
              </a:rPr>
              <a:t>)</a:t>
            </a:r>
          </a:p>
        </p:txBody>
      </p:sp>
      <p:sp>
        <p:nvSpPr>
          <p:cNvPr id="21" name="Rectangle 4"/>
          <p:cNvSpPr>
            <a:spLocks noChangeArrowheads="1"/>
          </p:cNvSpPr>
          <p:nvPr/>
        </p:nvSpPr>
        <p:spPr bwMode="auto">
          <a:xfrm>
            <a:off x="3967666" y="1341438"/>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逐筆撮合</a:t>
            </a:r>
          </a:p>
        </p:txBody>
      </p:sp>
      <p:sp>
        <p:nvSpPr>
          <p:cNvPr id="22"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3190749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3052010668"/>
              </p:ext>
            </p:extLst>
          </p:nvPr>
        </p:nvGraphicFramePr>
        <p:xfrm>
          <a:off x="2382838" y="4156075"/>
          <a:ext cx="2063750" cy="1233488"/>
        </p:xfrm>
        <a:graphic>
          <a:graphicData uri="http://schemas.openxmlformats.org/drawingml/2006/table">
            <a:tbl>
              <a:tblPr firstRow="1" bandRow="1">
                <a:tableStyleId>{5C22544A-7EE6-4342-B048-85BDC9FD1C3A}</a:tableStyleId>
              </a:tblPr>
              <a:tblGrid>
                <a:gridCol w="943002">
                  <a:extLst>
                    <a:ext uri="{9D8B030D-6E8A-4147-A177-3AD203B41FA5}">
                      <a16:colId xmlns:a16="http://schemas.microsoft.com/office/drawing/2014/main" xmlns="" val="20000"/>
                    </a:ext>
                  </a:extLst>
                </a:gridCol>
                <a:gridCol w="1120748">
                  <a:extLst>
                    <a:ext uri="{9D8B030D-6E8A-4147-A177-3AD203B41FA5}">
                      <a16:colId xmlns:a16="http://schemas.microsoft.com/office/drawing/2014/main" xmlns="" val="20001"/>
                    </a:ext>
                  </a:extLst>
                </a:gridCol>
              </a:tblGrid>
              <a:tr h="318314">
                <a:tc gridSpan="2">
                  <a:txBody>
                    <a:bodyPr/>
                    <a:lstStyle/>
                    <a:p>
                      <a:pPr algn="ctr"/>
                      <a:r>
                        <a:rPr lang="zh-TW" altLang="en-US" sz="1400" b="1" dirty="0" smtClean="0">
                          <a:effectLst/>
                        </a:rPr>
                        <a:t>買進</a:t>
                      </a:r>
                      <a:endParaRPr lang="zh-TW" altLang="en-US" sz="1400" b="1" dirty="0">
                        <a:solidFill>
                          <a:schemeClr val="tx1"/>
                        </a:solidFill>
                        <a:effectLst/>
                      </a:endParaRPr>
                    </a:p>
                  </a:txBody>
                  <a:tcPr marL="91410" marR="91410" marT="45779" marB="45779"/>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0" dirty="0" smtClean="0">
                        <a:solidFill>
                          <a:schemeClr val="tx1"/>
                        </a:solidFill>
                      </a:endParaRPr>
                    </a:p>
                  </a:txBody>
                  <a:tcPr marL="91438" marR="91438" marT="45748" marB="457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305058">
                <a:tc>
                  <a:txBody>
                    <a:bodyPr/>
                    <a:lstStyle/>
                    <a:p>
                      <a:pPr algn="ctr"/>
                      <a:r>
                        <a:rPr lang="zh-TW" altLang="en-US" sz="1400" b="1" dirty="0" smtClean="0">
                          <a:effectLst/>
                        </a:rPr>
                        <a:t>委託價格</a:t>
                      </a:r>
                      <a:endParaRPr lang="zh-TW" altLang="en-US" sz="1400" b="1" dirty="0">
                        <a:solidFill>
                          <a:schemeClr val="tx1"/>
                        </a:solidFill>
                        <a:effectLst/>
                      </a:endParaRPr>
                    </a:p>
                  </a:txBody>
                  <a:tcPr marL="91410" marR="91410" marT="45779" marB="45779"/>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smtClean="0">
                          <a:effectLst/>
                        </a:rPr>
                        <a:t>委託量</a:t>
                      </a:r>
                      <a:endParaRPr lang="zh-TW" altLang="en-US" sz="1400" b="1" dirty="0" smtClean="0">
                        <a:solidFill>
                          <a:schemeClr val="tx1"/>
                        </a:solidFill>
                        <a:effectLst/>
                      </a:endParaRPr>
                    </a:p>
                  </a:txBody>
                  <a:tcPr marL="91410" marR="91410" marT="45779" marB="45779"/>
                </a:tc>
                <a:extLst>
                  <a:ext uri="{0D108BD9-81ED-4DB2-BD59-A6C34878D82A}">
                    <a16:rowId xmlns:a16="http://schemas.microsoft.com/office/drawing/2014/main" xmlns="" val="10001"/>
                  </a:ext>
                </a:extLst>
              </a:tr>
              <a:tr h="305058">
                <a:tc>
                  <a:txBody>
                    <a:bodyPr/>
                    <a:lstStyle/>
                    <a:p>
                      <a:pPr algn="ctr"/>
                      <a:r>
                        <a:rPr lang="en-US" altLang="zh-TW" sz="1400" b="1" dirty="0" smtClean="0">
                          <a:effectLst/>
                        </a:rPr>
                        <a:t>10,696</a:t>
                      </a:r>
                      <a:endParaRPr lang="zh-TW" altLang="en-US" sz="1400" b="1" dirty="0">
                        <a:effectLst/>
                      </a:endParaRPr>
                    </a:p>
                  </a:txBody>
                  <a:tcPr marL="91410" marR="91410" marT="45779" marB="45779"/>
                </a:tc>
                <a:tc>
                  <a:txBody>
                    <a:bodyPr/>
                    <a:lstStyle/>
                    <a:p>
                      <a:pPr algn="ctr"/>
                      <a:r>
                        <a:rPr lang="en-US" altLang="zh-TW" sz="1400" b="1" dirty="0" smtClean="0">
                          <a:effectLst/>
                        </a:rPr>
                        <a:t>1</a:t>
                      </a:r>
                      <a:endParaRPr lang="zh-TW" altLang="en-US" sz="1400" b="1" dirty="0">
                        <a:effectLst/>
                      </a:endParaRPr>
                    </a:p>
                  </a:txBody>
                  <a:tcPr marL="91410" marR="91410" marT="45779" marB="45779"/>
                </a:tc>
                <a:extLst>
                  <a:ext uri="{0D108BD9-81ED-4DB2-BD59-A6C34878D82A}">
                    <a16:rowId xmlns:a16="http://schemas.microsoft.com/office/drawing/2014/main" xmlns="" val="10002"/>
                  </a:ext>
                </a:extLst>
              </a:tr>
              <a:tr h="305058">
                <a:tc>
                  <a:txBody>
                    <a:bodyPr/>
                    <a:lstStyle/>
                    <a:p>
                      <a:pPr algn="ctr"/>
                      <a:r>
                        <a:rPr lang="en-US" altLang="zh-TW" sz="1400" b="1" dirty="0" smtClean="0">
                          <a:effectLst/>
                        </a:rPr>
                        <a:t>10,695</a:t>
                      </a:r>
                      <a:endParaRPr lang="zh-TW" altLang="en-US" sz="1400" b="1" dirty="0">
                        <a:effectLst/>
                      </a:endParaRPr>
                    </a:p>
                  </a:txBody>
                  <a:tcPr marL="91410" marR="91410" marT="45779" marB="45779"/>
                </a:tc>
                <a:tc>
                  <a:txBody>
                    <a:bodyPr/>
                    <a:lstStyle/>
                    <a:p>
                      <a:pPr algn="ctr"/>
                      <a:r>
                        <a:rPr lang="en-US" altLang="zh-TW" sz="1400" b="1" dirty="0" smtClean="0">
                          <a:effectLst/>
                        </a:rPr>
                        <a:t>1</a:t>
                      </a:r>
                      <a:endParaRPr lang="zh-TW" altLang="en-US" sz="1400" b="1" dirty="0">
                        <a:effectLst/>
                      </a:endParaRPr>
                    </a:p>
                  </a:txBody>
                  <a:tcPr marL="91410" marR="91410" marT="45779" marB="45779"/>
                </a:tc>
                <a:extLst>
                  <a:ext uri="{0D108BD9-81ED-4DB2-BD59-A6C34878D82A}">
                    <a16:rowId xmlns:a16="http://schemas.microsoft.com/office/drawing/2014/main" xmlns="" val="10003"/>
                  </a:ext>
                </a:extLst>
              </a:tr>
            </a:tbl>
          </a:graphicData>
        </a:graphic>
      </p:graphicFrame>
      <p:sp>
        <p:nvSpPr>
          <p:cNvPr id="3" name="內容版面配置區 2"/>
          <p:cNvSpPr>
            <a:spLocks noGrp="1"/>
          </p:cNvSpPr>
          <p:nvPr>
            <p:ph idx="1"/>
          </p:nvPr>
        </p:nvSpPr>
        <p:spPr>
          <a:xfrm>
            <a:off x="456814" y="1803549"/>
            <a:ext cx="8230368" cy="2106464"/>
          </a:xfrm>
        </p:spPr>
        <p:txBody>
          <a:bodyPr/>
          <a:lstStyle/>
          <a:p>
            <a:pPr marL="342900" lvl="1" indent="-342900">
              <a:buClr>
                <a:schemeClr val="tx1"/>
              </a:buClr>
              <a:buFont typeface="Wingdings" pitchFamily="2" charset="2"/>
              <a:buChar char="n"/>
              <a:defRPr/>
            </a:pPr>
            <a:r>
              <a:rPr lang="zh-TW" altLang="zh-TW" sz="2000" dirty="0">
                <a:solidFill>
                  <a:srgbClr val="FFFF00"/>
                </a:solidFill>
                <a:cs typeface="+mn-cs"/>
              </a:rPr>
              <a:t>每筆委託一進入期交所交易系統即立即撮合。即委託處理優先順序為時間優先，</a:t>
            </a:r>
            <a:r>
              <a:rPr lang="zh-TW" altLang="zh-TW" sz="2000" b="1" dirty="0">
                <a:solidFill>
                  <a:srgbClr val="00FF00"/>
                </a:solidFill>
                <a:cs typeface="+mn-cs"/>
              </a:rPr>
              <a:t>先進入系統者先</a:t>
            </a:r>
            <a:r>
              <a:rPr lang="zh-TW" altLang="zh-TW" sz="2000" b="1" dirty="0" smtClean="0">
                <a:solidFill>
                  <a:srgbClr val="00FF00"/>
                </a:solidFill>
                <a:cs typeface="+mn-cs"/>
              </a:rPr>
              <a:t>撮合</a:t>
            </a:r>
            <a:r>
              <a:rPr lang="en-US" altLang="zh-TW" sz="2000" b="1" dirty="0" smtClean="0">
                <a:solidFill>
                  <a:srgbClr val="00FF00"/>
                </a:solidFill>
                <a:cs typeface="+mn-cs"/>
              </a:rPr>
              <a:t>(</a:t>
            </a:r>
            <a:r>
              <a:rPr lang="zh-TW" altLang="en-US" sz="2000" b="1" dirty="0" smtClean="0">
                <a:solidFill>
                  <a:srgbClr val="00FF00"/>
                </a:solidFill>
                <a:cs typeface="+mn-cs"/>
              </a:rPr>
              <a:t>即先到</a:t>
            </a:r>
            <a:r>
              <a:rPr lang="zh-TW" altLang="en-US" sz="2000" b="1" dirty="0">
                <a:solidFill>
                  <a:srgbClr val="00FF00"/>
                </a:solidFill>
                <a:cs typeface="+mn-cs"/>
              </a:rPr>
              <a:t>先</a:t>
            </a:r>
            <a:r>
              <a:rPr lang="zh-TW" altLang="en-US" sz="2000" b="1" dirty="0" smtClean="0">
                <a:solidFill>
                  <a:srgbClr val="00FF00"/>
                </a:solidFill>
                <a:cs typeface="+mn-cs"/>
              </a:rPr>
              <a:t>撮</a:t>
            </a:r>
            <a:r>
              <a:rPr lang="zh-TW" altLang="en-US" sz="2000" b="1" dirty="0">
                <a:solidFill>
                  <a:srgbClr val="00FF00"/>
                </a:solidFill>
                <a:cs typeface="+mn-cs"/>
              </a:rPr>
              <a:t>合</a:t>
            </a:r>
            <a:r>
              <a:rPr lang="en-US" altLang="zh-TW" sz="2000" b="1" dirty="0" smtClean="0">
                <a:solidFill>
                  <a:srgbClr val="00FF00"/>
                </a:solidFill>
                <a:cs typeface="+mn-cs"/>
              </a:rPr>
              <a:t>)</a:t>
            </a:r>
          </a:p>
          <a:p>
            <a:pPr marL="809625" lvl="1" indent="-352425">
              <a:buClr>
                <a:schemeClr val="tx1"/>
              </a:buClr>
              <a:buFont typeface="Wingdings" pitchFamily="2" charset="2"/>
              <a:buChar char="u"/>
              <a:defRPr/>
            </a:pPr>
            <a:r>
              <a:rPr lang="zh-TW" altLang="en-US" sz="1800" dirty="0" smtClean="0">
                <a:solidFill>
                  <a:srgbClr val="FFFF00"/>
                </a:solidFill>
              </a:rPr>
              <a:t>集合</a:t>
            </a:r>
            <a:r>
              <a:rPr lang="zh-TW" altLang="en-US" sz="1800" dirty="0">
                <a:solidFill>
                  <a:srgbClr val="FFFF00"/>
                </a:solidFill>
              </a:rPr>
              <a:t>競</a:t>
            </a:r>
            <a:r>
              <a:rPr lang="zh-TW" altLang="en-US" sz="1800" dirty="0" smtClean="0">
                <a:solidFill>
                  <a:srgbClr val="FFFF00"/>
                </a:solidFill>
              </a:rPr>
              <a:t>價後當盤有效</a:t>
            </a:r>
            <a:r>
              <a:rPr lang="en-US" altLang="zh-TW" sz="1800" dirty="0" smtClean="0">
                <a:solidFill>
                  <a:srgbClr val="FFFF00"/>
                </a:solidFill>
              </a:rPr>
              <a:t>(ROD)</a:t>
            </a:r>
            <a:r>
              <a:rPr lang="zh-TW" altLang="en-US" sz="1800" dirty="0" smtClean="0">
                <a:solidFill>
                  <a:srgbClr val="FFFF00"/>
                </a:solidFill>
              </a:rPr>
              <a:t>且未成交之委託單依</a:t>
            </a:r>
            <a:r>
              <a:rPr lang="zh-TW" altLang="en-US" sz="1800" dirty="0" smtClean="0">
                <a:solidFill>
                  <a:srgbClr val="FFFF00"/>
                </a:solidFill>
                <a:latin typeface="新細明體" panose="02020500000000000000" pitchFamily="18" charset="-120"/>
                <a:ea typeface="新細明體" panose="02020500000000000000" pitchFamily="18" charset="-120"/>
              </a:rPr>
              <a:t>「</a:t>
            </a:r>
            <a:r>
              <a:rPr lang="zh-TW" altLang="en-US" sz="1800" dirty="0" smtClean="0">
                <a:solidFill>
                  <a:srgbClr val="FFFF00"/>
                </a:solidFill>
              </a:rPr>
              <a:t>價格優先、時間優先</a:t>
            </a:r>
            <a:r>
              <a:rPr lang="zh-TW" altLang="en-US" sz="1800" dirty="0" smtClean="0">
                <a:solidFill>
                  <a:srgbClr val="FFFF00"/>
                </a:solidFill>
                <a:latin typeface="新細明體" panose="02020500000000000000" pitchFamily="18" charset="-120"/>
                <a:ea typeface="新細明體" panose="02020500000000000000" pitchFamily="18" charset="-120"/>
              </a:rPr>
              <a:t>」</a:t>
            </a:r>
            <a:r>
              <a:rPr lang="zh-TW" altLang="en-US" sz="1800" dirty="0">
                <a:solidFill>
                  <a:srgbClr val="FFFF00"/>
                </a:solidFill>
              </a:rPr>
              <a:t>於委託簿進行排序</a:t>
            </a:r>
            <a:endParaRPr lang="en-US" altLang="zh-TW" sz="1800" dirty="0">
              <a:solidFill>
                <a:srgbClr val="FFFF00"/>
              </a:solidFill>
            </a:endParaRPr>
          </a:p>
          <a:p>
            <a:pPr marL="809625" lvl="1" indent="-352425">
              <a:buClr>
                <a:schemeClr val="tx1"/>
              </a:buClr>
              <a:buFont typeface="Wingdings" pitchFamily="2" charset="2"/>
              <a:buChar char="u"/>
              <a:defRPr/>
            </a:pPr>
            <a:r>
              <a:rPr lang="en-US" altLang="zh-TW" sz="1800" dirty="0" smtClean="0">
                <a:solidFill>
                  <a:srgbClr val="FFFF00"/>
                </a:solidFill>
              </a:rPr>
              <a:t>8:45:01</a:t>
            </a:r>
            <a:r>
              <a:rPr lang="zh-TW" altLang="zh-TW" sz="1800" dirty="0" smtClean="0">
                <a:solidFill>
                  <a:srgbClr val="FFFF00"/>
                </a:solidFill>
              </a:rPr>
              <a:t>委託人</a:t>
            </a:r>
            <a:r>
              <a:rPr lang="zh-TW" altLang="zh-TW" sz="1800" dirty="0">
                <a:solidFill>
                  <a:srgbClr val="FFFF00"/>
                </a:solidFill>
              </a:rPr>
              <a:t>甲</a:t>
            </a:r>
            <a:r>
              <a:rPr lang="zh-TW" altLang="zh-TW" sz="1800" dirty="0" smtClean="0">
                <a:solidFill>
                  <a:srgbClr val="FFFF00"/>
                </a:solidFill>
              </a:rPr>
              <a:t>以</a:t>
            </a:r>
            <a:r>
              <a:rPr lang="en-US" altLang="zh-TW" sz="1800" dirty="0" smtClean="0">
                <a:solidFill>
                  <a:srgbClr val="FFFF00"/>
                </a:solidFill>
              </a:rPr>
              <a:t>ROD</a:t>
            </a:r>
            <a:r>
              <a:rPr lang="zh-TW" altLang="zh-TW" sz="1800" dirty="0" smtClean="0">
                <a:solidFill>
                  <a:srgbClr val="FFFF00"/>
                </a:solidFill>
              </a:rPr>
              <a:t>限價</a:t>
            </a:r>
            <a:r>
              <a:rPr lang="zh-TW" altLang="en-US" sz="1800" dirty="0" smtClean="0">
                <a:solidFill>
                  <a:srgbClr val="FFFF00"/>
                </a:solidFill>
              </a:rPr>
              <a:t>單</a:t>
            </a:r>
            <a:r>
              <a:rPr lang="en-US" altLang="zh-TW" sz="1800" dirty="0" smtClean="0">
                <a:solidFill>
                  <a:srgbClr val="FFFF00"/>
                </a:solidFill>
              </a:rPr>
              <a:t>10,696</a:t>
            </a:r>
            <a:r>
              <a:rPr lang="zh-TW" altLang="zh-TW" sz="1800" dirty="0" smtClean="0">
                <a:solidFill>
                  <a:srgbClr val="FFFF00"/>
                </a:solidFill>
              </a:rPr>
              <a:t>賣出</a:t>
            </a:r>
            <a:r>
              <a:rPr lang="en-US" altLang="zh-TW" sz="1800" dirty="0">
                <a:solidFill>
                  <a:srgbClr val="FFFF00"/>
                </a:solidFill>
              </a:rPr>
              <a:t>9</a:t>
            </a:r>
            <a:r>
              <a:rPr lang="zh-TW" altLang="zh-TW" sz="1800" dirty="0">
                <a:solidFill>
                  <a:srgbClr val="FFFF00"/>
                </a:solidFill>
              </a:rPr>
              <a:t>月臺股</a:t>
            </a:r>
            <a:r>
              <a:rPr lang="zh-TW" altLang="zh-TW" sz="1800" dirty="0" smtClean="0">
                <a:solidFill>
                  <a:srgbClr val="FFFF00"/>
                </a:solidFill>
              </a:rPr>
              <a:t>期貨</a:t>
            </a:r>
            <a:r>
              <a:rPr lang="en-US" altLang="zh-TW" sz="1800" dirty="0" smtClean="0">
                <a:solidFill>
                  <a:srgbClr val="FFFF00"/>
                </a:solidFill>
              </a:rPr>
              <a:t>4</a:t>
            </a:r>
            <a:r>
              <a:rPr lang="zh-TW" altLang="en-US" sz="1800" dirty="0" smtClean="0">
                <a:solidFill>
                  <a:srgbClr val="FFFF00"/>
                </a:solidFill>
              </a:rPr>
              <a:t>口</a:t>
            </a:r>
            <a:r>
              <a:rPr lang="zh-TW" altLang="zh-TW" sz="1800" dirty="0" smtClean="0">
                <a:solidFill>
                  <a:srgbClr val="FFFF00"/>
                </a:solidFill>
              </a:rPr>
              <a:t>，</a:t>
            </a:r>
            <a:r>
              <a:rPr lang="en-US" altLang="zh-TW" sz="1800" dirty="0" smtClean="0">
                <a:solidFill>
                  <a:srgbClr val="FFFF00"/>
                </a:solidFill>
              </a:rPr>
              <a:t> 8:45:02</a:t>
            </a:r>
            <a:r>
              <a:rPr lang="zh-TW" altLang="zh-TW" sz="1800" dirty="0" smtClean="0">
                <a:solidFill>
                  <a:srgbClr val="FFFF00"/>
                </a:solidFill>
              </a:rPr>
              <a:t>委託人</a:t>
            </a:r>
            <a:r>
              <a:rPr lang="zh-TW" altLang="zh-TW" sz="1800" dirty="0">
                <a:solidFill>
                  <a:srgbClr val="FFFF00"/>
                </a:solidFill>
              </a:rPr>
              <a:t>乙</a:t>
            </a:r>
            <a:r>
              <a:rPr lang="zh-TW" altLang="zh-TW" sz="1800" dirty="0" smtClean="0">
                <a:solidFill>
                  <a:srgbClr val="FFFF00"/>
                </a:solidFill>
              </a:rPr>
              <a:t>以</a:t>
            </a:r>
            <a:r>
              <a:rPr lang="en-US" altLang="zh-TW" sz="1800" dirty="0" smtClean="0">
                <a:solidFill>
                  <a:srgbClr val="FFFF00"/>
                </a:solidFill>
              </a:rPr>
              <a:t>IOC</a:t>
            </a:r>
            <a:r>
              <a:rPr lang="zh-TW" altLang="zh-TW" sz="1800" dirty="0" smtClean="0">
                <a:solidFill>
                  <a:srgbClr val="FFFF00"/>
                </a:solidFill>
              </a:rPr>
              <a:t>市價</a:t>
            </a:r>
            <a:r>
              <a:rPr lang="zh-TW" altLang="en-US" sz="1800" dirty="0" smtClean="0">
                <a:solidFill>
                  <a:srgbClr val="FFFF00"/>
                </a:solidFill>
              </a:rPr>
              <a:t>單</a:t>
            </a:r>
            <a:r>
              <a:rPr lang="zh-TW" altLang="zh-TW" sz="1800" dirty="0" smtClean="0">
                <a:solidFill>
                  <a:srgbClr val="FFFF00"/>
                </a:solidFill>
              </a:rPr>
              <a:t>賣出</a:t>
            </a:r>
            <a:r>
              <a:rPr lang="en-US" altLang="zh-TW" sz="1800" dirty="0">
                <a:solidFill>
                  <a:srgbClr val="FFFF00"/>
                </a:solidFill>
              </a:rPr>
              <a:t>9</a:t>
            </a:r>
            <a:r>
              <a:rPr lang="zh-TW" altLang="zh-TW" sz="1800" dirty="0">
                <a:solidFill>
                  <a:srgbClr val="FFFF00"/>
                </a:solidFill>
              </a:rPr>
              <a:t>月臺股</a:t>
            </a:r>
            <a:r>
              <a:rPr lang="zh-TW" altLang="zh-TW" sz="1800" dirty="0" smtClean="0">
                <a:solidFill>
                  <a:srgbClr val="FFFF00"/>
                </a:solidFill>
              </a:rPr>
              <a:t>期貨</a:t>
            </a:r>
            <a:r>
              <a:rPr lang="en-US" altLang="zh-TW" sz="1800" dirty="0" smtClean="0">
                <a:solidFill>
                  <a:srgbClr val="FFFF00"/>
                </a:solidFill>
              </a:rPr>
              <a:t>10</a:t>
            </a:r>
            <a:r>
              <a:rPr lang="zh-TW" altLang="en-US" sz="1800" dirty="0" smtClean="0">
                <a:solidFill>
                  <a:srgbClr val="FFFF00"/>
                </a:solidFill>
              </a:rPr>
              <a:t>口</a:t>
            </a:r>
            <a:r>
              <a:rPr lang="zh-TW" altLang="zh-TW" sz="1800" dirty="0" smtClean="0">
                <a:solidFill>
                  <a:srgbClr val="FFFF00"/>
                </a:solidFill>
              </a:rPr>
              <a:t>，</a:t>
            </a:r>
            <a:r>
              <a:rPr lang="zh-TW" altLang="zh-TW" sz="1800" dirty="0">
                <a:solidFill>
                  <a:srgbClr val="FFFF00"/>
                </a:solidFill>
              </a:rPr>
              <a:t>系統將優先處理委託人甲之</a:t>
            </a:r>
            <a:r>
              <a:rPr lang="zh-TW" altLang="zh-TW" sz="1800" dirty="0" smtClean="0">
                <a:solidFill>
                  <a:srgbClr val="FFFF00"/>
                </a:solidFill>
              </a:rPr>
              <a:t>委託</a:t>
            </a:r>
            <a:endParaRPr lang="zh-TW" altLang="zh-TW" sz="1800" dirty="0">
              <a:solidFill>
                <a:srgbClr val="FFFF00"/>
              </a:solidFill>
            </a:endParaRPr>
          </a:p>
        </p:txBody>
      </p:sp>
      <p:cxnSp>
        <p:nvCxnSpPr>
          <p:cNvPr id="10" name="直線接點 9"/>
          <p:cNvCxnSpPr/>
          <p:nvPr/>
        </p:nvCxnSpPr>
        <p:spPr>
          <a:xfrm flipV="1">
            <a:off x="3697288" y="4899025"/>
            <a:ext cx="266700" cy="180975"/>
          </a:xfrm>
          <a:prstGeom prst="line">
            <a:avLst/>
          </a:prstGeom>
        </p:spPr>
        <p:style>
          <a:lnRef idx="1">
            <a:schemeClr val="accent2"/>
          </a:lnRef>
          <a:fillRef idx="0">
            <a:schemeClr val="accent2"/>
          </a:fillRef>
          <a:effectRef idx="0">
            <a:schemeClr val="accent2"/>
          </a:effectRef>
          <a:fontRef idx="minor">
            <a:schemeClr val="tx1"/>
          </a:fontRef>
        </p:style>
      </p:cxnSp>
      <p:cxnSp>
        <p:nvCxnSpPr>
          <p:cNvPr id="11" name="直線接點 10"/>
          <p:cNvCxnSpPr/>
          <p:nvPr/>
        </p:nvCxnSpPr>
        <p:spPr>
          <a:xfrm flipV="1">
            <a:off x="3709988" y="5192713"/>
            <a:ext cx="266700" cy="180975"/>
          </a:xfrm>
          <a:prstGeom prst="line">
            <a:avLst/>
          </a:prstGeom>
        </p:spPr>
        <p:style>
          <a:lnRef idx="1">
            <a:schemeClr val="accent2"/>
          </a:lnRef>
          <a:fillRef idx="0">
            <a:schemeClr val="accent2"/>
          </a:fillRef>
          <a:effectRef idx="0">
            <a:schemeClr val="accent2"/>
          </a:effectRef>
          <a:fontRef idx="minor">
            <a:schemeClr val="tx1"/>
          </a:fontRef>
        </p:style>
      </p:cxnSp>
      <p:sp>
        <p:nvSpPr>
          <p:cNvPr id="18" name="文字方塊 17"/>
          <p:cNvSpPr txBox="1"/>
          <p:nvPr/>
        </p:nvSpPr>
        <p:spPr>
          <a:xfrm>
            <a:off x="6876256" y="4197350"/>
            <a:ext cx="2118617"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n-US" altLang="zh-TW" sz="1600" b="1" dirty="0">
                <a:solidFill>
                  <a:srgbClr val="FF0000"/>
                </a:solidFill>
              </a:rPr>
              <a:t>08:45:02</a:t>
            </a:r>
            <a:r>
              <a:rPr lang="zh-TW" altLang="en-US" sz="1600" b="1" dirty="0"/>
              <a:t>新進委託：</a:t>
            </a:r>
            <a:endParaRPr lang="en-US" altLang="zh-TW" sz="1600" b="1" dirty="0"/>
          </a:p>
          <a:p>
            <a:pPr>
              <a:defRPr/>
            </a:pPr>
            <a:r>
              <a:rPr lang="zh-TW" altLang="en-US" sz="1600" b="1" dirty="0"/>
              <a:t>委託人乙以</a:t>
            </a:r>
            <a:r>
              <a:rPr lang="en-US" altLang="zh-TW" sz="1600" b="1" dirty="0"/>
              <a:t>IOC</a:t>
            </a:r>
            <a:r>
              <a:rPr lang="zh-TW" altLang="en-US" sz="1600" b="1" dirty="0">
                <a:solidFill>
                  <a:srgbClr val="FF0000"/>
                </a:solidFill>
              </a:rPr>
              <a:t>市價單</a:t>
            </a:r>
            <a:r>
              <a:rPr lang="zh-TW" altLang="en-US" sz="1600" b="1" dirty="0"/>
              <a:t>賣出</a:t>
            </a:r>
            <a:r>
              <a:rPr lang="en-US" altLang="zh-TW" sz="1600" b="1" dirty="0"/>
              <a:t>10</a:t>
            </a:r>
            <a:r>
              <a:rPr lang="zh-TW" altLang="en-US" sz="1600" b="1" dirty="0"/>
              <a:t>口</a:t>
            </a:r>
            <a:endParaRPr lang="en-US" altLang="zh-TW" sz="1600" b="1" dirty="0"/>
          </a:p>
        </p:txBody>
      </p:sp>
      <p:sp>
        <p:nvSpPr>
          <p:cNvPr id="21" name="文字方塊 20"/>
          <p:cNvSpPr txBox="1"/>
          <p:nvPr/>
        </p:nvSpPr>
        <p:spPr>
          <a:xfrm>
            <a:off x="2382838" y="5457825"/>
            <a:ext cx="1878012" cy="52387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altLang="zh-TW" sz="1400" b="1" dirty="0">
                <a:solidFill>
                  <a:srgbClr val="FF0000"/>
                </a:solidFill>
              </a:rPr>
              <a:t>(</a:t>
            </a:r>
            <a:r>
              <a:rPr lang="zh-TW" altLang="en-US" sz="1400" b="1" dirty="0">
                <a:solidFill>
                  <a:srgbClr val="FF0000"/>
                </a:solidFill>
              </a:rPr>
              <a:t>市價賣出申報由</a:t>
            </a:r>
            <a:endParaRPr lang="en-US" altLang="zh-TW" sz="1400" b="1" dirty="0">
              <a:solidFill>
                <a:srgbClr val="FF0000"/>
              </a:solidFill>
            </a:endParaRPr>
          </a:p>
          <a:p>
            <a:pPr>
              <a:defRPr/>
            </a:pPr>
            <a:r>
              <a:rPr lang="zh-TW" altLang="en-US" sz="1400" b="1" dirty="0">
                <a:solidFill>
                  <a:srgbClr val="FF0000"/>
                </a:solidFill>
              </a:rPr>
              <a:t>最高委買價依序成交</a:t>
            </a:r>
            <a:r>
              <a:rPr lang="en-US" altLang="zh-TW" sz="1400" b="1" dirty="0">
                <a:solidFill>
                  <a:srgbClr val="FF0000"/>
                </a:solidFill>
              </a:rPr>
              <a:t>)</a:t>
            </a:r>
          </a:p>
        </p:txBody>
      </p:sp>
      <p:sp>
        <p:nvSpPr>
          <p:cNvPr id="26" name="文字方塊 25"/>
          <p:cNvSpPr txBox="1"/>
          <p:nvPr/>
        </p:nvSpPr>
        <p:spPr>
          <a:xfrm>
            <a:off x="233363" y="4133850"/>
            <a:ext cx="2071687" cy="1815882"/>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zh-TW" altLang="en-US" sz="1600" b="1" dirty="0"/>
              <a:t>委託人乙成交於：</a:t>
            </a:r>
            <a:endParaRPr lang="en-US" altLang="zh-TW" sz="1600" b="1" dirty="0"/>
          </a:p>
          <a:p>
            <a:pPr>
              <a:defRPr/>
            </a:pPr>
            <a:r>
              <a:rPr lang="en-US" altLang="zh-TW" sz="1600" b="1" dirty="0"/>
              <a:t>10,696(1</a:t>
            </a:r>
            <a:r>
              <a:rPr lang="zh-TW" altLang="en-US" sz="1600" b="1" dirty="0"/>
              <a:t>口</a:t>
            </a:r>
            <a:r>
              <a:rPr lang="en-US" altLang="zh-TW" sz="1600" b="1" dirty="0"/>
              <a:t>)</a:t>
            </a:r>
          </a:p>
          <a:p>
            <a:pPr>
              <a:defRPr/>
            </a:pPr>
            <a:r>
              <a:rPr lang="en-US" altLang="zh-TW" sz="1600" b="1" dirty="0"/>
              <a:t>10,695(1</a:t>
            </a:r>
            <a:r>
              <a:rPr lang="zh-TW" altLang="en-US" sz="1600" b="1" dirty="0"/>
              <a:t>口</a:t>
            </a:r>
            <a:r>
              <a:rPr lang="en-US" altLang="zh-TW" sz="1600" b="1" dirty="0"/>
              <a:t>) </a:t>
            </a:r>
          </a:p>
          <a:p>
            <a:pPr>
              <a:defRPr/>
            </a:pPr>
            <a:r>
              <a:rPr lang="en-US" altLang="zh-TW" sz="1600" b="1" dirty="0"/>
              <a:t>(</a:t>
            </a:r>
            <a:r>
              <a:rPr lang="zh-TW" altLang="en-US" sz="1600" b="1" dirty="0"/>
              <a:t>委託條件</a:t>
            </a:r>
            <a:r>
              <a:rPr lang="en-US" altLang="zh-TW" sz="1600" b="1" dirty="0"/>
              <a:t>IOC</a:t>
            </a:r>
            <a:r>
              <a:rPr lang="zh-TW" altLang="en-US" sz="1600" b="1" dirty="0">
                <a:solidFill>
                  <a:srgbClr val="FF0000"/>
                </a:solidFill>
              </a:rPr>
              <a:t>可部分成交</a:t>
            </a:r>
            <a:r>
              <a:rPr lang="zh-TW" altLang="en-US" sz="1600" b="1" dirty="0"/>
              <a:t>，剩餘</a:t>
            </a:r>
            <a:r>
              <a:rPr lang="en-US" altLang="zh-TW" sz="1600" b="1" dirty="0"/>
              <a:t>8</a:t>
            </a:r>
            <a:r>
              <a:rPr lang="zh-TW" altLang="en-US" sz="1600" b="1" dirty="0"/>
              <a:t>口未成交取消，並不會留在委託簿。</a:t>
            </a:r>
            <a:r>
              <a:rPr lang="en-US" altLang="zh-TW" sz="1600" b="1" dirty="0"/>
              <a:t>)</a:t>
            </a:r>
          </a:p>
        </p:txBody>
      </p:sp>
      <p:sp>
        <p:nvSpPr>
          <p:cNvPr id="24602" name="向右箭號 14"/>
          <p:cNvSpPr>
            <a:spLocks noChangeArrowheads="1"/>
          </p:cNvSpPr>
          <p:nvPr/>
        </p:nvSpPr>
        <p:spPr bwMode="auto">
          <a:xfrm>
            <a:off x="1746299" y="3551518"/>
            <a:ext cx="427037" cy="250825"/>
          </a:xfrm>
          <a:prstGeom prst="rightArrow">
            <a:avLst>
              <a:gd name="adj1" fmla="val 50000"/>
              <a:gd name="adj2" fmla="val 50020"/>
            </a:avLst>
          </a:prstGeom>
          <a:solidFill>
            <a:srgbClr val="00FF00"/>
          </a:solidFill>
          <a:ln w="9525" algn="ctr">
            <a:solidFill>
              <a:schemeClr val="bg1"/>
            </a:solidFill>
            <a:miter lim="800000"/>
            <a:headEnd/>
            <a:tailEnd/>
          </a:ln>
        </p:spPr>
        <p:txBody>
          <a:bodyPr wrap="none"/>
          <a:lstStyle/>
          <a:p>
            <a:pPr eaLnBrk="1" hangingPunct="1"/>
            <a:endParaRPr lang="zh-TW" altLang="en-US"/>
          </a:p>
        </p:txBody>
      </p:sp>
      <p:sp>
        <p:nvSpPr>
          <p:cNvPr id="16" name="文字方塊 15"/>
          <p:cNvSpPr txBox="1"/>
          <p:nvPr/>
        </p:nvSpPr>
        <p:spPr>
          <a:xfrm>
            <a:off x="2147936" y="3475318"/>
            <a:ext cx="5156200" cy="369888"/>
          </a:xfrm>
          <a:prstGeom prst="rect">
            <a:avLst/>
          </a:prstGeom>
          <a:noFill/>
        </p:spPr>
        <p:txBody>
          <a:bodyPr>
            <a:spAutoFit/>
          </a:bodyPr>
          <a:lstStyle/>
          <a:p>
            <a:pPr>
              <a:defRPr/>
            </a:pPr>
            <a:r>
              <a:rPr lang="zh-TW" altLang="en-US" b="1" dirty="0">
                <a:solidFill>
                  <a:srgbClr val="00FF00"/>
                </a:solidFill>
                <a:latin typeface="+mn-ea"/>
                <a:ea typeface="+mn-ea"/>
              </a:rPr>
              <a:t>先到先撮合，市價單並非較限價單</a:t>
            </a:r>
            <a:r>
              <a:rPr lang="zh-TW" altLang="en-US" b="1" dirty="0" smtClean="0">
                <a:solidFill>
                  <a:srgbClr val="00FF00"/>
                </a:solidFill>
                <a:latin typeface="+mn-ea"/>
                <a:ea typeface="+mn-ea"/>
              </a:rPr>
              <a:t>優先處理</a:t>
            </a:r>
            <a:endParaRPr lang="zh-TW" altLang="en-US" b="1" dirty="0">
              <a:solidFill>
                <a:srgbClr val="00FF00"/>
              </a:solidFill>
              <a:latin typeface="+mn-ea"/>
              <a:ea typeface="+mn-ea"/>
            </a:endParaRPr>
          </a:p>
        </p:txBody>
      </p:sp>
      <p:cxnSp>
        <p:nvCxnSpPr>
          <p:cNvPr id="24604" name="直線單箭頭接點 28"/>
          <p:cNvCxnSpPr>
            <a:cxnSpLocks noChangeShapeType="1"/>
          </p:cNvCxnSpPr>
          <p:nvPr/>
        </p:nvCxnSpPr>
        <p:spPr bwMode="auto">
          <a:xfrm flipH="1">
            <a:off x="3586163" y="4899025"/>
            <a:ext cx="7937" cy="339725"/>
          </a:xfrm>
          <a:prstGeom prst="straightConnector1">
            <a:avLst/>
          </a:prstGeom>
          <a:noFill/>
          <a:ln w="9525" algn="ctr">
            <a:solidFill>
              <a:srgbClr val="FF0000"/>
            </a:solidFill>
            <a:miter lim="800000"/>
            <a:headEnd/>
            <a:tailEnd type="triangle" w="med" len="med"/>
          </a:ln>
          <a:extLst>
            <a:ext uri="{909E8E84-426E-40DD-AFC4-6F175D3DCCD1}">
              <a14:hiddenFill xmlns:a14="http://schemas.microsoft.com/office/drawing/2010/main">
                <a:noFill/>
              </a14:hiddenFill>
            </a:ext>
          </a:extLst>
        </p:spPr>
      </p:cxnSp>
      <p:graphicFrame>
        <p:nvGraphicFramePr>
          <p:cNvPr id="9" name="表格 8"/>
          <p:cNvGraphicFramePr>
            <a:graphicFrameLocks noGrp="1"/>
          </p:cNvGraphicFramePr>
          <p:nvPr>
            <p:extLst>
              <p:ext uri="{D42A27DB-BD31-4B8C-83A1-F6EECF244321}">
                <p14:modId xmlns:p14="http://schemas.microsoft.com/office/powerpoint/2010/main" val="1368242438"/>
              </p:ext>
            </p:extLst>
          </p:nvPr>
        </p:nvGraphicFramePr>
        <p:xfrm>
          <a:off x="4564063" y="4126596"/>
          <a:ext cx="2065337" cy="1830390"/>
        </p:xfrm>
        <a:graphic>
          <a:graphicData uri="http://schemas.openxmlformats.org/drawingml/2006/table">
            <a:tbl>
              <a:tblPr firstRow="1" bandRow="1">
                <a:tableStyleId>{5C22544A-7EE6-4342-B048-85BDC9FD1C3A}</a:tableStyleId>
              </a:tblPr>
              <a:tblGrid>
                <a:gridCol w="943728">
                  <a:extLst>
                    <a:ext uri="{9D8B030D-6E8A-4147-A177-3AD203B41FA5}">
                      <a16:colId xmlns:a16="http://schemas.microsoft.com/office/drawing/2014/main" xmlns="" val="20000"/>
                    </a:ext>
                  </a:extLst>
                </a:gridCol>
                <a:gridCol w="1121609">
                  <a:extLst>
                    <a:ext uri="{9D8B030D-6E8A-4147-A177-3AD203B41FA5}">
                      <a16:colId xmlns:a16="http://schemas.microsoft.com/office/drawing/2014/main" xmlns="" val="20001"/>
                    </a:ext>
                  </a:extLst>
                </a:gridCol>
              </a:tblGrid>
              <a:tr h="305065">
                <a:tc gridSpan="2">
                  <a:txBody>
                    <a:bodyPr/>
                    <a:lstStyle/>
                    <a:p>
                      <a:pPr algn="ctr"/>
                      <a:r>
                        <a:rPr lang="zh-TW" altLang="en-US" sz="1400" b="1" dirty="0" smtClean="0">
                          <a:effectLst/>
                        </a:rPr>
                        <a:t>賣出</a:t>
                      </a:r>
                      <a:endParaRPr lang="zh-TW" altLang="en-US" sz="1400" b="1" dirty="0">
                        <a:solidFill>
                          <a:schemeClr val="tx1"/>
                        </a:solidFill>
                        <a:effectLst/>
                      </a:endParaRPr>
                    </a:p>
                  </a:txBody>
                  <a:tcPr marL="91481" marR="91481" marT="45780" marB="4578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0" dirty="0" smtClean="0">
                        <a:solidFill>
                          <a:schemeClr val="tx1"/>
                        </a:solidFill>
                      </a:endParaRPr>
                    </a:p>
                  </a:txBody>
                  <a:tcPr marL="91438" marR="91438" marT="45748" marB="457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305065">
                <a:tc>
                  <a:txBody>
                    <a:bodyPr/>
                    <a:lstStyle/>
                    <a:p>
                      <a:pPr algn="ctr"/>
                      <a:r>
                        <a:rPr lang="zh-TW" altLang="en-US" sz="1400" b="1" dirty="0" smtClean="0">
                          <a:effectLst/>
                        </a:rPr>
                        <a:t>委託價格</a:t>
                      </a:r>
                      <a:endParaRPr lang="zh-TW" altLang="en-US" sz="1400" b="1" dirty="0">
                        <a:solidFill>
                          <a:schemeClr val="tx1"/>
                        </a:solidFill>
                        <a:effectLst/>
                      </a:endParaRPr>
                    </a:p>
                  </a:txBody>
                  <a:tcPr marL="91481" marR="91481" marT="45780" marB="4578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smtClean="0">
                          <a:effectLst/>
                        </a:rPr>
                        <a:t>委託量</a:t>
                      </a:r>
                      <a:endParaRPr lang="zh-TW" altLang="en-US" sz="1400" b="1" dirty="0" smtClean="0">
                        <a:solidFill>
                          <a:schemeClr val="tx1"/>
                        </a:solidFill>
                        <a:effectLst/>
                      </a:endParaRPr>
                    </a:p>
                  </a:txBody>
                  <a:tcPr marL="91481" marR="91481" marT="45780" marB="45780"/>
                </a:tc>
                <a:extLst>
                  <a:ext uri="{0D108BD9-81ED-4DB2-BD59-A6C34878D82A}">
                    <a16:rowId xmlns:a16="http://schemas.microsoft.com/office/drawing/2014/main" xmlns="" val="10001"/>
                  </a:ext>
                </a:extLst>
              </a:tr>
              <a:tr h="305065">
                <a:tc>
                  <a:txBody>
                    <a:bodyPr/>
                    <a:lstStyle/>
                    <a:p>
                      <a:pPr algn="ctr"/>
                      <a:r>
                        <a:rPr lang="en-US" altLang="zh-TW" sz="1400" b="1" dirty="0" smtClean="0">
                          <a:effectLst/>
                        </a:rPr>
                        <a:t>10,699</a:t>
                      </a:r>
                      <a:endParaRPr lang="zh-TW" altLang="en-US" sz="1400" b="1" dirty="0">
                        <a:effectLst/>
                      </a:endParaRPr>
                    </a:p>
                  </a:txBody>
                  <a:tcPr marL="91481" marR="91481" marT="45780" marB="45780"/>
                </a:tc>
                <a:tc>
                  <a:txBody>
                    <a:bodyPr/>
                    <a:lstStyle/>
                    <a:p>
                      <a:pPr algn="ctr"/>
                      <a:r>
                        <a:rPr lang="en-US" altLang="zh-TW" sz="1400" b="1" dirty="0" smtClean="0">
                          <a:effectLst/>
                        </a:rPr>
                        <a:t>8</a:t>
                      </a:r>
                      <a:endParaRPr lang="zh-TW" altLang="en-US" sz="1400" b="1" dirty="0">
                        <a:effectLst/>
                      </a:endParaRPr>
                    </a:p>
                  </a:txBody>
                  <a:tcPr marL="91481" marR="91481" marT="45780" marB="45780"/>
                </a:tc>
                <a:extLst>
                  <a:ext uri="{0D108BD9-81ED-4DB2-BD59-A6C34878D82A}">
                    <a16:rowId xmlns:a16="http://schemas.microsoft.com/office/drawing/2014/main" xmlns="" val="10002"/>
                  </a:ext>
                </a:extLst>
              </a:tr>
              <a:tr h="305065">
                <a:tc>
                  <a:txBody>
                    <a:bodyPr/>
                    <a:lstStyle/>
                    <a:p>
                      <a:pPr algn="ctr"/>
                      <a:r>
                        <a:rPr lang="en-US" altLang="zh-TW" sz="1400" b="1" dirty="0" smtClean="0">
                          <a:effectLst/>
                        </a:rPr>
                        <a:t>10,700</a:t>
                      </a:r>
                      <a:endParaRPr lang="zh-TW" altLang="en-US" sz="1400" b="1" dirty="0">
                        <a:effectLst/>
                      </a:endParaRPr>
                    </a:p>
                  </a:txBody>
                  <a:tcPr marL="91481" marR="91481" marT="45780" marB="45780"/>
                </a:tc>
                <a:tc>
                  <a:txBody>
                    <a:bodyPr/>
                    <a:lstStyle/>
                    <a:p>
                      <a:pPr algn="ctr"/>
                      <a:r>
                        <a:rPr lang="en-US" altLang="zh-TW" sz="1400" b="1" dirty="0" smtClean="0">
                          <a:effectLst/>
                        </a:rPr>
                        <a:t>7</a:t>
                      </a:r>
                      <a:endParaRPr lang="zh-TW" altLang="en-US" sz="1400" b="1" dirty="0">
                        <a:effectLst/>
                      </a:endParaRPr>
                    </a:p>
                  </a:txBody>
                  <a:tcPr marL="91481" marR="91481" marT="45780" marB="45780"/>
                </a:tc>
                <a:extLst>
                  <a:ext uri="{0D108BD9-81ED-4DB2-BD59-A6C34878D82A}">
                    <a16:rowId xmlns:a16="http://schemas.microsoft.com/office/drawing/2014/main" xmlns="" val="10003"/>
                  </a:ext>
                </a:extLst>
              </a:tr>
              <a:tr h="305065">
                <a:tc>
                  <a:txBody>
                    <a:bodyPr/>
                    <a:lstStyle/>
                    <a:p>
                      <a:pPr algn="ctr"/>
                      <a:r>
                        <a:rPr lang="en-US" altLang="zh-TW" sz="1400" b="1" dirty="0" smtClean="0">
                          <a:effectLst/>
                        </a:rPr>
                        <a:t>10,701</a:t>
                      </a:r>
                      <a:endParaRPr lang="zh-TW" altLang="en-US" sz="1400" b="1" dirty="0">
                        <a:effectLst/>
                      </a:endParaRPr>
                    </a:p>
                  </a:txBody>
                  <a:tcPr marL="91481" marR="91481" marT="45780" marB="45780"/>
                </a:tc>
                <a:tc>
                  <a:txBody>
                    <a:bodyPr/>
                    <a:lstStyle/>
                    <a:p>
                      <a:pPr algn="ctr"/>
                      <a:r>
                        <a:rPr lang="en-US" altLang="zh-TW" sz="1400" b="1" dirty="0" smtClean="0">
                          <a:effectLst/>
                        </a:rPr>
                        <a:t>6</a:t>
                      </a:r>
                      <a:endParaRPr lang="zh-TW" altLang="en-US" sz="1400" b="1" dirty="0">
                        <a:effectLst/>
                      </a:endParaRPr>
                    </a:p>
                  </a:txBody>
                  <a:tcPr marL="91481" marR="91481" marT="45780" marB="45780"/>
                </a:tc>
                <a:extLst>
                  <a:ext uri="{0D108BD9-81ED-4DB2-BD59-A6C34878D82A}">
                    <a16:rowId xmlns:a16="http://schemas.microsoft.com/office/drawing/2014/main" xmlns="" val="10004"/>
                  </a:ext>
                </a:extLst>
              </a:tr>
              <a:tr h="305065">
                <a:tc>
                  <a:txBody>
                    <a:bodyPr/>
                    <a:lstStyle/>
                    <a:p>
                      <a:pPr algn="ctr"/>
                      <a:r>
                        <a:rPr lang="en-US" altLang="zh-TW" sz="1400" b="1" dirty="0" smtClean="0">
                          <a:effectLst/>
                        </a:rPr>
                        <a:t>10,702</a:t>
                      </a:r>
                      <a:endParaRPr lang="zh-TW" altLang="en-US" sz="1400" b="1" dirty="0">
                        <a:effectLst/>
                      </a:endParaRPr>
                    </a:p>
                  </a:txBody>
                  <a:tcPr marL="91481" marR="91481" marT="45780" marB="45780"/>
                </a:tc>
                <a:tc>
                  <a:txBody>
                    <a:bodyPr/>
                    <a:lstStyle/>
                    <a:p>
                      <a:pPr algn="ctr"/>
                      <a:r>
                        <a:rPr lang="en-US" altLang="zh-TW" sz="1400" b="1" dirty="0" smtClean="0">
                          <a:effectLst/>
                        </a:rPr>
                        <a:t>5</a:t>
                      </a:r>
                      <a:endParaRPr lang="zh-TW" altLang="en-US" sz="1400" b="1" dirty="0">
                        <a:effectLst/>
                      </a:endParaRPr>
                    </a:p>
                  </a:txBody>
                  <a:tcPr marL="91481" marR="91481" marT="45780" marB="45780"/>
                </a:tc>
                <a:extLst>
                  <a:ext uri="{0D108BD9-81ED-4DB2-BD59-A6C34878D82A}">
                    <a16:rowId xmlns:a16="http://schemas.microsoft.com/office/drawing/2014/main" xmlns="" val="10005"/>
                  </a:ext>
                </a:extLst>
              </a:tr>
            </a:tbl>
          </a:graphicData>
        </a:graphic>
      </p:graphicFrame>
      <p:sp>
        <p:nvSpPr>
          <p:cNvPr id="19" name="Rectangle 4"/>
          <p:cNvSpPr>
            <a:spLocks noChangeArrowheads="1"/>
          </p:cNvSpPr>
          <p:nvPr/>
        </p:nvSpPr>
        <p:spPr bwMode="auto">
          <a:xfrm>
            <a:off x="3967666" y="1341438"/>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逐筆撮合</a:t>
            </a:r>
          </a:p>
        </p:txBody>
      </p:sp>
      <p:sp>
        <p:nvSpPr>
          <p:cNvPr id="2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a:t>
            </a:r>
            <a:endParaRPr lang="zh-TW" altLang="en-US" b="1" dirty="0">
              <a:solidFill>
                <a:srgbClr val="FFFF00"/>
              </a:solidFill>
              <a:effectLst>
                <a:outerShdw blurRad="38100" dist="38100" dir="2700000" algn="tl">
                  <a:srgbClr val="000000"/>
                </a:outerShdw>
              </a:effectLst>
              <a:latin typeface="+mn-ea"/>
            </a:endParaRPr>
          </a:p>
        </p:txBody>
      </p:sp>
      <p:sp>
        <p:nvSpPr>
          <p:cNvPr id="24627" name="向右箭號 26"/>
          <p:cNvSpPr>
            <a:spLocks noChangeArrowheads="1"/>
          </p:cNvSpPr>
          <p:nvPr/>
        </p:nvSpPr>
        <p:spPr bwMode="auto">
          <a:xfrm rot="10800000">
            <a:off x="6513561" y="4445805"/>
            <a:ext cx="438150" cy="312737"/>
          </a:xfrm>
          <a:prstGeom prst="rightArrow">
            <a:avLst>
              <a:gd name="adj1" fmla="val 50000"/>
              <a:gd name="adj2" fmla="val 49918"/>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Tree>
    <p:extLst>
      <p:ext uri="{BB962C8B-B14F-4D97-AF65-F5344CB8AC3E}">
        <p14:creationId xmlns:p14="http://schemas.microsoft.com/office/powerpoint/2010/main" val="2639765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字方塊 21"/>
          <p:cNvSpPr txBox="1"/>
          <p:nvPr/>
        </p:nvSpPr>
        <p:spPr>
          <a:xfrm>
            <a:off x="1081288" y="5437773"/>
            <a:ext cx="2743918" cy="33855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defRPr/>
            </a:pPr>
            <a:r>
              <a:rPr lang="zh-TW" altLang="en-US" sz="1600" b="1" dirty="0">
                <a:solidFill>
                  <a:srgbClr val="FFFF00"/>
                </a:solidFill>
              </a:rPr>
              <a:t>集合競價開盤成交價為</a:t>
            </a:r>
            <a:r>
              <a:rPr lang="en-US" altLang="zh-TW" sz="1600" b="1" dirty="0">
                <a:solidFill>
                  <a:srgbClr val="FFFF00"/>
                </a:solidFill>
              </a:rPr>
              <a:t>9,630</a:t>
            </a:r>
            <a:endParaRPr lang="zh-TW" altLang="en-US" sz="1600" b="1" dirty="0">
              <a:solidFill>
                <a:srgbClr val="FFFF00"/>
              </a:solidFill>
            </a:endParaRPr>
          </a:p>
        </p:txBody>
      </p:sp>
      <p:sp>
        <p:nvSpPr>
          <p:cNvPr id="25610" name="文字方塊 24"/>
          <p:cNvSpPr txBox="1">
            <a:spLocks noChangeArrowheads="1"/>
          </p:cNvSpPr>
          <p:nvPr/>
        </p:nvSpPr>
        <p:spPr bwMode="auto">
          <a:xfrm>
            <a:off x="5194227" y="3294063"/>
            <a:ext cx="121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ctr"/>
            <a:r>
              <a:rPr lang="zh-TW" altLang="en-US" sz="1600" b="1">
                <a:latin typeface="標楷體" pitchFamily="65" charset="-120"/>
                <a:ea typeface="標楷體" pitchFamily="65" charset="-120"/>
              </a:rPr>
              <a:t>集合競價後</a:t>
            </a:r>
            <a:endParaRPr lang="en-US" altLang="zh-TW" sz="1600" b="1">
              <a:latin typeface="標楷體" pitchFamily="65" charset="-120"/>
              <a:ea typeface="標楷體" pitchFamily="65" charset="-120"/>
            </a:endParaRPr>
          </a:p>
          <a:p>
            <a:pPr algn="ctr"/>
            <a:r>
              <a:rPr lang="zh-TW" altLang="en-US" sz="1600" b="1">
                <a:latin typeface="標楷體" pitchFamily="65" charset="-120"/>
                <a:ea typeface="標楷體" pitchFamily="65" charset="-120"/>
              </a:rPr>
              <a:t>委託簿</a:t>
            </a:r>
          </a:p>
        </p:txBody>
      </p:sp>
      <p:sp>
        <p:nvSpPr>
          <p:cNvPr id="25611" name="向右箭號 2"/>
          <p:cNvSpPr>
            <a:spLocks noChangeArrowheads="1"/>
          </p:cNvSpPr>
          <p:nvPr/>
        </p:nvSpPr>
        <p:spPr bwMode="auto">
          <a:xfrm>
            <a:off x="5167238" y="3878263"/>
            <a:ext cx="1241425" cy="396875"/>
          </a:xfrm>
          <a:prstGeom prst="rightArrow">
            <a:avLst>
              <a:gd name="adj1" fmla="val 50000"/>
              <a:gd name="adj2" fmla="val 49947"/>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28" name="內容版面配置區 2"/>
          <p:cNvSpPr txBox="1">
            <a:spLocks/>
          </p:cNvSpPr>
          <p:nvPr/>
        </p:nvSpPr>
        <p:spPr bwMode="auto">
          <a:xfrm>
            <a:off x="6735689" y="4878388"/>
            <a:ext cx="2144713"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Wingdings" panose="05000000000000000000" pitchFamily="2" charset="2"/>
              <a:buChar char="n"/>
              <a:defRPr kumimoji="1" sz="2800">
                <a:solidFill>
                  <a:srgbClr val="003774"/>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kumimoji="1" sz="2400">
                <a:solidFill>
                  <a:srgbClr val="003774"/>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kumimoji="1" sz="2200">
                <a:solidFill>
                  <a:srgbClr val="003774"/>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kumimoji="1" sz="2000">
                <a:solidFill>
                  <a:srgbClr val="003774"/>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kumimoji="1">
                <a:solidFill>
                  <a:srgbClr val="003774"/>
                </a:solidFill>
                <a:latin typeface="+mn-lt"/>
                <a:ea typeface="+mn-ea"/>
              </a:defRPr>
            </a:lvl5pPr>
            <a:lvl6pPr marL="2514600" indent="-228600" algn="l" rtl="0" fontAlgn="base">
              <a:spcBef>
                <a:spcPct val="20000"/>
              </a:spcBef>
              <a:spcAft>
                <a:spcPct val="0"/>
              </a:spcAft>
              <a:buFont typeface="Wingdings" pitchFamily="2" charset="2"/>
              <a:buChar char="n"/>
              <a:defRPr kumimoji="1">
                <a:solidFill>
                  <a:srgbClr val="003774"/>
                </a:solidFill>
                <a:latin typeface="+mn-lt"/>
                <a:ea typeface="+mn-ea"/>
              </a:defRPr>
            </a:lvl6pPr>
            <a:lvl7pPr marL="2971800" indent="-228600" algn="l" rtl="0" fontAlgn="base">
              <a:spcBef>
                <a:spcPct val="20000"/>
              </a:spcBef>
              <a:spcAft>
                <a:spcPct val="0"/>
              </a:spcAft>
              <a:buFont typeface="Wingdings" pitchFamily="2" charset="2"/>
              <a:buChar char="n"/>
              <a:defRPr kumimoji="1">
                <a:solidFill>
                  <a:srgbClr val="003774"/>
                </a:solidFill>
                <a:latin typeface="+mn-lt"/>
                <a:ea typeface="+mn-ea"/>
              </a:defRPr>
            </a:lvl7pPr>
            <a:lvl8pPr marL="3429000" indent="-228600" algn="l" rtl="0" fontAlgn="base">
              <a:spcBef>
                <a:spcPct val="20000"/>
              </a:spcBef>
              <a:spcAft>
                <a:spcPct val="0"/>
              </a:spcAft>
              <a:buFont typeface="Wingdings" pitchFamily="2" charset="2"/>
              <a:buChar char="n"/>
              <a:defRPr kumimoji="1">
                <a:solidFill>
                  <a:srgbClr val="003774"/>
                </a:solidFill>
                <a:latin typeface="+mn-lt"/>
                <a:ea typeface="+mn-ea"/>
              </a:defRPr>
            </a:lvl8pPr>
            <a:lvl9pPr marL="3886200" indent="-228600" algn="l" rtl="0" fontAlgn="base">
              <a:spcBef>
                <a:spcPct val="20000"/>
              </a:spcBef>
              <a:spcAft>
                <a:spcPct val="0"/>
              </a:spcAft>
              <a:buFont typeface="Wingdings" pitchFamily="2" charset="2"/>
              <a:buChar char="n"/>
              <a:defRPr kumimoji="1">
                <a:solidFill>
                  <a:srgbClr val="003774"/>
                </a:solidFill>
                <a:latin typeface="+mn-lt"/>
                <a:ea typeface="+mn-ea"/>
              </a:defRPr>
            </a:lvl9pPr>
          </a:lstStyle>
          <a:p>
            <a:pPr marL="0" lvl="1" indent="0">
              <a:buFont typeface="Wingdings" panose="05000000000000000000" pitchFamily="2" charset="2"/>
              <a:buNone/>
              <a:defRPr/>
            </a:pPr>
            <a:r>
              <a:rPr lang="zh-TW" altLang="en-US" sz="1600" b="1" kern="0" dirty="0" smtClean="0">
                <a:solidFill>
                  <a:srgbClr val="FFFF00"/>
                </a:solidFill>
                <a:effectLst>
                  <a:outerShdw blurRad="38100" dist="38100" dir="2700000" algn="tl">
                    <a:srgbClr val="000000">
                      <a:alpha val="43137"/>
                    </a:srgbClr>
                  </a:outerShdw>
                </a:effectLst>
                <a:latin typeface="+mn-ea"/>
              </a:rPr>
              <a:t>未能成交之限價</a:t>
            </a:r>
            <a:r>
              <a:rPr lang="en-US" altLang="zh-TW" sz="1600" b="1" kern="0" dirty="0" smtClean="0">
                <a:solidFill>
                  <a:srgbClr val="FFFF00"/>
                </a:solidFill>
                <a:effectLst>
                  <a:outerShdw blurRad="38100" dist="38100" dir="2700000" algn="tl">
                    <a:srgbClr val="000000">
                      <a:alpha val="43137"/>
                    </a:srgbClr>
                  </a:outerShdw>
                </a:effectLst>
                <a:latin typeface="+mn-ea"/>
              </a:rPr>
              <a:t>ROD</a:t>
            </a:r>
            <a:r>
              <a:rPr lang="zh-TW" altLang="en-US" sz="1600" b="1" kern="0" dirty="0" smtClean="0">
                <a:solidFill>
                  <a:srgbClr val="FFFF00"/>
                </a:solidFill>
                <a:effectLst>
                  <a:outerShdw blurRad="38100" dist="38100" dir="2700000" algn="tl">
                    <a:srgbClr val="000000">
                      <a:alpha val="43137"/>
                    </a:srgbClr>
                  </a:outerShdw>
                </a:effectLst>
                <a:latin typeface="+mn-ea"/>
              </a:rPr>
              <a:t>單，以「價格優先、時間優先」之順序，放入委託簿等待撮合</a:t>
            </a:r>
            <a:endParaRPr lang="zh-TW" altLang="en-US" sz="1600" b="1" dirty="0">
              <a:solidFill>
                <a:srgbClr val="FFFF00"/>
              </a:solidFill>
              <a:effectLst>
                <a:outerShdw blurRad="38100" dist="38100" dir="2700000" algn="tl">
                  <a:srgbClr val="000000">
                    <a:alpha val="43137"/>
                  </a:srgbClr>
                </a:outerShdw>
              </a:effectLst>
              <a:latin typeface="+mn-ea"/>
            </a:endParaRPr>
          </a:p>
          <a:p>
            <a:pPr marL="0" indent="0">
              <a:buFont typeface="Wingdings" panose="05000000000000000000" pitchFamily="2" charset="2"/>
              <a:buNone/>
              <a:defRPr/>
            </a:pPr>
            <a:endParaRPr lang="zh-TW" altLang="en-US" sz="1600" b="1" kern="0" dirty="0">
              <a:solidFill>
                <a:srgbClr val="FFFF00"/>
              </a:solidFill>
              <a:effectLst>
                <a:outerShdw blurRad="38100" dist="38100" dir="2700000" algn="tl">
                  <a:srgbClr val="000000">
                    <a:alpha val="43137"/>
                  </a:srgbClr>
                </a:outerShdw>
              </a:effectLst>
              <a:latin typeface="+mn-ea"/>
            </a:endParaRPr>
          </a:p>
        </p:txBody>
      </p:sp>
      <p:sp>
        <p:nvSpPr>
          <p:cNvPr id="21" name="Rectangle 4"/>
          <p:cNvSpPr>
            <a:spLocks noChangeArrowheads="1"/>
          </p:cNvSpPr>
          <p:nvPr/>
        </p:nvSpPr>
        <p:spPr bwMode="auto">
          <a:xfrm>
            <a:off x="3967666" y="1341438"/>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集合競價</a:t>
            </a:r>
          </a:p>
        </p:txBody>
      </p:sp>
      <p:sp>
        <p:nvSpPr>
          <p:cNvPr id="23"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2</a:t>
            </a:r>
            <a:endParaRPr lang="zh-TW" altLang="en-US" b="1" dirty="0">
              <a:solidFill>
                <a:srgbClr val="FFFF00"/>
              </a:solidFill>
              <a:effectLst>
                <a:outerShdw blurRad="38100" dist="38100" dir="2700000" algn="tl">
                  <a:srgbClr val="000000"/>
                </a:outerShdw>
              </a:effectLst>
              <a:latin typeface="+mn-ea"/>
            </a:endParaRPr>
          </a:p>
        </p:txBody>
      </p:sp>
      <p:graphicFrame>
        <p:nvGraphicFramePr>
          <p:cNvPr id="25" name="表格 24"/>
          <p:cNvGraphicFramePr>
            <a:graphicFrameLocks noGrp="1"/>
          </p:cNvGraphicFramePr>
          <p:nvPr>
            <p:extLst>
              <p:ext uri="{D42A27DB-BD31-4B8C-83A1-F6EECF244321}">
                <p14:modId xmlns:p14="http://schemas.microsoft.com/office/powerpoint/2010/main" val="919936633"/>
              </p:ext>
            </p:extLst>
          </p:nvPr>
        </p:nvGraphicFramePr>
        <p:xfrm>
          <a:off x="539552" y="3045618"/>
          <a:ext cx="2063750" cy="1538289"/>
        </p:xfrm>
        <a:graphic>
          <a:graphicData uri="http://schemas.openxmlformats.org/drawingml/2006/table">
            <a:tbl>
              <a:tblPr firstRow="1" bandRow="1">
                <a:tableStyleId>{5C22544A-7EE6-4342-B048-85BDC9FD1C3A}</a:tableStyleId>
              </a:tblPr>
              <a:tblGrid>
                <a:gridCol w="943002">
                  <a:extLst>
                    <a:ext uri="{9D8B030D-6E8A-4147-A177-3AD203B41FA5}">
                      <a16:colId xmlns:a16="http://schemas.microsoft.com/office/drawing/2014/main" xmlns="" val="20000"/>
                    </a:ext>
                  </a:extLst>
                </a:gridCol>
                <a:gridCol w="1120748">
                  <a:extLst>
                    <a:ext uri="{9D8B030D-6E8A-4147-A177-3AD203B41FA5}">
                      <a16:colId xmlns:a16="http://schemas.microsoft.com/office/drawing/2014/main" xmlns="" val="20001"/>
                    </a:ext>
                  </a:extLst>
                </a:gridCol>
              </a:tblGrid>
              <a:tr h="318261">
                <a:tc gridSpan="2">
                  <a:txBody>
                    <a:bodyPr/>
                    <a:lstStyle/>
                    <a:p>
                      <a:pPr algn="ctr"/>
                      <a:r>
                        <a:rPr lang="zh-TW" altLang="en-US" sz="1400" b="1" dirty="0" smtClean="0">
                          <a:effectLst/>
                        </a:rPr>
                        <a:t>買進</a:t>
                      </a:r>
                      <a:endParaRPr lang="zh-TW" altLang="en-US" sz="1400" b="1" dirty="0">
                        <a:solidFill>
                          <a:srgbClr val="FFFF00"/>
                        </a:solidFill>
                        <a:effectLst/>
                        <a:latin typeface="+mn-ea"/>
                        <a:ea typeface="+mn-ea"/>
                      </a:endParaRPr>
                    </a:p>
                  </a:txBody>
                  <a:tcPr marL="91410" marR="91410" marT="45771" marB="45771"/>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0" dirty="0" smtClean="0">
                        <a:solidFill>
                          <a:schemeClr val="tx1"/>
                        </a:solidFill>
                      </a:endParaRPr>
                    </a:p>
                  </a:txBody>
                  <a:tcPr marL="91438" marR="91438" marT="45748" marB="457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305007">
                <a:tc>
                  <a:txBody>
                    <a:bodyPr/>
                    <a:lstStyle/>
                    <a:p>
                      <a:pPr algn="ctr"/>
                      <a:r>
                        <a:rPr lang="zh-TW" altLang="en-US" sz="1400" b="1" dirty="0" smtClean="0">
                          <a:effectLst/>
                        </a:rPr>
                        <a:t>委託價格</a:t>
                      </a:r>
                      <a:endParaRPr lang="zh-TW" altLang="en-US" sz="1400" b="1" dirty="0">
                        <a:solidFill>
                          <a:srgbClr val="FFFF00"/>
                        </a:solidFill>
                        <a:effectLst/>
                        <a:latin typeface="+mn-ea"/>
                        <a:ea typeface="+mn-ea"/>
                      </a:endParaRPr>
                    </a:p>
                  </a:txBody>
                  <a:tcPr marL="91410" marR="91410" marT="45771" marB="4577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smtClean="0">
                          <a:effectLst/>
                        </a:rPr>
                        <a:t>委託量</a:t>
                      </a:r>
                      <a:endParaRPr lang="zh-TW" altLang="en-US" sz="1400" b="1" dirty="0" smtClean="0">
                        <a:solidFill>
                          <a:srgbClr val="FFFF00"/>
                        </a:solidFill>
                        <a:effectLst/>
                        <a:latin typeface="+mn-ea"/>
                        <a:ea typeface="+mn-ea"/>
                      </a:endParaRPr>
                    </a:p>
                  </a:txBody>
                  <a:tcPr marL="91410" marR="91410" marT="45771" marB="45771"/>
                </a:tc>
                <a:extLst>
                  <a:ext uri="{0D108BD9-81ED-4DB2-BD59-A6C34878D82A}">
                    <a16:rowId xmlns:a16="http://schemas.microsoft.com/office/drawing/2014/main" xmlns="" val="10001"/>
                  </a:ext>
                </a:extLst>
              </a:tr>
              <a:tr h="305007">
                <a:tc>
                  <a:txBody>
                    <a:bodyPr/>
                    <a:lstStyle/>
                    <a:p>
                      <a:pPr algn="ctr"/>
                      <a:r>
                        <a:rPr lang="en-US" altLang="zh-TW" sz="1400" b="1" dirty="0" smtClean="0">
                          <a:effectLst/>
                        </a:rPr>
                        <a:t>9,632</a:t>
                      </a:r>
                      <a:endParaRPr lang="zh-TW" altLang="en-US" sz="1400" b="1" dirty="0">
                        <a:solidFill>
                          <a:srgbClr val="FFFF00"/>
                        </a:solidFill>
                        <a:effectLst/>
                        <a:latin typeface="+mn-ea"/>
                        <a:ea typeface="+mn-ea"/>
                      </a:endParaRPr>
                    </a:p>
                  </a:txBody>
                  <a:tcPr marL="91410" marR="91410" marT="45771" marB="45771"/>
                </a:tc>
                <a:tc>
                  <a:txBody>
                    <a:bodyPr/>
                    <a:lstStyle/>
                    <a:p>
                      <a:pPr algn="ctr"/>
                      <a:r>
                        <a:rPr lang="en-US" altLang="zh-TW" sz="1400" b="1" dirty="0" smtClean="0">
                          <a:effectLst/>
                        </a:rPr>
                        <a:t>5</a:t>
                      </a:r>
                      <a:endParaRPr lang="zh-TW" altLang="en-US" sz="1400" b="1" dirty="0">
                        <a:solidFill>
                          <a:srgbClr val="FFFF00"/>
                        </a:solidFill>
                        <a:effectLst/>
                        <a:latin typeface="+mn-ea"/>
                        <a:ea typeface="+mn-ea"/>
                      </a:endParaRPr>
                    </a:p>
                  </a:txBody>
                  <a:tcPr marL="91410" marR="91410" marT="45771" marB="45771"/>
                </a:tc>
                <a:extLst>
                  <a:ext uri="{0D108BD9-81ED-4DB2-BD59-A6C34878D82A}">
                    <a16:rowId xmlns:a16="http://schemas.microsoft.com/office/drawing/2014/main" xmlns="" val="10002"/>
                  </a:ext>
                </a:extLst>
              </a:tr>
              <a:tr h="305007">
                <a:tc>
                  <a:txBody>
                    <a:bodyPr/>
                    <a:lstStyle/>
                    <a:p>
                      <a:pPr algn="ctr"/>
                      <a:r>
                        <a:rPr lang="en-US" altLang="zh-TW" sz="1400" b="1" dirty="0" smtClean="0">
                          <a:effectLst/>
                        </a:rPr>
                        <a:t>9,631</a:t>
                      </a:r>
                      <a:endParaRPr lang="zh-TW" altLang="en-US" sz="1400" b="1" dirty="0">
                        <a:solidFill>
                          <a:srgbClr val="FFFF00"/>
                        </a:solidFill>
                        <a:effectLst/>
                        <a:latin typeface="+mn-ea"/>
                        <a:ea typeface="+mn-ea"/>
                      </a:endParaRPr>
                    </a:p>
                  </a:txBody>
                  <a:tcPr marL="91410" marR="91410" marT="45771" marB="45771"/>
                </a:tc>
                <a:tc>
                  <a:txBody>
                    <a:bodyPr/>
                    <a:lstStyle/>
                    <a:p>
                      <a:pPr algn="ctr"/>
                      <a:r>
                        <a:rPr lang="en-US" altLang="zh-TW" sz="1400" b="1" dirty="0" smtClean="0">
                          <a:effectLst/>
                        </a:rPr>
                        <a:t>2</a:t>
                      </a:r>
                      <a:endParaRPr lang="zh-TW" altLang="en-US" sz="1400" b="1" dirty="0">
                        <a:solidFill>
                          <a:srgbClr val="FFFF00"/>
                        </a:solidFill>
                        <a:effectLst/>
                        <a:latin typeface="+mn-ea"/>
                        <a:ea typeface="+mn-ea"/>
                      </a:endParaRPr>
                    </a:p>
                  </a:txBody>
                  <a:tcPr marL="91410" marR="91410" marT="45771" marB="45771"/>
                </a:tc>
                <a:extLst>
                  <a:ext uri="{0D108BD9-81ED-4DB2-BD59-A6C34878D82A}">
                    <a16:rowId xmlns:a16="http://schemas.microsoft.com/office/drawing/2014/main" xmlns="" val="10003"/>
                  </a:ext>
                </a:extLst>
              </a:tr>
              <a:tr h="305007">
                <a:tc>
                  <a:txBody>
                    <a:bodyPr/>
                    <a:lstStyle/>
                    <a:p>
                      <a:pPr algn="ctr"/>
                      <a:r>
                        <a:rPr lang="en-US" altLang="zh-TW" sz="1400" b="1" dirty="0" smtClean="0">
                          <a:effectLst/>
                        </a:rPr>
                        <a:t>9,630</a:t>
                      </a:r>
                      <a:endParaRPr lang="zh-TW" altLang="en-US" sz="1400" b="1" dirty="0">
                        <a:solidFill>
                          <a:srgbClr val="FFFF00"/>
                        </a:solidFill>
                        <a:effectLst/>
                        <a:latin typeface="+mn-ea"/>
                        <a:ea typeface="+mn-ea"/>
                      </a:endParaRPr>
                    </a:p>
                  </a:txBody>
                  <a:tcPr marL="91410" marR="91410" marT="45771" marB="45771"/>
                </a:tc>
                <a:tc>
                  <a:txBody>
                    <a:bodyPr/>
                    <a:lstStyle/>
                    <a:p>
                      <a:pPr algn="ctr"/>
                      <a:r>
                        <a:rPr lang="en-US" altLang="zh-TW" sz="1400" b="1" dirty="0" smtClean="0">
                          <a:effectLst/>
                        </a:rPr>
                        <a:t>2</a:t>
                      </a:r>
                      <a:endParaRPr lang="zh-TW" altLang="en-US" sz="1400" b="1" dirty="0">
                        <a:solidFill>
                          <a:srgbClr val="FFFF00"/>
                        </a:solidFill>
                        <a:effectLst/>
                        <a:latin typeface="+mn-ea"/>
                        <a:ea typeface="+mn-ea"/>
                      </a:endParaRPr>
                    </a:p>
                  </a:txBody>
                  <a:tcPr marL="91410" marR="91410" marT="45771" marB="45771"/>
                </a:tc>
                <a:extLst>
                  <a:ext uri="{0D108BD9-81ED-4DB2-BD59-A6C34878D82A}">
                    <a16:rowId xmlns:a16="http://schemas.microsoft.com/office/drawing/2014/main" xmlns="" val="10004"/>
                  </a:ext>
                </a:extLst>
              </a:tr>
            </a:tbl>
          </a:graphicData>
        </a:graphic>
      </p:graphicFrame>
      <p:cxnSp>
        <p:nvCxnSpPr>
          <p:cNvPr id="6" name="直線接點 5"/>
          <p:cNvCxnSpPr/>
          <p:nvPr/>
        </p:nvCxnSpPr>
        <p:spPr>
          <a:xfrm flipV="1">
            <a:off x="1863458" y="3708119"/>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7" name="直線接點 6"/>
          <p:cNvCxnSpPr/>
          <p:nvPr/>
        </p:nvCxnSpPr>
        <p:spPr>
          <a:xfrm flipV="1">
            <a:off x="1863458" y="4008156"/>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8" name="直線接點 7"/>
          <p:cNvCxnSpPr/>
          <p:nvPr/>
        </p:nvCxnSpPr>
        <p:spPr>
          <a:xfrm flipV="1">
            <a:off x="1863458" y="4308194"/>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aphicFrame>
        <p:nvGraphicFramePr>
          <p:cNvPr id="27" name="表格 26"/>
          <p:cNvGraphicFramePr>
            <a:graphicFrameLocks noGrp="1"/>
          </p:cNvGraphicFramePr>
          <p:nvPr>
            <p:extLst>
              <p:ext uri="{D42A27DB-BD31-4B8C-83A1-F6EECF244321}">
                <p14:modId xmlns:p14="http://schemas.microsoft.com/office/powerpoint/2010/main" val="3812533445"/>
              </p:ext>
            </p:extLst>
          </p:nvPr>
        </p:nvGraphicFramePr>
        <p:xfrm>
          <a:off x="2791243" y="3047998"/>
          <a:ext cx="2065337" cy="2043605"/>
        </p:xfrm>
        <a:graphic>
          <a:graphicData uri="http://schemas.openxmlformats.org/drawingml/2006/table">
            <a:tbl>
              <a:tblPr firstRow="1" bandRow="1">
                <a:tableStyleId>{5C22544A-7EE6-4342-B048-85BDC9FD1C3A}</a:tableStyleId>
              </a:tblPr>
              <a:tblGrid>
                <a:gridCol w="943728">
                  <a:extLst>
                    <a:ext uri="{9D8B030D-6E8A-4147-A177-3AD203B41FA5}">
                      <a16:colId xmlns:a16="http://schemas.microsoft.com/office/drawing/2014/main" xmlns="" val="20000"/>
                    </a:ext>
                  </a:extLst>
                </a:gridCol>
                <a:gridCol w="1121609">
                  <a:extLst>
                    <a:ext uri="{9D8B030D-6E8A-4147-A177-3AD203B41FA5}">
                      <a16:colId xmlns:a16="http://schemas.microsoft.com/office/drawing/2014/main" xmlns="" val="20001"/>
                    </a:ext>
                  </a:extLst>
                </a:gridCol>
              </a:tblGrid>
              <a:tr h="305065">
                <a:tc gridSpan="2">
                  <a:txBody>
                    <a:bodyPr/>
                    <a:lstStyle/>
                    <a:p>
                      <a:pPr algn="ctr"/>
                      <a:r>
                        <a:rPr lang="zh-TW" altLang="en-US" sz="1400" b="1" dirty="0" smtClean="0">
                          <a:effectLst/>
                        </a:rPr>
                        <a:t>賣出</a:t>
                      </a:r>
                      <a:endParaRPr lang="zh-TW" altLang="en-US" sz="1400" b="1" dirty="0">
                        <a:solidFill>
                          <a:schemeClr val="tx1"/>
                        </a:solidFill>
                        <a:effectLst/>
                      </a:endParaRPr>
                    </a:p>
                  </a:txBody>
                  <a:tcPr marL="91481" marR="91481" marT="45780" marB="4578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0" dirty="0" smtClean="0">
                        <a:solidFill>
                          <a:schemeClr val="tx1"/>
                        </a:solidFill>
                      </a:endParaRPr>
                    </a:p>
                  </a:txBody>
                  <a:tcPr marL="91438" marR="91438" marT="45748" marB="457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305065">
                <a:tc>
                  <a:txBody>
                    <a:bodyPr/>
                    <a:lstStyle/>
                    <a:p>
                      <a:pPr algn="ctr"/>
                      <a:r>
                        <a:rPr lang="zh-TW" altLang="en-US" sz="1400" b="1" dirty="0" smtClean="0">
                          <a:effectLst/>
                        </a:rPr>
                        <a:t>委託價格</a:t>
                      </a:r>
                      <a:endParaRPr lang="zh-TW" altLang="en-US" sz="1400" b="1" dirty="0">
                        <a:solidFill>
                          <a:schemeClr val="tx1"/>
                        </a:solidFill>
                        <a:effectLst/>
                      </a:endParaRPr>
                    </a:p>
                  </a:txBody>
                  <a:tcPr marL="91481" marR="91481" marT="45780" marB="4578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smtClean="0">
                          <a:effectLst/>
                        </a:rPr>
                        <a:t>委託量</a:t>
                      </a:r>
                      <a:endParaRPr lang="zh-TW" altLang="en-US" sz="1400" b="1" dirty="0" smtClean="0">
                        <a:solidFill>
                          <a:schemeClr val="tx1"/>
                        </a:solidFill>
                        <a:effectLst/>
                      </a:endParaRPr>
                    </a:p>
                  </a:txBody>
                  <a:tcPr marL="91481" marR="91481" marT="45780" marB="45780"/>
                </a:tc>
                <a:extLst>
                  <a:ext uri="{0D108BD9-81ED-4DB2-BD59-A6C34878D82A}">
                    <a16:rowId xmlns:a16="http://schemas.microsoft.com/office/drawing/2014/main" xmlns="" val="10001"/>
                  </a:ext>
                </a:extLst>
              </a:tr>
              <a:tr h="305065">
                <a:tc>
                  <a:txBody>
                    <a:bodyPr/>
                    <a:lstStyle/>
                    <a:p>
                      <a:pPr algn="ctr"/>
                      <a:r>
                        <a:rPr lang="zh-TW" altLang="en-US" sz="1400" b="1" dirty="0" smtClean="0">
                          <a:effectLst/>
                        </a:rPr>
                        <a:t>賣出市價</a:t>
                      </a:r>
                      <a:endParaRPr lang="zh-TW" altLang="en-US" sz="1400" b="1" dirty="0">
                        <a:effectLst/>
                      </a:endParaRPr>
                    </a:p>
                  </a:txBody>
                  <a:tcPr marL="91481" marR="91481" marT="45780" marB="45780"/>
                </a:tc>
                <a:tc>
                  <a:txBody>
                    <a:bodyPr/>
                    <a:lstStyle/>
                    <a:p>
                      <a:pPr algn="ctr"/>
                      <a:r>
                        <a:rPr lang="en-US" altLang="zh-TW" sz="1400" b="1" dirty="0" smtClean="0">
                          <a:effectLst/>
                        </a:rPr>
                        <a:t>10</a:t>
                      </a:r>
                      <a:endParaRPr lang="zh-TW" altLang="en-US" sz="1400" b="1" dirty="0">
                        <a:effectLst/>
                      </a:endParaRPr>
                    </a:p>
                  </a:txBody>
                  <a:tcPr marL="91481" marR="91481" marT="45780" marB="45780"/>
                </a:tc>
                <a:extLst>
                  <a:ext uri="{0D108BD9-81ED-4DB2-BD59-A6C34878D82A}">
                    <a16:rowId xmlns:a16="http://schemas.microsoft.com/office/drawing/2014/main" xmlns="" val="10002"/>
                  </a:ext>
                </a:extLst>
              </a:tr>
              <a:tr h="305065">
                <a:tc>
                  <a:txBody>
                    <a:bodyPr/>
                    <a:lstStyle/>
                    <a:p>
                      <a:pPr algn="ctr"/>
                      <a:r>
                        <a:rPr lang="en-US" altLang="zh-TW" sz="1400" b="1" dirty="0" smtClean="0">
                          <a:effectLst/>
                        </a:rPr>
                        <a:t>9,630</a:t>
                      </a:r>
                      <a:r>
                        <a:rPr lang="zh-TW" altLang="en-US" sz="1400" b="1" dirty="0" smtClean="0">
                          <a:effectLst/>
                        </a:rPr>
                        <a:t>   </a:t>
                      </a:r>
                      <a:r>
                        <a:rPr lang="en-US" altLang="zh-TW" sz="1400" b="1" dirty="0" smtClean="0">
                          <a:effectLst/>
                        </a:rPr>
                        <a:t>(</a:t>
                      </a:r>
                      <a:r>
                        <a:rPr lang="zh-TW" altLang="en-US" sz="1400" b="1" dirty="0" smtClean="0">
                          <a:effectLst/>
                        </a:rPr>
                        <a:t>跌停價</a:t>
                      </a:r>
                      <a:r>
                        <a:rPr lang="en-US" altLang="zh-TW" sz="1400" b="1" dirty="0" smtClean="0">
                          <a:effectLst/>
                        </a:rPr>
                        <a:t>)</a:t>
                      </a:r>
                      <a:endParaRPr lang="zh-TW" altLang="en-US" sz="1400" b="1" dirty="0">
                        <a:effectLst/>
                      </a:endParaRPr>
                    </a:p>
                  </a:txBody>
                  <a:tcPr marL="91481" marR="91481" marT="45780" marB="45780"/>
                </a:tc>
                <a:tc>
                  <a:txBody>
                    <a:bodyPr/>
                    <a:lstStyle/>
                    <a:p>
                      <a:pPr algn="ctr"/>
                      <a:r>
                        <a:rPr lang="en-US" altLang="zh-TW" sz="1400" b="1" dirty="0" smtClean="0">
                          <a:effectLst/>
                        </a:rPr>
                        <a:t>10</a:t>
                      </a:r>
                      <a:endParaRPr lang="zh-TW" altLang="en-US" sz="1400" b="1" dirty="0">
                        <a:effectLst/>
                      </a:endParaRPr>
                    </a:p>
                  </a:txBody>
                  <a:tcPr marL="91481" marR="91481" marT="45780" marB="45780"/>
                </a:tc>
                <a:extLst>
                  <a:ext uri="{0D108BD9-81ED-4DB2-BD59-A6C34878D82A}">
                    <a16:rowId xmlns:a16="http://schemas.microsoft.com/office/drawing/2014/main" xmlns="" val="10003"/>
                  </a:ext>
                </a:extLst>
              </a:tr>
              <a:tr h="305065">
                <a:tc>
                  <a:txBody>
                    <a:bodyPr/>
                    <a:lstStyle/>
                    <a:p>
                      <a:pPr algn="ctr"/>
                      <a:r>
                        <a:rPr lang="en-US" altLang="zh-TW" sz="1400" b="1" dirty="0" smtClean="0">
                          <a:effectLst/>
                        </a:rPr>
                        <a:t>9,631</a:t>
                      </a:r>
                      <a:endParaRPr lang="zh-TW" altLang="en-US" sz="1400" b="1" dirty="0">
                        <a:effectLst/>
                      </a:endParaRPr>
                    </a:p>
                  </a:txBody>
                  <a:tcPr marL="91481" marR="91481" marT="45780" marB="45780"/>
                </a:tc>
                <a:tc>
                  <a:txBody>
                    <a:bodyPr/>
                    <a:lstStyle/>
                    <a:p>
                      <a:pPr algn="ctr"/>
                      <a:r>
                        <a:rPr lang="en-US" altLang="zh-TW" sz="1400" b="1" dirty="0" smtClean="0">
                          <a:effectLst/>
                        </a:rPr>
                        <a:t>11</a:t>
                      </a:r>
                      <a:endParaRPr lang="zh-TW" altLang="en-US" sz="1400" b="1" dirty="0">
                        <a:effectLst/>
                      </a:endParaRPr>
                    </a:p>
                  </a:txBody>
                  <a:tcPr marL="91481" marR="91481" marT="45780" marB="45780"/>
                </a:tc>
                <a:extLst>
                  <a:ext uri="{0D108BD9-81ED-4DB2-BD59-A6C34878D82A}">
                    <a16:rowId xmlns:a16="http://schemas.microsoft.com/office/drawing/2014/main" xmlns="" val="10004"/>
                  </a:ext>
                </a:extLst>
              </a:tr>
              <a:tr h="305065">
                <a:tc>
                  <a:txBody>
                    <a:bodyPr/>
                    <a:lstStyle/>
                    <a:p>
                      <a:pPr algn="ctr"/>
                      <a:r>
                        <a:rPr lang="en-US" altLang="zh-TW" sz="1400" b="1" dirty="0" smtClean="0">
                          <a:effectLst/>
                        </a:rPr>
                        <a:t>9,632</a:t>
                      </a:r>
                      <a:endParaRPr lang="zh-TW" altLang="en-US" sz="1400" b="1" dirty="0">
                        <a:effectLst/>
                      </a:endParaRPr>
                    </a:p>
                  </a:txBody>
                  <a:tcPr marL="91481" marR="91481" marT="45780" marB="45780"/>
                </a:tc>
                <a:tc>
                  <a:txBody>
                    <a:bodyPr/>
                    <a:lstStyle/>
                    <a:p>
                      <a:pPr algn="ctr"/>
                      <a:r>
                        <a:rPr lang="en-US" altLang="zh-TW" sz="1400" b="1" dirty="0" smtClean="0">
                          <a:effectLst/>
                        </a:rPr>
                        <a:t>12</a:t>
                      </a:r>
                      <a:endParaRPr lang="zh-TW" altLang="en-US" sz="1400" b="1" dirty="0">
                        <a:effectLst/>
                      </a:endParaRPr>
                    </a:p>
                  </a:txBody>
                  <a:tcPr marL="91481" marR="91481" marT="45780" marB="45780"/>
                </a:tc>
                <a:extLst>
                  <a:ext uri="{0D108BD9-81ED-4DB2-BD59-A6C34878D82A}">
                    <a16:rowId xmlns:a16="http://schemas.microsoft.com/office/drawing/2014/main" xmlns="" val="10005"/>
                  </a:ext>
                </a:extLst>
              </a:tr>
            </a:tbl>
          </a:graphicData>
        </a:graphic>
      </p:graphicFrame>
      <p:graphicFrame>
        <p:nvGraphicFramePr>
          <p:cNvPr id="29" name="表格 28"/>
          <p:cNvGraphicFramePr>
            <a:graphicFrameLocks noGrp="1"/>
          </p:cNvGraphicFramePr>
          <p:nvPr>
            <p:extLst>
              <p:ext uri="{D42A27DB-BD31-4B8C-83A1-F6EECF244321}">
                <p14:modId xmlns:p14="http://schemas.microsoft.com/office/powerpoint/2010/main" val="2424795502"/>
              </p:ext>
            </p:extLst>
          </p:nvPr>
        </p:nvGraphicFramePr>
        <p:xfrm>
          <a:off x="6532489" y="2977081"/>
          <a:ext cx="2063750" cy="1751562"/>
        </p:xfrm>
        <a:graphic>
          <a:graphicData uri="http://schemas.openxmlformats.org/drawingml/2006/table">
            <a:tbl>
              <a:tblPr firstRow="1" bandRow="1">
                <a:tableStyleId>{5C22544A-7EE6-4342-B048-85BDC9FD1C3A}</a:tableStyleId>
              </a:tblPr>
              <a:tblGrid>
                <a:gridCol w="943002">
                  <a:extLst>
                    <a:ext uri="{9D8B030D-6E8A-4147-A177-3AD203B41FA5}">
                      <a16:colId xmlns:a16="http://schemas.microsoft.com/office/drawing/2014/main" xmlns="" val="20000"/>
                    </a:ext>
                  </a:extLst>
                </a:gridCol>
                <a:gridCol w="1120748">
                  <a:extLst>
                    <a:ext uri="{9D8B030D-6E8A-4147-A177-3AD203B41FA5}">
                      <a16:colId xmlns:a16="http://schemas.microsoft.com/office/drawing/2014/main" xmlns="" val="20001"/>
                    </a:ext>
                  </a:extLst>
                </a:gridCol>
              </a:tblGrid>
              <a:tr h="318261">
                <a:tc gridSpan="2">
                  <a:txBody>
                    <a:bodyPr/>
                    <a:lstStyle/>
                    <a:p>
                      <a:pPr algn="ctr"/>
                      <a:r>
                        <a:rPr lang="zh-TW" altLang="en-US" sz="1400" b="1" dirty="0" smtClean="0">
                          <a:solidFill>
                            <a:schemeClr val="tx1"/>
                          </a:solidFill>
                          <a:effectLst/>
                          <a:latin typeface="+mn-ea"/>
                          <a:ea typeface="+mn-ea"/>
                        </a:rPr>
                        <a:t>賣出</a:t>
                      </a:r>
                      <a:endParaRPr lang="zh-TW" altLang="en-US" sz="1400" b="1" dirty="0">
                        <a:solidFill>
                          <a:schemeClr val="tx1"/>
                        </a:solidFill>
                        <a:effectLst/>
                        <a:latin typeface="+mn-ea"/>
                        <a:ea typeface="+mn-ea"/>
                      </a:endParaRPr>
                    </a:p>
                  </a:txBody>
                  <a:tcPr marL="91410" marR="91410" marT="45771" marB="45771"/>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0" dirty="0" smtClean="0">
                        <a:solidFill>
                          <a:schemeClr val="tx1"/>
                        </a:solidFill>
                      </a:endParaRPr>
                    </a:p>
                  </a:txBody>
                  <a:tcPr marL="91438" marR="91438" marT="45748" marB="457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305007">
                <a:tc>
                  <a:txBody>
                    <a:bodyPr/>
                    <a:lstStyle/>
                    <a:p>
                      <a:pPr algn="ctr"/>
                      <a:r>
                        <a:rPr lang="zh-TW" altLang="en-US" sz="1400" b="1" dirty="0" smtClean="0">
                          <a:effectLst/>
                        </a:rPr>
                        <a:t>委託價格</a:t>
                      </a:r>
                      <a:endParaRPr lang="zh-TW" altLang="en-US" sz="1400" b="1" dirty="0">
                        <a:solidFill>
                          <a:srgbClr val="FFFF00"/>
                        </a:solidFill>
                        <a:effectLst/>
                        <a:latin typeface="+mn-ea"/>
                        <a:ea typeface="+mn-ea"/>
                      </a:endParaRPr>
                    </a:p>
                  </a:txBody>
                  <a:tcPr marL="91410" marR="91410" marT="45771" marB="4577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smtClean="0">
                          <a:effectLst/>
                        </a:rPr>
                        <a:t>委託量</a:t>
                      </a:r>
                      <a:endParaRPr lang="zh-TW" altLang="en-US" sz="1400" b="1" dirty="0" smtClean="0">
                        <a:solidFill>
                          <a:srgbClr val="FFFF00"/>
                        </a:solidFill>
                        <a:effectLst/>
                        <a:latin typeface="+mn-ea"/>
                        <a:ea typeface="+mn-ea"/>
                      </a:endParaRPr>
                    </a:p>
                  </a:txBody>
                  <a:tcPr marL="91410" marR="91410" marT="45771" marB="45771"/>
                </a:tc>
                <a:extLst>
                  <a:ext uri="{0D108BD9-81ED-4DB2-BD59-A6C34878D82A}">
                    <a16:rowId xmlns:a16="http://schemas.microsoft.com/office/drawing/2014/main" xmlns="" val="10001"/>
                  </a:ext>
                </a:extLst>
              </a:tr>
              <a:tr h="305007">
                <a:tc>
                  <a:txBody>
                    <a:bodyPr/>
                    <a:lstStyle/>
                    <a:p>
                      <a:pPr algn="ctr"/>
                      <a:r>
                        <a:rPr lang="en-US" altLang="zh-TW" sz="1400" b="1" dirty="0" smtClean="0">
                          <a:effectLst/>
                        </a:rPr>
                        <a:t>9,630</a:t>
                      </a:r>
                      <a:r>
                        <a:rPr lang="zh-TW" altLang="en-US" sz="1400" b="1" dirty="0" smtClean="0">
                          <a:effectLst/>
                        </a:rPr>
                        <a:t>   </a:t>
                      </a:r>
                      <a:r>
                        <a:rPr lang="en-US" altLang="zh-TW" sz="1400" b="1" dirty="0" smtClean="0">
                          <a:effectLst/>
                        </a:rPr>
                        <a:t>(</a:t>
                      </a:r>
                      <a:r>
                        <a:rPr lang="zh-TW" altLang="en-US" sz="1400" b="1" dirty="0" smtClean="0">
                          <a:effectLst/>
                        </a:rPr>
                        <a:t>跌停價</a:t>
                      </a:r>
                      <a:r>
                        <a:rPr lang="en-US" altLang="zh-TW" sz="1400" b="1" dirty="0" smtClean="0">
                          <a:effectLst/>
                        </a:rPr>
                        <a:t>)</a:t>
                      </a:r>
                      <a:endParaRPr lang="zh-TW" altLang="en-US" sz="1400" b="1" dirty="0">
                        <a:effectLst/>
                      </a:endParaRPr>
                    </a:p>
                  </a:txBody>
                  <a:tcPr marL="91481" marR="91481" marT="45780" marB="45780"/>
                </a:tc>
                <a:tc>
                  <a:txBody>
                    <a:bodyPr/>
                    <a:lstStyle/>
                    <a:p>
                      <a:pPr algn="ctr"/>
                      <a:r>
                        <a:rPr lang="en-US" altLang="zh-TW" sz="1400" b="1" dirty="0" smtClean="0">
                          <a:solidFill>
                            <a:schemeClr val="bg1"/>
                          </a:solidFill>
                          <a:effectLst/>
                          <a:latin typeface="+mn-ea"/>
                          <a:ea typeface="+mn-ea"/>
                        </a:rPr>
                        <a:t>10</a:t>
                      </a:r>
                      <a:endParaRPr lang="zh-TW" altLang="en-US" sz="1400" b="1" dirty="0">
                        <a:solidFill>
                          <a:schemeClr val="bg1"/>
                        </a:solidFill>
                        <a:effectLst/>
                        <a:latin typeface="+mn-ea"/>
                        <a:ea typeface="+mn-ea"/>
                      </a:endParaRPr>
                    </a:p>
                  </a:txBody>
                  <a:tcPr marL="91410" marR="91410" marT="45771" marB="45771"/>
                </a:tc>
                <a:extLst>
                  <a:ext uri="{0D108BD9-81ED-4DB2-BD59-A6C34878D82A}">
                    <a16:rowId xmlns:a16="http://schemas.microsoft.com/office/drawing/2014/main" xmlns="" val="10002"/>
                  </a:ext>
                </a:extLst>
              </a:tr>
              <a:tr h="305007">
                <a:tc>
                  <a:txBody>
                    <a:bodyPr/>
                    <a:lstStyle/>
                    <a:p>
                      <a:pPr algn="ctr"/>
                      <a:r>
                        <a:rPr lang="en-US" altLang="zh-TW" sz="1400" b="1" dirty="0" smtClean="0">
                          <a:effectLst/>
                        </a:rPr>
                        <a:t>9,631</a:t>
                      </a:r>
                      <a:endParaRPr lang="zh-TW" altLang="en-US" sz="1400" b="1" dirty="0">
                        <a:effectLst/>
                      </a:endParaRPr>
                    </a:p>
                  </a:txBody>
                  <a:tcPr marL="91481" marR="91481" marT="45780" marB="45780"/>
                </a:tc>
                <a:tc>
                  <a:txBody>
                    <a:bodyPr/>
                    <a:lstStyle/>
                    <a:p>
                      <a:pPr algn="ctr"/>
                      <a:r>
                        <a:rPr lang="en-US" altLang="zh-TW" sz="1400" b="1" dirty="0" smtClean="0">
                          <a:solidFill>
                            <a:schemeClr val="bg1"/>
                          </a:solidFill>
                          <a:effectLst/>
                          <a:latin typeface="+mn-ea"/>
                          <a:ea typeface="+mn-ea"/>
                        </a:rPr>
                        <a:t>11</a:t>
                      </a:r>
                      <a:endParaRPr lang="zh-TW" altLang="en-US" sz="1400" b="1" dirty="0">
                        <a:solidFill>
                          <a:schemeClr val="bg1"/>
                        </a:solidFill>
                        <a:effectLst/>
                        <a:latin typeface="+mn-ea"/>
                        <a:ea typeface="+mn-ea"/>
                      </a:endParaRPr>
                    </a:p>
                  </a:txBody>
                  <a:tcPr marL="91410" marR="91410" marT="45771" marB="45771"/>
                </a:tc>
                <a:extLst>
                  <a:ext uri="{0D108BD9-81ED-4DB2-BD59-A6C34878D82A}">
                    <a16:rowId xmlns:a16="http://schemas.microsoft.com/office/drawing/2014/main" xmlns="" val="10003"/>
                  </a:ext>
                </a:extLst>
              </a:tr>
              <a:tr h="305007">
                <a:tc>
                  <a:txBody>
                    <a:bodyPr/>
                    <a:lstStyle/>
                    <a:p>
                      <a:pPr algn="ctr"/>
                      <a:r>
                        <a:rPr lang="en-US" altLang="zh-TW" sz="1400" b="1" dirty="0" smtClean="0">
                          <a:effectLst/>
                        </a:rPr>
                        <a:t>9,632</a:t>
                      </a:r>
                      <a:endParaRPr lang="zh-TW" altLang="en-US" sz="1400" b="1" dirty="0">
                        <a:effectLst/>
                      </a:endParaRPr>
                    </a:p>
                  </a:txBody>
                  <a:tcPr marL="91481" marR="91481" marT="45780" marB="45780"/>
                </a:tc>
                <a:tc>
                  <a:txBody>
                    <a:bodyPr/>
                    <a:lstStyle/>
                    <a:p>
                      <a:pPr algn="ctr"/>
                      <a:r>
                        <a:rPr lang="en-US" altLang="zh-TW" sz="1400" b="1" dirty="0" smtClean="0">
                          <a:solidFill>
                            <a:schemeClr val="bg1"/>
                          </a:solidFill>
                          <a:effectLst/>
                          <a:latin typeface="+mn-ea"/>
                          <a:ea typeface="+mn-ea"/>
                        </a:rPr>
                        <a:t>12</a:t>
                      </a:r>
                      <a:endParaRPr lang="zh-TW" altLang="en-US" sz="1400" b="1" dirty="0">
                        <a:solidFill>
                          <a:schemeClr val="bg1"/>
                        </a:solidFill>
                        <a:effectLst/>
                        <a:latin typeface="+mn-ea"/>
                        <a:ea typeface="+mn-ea"/>
                      </a:endParaRPr>
                    </a:p>
                  </a:txBody>
                  <a:tcPr marL="91410" marR="91410" marT="45771" marB="45771"/>
                </a:tc>
                <a:extLst>
                  <a:ext uri="{0D108BD9-81ED-4DB2-BD59-A6C34878D82A}">
                    <a16:rowId xmlns:a16="http://schemas.microsoft.com/office/drawing/2014/main" xmlns="" val="10004"/>
                  </a:ext>
                </a:extLst>
              </a:tr>
            </a:tbl>
          </a:graphicData>
        </a:graphic>
      </p:graphicFrame>
      <p:sp>
        <p:nvSpPr>
          <p:cNvPr id="25617" name="矩形 17"/>
          <p:cNvSpPr>
            <a:spLocks noChangeArrowheads="1"/>
          </p:cNvSpPr>
          <p:nvPr/>
        </p:nvSpPr>
        <p:spPr bwMode="auto">
          <a:xfrm>
            <a:off x="6532489" y="3590925"/>
            <a:ext cx="2082800" cy="52387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1" hangingPunct="1"/>
            <a:endParaRPr lang="en-US" altLang="zh-TW"/>
          </a:p>
          <a:p>
            <a:pPr eaLnBrk="1" hangingPunct="1"/>
            <a:endParaRPr lang="zh-TW" altLang="en-US"/>
          </a:p>
        </p:txBody>
      </p:sp>
      <p:cxnSp>
        <p:nvCxnSpPr>
          <p:cNvPr id="9" name="直線接點 8"/>
          <p:cNvCxnSpPr/>
          <p:nvPr/>
        </p:nvCxnSpPr>
        <p:spPr>
          <a:xfrm flipV="1">
            <a:off x="4206802" y="3711596"/>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25616" name="文字方塊 16"/>
          <p:cNvSpPr txBox="1">
            <a:spLocks noChangeArrowheads="1"/>
          </p:cNvSpPr>
          <p:nvPr/>
        </p:nvSpPr>
        <p:spPr bwMode="auto">
          <a:xfrm>
            <a:off x="4516364" y="3632221"/>
            <a:ext cx="2746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r>
              <a:rPr lang="en-US" altLang="zh-TW" sz="1600" b="1">
                <a:solidFill>
                  <a:srgbClr val="FF0000"/>
                </a:solidFill>
              </a:rPr>
              <a:t>1</a:t>
            </a:r>
            <a:endParaRPr lang="zh-TW" altLang="en-US" sz="1600" b="1">
              <a:solidFill>
                <a:srgbClr val="FF0000"/>
              </a:solidFill>
            </a:endParaRPr>
          </a:p>
        </p:txBody>
      </p:sp>
      <p:sp>
        <p:nvSpPr>
          <p:cNvPr id="24" name="內容版面配置區 2"/>
          <p:cNvSpPr>
            <a:spLocks noGrp="1"/>
          </p:cNvSpPr>
          <p:nvPr>
            <p:ph idx="1"/>
          </p:nvPr>
        </p:nvSpPr>
        <p:spPr>
          <a:xfrm>
            <a:off x="538883" y="1844824"/>
            <a:ext cx="8229600" cy="881633"/>
          </a:xfrm>
        </p:spPr>
        <p:txBody>
          <a:bodyPr/>
          <a:lstStyle/>
          <a:p>
            <a:pPr>
              <a:buClr>
                <a:schemeClr val="tx1"/>
              </a:buClr>
              <a:buSzPct val="100000"/>
            </a:pPr>
            <a:r>
              <a:rPr lang="zh-TW" altLang="zh-TW" sz="2400" dirty="0" smtClean="0">
                <a:solidFill>
                  <a:srgbClr val="FFFF00"/>
                </a:solidFill>
                <a:latin typeface="+mn-ea"/>
              </a:rPr>
              <a:t>市價單</a:t>
            </a:r>
            <a:r>
              <a:rPr lang="zh-TW" altLang="en-US" dirty="0">
                <a:solidFill>
                  <a:srgbClr val="FFFF00"/>
                </a:solidFill>
                <a:latin typeface="+mn-ea"/>
              </a:rPr>
              <a:t>在集合競價時</a:t>
            </a:r>
            <a:r>
              <a:rPr lang="zh-TW" altLang="zh-TW" sz="2400" dirty="0" smtClean="0">
                <a:solidFill>
                  <a:srgbClr val="FFFF00"/>
                </a:solidFill>
                <a:latin typeface="+mn-ea"/>
              </a:rPr>
              <a:t>僅可註記</a:t>
            </a:r>
            <a:r>
              <a:rPr lang="en-US" altLang="zh-TW" sz="2400" dirty="0" smtClean="0">
                <a:solidFill>
                  <a:srgbClr val="FFFF00"/>
                </a:solidFill>
                <a:latin typeface="+mn-ea"/>
              </a:rPr>
              <a:t>IOC</a:t>
            </a:r>
            <a:r>
              <a:rPr lang="zh-TW" altLang="zh-TW" sz="2400" dirty="0" smtClean="0">
                <a:solidFill>
                  <a:srgbClr val="FFFF00"/>
                </a:solidFill>
                <a:latin typeface="+mn-ea"/>
              </a:rPr>
              <a:t>，開盤</a:t>
            </a:r>
            <a:r>
              <a:rPr lang="zh-TW" altLang="en-US" sz="2400" dirty="0" smtClean="0">
                <a:solidFill>
                  <a:srgbClr val="FFFF00"/>
                </a:solidFill>
                <a:latin typeface="+mn-ea"/>
              </a:rPr>
              <a:t>集合競價</a:t>
            </a:r>
            <a:r>
              <a:rPr lang="zh-TW" altLang="zh-TW" sz="2400" dirty="0" smtClean="0">
                <a:solidFill>
                  <a:srgbClr val="FFFF00"/>
                </a:solidFill>
                <a:latin typeface="+mn-ea"/>
              </a:rPr>
              <a:t>未成交之市價單將被取消，但漲停買進或跌停賣出限價</a:t>
            </a:r>
            <a:r>
              <a:rPr lang="en-US" altLang="zh-TW" sz="2400" dirty="0" smtClean="0">
                <a:solidFill>
                  <a:srgbClr val="FFFF00"/>
                </a:solidFill>
                <a:latin typeface="+mn-ea"/>
              </a:rPr>
              <a:t>ROD</a:t>
            </a:r>
            <a:r>
              <a:rPr lang="zh-TW" altLang="zh-TW" sz="2400" dirty="0" smtClean="0">
                <a:solidFill>
                  <a:srgbClr val="FFFF00"/>
                </a:solidFill>
                <a:latin typeface="+mn-ea"/>
              </a:rPr>
              <a:t>單會留在委託簿</a:t>
            </a:r>
            <a:endParaRPr lang="en-US" altLang="zh-TW" sz="2000" dirty="0" smtClean="0">
              <a:solidFill>
                <a:srgbClr val="FFFF00"/>
              </a:solidFill>
              <a:latin typeface="+mn-ea"/>
            </a:endParaRPr>
          </a:p>
          <a:p>
            <a:pPr marL="457200" lvl="1" indent="0">
              <a:buFont typeface="Wingdings" pitchFamily="2" charset="2"/>
              <a:buNone/>
            </a:pPr>
            <a:endParaRPr lang="en-US" altLang="zh-TW" sz="2000" dirty="0" smtClean="0">
              <a:solidFill>
                <a:srgbClr val="FFFF00"/>
              </a:solidFill>
              <a:latin typeface="+mn-ea"/>
            </a:endParaRPr>
          </a:p>
          <a:p>
            <a:pPr marL="457200" lvl="1" indent="0">
              <a:buFont typeface="Wingdings" pitchFamily="2" charset="2"/>
              <a:buNone/>
            </a:pPr>
            <a:endParaRPr lang="en-US" altLang="zh-TW" sz="2000" dirty="0" smtClean="0">
              <a:solidFill>
                <a:srgbClr val="FFFF00"/>
              </a:solidFill>
              <a:latin typeface="+mn-ea"/>
            </a:endParaRPr>
          </a:p>
          <a:p>
            <a:pPr marL="457200" lvl="1" indent="0">
              <a:buFont typeface="Wingdings" pitchFamily="2" charset="2"/>
              <a:buNone/>
            </a:pPr>
            <a:endParaRPr lang="en-US" altLang="zh-TW" sz="2000" dirty="0" smtClean="0">
              <a:solidFill>
                <a:srgbClr val="FFFF00"/>
              </a:solidFill>
              <a:latin typeface="+mn-ea"/>
            </a:endParaRPr>
          </a:p>
          <a:p>
            <a:pPr marL="457200" lvl="1" indent="0">
              <a:buFont typeface="Wingdings" pitchFamily="2" charset="2"/>
              <a:buNone/>
            </a:pPr>
            <a:endParaRPr lang="en-US" altLang="zh-TW" sz="2000" dirty="0" smtClean="0">
              <a:solidFill>
                <a:srgbClr val="FFFF00"/>
              </a:solidFill>
              <a:latin typeface="+mn-ea"/>
            </a:endParaRPr>
          </a:p>
          <a:p>
            <a:pPr marL="457200" lvl="1" indent="0">
              <a:buFont typeface="Wingdings" pitchFamily="2" charset="2"/>
              <a:buNone/>
            </a:pPr>
            <a:endParaRPr lang="zh-TW" altLang="en-US" dirty="0" smtClean="0">
              <a:solidFill>
                <a:srgbClr val="FFFF00"/>
              </a:solidFill>
              <a:latin typeface="+mn-ea"/>
            </a:endParaRPr>
          </a:p>
        </p:txBody>
      </p:sp>
      <p:grpSp>
        <p:nvGrpSpPr>
          <p:cNvPr id="26" name="群組 13"/>
          <p:cNvGrpSpPr>
            <a:grpSpLocks/>
          </p:cNvGrpSpPr>
          <p:nvPr/>
        </p:nvGrpSpPr>
        <p:grpSpPr bwMode="auto">
          <a:xfrm>
            <a:off x="4644008" y="5589239"/>
            <a:ext cx="2104504" cy="1077218"/>
            <a:chOff x="3561403" y="4399600"/>
            <a:chExt cx="1752175" cy="1077168"/>
          </a:xfrm>
        </p:grpSpPr>
        <p:sp>
          <p:nvSpPr>
            <p:cNvPr id="30" name="矩形圖說文字 3"/>
            <p:cNvSpPr>
              <a:spLocks noChangeArrowheads="1"/>
            </p:cNvSpPr>
            <p:nvPr/>
          </p:nvSpPr>
          <p:spPr bwMode="auto">
            <a:xfrm>
              <a:off x="3621355" y="4399600"/>
              <a:ext cx="1692223" cy="1009603"/>
            </a:xfrm>
            <a:prstGeom prst="wedgeRectCallout">
              <a:avLst>
                <a:gd name="adj1" fmla="val -43929"/>
                <a:gd name="adj2" fmla="val -225405"/>
              </a:avLst>
            </a:prstGeom>
            <a:solidFill>
              <a:schemeClr val="accent1"/>
            </a:solidFill>
            <a:ln w="9525" algn="ctr">
              <a:solidFill>
                <a:schemeClr val="tx1"/>
              </a:solidFill>
              <a:miter lim="800000"/>
              <a:headEnd/>
              <a:tailEnd/>
            </a:ln>
          </p:spPr>
          <p:txBody>
            <a:bodyPr wrap="none"/>
            <a:lstStyle/>
            <a:p>
              <a:pPr eaLnBrk="1" hangingPunct="1"/>
              <a:endParaRPr lang="zh-TW" altLang="en-US" b="1">
                <a:effectLst>
                  <a:outerShdw blurRad="38100" dist="38100" dir="2700000" algn="tl">
                    <a:srgbClr val="000000">
                      <a:alpha val="43137"/>
                    </a:srgbClr>
                  </a:outerShdw>
                </a:effectLst>
              </a:endParaRPr>
            </a:p>
          </p:txBody>
        </p:sp>
        <p:sp>
          <p:nvSpPr>
            <p:cNvPr id="31" name="文字方塊 9"/>
            <p:cNvSpPr txBox="1">
              <a:spLocks noChangeArrowheads="1"/>
            </p:cNvSpPr>
            <p:nvPr/>
          </p:nvSpPr>
          <p:spPr bwMode="auto">
            <a:xfrm>
              <a:off x="3561403" y="4399600"/>
              <a:ext cx="1734857" cy="1077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r>
                <a:rPr lang="zh-TW" altLang="en-US" sz="1600" b="1" dirty="0" smtClean="0">
                  <a:effectLst>
                    <a:outerShdw blurRad="38100" dist="38100" dir="2700000" algn="tl">
                      <a:srgbClr val="000000">
                        <a:alpha val="43137"/>
                      </a:srgbClr>
                    </a:outerShdw>
                  </a:effectLst>
                  <a:latin typeface="標楷體" pitchFamily="65" charset="-120"/>
                  <a:ea typeface="標楷體" pitchFamily="65" charset="-120"/>
                </a:rPr>
                <a:t>開盤集合競價未</a:t>
              </a:r>
              <a:r>
                <a:rPr lang="zh-TW" altLang="en-US" sz="1600" b="1" dirty="0">
                  <a:effectLst>
                    <a:outerShdw blurRad="38100" dist="38100" dir="2700000" algn="tl">
                      <a:srgbClr val="000000">
                        <a:alpha val="43137"/>
                      </a:srgbClr>
                    </a:outerShdw>
                  </a:effectLst>
                  <a:latin typeface="標楷體" pitchFamily="65" charset="-120"/>
                  <a:ea typeface="標楷體" pitchFamily="65" charset="-120"/>
                </a:rPr>
                <a:t>成交之賣出市價</a:t>
              </a:r>
              <a:r>
                <a:rPr lang="en-US" altLang="zh-TW" sz="1600" b="1" dirty="0">
                  <a:effectLst>
                    <a:outerShdw blurRad="38100" dist="38100" dir="2700000" algn="tl">
                      <a:srgbClr val="000000">
                        <a:alpha val="43137"/>
                      </a:srgbClr>
                    </a:outerShdw>
                  </a:effectLst>
                  <a:latin typeface="標楷體" pitchFamily="65" charset="-120"/>
                  <a:ea typeface="標楷體" pitchFamily="65" charset="-120"/>
                </a:rPr>
                <a:t>1</a:t>
              </a:r>
              <a:r>
                <a:rPr lang="zh-TW" altLang="en-US" sz="1600" b="1" dirty="0" smtClean="0">
                  <a:effectLst>
                    <a:outerShdw blurRad="38100" dist="38100" dir="2700000" algn="tl">
                      <a:srgbClr val="000000">
                        <a:alpha val="43137"/>
                      </a:srgbClr>
                    </a:outerShdw>
                  </a:effectLst>
                  <a:latin typeface="標楷體" pitchFamily="65" charset="-120"/>
                  <a:ea typeface="標楷體" pitchFamily="65" charset="-120"/>
                </a:rPr>
                <a:t>口將</a:t>
              </a:r>
              <a:r>
                <a:rPr lang="zh-TW" altLang="en-US" sz="1600" b="1" dirty="0">
                  <a:effectLst>
                    <a:outerShdw blurRad="38100" dist="38100" dir="2700000" algn="tl">
                      <a:srgbClr val="000000">
                        <a:alpha val="43137"/>
                      </a:srgbClr>
                    </a:outerShdw>
                  </a:effectLst>
                  <a:latin typeface="標楷體" pitchFamily="65" charset="-120"/>
                  <a:ea typeface="標楷體" pitchFamily="65" charset="-120"/>
                </a:rPr>
                <a:t>被</a:t>
              </a:r>
              <a:r>
                <a:rPr lang="zh-TW" altLang="en-US" sz="1600" b="1" dirty="0" smtClean="0">
                  <a:effectLst>
                    <a:outerShdw blurRad="38100" dist="38100" dir="2700000" algn="tl">
                      <a:srgbClr val="000000">
                        <a:alpha val="43137"/>
                      </a:srgbClr>
                    </a:outerShdw>
                  </a:effectLst>
                  <a:latin typeface="標楷體" pitchFamily="65" charset="-120"/>
                  <a:ea typeface="標楷體" pitchFamily="65" charset="-120"/>
                </a:rPr>
                <a:t>取消，不會放入委託簿等待撮合</a:t>
              </a:r>
              <a:endParaRPr lang="zh-TW" altLang="en-US" sz="1600" b="1" dirty="0">
                <a:effectLst>
                  <a:outerShdw blurRad="38100" dist="38100" dir="2700000" algn="tl">
                    <a:srgbClr val="000000">
                      <a:alpha val="43137"/>
                    </a:srgbClr>
                  </a:outerShdw>
                </a:effectLst>
                <a:latin typeface="標楷體" pitchFamily="65" charset="-120"/>
                <a:ea typeface="標楷體" pitchFamily="65" charset="-120"/>
              </a:endParaRPr>
            </a:p>
          </p:txBody>
        </p:sp>
      </p:grpSp>
    </p:spTree>
    <p:extLst>
      <p:ext uri="{BB962C8B-B14F-4D97-AF65-F5344CB8AC3E}">
        <p14:creationId xmlns:p14="http://schemas.microsoft.com/office/powerpoint/2010/main" val="3086835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爆炸 2 1"/>
          <p:cNvSpPr/>
          <p:nvPr/>
        </p:nvSpPr>
        <p:spPr bwMode="auto">
          <a:xfrm rot="-540000">
            <a:off x="337833" y="1113657"/>
            <a:ext cx="2750623" cy="1658516"/>
          </a:xfrm>
          <a:prstGeom prst="irregularSeal2">
            <a:avLst/>
          </a:prstGeom>
          <a:noFill/>
          <a:ln w="12700" cap="flat" cmpd="sng" algn="ctr">
            <a:solidFill>
              <a:schemeClr val="hlink"/>
            </a:solidFill>
            <a:prstDash val="solid"/>
            <a:round/>
            <a:headEnd type="none" w="med" len="med"/>
            <a:tailEnd type="none" w="med" len="med"/>
          </a:ln>
          <a:effectLst/>
          <a:extLst/>
        </p:spPr>
        <p:txBody>
          <a:bodyPr wrap="none" lIns="90488" tIns="44450" rIns="90488" bIns="44450" anchor="ctr"/>
          <a:lstStyle/>
          <a:p>
            <a:pPr>
              <a:defRPr/>
            </a:pPr>
            <a:r>
              <a:rPr lang="zh-TW" altLang="en-US" dirty="0">
                <a:ln>
                  <a:solidFill>
                    <a:srgbClr val="00FF00"/>
                  </a:solidFill>
                </a:ln>
                <a:solidFill>
                  <a:srgbClr val="00FF00"/>
                </a:solidFill>
              </a:rPr>
              <a:t>為未來到期</a:t>
            </a:r>
            <a:endParaRPr lang="en-US" altLang="zh-TW" dirty="0">
              <a:ln>
                <a:solidFill>
                  <a:srgbClr val="00FF00"/>
                </a:solidFill>
              </a:ln>
              <a:solidFill>
                <a:srgbClr val="00FF00"/>
              </a:solidFill>
            </a:endParaRPr>
          </a:p>
          <a:p>
            <a:pPr>
              <a:defRPr/>
            </a:pPr>
            <a:r>
              <a:rPr lang="zh-TW" altLang="en-US" dirty="0">
                <a:ln>
                  <a:solidFill>
                    <a:srgbClr val="00FF00"/>
                  </a:solidFill>
                </a:ln>
                <a:solidFill>
                  <a:srgbClr val="00FF00"/>
                </a:solidFill>
              </a:rPr>
              <a:t>　之契約</a:t>
            </a:r>
          </a:p>
        </p:txBody>
      </p:sp>
      <p:sp>
        <p:nvSpPr>
          <p:cNvPr id="3" name="爆炸 2 2"/>
          <p:cNvSpPr/>
          <p:nvPr/>
        </p:nvSpPr>
        <p:spPr bwMode="auto">
          <a:xfrm rot="420000">
            <a:off x="6081730" y="1284310"/>
            <a:ext cx="2612039" cy="1775753"/>
          </a:xfrm>
          <a:prstGeom prst="irregularSeal2">
            <a:avLst/>
          </a:prstGeom>
          <a:noFill/>
          <a:ln w="12700" cap="flat" cmpd="sng" algn="ctr">
            <a:solidFill>
              <a:schemeClr val="hlink"/>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wrap="none" lIns="90488" tIns="44450" rIns="90488" bIns="44450" anchor="ctr"/>
          <a:lstStyle/>
          <a:p>
            <a:pPr>
              <a:defRPr/>
            </a:pPr>
            <a:r>
              <a:rPr lang="zh-TW" altLang="en-US" dirty="0">
                <a:ln>
                  <a:solidFill>
                    <a:srgbClr val="00FF00"/>
                  </a:solidFill>
                </a:ln>
                <a:solidFill>
                  <a:srgbClr val="00FF00"/>
                </a:solidFill>
              </a:rPr>
              <a:t>　 下單前</a:t>
            </a:r>
            <a:endParaRPr lang="en-US" altLang="zh-TW" dirty="0">
              <a:ln>
                <a:solidFill>
                  <a:srgbClr val="00FF00"/>
                </a:solidFill>
              </a:ln>
              <a:solidFill>
                <a:srgbClr val="00FF00"/>
              </a:solidFill>
            </a:endParaRPr>
          </a:p>
          <a:p>
            <a:pPr>
              <a:defRPr/>
            </a:pPr>
            <a:r>
              <a:rPr lang="zh-TW" altLang="en-US" dirty="0">
                <a:ln>
                  <a:solidFill>
                    <a:srgbClr val="00FF00"/>
                  </a:solidFill>
                </a:ln>
                <a:solidFill>
                  <a:srgbClr val="00FF00"/>
                </a:solidFill>
              </a:rPr>
              <a:t>先繳足保證金</a:t>
            </a:r>
            <a:endParaRPr lang="en-US" altLang="zh-TW" dirty="0">
              <a:ln>
                <a:solidFill>
                  <a:srgbClr val="00FF00"/>
                </a:solidFill>
              </a:ln>
              <a:solidFill>
                <a:srgbClr val="00FF00"/>
              </a:solidFill>
            </a:endParaRPr>
          </a:p>
          <a:p>
            <a:pPr>
              <a:defRPr/>
            </a:pPr>
            <a:r>
              <a:rPr lang="zh-TW" altLang="en-US" dirty="0">
                <a:ln>
                  <a:solidFill>
                    <a:srgbClr val="00FF00"/>
                  </a:solidFill>
                </a:ln>
                <a:solidFill>
                  <a:srgbClr val="00FF00"/>
                </a:solidFill>
              </a:rPr>
              <a:t>　或權利金</a:t>
            </a: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a:solidFill>
                  <a:srgbClr val="FFFF00"/>
                </a:solidFill>
                <a:effectLst>
                  <a:outerShdw blurRad="38100" dist="38100" dir="2700000" algn="tl">
                    <a:srgbClr val="000000"/>
                  </a:outerShdw>
                </a:effectLst>
              </a:rPr>
              <a:t>期貨交易之特點</a:t>
            </a:r>
            <a:endParaRPr lang="zh-TW" altLang="en-US" b="1" dirty="0">
              <a:solidFill>
                <a:srgbClr val="FFFF00"/>
              </a:solidFill>
              <a:effectLst>
                <a:outerShdw blurRad="38100" dist="38100" dir="2700000" algn="tl">
                  <a:srgbClr val="000000"/>
                </a:outerShdw>
              </a:effectLst>
            </a:endParaRPr>
          </a:p>
        </p:txBody>
      </p:sp>
      <p:sp>
        <p:nvSpPr>
          <p:cNvPr id="11" name="爆炸 2 10"/>
          <p:cNvSpPr/>
          <p:nvPr/>
        </p:nvSpPr>
        <p:spPr bwMode="auto">
          <a:xfrm>
            <a:off x="683568" y="5085184"/>
            <a:ext cx="3280463" cy="1368152"/>
          </a:xfrm>
          <a:prstGeom prst="irregularSeal2">
            <a:avLst/>
          </a:prstGeom>
          <a:noFill/>
          <a:ln w="12700" cap="flat" cmpd="sng" algn="ctr">
            <a:solidFill>
              <a:schemeClr val="hlink"/>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wrap="none" lIns="90488" tIns="44450" rIns="90488" bIns="44450" anchor="ctr"/>
          <a:lstStyle/>
          <a:p>
            <a:pPr>
              <a:defRPr/>
            </a:pPr>
            <a:r>
              <a:rPr lang="zh-TW" altLang="en-US" dirty="0">
                <a:ln>
                  <a:solidFill>
                    <a:srgbClr val="00FF00"/>
                  </a:solidFill>
                </a:ln>
                <a:solidFill>
                  <a:srgbClr val="00FF00"/>
                </a:solidFill>
              </a:rPr>
              <a:t>  交易所提供</a:t>
            </a:r>
            <a:endParaRPr lang="en-US" altLang="zh-TW" dirty="0">
              <a:ln>
                <a:solidFill>
                  <a:srgbClr val="00FF00"/>
                </a:solidFill>
              </a:ln>
              <a:solidFill>
                <a:srgbClr val="00FF00"/>
              </a:solidFill>
            </a:endParaRPr>
          </a:p>
          <a:p>
            <a:pPr>
              <a:defRPr/>
            </a:pPr>
            <a:r>
              <a:rPr lang="zh-TW" altLang="en-US" dirty="0" smtClean="0">
                <a:ln>
                  <a:solidFill>
                    <a:srgbClr val="00FF00"/>
                  </a:solidFill>
                </a:ln>
                <a:solidFill>
                  <a:srgbClr val="00FF00"/>
                </a:solidFill>
              </a:rPr>
              <a:t>接近</a:t>
            </a:r>
            <a:r>
              <a:rPr lang="en-US" altLang="zh-TW" dirty="0" smtClean="0">
                <a:ln>
                  <a:solidFill>
                    <a:srgbClr val="00FF00"/>
                  </a:solidFill>
                </a:ln>
                <a:solidFill>
                  <a:srgbClr val="00FF00"/>
                </a:solidFill>
              </a:rPr>
              <a:t>19</a:t>
            </a:r>
            <a:r>
              <a:rPr lang="zh-TW" altLang="en-US" dirty="0" smtClean="0">
                <a:ln>
                  <a:solidFill>
                    <a:srgbClr val="00FF00"/>
                  </a:solidFill>
                </a:ln>
                <a:solidFill>
                  <a:srgbClr val="00FF00"/>
                </a:solidFill>
              </a:rPr>
              <a:t>小時</a:t>
            </a:r>
            <a:r>
              <a:rPr lang="zh-TW" altLang="en-US" dirty="0">
                <a:ln>
                  <a:solidFill>
                    <a:srgbClr val="00FF00"/>
                  </a:solidFill>
                </a:ln>
                <a:solidFill>
                  <a:srgbClr val="00FF00"/>
                </a:solidFill>
              </a:rPr>
              <a:t>交易</a:t>
            </a:r>
            <a:endParaRPr lang="en-US" altLang="zh-TW" dirty="0">
              <a:ln>
                <a:solidFill>
                  <a:srgbClr val="00FF00"/>
                </a:solidFill>
              </a:ln>
              <a:solidFill>
                <a:srgbClr val="00FF00"/>
              </a:solidFill>
            </a:endParaRPr>
          </a:p>
          <a:p>
            <a:pPr>
              <a:defRPr/>
            </a:pPr>
            <a:r>
              <a:rPr lang="zh-TW" altLang="en-US" dirty="0">
                <a:ln>
                  <a:solidFill>
                    <a:srgbClr val="00FF00"/>
                  </a:solidFill>
                </a:ln>
                <a:solidFill>
                  <a:srgbClr val="00FF00"/>
                </a:solidFill>
              </a:rPr>
              <a:t> </a:t>
            </a:r>
            <a:r>
              <a:rPr lang="en-US" altLang="zh-TW" dirty="0">
                <a:ln>
                  <a:solidFill>
                    <a:srgbClr val="00FF00"/>
                  </a:solidFill>
                </a:ln>
                <a:solidFill>
                  <a:srgbClr val="00FF00"/>
                </a:solidFill>
              </a:rPr>
              <a:t>(</a:t>
            </a:r>
            <a:r>
              <a:rPr lang="zh-TW" altLang="en-US" dirty="0">
                <a:ln>
                  <a:solidFill>
                    <a:srgbClr val="00FF00"/>
                  </a:solidFill>
                </a:ln>
                <a:solidFill>
                  <a:srgbClr val="00FF00"/>
                </a:solidFill>
              </a:rPr>
              <a:t>含夜盤</a:t>
            </a:r>
            <a:r>
              <a:rPr lang="en-US" altLang="zh-TW" dirty="0">
                <a:ln>
                  <a:solidFill>
                    <a:srgbClr val="00FF00"/>
                  </a:solidFill>
                </a:ln>
                <a:solidFill>
                  <a:srgbClr val="00FF00"/>
                </a:solidFill>
              </a:rPr>
              <a:t>)</a:t>
            </a:r>
            <a:endParaRPr lang="zh-TW" altLang="en-US" dirty="0">
              <a:ln>
                <a:solidFill>
                  <a:srgbClr val="00FF00"/>
                </a:solidFill>
              </a:ln>
              <a:solidFill>
                <a:srgbClr val="00FF00"/>
              </a:solidFill>
            </a:endParaRPr>
          </a:p>
        </p:txBody>
      </p:sp>
      <p:sp>
        <p:nvSpPr>
          <p:cNvPr id="12" name="爆炸 2 11"/>
          <p:cNvSpPr/>
          <p:nvPr/>
        </p:nvSpPr>
        <p:spPr bwMode="auto">
          <a:xfrm rot="240000">
            <a:off x="2996046" y="1374490"/>
            <a:ext cx="2763707" cy="1656184"/>
          </a:xfrm>
          <a:prstGeom prst="irregularSeal2">
            <a:avLst/>
          </a:prstGeom>
          <a:noFill/>
          <a:ln w="12700" cap="flat" cmpd="sng" algn="ctr">
            <a:solidFill>
              <a:schemeClr val="hlink"/>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wrap="none" lIns="90488" tIns="44450" rIns="90488" bIns="44450" anchor="ctr"/>
          <a:lstStyle/>
          <a:p>
            <a:pPr>
              <a:defRPr/>
            </a:pPr>
            <a:r>
              <a:rPr lang="zh-TW" altLang="en-US" dirty="0">
                <a:ln>
                  <a:solidFill>
                    <a:srgbClr val="00FF00"/>
                  </a:solidFill>
                </a:ln>
                <a:solidFill>
                  <a:srgbClr val="00FF00"/>
                </a:solidFill>
              </a:rPr>
              <a:t>以保證金交易</a:t>
            </a:r>
            <a:endParaRPr lang="en-US" altLang="zh-TW" dirty="0">
              <a:ln>
                <a:solidFill>
                  <a:srgbClr val="00FF00"/>
                </a:solidFill>
              </a:ln>
              <a:solidFill>
                <a:srgbClr val="00FF00"/>
              </a:solidFill>
            </a:endParaRPr>
          </a:p>
          <a:p>
            <a:pPr>
              <a:defRPr/>
            </a:pPr>
            <a:r>
              <a:rPr lang="zh-TW" altLang="en-US" dirty="0">
                <a:ln>
                  <a:solidFill>
                    <a:srgbClr val="00FF00"/>
                  </a:solidFill>
                </a:ln>
                <a:solidFill>
                  <a:srgbClr val="00FF00"/>
                </a:solidFill>
              </a:rPr>
              <a:t>具高槓桿</a:t>
            </a:r>
            <a:r>
              <a:rPr lang="zh-TW" altLang="en-US" dirty="0" smtClean="0">
                <a:ln>
                  <a:solidFill>
                    <a:srgbClr val="00FF00"/>
                  </a:solidFill>
                </a:ln>
                <a:solidFill>
                  <a:srgbClr val="00FF00"/>
                </a:solidFill>
              </a:rPr>
              <a:t>損益</a:t>
            </a:r>
            <a:endParaRPr lang="en-US" altLang="zh-TW" dirty="0" smtClean="0">
              <a:ln>
                <a:solidFill>
                  <a:srgbClr val="00FF00"/>
                </a:solidFill>
              </a:ln>
              <a:solidFill>
                <a:srgbClr val="00FF00"/>
              </a:solidFill>
            </a:endParaRPr>
          </a:p>
          <a:p>
            <a:pPr>
              <a:defRPr/>
            </a:pPr>
            <a:r>
              <a:rPr lang="zh-TW" altLang="en-US" dirty="0" smtClean="0">
                <a:ln>
                  <a:solidFill>
                    <a:srgbClr val="00FF00"/>
                  </a:solidFill>
                </a:ln>
                <a:solidFill>
                  <a:srgbClr val="00FF00"/>
                </a:solidFill>
              </a:rPr>
              <a:t>或無限損失</a:t>
            </a:r>
            <a:endParaRPr lang="zh-TW" altLang="en-US" dirty="0">
              <a:ln>
                <a:solidFill>
                  <a:srgbClr val="00FF00"/>
                </a:solidFill>
              </a:ln>
              <a:solidFill>
                <a:srgbClr val="00FF00"/>
              </a:solidFill>
            </a:endParaRPr>
          </a:p>
        </p:txBody>
      </p:sp>
      <p:sp>
        <p:nvSpPr>
          <p:cNvPr id="14" name="爆炸 2 13"/>
          <p:cNvSpPr/>
          <p:nvPr/>
        </p:nvSpPr>
        <p:spPr bwMode="auto">
          <a:xfrm>
            <a:off x="4989168" y="4941168"/>
            <a:ext cx="3280463" cy="1368152"/>
          </a:xfrm>
          <a:prstGeom prst="irregularSeal2">
            <a:avLst/>
          </a:prstGeom>
          <a:noFill/>
          <a:ln w="12700" cap="flat" cmpd="sng" algn="ctr">
            <a:solidFill>
              <a:schemeClr val="hlink"/>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wrap="none" lIns="90488" tIns="44450" rIns="90488" bIns="44450" anchor="ctr"/>
          <a:lstStyle/>
          <a:p>
            <a:pPr>
              <a:defRPr/>
            </a:pPr>
            <a:r>
              <a:rPr lang="zh-TW" altLang="en-US" dirty="0">
                <a:ln>
                  <a:solidFill>
                    <a:srgbClr val="00FF00"/>
                  </a:solidFill>
                </a:ln>
                <a:solidFill>
                  <a:srgbClr val="00FF00"/>
                </a:solidFill>
              </a:rPr>
              <a:t>交易人應隨時注意行情</a:t>
            </a:r>
          </a:p>
          <a:p>
            <a:pPr>
              <a:defRPr/>
            </a:pPr>
            <a:r>
              <a:rPr lang="zh-TW" altLang="en-US" dirty="0">
                <a:ln>
                  <a:solidFill>
                    <a:srgbClr val="00FF00"/>
                  </a:solidFill>
                </a:ln>
                <a:solidFill>
                  <a:srgbClr val="00FF00"/>
                </a:solidFill>
              </a:rPr>
              <a:t> 並準備足額流動現金</a:t>
            </a:r>
          </a:p>
        </p:txBody>
      </p:sp>
      <p:sp>
        <p:nvSpPr>
          <p:cNvPr id="15" name="八角星形 14"/>
          <p:cNvSpPr/>
          <p:nvPr/>
        </p:nvSpPr>
        <p:spPr bwMode="auto">
          <a:xfrm>
            <a:off x="4860032" y="3384998"/>
            <a:ext cx="2788939" cy="1256323"/>
          </a:xfrm>
          <a:prstGeom prst="star8">
            <a:avLst/>
          </a:prstGeom>
          <a:noFill/>
          <a:ln w="12700" cap="flat" cmpd="sng" algn="ctr">
            <a:solidFill>
              <a:schemeClr val="hlink"/>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wrap="none" lIns="90488" tIns="44450" rIns="90488" bIns="44450" anchor="ctr"/>
          <a:lstStyle/>
          <a:p>
            <a:pPr>
              <a:defRPr/>
            </a:pPr>
            <a:r>
              <a:rPr lang="zh-TW" altLang="en-US" dirty="0">
                <a:ln>
                  <a:solidFill>
                    <a:srgbClr val="00FF00"/>
                  </a:solidFill>
                </a:ln>
                <a:solidFill>
                  <a:srgbClr val="00FF00"/>
                </a:solidFill>
              </a:rPr>
              <a:t>期貨商盤中及盤後</a:t>
            </a:r>
            <a:endParaRPr lang="en-US" altLang="zh-TW" dirty="0">
              <a:ln>
                <a:solidFill>
                  <a:srgbClr val="00FF00"/>
                </a:solidFill>
              </a:ln>
              <a:solidFill>
                <a:srgbClr val="00FF00"/>
              </a:solidFill>
            </a:endParaRPr>
          </a:p>
          <a:p>
            <a:pPr>
              <a:defRPr/>
            </a:pPr>
            <a:r>
              <a:rPr lang="zh-TW" altLang="en-US" dirty="0">
                <a:ln>
                  <a:solidFill>
                    <a:srgbClr val="00FF00"/>
                  </a:solidFill>
                </a:ln>
                <a:solidFill>
                  <a:srgbClr val="00FF00"/>
                </a:solidFill>
              </a:rPr>
              <a:t>　　進行風</a:t>
            </a:r>
            <a:r>
              <a:rPr lang="zh-TW" altLang="en-US" dirty="0" smtClean="0">
                <a:ln>
                  <a:solidFill>
                    <a:srgbClr val="00FF00"/>
                  </a:solidFill>
                </a:ln>
                <a:solidFill>
                  <a:srgbClr val="00FF00"/>
                </a:solidFill>
              </a:rPr>
              <a:t>控</a:t>
            </a:r>
            <a:endParaRPr lang="en-US" altLang="zh-TW" dirty="0" smtClean="0">
              <a:ln>
                <a:solidFill>
                  <a:srgbClr val="00FF00"/>
                </a:solidFill>
              </a:ln>
              <a:solidFill>
                <a:srgbClr val="00FF00"/>
              </a:solidFill>
            </a:endParaRPr>
          </a:p>
        </p:txBody>
      </p:sp>
      <p:sp>
        <p:nvSpPr>
          <p:cNvPr id="16" name="八角星形 15"/>
          <p:cNvSpPr/>
          <p:nvPr/>
        </p:nvSpPr>
        <p:spPr bwMode="auto">
          <a:xfrm>
            <a:off x="1140983" y="3356991"/>
            <a:ext cx="2747233" cy="1326690"/>
          </a:xfrm>
          <a:prstGeom prst="star8">
            <a:avLst/>
          </a:prstGeom>
          <a:noFill/>
          <a:ln w="12700" cap="flat" cmpd="sng" algn="ctr">
            <a:solidFill>
              <a:schemeClr val="hlink"/>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wrap="none" lIns="90488" tIns="44450" rIns="90488" bIns="44450" anchor="ctr"/>
          <a:lstStyle/>
          <a:p>
            <a:pPr algn="ctr">
              <a:defRPr/>
            </a:pPr>
            <a:r>
              <a:rPr lang="zh-TW" altLang="en-US" dirty="0">
                <a:ln>
                  <a:solidFill>
                    <a:srgbClr val="00FF00"/>
                  </a:solidFill>
                </a:ln>
                <a:solidFill>
                  <a:srgbClr val="00FF00"/>
                </a:solidFill>
              </a:rPr>
              <a:t>每日以結算價格</a:t>
            </a:r>
          </a:p>
          <a:p>
            <a:pPr algn="ctr">
              <a:defRPr/>
            </a:pPr>
            <a:r>
              <a:rPr lang="zh-TW" altLang="en-US" dirty="0">
                <a:ln>
                  <a:solidFill>
                    <a:srgbClr val="00FF00"/>
                  </a:solidFill>
                </a:ln>
                <a:solidFill>
                  <a:srgbClr val="00FF00"/>
                </a:solidFill>
              </a:rPr>
              <a:t> 計算部位</a:t>
            </a:r>
            <a:r>
              <a:rPr lang="zh-TW" altLang="en-US" dirty="0" smtClean="0">
                <a:ln>
                  <a:solidFill>
                    <a:srgbClr val="00FF00"/>
                  </a:solidFill>
                </a:ln>
                <a:solidFill>
                  <a:srgbClr val="00FF00"/>
                </a:solidFill>
              </a:rPr>
              <a:t>損益</a:t>
            </a:r>
            <a:endParaRPr lang="en-US" altLang="zh-TW" dirty="0" smtClean="0">
              <a:ln>
                <a:solidFill>
                  <a:srgbClr val="00FF00"/>
                </a:solidFill>
              </a:ln>
              <a:solidFill>
                <a:srgbClr val="00FF00"/>
              </a:solidFill>
            </a:endParaRPr>
          </a:p>
          <a:p>
            <a:pPr algn="ctr">
              <a:defRPr/>
            </a:pPr>
            <a:r>
              <a:rPr lang="zh-TW" altLang="en-US" dirty="0" smtClean="0">
                <a:ln>
                  <a:solidFill>
                    <a:srgbClr val="00FF00"/>
                  </a:solidFill>
                </a:ln>
                <a:solidFill>
                  <a:srgbClr val="00FF00"/>
                </a:solidFill>
              </a:rPr>
              <a:t>及保證金需求</a:t>
            </a:r>
            <a:endParaRPr lang="en-US" altLang="zh-TW" dirty="0">
              <a:ln>
                <a:solidFill>
                  <a:srgbClr val="00FF00"/>
                </a:solidFill>
              </a:ln>
              <a:solidFill>
                <a:srgbClr val="00FF00"/>
              </a:solidFill>
            </a:endParaRPr>
          </a:p>
        </p:txBody>
      </p:sp>
    </p:spTree>
    <p:extLst>
      <p:ext uri="{BB962C8B-B14F-4D97-AF65-F5344CB8AC3E}">
        <p14:creationId xmlns:p14="http://schemas.microsoft.com/office/powerpoint/2010/main" val="27302650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584622" y="4012474"/>
            <a:ext cx="2298700" cy="83099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TW" sz="1600" b="1" dirty="0">
                <a:solidFill>
                  <a:srgbClr val="FF0000"/>
                </a:solidFill>
              </a:rPr>
              <a:t>08:46:01</a:t>
            </a:r>
            <a:r>
              <a:rPr lang="zh-TW" altLang="en-US" sz="1600" b="1" dirty="0"/>
              <a:t>新進委託：</a:t>
            </a:r>
            <a:endParaRPr lang="en-US" altLang="zh-TW" sz="1600" b="1" dirty="0"/>
          </a:p>
          <a:p>
            <a:pPr>
              <a:defRPr/>
            </a:pPr>
            <a:r>
              <a:rPr lang="zh-TW" altLang="en-US" sz="1600" b="1" dirty="0"/>
              <a:t>委託人丙以</a:t>
            </a:r>
            <a:r>
              <a:rPr lang="en-US" altLang="zh-TW" sz="1600" b="1" dirty="0"/>
              <a:t>ROD</a:t>
            </a:r>
            <a:r>
              <a:rPr lang="zh-TW" altLang="en-US" sz="1600" b="1" dirty="0">
                <a:solidFill>
                  <a:srgbClr val="FF0000"/>
                </a:solidFill>
              </a:rPr>
              <a:t>限價</a:t>
            </a:r>
            <a:r>
              <a:rPr lang="en-US" altLang="zh-TW" sz="1600" b="1" dirty="0">
                <a:solidFill>
                  <a:srgbClr val="FF0000"/>
                </a:solidFill>
              </a:rPr>
              <a:t>10,600</a:t>
            </a:r>
            <a:r>
              <a:rPr lang="zh-TW" altLang="en-US" sz="1600" b="1" dirty="0"/>
              <a:t>買進</a:t>
            </a:r>
            <a:r>
              <a:rPr lang="en-US" altLang="zh-TW" sz="1600" b="1" dirty="0"/>
              <a:t>3</a:t>
            </a:r>
            <a:r>
              <a:rPr lang="zh-TW" altLang="en-US" sz="1600" b="1" dirty="0"/>
              <a:t>口</a:t>
            </a:r>
            <a:endParaRPr lang="en-US" altLang="zh-TW" sz="1600" b="1" dirty="0"/>
          </a:p>
        </p:txBody>
      </p:sp>
      <p:sp>
        <p:nvSpPr>
          <p:cNvPr id="26630" name="向右箭號 7"/>
          <p:cNvSpPr>
            <a:spLocks noChangeArrowheads="1"/>
          </p:cNvSpPr>
          <p:nvPr/>
        </p:nvSpPr>
        <p:spPr bwMode="auto">
          <a:xfrm>
            <a:off x="2978572" y="4296636"/>
            <a:ext cx="438150" cy="312738"/>
          </a:xfrm>
          <a:prstGeom prst="rightArrow">
            <a:avLst>
              <a:gd name="adj1" fmla="val 50000"/>
              <a:gd name="adj2" fmla="val 49918"/>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13" name="文字方塊 12"/>
          <p:cNvSpPr txBox="1"/>
          <p:nvPr/>
        </p:nvSpPr>
        <p:spPr>
          <a:xfrm>
            <a:off x="6228184" y="4128361"/>
            <a:ext cx="2071688" cy="58477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zh-TW" altLang="en-US" sz="1600" b="1" dirty="0"/>
              <a:t>委託人丙成交於：</a:t>
            </a:r>
            <a:endParaRPr lang="en-US" altLang="zh-TW" sz="1600" b="1" dirty="0"/>
          </a:p>
          <a:p>
            <a:pPr>
              <a:defRPr/>
            </a:pPr>
            <a:r>
              <a:rPr lang="en-US" altLang="zh-TW" sz="1600" b="1" dirty="0"/>
              <a:t>9,630(3</a:t>
            </a:r>
            <a:r>
              <a:rPr lang="zh-TW" altLang="en-US" sz="1600" b="1" dirty="0"/>
              <a:t>口</a:t>
            </a:r>
            <a:r>
              <a:rPr lang="en-US" altLang="zh-TW" sz="1600" b="1" dirty="0"/>
              <a:t>) </a:t>
            </a:r>
          </a:p>
        </p:txBody>
      </p:sp>
      <p:sp>
        <p:nvSpPr>
          <p:cNvPr id="11" name="Rectangle 4"/>
          <p:cNvSpPr>
            <a:spLocks noChangeArrowheads="1"/>
          </p:cNvSpPr>
          <p:nvPr/>
        </p:nvSpPr>
        <p:spPr bwMode="auto">
          <a:xfrm>
            <a:off x="3821513" y="1341438"/>
            <a:ext cx="1593386"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逐筆撮合</a:t>
            </a:r>
            <a:r>
              <a:rPr lang="en-US" altLang="zh-TW" dirty="0" smtClean="0">
                <a:effectLst>
                  <a:outerShdw blurRad="38100" dist="38100" dir="2700000" algn="tl">
                    <a:srgbClr val="000000"/>
                  </a:outerShdw>
                </a:effectLst>
              </a:rPr>
              <a:t>(1)</a:t>
            </a:r>
            <a:endParaRPr lang="zh-TW" altLang="en-US" dirty="0" smtClean="0">
              <a:effectLst>
                <a:outerShdw blurRad="38100" dist="38100" dir="2700000" algn="tl">
                  <a:srgbClr val="000000"/>
                </a:outerShdw>
              </a:effectLst>
            </a:endParaRPr>
          </a:p>
        </p:txBody>
      </p:sp>
      <p:sp>
        <p:nvSpPr>
          <p:cNvPr id="12"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2</a:t>
            </a:r>
            <a:endParaRPr lang="zh-TW" altLang="en-US" b="1" dirty="0">
              <a:solidFill>
                <a:srgbClr val="FFFF00"/>
              </a:solidFill>
              <a:effectLst>
                <a:outerShdw blurRad="38100" dist="38100" dir="2700000" algn="tl">
                  <a:srgbClr val="000000"/>
                </a:outerShdw>
              </a:effectLst>
              <a:latin typeface="+mn-ea"/>
            </a:endParaRPr>
          </a:p>
        </p:txBody>
      </p:sp>
      <p:graphicFrame>
        <p:nvGraphicFramePr>
          <p:cNvPr id="14" name="表格 13"/>
          <p:cNvGraphicFramePr>
            <a:graphicFrameLocks noGrp="1"/>
          </p:cNvGraphicFramePr>
          <p:nvPr>
            <p:extLst>
              <p:ext uri="{D42A27DB-BD31-4B8C-83A1-F6EECF244321}">
                <p14:modId xmlns:p14="http://schemas.microsoft.com/office/powerpoint/2010/main" val="1549989274"/>
              </p:ext>
            </p:extLst>
          </p:nvPr>
        </p:nvGraphicFramePr>
        <p:xfrm>
          <a:off x="3634606" y="3621674"/>
          <a:ext cx="2063750" cy="1751562"/>
        </p:xfrm>
        <a:graphic>
          <a:graphicData uri="http://schemas.openxmlformats.org/drawingml/2006/table">
            <a:tbl>
              <a:tblPr firstRow="1" bandRow="1">
                <a:tableStyleId>{5C22544A-7EE6-4342-B048-85BDC9FD1C3A}</a:tableStyleId>
              </a:tblPr>
              <a:tblGrid>
                <a:gridCol w="943002">
                  <a:extLst>
                    <a:ext uri="{9D8B030D-6E8A-4147-A177-3AD203B41FA5}">
                      <a16:colId xmlns:a16="http://schemas.microsoft.com/office/drawing/2014/main" xmlns="" val="20000"/>
                    </a:ext>
                  </a:extLst>
                </a:gridCol>
                <a:gridCol w="1120748">
                  <a:extLst>
                    <a:ext uri="{9D8B030D-6E8A-4147-A177-3AD203B41FA5}">
                      <a16:colId xmlns:a16="http://schemas.microsoft.com/office/drawing/2014/main" xmlns="" val="20001"/>
                    </a:ext>
                  </a:extLst>
                </a:gridCol>
              </a:tblGrid>
              <a:tr h="318261">
                <a:tc gridSpan="2">
                  <a:txBody>
                    <a:bodyPr/>
                    <a:lstStyle/>
                    <a:p>
                      <a:pPr algn="ctr"/>
                      <a:r>
                        <a:rPr lang="zh-TW" altLang="en-US" sz="1400" b="1" dirty="0" smtClean="0">
                          <a:solidFill>
                            <a:schemeClr val="tx1"/>
                          </a:solidFill>
                          <a:effectLst/>
                          <a:latin typeface="+mn-ea"/>
                          <a:ea typeface="+mn-ea"/>
                        </a:rPr>
                        <a:t>賣出</a:t>
                      </a:r>
                      <a:endParaRPr lang="zh-TW" altLang="en-US" sz="1400" b="1" dirty="0">
                        <a:solidFill>
                          <a:schemeClr val="tx1"/>
                        </a:solidFill>
                        <a:effectLst/>
                        <a:latin typeface="+mn-ea"/>
                        <a:ea typeface="+mn-ea"/>
                      </a:endParaRPr>
                    </a:p>
                  </a:txBody>
                  <a:tcPr marL="91410" marR="91410" marT="45771" marB="45771"/>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0" dirty="0" smtClean="0">
                        <a:solidFill>
                          <a:schemeClr val="tx1"/>
                        </a:solidFill>
                      </a:endParaRPr>
                    </a:p>
                  </a:txBody>
                  <a:tcPr marL="91438" marR="91438" marT="45748" marB="457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305007">
                <a:tc>
                  <a:txBody>
                    <a:bodyPr/>
                    <a:lstStyle/>
                    <a:p>
                      <a:pPr algn="ctr"/>
                      <a:r>
                        <a:rPr lang="zh-TW" altLang="en-US" sz="1400" b="1" dirty="0" smtClean="0">
                          <a:effectLst/>
                        </a:rPr>
                        <a:t>委託價格</a:t>
                      </a:r>
                      <a:endParaRPr lang="zh-TW" altLang="en-US" sz="1400" b="1" dirty="0">
                        <a:solidFill>
                          <a:srgbClr val="FFFF00"/>
                        </a:solidFill>
                        <a:effectLst/>
                        <a:latin typeface="+mn-ea"/>
                        <a:ea typeface="+mn-ea"/>
                      </a:endParaRPr>
                    </a:p>
                  </a:txBody>
                  <a:tcPr marL="91410" marR="91410" marT="45771" marB="4577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smtClean="0">
                          <a:effectLst/>
                        </a:rPr>
                        <a:t>委託量</a:t>
                      </a:r>
                      <a:endParaRPr lang="zh-TW" altLang="en-US" sz="1400" b="1" dirty="0" smtClean="0">
                        <a:solidFill>
                          <a:srgbClr val="FFFF00"/>
                        </a:solidFill>
                        <a:effectLst/>
                        <a:latin typeface="+mn-ea"/>
                        <a:ea typeface="+mn-ea"/>
                      </a:endParaRPr>
                    </a:p>
                  </a:txBody>
                  <a:tcPr marL="91410" marR="91410" marT="45771" marB="45771"/>
                </a:tc>
                <a:extLst>
                  <a:ext uri="{0D108BD9-81ED-4DB2-BD59-A6C34878D82A}">
                    <a16:rowId xmlns:a16="http://schemas.microsoft.com/office/drawing/2014/main" xmlns="" val="10001"/>
                  </a:ext>
                </a:extLst>
              </a:tr>
              <a:tr h="305007">
                <a:tc>
                  <a:txBody>
                    <a:bodyPr/>
                    <a:lstStyle/>
                    <a:p>
                      <a:pPr algn="ctr"/>
                      <a:r>
                        <a:rPr lang="en-US" altLang="zh-TW" sz="1400" b="1" dirty="0" smtClean="0">
                          <a:effectLst/>
                        </a:rPr>
                        <a:t>9,630</a:t>
                      </a:r>
                      <a:r>
                        <a:rPr lang="zh-TW" altLang="en-US" sz="1400" b="1" dirty="0" smtClean="0">
                          <a:effectLst/>
                        </a:rPr>
                        <a:t>   </a:t>
                      </a:r>
                      <a:r>
                        <a:rPr lang="en-US" altLang="zh-TW" sz="1400" b="1" dirty="0" smtClean="0">
                          <a:effectLst/>
                        </a:rPr>
                        <a:t>(</a:t>
                      </a:r>
                      <a:r>
                        <a:rPr lang="zh-TW" altLang="en-US" sz="1400" b="1" dirty="0" smtClean="0">
                          <a:effectLst/>
                        </a:rPr>
                        <a:t>跌停價</a:t>
                      </a:r>
                      <a:r>
                        <a:rPr lang="en-US" altLang="zh-TW" sz="1400" b="1" dirty="0" smtClean="0">
                          <a:effectLst/>
                        </a:rPr>
                        <a:t>)</a:t>
                      </a:r>
                      <a:endParaRPr lang="zh-TW" altLang="en-US" sz="1400" b="1" dirty="0">
                        <a:effectLst/>
                      </a:endParaRPr>
                    </a:p>
                  </a:txBody>
                  <a:tcPr marL="91481" marR="91481" marT="45780" marB="45780"/>
                </a:tc>
                <a:tc>
                  <a:txBody>
                    <a:bodyPr/>
                    <a:lstStyle/>
                    <a:p>
                      <a:pPr algn="ctr"/>
                      <a:r>
                        <a:rPr lang="en-US" altLang="zh-TW" sz="1400" b="1" dirty="0" smtClean="0">
                          <a:solidFill>
                            <a:schemeClr val="bg1"/>
                          </a:solidFill>
                          <a:effectLst/>
                          <a:latin typeface="+mn-ea"/>
                          <a:ea typeface="+mn-ea"/>
                        </a:rPr>
                        <a:t>10</a:t>
                      </a:r>
                      <a:endParaRPr lang="zh-TW" altLang="en-US" sz="1400" b="1" dirty="0">
                        <a:solidFill>
                          <a:schemeClr val="bg1"/>
                        </a:solidFill>
                        <a:effectLst/>
                        <a:latin typeface="+mn-ea"/>
                        <a:ea typeface="+mn-ea"/>
                      </a:endParaRPr>
                    </a:p>
                  </a:txBody>
                  <a:tcPr marL="91410" marR="91410" marT="45771" marB="45771"/>
                </a:tc>
                <a:extLst>
                  <a:ext uri="{0D108BD9-81ED-4DB2-BD59-A6C34878D82A}">
                    <a16:rowId xmlns:a16="http://schemas.microsoft.com/office/drawing/2014/main" xmlns="" val="10002"/>
                  </a:ext>
                </a:extLst>
              </a:tr>
              <a:tr h="305007">
                <a:tc>
                  <a:txBody>
                    <a:bodyPr/>
                    <a:lstStyle/>
                    <a:p>
                      <a:pPr algn="ctr"/>
                      <a:r>
                        <a:rPr lang="en-US" altLang="zh-TW" sz="1400" b="1" dirty="0" smtClean="0">
                          <a:effectLst/>
                        </a:rPr>
                        <a:t>9,631</a:t>
                      </a:r>
                      <a:endParaRPr lang="zh-TW" altLang="en-US" sz="1400" b="1" dirty="0">
                        <a:effectLst/>
                      </a:endParaRPr>
                    </a:p>
                  </a:txBody>
                  <a:tcPr marL="91481" marR="91481" marT="45780" marB="45780"/>
                </a:tc>
                <a:tc>
                  <a:txBody>
                    <a:bodyPr/>
                    <a:lstStyle/>
                    <a:p>
                      <a:pPr algn="ctr"/>
                      <a:r>
                        <a:rPr lang="en-US" altLang="zh-TW" sz="1400" b="1" dirty="0" smtClean="0">
                          <a:solidFill>
                            <a:schemeClr val="bg1"/>
                          </a:solidFill>
                          <a:effectLst/>
                          <a:latin typeface="+mn-ea"/>
                          <a:ea typeface="+mn-ea"/>
                        </a:rPr>
                        <a:t>11</a:t>
                      </a:r>
                      <a:endParaRPr lang="zh-TW" altLang="en-US" sz="1400" b="1" dirty="0">
                        <a:solidFill>
                          <a:schemeClr val="bg1"/>
                        </a:solidFill>
                        <a:effectLst/>
                        <a:latin typeface="+mn-ea"/>
                        <a:ea typeface="+mn-ea"/>
                      </a:endParaRPr>
                    </a:p>
                  </a:txBody>
                  <a:tcPr marL="91410" marR="91410" marT="45771" marB="45771"/>
                </a:tc>
                <a:extLst>
                  <a:ext uri="{0D108BD9-81ED-4DB2-BD59-A6C34878D82A}">
                    <a16:rowId xmlns:a16="http://schemas.microsoft.com/office/drawing/2014/main" xmlns="" val="10003"/>
                  </a:ext>
                </a:extLst>
              </a:tr>
              <a:tr h="305007">
                <a:tc>
                  <a:txBody>
                    <a:bodyPr/>
                    <a:lstStyle/>
                    <a:p>
                      <a:pPr algn="ctr"/>
                      <a:r>
                        <a:rPr lang="en-US" altLang="zh-TW" sz="1400" b="1" dirty="0" smtClean="0">
                          <a:effectLst/>
                        </a:rPr>
                        <a:t>9,632</a:t>
                      </a:r>
                      <a:endParaRPr lang="zh-TW" altLang="en-US" sz="1400" b="1" dirty="0">
                        <a:effectLst/>
                      </a:endParaRPr>
                    </a:p>
                  </a:txBody>
                  <a:tcPr marL="91481" marR="91481" marT="45780" marB="45780"/>
                </a:tc>
                <a:tc>
                  <a:txBody>
                    <a:bodyPr/>
                    <a:lstStyle/>
                    <a:p>
                      <a:pPr algn="ctr"/>
                      <a:r>
                        <a:rPr lang="en-US" altLang="zh-TW" sz="1400" b="1" dirty="0" smtClean="0">
                          <a:solidFill>
                            <a:schemeClr val="bg1"/>
                          </a:solidFill>
                          <a:effectLst/>
                          <a:latin typeface="+mn-ea"/>
                          <a:ea typeface="+mn-ea"/>
                        </a:rPr>
                        <a:t>12</a:t>
                      </a:r>
                      <a:endParaRPr lang="zh-TW" altLang="en-US" sz="1400" b="1" dirty="0">
                        <a:solidFill>
                          <a:schemeClr val="bg1"/>
                        </a:solidFill>
                        <a:effectLst/>
                        <a:latin typeface="+mn-ea"/>
                        <a:ea typeface="+mn-ea"/>
                      </a:endParaRPr>
                    </a:p>
                  </a:txBody>
                  <a:tcPr marL="91410" marR="91410" marT="45771" marB="45771"/>
                </a:tc>
                <a:extLst>
                  <a:ext uri="{0D108BD9-81ED-4DB2-BD59-A6C34878D82A}">
                    <a16:rowId xmlns:a16="http://schemas.microsoft.com/office/drawing/2014/main" xmlns="" val="10004"/>
                  </a:ext>
                </a:extLst>
              </a:tr>
            </a:tbl>
          </a:graphicData>
        </a:graphic>
      </p:graphicFrame>
      <p:cxnSp>
        <p:nvCxnSpPr>
          <p:cNvPr id="9" name="直線接點 8"/>
          <p:cNvCxnSpPr/>
          <p:nvPr/>
        </p:nvCxnSpPr>
        <p:spPr>
          <a:xfrm flipV="1">
            <a:off x="5029622" y="4274260"/>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0" name="文字方塊 9"/>
          <p:cNvSpPr txBox="1"/>
          <p:nvPr/>
        </p:nvSpPr>
        <p:spPr>
          <a:xfrm>
            <a:off x="5295528" y="4258903"/>
            <a:ext cx="265112" cy="338138"/>
          </a:xfrm>
          <a:prstGeom prst="rect">
            <a:avLst/>
          </a:prstGeom>
          <a:ln>
            <a:noFill/>
          </a:ln>
        </p:spPr>
        <p:style>
          <a:lnRef idx="1">
            <a:schemeClr val="accent2"/>
          </a:lnRef>
          <a:fillRef idx="0">
            <a:schemeClr val="accent2"/>
          </a:fillRef>
          <a:effectRef idx="0">
            <a:schemeClr val="accent2"/>
          </a:effectRef>
          <a:fontRef idx="minor">
            <a:schemeClr val="tx1"/>
          </a:fontRef>
        </p:style>
        <p:txBody>
          <a:bodyPr>
            <a:spAutoFit/>
          </a:bodyPr>
          <a:lstStyle/>
          <a:p>
            <a:pPr>
              <a:defRPr/>
            </a:pPr>
            <a:r>
              <a:rPr lang="en-US" altLang="zh-TW" sz="1600" b="1" dirty="0">
                <a:solidFill>
                  <a:srgbClr val="FF0000"/>
                </a:solidFill>
                <a:effectLst>
                  <a:outerShdw blurRad="38100" dist="38100" dir="2700000" algn="tl">
                    <a:srgbClr val="000000">
                      <a:alpha val="43137"/>
                    </a:srgbClr>
                  </a:outerShdw>
                </a:effectLst>
              </a:rPr>
              <a:t>7</a:t>
            </a:r>
            <a:endParaRPr lang="zh-TW" altLang="en-US" sz="1600" b="1" dirty="0">
              <a:solidFill>
                <a:srgbClr val="FF0000"/>
              </a:solidFill>
              <a:effectLst>
                <a:outerShdw blurRad="38100" dist="38100" dir="2700000" algn="tl">
                  <a:srgbClr val="000000">
                    <a:alpha val="43137"/>
                  </a:srgbClr>
                </a:outerShdw>
              </a:effectLst>
            </a:endParaRPr>
          </a:p>
        </p:txBody>
      </p:sp>
      <p:sp>
        <p:nvSpPr>
          <p:cNvPr id="15" name="內容版面配置區 2"/>
          <p:cNvSpPr>
            <a:spLocks noGrp="1"/>
          </p:cNvSpPr>
          <p:nvPr>
            <p:ph idx="1"/>
          </p:nvPr>
        </p:nvSpPr>
        <p:spPr>
          <a:xfrm>
            <a:off x="457200" y="1988840"/>
            <a:ext cx="8229600" cy="1296144"/>
          </a:xfrm>
        </p:spPr>
        <p:txBody>
          <a:bodyPr/>
          <a:lstStyle/>
          <a:p>
            <a:pPr>
              <a:buClr>
                <a:schemeClr val="tx1"/>
              </a:buClr>
              <a:buSzPct val="100000"/>
              <a:buFont typeface="Wingdings" pitchFamily="2" charset="2"/>
              <a:buChar char="n"/>
              <a:defRPr/>
            </a:pPr>
            <a:r>
              <a:rPr lang="zh-TW" altLang="en-US" sz="2000" dirty="0">
                <a:solidFill>
                  <a:srgbClr val="FFFF00"/>
                </a:solidFill>
                <a:latin typeface="+mn-ea"/>
              </a:rPr>
              <a:t>逐筆撮合之成交價決定原則，</a:t>
            </a:r>
            <a:r>
              <a:rPr lang="zh-TW" altLang="zh-TW" sz="2000" dirty="0">
                <a:solidFill>
                  <a:srgbClr val="FFFF00"/>
                </a:solidFill>
                <a:latin typeface="+mn-ea"/>
              </a:rPr>
              <a:t>以新進委託撮合當時相對方之委託價格</a:t>
            </a:r>
            <a:r>
              <a:rPr lang="zh-TW" altLang="en-US" sz="2000" dirty="0">
                <a:solidFill>
                  <a:srgbClr val="FFFF00"/>
                </a:solidFill>
                <a:latin typeface="+mn-ea"/>
              </a:rPr>
              <a:t>優先順序</a:t>
            </a:r>
            <a:r>
              <a:rPr lang="zh-TW" altLang="zh-TW" sz="2000" dirty="0">
                <a:solidFill>
                  <a:srgbClr val="FFFF00"/>
                </a:solidFill>
                <a:latin typeface="+mn-ea"/>
              </a:rPr>
              <a:t>決定成交價</a:t>
            </a:r>
            <a:endParaRPr lang="en-US" altLang="zh-TW" sz="2000" dirty="0">
              <a:solidFill>
                <a:srgbClr val="FFFF00"/>
              </a:solidFill>
              <a:latin typeface="+mn-ea"/>
            </a:endParaRPr>
          </a:p>
          <a:p>
            <a:pPr marL="809625" lvl="1" indent="-352425">
              <a:buClr>
                <a:schemeClr val="tx1"/>
              </a:buClr>
              <a:buFont typeface="Wingdings" pitchFamily="2" charset="2"/>
              <a:buChar char="u"/>
              <a:defRPr/>
            </a:pPr>
            <a:r>
              <a:rPr lang="zh-TW" altLang="zh-TW" sz="1800" dirty="0">
                <a:solidFill>
                  <a:srgbClr val="FFFF00"/>
                </a:solidFill>
                <a:latin typeface="+mn-ea"/>
              </a:rPr>
              <a:t>委託人</a:t>
            </a:r>
            <a:r>
              <a:rPr lang="zh-TW" altLang="zh-TW" sz="1800" dirty="0" smtClean="0">
                <a:solidFill>
                  <a:srgbClr val="FFFF00"/>
                </a:solidFill>
                <a:latin typeface="+mn-ea"/>
              </a:rPr>
              <a:t>丙</a:t>
            </a:r>
            <a:r>
              <a:rPr lang="en-US" altLang="zh-TW" sz="1800" dirty="0" smtClean="0">
                <a:solidFill>
                  <a:srgbClr val="FFFF00"/>
                </a:solidFill>
                <a:latin typeface="+mn-ea"/>
              </a:rPr>
              <a:t>08:46:01</a:t>
            </a:r>
            <a:r>
              <a:rPr lang="zh-TW" altLang="zh-TW" sz="1800" dirty="0" smtClean="0">
                <a:solidFill>
                  <a:srgbClr val="FFFF00"/>
                </a:solidFill>
                <a:latin typeface="+mn-ea"/>
              </a:rPr>
              <a:t>以限價</a:t>
            </a:r>
            <a:r>
              <a:rPr lang="en-US" altLang="zh-TW" sz="1800" dirty="0">
                <a:solidFill>
                  <a:srgbClr val="FFFF00"/>
                </a:solidFill>
                <a:latin typeface="+mn-ea"/>
              </a:rPr>
              <a:t>ROD </a:t>
            </a:r>
            <a:r>
              <a:rPr lang="en-US" altLang="zh-TW" sz="1800" dirty="0" smtClean="0">
                <a:solidFill>
                  <a:srgbClr val="FFFF00"/>
                </a:solidFill>
                <a:latin typeface="+mn-ea"/>
              </a:rPr>
              <a:t>10,600</a:t>
            </a:r>
            <a:r>
              <a:rPr lang="zh-TW" altLang="zh-TW" sz="1800" dirty="0">
                <a:solidFill>
                  <a:srgbClr val="FFFF00"/>
                </a:solidFill>
                <a:latin typeface="+mn-ea"/>
              </a:rPr>
              <a:t>買進</a:t>
            </a:r>
            <a:r>
              <a:rPr lang="en-US" altLang="zh-TW" sz="1800" dirty="0">
                <a:solidFill>
                  <a:srgbClr val="FFFF00"/>
                </a:solidFill>
                <a:latin typeface="+mn-ea"/>
              </a:rPr>
              <a:t>9</a:t>
            </a:r>
            <a:r>
              <a:rPr lang="zh-TW" altLang="zh-TW" sz="1800" dirty="0">
                <a:solidFill>
                  <a:srgbClr val="FFFF00"/>
                </a:solidFill>
                <a:latin typeface="+mn-ea"/>
              </a:rPr>
              <a:t>月臺股</a:t>
            </a:r>
            <a:r>
              <a:rPr lang="zh-TW" altLang="zh-TW" sz="1800" dirty="0" smtClean="0">
                <a:solidFill>
                  <a:srgbClr val="FFFF00"/>
                </a:solidFill>
                <a:latin typeface="+mn-ea"/>
              </a:rPr>
              <a:t>期貨</a:t>
            </a:r>
            <a:r>
              <a:rPr lang="en-US" altLang="zh-TW" sz="1800" dirty="0" smtClean="0">
                <a:solidFill>
                  <a:srgbClr val="FFFF00"/>
                </a:solidFill>
                <a:latin typeface="+mn-ea"/>
              </a:rPr>
              <a:t>3</a:t>
            </a:r>
            <a:r>
              <a:rPr lang="zh-TW" altLang="zh-TW" sz="1800" dirty="0" smtClean="0">
                <a:solidFill>
                  <a:srgbClr val="FFFF00"/>
                </a:solidFill>
                <a:latin typeface="+mn-ea"/>
              </a:rPr>
              <a:t>口</a:t>
            </a:r>
            <a:endParaRPr lang="en-US" altLang="zh-TW" sz="1800" dirty="0">
              <a:solidFill>
                <a:srgbClr val="FFFF00"/>
              </a:solidFill>
              <a:latin typeface="+mn-ea"/>
            </a:endParaRPr>
          </a:p>
          <a:p>
            <a:pPr marL="809625" lvl="1" indent="-352425">
              <a:buClr>
                <a:schemeClr val="tx1"/>
              </a:buClr>
              <a:buFont typeface="Wingdings" pitchFamily="2" charset="2"/>
              <a:buChar char="u"/>
              <a:defRPr/>
            </a:pPr>
            <a:r>
              <a:rPr lang="zh-TW" altLang="zh-TW" sz="1800" dirty="0" smtClean="0">
                <a:solidFill>
                  <a:srgbClr val="FFFF00"/>
                </a:solidFill>
                <a:latin typeface="+mn-ea"/>
              </a:rPr>
              <a:t>該</a:t>
            </a:r>
            <a:r>
              <a:rPr lang="zh-TW" altLang="zh-TW" sz="1800" dirty="0">
                <a:solidFill>
                  <a:srgbClr val="FFFF00"/>
                </a:solidFill>
                <a:latin typeface="+mn-ea"/>
              </a:rPr>
              <a:t>委託成交價為</a:t>
            </a:r>
            <a:r>
              <a:rPr lang="en-US" altLang="zh-TW" sz="1800" dirty="0">
                <a:solidFill>
                  <a:srgbClr val="FFFF00"/>
                </a:solidFill>
                <a:latin typeface="+mn-ea"/>
              </a:rPr>
              <a:t>9,630</a:t>
            </a:r>
            <a:r>
              <a:rPr lang="zh-TW" altLang="zh-TW" sz="1800" dirty="0">
                <a:solidFill>
                  <a:srgbClr val="FFFF00"/>
                </a:solidFill>
                <a:latin typeface="+mn-ea"/>
              </a:rPr>
              <a:t>，成交口數</a:t>
            </a:r>
            <a:r>
              <a:rPr lang="zh-TW" altLang="zh-TW" sz="1800" dirty="0" smtClean="0">
                <a:solidFill>
                  <a:srgbClr val="FFFF00"/>
                </a:solidFill>
                <a:latin typeface="+mn-ea"/>
              </a:rPr>
              <a:t>為</a:t>
            </a:r>
            <a:r>
              <a:rPr lang="en-US" altLang="zh-TW" sz="1800" dirty="0" smtClean="0">
                <a:solidFill>
                  <a:srgbClr val="FFFF00"/>
                </a:solidFill>
                <a:latin typeface="+mn-ea"/>
              </a:rPr>
              <a:t>3</a:t>
            </a:r>
            <a:r>
              <a:rPr lang="zh-TW" altLang="zh-TW" sz="1800" dirty="0" smtClean="0">
                <a:solidFill>
                  <a:srgbClr val="FFFF00"/>
                </a:solidFill>
                <a:latin typeface="+mn-ea"/>
              </a:rPr>
              <a:t>口</a:t>
            </a:r>
            <a:endParaRPr lang="en-US" altLang="zh-TW" sz="1800" dirty="0">
              <a:solidFill>
                <a:srgbClr val="FFFF00"/>
              </a:solidFill>
              <a:latin typeface="+mn-ea"/>
            </a:endParaRPr>
          </a:p>
          <a:p>
            <a:pPr marL="457200" lvl="1" indent="0">
              <a:buClr>
                <a:schemeClr val="tx1"/>
              </a:buClr>
              <a:buNone/>
              <a:defRPr/>
            </a:pPr>
            <a:endParaRPr lang="en-US" altLang="zh-TW" sz="2000" dirty="0">
              <a:solidFill>
                <a:srgbClr val="FFFF00"/>
              </a:solidFill>
              <a:latin typeface="+mn-ea"/>
            </a:endParaRPr>
          </a:p>
          <a:p>
            <a:pPr>
              <a:buClr>
                <a:schemeClr val="tx1"/>
              </a:buClr>
              <a:buFont typeface="Wingdings" pitchFamily="2" charset="2"/>
              <a:buChar char="n"/>
              <a:defRPr/>
            </a:pPr>
            <a:endParaRPr lang="zh-TW" altLang="en-US" sz="2000" dirty="0">
              <a:solidFill>
                <a:srgbClr val="FFFF00"/>
              </a:solidFill>
              <a:latin typeface="+mn-ea"/>
            </a:endParaRPr>
          </a:p>
        </p:txBody>
      </p:sp>
    </p:spTree>
    <p:extLst>
      <p:ext uri="{BB962C8B-B14F-4D97-AF65-F5344CB8AC3E}">
        <p14:creationId xmlns:p14="http://schemas.microsoft.com/office/powerpoint/2010/main" val="198824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內容版面配置區 2"/>
          <p:cNvSpPr>
            <a:spLocks noGrp="1"/>
          </p:cNvSpPr>
          <p:nvPr>
            <p:ph idx="1"/>
          </p:nvPr>
        </p:nvSpPr>
        <p:spPr>
          <a:xfrm>
            <a:off x="424216" y="1988840"/>
            <a:ext cx="8229600" cy="1392188"/>
          </a:xfrm>
        </p:spPr>
        <p:txBody>
          <a:bodyPr/>
          <a:lstStyle/>
          <a:p>
            <a:pPr>
              <a:buClr>
                <a:schemeClr val="tx1"/>
              </a:buClr>
              <a:buSzPct val="100000"/>
            </a:pPr>
            <a:r>
              <a:rPr lang="zh-TW" altLang="zh-TW" sz="2000" dirty="0" smtClean="0">
                <a:solidFill>
                  <a:srgbClr val="FFFF00"/>
                </a:solidFill>
                <a:latin typeface="+mn-ea"/>
              </a:rPr>
              <a:t>以新進委託撮合當時相對方之委託價格決定成交價</a:t>
            </a:r>
            <a:endParaRPr lang="en-US" altLang="zh-TW" sz="2000" dirty="0" smtClean="0">
              <a:solidFill>
                <a:srgbClr val="FFFF00"/>
              </a:solidFill>
              <a:latin typeface="+mn-ea"/>
            </a:endParaRPr>
          </a:p>
          <a:p>
            <a:pPr marL="742950" lvl="2" indent="-342900">
              <a:buClr>
                <a:schemeClr val="tx1"/>
              </a:buClr>
              <a:buFont typeface="Wingdings" pitchFamily="2" charset="2"/>
              <a:buChar char="u"/>
            </a:pPr>
            <a:r>
              <a:rPr lang="zh-TW" altLang="zh-TW" sz="1800" dirty="0" smtClean="0">
                <a:solidFill>
                  <a:srgbClr val="FFFF00"/>
                </a:solidFill>
                <a:latin typeface="+mn-ea"/>
              </a:rPr>
              <a:t>委託人</a:t>
            </a:r>
            <a:r>
              <a:rPr lang="zh-TW" altLang="en-US" sz="1800" dirty="0" smtClean="0">
                <a:solidFill>
                  <a:srgbClr val="FFFF00"/>
                </a:solidFill>
                <a:latin typeface="+mn-ea"/>
              </a:rPr>
              <a:t>丁 </a:t>
            </a:r>
            <a:r>
              <a:rPr lang="en-US" altLang="zh-TW" sz="1800" dirty="0" smtClean="0">
                <a:solidFill>
                  <a:srgbClr val="FFFF00"/>
                </a:solidFill>
                <a:latin typeface="+mn-ea"/>
              </a:rPr>
              <a:t>08:46:02</a:t>
            </a:r>
            <a:r>
              <a:rPr lang="zh-TW" altLang="zh-TW" sz="1800" dirty="0" smtClean="0">
                <a:solidFill>
                  <a:srgbClr val="FFFF00"/>
                </a:solidFill>
                <a:latin typeface="+mn-ea"/>
              </a:rPr>
              <a:t>以限價</a:t>
            </a:r>
            <a:r>
              <a:rPr lang="en-US" altLang="zh-TW" sz="1800" dirty="0" smtClean="0">
                <a:solidFill>
                  <a:srgbClr val="FFFF00"/>
                </a:solidFill>
                <a:latin typeface="+mn-ea"/>
              </a:rPr>
              <a:t>ROD 10,600</a:t>
            </a:r>
            <a:r>
              <a:rPr lang="zh-TW" altLang="zh-TW" sz="1800" dirty="0" smtClean="0">
                <a:solidFill>
                  <a:srgbClr val="FFFF00"/>
                </a:solidFill>
                <a:latin typeface="+mn-ea"/>
              </a:rPr>
              <a:t>買進</a:t>
            </a:r>
            <a:r>
              <a:rPr lang="en-US" altLang="zh-TW" sz="1800" dirty="0" smtClean="0">
                <a:solidFill>
                  <a:srgbClr val="FFFF00"/>
                </a:solidFill>
                <a:latin typeface="+mn-ea"/>
              </a:rPr>
              <a:t>9</a:t>
            </a:r>
            <a:r>
              <a:rPr lang="zh-TW" altLang="zh-TW" sz="1800" dirty="0" smtClean="0">
                <a:solidFill>
                  <a:srgbClr val="FFFF00"/>
                </a:solidFill>
                <a:latin typeface="+mn-ea"/>
              </a:rPr>
              <a:t>月臺股期貨</a:t>
            </a:r>
            <a:r>
              <a:rPr lang="en-US" altLang="zh-TW" sz="1800" dirty="0" smtClean="0">
                <a:solidFill>
                  <a:srgbClr val="FFFF00"/>
                </a:solidFill>
                <a:latin typeface="+mn-ea"/>
              </a:rPr>
              <a:t>35</a:t>
            </a:r>
            <a:r>
              <a:rPr lang="zh-TW" altLang="zh-TW" sz="1800" dirty="0" smtClean="0">
                <a:solidFill>
                  <a:srgbClr val="FFFF00"/>
                </a:solidFill>
                <a:latin typeface="+mn-ea"/>
              </a:rPr>
              <a:t>口</a:t>
            </a:r>
            <a:endParaRPr lang="en-US" altLang="zh-TW" sz="1800" dirty="0" smtClean="0">
              <a:solidFill>
                <a:srgbClr val="FFFF00"/>
              </a:solidFill>
              <a:latin typeface="+mn-ea"/>
            </a:endParaRPr>
          </a:p>
          <a:p>
            <a:pPr marL="742950" lvl="2" indent="-342900">
              <a:buClr>
                <a:schemeClr val="tx1"/>
              </a:buClr>
              <a:buFont typeface="Wingdings" pitchFamily="2" charset="2"/>
              <a:buChar char="u"/>
            </a:pPr>
            <a:r>
              <a:rPr lang="zh-TW" altLang="zh-TW" sz="1800" dirty="0" smtClean="0">
                <a:solidFill>
                  <a:srgbClr val="FFFF00"/>
                </a:solidFill>
                <a:latin typeface="+mn-ea"/>
              </a:rPr>
              <a:t>該委託成交價</a:t>
            </a:r>
            <a:r>
              <a:rPr lang="zh-TW" altLang="en-US" sz="1800" dirty="0" smtClean="0">
                <a:solidFill>
                  <a:srgbClr val="FFFF00"/>
                </a:solidFill>
                <a:latin typeface="+mn-ea"/>
              </a:rPr>
              <a:t>介於</a:t>
            </a:r>
            <a:r>
              <a:rPr lang="en-US" altLang="zh-TW" sz="1800" dirty="0" smtClean="0">
                <a:solidFill>
                  <a:srgbClr val="FFFF00"/>
                </a:solidFill>
                <a:latin typeface="+mn-ea"/>
              </a:rPr>
              <a:t>9,630~9,632</a:t>
            </a:r>
            <a:r>
              <a:rPr lang="zh-TW" altLang="zh-TW" sz="1800" dirty="0" smtClean="0">
                <a:solidFill>
                  <a:srgbClr val="FFFF00"/>
                </a:solidFill>
                <a:latin typeface="+mn-ea"/>
              </a:rPr>
              <a:t>，</a:t>
            </a:r>
            <a:r>
              <a:rPr lang="zh-TW" altLang="en-US" sz="1800" dirty="0" smtClean="0">
                <a:solidFill>
                  <a:srgbClr val="FFFF00"/>
                </a:solidFill>
                <a:latin typeface="+mn-ea"/>
              </a:rPr>
              <a:t>未</a:t>
            </a:r>
            <a:r>
              <a:rPr lang="zh-TW" altLang="zh-TW" sz="1800" dirty="0" smtClean="0">
                <a:solidFill>
                  <a:srgbClr val="FFFF00"/>
                </a:solidFill>
                <a:latin typeface="+mn-ea"/>
              </a:rPr>
              <a:t>成交口數為</a:t>
            </a:r>
            <a:r>
              <a:rPr lang="en-US" altLang="zh-TW" sz="1800" dirty="0" smtClean="0">
                <a:solidFill>
                  <a:srgbClr val="FFFF00"/>
                </a:solidFill>
                <a:latin typeface="+mn-ea"/>
              </a:rPr>
              <a:t>5</a:t>
            </a:r>
            <a:r>
              <a:rPr lang="zh-TW" altLang="zh-TW" sz="1800" dirty="0" smtClean="0">
                <a:solidFill>
                  <a:srgbClr val="FFFF00"/>
                </a:solidFill>
                <a:latin typeface="+mn-ea"/>
              </a:rPr>
              <a:t>口</a:t>
            </a:r>
            <a:r>
              <a:rPr lang="zh-TW" altLang="en-US" sz="1800" dirty="0" smtClean="0">
                <a:solidFill>
                  <a:srgbClr val="FFFF00"/>
                </a:solidFill>
                <a:latin typeface="+mn-ea"/>
              </a:rPr>
              <a:t>，放入委託簿中等待成交</a:t>
            </a:r>
            <a:endParaRPr lang="en-US" altLang="zh-TW" sz="1800" dirty="0" smtClean="0">
              <a:solidFill>
                <a:srgbClr val="FFFF00"/>
              </a:solidFill>
              <a:latin typeface="+mn-ea"/>
            </a:endParaRPr>
          </a:p>
          <a:p>
            <a:endParaRPr lang="zh-TW" altLang="en-US" sz="2000" dirty="0" smtClean="0">
              <a:solidFill>
                <a:srgbClr val="FFFF00"/>
              </a:solidFill>
              <a:latin typeface="+mn-ea"/>
            </a:endParaRPr>
          </a:p>
        </p:txBody>
      </p:sp>
      <p:sp>
        <p:nvSpPr>
          <p:cNvPr id="27672" name="向右箭號 7"/>
          <p:cNvSpPr>
            <a:spLocks noChangeArrowheads="1"/>
          </p:cNvSpPr>
          <p:nvPr/>
        </p:nvSpPr>
        <p:spPr bwMode="auto">
          <a:xfrm>
            <a:off x="2860943" y="4129881"/>
            <a:ext cx="438150" cy="312738"/>
          </a:xfrm>
          <a:prstGeom prst="rightArrow">
            <a:avLst>
              <a:gd name="adj1" fmla="val 50000"/>
              <a:gd name="adj2" fmla="val 49918"/>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12" name="文字方塊 11"/>
          <p:cNvSpPr txBox="1"/>
          <p:nvPr/>
        </p:nvSpPr>
        <p:spPr>
          <a:xfrm>
            <a:off x="2998785" y="5841205"/>
            <a:ext cx="3146425" cy="30797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altLang="zh-TW" sz="1400" b="1" dirty="0">
                <a:solidFill>
                  <a:srgbClr val="FF0000"/>
                </a:solidFill>
              </a:rPr>
              <a:t>(</a:t>
            </a:r>
            <a:r>
              <a:rPr lang="zh-TW" altLang="en-US" sz="1400" b="1" dirty="0">
                <a:solidFill>
                  <a:srgbClr val="FF0000"/>
                </a:solidFill>
              </a:rPr>
              <a:t>限價買進申報由最低委賣價依序成交</a:t>
            </a:r>
            <a:r>
              <a:rPr lang="en-US" altLang="zh-TW" sz="1400" b="1" dirty="0">
                <a:solidFill>
                  <a:srgbClr val="FF0000"/>
                </a:solidFill>
              </a:rPr>
              <a:t>)</a:t>
            </a:r>
          </a:p>
        </p:txBody>
      </p:sp>
      <p:sp>
        <p:nvSpPr>
          <p:cNvPr id="18" name="文字方塊 17"/>
          <p:cNvSpPr txBox="1"/>
          <p:nvPr/>
        </p:nvSpPr>
        <p:spPr>
          <a:xfrm>
            <a:off x="452706" y="3863181"/>
            <a:ext cx="2298700" cy="83099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TW" sz="1600" b="1" dirty="0">
                <a:solidFill>
                  <a:srgbClr val="FF0000"/>
                </a:solidFill>
              </a:rPr>
              <a:t>08:46:02</a:t>
            </a:r>
            <a:r>
              <a:rPr lang="zh-TW" altLang="en-US" sz="1600" b="1" dirty="0"/>
              <a:t>新進委託：</a:t>
            </a:r>
            <a:endParaRPr lang="en-US" altLang="zh-TW" sz="1600" b="1" dirty="0"/>
          </a:p>
          <a:p>
            <a:pPr>
              <a:defRPr/>
            </a:pPr>
            <a:r>
              <a:rPr lang="zh-TW" altLang="en-US" sz="1600" b="1" dirty="0"/>
              <a:t>委託人丁以</a:t>
            </a:r>
            <a:r>
              <a:rPr lang="en-US" altLang="zh-TW" sz="1600" b="1" dirty="0"/>
              <a:t>ROD</a:t>
            </a:r>
            <a:r>
              <a:rPr lang="zh-TW" altLang="en-US" sz="1600" b="1" dirty="0">
                <a:solidFill>
                  <a:srgbClr val="FF0000"/>
                </a:solidFill>
              </a:rPr>
              <a:t>限價單</a:t>
            </a:r>
            <a:r>
              <a:rPr lang="en-US" altLang="zh-TW" sz="1600" b="1" dirty="0">
                <a:solidFill>
                  <a:srgbClr val="FF0000"/>
                </a:solidFill>
              </a:rPr>
              <a:t>10,600</a:t>
            </a:r>
            <a:r>
              <a:rPr lang="zh-TW" altLang="en-US" sz="1600" b="1" dirty="0"/>
              <a:t>買進</a:t>
            </a:r>
            <a:r>
              <a:rPr lang="en-US" altLang="zh-TW" sz="1600" b="1" dirty="0"/>
              <a:t>35</a:t>
            </a:r>
            <a:r>
              <a:rPr lang="zh-TW" altLang="en-US" sz="1600" b="1" dirty="0"/>
              <a:t>口</a:t>
            </a:r>
            <a:endParaRPr lang="en-US" altLang="zh-TW" sz="1600" b="1" dirty="0"/>
          </a:p>
        </p:txBody>
      </p:sp>
      <p:sp>
        <p:nvSpPr>
          <p:cNvPr id="22" name="文字方塊 21"/>
          <p:cNvSpPr txBox="1"/>
          <p:nvPr/>
        </p:nvSpPr>
        <p:spPr>
          <a:xfrm>
            <a:off x="6461393" y="3798094"/>
            <a:ext cx="2071688" cy="156966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zh-TW" altLang="en-US" sz="1600" b="1" dirty="0"/>
              <a:t>委託人丁成交於：</a:t>
            </a:r>
            <a:endParaRPr lang="en-US" altLang="zh-TW" sz="1600" b="1" dirty="0"/>
          </a:p>
          <a:p>
            <a:pPr>
              <a:defRPr/>
            </a:pPr>
            <a:r>
              <a:rPr lang="en-US" altLang="zh-TW" sz="1600" b="1" dirty="0"/>
              <a:t>9,630(7</a:t>
            </a:r>
            <a:r>
              <a:rPr lang="zh-TW" altLang="en-US" sz="1600" b="1" dirty="0"/>
              <a:t>口</a:t>
            </a:r>
            <a:r>
              <a:rPr lang="en-US" altLang="zh-TW" sz="1600" b="1" dirty="0"/>
              <a:t>)</a:t>
            </a:r>
          </a:p>
          <a:p>
            <a:pPr>
              <a:defRPr/>
            </a:pPr>
            <a:r>
              <a:rPr lang="en-US" altLang="zh-TW" sz="1600" b="1" dirty="0"/>
              <a:t>9,631(11</a:t>
            </a:r>
            <a:r>
              <a:rPr lang="zh-TW" altLang="en-US" sz="1600" b="1" dirty="0"/>
              <a:t>口</a:t>
            </a:r>
            <a:r>
              <a:rPr lang="en-US" altLang="zh-TW" sz="1600" b="1" dirty="0"/>
              <a:t>)</a:t>
            </a:r>
          </a:p>
          <a:p>
            <a:pPr>
              <a:defRPr/>
            </a:pPr>
            <a:r>
              <a:rPr lang="en-US" altLang="zh-TW" sz="1600" b="1" dirty="0"/>
              <a:t>9,632(12</a:t>
            </a:r>
            <a:r>
              <a:rPr lang="zh-TW" altLang="en-US" sz="1600" b="1" dirty="0"/>
              <a:t>口</a:t>
            </a:r>
            <a:r>
              <a:rPr lang="en-US" altLang="zh-TW" sz="1600" b="1" dirty="0"/>
              <a:t>)</a:t>
            </a:r>
          </a:p>
          <a:p>
            <a:pPr>
              <a:defRPr/>
            </a:pPr>
            <a:r>
              <a:rPr lang="zh-TW" altLang="en-US" sz="1600" b="1" dirty="0">
                <a:solidFill>
                  <a:srgbClr val="FF0000"/>
                </a:solidFill>
              </a:rPr>
              <a:t>剩餘未成交口數</a:t>
            </a:r>
            <a:r>
              <a:rPr lang="en-US" altLang="zh-TW" sz="1600" b="1" dirty="0">
                <a:solidFill>
                  <a:srgbClr val="FF0000"/>
                </a:solidFill>
              </a:rPr>
              <a:t>5</a:t>
            </a:r>
            <a:r>
              <a:rPr lang="zh-TW" altLang="en-US" sz="1600" b="1" dirty="0">
                <a:solidFill>
                  <a:srgbClr val="FF0000"/>
                </a:solidFill>
              </a:rPr>
              <a:t>口放入委託簿等待撮合</a:t>
            </a:r>
            <a:endParaRPr lang="en-US" altLang="zh-TW" sz="1600" b="1" dirty="0">
              <a:solidFill>
                <a:srgbClr val="FF0000"/>
              </a:solidFill>
            </a:endParaRPr>
          </a:p>
        </p:txBody>
      </p:sp>
      <p:sp>
        <p:nvSpPr>
          <p:cNvPr id="16"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2</a:t>
            </a:r>
            <a:endParaRPr lang="zh-TW" altLang="en-US" b="1" dirty="0">
              <a:solidFill>
                <a:srgbClr val="FFFF00"/>
              </a:solidFill>
              <a:effectLst>
                <a:outerShdw blurRad="38100" dist="38100" dir="2700000" algn="tl">
                  <a:srgbClr val="000000"/>
                </a:outerShdw>
              </a:effectLst>
              <a:latin typeface="+mn-ea"/>
            </a:endParaRPr>
          </a:p>
        </p:txBody>
      </p:sp>
      <p:graphicFrame>
        <p:nvGraphicFramePr>
          <p:cNvPr id="17" name="表格 16"/>
          <p:cNvGraphicFramePr>
            <a:graphicFrameLocks noGrp="1"/>
          </p:cNvGraphicFramePr>
          <p:nvPr>
            <p:extLst>
              <p:ext uri="{D42A27DB-BD31-4B8C-83A1-F6EECF244321}">
                <p14:modId xmlns:p14="http://schemas.microsoft.com/office/powerpoint/2010/main" val="2874881509"/>
              </p:ext>
            </p:extLst>
          </p:nvPr>
        </p:nvGraphicFramePr>
        <p:xfrm>
          <a:off x="3634606" y="3621674"/>
          <a:ext cx="2063750" cy="1751562"/>
        </p:xfrm>
        <a:graphic>
          <a:graphicData uri="http://schemas.openxmlformats.org/drawingml/2006/table">
            <a:tbl>
              <a:tblPr firstRow="1" bandRow="1">
                <a:tableStyleId>{5C22544A-7EE6-4342-B048-85BDC9FD1C3A}</a:tableStyleId>
              </a:tblPr>
              <a:tblGrid>
                <a:gridCol w="943002">
                  <a:extLst>
                    <a:ext uri="{9D8B030D-6E8A-4147-A177-3AD203B41FA5}">
                      <a16:colId xmlns:a16="http://schemas.microsoft.com/office/drawing/2014/main" xmlns="" val="20000"/>
                    </a:ext>
                  </a:extLst>
                </a:gridCol>
                <a:gridCol w="1120748">
                  <a:extLst>
                    <a:ext uri="{9D8B030D-6E8A-4147-A177-3AD203B41FA5}">
                      <a16:colId xmlns:a16="http://schemas.microsoft.com/office/drawing/2014/main" xmlns="" val="20001"/>
                    </a:ext>
                  </a:extLst>
                </a:gridCol>
              </a:tblGrid>
              <a:tr h="318261">
                <a:tc gridSpan="2">
                  <a:txBody>
                    <a:bodyPr/>
                    <a:lstStyle/>
                    <a:p>
                      <a:pPr algn="ctr"/>
                      <a:r>
                        <a:rPr lang="zh-TW" altLang="en-US" sz="1400" b="1" dirty="0" smtClean="0">
                          <a:solidFill>
                            <a:schemeClr val="tx1"/>
                          </a:solidFill>
                          <a:effectLst/>
                          <a:latin typeface="+mn-ea"/>
                          <a:ea typeface="+mn-ea"/>
                        </a:rPr>
                        <a:t>賣出</a:t>
                      </a:r>
                      <a:endParaRPr lang="zh-TW" altLang="en-US" sz="1400" b="1" dirty="0">
                        <a:solidFill>
                          <a:schemeClr val="tx1"/>
                        </a:solidFill>
                        <a:effectLst/>
                        <a:latin typeface="+mn-ea"/>
                        <a:ea typeface="+mn-ea"/>
                      </a:endParaRPr>
                    </a:p>
                  </a:txBody>
                  <a:tcPr marL="91410" marR="91410" marT="45771" marB="45771"/>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0" dirty="0" smtClean="0">
                        <a:solidFill>
                          <a:schemeClr val="tx1"/>
                        </a:solidFill>
                      </a:endParaRPr>
                    </a:p>
                  </a:txBody>
                  <a:tcPr marL="91438" marR="91438" marT="45748" marB="457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0000"/>
                  </a:ext>
                </a:extLst>
              </a:tr>
              <a:tr h="305007">
                <a:tc>
                  <a:txBody>
                    <a:bodyPr/>
                    <a:lstStyle/>
                    <a:p>
                      <a:pPr algn="ctr"/>
                      <a:r>
                        <a:rPr lang="zh-TW" altLang="en-US" sz="1400" b="1" dirty="0" smtClean="0">
                          <a:effectLst/>
                        </a:rPr>
                        <a:t>委託價格</a:t>
                      </a:r>
                      <a:endParaRPr lang="zh-TW" altLang="en-US" sz="1400" b="1" dirty="0">
                        <a:solidFill>
                          <a:srgbClr val="FFFF00"/>
                        </a:solidFill>
                        <a:effectLst/>
                        <a:latin typeface="+mn-ea"/>
                        <a:ea typeface="+mn-ea"/>
                      </a:endParaRPr>
                    </a:p>
                  </a:txBody>
                  <a:tcPr marL="91410" marR="91410" marT="45771" marB="4577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smtClean="0">
                          <a:effectLst/>
                        </a:rPr>
                        <a:t>委託量</a:t>
                      </a:r>
                      <a:endParaRPr lang="zh-TW" altLang="en-US" sz="1400" b="1" dirty="0" smtClean="0">
                        <a:solidFill>
                          <a:srgbClr val="FFFF00"/>
                        </a:solidFill>
                        <a:effectLst/>
                        <a:latin typeface="+mn-ea"/>
                        <a:ea typeface="+mn-ea"/>
                      </a:endParaRPr>
                    </a:p>
                  </a:txBody>
                  <a:tcPr marL="91410" marR="91410" marT="45771" marB="45771"/>
                </a:tc>
                <a:extLst>
                  <a:ext uri="{0D108BD9-81ED-4DB2-BD59-A6C34878D82A}">
                    <a16:rowId xmlns:a16="http://schemas.microsoft.com/office/drawing/2014/main" xmlns="" val="10001"/>
                  </a:ext>
                </a:extLst>
              </a:tr>
              <a:tr h="305007">
                <a:tc>
                  <a:txBody>
                    <a:bodyPr/>
                    <a:lstStyle/>
                    <a:p>
                      <a:pPr algn="ctr"/>
                      <a:r>
                        <a:rPr lang="en-US" altLang="zh-TW" sz="1400" b="1" dirty="0" smtClean="0">
                          <a:effectLst/>
                        </a:rPr>
                        <a:t>9,630</a:t>
                      </a:r>
                      <a:r>
                        <a:rPr lang="zh-TW" altLang="en-US" sz="1400" b="1" dirty="0" smtClean="0">
                          <a:effectLst/>
                        </a:rPr>
                        <a:t>   </a:t>
                      </a:r>
                      <a:r>
                        <a:rPr lang="en-US" altLang="zh-TW" sz="1400" b="1" dirty="0" smtClean="0">
                          <a:effectLst/>
                        </a:rPr>
                        <a:t>(</a:t>
                      </a:r>
                      <a:r>
                        <a:rPr lang="zh-TW" altLang="en-US" sz="1400" b="1" dirty="0" smtClean="0">
                          <a:effectLst/>
                        </a:rPr>
                        <a:t>跌停價</a:t>
                      </a:r>
                      <a:r>
                        <a:rPr lang="en-US" altLang="zh-TW" sz="1400" b="1" dirty="0" smtClean="0">
                          <a:effectLst/>
                        </a:rPr>
                        <a:t>)</a:t>
                      </a:r>
                      <a:endParaRPr lang="zh-TW" altLang="en-US" sz="1400" b="1" dirty="0">
                        <a:effectLst/>
                      </a:endParaRPr>
                    </a:p>
                  </a:txBody>
                  <a:tcPr marL="91481" marR="91481" marT="45780" marB="45780"/>
                </a:tc>
                <a:tc>
                  <a:txBody>
                    <a:bodyPr/>
                    <a:lstStyle/>
                    <a:p>
                      <a:pPr algn="ctr"/>
                      <a:r>
                        <a:rPr lang="zh-TW" altLang="en-US" sz="1400" b="1" dirty="0" smtClean="0">
                          <a:solidFill>
                            <a:schemeClr val="bg1"/>
                          </a:solidFill>
                          <a:effectLst/>
                          <a:latin typeface="+mn-ea"/>
                          <a:ea typeface="+mn-ea"/>
                        </a:rPr>
                        <a:t> </a:t>
                      </a:r>
                      <a:r>
                        <a:rPr lang="en-US" altLang="zh-TW" sz="1400" b="1" dirty="0" smtClean="0">
                          <a:solidFill>
                            <a:schemeClr val="bg1"/>
                          </a:solidFill>
                          <a:effectLst/>
                          <a:latin typeface="+mn-ea"/>
                          <a:ea typeface="+mn-ea"/>
                        </a:rPr>
                        <a:t>7</a:t>
                      </a:r>
                      <a:endParaRPr lang="zh-TW" altLang="en-US" sz="1400" b="1" dirty="0">
                        <a:solidFill>
                          <a:schemeClr val="bg1"/>
                        </a:solidFill>
                        <a:effectLst/>
                        <a:latin typeface="+mn-ea"/>
                        <a:ea typeface="+mn-ea"/>
                      </a:endParaRPr>
                    </a:p>
                  </a:txBody>
                  <a:tcPr marL="91410" marR="91410" marT="45771" marB="45771"/>
                </a:tc>
                <a:extLst>
                  <a:ext uri="{0D108BD9-81ED-4DB2-BD59-A6C34878D82A}">
                    <a16:rowId xmlns:a16="http://schemas.microsoft.com/office/drawing/2014/main" xmlns="" val="10002"/>
                  </a:ext>
                </a:extLst>
              </a:tr>
              <a:tr h="305007">
                <a:tc>
                  <a:txBody>
                    <a:bodyPr/>
                    <a:lstStyle/>
                    <a:p>
                      <a:pPr algn="ctr"/>
                      <a:r>
                        <a:rPr lang="en-US" altLang="zh-TW" sz="1400" b="1" dirty="0" smtClean="0">
                          <a:effectLst/>
                        </a:rPr>
                        <a:t>9,631</a:t>
                      </a:r>
                      <a:endParaRPr lang="zh-TW" altLang="en-US" sz="1400" b="1" dirty="0">
                        <a:effectLst/>
                      </a:endParaRPr>
                    </a:p>
                  </a:txBody>
                  <a:tcPr marL="91481" marR="91481" marT="45780" marB="45780"/>
                </a:tc>
                <a:tc>
                  <a:txBody>
                    <a:bodyPr/>
                    <a:lstStyle/>
                    <a:p>
                      <a:pPr algn="ctr"/>
                      <a:r>
                        <a:rPr lang="en-US" altLang="zh-TW" sz="1400" b="1" dirty="0" smtClean="0">
                          <a:solidFill>
                            <a:schemeClr val="bg1"/>
                          </a:solidFill>
                          <a:effectLst/>
                          <a:latin typeface="+mn-ea"/>
                          <a:ea typeface="+mn-ea"/>
                        </a:rPr>
                        <a:t>11</a:t>
                      </a:r>
                      <a:endParaRPr lang="zh-TW" altLang="en-US" sz="1400" b="1" dirty="0">
                        <a:solidFill>
                          <a:schemeClr val="bg1"/>
                        </a:solidFill>
                        <a:effectLst/>
                        <a:latin typeface="+mn-ea"/>
                        <a:ea typeface="+mn-ea"/>
                      </a:endParaRPr>
                    </a:p>
                  </a:txBody>
                  <a:tcPr marL="91410" marR="91410" marT="45771" marB="45771"/>
                </a:tc>
                <a:extLst>
                  <a:ext uri="{0D108BD9-81ED-4DB2-BD59-A6C34878D82A}">
                    <a16:rowId xmlns:a16="http://schemas.microsoft.com/office/drawing/2014/main" xmlns="" val="10003"/>
                  </a:ext>
                </a:extLst>
              </a:tr>
              <a:tr h="305007">
                <a:tc>
                  <a:txBody>
                    <a:bodyPr/>
                    <a:lstStyle/>
                    <a:p>
                      <a:pPr algn="ctr"/>
                      <a:r>
                        <a:rPr lang="en-US" altLang="zh-TW" sz="1400" b="1" dirty="0" smtClean="0">
                          <a:effectLst/>
                        </a:rPr>
                        <a:t>9,632</a:t>
                      </a:r>
                      <a:endParaRPr lang="zh-TW" altLang="en-US" sz="1400" b="1" dirty="0">
                        <a:effectLst/>
                      </a:endParaRPr>
                    </a:p>
                  </a:txBody>
                  <a:tcPr marL="91481" marR="91481" marT="45780" marB="45780"/>
                </a:tc>
                <a:tc>
                  <a:txBody>
                    <a:bodyPr/>
                    <a:lstStyle/>
                    <a:p>
                      <a:pPr algn="ctr"/>
                      <a:r>
                        <a:rPr lang="en-US" altLang="zh-TW" sz="1400" b="1" dirty="0" smtClean="0">
                          <a:solidFill>
                            <a:schemeClr val="bg1"/>
                          </a:solidFill>
                          <a:effectLst/>
                          <a:latin typeface="+mn-ea"/>
                          <a:ea typeface="+mn-ea"/>
                        </a:rPr>
                        <a:t>12</a:t>
                      </a:r>
                      <a:endParaRPr lang="zh-TW" altLang="en-US" sz="1400" b="1" dirty="0">
                        <a:solidFill>
                          <a:schemeClr val="bg1"/>
                        </a:solidFill>
                        <a:effectLst/>
                        <a:latin typeface="+mn-ea"/>
                        <a:ea typeface="+mn-ea"/>
                      </a:endParaRPr>
                    </a:p>
                  </a:txBody>
                  <a:tcPr marL="91410" marR="91410" marT="45771" marB="45771"/>
                </a:tc>
                <a:extLst>
                  <a:ext uri="{0D108BD9-81ED-4DB2-BD59-A6C34878D82A}">
                    <a16:rowId xmlns:a16="http://schemas.microsoft.com/office/drawing/2014/main" xmlns="" val="10004"/>
                  </a:ext>
                </a:extLst>
              </a:tr>
            </a:tbl>
          </a:graphicData>
        </a:graphic>
      </p:graphicFrame>
      <p:cxnSp>
        <p:nvCxnSpPr>
          <p:cNvPr id="9" name="直線接點 8"/>
          <p:cNvCxnSpPr/>
          <p:nvPr/>
        </p:nvCxnSpPr>
        <p:spPr>
          <a:xfrm flipV="1">
            <a:off x="5042981" y="5160494"/>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1" name="直線接點 20"/>
          <p:cNvCxnSpPr/>
          <p:nvPr/>
        </p:nvCxnSpPr>
        <p:spPr>
          <a:xfrm flipV="1">
            <a:off x="5057568" y="4352131"/>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3" name="直線接點 32"/>
          <p:cNvCxnSpPr/>
          <p:nvPr/>
        </p:nvCxnSpPr>
        <p:spPr>
          <a:xfrm flipV="1">
            <a:off x="5061936" y="4826701"/>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3" name="Rectangle 4"/>
          <p:cNvSpPr>
            <a:spLocks noChangeArrowheads="1"/>
          </p:cNvSpPr>
          <p:nvPr/>
        </p:nvSpPr>
        <p:spPr bwMode="auto">
          <a:xfrm>
            <a:off x="3821513" y="1341438"/>
            <a:ext cx="1593386"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逐筆撮合</a:t>
            </a:r>
            <a:r>
              <a:rPr lang="en-US" altLang="zh-TW" dirty="0" smtClean="0">
                <a:effectLst>
                  <a:outerShdw blurRad="38100" dist="38100" dir="2700000" algn="tl">
                    <a:srgbClr val="000000"/>
                  </a:outerShdw>
                </a:effectLst>
              </a:rPr>
              <a:t>(2)</a:t>
            </a:r>
            <a:endParaRPr lang="zh-TW" altLang="en-US" dirty="0" smtClean="0">
              <a:effectLst>
                <a:outerShdw blurRad="38100" dist="38100" dir="2700000" algn="tl">
                  <a:srgbClr val="000000"/>
                </a:outerShdw>
              </a:effectLst>
            </a:endParaRPr>
          </a:p>
        </p:txBody>
      </p:sp>
    </p:spTree>
    <p:extLst>
      <p:ext uri="{BB962C8B-B14F-4D97-AF65-F5344CB8AC3E}">
        <p14:creationId xmlns:p14="http://schemas.microsoft.com/office/powerpoint/2010/main" val="3425456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844824"/>
            <a:ext cx="8431213" cy="1440160"/>
          </a:xfrm>
        </p:spPr>
        <p:txBody>
          <a:bodyPr/>
          <a:lstStyle/>
          <a:p>
            <a:pPr>
              <a:lnSpc>
                <a:spcPct val="100000"/>
              </a:lnSpc>
              <a:buClr>
                <a:schemeClr val="tx1"/>
              </a:buClr>
              <a:buSzPct val="100000"/>
              <a:defRPr/>
            </a:pPr>
            <a:r>
              <a:rPr lang="zh-TW" altLang="en-US" sz="2000" dirty="0">
                <a:solidFill>
                  <a:srgbClr val="FFFF00"/>
                </a:solidFill>
              </a:rPr>
              <a:t>未能成交之限價</a:t>
            </a:r>
            <a:r>
              <a:rPr lang="en-US" altLang="zh-TW" sz="2000" dirty="0">
                <a:solidFill>
                  <a:srgbClr val="FFFF00"/>
                </a:solidFill>
              </a:rPr>
              <a:t>ROD</a:t>
            </a:r>
            <a:r>
              <a:rPr lang="zh-TW" altLang="en-US" sz="2000" dirty="0">
                <a:solidFill>
                  <a:srgbClr val="FFFF00"/>
                </a:solidFill>
              </a:rPr>
              <a:t>單，以</a:t>
            </a:r>
            <a:r>
              <a:rPr lang="zh-TW" altLang="en-US" sz="2000" dirty="0">
                <a:solidFill>
                  <a:srgbClr val="FFFF00"/>
                </a:solidFill>
                <a:latin typeface="新細明體" panose="02020500000000000000" pitchFamily="18" charset="-120"/>
                <a:ea typeface="新細明體" panose="02020500000000000000" pitchFamily="18" charset="-120"/>
              </a:rPr>
              <a:t>「</a:t>
            </a:r>
            <a:r>
              <a:rPr lang="zh-TW" altLang="en-US" sz="2000" dirty="0">
                <a:solidFill>
                  <a:srgbClr val="FFFF00"/>
                </a:solidFill>
              </a:rPr>
              <a:t>價格優先、時間優先</a:t>
            </a:r>
            <a:r>
              <a:rPr lang="zh-TW" altLang="en-US" sz="2000" dirty="0">
                <a:solidFill>
                  <a:srgbClr val="FFFF00"/>
                </a:solidFill>
                <a:latin typeface="新細明體" panose="02020500000000000000" pitchFamily="18" charset="-120"/>
                <a:ea typeface="新細明體" panose="02020500000000000000" pitchFamily="18" charset="-120"/>
              </a:rPr>
              <a:t>」</a:t>
            </a:r>
            <a:r>
              <a:rPr lang="zh-TW" altLang="en-US" sz="2000" dirty="0">
                <a:solidFill>
                  <a:srgbClr val="FFFF00"/>
                </a:solidFill>
              </a:rPr>
              <a:t>之順序，放入委託簿等待</a:t>
            </a:r>
            <a:r>
              <a:rPr lang="zh-TW" altLang="en-US" sz="2000" dirty="0" smtClean="0">
                <a:solidFill>
                  <a:srgbClr val="FFFF00"/>
                </a:solidFill>
              </a:rPr>
              <a:t>撮合</a:t>
            </a:r>
            <a:endParaRPr lang="en-US" altLang="zh-TW" sz="2000" dirty="0" smtClean="0">
              <a:solidFill>
                <a:srgbClr val="FFFF00"/>
              </a:solidFill>
            </a:endParaRPr>
          </a:p>
          <a:p>
            <a:pPr marL="809625" lvl="1" indent="-352425">
              <a:lnSpc>
                <a:spcPct val="100000"/>
              </a:lnSpc>
              <a:buClr>
                <a:schemeClr val="tx1"/>
              </a:buClr>
              <a:buFont typeface="Wingdings" pitchFamily="2" charset="2"/>
              <a:buChar char="u"/>
              <a:defRPr/>
            </a:pPr>
            <a:r>
              <a:rPr lang="zh-TW" altLang="zh-TW" sz="1800" dirty="0" smtClean="0">
                <a:solidFill>
                  <a:srgbClr val="FFFF00"/>
                </a:solidFill>
              </a:rPr>
              <a:t>委託人</a:t>
            </a:r>
            <a:r>
              <a:rPr lang="zh-TW" altLang="en-US" sz="1800" dirty="0">
                <a:solidFill>
                  <a:srgbClr val="FFFF00"/>
                </a:solidFill>
              </a:rPr>
              <a:t>戊</a:t>
            </a:r>
            <a:r>
              <a:rPr lang="en-US" altLang="zh-TW" sz="1800" dirty="0">
                <a:solidFill>
                  <a:srgbClr val="FFFF00"/>
                </a:solidFill>
              </a:rPr>
              <a:t>08:46:03</a:t>
            </a:r>
            <a:r>
              <a:rPr lang="zh-TW" altLang="en-US" sz="1800" dirty="0">
                <a:solidFill>
                  <a:srgbClr val="FFFF00"/>
                </a:solidFill>
              </a:rPr>
              <a:t>以限價</a:t>
            </a:r>
            <a:r>
              <a:rPr lang="en-US" altLang="zh-TW" sz="1800" dirty="0">
                <a:solidFill>
                  <a:srgbClr val="FFFF00"/>
                </a:solidFill>
              </a:rPr>
              <a:t>ROD</a:t>
            </a:r>
            <a:r>
              <a:rPr lang="zh-TW" altLang="en-US" sz="1800" dirty="0">
                <a:solidFill>
                  <a:srgbClr val="FFFF00"/>
                </a:solidFill>
              </a:rPr>
              <a:t> </a:t>
            </a:r>
            <a:r>
              <a:rPr lang="en-US" altLang="zh-TW" sz="1800" dirty="0">
                <a:solidFill>
                  <a:srgbClr val="FFFF00"/>
                </a:solidFill>
              </a:rPr>
              <a:t>10,600</a:t>
            </a:r>
            <a:r>
              <a:rPr lang="zh-TW" altLang="en-US" sz="1800" dirty="0">
                <a:solidFill>
                  <a:srgbClr val="FFFF00"/>
                </a:solidFill>
              </a:rPr>
              <a:t>買進</a:t>
            </a:r>
            <a:r>
              <a:rPr lang="en-US" altLang="zh-TW" sz="1800" dirty="0">
                <a:solidFill>
                  <a:srgbClr val="FFFF00"/>
                </a:solidFill>
              </a:rPr>
              <a:t>9</a:t>
            </a:r>
            <a:r>
              <a:rPr lang="zh-TW" altLang="en-US" sz="1800" dirty="0">
                <a:solidFill>
                  <a:srgbClr val="FFFF00"/>
                </a:solidFill>
              </a:rPr>
              <a:t>月臺股期貨</a:t>
            </a:r>
            <a:r>
              <a:rPr lang="en-US" altLang="zh-TW" sz="1800" dirty="0">
                <a:solidFill>
                  <a:srgbClr val="FFFF00"/>
                </a:solidFill>
              </a:rPr>
              <a:t>3</a:t>
            </a:r>
            <a:r>
              <a:rPr lang="zh-TW" altLang="en-US" sz="1800" dirty="0" smtClean="0">
                <a:solidFill>
                  <a:srgbClr val="FFFF00"/>
                </a:solidFill>
              </a:rPr>
              <a:t>口</a:t>
            </a:r>
            <a:endParaRPr lang="en-US" altLang="zh-TW" sz="1800" dirty="0" smtClean="0">
              <a:solidFill>
                <a:srgbClr val="FFFF00"/>
              </a:solidFill>
            </a:endParaRPr>
          </a:p>
          <a:p>
            <a:pPr marL="809625" lvl="1" indent="-352425">
              <a:lnSpc>
                <a:spcPct val="100000"/>
              </a:lnSpc>
              <a:buClr>
                <a:schemeClr val="tx1"/>
              </a:buClr>
              <a:buFont typeface="Wingdings" pitchFamily="2" charset="2"/>
              <a:buChar char="u"/>
              <a:defRPr/>
            </a:pPr>
            <a:r>
              <a:rPr lang="zh-TW" altLang="en-US" sz="1800" dirty="0" smtClean="0">
                <a:solidFill>
                  <a:srgbClr val="FFFF00"/>
                </a:solidFill>
              </a:rPr>
              <a:t>委託</a:t>
            </a:r>
            <a:r>
              <a:rPr lang="zh-TW" altLang="en-US" sz="1800" dirty="0">
                <a:solidFill>
                  <a:srgbClr val="FFFF00"/>
                </a:solidFill>
              </a:rPr>
              <a:t>人丁未成交之</a:t>
            </a:r>
            <a:r>
              <a:rPr lang="zh-TW" altLang="en-US" sz="1800" dirty="0">
                <a:solidFill>
                  <a:srgbClr val="00FF00"/>
                </a:solidFill>
              </a:rPr>
              <a:t>同價位</a:t>
            </a:r>
            <a:r>
              <a:rPr lang="en-US" altLang="zh-TW" sz="1800" dirty="0">
                <a:solidFill>
                  <a:srgbClr val="FFFF00"/>
                </a:solidFill>
              </a:rPr>
              <a:t>5</a:t>
            </a:r>
            <a:r>
              <a:rPr lang="zh-TW" altLang="en-US" sz="1800" dirty="0">
                <a:solidFill>
                  <a:srgbClr val="FFFF00"/>
                </a:solidFill>
              </a:rPr>
              <a:t>口優先於委託人戊之</a:t>
            </a:r>
            <a:r>
              <a:rPr lang="en-US" altLang="zh-TW" sz="1800" dirty="0">
                <a:solidFill>
                  <a:srgbClr val="FFFF00"/>
                </a:solidFill>
              </a:rPr>
              <a:t>3</a:t>
            </a:r>
            <a:r>
              <a:rPr lang="zh-TW" altLang="en-US" sz="1800" dirty="0">
                <a:solidFill>
                  <a:srgbClr val="FFFF00"/>
                </a:solidFill>
              </a:rPr>
              <a:t>口 </a:t>
            </a:r>
            <a:r>
              <a:rPr lang="en-US" altLang="zh-TW" sz="1800" dirty="0">
                <a:solidFill>
                  <a:srgbClr val="FFFF00"/>
                </a:solidFill>
              </a:rPr>
              <a:t>(</a:t>
            </a:r>
            <a:r>
              <a:rPr lang="zh-TW" altLang="en-US" sz="1800" dirty="0">
                <a:solidFill>
                  <a:srgbClr val="FFFF00"/>
                </a:solidFill>
              </a:rPr>
              <a:t>即</a:t>
            </a:r>
            <a:r>
              <a:rPr lang="zh-TW" altLang="en-US" sz="1800" dirty="0">
                <a:solidFill>
                  <a:srgbClr val="00FF00"/>
                </a:solidFill>
              </a:rPr>
              <a:t>時間優先</a:t>
            </a:r>
            <a:r>
              <a:rPr lang="en-US" altLang="zh-TW" sz="1800" dirty="0" smtClean="0">
                <a:solidFill>
                  <a:srgbClr val="FFFF00"/>
                </a:solidFill>
              </a:rPr>
              <a:t>)</a:t>
            </a:r>
            <a:endParaRPr lang="en-US" altLang="zh-TW" sz="1800" dirty="0">
              <a:solidFill>
                <a:srgbClr val="FFFF00"/>
              </a:solidFill>
            </a:endParaRPr>
          </a:p>
        </p:txBody>
      </p:sp>
      <p:sp>
        <p:nvSpPr>
          <p:cNvPr id="28677" name="向右箭號 7"/>
          <p:cNvSpPr>
            <a:spLocks noChangeArrowheads="1"/>
          </p:cNvSpPr>
          <p:nvPr/>
        </p:nvSpPr>
        <p:spPr bwMode="auto">
          <a:xfrm>
            <a:off x="2889250" y="5588000"/>
            <a:ext cx="438150" cy="312738"/>
          </a:xfrm>
          <a:prstGeom prst="rightArrow">
            <a:avLst>
              <a:gd name="adj1" fmla="val 50000"/>
              <a:gd name="adj2" fmla="val 49918"/>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graphicFrame>
        <p:nvGraphicFramePr>
          <p:cNvPr id="23" name="表格 22"/>
          <p:cNvGraphicFramePr>
            <a:graphicFrameLocks noGrp="1"/>
          </p:cNvGraphicFramePr>
          <p:nvPr>
            <p:extLst>
              <p:ext uri="{D42A27DB-BD31-4B8C-83A1-F6EECF244321}">
                <p14:modId xmlns:p14="http://schemas.microsoft.com/office/powerpoint/2010/main" val="3344427299"/>
              </p:ext>
            </p:extLst>
          </p:nvPr>
        </p:nvGraphicFramePr>
        <p:xfrm>
          <a:off x="3449638" y="3589338"/>
          <a:ext cx="2446337" cy="609600"/>
        </p:xfrm>
        <a:graphic>
          <a:graphicData uri="http://schemas.openxmlformats.org/drawingml/2006/table">
            <a:tbl>
              <a:tblPr firstRow="1" bandRow="1">
                <a:tableStyleId>{5C22544A-7EE6-4342-B048-85BDC9FD1C3A}</a:tableStyleId>
              </a:tblPr>
              <a:tblGrid>
                <a:gridCol w="1120801">
                  <a:extLst>
                    <a:ext uri="{9D8B030D-6E8A-4147-A177-3AD203B41FA5}">
                      <a16:colId xmlns:a16="http://schemas.microsoft.com/office/drawing/2014/main" xmlns="" val="20000"/>
                    </a:ext>
                  </a:extLst>
                </a:gridCol>
                <a:gridCol w="1325536">
                  <a:extLst>
                    <a:ext uri="{9D8B030D-6E8A-4147-A177-3AD203B41FA5}">
                      <a16:colId xmlns:a16="http://schemas.microsoft.com/office/drawing/2014/main" xmlns="" val="20001"/>
                    </a:ext>
                  </a:extLst>
                </a:gridCol>
              </a:tblGrid>
              <a:tr h="304800">
                <a:tc>
                  <a:txBody>
                    <a:bodyPr/>
                    <a:lstStyle/>
                    <a:p>
                      <a:pPr algn="ctr"/>
                      <a:r>
                        <a:rPr lang="zh-TW" altLang="en-US" sz="1400" b="1" dirty="0" smtClean="0">
                          <a:effectLst/>
                          <a:latin typeface="+mn-ea"/>
                          <a:ea typeface="+mn-ea"/>
                        </a:rPr>
                        <a:t>買進委託量</a:t>
                      </a:r>
                      <a:endParaRPr lang="zh-TW" altLang="en-US" sz="1400" b="1" dirty="0">
                        <a:solidFill>
                          <a:schemeClr val="tx1"/>
                        </a:solidFill>
                        <a:effectLst/>
                        <a:latin typeface="+mn-ea"/>
                        <a:ea typeface="+mn-ea"/>
                      </a:endParaRPr>
                    </a:p>
                  </a:txBody>
                  <a:tcPr marL="91415" marR="91415" marT="45706" marB="45706"/>
                </a:tc>
                <a:tc>
                  <a:txBody>
                    <a:bodyPr/>
                    <a:lstStyle/>
                    <a:p>
                      <a:pPr algn="ctr"/>
                      <a:r>
                        <a:rPr lang="zh-TW" altLang="en-US" sz="1400" b="1" dirty="0" smtClean="0">
                          <a:effectLst/>
                          <a:latin typeface="+mn-ea"/>
                          <a:ea typeface="+mn-ea"/>
                        </a:rPr>
                        <a:t>委託價格</a:t>
                      </a:r>
                      <a:endParaRPr lang="zh-TW" altLang="en-US" sz="1400" b="1" dirty="0">
                        <a:solidFill>
                          <a:schemeClr val="tx1"/>
                        </a:solidFill>
                        <a:effectLst/>
                        <a:latin typeface="+mn-ea"/>
                        <a:ea typeface="+mn-ea"/>
                      </a:endParaRPr>
                    </a:p>
                  </a:txBody>
                  <a:tcPr marL="91415" marR="91415" marT="45706" marB="45706"/>
                </a:tc>
                <a:extLst>
                  <a:ext uri="{0D108BD9-81ED-4DB2-BD59-A6C34878D82A}">
                    <a16:rowId xmlns:a16="http://schemas.microsoft.com/office/drawing/2014/main" xmlns="" val="10000"/>
                  </a:ext>
                </a:extLst>
              </a:tr>
              <a:tr h="304800">
                <a:tc>
                  <a:txBody>
                    <a:bodyPr/>
                    <a:lstStyle/>
                    <a:p>
                      <a:pPr algn="ctr"/>
                      <a:r>
                        <a:rPr lang="en-US" altLang="zh-TW" sz="1400" b="1" dirty="0" smtClean="0">
                          <a:effectLst/>
                          <a:latin typeface="+mn-ea"/>
                          <a:ea typeface="+mn-ea"/>
                        </a:rPr>
                        <a:t>5</a:t>
                      </a:r>
                    </a:p>
                  </a:txBody>
                  <a:tcPr marL="91415" marR="91415" marT="45706" marB="4570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smtClean="0">
                          <a:effectLst/>
                          <a:latin typeface="+mn-ea"/>
                          <a:ea typeface="+mn-ea"/>
                        </a:rPr>
                        <a:t>10,600</a:t>
                      </a:r>
                      <a:endParaRPr lang="zh-TW" altLang="en-US" sz="1400" b="1" dirty="0" smtClean="0">
                        <a:effectLst/>
                        <a:latin typeface="+mn-ea"/>
                        <a:ea typeface="+mn-ea"/>
                      </a:endParaRPr>
                    </a:p>
                  </a:txBody>
                  <a:tcPr marL="91415" marR="91415" marT="45706" marB="45706"/>
                </a:tc>
                <a:extLst>
                  <a:ext uri="{0D108BD9-81ED-4DB2-BD59-A6C34878D82A}">
                    <a16:rowId xmlns:a16="http://schemas.microsoft.com/office/drawing/2014/main" xmlns="" val="10001"/>
                  </a:ext>
                </a:extLst>
              </a:tr>
            </a:tbl>
          </a:graphicData>
        </a:graphic>
      </p:graphicFrame>
      <p:sp>
        <p:nvSpPr>
          <p:cNvPr id="24" name="文字方塊 23"/>
          <p:cNvSpPr txBox="1"/>
          <p:nvPr/>
        </p:nvSpPr>
        <p:spPr>
          <a:xfrm>
            <a:off x="447675" y="3597275"/>
            <a:ext cx="2298700" cy="83099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TW" sz="1600" b="1" dirty="0">
                <a:solidFill>
                  <a:srgbClr val="FF0000"/>
                </a:solidFill>
              </a:rPr>
              <a:t>08:46:03</a:t>
            </a:r>
            <a:r>
              <a:rPr lang="zh-TW" altLang="en-US" sz="1600" b="1" dirty="0"/>
              <a:t>新進委託：</a:t>
            </a:r>
            <a:endParaRPr lang="en-US" altLang="zh-TW" sz="1600" b="1" dirty="0"/>
          </a:p>
          <a:p>
            <a:pPr>
              <a:defRPr/>
            </a:pPr>
            <a:r>
              <a:rPr lang="zh-TW" altLang="en-US" sz="1600" b="1" dirty="0"/>
              <a:t>委託人戊以</a:t>
            </a:r>
            <a:r>
              <a:rPr lang="en-US" altLang="zh-TW" sz="1600" b="1" dirty="0"/>
              <a:t>ROD</a:t>
            </a:r>
            <a:r>
              <a:rPr lang="zh-TW" altLang="en-US" sz="1600" b="1" dirty="0">
                <a:solidFill>
                  <a:srgbClr val="FF0000"/>
                </a:solidFill>
              </a:rPr>
              <a:t>限價單</a:t>
            </a:r>
            <a:r>
              <a:rPr lang="en-US" altLang="zh-TW" sz="1600" b="1" dirty="0">
                <a:solidFill>
                  <a:srgbClr val="FF0000"/>
                </a:solidFill>
              </a:rPr>
              <a:t>10,600</a:t>
            </a:r>
            <a:r>
              <a:rPr lang="zh-TW" altLang="en-US" sz="1600" b="1" dirty="0"/>
              <a:t>買進</a:t>
            </a:r>
            <a:r>
              <a:rPr lang="en-US" altLang="zh-TW" sz="1600" b="1" dirty="0"/>
              <a:t>3</a:t>
            </a:r>
            <a:r>
              <a:rPr lang="zh-TW" altLang="en-US" sz="1600" b="1" dirty="0"/>
              <a:t>口</a:t>
            </a:r>
            <a:endParaRPr lang="en-US" altLang="zh-TW" sz="1600" b="1" dirty="0"/>
          </a:p>
        </p:txBody>
      </p:sp>
      <p:sp>
        <p:nvSpPr>
          <p:cNvPr id="27" name="文字方塊 26"/>
          <p:cNvSpPr txBox="1"/>
          <p:nvPr/>
        </p:nvSpPr>
        <p:spPr>
          <a:xfrm>
            <a:off x="6130925" y="3589338"/>
            <a:ext cx="2414588" cy="58477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zh-TW" altLang="en-US" sz="1600" b="1" dirty="0">
                <a:solidFill>
                  <a:srgbClr val="FF0000"/>
                </a:solidFill>
              </a:rPr>
              <a:t>相對方無委託單，委託人戊之委託未成交</a:t>
            </a:r>
            <a:endParaRPr lang="en-US" altLang="zh-TW" sz="1600" b="1" dirty="0">
              <a:solidFill>
                <a:srgbClr val="FF0000"/>
              </a:solidFill>
            </a:endParaRPr>
          </a:p>
        </p:txBody>
      </p:sp>
      <p:graphicFrame>
        <p:nvGraphicFramePr>
          <p:cNvPr id="26" name="表格 25"/>
          <p:cNvGraphicFramePr>
            <a:graphicFrameLocks noGrp="1"/>
          </p:cNvGraphicFramePr>
          <p:nvPr>
            <p:extLst>
              <p:ext uri="{D42A27DB-BD31-4B8C-83A1-F6EECF244321}">
                <p14:modId xmlns:p14="http://schemas.microsoft.com/office/powerpoint/2010/main" val="2133984613"/>
              </p:ext>
            </p:extLst>
          </p:nvPr>
        </p:nvGraphicFramePr>
        <p:xfrm>
          <a:off x="3449638" y="4959350"/>
          <a:ext cx="2446337" cy="1066800"/>
        </p:xfrm>
        <a:graphic>
          <a:graphicData uri="http://schemas.openxmlformats.org/drawingml/2006/table">
            <a:tbl>
              <a:tblPr firstRow="1" bandRow="1">
                <a:tableStyleId>{5C22544A-7EE6-4342-B048-85BDC9FD1C3A}</a:tableStyleId>
              </a:tblPr>
              <a:tblGrid>
                <a:gridCol w="1120801">
                  <a:extLst>
                    <a:ext uri="{9D8B030D-6E8A-4147-A177-3AD203B41FA5}">
                      <a16:colId xmlns:a16="http://schemas.microsoft.com/office/drawing/2014/main" xmlns="" val="20000"/>
                    </a:ext>
                  </a:extLst>
                </a:gridCol>
                <a:gridCol w="1325536">
                  <a:extLst>
                    <a:ext uri="{9D8B030D-6E8A-4147-A177-3AD203B41FA5}">
                      <a16:colId xmlns:a16="http://schemas.microsoft.com/office/drawing/2014/main" xmlns="" val="20001"/>
                    </a:ext>
                  </a:extLst>
                </a:gridCol>
              </a:tblGrid>
              <a:tr h="304808">
                <a:tc>
                  <a:txBody>
                    <a:bodyPr/>
                    <a:lstStyle/>
                    <a:p>
                      <a:pPr algn="ctr"/>
                      <a:r>
                        <a:rPr lang="zh-TW" altLang="en-US" sz="1400" b="1" dirty="0" smtClean="0">
                          <a:effectLst/>
                        </a:rPr>
                        <a:t>買進委託量</a:t>
                      </a:r>
                      <a:endParaRPr lang="zh-TW" altLang="en-US" sz="1400" b="1" dirty="0">
                        <a:solidFill>
                          <a:schemeClr val="tx1"/>
                        </a:solidFill>
                        <a:effectLst/>
                      </a:endParaRPr>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400" b="1" dirty="0" smtClean="0">
                          <a:effectLst/>
                        </a:rPr>
                        <a:t>委託價格</a:t>
                      </a:r>
                      <a:endParaRPr lang="zh-TW" altLang="en-US" sz="1400" b="1" dirty="0">
                        <a:solidFill>
                          <a:schemeClr val="tx1"/>
                        </a:solidFill>
                        <a:effectLst/>
                      </a:endParaRPr>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761992">
                <a:tc>
                  <a:txBody>
                    <a:bodyPr/>
                    <a:lstStyle/>
                    <a:p>
                      <a:pPr algn="ctr"/>
                      <a:r>
                        <a:rPr lang="en-US" altLang="zh-TW" sz="1400" b="1" dirty="0" smtClean="0">
                          <a:effectLst/>
                        </a:rPr>
                        <a:t>5</a:t>
                      </a:r>
                    </a:p>
                    <a:p>
                      <a:pPr algn="ctr"/>
                      <a:r>
                        <a:rPr lang="en-US" altLang="zh-TW" sz="1400" b="1" dirty="0" smtClean="0">
                          <a:effectLst/>
                        </a:rPr>
                        <a:t/>
                      </a:r>
                      <a:br>
                        <a:rPr lang="en-US" altLang="zh-TW" sz="1400" b="1" dirty="0" smtClean="0">
                          <a:effectLst/>
                        </a:rPr>
                      </a:br>
                      <a:r>
                        <a:rPr lang="en-US" altLang="zh-TW" sz="1400" b="1" dirty="0" smtClean="0">
                          <a:solidFill>
                            <a:srgbClr val="FF0000"/>
                          </a:solidFill>
                          <a:effectLst/>
                        </a:rPr>
                        <a:t>+</a:t>
                      </a:r>
                      <a:r>
                        <a:rPr lang="en-US" altLang="zh-TW" sz="1600" b="1" dirty="0" smtClean="0">
                          <a:solidFill>
                            <a:srgbClr val="FF0000"/>
                          </a:solidFill>
                          <a:effectLst/>
                        </a:rPr>
                        <a:t>3</a:t>
                      </a:r>
                      <a:endParaRPr lang="zh-TW" altLang="en-US" sz="1600" b="1" dirty="0">
                        <a:solidFill>
                          <a:srgbClr val="FF0000"/>
                        </a:solidFill>
                        <a:effectLst/>
                      </a:endParaRPr>
                    </a:p>
                  </a:txBody>
                  <a:tcPr marL="91415" marR="91415" marT="45707" marB="457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smtClean="0">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smtClean="0">
                          <a:effectLst/>
                        </a:rPr>
                        <a:t>10,600</a:t>
                      </a:r>
                      <a:endParaRPr lang="zh-TW" altLang="en-US" sz="1400" b="1" dirty="0" smtClean="0">
                        <a:effectLst/>
                      </a:endParaRPr>
                    </a:p>
                  </a:txBody>
                  <a:tcPr marL="91415" marR="91415"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33" name="文字方塊 32"/>
          <p:cNvSpPr txBox="1"/>
          <p:nvPr/>
        </p:nvSpPr>
        <p:spPr>
          <a:xfrm>
            <a:off x="468313" y="4976813"/>
            <a:ext cx="2298700" cy="58477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zh-TW" altLang="en-US" sz="1600" b="1" dirty="0">
                <a:solidFill>
                  <a:srgbClr val="FF0000"/>
                </a:solidFill>
              </a:rPr>
              <a:t>委託人戊未成交口數</a:t>
            </a:r>
            <a:r>
              <a:rPr lang="en-US" altLang="zh-TW" sz="1600" b="1" dirty="0">
                <a:solidFill>
                  <a:srgbClr val="FF0000"/>
                </a:solidFill>
              </a:rPr>
              <a:t>3</a:t>
            </a:r>
            <a:r>
              <a:rPr lang="zh-TW" altLang="en-US" sz="1600" b="1" dirty="0">
                <a:solidFill>
                  <a:srgbClr val="FF0000"/>
                </a:solidFill>
              </a:rPr>
              <a:t>口放入委託簿等待撮合</a:t>
            </a:r>
            <a:endParaRPr lang="en-US" altLang="zh-TW" sz="1600" b="1" dirty="0">
              <a:solidFill>
                <a:srgbClr val="FF0000"/>
              </a:solidFill>
            </a:endParaRPr>
          </a:p>
        </p:txBody>
      </p:sp>
      <p:sp>
        <p:nvSpPr>
          <p:cNvPr id="35" name="文字方塊 34"/>
          <p:cNvSpPr txBox="1"/>
          <p:nvPr/>
        </p:nvSpPr>
        <p:spPr>
          <a:xfrm>
            <a:off x="6273800" y="5734050"/>
            <a:ext cx="2130425" cy="52322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zh-TW" altLang="en-US" sz="1400" b="1" dirty="0"/>
              <a:t>委託人丁未成交之</a:t>
            </a:r>
            <a:r>
              <a:rPr lang="en-US" altLang="zh-TW" sz="1400" b="1" dirty="0"/>
              <a:t>5</a:t>
            </a:r>
            <a:r>
              <a:rPr lang="zh-TW" altLang="en-US" sz="1400" b="1" dirty="0"/>
              <a:t>口</a:t>
            </a:r>
            <a:endParaRPr lang="en-US" altLang="zh-TW" sz="1400" b="1" dirty="0"/>
          </a:p>
          <a:p>
            <a:pPr>
              <a:defRPr/>
            </a:pPr>
            <a:r>
              <a:rPr lang="zh-TW" altLang="en-US" sz="1400" b="1" dirty="0"/>
              <a:t>優先於委託人戊之</a:t>
            </a:r>
            <a:r>
              <a:rPr lang="en-US" altLang="zh-TW" sz="1400" b="1" dirty="0"/>
              <a:t>3</a:t>
            </a:r>
            <a:r>
              <a:rPr lang="zh-TW" altLang="en-US" sz="1400" b="1" dirty="0"/>
              <a:t>口</a:t>
            </a:r>
            <a:endParaRPr lang="en-US" altLang="zh-TW" sz="1400" b="1" dirty="0">
              <a:solidFill>
                <a:schemeClr val="tx1"/>
              </a:solidFill>
            </a:endParaRPr>
          </a:p>
        </p:txBody>
      </p:sp>
      <p:sp>
        <p:nvSpPr>
          <p:cNvPr id="36" name="文字方塊 35"/>
          <p:cNvSpPr txBox="1"/>
          <p:nvPr/>
        </p:nvSpPr>
        <p:spPr>
          <a:xfrm>
            <a:off x="6130925" y="4940300"/>
            <a:ext cx="2487613" cy="58477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zh-TW" altLang="en-US" sz="1600" b="1" dirty="0">
                <a:solidFill>
                  <a:srgbClr val="FF0000"/>
                </a:solidFill>
              </a:rPr>
              <a:t>等待撮合之優先順序：</a:t>
            </a:r>
            <a:endParaRPr lang="en-US" altLang="zh-TW" sz="1600" b="1" dirty="0">
              <a:solidFill>
                <a:srgbClr val="FF0000"/>
              </a:solidFill>
            </a:endParaRPr>
          </a:p>
          <a:p>
            <a:pPr>
              <a:defRPr/>
            </a:pPr>
            <a:r>
              <a:rPr lang="zh-TW" altLang="en-US" sz="1600" b="1" dirty="0">
                <a:solidFill>
                  <a:srgbClr val="FF0000"/>
                </a:solidFill>
              </a:rPr>
              <a:t>同價位依時間排序</a:t>
            </a:r>
            <a:endParaRPr lang="en-US" altLang="zh-TW" sz="1600" b="1" dirty="0">
              <a:solidFill>
                <a:srgbClr val="FF0000"/>
              </a:solidFill>
            </a:endParaRPr>
          </a:p>
        </p:txBody>
      </p:sp>
      <p:sp>
        <p:nvSpPr>
          <p:cNvPr id="14"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2</a:t>
            </a:r>
            <a:endParaRPr lang="zh-TW" altLang="en-US" b="1" dirty="0">
              <a:solidFill>
                <a:srgbClr val="FFFF00"/>
              </a:solidFill>
              <a:effectLst>
                <a:outerShdw blurRad="38100" dist="38100" dir="2700000" algn="tl">
                  <a:srgbClr val="000000"/>
                </a:outerShdw>
              </a:effectLst>
              <a:latin typeface="+mn-ea"/>
            </a:endParaRPr>
          </a:p>
        </p:txBody>
      </p:sp>
      <p:sp>
        <p:nvSpPr>
          <p:cNvPr id="15" name="Rectangle 4"/>
          <p:cNvSpPr>
            <a:spLocks noChangeArrowheads="1"/>
          </p:cNvSpPr>
          <p:nvPr/>
        </p:nvSpPr>
        <p:spPr bwMode="auto">
          <a:xfrm>
            <a:off x="3821513" y="1341438"/>
            <a:ext cx="1593386"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逐筆撮合</a:t>
            </a:r>
            <a:r>
              <a:rPr lang="en-US" altLang="zh-TW" dirty="0" smtClean="0">
                <a:effectLst>
                  <a:outerShdw blurRad="38100" dist="38100" dir="2700000" algn="tl">
                    <a:srgbClr val="000000"/>
                  </a:outerShdw>
                </a:effectLst>
              </a:rPr>
              <a:t>(3)</a:t>
            </a:r>
            <a:endParaRPr lang="zh-TW" altLang="en-US" dirty="0" smtClean="0">
              <a:effectLst>
                <a:outerShdw blurRad="38100" dist="38100" dir="2700000" algn="tl">
                  <a:srgbClr val="000000"/>
                </a:outerShdw>
              </a:effectLst>
            </a:endParaRPr>
          </a:p>
        </p:txBody>
      </p:sp>
    </p:spTree>
    <p:extLst>
      <p:ext uri="{BB962C8B-B14F-4D97-AF65-F5344CB8AC3E}">
        <p14:creationId xmlns:p14="http://schemas.microsoft.com/office/powerpoint/2010/main" val="36448084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90538" y="1916832"/>
            <a:ext cx="8229600" cy="1728192"/>
          </a:xfrm>
        </p:spPr>
        <p:txBody>
          <a:bodyPr/>
          <a:lstStyle/>
          <a:p>
            <a:pPr>
              <a:buClr>
                <a:schemeClr val="tx1"/>
              </a:buClr>
              <a:buSzPct val="100000"/>
              <a:defRPr/>
            </a:pPr>
            <a:r>
              <a:rPr lang="zh-TW" altLang="en-US" sz="2000" dirty="0">
                <a:solidFill>
                  <a:srgbClr val="FFFF00"/>
                </a:solidFill>
                <a:latin typeface="+mn-ea"/>
              </a:rPr>
              <a:t>未能成交之限價</a:t>
            </a:r>
            <a:r>
              <a:rPr lang="en-US" altLang="zh-TW" sz="2000" dirty="0">
                <a:solidFill>
                  <a:srgbClr val="FFFF00"/>
                </a:solidFill>
                <a:latin typeface="+mn-ea"/>
              </a:rPr>
              <a:t>ROD</a:t>
            </a:r>
            <a:r>
              <a:rPr lang="zh-TW" altLang="en-US" sz="2000" dirty="0">
                <a:solidFill>
                  <a:srgbClr val="FFFF00"/>
                </a:solidFill>
                <a:latin typeface="+mn-ea"/>
              </a:rPr>
              <a:t>單，以「價格優先、時間優先」之順序，放入委託簿等待</a:t>
            </a:r>
            <a:r>
              <a:rPr lang="zh-TW" altLang="en-US" sz="2000" dirty="0" smtClean="0">
                <a:solidFill>
                  <a:srgbClr val="FFFF00"/>
                </a:solidFill>
                <a:latin typeface="+mn-ea"/>
              </a:rPr>
              <a:t>撮合</a:t>
            </a:r>
            <a:endParaRPr lang="en-US" altLang="zh-TW" sz="2000" dirty="0" smtClean="0">
              <a:solidFill>
                <a:srgbClr val="FFFF00"/>
              </a:solidFill>
              <a:latin typeface="+mn-ea"/>
            </a:endParaRPr>
          </a:p>
          <a:p>
            <a:pPr marL="809625" lvl="1" indent="-352425">
              <a:buClr>
                <a:schemeClr val="tx1"/>
              </a:buClr>
              <a:buFont typeface="Wingdings" pitchFamily="2" charset="2"/>
              <a:buChar char="u"/>
              <a:defRPr/>
            </a:pPr>
            <a:r>
              <a:rPr lang="zh-TW" altLang="zh-TW" sz="1800" dirty="0" smtClean="0">
                <a:solidFill>
                  <a:srgbClr val="FFFF00"/>
                </a:solidFill>
                <a:latin typeface="+mn-ea"/>
              </a:rPr>
              <a:t>委託人</a:t>
            </a:r>
            <a:r>
              <a:rPr lang="zh-TW" altLang="en-US" sz="1800" dirty="0" smtClean="0">
                <a:solidFill>
                  <a:srgbClr val="FFFF00"/>
                </a:solidFill>
                <a:latin typeface="+mn-ea"/>
              </a:rPr>
              <a:t>己</a:t>
            </a:r>
            <a:r>
              <a:rPr lang="en-US" altLang="zh-TW" sz="1800" dirty="0" smtClean="0">
                <a:solidFill>
                  <a:srgbClr val="FFFF00"/>
                </a:solidFill>
                <a:latin typeface="+mn-ea"/>
              </a:rPr>
              <a:t>08:46:04</a:t>
            </a:r>
            <a:r>
              <a:rPr lang="zh-TW" altLang="en-US" sz="1800" dirty="0" smtClean="0">
                <a:solidFill>
                  <a:srgbClr val="FFFF00"/>
                </a:solidFill>
                <a:latin typeface="+mn-ea"/>
              </a:rPr>
              <a:t>以限價</a:t>
            </a:r>
            <a:r>
              <a:rPr lang="en-US" altLang="zh-TW" sz="1800" dirty="0" smtClean="0">
                <a:solidFill>
                  <a:srgbClr val="FFFF00"/>
                </a:solidFill>
                <a:latin typeface="+mn-ea"/>
              </a:rPr>
              <a:t>ROD</a:t>
            </a:r>
            <a:r>
              <a:rPr lang="zh-TW" altLang="en-US" sz="1800" dirty="0" smtClean="0">
                <a:solidFill>
                  <a:srgbClr val="FFFF00"/>
                </a:solidFill>
                <a:latin typeface="+mn-ea"/>
              </a:rPr>
              <a:t> </a:t>
            </a:r>
            <a:r>
              <a:rPr lang="en-US" altLang="zh-TW" sz="1800" dirty="0" smtClean="0">
                <a:solidFill>
                  <a:srgbClr val="00FF00"/>
                </a:solidFill>
                <a:latin typeface="+mn-ea"/>
              </a:rPr>
              <a:t>10,610</a:t>
            </a:r>
            <a:r>
              <a:rPr lang="zh-TW" altLang="en-US" sz="1800" dirty="0" smtClean="0">
                <a:solidFill>
                  <a:srgbClr val="FFFF00"/>
                </a:solidFill>
                <a:latin typeface="+mn-ea"/>
              </a:rPr>
              <a:t>買進</a:t>
            </a:r>
            <a:r>
              <a:rPr lang="en-US" altLang="zh-TW" sz="1800" dirty="0" smtClean="0">
                <a:solidFill>
                  <a:srgbClr val="FFFF00"/>
                </a:solidFill>
                <a:latin typeface="+mn-ea"/>
              </a:rPr>
              <a:t>9</a:t>
            </a:r>
            <a:r>
              <a:rPr lang="zh-TW" altLang="en-US" sz="1800" dirty="0" smtClean="0">
                <a:solidFill>
                  <a:srgbClr val="FFFF00"/>
                </a:solidFill>
                <a:latin typeface="+mn-ea"/>
              </a:rPr>
              <a:t>月臺股期貨</a:t>
            </a:r>
            <a:r>
              <a:rPr lang="en-US" altLang="zh-TW" sz="1800" dirty="0" smtClean="0">
                <a:solidFill>
                  <a:srgbClr val="FFFF00"/>
                </a:solidFill>
                <a:latin typeface="+mn-ea"/>
              </a:rPr>
              <a:t>3</a:t>
            </a:r>
            <a:r>
              <a:rPr lang="zh-TW" altLang="en-US" sz="1800" dirty="0" smtClean="0">
                <a:solidFill>
                  <a:srgbClr val="FFFF00"/>
                </a:solidFill>
                <a:latin typeface="+mn-ea"/>
              </a:rPr>
              <a:t>口</a:t>
            </a:r>
            <a:endParaRPr lang="en-US" altLang="zh-TW" sz="1800" dirty="0" smtClean="0">
              <a:solidFill>
                <a:srgbClr val="FFFF00"/>
              </a:solidFill>
              <a:latin typeface="+mn-ea"/>
            </a:endParaRPr>
          </a:p>
          <a:p>
            <a:pPr marL="809625" lvl="1" indent="-352425">
              <a:buClr>
                <a:schemeClr val="tx1"/>
              </a:buClr>
              <a:buFont typeface="Wingdings" pitchFamily="2" charset="2"/>
              <a:buChar char="u"/>
              <a:defRPr/>
            </a:pPr>
            <a:r>
              <a:rPr lang="zh-TW" altLang="zh-TW" sz="1800" dirty="0">
                <a:solidFill>
                  <a:srgbClr val="FFFF00"/>
                </a:solidFill>
                <a:latin typeface="+mn-ea"/>
              </a:rPr>
              <a:t>委託人</a:t>
            </a:r>
            <a:r>
              <a:rPr lang="zh-TW" altLang="en-US" sz="1800" dirty="0" smtClean="0">
                <a:solidFill>
                  <a:srgbClr val="FFFF00"/>
                </a:solidFill>
                <a:latin typeface="+mn-ea"/>
              </a:rPr>
              <a:t>己委託價格</a:t>
            </a:r>
            <a:r>
              <a:rPr lang="en-US" altLang="zh-TW" sz="1800" dirty="0">
                <a:solidFill>
                  <a:srgbClr val="00FF00"/>
                </a:solidFill>
                <a:latin typeface="+mn-ea"/>
              </a:rPr>
              <a:t>10,610</a:t>
            </a:r>
            <a:r>
              <a:rPr lang="zh-TW" altLang="en-US" sz="1800" dirty="0" smtClean="0">
                <a:solidFill>
                  <a:srgbClr val="FFFF00"/>
                </a:solidFill>
                <a:latin typeface="+mn-ea"/>
              </a:rPr>
              <a:t>優先於委託人丁及戊之委託價格</a:t>
            </a:r>
            <a:r>
              <a:rPr lang="en-US" altLang="zh-TW" sz="1800" dirty="0" smtClean="0">
                <a:solidFill>
                  <a:srgbClr val="00FF00"/>
                </a:solidFill>
                <a:latin typeface="+mn-ea"/>
              </a:rPr>
              <a:t>10,600</a:t>
            </a:r>
            <a:r>
              <a:rPr lang="zh-TW" altLang="en-US" sz="1800" dirty="0" smtClean="0">
                <a:solidFill>
                  <a:srgbClr val="FFFF00"/>
                </a:solidFill>
                <a:latin typeface="+mn-ea"/>
              </a:rPr>
              <a:t> </a:t>
            </a:r>
            <a:r>
              <a:rPr lang="en-US" altLang="zh-TW" sz="1800" dirty="0" smtClean="0">
                <a:solidFill>
                  <a:srgbClr val="FFFF00"/>
                </a:solidFill>
                <a:latin typeface="+mn-ea"/>
              </a:rPr>
              <a:t>(</a:t>
            </a:r>
            <a:r>
              <a:rPr lang="zh-TW" altLang="en-US" sz="1800" dirty="0" smtClean="0">
                <a:solidFill>
                  <a:srgbClr val="FFFF00"/>
                </a:solidFill>
                <a:latin typeface="+mn-ea"/>
              </a:rPr>
              <a:t>即</a:t>
            </a:r>
            <a:r>
              <a:rPr lang="zh-TW" altLang="en-US" sz="1800" dirty="0" smtClean="0">
                <a:solidFill>
                  <a:srgbClr val="00FF00"/>
                </a:solidFill>
                <a:latin typeface="+mn-ea"/>
              </a:rPr>
              <a:t>價格優先</a:t>
            </a:r>
            <a:r>
              <a:rPr lang="en-US" altLang="zh-TW" sz="1800" dirty="0" smtClean="0">
                <a:solidFill>
                  <a:srgbClr val="FFFF00"/>
                </a:solidFill>
                <a:latin typeface="+mn-ea"/>
              </a:rPr>
              <a:t>)</a:t>
            </a:r>
            <a:endParaRPr lang="zh-TW" altLang="en-US" sz="2000" dirty="0" smtClean="0">
              <a:solidFill>
                <a:srgbClr val="FFFF00"/>
              </a:solidFill>
              <a:latin typeface="+mn-ea"/>
            </a:endParaRPr>
          </a:p>
          <a:p>
            <a:pPr lvl="1">
              <a:defRPr/>
            </a:pPr>
            <a:endParaRPr lang="en-US" altLang="zh-TW" sz="2000" dirty="0">
              <a:solidFill>
                <a:srgbClr val="FFFF00"/>
              </a:solidFill>
              <a:latin typeface="+mn-ea"/>
            </a:endParaRPr>
          </a:p>
          <a:p>
            <a:pPr marL="457200" lvl="1" indent="0">
              <a:buFont typeface="Wingdings" pitchFamily="2" charset="2"/>
              <a:buNone/>
              <a:defRPr/>
            </a:pPr>
            <a:endParaRPr lang="en-US" altLang="zh-TW" sz="2000" dirty="0">
              <a:solidFill>
                <a:srgbClr val="FFFF00"/>
              </a:solidFill>
              <a:latin typeface="+mn-ea"/>
            </a:endParaRPr>
          </a:p>
          <a:p>
            <a:pPr>
              <a:defRPr/>
            </a:pPr>
            <a:endParaRPr lang="zh-TW" altLang="en-US" sz="2000" dirty="0">
              <a:solidFill>
                <a:srgbClr val="FFFF00"/>
              </a:solidFill>
              <a:latin typeface="+mn-ea"/>
            </a:endParaRPr>
          </a:p>
        </p:txBody>
      </p:sp>
      <p:sp>
        <p:nvSpPr>
          <p:cNvPr id="29701" name="向右箭號 7"/>
          <p:cNvSpPr>
            <a:spLocks noChangeArrowheads="1"/>
          </p:cNvSpPr>
          <p:nvPr/>
        </p:nvSpPr>
        <p:spPr bwMode="auto">
          <a:xfrm>
            <a:off x="2954338" y="4217988"/>
            <a:ext cx="438150" cy="312737"/>
          </a:xfrm>
          <a:prstGeom prst="rightArrow">
            <a:avLst>
              <a:gd name="adj1" fmla="val 50000"/>
              <a:gd name="adj2" fmla="val 49918"/>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28" name="文字方塊 27"/>
          <p:cNvSpPr txBox="1"/>
          <p:nvPr/>
        </p:nvSpPr>
        <p:spPr>
          <a:xfrm>
            <a:off x="490538" y="3913188"/>
            <a:ext cx="2298700" cy="83099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TW" sz="1600" b="1" dirty="0">
                <a:solidFill>
                  <a:srgbClr val="FF0000"/>
                </a:solidFill>
              </a:rPr>
              <a:t>08:46:04</a:t>
            </a:r>
            <a:r>
              <a:rPr lang="zh-TW" altLang="en-US" sz="1600" b="1" dirty="0"/>
              <a:t>新進委託：</a:t>
            </a:r>
            <a:endParaRPr lang="en-US" altLang="zh-TW" sz="1600" b="1" dirty="0"/>
          </a:p>
          <a:p>
            <a:pPr>
              <a:defRPr/>
            </a:pPr>
            <a:r>
              <a:rPr lang="zh-TW" altLang="en-US" sz="1600" b="1" dirty="0"/>
              <a:t>委託人己以</a:t>
            </a:r>
            <a:r>
              <a:rPr lang="en-US" altLang="zh-TW" sz="1600" b="1" dirty="0"/>
              <a:t>ROD</a:t>
            </a:r>
            <a:r>
              <a:rPr lang="zh-TW" altLang="en-US" sz="1600" b="1" dirty="0">
                <a:solidFill>
                  <a:srgbClr val="FF0000"/>
                </a:solidFill>
              </a:rPr>
              <a:t>限價單</a:t>
            </a:r>
            <a:r>
              <a:rPr lang="en-US" altLang="zh-TW" sz="1600" b="1" dirty="0">
                <a:solidFill>
                  <a:srgbClr val="FF0000"/>
                </a:solidFill>
              </a:rPr>
              <a:t>10,610</a:t>
            </a:r>
            <a:r>
              <a:rPr lang="zh-TW" altLang="en-US" sz="1600" b="1" dirty="0"/>
              <a:t>買進</a:t>
            </a:r>
            <a:r>
              <a:rPr lang="en-US" altLang="zh-TW" sz="1600" b="1" dirty="0"/>
              <a:t>3</a:t>
            </a:r>
            <a:r>
              <a:rPr lang="zh-TW" altLang="en-US" sz="1600" b="1" dirty="0"/>
              <a:t>口</a:t>
            </a:r>
            <a:endParaRPr lang="en-US" altLang="zh-TW" sz="1600" b="1" dirty="0"/>
          </a:p>
        </p:txBody>
      </p:sp>
      <p:graphicFrame>
        <p:nvGraphicFramePr>
          <p:cNvPr id="29" name="表格 28"/>
          <p:cNvGraphicFramePr>
            <a:graphicFrameLocks noGrp="1"/>
          </p:cNvGraphicFramePr>
          <p:nvPr>
            <p:extLst>
              <p:ext uri="{D42A27DB-BD31-4B8C-83A1-F6EECF244321}">
                <p14:modId xmlns:p14="http://schemas.microsoft.com/office/powerpoint/2010/main" val="4041533554"/>
              </p:ext>
            </p:extLst>
          </p:nvPr>
        </p:nvGraphicFramePr>
        <p:xfrm>
          <a:off x="3494088" y="3863975"/>
          <a:ext cx="2446337" cy="1341438"/>
        </p:xfrm>
        <a:graphic>
          <a:graphicData uri="http://schemas.openxmlformats.org/drawingml/2006/table">
            <a:tbl>
              <a:tblPr firstRow="1" bandRow="1">
                <a:tableStyleId>{5C22544A-7EE6-4342-B048-85BDC9FD1C3A}</a:tableStyleId>
              </a:tblPr>
              <a:tblGrid>
                <a:gridCol w="1264358">
                  <a:extLst>
                    <a:ext uri="{9D8B030D-6E8A-4147-A177-3AD203B41FA5}">
                      <a16:colId xmlns:a16="http://schemas.microsoft.com/office/drawing/2014/main" xmlns="" val="20000"/>
                    </a:ext>
                  </a:extLst>
                </a:gridCol>
                <a:gridCol w="1181979">
                  <a:extLst>
                    <a:ext uri="{9D8B030D-6E8A-4147-A177-3AD203B41FA5}">
                      <a16:colId xmlns:a16="http://schemas.microsoft.com/office/drawing/2014/main" xmlns="" val="20001"/>
                    </a:ext>
                  </a:extLst>
                </a:gridCol>
              </a:tblGrid>
              <a:tr h="304837">
                <a:tc>
                  <a:txBody>
                    <a:bodyPr/>
                    <a:lstStyle/>
                    <a:p>
                      <a:pPr algn="ctr"/>
                      <a:r>
                        <a:rPr lang="zh-TW" altLang="en-US" sz="1400" b="1" dirty="0" smtClean="0"/>
                        <a:t>買進委託量</a:t>
                      </a:r>
                      <a:endParaRPr lang="zh-TW" altLang="en-US" sz="1400" b="1" dirty="0">
                        <a:solidFill>
                          <a:schemeClr val="tx1"/>
                        </a:solidFill>
                      </a:endParaRPr>
                    </a:p>
                  </a:txBody>
                  <a:tcPr marL="91415" marR="91415" marT="45686" marB="45686"/>
                </a:tc>
                <a:tc>
                  <a:txBody>
                    <a:bodyPr/>
                    <a:lstStyle/>
                    <a:p>
                      <a:pPr algn="ctr"/>
                      <a:r>
                        <a:rPr lang="zh-TW" altLang="en-US" sz="1400" b="1" dirty="0" smtClean="0"/>
                        <a:t>委託價格</a:t>
                      </a:r>
                      <a:endParaRPr lang="zh-TW" altLang="en-US" sz="1400" b="1" dirty="0">
                        <a:solidFill>
                          <a:schemeClr val="tx1"/>
                        </a:solidFill>
                      </a:endParaRPr>
                    </a:p>
                  </a:txBody>
                  <a:tcPr marL="91415" marR="91415" marT="45686" marB="45686"/>
                </a:tc>
                <a:extLst>
                  <a:ext uri="{0D108BD9-81ED-4DB2-BD59-A6C34878D82A}">
                    <a16:rowId xmlns:a16="http://schemas.microsoft.com/office/drawing/2014/main" xmlns="" val="10000"/>
                  </a:ext>
                </a:extLst>
              </a:tr>
              <a:tr h="304837">
                <a:tc>
                  <a:txBody>
                    <a:bodyPr/>
                    <a:lstStyle/>
                    <a:p>
                      <a:pPr algn="ctr"/>
                      <a:r>
                        <a:rPr lang="en-US" altLang="zh-TW" sz="1400" b="1" dirty="0" smtClean="0">
                          <a:solidFill>
                            <a:srgbClr val="FF0000"/>
                          </a:solidFill>
                        </a:rPr>
                        <a:t>3</a:t>
                      </a:r>
                      <a:r>
                        <a:rPr lang="zh-TW" altLang="en-US" sz="1400" b="1" dirty="0" smtClean="0">
                          <a:solidFill>
                            <a:srgbClr val="FF0000"/>
                          </a:solidFill>
                        </a:rPr>
                        <a:t> </a:t>
                      </a:r>
                      <a:r>
                        <a:rPr lang="en-US" altLang="zh-TW" sz="1400" b="1" dirty="0" smtClean="0">
                          <a:solidFill>
                            <a:srgbClr val="FF0000"/>
                          </a:solidFill>
                        </a:rPr>
                        <a:t>(</a:t>
                      </a:r>
                      <a:r>
                        <a:rPr lang="zh-TW" altLang="en-US" sz="1400" b="1" dirty="0" smtClean="0">
                          <a:solidFill>
                            <a:srgbClr val="FF0000"/>
                          </a:solidFill>
                        </a:rPr>
                        <a:t>委託人己</a:t>
                      </a:r>
                      <a:r>
                        <a:rPr lang="en-US" altLang="zh-TW" sz="1400" b="1" dirty="0" smtClean="0">
                          <a:solidFill>
                            <a:srgbClr val="FF0000"/>
                          </a:solidFill>
                        </a:rPr>
                        <a:t>)</a:t>
                      </a:r>
                      <a:endParaRPr lang="zh-TW" altLang="en-US" sz="1400" b="1" dirty="0">
                        <a:solidFill>
                          <a:srgbClr val="FF0000"/>
                        </a:solidFill>
                      </a:endParaRPr>
                    </a:p>
                  </a:txBody>
                  <a:tcPr marL="91415" marR="91415"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smtClean="0">
                          <a:solidFill>
                            <a:srgbClr val="FF0000"/>
                          </a:solidFill>
                        </a:rPr>
                        <a:t>10,610</a:t>
                      </a:r>
                      <a:endParaRPr lang="zh-TW" altLang="en-US" sz="1400" b="1" dirty="0" smtClean="0">
                        <a:solidFill>
                          <a:srgbClr val="FF0000"/>
                        </a:solidFill>
                      </a:endParaRPr>
                    </a:p>
                  </a:txBody>
                  <a:tcPr marL="91415" marR="91415" marT="45686" marB="45686"/>
                </a:tc>
                <a:extLst>
                  <a:ext uri="{0D108BD9-81ED-4DB2-BD59-A6C34878D82A}">
                    <a16:rowId xmlns:a16="http://schemas.microsoft.com/office/drawing/2014/main" xmlns="" val="10001"/>
                  </a:ext>
                </a:extLst>
              </a:tr>
              <a:tr h="731764">
                <a:tc>
                  <a:txBody>
                    <a:bodyPr/>
                    <a:lstStyle/>
                    <a:p>
                      <a:pPr algn="ctr"/>
                      <a:r>
                        <a:rPr lang="en-US" altLang="zh-TW" sz="1400" b="1" dirty="0" smtClean="0"/>
                        <a:t>5</a:t>
                      </a:r>
                      <a:r>
                        <a:rPr lang="zh-TW" altLang="en-US" sz="1400" b="1" dirty="0" smtClean="0"/>
                        <a:t> </a:t>
                      </a:r>
                      <a:r>
                        <a:rPr lang="en-US" altLang="zh-TW" sz="1400" b="1" dirty="0" smtClean="0"/>
                        <a:t>(</a:t>
                      </a:r>
                      <a:r>
                        <a:rPr lang="zh-TW" altLang="en-US" sz="1400" b="1" dirty="0" smtClean="0"/>
                        <a:t>委託人丁</a:t>
                      </a:r>
                      <a:r>
                        <a:rPr lang="en-US" altLang="zh-TW" sz="1400" b="1" dirty="0" smtClean="0"/>
                        <a:t>)</a:t>
                      </a:r>
                    </a:p>
                    <a:p>
                      <a:pPr algn="ctr"/>
                      <a:endParaRPr lang="en-US" altLang="zh-TW" sz="1400" b="1" dirty="0" smtClean="0"/>
                    </a:p>
                    <a:p>
                      <a:pPr algn="ctr"/>
                      <a:r>
                        <a:rPr lang="en-US" altLang="zh-TW" sz="1400" b="1" dirty="0" smtClean="0"/>
                        <a:t>3</a:t>
                      </a:r>
                      <a:r>
                        <a:rPr lang="zh-TW" altLang="en-US" sz="1400" b="1" dirty="0" smtClean="0"/>
                        <a:t> </a:t>
                      </a:r>
                      <a:r>
                        <a:rPr lang="en-US" altLang="zh-TW" sz="1400" b="1" dirty="0" smtClean="0"/>
                        <a:t>(</a:t>
                      </a:r>
                      <a:r>
                        <a:rPr lang="zh-TW" altLang="en-US" sz="1400" b="1" dirty="0" smtClean="0"/>
                        <a:t>委託人戊</a:t>
                      </a:r>
                      <a:r>
                        <a:rPr lang="en-US" altLang="zh-TW" sz="1400" b="1" dirty="0" smtClean="0"/>
                        <a:t>)</a:t>
                      </a:r>
                      <a:endParaRPr lang="zh-TW" altLang="en-US" sz="1400" b="1" dirty="0"/>
                    </a:p>
                  </a:txBody>
                  <a:tcPr marL="91415" marR="91415"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smtClean="0"/>
                        <a:t>10,600</a:t>
                      </a:r>
                      <a:endParaRPr lang="zh-TW" altLang="en-US" sz="1400" b="1" dirty="0" smtClean="0"/>
                    </a:p>
                  </a:txBody>
                  <a:tcPr marL="91415" marR="91415" marT="45686" marB="45686"/>
                </a:tc>
                <a:extLst>
                  <a:ext uri="{0D108BD9-81ED-4DB2-BD59-A6C34878D82A}">
                    <a16:rowId xmlns:a16="http://schemas.microsoft.com/office/drawing/2014/main" xmlns="" val="10002"/>
                  </a:ext>
                </a:extLst>
              </a:tr>
            </a:tbl>
          </a:graphicData>
        </a:graphic>
      </p:graphicFrame>
      <p:sp>
        <p:nvSpPr>
          <p:cNvPr id="30" name="文字方塊 29"/>
          <p:cNvSpPr txBox="1"/>
          <p:nvPr/>
        </p:nvSpPr>
        <p:spPr>
          <a:xfrm>
            <a:off x="6446838" y="3863975"/>
            <a:ext cx="2071687" cy="107721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zh-TW" altLang="en-US" sz="1600" b="1" dirty="0"/>
              <a:t>相對方無委託單，委託人己之委託未成交，</a:t>
            </a:r>
            <a:r>
              <a:rPr lang="zh-TW" altLang="en-US" sz="1600" b="1" dirty="0">
                <a:solidFill>
                  <a:srgbClr val="FF0000"/>
                </a:solidFill>
              </a:rPr>
              <a:t>未成交口數</a:t>
            </a:r>
            <a:r>
              <a:rPr lang="en-US" altLang="zh-TW" sz="1600" b="1" dirty="0">
                <a:solidFill>
                  <a:srgbClr val="FF0000"/>
                </a:solidFill>
              </a:rPr>
              <a:t>3</a:t>
            </a:r>
            <a:r>
              <a:rPr lang="zh-TW" altLang="en-US" sz="1600" b="1" dirty="0">
                <a:solidFill>
                  <a:srgbClr val="FF0000"/>
                </a:solidFill>
              </a:rPr>
              <a:t>口放入委託簿等待撮合</a:t>
            </a:r>
            <a:endParaRPr lang="en-US" altLang="zh-TW" sz="1600" b="1" dirty="0">
              <a:solidFill>
                <a:srgbClr val="FF0000"/>
              </a:solidFill>
            </a:endParaRPr>
          </a:p>
        </p:txBody>
      </p:sp>
      <p:sp>
        <p:nvSpPr>
          <p:cNvPr id="32" name="文字方塊 31"/>
          <p:cNvSpPr txBox="1"/>
          <p:nvPr/>
        </p:nvSpPr>
        <p:spPr>
          <a:xfrm>
            <a:off x="3641725" y="5482914"/>
            <a:ext cx="2298700" cy="338554"/>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zh-TW" altLang="en-US" sz="1600" b="1" dirty="0">
                <a:solidFill>
                  <a:srgbClr val="FF0000"/>
                </a:solidFill>
              </a:rPr>
              <a:t>價格優先</a:t>
            </a:r>
            <a:r>
              <a:rPr lang="zh-TW" altLang="en-US" sz="1600" b="1" dirty="0">
                <a:solidFill>
                  <a:srgbClr val="FF0000"/>
                </a:solidFill>
                <a:latin typeface="標楷體" panose="03000509000000000000" pitchFamily="65" charset="-120"/>
              </a:rPr>
              <a:t>、時間優先</a:t>
            </a:r>
            <a:endParaRPr lang="en-US" altLang="zh-TW" sz="1600" b="1" dirty="0">
              <a:solidFill>
                <a:srgbClr val="FF0000"/>
              </a:solidFill>
            </a:endParaRPr>
          </a:p>
        </p:txBody>
      </p:sp>
      <p:sp>
        <p:nvSpPr>
          <p:cNvPr id="12"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2</a:t>
            </a:r>
            <a:endParaRPr lang="zh-TW" altLang="en-US" b="1" dirty="0">
              <a:solidFill>
                <a:srgbClr val="FFFF00"/>
              </a:solidFill>
              <a:effectLst>
                <a:outerShdw blurRad="38100" dist="38100" dir="2700000" algn="tl">
                  <a:srgbClr val="000000"/>
                </a:outerShdw>
              </a:effectLst>
              <a:latin typeface="+mn-ea"/>
            </a:endParaRPr>
          </a:p>
        </p:txBody>
      </p:sp>
      <p:sp>
        <p:nvSpPr>
          <p:cNvPr id="10" name="Rectangle 4"/>
          <p:cNvSpPr>
            <a:spLocks noChangeArrowheads="1"/>
          </p:cNvSpPr>
          <p:nvPr/>
        </p:nvSpPr>
        <p:spPr bwMode="auto">
          <a:xfrm>
            <a:off x="3821513" y="1341438"/>
            <a:ext cx="1593386"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逐筆撮合</a:t>
            </a:r>
            <a:r>
              <a:rPr lang="en-US" altLang="zh-TW" dirty="0" smtClean="0">
                <a:effectLst>
                  <a:outerShdw blurRad="38100" dist="38100" dir="2700000" algn="tl">
                    <a:srgbClr val="000000"/>
                  </a:outerShdw>
                </a:effectLst>
              </a:rPr>
              <a:t>(4)</a:t>
            </a:r>
            <a:endParaRPr lang="zh-TW" altLang="en-US" dirty="0" smtClean="0">
              <a:effectLst>
                <a:outerShdw blurRad="38100" dist="38100" dir="2700000" algn="tl">
                  <a:srgbClr val="000000"/>
                </a:outerShdw>
              </a:effectLst>
            </a:endParaRPr>
          </a:p>
        </p:txBody>
      </p:sp>
    </p:spTree>
    <p:extLst>
      <p:ext uri="{BB962C8B-B14F-4D97-AF65-F5344CB8AC3E}">
        <p14:creationId xmlns:p14="http://schemas.microsoft.com/office/powerpoint/2010/main" val="1699868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p:cNvSpPr txBox="1">
            <a:spLocks/>
          </p:cNvSpPr>
          <p:nvPr/>
        </p:nvSpPr>
        <p:spPr bwMode="auto">
          <a:xfrm>
            <a:off x="458788" y="1844824"/>
            <a:ext cx="8229600" cy="1872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Wingdings" panose="05000000000000000000" pitchFamily="2" charset="2"/>
              <a:buChar char="n"/>
              <a:defRPr kumimoji="1" sz="2800">
                <a:solidFill>
                  <a:srgbClr val="003774"/>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kumimoji="1" sz="2400">
                <a:solidFill>
                  <a:srgbClr val="003774"/>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kumimoji="1" sz="2200">
                <a:solidFill>
                  <a:srgbClr val="003774"/>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kumimoji="1" sz="2000">
                <a:solidFill>
                  <a:srgbClr val="003774"/>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kumimoji="1">
                <a:solidFill>
                  <a:srgbClr val="003774"/>
                </a:solidFill>
                <a:latin typeface="+mn-lt"/>
                <a:ea typeface="+mn-ea"/>
              </a:defRPr>
            </a:lvl5pPr>
            <a:lvl6pPr marL="2514600" indent="-228600" algn="l" rtl="0" fontAlgn="base">
              <a:spcBef>
                <a:spcPct val="20000"/>
              </a:spcBef>
              <a:spcAft>
                <a:spcPct val="0"/>
              </a:spcAft>
              <a:buFont typeface="Wingdings" pitchFamily="2" charset="2"/>
              <a:buChar char="n"/>
              <a:defRPr kumimoji="1">
                <a:solidFill>
                  <a:srgbClr val="003774"/>
                </a:solidFill>
                <a:latin typeface="+mn-lt"/>
                <a:ea typeface="+mn-ea"/>
              </a:defRPr>
            </a:lvl6pPr>
            <a:lvl7pPr marL="2971800" indent="-228600" algn="l" rtl="0" fontAlgn="base">
              <a:spcBef>
                <a:spcPct val="20000"/>
              </a:spcBef>
              <a:spcAft>
                <a:spcPct val="0"/>
              </a:spcAft>
              <a:buFont typeface="Wingdings" pitchFamily="2" charset="2"/>
              <a:buChar char="n"/>
              <a:defRPr kumimoji="1">
                <a:solidFill>
                  <a:srgbClr val="003774"/>
                </a:solidFill>
                <a:latin typeface="+mn-lt"/>
                <a:ea typeface="+mn-ea"/>
              </a:defRPr>
            </a:lvl7pPr>
            <a:lvl8pPr marL="3429000" indent="-228600" algn="l" rtl="0" fontAlgn="base">
              <a:spcBef>
                <a:spcPct val="20000"/>
              </a:spcBef>
              <a:spcAft>
                <a:spcPct val="0"/>
              </a:spcAft>
              <a:buFont typeface="Wingdings" pitchFamily="2" charset="2"/>
              <a:buChar char="n"/>
              <a:defRPr kumimoji="1">
                <a:solidFill>
                  <a:srgbClr val="003774"/>
                </a:solidFill>
                <a:latin typeface="+mn-lt"/>
                <a:ea typeface="+mn-ea"/>
              </a:defRPr>
            </a:lvl8pPr>
            <a:lvl9pPr marL="3886200" indent="-228600" algn="l" rtl="0" fontAlgn="base">
              <a:spcBef>
                <a:spcPct val="20000"/>
              </a:spcBef>
              <a:spcAft>
                <a:spcPct val="0"/>
              </a:spcAft>
              <a:buFont typeface="Wingdings" pitchFamily="2" charset="2"/>
              <a:buChar char="n"/>
              <a:defRPr kumimoji="1">
                <a:solidFill>
                  <a:srgbClr val="003774"/>
                </a:solidFill>
                <a:latin typeface="+mn-lt"/>
                <a:ea typeface="+mn-ea"/>
              </a:defRPr>
            </a:lvl9pPr>
          </a:lstStyle>
          <a:p>
            <a:pPr marL="342900" lvl="1" indent="-342900">
              <a:defRPr/>
            </a:pPr>
            <a:r>
              <a:rPr lang="zh-TW" altLang="zh-TW" sz="2000" b="1" kern="0" dirty="0" smtClean="0">
                <a:solidFill>
                  <a:srgbClr val="FFFF00"/>
                </a:solidFill>
                <a:effectLst>
                  <a:outerShdw blurRad="38100" dist="38100" dir="2700000" algn="tl">
                    <a:srgbClr val="000000">
                      <a:alpha val="43137"/>
                    </a:srgbClr>
                  </a:outerShdw>
                </a:effectLst>
                <a:latin typeface="+mn-ea"/>
              </a:rPr>
              <a:t>「市價單」及「一定範圍市價單」不接受</a:t>
            </a:r>
            <a:r>
              <a:rPr lang="en-US" altLang="zh-TW" sz="2000" b="1" kern="0" dirty="0" smtClean="0">
                <a:solidFill>
                  <a:srgbClr val="FFFF00"/>
                </a:solidFill>
                <a:effectLst>
                  <a:outerShdw blurRad="38100" dist="38100" dir="2700000" algn="tl">
                    <a:srgbClr val="000000">
                      <a:alpha val="43137"/>
                    </a:srgbClr>
                  </a:outerShdw>
                </a:effectLst>
                <a:latin typeface="+mn-ea"/>
              </a:rPr>
              <a:t>ROD</a:t>
            </a:r>
            <a:r>
              <a:rPr lang="zh-TW" altLang="zh-TW" sz="2000" b="1" kern="0" dirty="0" smtClean="0">
                <a:solidFill>
                  <a:srgbClr val="FFFF00"/>
                </a:solidFill>
                <a:effectLst>
                  <a:outerShdw blurRad="38100" dist="38100" dir="2700000" algn="tl">
                    <a:srgbClr val="000000">
                      <a:alpha val="43137"/>
                    </a:srgbClr>
                  </a:outerShdw>
                </a:effectLst>
                <a:latin typeface="+mn-ea"/>
              </a:rPr>
              <a:t>之委託條件，未成交</a:t>
            </a:r>
            <a:r>
              <a:rPr lang="zh-TW" altLang="en-US" sz="2000" b="1" kern="0" dirty="0" smtClean="0">
                <a:solidFill>
                  <a:srgbClr val="FFFF00"/>
                </a:solidFill>
                <a:effectLst>
                  <a:outerShdw blurRad="38100" dist="38100" dir="2700000" algn="tl">
                    <a:srgbClr val="000000">
                      <a:alpha val="43137"/>
                    </a:srgbClr>
                  </a:outerShdw>
                </a:effectLst>
                <a:latin typeface="+mn-ea"/>
              </a:rPr>
              <a:t>委託口</a:t>
            </a:r>
            <a:r>
              <a:rPr lang="zh-TW" altLang="en-US" sz="2000" b="1" kern="0" dirty="0">
                <a:solidFill>
                  <a:srgbClr val="FFFF00"/>
                </a:solidFill>
                <a:effectLst>
                  <a:outerShdw blurRad="38100" dist="38100" dir="2700000" algn="tl">
                    <a:srgbClr val="000000">
                      <a:alpha val="43137"/>
                    </a:srgbClr>
                  </a:outerShdw>
                </a:effectLst>
                <a:latin typeface="+mn-ea"/>
              </a:rPr>
              <a:t>數</a:t>
            </a:r>
            <a:r>
              <a:rPr lang="zh-TW" altLang="zh-TW" sz="2000" b="1" kern="0" dirty="0" smtClean="0">
                <a:solidFill>
                  <a:srgbClr val="FFFF00"/>
                </a:solidFill>
                <a:effectLst>
                  <a:outerShdw blurRad="38100" dist="38100" dir="2700000" algn="tl">
                    <a:srgbClr val="000000">
                      <a:alpha val="43137"/>
                    </a:srgbClr>
                  </a:outerShdw>
                </a:effectLst>
                <a:latin typeface="+mn-ea"/>
              </a:rPr>
              <a:t>不會留在委託簿中，也不影響委託簿中</a:t>
            </a:r>
            <a:r>
              <a:rPr lang="zh-TW" altLang="en-US" sz="2000" b="1" kern="0" dirty="0" smtClean="0">
                <a:solidFill>
                  <a:srgbClr val="FFFF00"/>
                </a:solidFill>
                <a:effectLst>
                  <a:outerShdw blurRad="38100" dist="38100" dir="2700000" algn="tl">
                    <a:srgbClr val="000000">
                      <a:alpha val="43137"/>
                    </a:srgbClr>
                  </a:outerShdw>
                </a:effectLst>
                <a:latin typeface="+mn-ea"/>
              </a:rPr>
              <a:t>其他</a:t>
            </a:r>
            <a:r>
              <a:rPr lang="zh-TW" altLang="zh-TW" sz="2000" b="1" kern="0" dirty="0" smtClean="0">
                <a:solidFill>
                  <a:srgbClr val="FFFF00"/>
                </a:solidFill>
                <a:effectLst>
                  <a:outerShdw blurRad="38100" dist="38100" dir="2700000" algn="tl">
                    <a:srgbClr val="000000">
                      <a:alpha val="43137"/>
                    </a:srgbClr>
                  </a:outerShdw>
                </a:effectLst>
                <a:latin typeface="+mn-ea"/>
              </a:rPr>
              <a:t>未成交限價單之優先順序。</a:t>
            </a:r>
            <a:endParaRPr lang="zh-TW" altLang="en-US" sz="2000" b="1" kern="0" dirty="0" smtClean="0">
              <a:solidFill>
                <a:srgbClr val="FFFF00"/>
              </a:solidFill>
              <a:effectLst>
                <a:outerShdw blurRad="38100" dist="38100" dir="2700000" algn="tl">
                  <a:srgbClr val="000000">
                    <a:alpha val="43137"/>
                  </a:srgbClr>
                </a:outerShdw>
              </a:effectLst>
              <a:latin typeface="+mn-ea"/>
            </a:endParaRPr>
          </a:p>
          <a:p>
            <a:pPr lvl="1">
              <a:buClr>
                <a:schemeClr val="tx1"/>
              </a:buClr>
              <a:buFont typeface="Wingdings" pitchFamily="2" charset="2"/>
              <a:buChar char="u"/>
              <a:defRPr/>
            </a:pPr>
            <a:r>
              <a:rPr lang="zh-TW" altLang="zh-TW" sz="1800" b="1" kern="0" dirty="0" smtClean="0">
                <a:solidFill>
                  <a:srgbClr val="FFFF00"/>
                </a:solidFill>
                <a:effectLst>
                  <a:outerShdw blurRad="38100" dist="38100" dir="2700000" algn="tl">
                    <a:srgbClr val="000000">
                      <a:alpha val="43137"/>
                    </a:srgbClr>
                  </a:outerShdw>
                </a:effectLst>
                <a:latin typeface="+mn-ea"/>
              </a:rPr>
              <a:t>委託人</a:t>
            </a:r>
            <a:r>
              <a:rPr lang="zh-TW" altLang="en-US" sz="1800" b="1" kern="0" dirty="0">
                <a:solidFill>
                  <a:srgbClr val="FFFF00"/>
                </a:solidFill>
                <a:effectLst>
                  <a:outerShdw blurRad="38100" dist="38100" dir="2700000" algn="tl">
                    <a:srgbClr val="000000">
                      <a:alpha val="43137"/>
                    </a:srgbClr>
                  </a:outerShdw>
                </a:effectLst>
                <a:latin typeface="+mn-ea"/>
              </a:rPr>
              <a:t>庚</a:t>
            </a:r>
            <a:r>
              <a:rPr lang="en-US" altLang="zh-TW" sz="1800" b="1" kern="0" dirty="0" smtClean="0">
                <a:solidFill>
                  <a:srgbClr val="FFFF00"/>
                </a:solidFill>
                <a:effectLst>
                  <a:outerShdw blurRad="38100" dist="38100" dir="2700000" algn="tl">
                    <a:srgbClr val="000000">
                      <a:alpha val="43137"/>
                    </a:srgbClr>
                  </a:outerShdw>
                </a:effectLst>
                <a:latin typeface="+mn-ea"/>
              </a:rPr>
              <a:t>08:46:05</a:t>
            </a:r>
            <a:r>
              <a:rPr lang="zh-TW" altLang="zh-TW" sz="1800" b="1" kern="0" dirty="0" smtClean="0">
                <a:solidFill>
                  <a:srgbClr val="FFFF00"/>
                </a:solidFill>
                <a:effectLst>
                  <a:outerShdw blurRad="38100" dist="38100" dir="2700000" algn="tl">
                    <a:srgbClr val="000000">
                      <a:alpha val="43137"/>
                    </a:srgbClr>
                  </a:outerShdw>
                </a:effectLst>
                <a:latin typeface="+mn-ea"/>
              </a:rPr>
              <a:t>以</a:t>
            </a:r>
            <a:r>
              <a:rPr lang="zh-TW" altLang="en-US" sz="1800" b="1" kern="0" dirty="0" smtClean="0">
                <a:solidFill>
                  <a:srgbClr val="FFFF00"/>
                </a:solidFill>
                <a:effectLst>
                  <a:outerShdw blurRad="38100" dist="38100" dir="2700000" algn="tl">
                    <a:srgbClr val="000000">
                      <a:alpha val="43137"/>
                    </a:srgbClr>
                  </a:outerShdw>
                </a:effectLst>
                <a:latin typeface="+mn-ea"/>
              </a:rPr>
              <a:t>市價</a:t>
            </a:r>
            <a:r>
              <a:rPr lang="en-US" altLang="zh-TW" sz="1800" b="1" kern="0" dirty="0" smtClean="0">
                <a:solidFill>
                  <a:srgbClr val="FFFF00"/>
                </a:solidFill>
                <a:effectLst>
                  <a:outerShdw blurRad="38100" dist="38100" dir="2700000" algn="tl">
                    <a:srgbClr val="000000">
                      <a:alpha val="43137"/>
                    </a:srgbClr>
                  </a:outerShdw>
                </a:effectLst>
                <a:latin typeface="+mn-ea"/>
              </a:rPr>
              <a:t>IOC</a:t>
            </a:r>
            <a:r>
              <a:rPr lang="zh-TW" altLang="en-US" sz="1800" b="1" kern="0" dirty="0" smtClean="0">
                <a:solidFill>
                  <a:srgbClr val="FFFF00"/>
                </a:solidFill>
                <a:effectLst>
                  <a:outerShdw blurRad="38100" dist="38100" dir="2700000" algn="tl">
                    <a:srgbClr val="000000">
                      <a:alpha val="43137"/>
                    </a:srgbClr>
                  </a:outerShdw>
                </a:effectLst>
                <a:latin typeface="+mn-ea"/>
              </a:rPr>
              <a:t>買進</a:t>
            </a:r>
            <a:r>
              <a:rPr lang="en-US" altLang="zh-TW" sz="1800" b="1" kern="0" dirty="0" smtClean="0">
                <a:solidFill>
                  <a:srgbClr val="FFFF00"/>
                </a:solidFill>
                <a:effectLst>
                  <a:outerShdw blurRad="38100" dist="38100" dir="2700000" algn="tl">
                    <a:srgbClr val="000000">
                      <a:alpha val="43137"/>
                    </a:srgbClr>
                  </a:outerShdw>
                </a:effectLst>
                <a:latin typeface="+mn-ea"/>
              </a:rPr>
              <a:t>9</a:t>
            </a:r>
            <a:r>
              <a:rPr lang="zh-TW" altLang="zh-TW" sz="1800" b="1" kern="0" dirty="0">
                <a:solidFill>
                  <a:srgbClr val="FFFF00"/>
                </a:solidFill>
                <a:effectLst>
                  <a:outerShdw blurRad="38100" dist="38100" dir="2700000" algn="tl">
                    <a:srgbClr val="000000">
                      <a:alpha val="43137"/>
                    </a:srgbClr>
                  </a:outerShdw>
                </a:effectLst>
                <a:latin typeface="+mn-ea"/>
              </a:rPr>
              <a:t>月臺股</a:t>
            </a:r>
            <a:r>
              <a:rPr lang="zh-TW" altLang="zh-TW" sz="1800" b="1" kern="0" dirty="0" smtClean="0">
                <a:solidFill>
                  <a:srgbClr val="FFFF00"/>
                </a:solidFill>
                <a:effectLst>
                  <a:outerShdw blurRad="38100" dist="38100" dir="2700000" algn="tl">
                    <a:srgbClr val="000000">
                      <a:alpha val="43137"/>
                    </a:srgbClr>
                  </a:outerShdw>
                </a:effectLst>
                <a:latin typeface="+mn-ea"/>
              </a:rPr>
              <a:t>期貨</a:t>
            </a:r>
            <a:r>
              <a:rPr lang="en-US" altLang="zh-TW" sz="1800" b="1" kern="0" dirty="0">
                <a:solidFill>
                  <a:srgbClr val="FFFF00"/>
                </a:solidFill>
                <a:effectLst>
                  <a:outerShdw blurRad="38100" dist="38100" dir="2700000" algn="tl">
                    <a:srgbClr val="000000">
                      <a:alpha val="43137"/>
                    </a:srgbClr>
                  </a:outerShdw>
                </a:effectLst>
                <a:latin typeface="+mn-ea"/>
              </a:rPr>
              <a:t>5</a:t>
            </a:r>
            <a:r>
              <a:rPr lang="zh-TW" altLang="zh-TW" sz="1800" b="1" kern="0" dirty="0" smtClean="0">
                <a:solidFill>
                  <a:srgbClr val="FFFF00"/>
                </a:solidFill>
                <a:effectLst>
                  <a:outerShdw blurRad="38100" dist="38100" dir="2700000" algn="tl">
                    <a:srgbClr val="000000">
                      <a:alpha val="43137"/>
                    </a:srgbClr>
                  </a:outerShdw>
                </a:effectLst>
                <a:latin typeface="+mn-ea"/>
              </a:rPr>
              <a:t>口</a:t>
            </a:r>
            <a:r>
              <a:rPr lang="zh-TW" altLang="en-US" sz="1800" b="1" kern="0" dirty="0" smtClean="0">
                <a:solidFill>
                  <a:srgbClr val="FFFF00"/>
                </a:solidFill>
                <a:effectLst>
                  <a:outerShdw blurRad="38100" dist="38100" dir="2700000" algn="tl">
                    <a:srgbClr val="000000">
                      <a:alpha val="43137"/>
                    </a:srgbClr>
                  </a:outerShdw>
                </a:effectLst>
                <a:latin typeface="+mn-ea"/>
              </a:rPr>
              <a:t>。</a:t>
            </a:r>
            <a:endParaRPr lang="en-US" altLang="zh-TW" sz="1800" b="1" kern="0" dirty="0" smtClean="0">
              <a:solidFill>
                <a:srgbClr val="FFFF00"/>
              </a:solidFill>
              <a:effectLst>
                <a:outerShdw blurRad="38100" dist="38100" dir="2700000" algn="tl">
                  <a:srgbClr val="000000">
                    <a:alpha val="43137"/>
                  </a:srgbClr>
                </a:outerShdw>
              </a:effectLst>
              <a:latin typeface="+mn-ea"/>
            </a:endParaRPr>
          </a:p>
          <a:p>
            <a:pPr lvl="1">
              <a:buClr>
                <a:schemeClr val="tx1"/>
              </a:buClr>
              <a:buFont typeface="Wingdings" pitchFamily="2" charset="2"/>
              <a:buChar char="u"/>
              <a:defRPr/>
            </a:pPr>
            <a:r>
              <a:rPr lang="zh-TW" altLang="zh-TW" sz="1800" b="1" kern="0" dirty="0" smtClean="0">
                <a:solidFill>
                  <a:srgbClr val="FFFF00"/>
                </a:solidFill>
                <a:effectLst>
                  <a:outerShdw blurRad="38100" dist="38100" dir="2700000" algn="tl">
                    <a:srgbClr val="000000">
                      <a:alpha val="43137"/>
                    </a:srgbClr>
                  </a:outerShdw>
                </a:effectLst>
                <a:latin typeface="+mn-ea"/>
              </a:rPr>
              <a:t>該委託</a:t>
            </a:r>
            <a:r>
              <a:rPr lang="zh-TW" altLang="en-US" sz="1800" b="1" kern="0" dirty="0" smtClean="0">
                <a:solidFill>
                  <a:srgbClr val="FFFF00"/>
                </a:solidFill>
                <a:effectLst>
                  <a:outerShdw blurRad="38100" dist="38100" dir="2700000" algn="tl">
                    <a:srgbClr val="000000">
                      <a:alpha val="43137"/>
                    </a:srgbClr>
                  </a:outerShdw>
                </a:effectLst>
                <a:latin typeface="+mn-ea"/>
              </a:rPr>
              <a:t>未成交</a:t>
            </a:r>
            <a:r>
              <a:rPr lang="en-US" altLang="zh-TW" sz="1800" b="1" kern="0" dirty="0">
                <a:solidFill>
                  <a:srgbClr val="FFFF00"/>
                </a:solidFill>
                <a:effectLst>
                  <a:outerShdw blurRad="38100" dist="38100" dir="2700000" algn="tl">
                    <a:srgbClr val="000000">
                      <a:alpha val="43137"/>
                    </a:srgbClr>
                  </a:outerShdw>
                </a:effectLst>
                <a:latin typeface="+mn-ea"/>
              </a:rPr>
              <a:t>5</a:t>
            </a:r>
            <a:r>
              <a:rPr lang="zh-TW" altLang="en-US" sz="1800" b="1" kern="0" dirty="0" smtClean="0">
                <a:solidFill>
                  <a:srgbClr val="FFFF00"/>
                </a:solidFill>
                <a:effectLst>
                  <a:outerShdw blurRad="38100" dist="38100" dir="2700000" algn="tl">
                    <a:srgbClr val="000000">
                      <a:alpha val="43137"/>
                    </a:srgbClr>
                  </a:outerShdw>
                </a:effectLst>
                <a:latin typeface="+mn-ea"/>
              </a:rPr>
              <a:t>口不會留在委託簿。</a:t>
            </a:r>
            <a:endParaRPr lang="en-US" altLang="zh-TW" sz="1800" b="1" kern="0" dirty="0">
              <a:solidFill>
                <a:srgbClr val="FFFF00"/>
              </a:solidFill>
              <a:effectLst>
                <a:outerShdw blurRad="38100" dist="38100" dir="2700000" algn="tl">
                  <a:srgbClr val="000000">
                    <a:alpha val="43137"/>
                  </a:srgbClr>
                </a:outerShdw>
              </a:effectLst>
              <a:latin typeface="+mn-ea"/>
            </a:endParaRPr>
          </a:p>
        </p:txBody>
      </p:sp>
      <p:graphicFrame>
        <p:nvGraphicFramePr>
          <p:cNvPr id="7" name="表格 6"/>
          <p:cNvGraphicFramePr>
            <a:graphicFrameLocks noGrp="1"/>
          </p:cNvGraphicFramePr>
          <p:nvPr>
            <p:extLst>
              <p:ext uri="{D42A27DB-BD31-4B8C-83A1-F6EECF244321}">
                <p14:modId xmlns:p14="http://schemas.microsoft.com/office/powerpoint/2010/main" val="1215193365"/>
              </p:ext>
            </p:extLst>
          </p:nvPr>
        </p:nvGraphicFramePr>
        <p:xfrm>
          <a:off x="3660775" y="4048125"/>
          <a:ext cx="2446338" cy="914400"/>
        </p:xfrm>
        <a:graphic>
          <a:graphicData uri="http://schemas.openxmlformats.org/drawingml/2006/table">
            <a:tbl>
              <a:tblPr firstRow="1" bandRow="1">
                <a:tableStyleId>{5C22544A-7EE6-4342-B048-85BDC9FD1C3A}</a:tableStyleId>
              </a:tblPr>
              <a:tblGrid>
                <a:gridCol w="1120802">
                  <a:extLst>
                    <a:ext uri="{9D8B030D-6E8A-4147-A177-3AD203B41FA5}">
                      <a16:colId xmlns:a16="http://schemas.microsoft.com/office/drawing/2014/main" xmlns="" val="20000"/>
                    </a:ext>
                  </a:extLst>
                </a:gridCol>
                <a:gridCol w="1325536">
                  <a:extLst>
                    <a:ext uri="{9D8B030D-6E8A-4147-A177-3AD203B41FA5}">
                      <a16:colId xmlns:a16="http://schemas.microsoft.com/office/drawing/2014/main" xmlns="" val="20001"/>
                    </a:ext>
                  </a:extLst>
                </a:gridCol>
              </a:tblGrid>
              <a:tr h="304800">
                <a:tc>
                  <a:txBody>
                    <a:bodyPr/>
                    <a:lstStyle/>
                    <a:p>
                      <a:pPr algn="ctr"/>
                      <a:r>
                        <a:rPr lang="zh-TW" altLang="en-US" sz="1400" b="1" dirty="0" smtClean="0">
                          <a:effectLst/>
                        </a:rPr>
                        <a:t>買進委託量</a:t>
                      </a:r>
                      <a:endParaRPr lang="zh-TW" altLang="en-US" sz="1400" b="1" dirty="0">
                        <a:solidFill>
                          <a:schemeClr val="tx1"/>
                        </a:solidFill>
                        <a:effectLst/>
                      </a:endParaRPr>
                    </a:p>
                  </a:txBody>
                  <a:tcPr marL="91414" marR="91414" marT="45706" marB="45706"/>
                </a:tc>
                <a:tc>
                  <a:txBody>
                    <a:bodyPr/>
                    <a:lstStyle/>
                    <a:p>
                      <a:pPr algn="ctr"/>
                      <a:r>
                        <a:rPr lang="zh-TW" altLang="en-US" sz="1400" b="1" dirty="0" smtClean="0">
                          <a:effectLst/>
                        </a:rPr>
                        <a:t>委託價格</a:t>
                      </a:r>
                      <a:endParaRPr lang="zh-TW" altLang="en-US" sz="1400" b="1" dirty="0">
                        <a:solidFill>
                          <a:schemeClr val="tx1"/>
                        </a:solidFill>
                        <a:effectLst/>
                      </a:endParaRPr>
                    </a:p>
                  </a:txBody>
                  <a:tcPr marL="91414" marR="91414" marT="45706" marB="45706"/>
                </a:tc>
                <a:extLst>
                  <a:ext uri="{0D108BD9-81ED-4DB2-BD59-A6C34878D82A}">
                    <a16:rowId xmlns:a16="http://schemas.microsoft.com/office/drawing/2014/main" xmlns="" val="10000"/>
                  </a:ext>
                </a:extLst>
              </a:tr>
              <a:tr h="304800">
                <a:tc>
                  <a:txBody>
                    <a:bodyPr/>
                    <a:lstStyle/>
                    <a:p>
                      <a:pPr algn="ctr"/>
                      <a:r>
                        <a:rPr lang="en-US" altLang="zh-TW" sz="1400" b="1" dirty="0" smtClean="0">
                          <a:effectLst/>
                        </a:rPr>
                        <a:t>3</a:t>
                      </a:r>
                      <a:endParaRPr lang="zh-TW" altLang="en-US" sz="1400" b="1" dirty="0">
                        <a:solidFill>
                          <a:schemeClr val="tx1"/>
                        </a:solidFill>
                        <a:effectLst/>
                      </a:endParaRPr>
                    </a:p>
                  </a:txBody>
                  <a:tcPr marL="91414" marR="91414" marT="45706" marB="4570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smtClean="0">
                          <a:effectLst/>
                        </a:rPr>
                        <a:t>10,610</a:t>
                      </a:r>
                      <a:endParaRPr lang="zh-TW" altLang="en-US" sz="1400" b="1" dirty="0" smtClean="0">
                        <a:solidFill>
                          <a:schemeClr val="tx1"/>
                        </a:solidFill>
                        <a:effectLst/>
                      </a:endParaRPr>
                    </a:p>
                  </a:txBody>
                  <a:tcPr marL="91414" marR="91414" marT="45706" marB="45706"/>
                </a:tc>
                <a:extLst>
                  <a:ext uri="{0D108BD9-81ED-4DB2-BD59-A6C34878D82A}">
                    <a16:rowId xmlns:a16="http://schemas.microsoft.com/office/drawing/2014/main" xmlns="" val="10001"/>
                  </a:ext>
                </a:extLst>
              </a:tr>
              <a:tr h="304800">
                <a:tc>
                  <a:txBody>
                    <a:bodyPr/>
                    <a:lstStyle/>
                    <a:p>
                      <a:pPr algn="ctr"/>
                      <a:r>
                        <a:rPr lang="en-US" altLang="zh-TW" sz="1400" b="1" dirty="0" smtClean="0">
                          <a:effectLst/>
                        </a:rPr>
                        <a:t>8</a:t>
                      </a:r>
                      <a:endParaRPr lang="zh-TW" altLang="en-US" sz="1400" b="1" dirty="0">
                        <a:effectLst/>
                      </a:endParaRPr>
                    </a:p>
                  </a:txBody>
                  <a:tcPr marL="91414" marR="91414" marT="45706" marB="4570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smtClean="0">
                          <a:effectLst/>
                        </a:rPr>
                        <a:t>10,600</a:t>
                      </a:r>
                      <a:endParaRPr lang="zh-TW" altLang="en-US" sz="1400" b="1" dirty="0" smtClean="0">
                        <a:effectLst/>
                      </a:endParaRPr>
                    </a:p>
                  </a:txBody>
                  <a:tcPr marL="91414" marR="91414" marT="45706" marB="45706"/>
                </a:tc>
                <a:extLst>
                  <a:ext uri="{0D108BD9-81ED-4DB2-BD59-A6C34878D82A}">
                    <a16:rowId xmlns:a16="http://schemas.microsoft.com/office/drawing/2014/main" xmlns="" val="10002"/>
                  </a:ext>
                </a:extLst>
              </a:tr>
            </a:tbl>
          </a:graphicData>
        </a:graphic>
      </p:graphicFrame>
      <p:sp>
        <p:nvSpPr>
          <p:cNvPr id="8" name="文字方塊 7"/>
          <p:cNvSpPr txBox="1"/>
          <p:nvPr/>
        </p:nvSpPr>
        <p:spPr>
          <a:xfrm>
            <a:off x="635000" y="4048125"/>
            <a:ext cx="2298700" cy="83099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TW" sz="1600" b="1" dirty="0">
                <a:solidFill>
                  <a:srgbClr val="FF0000"/>
                </a:solidFill>
              </a:rPr>
              <a:t>08:46:05</a:t>
            </a:r>
            <a:r>
              <a:rPr lang="zh-TW" altLang="en-US" sz="1600" b="1" dirty="0"/>
              <a:t>新進委託：</a:t>
            </a:r>
            <a:endParaRPr lang="en-US" altLang="zh-TW" sz="1600" b="1" dirty="0"/>
          </a:p>
          <a:p>
            <a:pPr>
              <a:defRPr/>
            </a:pPr>
            <a:r>
              <a:rPr lang="zh-TW" altLang="en-US" sz="1600" b="1" dirty="0"/>
              <a:t>委託人庚以市價</a:t>
            </a:r>
            <a:r>
              <a:rPr lang="en-US" altLang="zh-TW" sz="1600" b="1" dirty="0"/>
              <a:t>IOC</a:t>
            </a:r>
            <a:r>
              <a:rPr lang="zh-TW" altLang="en-US" sz="1600" b="1" dirty="0"/>
              <a:t>買進</a:t>
            </a:r>
            <a:r>
              <a:rPr lang="en-US" altLang="zh-TW" sz="1600" b="1" dirty="0"/>
              <a:t>5</a:t>
            </a:r>
            <a:r>
              <a:rPr lang="zh-TW" altLang="en-US" sz="1600" b="1" dirty="0"/>
              <a:t>口</a:t>
            </a:r>
            <a:endParaRPr lang="en-US" altLang="zh-TW" sz="1600" b="1" dirty="0"/>
          </a:p>
        </p:txBody>
      </p:sp>
      <p:sp>
        <p:nvSpPr>
          <p:cNvPr id="30740" name="向右箭號 8"/>
          <p:cNvSpPr>
            <a:spLocks noChangeArrowheads="1"/>
          </p:cNvSpPr>
          <p:nvPr/>
        </p:nvSpPr>
        <p:spPr bwMode="auto">
          <a:xfrm>
            <a:off x="3028950" y="4329113"/>
            <a:ext cx="438150" cy="312737"/>
          </a:xfrm>
          <a:prstGeom prst="rightArrow">
            <a:avLst>
              <a:gd name="adj1" fmla="val 50000"/>
              <a:gd name="adj2" fmla="val 49918"/>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10" name="文字方塊 9"/>
          <p:cNvSpPr txBox="1"/>
          <p:nvPr/>
        </p:nvSpPr>
        <p:spPr>
          <a:xfrm>
            <a:off x="6372200" y="4052010"/>
            <a:ext cx="2160240"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zh-TW" altLang="en-US" sz="1600" b="1" dirty="0"/>
              <a:t>相對方無委託單，委託人庚之委託未成交，因其委託條件為</a:t>
            </a:r>
            <a:r>
              <a:rPr lang="en-US" altLang="zh-TW" sz="1600" b="1" dirty="0"/>
              <a:t>IOC</a:t>
            </a:r>
            <a:r>
              <a:rPr lang="zh-TW" altLang="en-US" sz="1600" b="1" dirty="0"/>
              <a:t>，其委託不會留在委託簿中</a:t>
            </a:r>
            <a:endParaRPr lang="en-US" altLang="zh-TW" sz="1600" b="1" dirty="0">
              <a:solidFill>
                <a:srgbClr val="FF0000"/>
              </a:solidFill>
            </a:endParaRPr>
          </a:p>
        </p:txBody>
      </p:sp>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2</a:t>
            </a:r>
            <a:endParaRPr lang="zh-TW" altLang="en-US" b="1" dirty="0">
              <a:solidFill>
                <a:srgbClr val="FFFF00"/>
              </a:solidFill>
              <a:effectLst>
                <a:outerShdw blurRad="38100" dist="38100" dir="2700000" algn="tl">
                  <a:srgbClr val="000000"/>
                </a:outerShdw>
              </a:effectLst>
              <a:latin typeface="+mn-ea"/>
            </a:endParaRPr>
          </a:p>
        </p:txBody>
      </p:sp>
      <p:sp>
        <p:nvSpPr>
          <p:cNvPr id="12" name="Rectangle 4"/>
          <p:cNvSpPr>
            <a:spLocks noChangeArrowheads="1"/>
          </p:cNvSpPr>
          <p:nvPr/>
        </p:nvSpPr>
        <p:spPr bwMode="auto">
          <a:xfrm>
            <a:off x="3821513" y="1341438"/>
            <a:ext cx="1593386"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逐筆撮合</a:t>
            </a:r>
            <a:r>
              <a:rPr lang="en-US" altLang="zh-TW" dirty="0" smtClean="0">
                <a:effectLst>
                  <a:outerShdw blurRad="38100" dist="38100" dir="2700000" algn="tl">
                    <a:srgbClr val="000000"/>
                  </a:outerShdw>
                </a:effectLst>
              </a:rPr>
              <a:t>(5)</a:t>
            </a:r>
            <a:endParaRPr lang="zh-TW" altLang="en-US" dirty="0" smtClean="0">
              <a:effectLst>
                <a:outerShdw blurRad="38100" dist="38100" dir="2700000" algn="tl">
                  <a:srgbClr val="000000"/>
                </a:outerShdw>
              </a:effectLst>
            </a:endParaRPr>
          </a:p>
        </p:txBody>
      </p:sp>
    </p:spTree>
    <p:extLst>
      <p:ext uri="{BB962C8B-B14F-4D97-AF65-F5344CB8AC3E}">
        <p14:creationId xmlns:p14="http://schemas.microsoft.com/office/powerpoint/2010/main" val="28143198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611560" y="2780927"/>
            <a:ext cx="7488832" cy="165618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marL="0" indent="0" algn="ctr">
              <a:lnSpc>
                <a:spcPct val="100000"/>
              </a:lnSpc>
              <a:spcBef>
                <a:spcPts val="0"/>
              </a:spcBef>
              <a:buClr>
                <a:srgbClr val="00FF00"/>
              </a:buClr>
              <a:buSzTx/>
              <a:buNone/>
              <a:defRPr/>
            </a:pPr>
            <a:r>
              <a:rPr lang="zh-TW" altLang="en-US" sz="4400" dirty="0" smtClean="0">
                <a:solidFill>
                  <a:srgbClr val="00FF00"/>
                </a:solidFill>
                <a:effectLst>
                  <a:outerShdw blurRad="38100" dist="38100" dir="2700000" algn="tl">
                    <a:srgbClr val="000000">
                      <a:alpha val="43137"/>
                    </a:srgbClr>
                  </a:outerShdw>
                </a:effectLst>
                <a:latin typeface="+mn-ea"/>
              </a:rPr>
              <a:t>市價單使用應注意事項與</a:t>
            </a:r>
            <a:endParaRPr lang="en-US" altLang="zh-TW" sz="4400" dirty="0" smtClean="0">
              <a:solidFill>
                <a:srgbClr val="00FF00"/>
              </a:solidFill>
              <a:effectLst>
                <a:outerShdw blurRad="38100" dist="38100" dir="2700000" algn="tl">
                  <a:srgbClr val="000000">
                    <a:alpha val="43137"/>
                  </a:srgbClr>
                </a:outerShdw>
              </a:effectLst>
              <a:latin typeface="+mn-ea"/>
            </a:endParaRPr>
          </a:p>
          <a:p>
            <a:pPr marL="0" indent="0" algn="ctr">
              <a:lnSpc>
                <a:spcPct val="100000"/>
              </a:lnSpc>
              <a:spcBef>
                <a:spcPts val="0"/>
              </a:spcBef>
              <a:buClr>
                <a:srgbClr val="00FF00"/>
              </a:buClr>
              <a:buSzTx/>
              <a:buNone/>
              <a:defRPr/>
            </a:pPr>
            <a:r>
              <a:rPr lang="zh-TW" altLang="en-US" sz="4400" dirty="0" smtClean="0">
                <a:solidFill>
                  <a:srgbClr val="00FF00"/>
                </a:solidFill>
                <a:effectLst>
                  <a:outerShdw blurRad="38100" dist="38100" dir="2700000" algn="tl">
                    <a:srgbClr val="000000">
                      <a:alpha val="43137"/>
                    </a:srgbClr>
                  </a:outerShdw>
                </a:effectLst>
                <a:latin typeface="+mn-ea"/>
              </a:rPr>
              <a:t>一定範圍市價單撮合範例說明</a:t>
            </a:r>
            <a:endParaRPr lang="en-US" altLang="zh-TW" sz="4400" dirty="0" smtClean="0">
              <a:solidFill>
                <a:srgbClr val="00FF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4260972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內容版面配置區 2"/>
          <p:cNvSpPr>
            <a:spLocks noGrp="1"/>
          </p:cNvSpPr>
          <p:nvPr>
            <p:ph idx="1"/>
          </p:nvPr>
        </p:nvSpPr>
        <p:spPr>
          <a:xfrm>
            <a:off x="457200" y="1844824"/>
            <a:ext cx="8229600" cy="4281339"/>
          </a:xfrm>
        </p:spPr>
        <p:txBody>
          <a:bodyPr/>
          <a:lstStyle/>
          <a:p>
            <a:pPr>
              <a:lnSpc>
                <a:spcPct val="150000"/>
              </a:lnSpc>
              <a:buClr>
                <a:schemeClr val="tx1"/>
              </a:buClr>
              <a:buSzPct val="100000"/>
            </a:pPr>
            <a:r>
              <a:rPr lang="zh-TW" altLang="en-US" sz="2000" dirty="0" smtClean="0">
                <a:solidFill>
                  <a:srgbClr val="FFFF00"/>
                </a:solidFill>
                <a:latin typeface="+mn-ea"/>
              </a:rPr>
              <a:t>市價單為不限定價格之委託，其成交價格與委託當時揭示之市場成交價格或買賣申報價格間可能產生偏離情形，且其偏離幅度可能超出交易人之預期。</a:t>
            </a:r>
            <a:endParaRPr lang="en-US" altLang="zh-TW" sz="2000" dirty="0" smtClean="0">
              <a:solidFill>
                <a:srgbClr val="FFFF00"/>
              </a:solidFill>
              <a:latin typeface="+mn-ea"/>
            </a:endParaRPr>
          </a:p>
          <a:p>
            <a:pPr>
              <a:lnSpc>
                <a:spcPct val="150000"/>
              </a:lnSpc>
              <a:buClr>
                <a:schemeClr val="tx1"/>
              </a:buClr>
              <a:buSzPct val="100000"/>
            </a:pPr>
            <a:r>
              <a:rPr lang="zh-TW" altLang="en-US" sz="2000" dirty="0" smtClean="0">
                <a:solidFill>
                  <a:srgbClr val="FFFF00"/>
                </a:solidFill>
                <a:latin typeface="+mn-ea"/>
              </a:rPr>
              <a:t>期貨商接受交易人市價委託前，應告知交易人成交價格偏離之風險，俾交易人充分了解。</a:t>
            </a:r>
          </a:p>
        </p:txBody>
      </p:sp>
      <p:sp>
        <p:nvSpPr>
          <p:cNvPr id="6"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市價單應注意事項</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4038322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內容版面配置區 2"/>
          <p:cNvSpPr>
            <a:spLocks noGrp="1"/>
          </p:cNvSpPr>
          <p:nvPr>
            <p:ph idx="1"/>
          </p:nvPr>
        </p:nvSpPr>
        <p:spPr>
          <a:xfrm>
            <a:off x="342900" y="1412777"/>
            <a:ext cx="8458200" cy="4910236"/>
          </a:xfrm>
        </p:spPr>
        <p:txBody>
          <a:bodyPr/>
          <a:lstStyle/>
          <a:p>
            <a:pPr>
              <a:lnSpc>
                <a:spcPts val="2800"/>
              </a:lnSpc>
              <a:buClr>
                <a:schemeClr val="tx1"/>
              </a:buClr>
              <a:buSzPct val="100000"/>
              <a:buFont typeface="Wingdings" pitchFamily="2" charset="2"/>
              <a:buChar char="n"/>
              <a:defRPr/>
            </a:pPr>
            <a:r>
              <a:rPr lang="zh-TW" altLang="en-US" sz="2000" dirty="0" smtClean="0">
                <a:solidFill>
                  <a:srgbClr val="FFFF00"/>
                </a:solidFill>
                <a:latin typeface="+mn-ea"/>
              </a:rPr>
              <a:t>一定範圍市價單與市價</a:t>
            </a:r>
            <a:r>
              <a:rPr lang="zh-TW" altLang="en-US" sz="2000" dirty="0">
                <a:solidFill>
                  <a:srgbClr val="FFFF00"/>
                </a:solidFill>
                <a:latin typeface="+mn-ea"/>
              </a:rPr>
              <a:t>單</a:t>
            </a:r>
            <a:r>
              <a:rPr lang="zh-TW" altLang="en-US" sz="2000" dirty="0" smtClean="0">
                <a:solidFill>
                  <a:srgbClr val="FFFF00"/>
                </a:solidFill>
                <a:latin typeface="+mn-ea"/>
              </a:rPr>
              <a:t>之優先順序無差異</a:t>
            </a:r>
            <a:endParaRPr lang="en-US" altLang="zh-TW" sz="2000" dirty="0" smtClean="0">
              <a:solidFill>
                <a:srgbClr val="FFFF00"/>
              </a:solidFill>
              <a:latin typeface="+mn-ea"/>
            </a:endParaRPr>
          </a:p>
          <a:p>
            <a:pPr marL="809625" lvl="1" indent="-352425">
              <a:lnSpc>
                <a:spcPts val="2800"/>
              </a:lnSpc>
              <a:buClr>
                <a:schemeClr val="tx1"/>
              </a:buClr>
              <a:buFont typeface="Wingdings" pitchFamily="2" charset="2"/>
              <a:buChar char="u"/>
              <a:defRPr/>
            </a:pPr>
            <a:r>
              <a:rPr lang="zh-TW" altLang="en-US" sz="2000" dirty="0" smtClean="0">
                <a:solidFill>
                  <a:srgbClr val="FFFF00"/>
                </a:solidFill>
                <a:latin typeface="+mn-ea"/>
              </a:rPr>
              <a:t>期交所僅</a:t>
            </a:r>
            <a:r>
              <a:rPr lang="zh-TW" altLang="en-US" sz="2000" dirty="0">
                <a:solidFill>
                  <a:srgbClr val="FFFF00"/>
                </a:solidFill>
                <a:latin typeface="+mn-ea"/>
              </a:rPr>
              <a:t>於逐筆撮合時段</a:t>
            </a:r>
            <a:r>
              <a:rPr lang="zh-TW" altLang="en-US" sz="2000" dirty="0" smtClean="0">
                <a:solidFill>
                  <a:srgbClr val="FFFF00"/>
                </a:solidFill>
                <a:latin typeface="+mn-ea"/>
              </a:rPr>
              <a:t>，接受一定範圍市價</a:t>
            </a:r>
            <a:r>
              <a:rPr lang="zh-TW" altLang="en-US" sz="2000" dirty="0">
                <a:solidFill>
                  <a:srgbClr val="FFFF00"/>
                </a:solidFill>
                <a:latin typeface="+mn-ea"/>
              </a:rPr>
              <a:t>單</a:t>
            </a:r>
            <a:endParaRPr lang="en-US" altLang="zh-TW" sz="2000" dirty="0" smtClean="0">
              <a:solidFill>
                <a:srgbClr val="FFFF00"/>
              </a:solidFill>
              <a:latin typeface="+mn-ea"/>
            </a:endParaRPr>
          </a:p>
          <a:p>
            <a:pPr marL="809625" lvl="1" indent="-352425">
              <a:lnSpc>
                <a:spcPts val="2800"/>
              </a:lnSpc>
              <a:buClr>
                <a:schemeClr val="tx1"/>
              </a:buClr>
              <a:buFont typeface="Wingdings" pitchFamily="2" charset="2"/>
              <a:buChar char="u"/>
              <a:defRPr/>
            </a:pPr>
            <a:r>
              <a:rPr lang="zh-TW" altLang="en-US" sz="2000" dirty="0" smtClean="0">
                <a:solidFill>
                  <a:srgbClr val="FFFF00"/>
                </a:solidFill>
                <a:latin typeface="+mn-ea"/>
              </a:rPr>
              <a:t>逐筆撮合時段係依先到先撮合原則，故</a:t>
            </a:r>
            <a:r>
              <a:rPr lang="zh-TW" altLang="en-US" sz="2000" dirty="0" smtClean="0">
                <a:solidFill>
                  <a:srgbClr val="00FF00"/>
                </a:solidFill>
                <a:latin typeface="+mn-ea"/>
              </a:rPr>
              <a:t>一定範圍市價</a:t>
            </a:r>
            <a:r>
              <a:rPr lang="zh-TW" altLang="en-US" sz="2000" dirty="0">
                <a:solidFill>
                  <a:srgbClr val="00FF00"/>
                </a:solidFill>
                <a:latin typeface="+mn-ea"/>
              </a:rPr>
              <a:t>單</a:t>
            </a:r>
            <a:r>
              <a:rPr lang="zh-TW" altLang="en-US" sz="2000" dirty="0" smtClean="0">
                <a:solidFill>
                  <a:srgbClr val="00FF00"/>
                </a:solidFill>
                <a:latin typeface="+mn-ea"/>
              </a:rPr>
              <a:t>與市價</a:t>
            </a:r>
            <a:r>
              <a:rPr lang="zh-TW" altLang="en-US" sz="2000" dirty="0">
                <a:solidFill>
                  <a:srgbClr val="00FF00"/>
                </a:solidFill>
                <a:latin typeface="+mn-ea"/>
              </a:rPr>
              <a:t>單</a:t>
            </a:r>
            <a:r>
              <a:rPr lang="zh-TW" altLang="en-US" sz="2000" dirty="0" smtClean="0">
                <a:solidFill>
                  <a:srgbClr val="00FF00"/>
                </a:solidFill>
                <a:latin typeface="+mn-ea"/>
              </a:rPr>
              <a:t>之優先順序無差異</a:t>
            </a:r>
            <a:endParaRPr lang="en-US" altLang="zh-TW" sz="2000" dirty="0" smtClean="0">
              <a:solidFill>
                <a:srgbClr val="00FF00"/>
              </a:solidFill>
              <a:latin typeface="+mn-ea"/>
            </a:endParaRPr>
          </a:p>
          <a:p>
            <a:pPr>
              <a:lnSpc>
                <a:spcPts val="2800"/>
              </a:lnSpc>
              <a:buClr>
                <a:schemeClr val="tx1"/>
              </a:buClr>
              <a:buSzPct val="100000"/>
              <a:buFont typeface="Wingdings" pitchFamily="2" charset="2"/>
              <a:buChar char="n"/>
              <a:defRPr/>
            </a:pPr>
            <a:r>
              <a:rPr lang="zh-TW" altLang="en-US" sz="2000" dirty="0" smtClean="0">
                <a:solidFill>
                  <a:srgbClr val="FFFF00"/>
                </a:solidFill>
                <a:latin typeface="+mn-ea"/>
              </a:rPr>
              <a:t>一定範圍市價</a:t>
            </a:r>
            <a:r>
              <a:rPr lang="zh-TW" altLang="en-US" sz="2000" dirty="0">
                <a:solidFill>
                  <a:srgbClr val="FFFF00"/>
                </a:solidFill>
                <a:latin typeface="+mn-ea"/>
              </a:rPr>
              <a:t>單</a:t>
            </a:r>
            <a:r>
              <a:rPr lang="zh-TW" altLang="en-US" sz="2000" dirty="0" smtClean="0">
                <a:solidFill>
                  <a:srgbClr val="FFFF00"/>
                </a:solidFill>
                <a:latin typeface="+mn-ea"/>
              </a:rPr>
              <a:t>，未立即成交部分不會轉為</a:t>
            </a:r>
            <a:r>
              <a:rPr lang="en-US" altLang="zh-TW" sz="2000" dirty="0" smtClean="0">
                <a:solidFill>
                  <a:srgbClr val="FFFF00"/>
                </a:solidFill>
                <a:latin typeface="+mn-ea"/>
              </a:rPr>
              <a:t>ROD</a:t>
            </a:r>
            <a:r>
              <a:rPr lang="zh-TW" altLang="en-US" sz="2000" dirty="0" smtClean="0">
                <a:solidFill>
                  <a:srgbClr val="FFFF00"/>
                </a:solidFill>
                <a:latin typeface="+mn-ea"/>
              </a:rPr>
              <a:t>單</a:t>
            </a:r>
            <a:endParaRPr lang="en-US" altLang="zh-TW" sz="2000" dirty="0" smtClean="0">
              <a:solidFill>
                <a:srgbClr val="FFFF00"/>
              </a:solidFill>
              <a:latin typeface="+mn-ea"/>
            </a:endParaRPr>
          </a:p>
          <a:p>
            <a:pPr marL="809625" lvl="1" indent="-352425">
              <a:lnSpc>
                <a:spcPts val="2800"/>
              </a:lnSpc>
              <a:buClr>
                <a:schemeClr val="tx1"/>
              </a:buClr>
              <a:buFont typeface="Wingdings" pitchFamily="2" charset="2"/>
              <a:buChar char="u"/>
              <a:defRPr/>
            </a:pPr>
            <a:r>
              <a:rPr lang="zh-TW" altLang="en-US" sz="2000" dirty="0">
                <a:solidFill>
                  <a:srgbClr val="FFFF00"/>
                </a:solidFill>
                <a:latin typeface="+mn-ea"/>
              </a:rPr>
              <a:t>「一定範圍市價單」</a:t>
            </a:r>
            <a:r>
              <a:rPr lang="zh-TW" altLang="en-US" sz="2000" dirty="0" smtClean="0">
                <a:solidFill>
                  <a:srgbClr val="FFFF00"/>
                </a:solidFill>
                <a:latin typeface="+mn-ea"/>
              </a:rPr>
              <a:t>不</a:t>
            </a:r>
            <a:r>
              <a:rPr lang="zh-TW" altLang="en-US" sz="2000" dirty="0">
                <a:solidFill>
                  <a:srgbClr val="FFFF00"/>
                </a:solidFill>
                <a:latin typeface="+mn-ea"/>
              </a:rPr>
              <a:t>接受「當盤有效</a:t>
            </a:r>
            <a:r>
              <a:rPr lang="en-US" altLang="zh-TW" sz="2000" dirty="0">
                <a:solidFill>
                  <a:srgbClr val="FFFF00"/>
                </a:solidFill>
                <a:latin typeface="+mn-ea"/>
              </a:rPr>
              <a:t>( ROD)</a:t>
            </a:r>
            <a:r>
              <a:rPr lang="zh-TW" altLang="en-US" sz="2000" dirty="0" smtClean="0">
                <a:solidFill>
                  <a:srgbClr val="FFFF00"/>
                </a:solidFill>
                <a:latin typeface="+mn-ea"/>
              </a:rPr>
              <a:t>」之委託條件，「</a:t>
            </a:r>
            <a:r>
              <a:rPr lang="zh-TW" altLang="en-US" sz="2000" dirty="0">
                <a:solidFill>
                  <a:srgbClr val="FFFF00"/>
                </a:solidFill>
                <a:latin typeface="+mn-ea"/>
              </a:rPr>
              <a:t>一定範圍</a:t>
            </a:r>
            <a:r>
              <a:rPr lang="zh-TW" altLang="en-US" sz="2000" dirty="0" smtClean="0">
                <a:solidFill>
                  <a:srgbClr val="FFFF00"/>
                </a:solidFill>
                <a:latin typeface="+mn-ea"/>
              </a:rPr>
              <a:t>市價單」</a:t>
            </a:r>
            <a:r>
              <a:rPr lang="zh-TW" altLang="en-US" sz="2000" dirty="0">
                <a:solidFill>
                  <a:srgbClr val="FFFF00"/>
                </a:solidFill>
                <a:latin typeface="+mn-ea"/>
              </a:rPr>
              <a:t>進入期交所交易系統撮合後，不論全部或部分成交，剩餘未成交之委託口數都將立即</a:t>
            </a:r>
            <a:r>
              <a:rPr lang="zh-TW" altLang="en-US" sz="2000" dirty="0" smtClean="0">
                <a:solidFill>
                  <a:srgbClr val="FFFF00"/>
                </a:solidFill>
                <a:latin typeface="+mn-ea"/>
              </a:rPr>
              <a:t>取消，不會留在委託簿</a:t>
            </a:r>
            <a:endParaRPr lang="en-US" altLang="zh-TW" sz="2000" dirty="0" smtClean="0">
              <a:solidFill>
                <a:srgbClr val="FFFF00"/>
              </a:solidFill>
              <a:latin typeface="+mn-ea"/>
            </a:endParaRPr>
          </a:p>
          <a:p>
            <a:pPr marL="342900" lvl="1" indent="-342900">
              <a:lnSpc>
                <a:spcPts val="2800"/>
              </a:lnSpc>
              <a:buClr>
                <a:schemeClr val="tx1"/>
              </a:buClr>
              <a:buFont typeface="Wingdings" pitchFamily="2" charset="2"/>
              <a:buChar char="n"/>
              <a:defRPr/>
            </a:pPr>
            <a:r>
              <a:rPr lang="zh-TW" altLang="en-US" sz="2000" dirty="0" smtClean="0">
                <a:solidFill>
                  <a:srgbClr val="FFFF00"/>
                </a:solidFill>
                <a:latin typeface="+mn-ea"/>
              </a:rPr>
              <a:t>一定點數計算方式：</a:t>
            </a:r>
            <a:endParaRPr lang="en-US" altLang="zh-TW" sz="2000" dirty="0" smtClean="0">
              <a:solidFill>
                <a:srgbClr val="FFFF00"/>
              </a:solidFill>
              <a:latin typeface="+mn-ea"/>
            </a:endParaRPr>
          </a:p>
          <a:p>
            <a:pPr marL="809625" lvl="2" indent="-409575">
              <a:lnSpc>
                <a:spcPts val="2800"/>
              </a:lnSpc>
              <a:buClr>
                <a:schemeClr val="tx1"/>
              </a:buClr>
              <a:buFont typeface="Wingdings" pitchFamily="2" charset="2"/>
              <a:buChar char="u"/>
              <a:defRPr/>
            </a:pPr>
            <a:r>
              <a:rPr lang="zh-TW" altLang="en-US" sz="2000" dirty="0" smtClean="0">
                <a:solidFill>
                  <a:srgbClr val="FFFF00"/>
                </a:solidFill>
                <a:latin typeface="+mn-ea"/>
              </a:rPr>
              <a:t>舉例而言，臺股期貨日盤之「一定點數」為前一日標的收盤指數 </a:t>
            </a:r>
            <a:r>
              <a:rPr lang="en-US" altLang="zh-TW" sz="2000" dirty="0" smtClean="0">
                <a:solidFill>
                  <a:srgbClr val="FFFF00"/>
                </a:solidFill>
                <a:latin typeface="+mn-ea"/>
              </a:rPr>
              <a:t>0.5%</a:t>
            </a:r>
            <a:r>
              <a:rPr lang="zh-TW" altLang="en-US" sz="2000" dirty="0" smtClean="0">
                <a:solidFill>
                  <a:srgbClr val="FFFF00"/>
                </a:solidFill>
                <a:latin typeface="+mn-ea"/>
              </a:rPr>
              <a:t>，臺指選擇權日盤之「一定點數」為前一日標的收盤指數 </a:t>
            </a:r>
            <a:r>
              <a:rPr lang="en-US" altLang="zh-TW" sz="2000" dirty="0" smtClean="0">
                <a:solidFill>
                  <a:srgbClr val="FFFF00"/>
                </a:solidFill>
                <a:latin typeface="+mn-ea"/>
              </a:rPr>
              <a:t>0.2%</a:t>
            </a:r>
          </a:p>
          <a:p>
            <a:pPr lvl="1">
              <a:lnSpc>
                <a:spcPts val="2800"/>
              </a:lnSpc>
              <a:defRPr/>
            </a:pPr>
            <a:endParaRPr lang="zh-TW" altLang="en-US" sz="2000" dirty="0" smtClean="0">
              <a:solidFill>
                <a:srgbClr val="FFFF00"/>
              </a:solidFill>
              <a:latin typeface="+mn-ea"/>
            </a:endParaRPr>
          </a:p>
        </p:txBody>
      </p:sp>
      <p:sp>
        <p:nvSpPr>
          <p:cNvPr id="6"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一定範圍市價單</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3454948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090378990"/>
              </p:ext>
            </p:extLst>
          </p:nvPr>
        </p:nvGraphicFramePr>
        <p:xfrm>
          <a:off x="3113088" y="4127500"/>
          <a:ext cx="2809876" cy="2468574"/>
        </p:xfrm>
        <a:graphic>
          <a:graphicData uri="http://schemas.openxmlformats.org/drawingml/2006/table">
            <a:tbl>
              <a:tblPr firstRow="1" bandRow="1">
                <a:tableStyleId>{5C22544A-7EE6-4342-B048-85BDC9FD1C3A}</a:tableStyleId>
              </a:tblPr>
              <a:tblGrid>
                <a:gridCol w="987411">
                  <a:extLst>
                    <a:ext uri="{9D8B030D-6E8A-4147-A177-3AD203B41FA5}">
                      <a16:colId xmlns:a16="http://schemas.microsoft.com/office/drawing/2014/main" xmlns="" val="20000"/>
                    </a:ext>
                  </a:extLst>
                </a:gridCol>
                <a:gridCol w="835054">
                  <a:extLst>
                    <a:ext uri="{9D8B030D-6E8A-4147-A177-3AD203B41FA5}">
                      <a16:colId xmlns:a16="http://schemas.microsoft.com/office/drawing/2014/main" xmlns="" val="20001"/>
                    </a:ext>
                  </a:extLst>
                </a:gridCol>
                <a:gridCol w="987411">
                  <a:extLst>
                    <a:ext uri="{9D8B030D-6E8A-4147-A177-3AD203B41FA5}">
                      <a16:colId xmlns:a16="http://schemas.microsoft.com/office/drawing/2014/main" xmlns="" val="20002"/>
                    </a:ext>
                  </a:extLst>
                </a:gridCol>
              </a:tblGrid>
              <a:tr h="274285">
                <a:tc>
                  <a:txBody>
                    <a:bodyPr/>
                    <a:lstStyle/>
                    <a:p>
                      <a:pPr algn="ctr"/>
                      <a:r>
                        <a:rPr lang="zh-TW" altLang="en-US" sz="1200" b="1" dirty="0" smtClean="0"/>
                        <a:t>買進委託量</a:t>
                      </a:r>
                      <a:endParaRPr lang="zh-TW" altLang="en-US" sz="1200" b="1" dirty="0">
                        <a:solidFill>
                          <a:schemeClr val="tx1"/>
                        </a:solidFill>
                      </a:endParaRPr>
                    </a:p>
                  </a:txBody>
                  <a:tcPr marL="91388" marR="91388" marT="45703" marB="45703"/>
                </a:tc>
                <a:tc>
                  <a:txBody>
                    <a:bodyPr/>
                    <a:lstStyle/>
                    <a:p>
                      <a:pPr algn="ctr"/>
                      <a:r>
                        <a:rPr lang="zh-TW" altLang="en-US" sz="1200" b="1" dirty="0" smtClean="0"/>
                        <a:t>委託價格</a:t>
                      </a:r>
                      <a:endParaRPr lang="zh-TW" altLang="en-US" sz="1200" b="1" dirty="0">
                        <a:solidFill>
                          <a:schemeClr val="tx1"/>
                        </a:solidFill>
                      </a:endParaRPr>
                    </a:p>
                  </a:txBody>
                  <a:tcPr marL="91388" marR="91388" marT="45703" marB="45703"/>
                </a:tc>
                <a:tc>
                  <a:txBody>
                    <a:bodyPr/>
                    <a:lstStyle/>
                    <a:p>
                      <a:pPr algn="ctr"/>
                      <a:r>
                        <a:rPr lang="zh-TW" altLang="en-US" sz="1200" b="1" dirty="0" smtClean="0"/>
                        <a:t>賣出委託量</a:t>
                      </a:r>
                      <a:endParaRPr lang="zh-TW" altLang="en-US" sz="1200" b="1" dirty="0">
                        <a:solidFill>
                          <a:schemeClr val="tx1"/>
                        </a:solidFill>
                      </a:endParaRPr>
                    </a:p>
                  </a:txBody>
                  <a:tcPr marL="91388" marR="91388" marT="45703" marB="45703"/>
                </a:tc>
                <a:extLst>
                  <a:ext uri="{0D108BD9-81ED-4DB2-BD59-A6C34878D82A}">
                    <a16:rowId xmlns:a16="http://schemas.microsoft.com/office/drawing/2014/main" xmlns="" val="10000"/>
                  </a:ext>
                </a:extLst>
              </a:tr>
              <a:tr h="274285">
                <a:tc>
                  <a:txBody>
                    <a:bodyPr/>
                    <a:lstStyle/>
                    <a:p>
                      <a:pPr algn="ctr"/>
                      <a:endParaRPr lang="zh-TW" altLang="en-US" sz="1200" b="1" dirty="0">
                        <a:solidFill>
                          <a:schemeClr val="tx1"/>
                        </a:solidFill>
                      </a:endParaRPr>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600</a:t>
                      </a:r>
                      <a:endParaRPr lang="zh-TW" altLang="en-US" sz="1200" b="1" dirty="0" smtClean="0">
                        <a:solidFill>
                          <a:schemeClr val="tx1"/>
                        </a:solidFill>
                      </a:endParaRPr>
                    </a:p>
                  </a:txBody>
                  <a:tcPr marL="91388" marR="91388" marT="45703" marB="45703"/>
                </a:tc>
                <a:tc>
                  <a:txBody>
                    <a:bodyPr/>
                    <a:lstStyle/>
                    <a:p>
                      <a:pPr algn="ctr"/>
                      <a:r>
                        <a:rPr lang="en-US" altLang="zh-TW" sz="1200" b="1" dirty="0" smtClean="0"/>
                        <a:t>5</a:t>
                      </a:r>
                      <a:endParaRPr lang="zh-TW" altLang="en-US" sz="1200" b="1" dirty="0"/>
                    </a:p>
                  </a:txBody>
                  <a:tcPr marL="91388" marR="91388" marT="45703" marB="45703"/>
                </a:tc>
                <a:extLst>
                  <a:ext uri="{0D108BD9-81ED-4DB2-BD59-A6C34878D82A}">
                    <a16:rowId xmlns:a16="http://schemas.microsoft.com/office/drawing/2014/main" xmlns="" val="10001"/>
                  </a:ext>
                </a:extLst>
              </a:tr>
              <a:tr h="274285">
                <a:tc>
                  <a:txBody>
                    <a:bodyPr/>
                    <a:lstStyle/>
                    <a:p>
                      <a:pPr algn="ct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595</a:t>
                      </a:r>
                      <a:endParaRPr lang="zh-TW" altLang="en-US" sz="1200" b="1" dirty="0" smtClean="0"/>
                    </a:p>
                  </a:txBody>
                  <a:tcPr marL="91388" marR="91388" marT="45703" marB="45703"/>
                </a:tc>
                <a:tc>
                  <a:txBody>
                    <a:bodyPr/>
                    <a:lstStyle/>
                    <a:p>
                      <a:pPr algn="ctr"/>
                      <a:r>
                        <a:rPr lang="en-US" altLang="zh-TW" sz="1200" b="1" dirty="0" smtClean="0"/>
                        <a:t>12</a:t>
                      </a:r>
                      <a:endParaRPr lang="zh-TW" altLang="en-US" sz="1200" b="1" dirty="0"/>
                    </a:p>
                  </a:txBody>
                  <a:tcPr marL="91388" marR="91388" marT="45703" marB="45703"/>
                </a:tc>
                <a:extLst>
                  <a:ext uri="{0D108BD9-81ED-4DB2-BD59-A6C34878D82A}">
                    <a16:rowId xmlns:a16="http://schemas.microsoft.com/office/drawing/2014/main" xmlns="" val="10002"/>
                  </a:ext>
                </a:extLst>
              </a:tr>
              <a:tr h="274285">
                <a:tc>
                  <a:txBody>
                    <a:bodyPr/>
                    <a:lstStyle/>
                    <a:p>
                      <a:pPr algn="ct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590</a:t>
                      </a:r>
                      <a:endParaRPr lang="zh-TW" altLang="en-US" sz="1200" b="1" dirty="0" smtClean="0"/>
                    </a:p>
                  </a:txBody>
                  <a:tcPr marL="91388" marR="91388" marT="45703" marB="45703"/>
                </a:tc>
                <a:tc>
                  <a:txBody>
                    <a:bodyPr/>
                    <a:lstStyle/>
                    <a:p>
                      <a:pPr algn="ctr"/>
                      <a:r>
                        <a:rPr lang="en-US" altLang="zh-TW" sz="1200" b="1" dirty="0" smtClean="0"/>
                        <a:t>2</a:t>
                      </a:r>
                      <a:endParaRPr lang="zh-TW" altLang="en-US" sz="1200" b="1" dirty="0"/>
                    </a:p>
                  </a:txBody>
                  <a:tcPr marL="91388" marR="91388" marT="45703" marB="45703"/>
                </a:tc>
                <a:extLst>
                  <a:ext uri="{0D108BD9-81ED-4DB2-BD59-A6C34878D82A}">
                    <a16:rowId xmlns:a16="http://schemas.microsoft.com/office/drawing/2014/main" xmlns="" val="10003"/>
                  </a:ext>
                </a:extLst>
              </a:tr>
              <a:tr h="274285">
                <a:tc>
                  <a:txBody>
                    <a:bodyPr/>
                    <a:lstStyle/>
                    <a:p>
                      <a:pPr algn="ctr"/>
                      <a:r>
                        <a:rPr lang="en-US" altLang="zh-TW" sz="1200" b="1" dirty="0" smtClean="0"/>
                        <a:t>10</a:t>
                      </a: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43.5</a:t>
                      </a:r>
                      <a:endParaRPr lang="zh-TW" altLang="en-US" sz="1200" b="1" dirty="0" smtClean="0"/>
                    </a:p>
                  </a:txBody>
                  <a:tcPr marL="91388" marR="91388" marT="45703" marB="45703"/>
                </a:tc>
                <a:tc>
                  <a:txBody>
                    <a:bodyPr/>
                    <a:lstStyle/>
                    <a:p>
                      <a:pPr algn="ctr"/>
                      <a:endParaRPr lang="zh-TW" altLang="en-US" sz="1200" b="1" dirty="0"/>
                    </a:p>
                  </a:txBody>
                  <a:tcPr marL="91388" marR="91388" marT="45703" marB="45703"/>
                </a:tc>
                <a:extLst>
                  <a:ext uri="{0D108BD9-81ED-4DB2-BD59-A6C34878D82A}">
                    <a16:rowId xmlns:a16="http://schemas.microsoft.com/office/drawing/2014/main" xmlns="" val="10004"/>
                  </a:ext>
                </a:extLst>
              </a:tr>
              <a:tr h="274285">
                <a:tc>
                  <a:txBody>
                    <a:bodyPr/>
                    <a:lstStyle/>
                    <a:p>
                      <a:pPr algn="ctr"/>
                      <a:r>
                        <a:rPr lang="en-US" altLang="zh-TW" sz="1200" b="1" dirty="0" smtClean="0"/>
                        <a:t>5</a:t>
                      </a: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43.0</a:t>
                      </a:r>
                      <a:endParaRPr lang="zh-TW" altLang="en-US" sz="1200" b="1" dirty="0" smtClean="0"/>
                    </a:p>
                  </a:txBody>
                  <a:tcPr marL="91388" marR="91388" marT="45703" marB="45703"/>
                </a:tc>
                <a:tc>
                  <a:txBody>
                    <a:bodyPr/>
                    <a:lstStyle/>
                    <a:p>
                      <a:pPr algn="ctr"/>
                      <a:endParaRPr lang="zh-TW" altLang="en-US" sz="1200" b="1" dirty="0"/>
                    </a:p>
                  </a:txBody>
                  <a:tcPr marL="91388" marR="91388" marT="45703" marB="45703"/>
                </a:tc>
                <a:extLst>
                  <a:ext uri="{0D108BD9-81ED-4DB2-BD59-A6C34878D82A}">
                    <a16:rowId xmlns:a16="http://schemas.microsoft.com/office/drawing/2014/main" xmlns="" val="10005"/>
                  </a:ext>
                </a:extLst>
              </a:tr>
              <a:tr h="274285">
                <a:tc>
                  <a:txBody>
                    <a:bodyPr/>
                    <a:lstStyle/>
                    <a:p>
                      <a:pPr algn="ctr"/>
                      <a:r>
                        <a:rPr lang="en-US" altLang="zh-TW" sz="1200" b="1" dirty="0" smtClean="0"/>
                        <a:t>1</a:t>
                      </a: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42.0</a:t>
                      </a:r>
                      <a:endParaRPr lang="zh-TW" altLang="en-US" sz="1200" b="1" dirty="0" smtClean="0"/>
                    </a:p>
                  </a:txBody>
                  <a:tcPr marL="91388" marR="91388" marT="45703" marB="45703"/>
                </a:tc>
                <a:tc>
                  <a:txBody>
                    <a:bodyPr/>
                    <a:lstStyle/>
                    <a:p>
                      <a:pPr algn="ctr"/>
                      <a:endParaRPr lang="zh-TW" altLang="en-US" sz="1200" b="1" dirty="0"/>
                    </a:p>
                  </a:txBody>
                  <a:tcPr marL="91388" marR="91388" marT="45703" marB="45703"/>
                </a:tc>
                <a:extLst>
                  <a:ext uri="{0D108BD9-81ED-4DB2-BD59-A6C34878D82A}">
                    <a16:rowId xmlns:a16="http://schemas.microsoft.com/office/drawing/2014/main" xmlns="" val="10006"/>
                  </a:ext>
                </a:extLst>
              </a:tr>
              <a:tr h="274285">
                <a:tc>
                  <a:txBody>
                    <a:bodyPr/>
                    <a:lstStyle/>
                    <a:p>
                      <a:pPr algn="ctr"/>
                      <a:r>
                        <a:rPr lang="en-US" altLang="zh-TW" sz="1200" b="1" dirty="0" smtClean="0"/>
                        <a:t>1</a:t>
                      </a: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41.0</a:t>
                      </a:r>
                      <a:endParaRPr lang="zh-TW" altLang="en-US" sz="1200" b="1" dirty="0" smtClean="0"/>
                    </a:p>
                  </a:txBody>
                  <a:tcPr marL="91388" marR="91388" marT="45703" marB="45703"/>
                </a:tc>
                <a:tc>
                  <a:txBody>
                    <a:bodyPr/>
                    <a:lstStyle/>
                    <a:p>
                      <a:pPr algn="ctr"/>
                      <a:endParaRPr lang="zh-TW" altLang="en-US" sz="1200" b="1" dirty="0"/>
                    </a:p>
                  </a:txBody>
                  <a:tcPr marL="91388" marR="91388" marT="45703" marB="45703"/>
                </a:tc>
                <a:extLst>
                  <a:ext uri="{0D108BD9-81ED-4DB2-BD59-A6C34878D82A}">
                    <a16:rowId xmlns:a16="http://schemas.microsoft.com/office/drawing/2014/main" xmlns="" val="10007"/>
                  </a:ext>
                </a:extLst>
              </a:tr>
              <a:tr h="274285">
                <a:tc>
                  <a:txBody>
                    <a:bodyPr/>
                    <a:lstStyle/>
                    <a:p>
                      <a:pPr algn="ctr"/>
                      <a:r>
                        <a:rPr lang="en-US" altLang="zh-TW" sz="1200" b="1" dirty="0" smtClean="0"/>
                        <a:t>4</a:t>
                      </a: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40.0</a:t>
                      </a:r>
                      <a:endParaRPr lang="zh-TW" altLang="en-US" sz="1200" b="1" dirty="0" smtClean="0"/>
                    </a:p>
                  </a:txBody>
                  <a:tcPr marL="91388" marR="91388" marT="45703" marB="45703"/>
                </a:tc>
                <a:tc>
                  <a:txBody>
                    <a:bodyPr/>
                    <a:lstStyle/>
                    <a:p>
                      <a:pPr algn="ctr"/>
                      <a:endParaRPr lang="zh-TW" altLang="en-US" sz="1200" b="1" dirty="0"/>
                    </a:p>
                  </a:txBody>
                  <a:tcPr marL="91388" marR="91388" marT="45703" marB="45703"/>
                </a:tc>
                <a:extLst>
                  <a:ext uri="{0D108BD9-81ED-4DB2-BD59-A6C34878D82A}">
                    <a16:rowId xmlns:a16="http://schemas.microsoft.com/office/drawing/2014/main" xmlns="" val="10008"/>
                  </a:ext>
                </a:extLst>
              </a:tr>
            </a:tbl>
          </a:graphicData>
        </a:graphic>
      </p:graphicFrame>
      <p:sp>
        <p:nvSpPr>
          <p:cNvPr id="6" name="文字方塊 5"/>
          <p:cNvSpPr txBox="1"/>
          <p:nvPr/>
        </p:nvSpPr>
        <p:spPr>
          <a:xfrm>
            <a:off x="354013" y="4749800"/>
            <a:ext cx="2298700" cy="83099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TW" sz="1600" b="1" dirty="0">
                <a:solidFill>
                  <a:schemeClr val="bg1"/>
                </a:solidFill>
                <a:latin typeface="+mn-ea"/>
              </a:rPr>
              <a:t>08:46:15</a:t>
            </a:r>
            <a:r>
              <a:rPr lang="zh-TW" altLang="en-US" sz="1600" b="1" dirty="0"/>
              <a:t>新進委託：</a:t>
            </a:r>
            <a:endParaRPr lang="en-US" altLang="zh-TW" sz="1600" b="1" dirty="0"/>
          </a:p>
          <a:p>
            <a:pPr>
              <a:defRPr/>
            </a:pPr>
            <a:r>
              <a:rPr lang="zh-TW" altLang="en-US" sz="1600" b="1" dirty="0"/>
              <a:t>交易人以</a:t>
            </a:r>
            <a:r>
              <a:rPr lang="zh-TW" altLang="en-US" sz="1600" b="1" dirty="0">
                <a:solidFill>
                  <a:srgbClr val="FF0000"/>
                </a:solidFill>
              </a:rPr>
              <a:t>市價單</a:t>
            </a:r>
            <a:r>
              <a:rPr lang="en-US" altLang="zh-TW" sz="1600" b="1" dirty="0"/>
              <a:t>FOK</a:t>
            </a:r>
            <a:r>
              <a:rPr lang="zh-TW" altLang="en-US" sz="1600" b="1" dirty="0"/>
              <a:t>買進</a:t>
            </a:r>
            <a:r>
              <a:rPr lang="en-US" altLang="zh-TW" sz="1600" b="1" dirty="0"/>
              <a:t>10</a:t>
            </a:r>
            <a:r>
              <a:rPr lang="zh-TW" altLang="en-US" sz="1600" b="1" dirty="0"/>
              <a:t>口</a:t>
            </a:r>
            <a:endParaRPr lang="en-US" altLang="zh-TW" sz="1600" b="1" dirty="0"/>
          </a:p>
        </p:txBody>
      </p:sp>
      <p:sp>
        <p:nvSpPr>
          <p:cNvPr id="33840" name="向右箭號 6"/>
          <p:cNvSpPr>
            <a:spLocks noChangeArrowheads="1"/>
          </p:cNvSpPr>
          <p:nvPr/>
        </p:nvSpPr>
        <p:spPr bwMode="auto">
          <a:xfrm>
            <a:off x="2674938" y="5086350"/>
            <a:ext cx="438150" cy="312738"/>
          </a:xfrm>
          <a:prstGeom prst="rightArrow">
            <a:avLst>
              <a:gd name="adj1" fmla="val 50000"/>
              <a:gd name="adj2" fmla="val 49918"/>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cxnSp>
        <p:nvCxnSpPr>
          <p:cNvPr id="8" name="直線接點 7"/>
          <p:cNvCxnSpPr/>
          <p:nvPr/>
        </p:nvCxnSpPr>
        <p:spPr>
          <a:xfrm flipV="1">
            <a:off x="5303838" y="4995863"/>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9" name="直線接點 8"/>
          <p:cNvCxnSpPr/>
          <p:nvPr/>
        </p:nvCxnSpPr>
        <p:spPr>
          <a:xfrm flipV="1">
            <a:off x="5278438" y="4722813"/>
            <a:ext cx="266700" cy="180975"/>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0" name="文字方塊 9"/>
          <p:cNvSpPr txBox="1"/>
          <p:nvPr/>
        </p:nvSpPr>
        <p:spPr>
          <a:xfrm>
            <a:off x="5545138" y="4643438"/>
            <a:ext cx="265112" cy="338137"/>
          </a:xfrm>
          <a:prstGeom prst="rect">
            <a:avLst/>
          </a:prstGeom>
          <a:ln>
            <a:noFill/>
          </a:ln>
        </p:spPr>
        <p:style>
          <a:lnRef idx="1">
            <a:schemeClr val="accent2"/>
          </a:lnRef>
          <a:fillRef idx="0">
            <a:schemeClr val="accent2"/>
          </a:fillRef>
          <a:effectRef idx="0">
            <a:schemeClr val="accent2"/>
          </a:effectRef>
          <a:fontRef idx="minor">
            <a:schemeClr val="tx1"/>
          </a:fontRef>
        </p:style>
        <p:txBody>
          <a:bodyPr>
            <a:spAutoFit/>
          </a:bodyPr>
          <a:lstStyle/>
          <a:p>
            <a:pPr>
              <a:defRPr/>
            </a:pPr>
            <a:r>
              <a:rPr lang="en-US" altLang="zh-TW" sz="1600" dirty="0">
                <a:solidFill>
                  <a:srgbClr val="FF0000"/>
                </a:solidFill>
              </a:rPr>
              <a:t>4</a:t>
            </a:r>
            <a:endParaRPr lang="zh-TW" altLang="en-US" sz="1600" dirty="0">
              <a:solidFill>
                <a:srgbClr val="FF0000"/>
              </a:solidFill>
            </a:endParaRPr>
          </a:p>
        </p:txBody>
      </p:sp>
      <p:sp>
        <p:nvSpPr>
          <p:cNvPr id="33844" name="向右箭號 10"/>
          <p:cNvSpPr>
            <a:spLocks noChangeArrowheads="1"/>
          </p:cNvSpPr>
          <p:nvPr/>
        </p:nvSpPr>
        <p:spPr bwMode="auto">
          <a:xfrm>
            <a:off x="5922963" y="5083175"/>
            <a:ext cx="438150" cy="312738"/>
          </a:xfrm>
          <a:prstGeom prst="rightArrow">
            <a:avLst>
              <a:gd name="adj1" fmla="val 50000"/>
              <a:gd name="adj2" fmla="val 49918"/>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12" name="文字方塊 11"/>
          <p:cNvSpPr txBox="1"/>
          <p:nvPr/>
        </p:nvSpPr>
        <p:spPr>
          <a:xfrm>
            <a:off x="6361113" y="4714875"/>
            <a:ext cx="2071687" cy="83099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zh-TW" altLang="en-US" sz="1600" b="1" dirty="0"/>
              <a:t>交易人成交於：</a:t>
            </a:r>
            <a:endParaRPr lang="en-US" altLang="zh-TW" sz="1600" b="1" dirty="0"/>
          </a:p>
          <a:p>
            <a:pPr>
              <a:defRPr/>
            </a:pPr>
            <a:r>
              <a:rPr lang="en-US" altLang="zh-TW" sz="1600" b="1" dirty="0">
                <a:solidFill>
                  <a:srgbClr val="FF0000"/>
                </a:solidFill>
              </a:rPr>
              <a:t>590</a:t>
            </a:r>
            <a:r>
              <a:rPr lang="zh-TW" altLang="en-US" sz="1600" b="1" dirty="0">
                <a:solidFill>
                  <a:srgbClr val="FF0000"/>
                </a:solidFill>
              </a:rPr>
              <a:t>點</a:t>
            </a:r>
            <a:r>
              <a:rPr lang="en-US" altLang="zh-TW" sz="1600" b="1" dirty="0">
                <a:solidFill>
                  <a:srgbClr val="FF0000"/>
                </a:solidFill>
              </a:rPr>
              <a:t>(2</a:t>
            </a:r>
            <a:r>
              <a:rPr lang="zh-TW" altLang="en-US" sz="1600" b="1" dirty="0">
                <a:solidFill>
                  <a:srgbClr val="FF0000"/>
                </a:solidFill>
              </a:rPr>
              <a:t>口</a:t>
            </a:r>
            <a:r>
              <a:rPr lang="en-US" altLang="zh-TW" sz="1600" b="1" dirty="0">
                <a:solidFill>
                  <a:srgbClr val="FF0000"/>
                </a:solidFill>
              </a:rPr>
              <a:t>)</a:t>
            </a:r>
          </a:p>
          <a:p>
            <a:pPr>
              <a:defRPr/>
            </a:pPr>
            <a:r>
              <a:rPr lang="en-US" altLang="zh-TW" sz="1600" b="1" dirty="0">
                <a:solidFill>
                  <a:srgbClr val="FF0000"/>
                </a:solidFill>
              </a:rPr>
              <a:t>595</a:t>
            </a:r>
            <a:r>
              <a:rPr lang="zh-TW" altLang="en-US" sz="1600" b="1" dirty="0">
                <a:solidFill>
                  <a:srgbClr val="FF0000"/>
                </a:solidFill>
              </a:rPr>
              <a:t>點</a:t>
            </a:r>
            <a:r>
              <a:rPr lang="en-US" altLang="zh-TW" sz="1600" b="1" dirty="0">
                <a:solidFill>
                  <a:srgbClr val="FF0000"/>
                </a:solidFill>
              </a:rPr>
              <a:t>(8</a:t>
            </a:r>
            <a:r>
              <a:rPr lang="zh-TW" altLang="en-US" sz="1600" b="1" dirty="0">
                <a:solidFill>
                  <a:srgbClr val="FF0000"/>
                </a:solidFill>
              </a:rPr>
              <a:t>口</a:t>
            </a:r>
            <a:r>
              <a:rPr lang="en-US" altLang="zh-TW" sz="1600" b="1" dirty="0">
                <a:solidFill>
                  <a:srgbClr val="FF0000"/>
                </a:solidFill>
              </a:rPr>
              <a:t>)</a:t>
            </a:r>
          </a:p>
        </p:txBody>
      </p:sp>
      <p:sp>
        <p:nvSpPr>
          <p:cNvPr id="14" name="Rectangle 4"/>
          <p:cNvSpPr>
            <a:spLocks noChangeArrowheads="1"/>
          </p:cNvSpPr>
          <p:nvPr/>
        </p:nvSpPr>
        <p:spPr bwMode="auto">
          <a:xfrm>
            <a:off x="3582946" y="1341438"/>
            <a:ext cx="1978107"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一定範圍市價單</a:t>
            </a:r>
          </a:p>
        </p:txBody>
      </p:sp>
      <p:sp>
        <p:nvSpPr>
          <p:cNvPr id="15"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3</a:t>
            </a:r>
            <a:endParaRPr lang="zh-TW" altLang="en-US" b="1" dirty="0">
              <a:solidFill>
                <a:srgbClr val="FFFF00"/>
              </a:solidFill>
              <a:effectLst>
                <a:outerShdw blurRad="38100" dist="38100" dir="2700000" algn="tl">
                  <a:srgbClr val="000000"/>
                </a:outerShdw>
              </a:effectLst>
              <a:latin typeface="+mn-ea"/>
            </a:endParaRPr>
          </a:p>
        </p:txBody>
      </p:sp>
      <p:sp>
        <p:nvSpPr>
          <p:cNvPr id="16" name="內容版面配置區 2"/>
          <p:cNvSpPr>
            <a:spLocks noGrp="1"/>
          </p:cNvSpPr>
          <p:nvPr>
            <p:ph idx="1"/>
          </p:nvPr>
        </p:nvSpPr>
        <p:spPr>
          <a:xfrm>
            <a:off x="457200" y="1844823"/>
            <a:ext cx="8402638" cy="2132717"/>
          </a:xfrm>
        </p:spPr>
        <p:txBody>
          <a:bodyPr/>
          <a:lstStyle/>
          <a:p>
            <a:pPr>
              <a:buClr>
                <a:schemeClr val="tx1"/>
              </a:buClr>
              <a:buSzPct val="100000"/>
              <a:buFont typeface="Wingdings" pitchFamily="2" charset="2"/>
              <a:buChar char="n"/>
              <a:defRPr/>
            </a:pPr>
            <a:r>
              <a:rPr lang="zh-TW" altLang="en-US" sz="2000" dirty="0" smtClean="0">
                <a:solidFill>
                  <a:srgbClr val="FFFF00"/>
                </a:solidFill>
                <a:latin typeface="+mn-ea"/>
              </a:rPr>
              <a:t>一定範圍市價單可有效避免成交價格大幅偏離交易人預期，達保護效果</a:t>
            </a:r>
            <a:endParaRPr lang="en-US" altLang="zh-TW" sz="2000" dirty="0" smtClean="0">
              <a:solidFill>
                <a:srgbClr val="FFFF00"/>
              </a:solidFill>
              <a:latin typeface="+mn-ea"/>
            </a:endParaRPr>
          </a:p>
          <a:p>
            <a:pPr marL="809625" lvl="1" indent="-352425">
              <a:buClr>
                <a:schemeClr val="tx1"/>
              </a:buClr>
              <a:buFont typeface="Wingdings" pitchFamily="2" charset="2"/>
              <a:buChar char="u"/>
              <a:defRPr/>
            </a:pPr>
            <a:r>
              <a:rPr lang="en-US" altLang="zh-TW" sz="1600" dirty="0" smtClean="0">
                <a:solidFill>
                  <a:srgbClr val="FFFF00"/>
                </a:solidFill>
                <a:latin typeface="+mn-ea"/>
                <a:cs typeface="+mn-cs"/>
              </a:rPr>
              <a:t>08:46:03</a:t>
            </a:r>
            <a:r>
              <a:rPr lang="zh-TW" altLang="en-US" sz="1600" dirty="0" smtClean="0">
                <a:solidFill>
                  <a:srgbClr val="FFFF00"/>
                </a:solidFill>
                <a:latin typeface="+mn-ea"/>
                <a:cs typeface="+mn-cs"/>
              </a:rPr>
              <a:t>臺指選擇權九月</a:t>
            </a:r>
            <a:r>
              <a:rPr lang="en-US" altLang="zh-TW" sz="1600" dirty="0" smtClean="0">
                <a:solidFill>
                  <a:srgbClr val="FFFF00"/>
                </a:solidFill>
                <a:latin typeface="+mn-ea"/>
                <a:cs typeface="+mn-cs"/>
              </a:rPr>
              <a:t>9,700</a:t>
            </a:r>
            <a:r>
              <a:rPr lang="zh-TW" altLang="en-US" sz="1600" dirty="0" smtClean="0">
                <a:solidFill>
                  <a:srgbClr val="FFFF00"/>
                </a:solidFill>
                <a:latin typeface="+mn-ea"/>
                <a:cs typeface="+mn-cs"/>
              </a:rPr>
              <a:t>賣權成交價為</a:t>
            </a:r>
            <a:r>
              <a:rPr lang="en-US" altLang="zh-TW" sz="1600" dirty="0" smtClean="0">
                <a:solidFill>
                  <a:srgbClr val="00FF00"/>
                </a:solidFill>
                <a:latin typeface="+mn-ea"/>
                <a:cs typeface="+mn-cs"/>
              </a:rPr>
              <a:t>93</a:t>
            </a:r>
            <a:r>
              <a:rPr lang="zh-TW" altLang="en-US" sz="1600" dirty="0" smtClean="0">
                <a:solidFill>
                  <a:srgbClr val="00FF00"/>
                </a:solidFill>
                <a:latin typeface="+mn-ea"/>
                <a:cs typeface="+mn-cs"/>
              </a:rPr>
              <a:t>點</a:t>
            </a:r>
            <a:r>
              <a:rPr lang="zh-TW" altLang="en-US" sz="1600" dirty="0" smtClean="0">
                <a:solidFill>
                  <a:srgbClr val="FFFF00"/>
                </a:solidFill>
                <a:latin typeface="+mn-ea"/>
                <a:cs typeface="+mn-cs"/>
              </a:rPr>
              <a:t>，前一日證交所發行量加權股價收盤指數為</a:t>
            </a:r>
            <a:r>
              <a:rPr lang="en-US" altLang="zh-TW" sz="1600" dirty="0" smtClean="0">
                <a:solidFill>
                  <a:srgbClr val="FFFF00"/>
                </a:solidFill>
                <a:latin typeface="+mn-ea"/>
                <a:cs typeface="+mn-cs"/>
              </a:rPr>
              <a:t>9746.56</a:t>
            </a:r>
            <a:r>
              <a:rPr lang="zh-TW" altLang="en-US" sz="1600" dirty="0" smtClean="0">
                <a:solidFill>
                  <a:srgbClr val="FFFF00"/>
                </a:solidFill>
                <a:latin typeface="+mn-ea"/>
                <a:cs typeface="+mn-cs"/>
              </a:rPr>
              <a:t>，</a:t>
            </a:r>
            <a:r>
              <a:rPr lang="en-US" altLang="zh-TW" sz="1600" dirty="0" smtClean="0">
                <a:solidFill>
                  <a:srgbClr val="FFFF00"/>
                </a:solidFill>
                <a:latin typeface="+mn-ea"/>
                <a:cs typeface="+mn-cs"/>
              </a:rPr>
              <a:t>08:46:15</a:t>
            </a:r>
            <a:r>
              <a:rPr lang="zh-TW" altLang="en-US" sz="1600" dirty="0" smtClean="0">
                <a:solidFill>
                  <a:srgbClr val="FFFF00"/>
                </a:solidFill>
                <a:latin typeface="+mn-ea"/>
                <a:cs typeface="+mn-cs"/>
              </a:rPr>
              <a:t>委託簿如下</a:t>
            </a:r>
            <a:endParaRPr lang="en-US" altLang="zh-TW" sz="1600" dirty="0" smtClean="0">
              <a:solidFill>
                <a:srgbClr val="FFFF00"/>
              </a:solidFill>
              <a:latin typeface="+mn-ea"/>
              <a:cs typeface="+mn-cs"/>
            </a:endParaRPr>
          </a:p>
          <a:p>
            <a:pPr marL="809625" lvl="1" indent="-352425">
              <a:buClr>
                <a:schemeClr val="tx1"/>
              </a:buClr>
              <a:buFont typeface="Wingdings" pitchFamily="2" charset="2"/>
              <a:buChar char="u"/>
              <a:defRPr/>
            </a:pPr>
            <a:r>
              <a:rPr lang="zh-TW" altLang="en-US" sz="1600" dirty="0" smtClean="0">
                <a:solidFill>
                  <a:srgbClr val="FFFF00"/>
                </a:solidFill>
                <a:latin typeface="+mn-ea"/>
                <a:cs typeface="+mn-cs"/>
              </a:rPr>
              <a:t>若交易人以</a:t>
            </a:r>
            <a:r>
              <a:rPr lang="zh-TW" altLang="en-US" sz="1600" dirty="0" smtClean="0">
                <a:solidFill>
                  <a:srgbClr val="00FF00"/>
                </a:solidFill>
                <a:latin typeface="+mn-ea"/>
                <a:cs typeface="+mn-cs"/>
              </a:rPr>
              <a:t>市價委託</a:t>
            </a:r>
            <a:r>
              <a:rPr lang="en-US" altLang="zh-TW" sz="1600" dirty="0" smtClean="0">
                <a:solidFill>
                  <a:srgbClr val="FFFF00"/>
                </a:solidFill>
                <a:latin typeface="+mn-ea"/>
                <a:cs typeface="+mn-cs"/>
              </a:rPr>
              <a:t>FOK</a:t>
            </a:r>
            <a:r>
              <a:rPr lang="zh-TW" altLang="en-US" sz="1600" dirty="0" smtClean="0">
                <a:solidFill>
                  <a:srgbClr val="FFFF00"/>
                </a:solidFill>
                <a:latin typeface="+mn-ea"/>
                <a:cs typeface="+mn-cs"/>
              </a:rPr>
              <a:t>買進</a:t>
            </a:r>
            <a:r>
              <a:rPr lang="en-US" altLang="zh-TW" sz="1600" dirty="0" smtClean="0">
                <a:solidFill>
                  <a:srgbClr val="FFFF00"/>
                </a:solidFill>
                <a:latin typeface="+mn-ea"/>
                <a:cs typeface="+mn-cs"/>
              </a:rPr>
              <a:t>10</a:t>
            </a:r>
            <a:r>
              <a:rPr lang="zh-TW" altLang="en-US" sz="1600" dirty="0" smtClean="0">
                <a:solidFill>
                  <a:srgbClr val="FFFF00"/>
                </a:solidFill>
                <a:latin typeface="+mn-ea"/>
                <a:cs typeface="+mn-cs"/>
              </a:rPr>
              <a:t>口，即成交於</a:t>
            </a:r>
            <a:r>
              <a:rPr lang="en-US" altLang="zh-TW" sz="1600" dirty="0" smtClean="0">
                <a:solidFill>
                  <a:srgbClr val="FFFF00"/>
                </a:solidFill>
                <a:latin typeface="+mn-ea"/>
                <a:cs typeface="+mn-cs"/>
              </a:rPr>
              <a:t>590</a:t>
            </a:r>
            <a:r>
              <a:rPr lang="zh-TW" altLang="en-US" sz="1600" dirty="0" smtClean="0">
                <a:solidFill>
                  <a:srgbClr val="FFFF00"/>
                </a:solidFill>
                <a:latin typeface="+mn-ea"/>
                <a:cs typeface="+mn-cs"/>
              </a:rPr>
              <a:t>點</a:t>
            </a:r>
            <a:r>
              <a:rPr lang="en-US" altLang="zh-TW" sz="1600" dirty="0" smtClean="0">
                <a:solidFill>
                  <a:srgbClr val="FFFF00"/>
                </a:solidFill>
                <a:latin typeface="+mn-ea"/>
                <a:cs typeface="+mn-cs"/>
              </a:rPr>
              <a:t>2</a:t>
            </a:r>
            <a:r>
              <a:rPr lang="zh-TW" altLang="en-US" sz="1600" dirty="0" smtClean="0">
                <a:solidFill>
                  <a:srgbClr val="FFFF00"/>
                </a:solidFill>
                <a:latin typeface="+mn-ea"/>
                <a:cs typeface="+mn-cs"/>
              </a:rPr>
              <a:t>口及</a:t>
            </a:r>
            <a:r>
              <a:rPr lang="en-US" altLang="zh-TW" sz="1600" dirty="0" smtClean="0">
                <a:solidFill>
                  <a:srgbClr val="FFFF00"/>
                </a:solidFill>
                <a:latin typeface="+mn-ea"/>
                <a:cs typeface="+mn-cs"/>
              </a:rPr>
              <a:t>595</a:t>
            </a:r>
            <a:r>
              <a:rPr lang="zh-TW" altLang="en-US" sz="1600" dirty="0" smtClean="0">
                <a:solidFill>
                  <a:srgbClr val="FFFF00"/>
                </a:solidFill>
                <a:latin typeface="+mn-ea"/>
                <a:cs typeface="+mn-cs"/>
              </a:rPr>
              <a:t>點</a:t>
            </a:r>
            <a:r>
              <a:rPr lang="en-US" altLang="zh-TW" sz="1600" dirty="0" smtClean="0">
                <a:solidFill>
                  <a:srgbClr val="FFFF00"/>
                </a:solidFill>
                <a:latin typeface="+mn-ea"/>
                <a:cs typeface="+mn-cs"/>
              </a:rPr>
              <a:t>8</a:t>
            </a:r>
            <a:r>
              <a:rPr lang="zh-TW" altLang="en-US" sz="1600" dirty="0" smtClean="0">
                <a:solidFill>
                  <a:srgbClr val="FFFF00"/>
                </a:solidFill>
                <a:latin typeface="+mn-ea"/>
                <a:cs typeface="+mn-cs"/>
              </a:rPr>
              <a:t>口</a:t>
            </a:r>
            <a:endParaRPr lang="en-US" altLang="zh-TW" sz="1600" dirty="0" smtClean="0">
              <a:solidFill>
                <a:srgbClr val="FFFF00"/>
              </a:solidFill>
              <a:latin typeface="+mn-ea"/>
              <a:cs typeface="+mn-cs"/>
            </a:endParaRPr>
          </a:p>
          <a:p>
            <a:pPr marL="809625" lvl="1" indent="-352425">
              <a:buClr>
                <a:schemeClr val="tx1"/>
              </a:buClr>
              <a:buFont typeface="Wingdings" pitchFamily="2" charset="2"/>
              <a:buChar char="u"/>
              <a:defRPr/>
            </a:pPr>
            <a:r>
              <a:rPr lang="zh-TW" altLang="en-US" sz="1600" dirty="0" smtClean="0">
                <a:solidFill>
                  <a:srgbClr val="FFFF00"/>
                </a:solidFill>
                <a:latin typeface="+mn-ea"/>
                <a:cs typeface="+mn-cs"/>
              </a:rPr>
              <a:t>若交易人改以</a:t>
            </a:r>
            <a:r>
              <a:rPr lang="zh-TW" altLang="en-US" sz="1600" dirty="0" smtClean="0">
                <a:solidFill>
                  <a:srgbClr val="00FF00"/>
                </a:solidFill>
                <a:latin typeface="+mn-ea"/>
                <a:cs typeface="+mn-cs"/>
              </a:rPr>
              <a:t>一定範圍市價單</a:t>
            </a:r>
            <a:r>
              <a:rPr lang="en-US" altLang="zh-TW" sz="1600" dirty="0" smtClean="0">
                <a:solidFill>
                  <a:srgbClr val="FFFF00"/>
                </a:solidFill>
                <a:latin typeface="+mn-ea"/>
                <a:cs typeface="+mn-cs"/>
              </a:rPr>
              <a:t>FOK</a:t>
            </a:r>
            <a:r>
              <a:rPr lang="zh-TW" altLang="en-US" sz="1600" dirty="0" smtClean="0">
                <a:solidFill>
                  <a:srgbClr val="FFFF00"/>
                </a:solidFill>
                <a:latin typeface="+mn-ea"/>
                <a:cs typeface="+mn-cs"/>
              </a:rPr>
              <a:t>買進</a:t>
            </a:r>
            <a:r>
              <a:rPr lang="en-US" altLang="zh-TW" sz="1600" dirty="0" smtClean="0">
                <a:solidFill>
                  <a:srgbClr val="FFFF00"/>
                </a:solidFill>
                <a:latin typeface="+mn-ea"/>
                <a:cs typeface="+mn-cs"/>
              </a:rPr>
              <a:t>10</a:t>
            </a:r>
            <a:r>
              <a:rPr lang="zh-TW" altLang="en-US" sz="1600" dirty="0" smtClean="0">
                <a:solidFill>
                  <a:srgbClr val="FFFF00"/>
                </a:solidFill>
                <a:latin typeface="+mn-ea"/>
                <a:cs typeface="+mn-cs"/>
              </a:rPr>
              <a:t>口，本公司將以「委託當時最佳一檔委買價</a:t>
            </a:r>
            <a:r>
              <a:rPr lang="en-US" altLang="zh-TW" sz="1600" dirty="0" smtClean="0">
                <a:solidFill>
                  <a:srgbClr val="FFFF00"/>
                </a:solidFill>
                <a:latin typeface="+mn-ea"/>
                <a:cs typeface="+mn-cs"/>
              </a:rPr>
              <a:t>+</a:t>
            </a:r>
            <a:r>
              <a:rPr lang="zh-TW" altLang="en-US" sz="1600" dirty="0" smtClean="0">
                <a:solidFill>
                  <a:srgbClr val="FFFF00"/>
                </a:solidFill>
                <a:latin typeface="+mn-ea"/>
                <a:cs typeface="+mn-cs"/>
              </a:rPr>
              <a:t>前一日證交所發行量加權股價收盤指數*</a:t>
            </a:r>
            <a:r>
              <a:rPr lang="en-US" altLang="zh-TW" sz="1600" dirty="0" smtClean="0">
                <a:solidFill>
                  <a:srgbClr val="FFFF00"/>
                </a:solidFill>
                <a:latin typeface="+mn-ea"/>
                <a:cs typeface="+mn-cs"/>
              </a:rPr>
              <a:t>0.2%</a:t>
            </a:r>
            <a:r>
              <a:rPr lang="zh-TW" altLang="en-US" sz="1600" dirty="0" smtClean="0">
                <a:solidFill>
                  <a:srgbClr val="FFFF00"/>
                </a:solidFill>
                <a:latin typeface="+mn-ea"/>
                <a:cs typeface="+mn-cs"/>
              </a:rPr>
              <a:t>」</a:t>
            </a:r>
            <a:r>
              <a:rPr lang="zh-TW" altLang="zh-TW" sz="1600" dirty="0" smtClean="0">
                <a:solidFill>
                  <a:srgbClr val="FFFF00"/>
                </a:solidFill>
                <a:latin typeface="+mn-ea"/>
              </a:rPr>
              <a:t> </a:t>
            </a:r>
            <a:r>
              <a:rPr lang="en-US" altLang="zh-TW" sz="1600" dirty="0" smtClean="0">
                <a:solidFill>
                  <a:srgbClr val="FFFF00"/>
                </a:solidFill>
                <a:latin typeface="+mn-ea"/>
              </a:rPr>
              <a:t>(</a:t>
            </a:r>
            <a:r>
              <a:rPr lang="en-US" altLang="zh-TW" sz="1600" dirty="0">
                <a:solidFill>
                  <a:srgbClr val="FFFF00"/>
                </a:solidFill>
                <a:latin typeface="+mn-ea"/>
              </a:rPr>
              <a:t>43.5+9746.56*0.2%=62.99312</a:t>
            </a:r>
            <a:r>
              <a:rPr lang="zh-TW" altLang="zh-TW" sz="1600" dirty="0">
                <a:solidFill>
                  <a:srgbClr val="FFFF00"/>
                </a:solidFill>
                <a:latin typeface="+mn-ea"/>
              </a:rPr>
              <a:t>≒</a:t>
            </a:r>
            <a:r>
              <a:rPr lang="en-US" altLang="zh-TW" sz="1600" dirty="0">
                <a:solidFill>
                  <a:srgbClr val="FFFF00"/>
                </a:solidFill>
                <a:latin typeface="+mn-ea"/>
              </a:rPr>
              <a:t>63) </a:t>
            </a:r>
            <a:r>
              <a:rPr lang="zh-TW" altLang="en-US" sz="1600" dirty="0" smtClean="0">
                <a:solidFill>
                  <a:srgbClr val="FFFF00"/>
                </a:solidFill>
                <a:latin typeface="+mn-ea"/>
                <a:cs typeface="+mn-cs"/>
              </a:rPr>
              <a:t>，作為一定範圍市價單轉換價格 </a:t>
            </a:r>
            <a:r>
              <a:rPr lang="en-US" altLang="zh-TW" sz="1600" dirty="0" smtClean="0">
                <a:solidFill>
                  <a:srgbClr val="FFFF00"/>
                </a:solidFill>
                <a:latin typeface="+mn-ea"/>
                <a:cs typeface="+mn-cs"/>
              </a:rPr>
              <a:t>63</a:t>
            </a:r>
            <a:r>
              <a:rPr lang="zh-TW" altLang="en-US" sz="1600" dirty="0" smtClean="0">
                <a:solidFill>
                  <a:srgbClr val="FFFF00"/>
                </a:solidFill>
                <a:latin typeface="+mn-ea"/>
                <a:cs typeface="+mn-cs"/>
              </a:rPr>
              <a:t>點，</a:t>
            </a:r>
            <a:r>
              <a:rPr lang="zh-TW" altLang="zh-TW" sz="1600" dirty="0">
                <a:solidFill>
                  <a:srgbClr val="FFFF00"/>
                </a:solidFill>
                <a:latin typeface="+mn-ea"/>
              </a:rPr>
              <a:t>較當時最佳一檔委賣價</a:t>
            </a:r>
            <a:r>
              <a:rPr lang="en-US" altLang="zh-TW" sz="1600" dirty="0">
                <a:solidFill>
                  <a:srgbClr val="FFFF00"/>
                </a:solidFill>
                <a:latin typeface="+mn-ea"/>
              </a:rPr>
              <a:t>590</a:t>
            </a:r>
            <a:r>
              <a:rPr lang="zh-TW" altLang="zh-TW" sz="1600" dirty="0">
                <a:solidFill>
                  <a:srgbClr val="FFFF00"/>
                </a:solidFill>
                <a:latin typeface="+mn-ea"/>
              </a:rPr>
              <a:t>點低，該筆委託將無法成交</a:t>
            </a:r>
            <a:endParaRPr lang="zh-TW" altLang="en-US" sz="1600" dirty="0">
              <a:solidFill>
                <a:srgbClr val="FFFF00"/>
              </a:solidFill>
              <a:latin typeface="+mn-ea"/>
              <a:cs typeface="+mn-cs"/>
            </a:endParaRPr>
          </a:p>
        </p:txBody>
      </p:sp>
    </p:spTree>
    <p:extLst>
      <p:ext uri="{BB962C8B-B14F-4D97-AF65-F5344CB8AC3E}">
        <p14:creationId xmlns:p14="http://schemas.microsoft.com/office/powerpoint/2010/main" val="1917522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301515306"/>
              </p:ext>
            </p:extLst>
          </p:nvPr>
        </p:nvGraphicFramePr>
        <p:xfrm>
          <a:off x="3113088" y="4127500"/>
          <a:ext cx="2809876" cy="2468574"/>
        </p:xfrm>
        <a:graphic>
          <a:graphicData uri="http://schemas.openxmlformats.org/drawingml/2006/table">
            <a:tbl>
              <a:tblPr firstRow="1" bandRow="1">
                <a:tableStyleId>{5C22544A-7EE6-4342-B048-85BDC9FD1C3A}</a:tableStyleId>
              </a:tblPr>
              <a:tblGrid>
                <a:gridCol w="987411">
                  <a:extLst>
                    <a:ext uri="{9D8B030D-6E8A-4147-A177-3AD203B41FA5}">
                      <a16:colId xmlns:a16="http://schemas.microsoft.com/office/drawing/2014/main" xmlns="" val="20000"/>
                    </a:ext>
                  </a:extLst>
                </a:gridCol>
                <a:gridCol w="835054">
                  <a:extLst>
                    <a:ext uri="{9D8B030D-6E8A-4147-A177-3AD203B41FA5}">
                      <a16:colId xmlns:a16="http://schemas.microsoft.com/office/drawing/2014/main" xmlns="" val="20001"/>
                    </a:ext>
                  </a:extLst>
                </a:gridCol>
                <a:gridCol w="987411">
                  <a:extLst>
                    <a:ext uri="{9D8B030D-6E8A-4147-A177-3AD203B41FA5}">
                      <a16:colId xmlns:a16="http://schemas.microsoft.com/office/drawing/2014/main" xmlns="" val="20002"/>
                    </a:ext>
                  </a:extLst>
                </a:gridCol>
              </a:tblGrid>
              <a:tr h="274285">
                <a:tc>
                  <a:txBody>
                    <a:bodyPr/>
                    <a:lstStyle/>
                    <a:p>
                      <a:pPr algn="ctr"/>
                      <a:r>
                        <a:rPr lang="zh-TW" altLang="en-US" sz="1200" b="1" dirty="0" smtClean="0"/>
                        <a:t>買進委託量</a:t>
                      </a:r>
                      <a:endParaRPr lang="zh-TW" altLang="en-US" sz="1200" b="1" dirty="0">
                        <a:solidFill>
                          <a:schemeClr val="tx1"/>
                        </a:solidFill>
                      </a:endParaRPr>
                    </a:p>
                  </a:txBody>
                  <a:tcPr marL="91388" marR="91388" marT="45703" marB="45703"/>
                </a:tc>
                <a:tc>
                  <a:txBody>
                    <a:bodyPr/>
                    <a:lstStyle/>
                    <a:p>
                      <a:pPr algn="ctr"/>
                      <a:r>
                        <a:rPr lang="zh-TW" altLang="en-US" sz="1200" b="1" dirty="0" smtClean="0"/>
                        <a:t>委託價格</a:t>
                      </a:r>
                      <a:endParaRPr lang="zh-TW" altLang="en-US" sz="1200" b="1" dirty="0">
                        <a:solidFill>
                          <a:schemeClr val="tx1"/>
                        </a:solidFill>
                      </a:endParaRPr>
                    </a:p>
                  </a:txBody>
                  <a:tcPr marL="91388" marR="91388" marT="45703" marB="45703"/>
                </a:tc>
                <a:tc>
                  <a:txBody>
                    <a:bodyPr/>
                    <a:lstStyle/>
                    <a:p>
                      <a:pPr algn="ctr"/>
                      <a:r>
                        <a:rPr lang="zh-TW" altLang="en-US" sz="1200" b="1" dirty="0" smtClean="0"/>
                        <a:t>賣出委託量</a:t>
                      </a:r>
                      <a:endParaRPr lang="zh-TW" altLang="en-US" sz="1200" b="1" dirty="0">
                        <a:solidFill>
                          <a:schemeClr val="tx1"/>
                        </a:solidFill>
                      </a:endParaRPr>
                    </a:p>
                  </a:txBody>
                  <a:tcPr marL="91388" marR="91388" marT="45703" marB="45703"/>
                </a:tc>
                <a:extLst>
                  <a:ext uri="{0D108BD9-81ED-4DB2-BD59-A6C34878D82A}">
                    <a16:rowId xmlns:a16="http://schemas.microsoft.com/office/drawing/2014/main" xmlns="" val="10000"/>
                  </a:ext>
                </a:extLst>
              </a:tr>
              <a:tr h="274285">
                <a:tc>
                  <a:txBody>
                    <a:bodyPr/>
                    <a:lstStyle/>
                    <a:p>
                      <a:pPr algn="ctr"/>
                      <a:endParaRPr lang="zh-TW" altLang="en-US" sz="1200" b="1" dirty="0">
                        <a:solidFill>
                          <a:schemeClr val="tx1"/>
                        </a:solidFill>
                      </a:endParaRPr>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600</a:t>
                      </a:r>
                      <a:endParaRPr lang="zh-TW" altLang="en-US" sz="1200" b="1" dirty="0" smtClean="0">
                        <a:solidFill>
                          <a:schemeClr val="tx1"/>
                        </a:solidFill>
                      </a:endParaRPr>
                    </a:p>
                  </a:txBody>
                  <a:tcPr marL="91388" marR="91388" marT="45703" marB="45703"/>
                </a:tc>
                <a:tc>
                  <a:txBody>
                    <a:bodyPr/>
                    <a:lstStyle/>
                    <a:p>
                      <a:pPr algn="ctr"/>
                      <a:r>
                        <a:rPr lang="en-US" altLang="zh-TW" sz="1200" b="1" dirty="0" smtClean="0"/>
                        <a:t>5</a:t>
                      </a:r>
                      <a:endParaRPr lang="zh-TW" altLang="en-US" sz="1200" b="1" dirty="0"/>
                    </a:p>
                  </a:txBody>
                  <a:tcPr marL="91388" marR="91388" marT="45703" marB="45703"/>
                </a:tc>
                <a:extLst>
                  <a:ext uri="{0D108BD9-81ED-4DB2-BD59-A6C34878D82A}">
                    <a16:rowId xmlns:a16="http://schemas.microsoft.com/office/drawing/2014/main" xmlns="" val="10001"/>
                  </a:ext>
                </a:extLst>
              </a:tr>
              <a:tr h="274285">
                <a:tc>
                  <a:txBody>
                    <a:bodyPr/>
                    <a:lstStyle/>
                    <a:p>
                      <a:pPr algn="ct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595</a:t>
                      </a:r>
                      <a:endParaRPr lang="zh-TW" altLang="en-US" sz="1200" b="1" dirty="0" smtClean="0"/>
                    </a:p>
                  </a:txBody>
                  <a:tcPr marL="91388" marR="91388" marT="45703" marB="45703"/>
                </a:tc>
                <a:tc>
                  <a:txBody>
                    <a:bodyPr/>
                    <a:lstStyle/>
                    <a:p>
                      <a:pPr algn="ctr"/>
                      <a:r>
                        <a:rPr lang="en-US" altLang="zh-TW" sz="1200" b="1" dirty="0" smtClean="0"/>
                        <a:t>12</a:t>
                      </a:r>
                      <a:endParaRPr lang="zh-TW" altLang="en-US" sz="1200" b="1" dirty="0"/>
                    </a:p>
                  </a:txBody>
                  <a:tcPr marL="91388" marR="91388" marT="45703" marB="45703"/>
                </a:tc>
                <a:extLst>
                  <a:ext uri="{0D108BD9-81ED-4DB2-BD59-A6C34878D82A}">
                    <a16:rowId xmlns:a16="http://schemas.microsoft.com/office/drawing/2014/main" xmlns="" val="10002"/>
                  </a:ext>
                </a:extLst>
              </a:tr>
              <a:tr h="274285">
                <a:tc>
                  <a:txBody>
                    <a:bodyPr/>
                    <a:lstStyle/>
                    <a:p>
                      <a:pPr algn="ct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590</a:t>
                      </a:r>
                      <a:endParaRPr lang="zh-TW" altLang="en-US" sz="1200" b="1" dirty="0" smtClean="0"/>
                    </a:p>
                  </a:txBody>
                  <a:tcPr marL="91388" marR="91388" marT="45703" marB="45703"/>
                </a:tc>
                <a:tc>
                  <a:txBody>
                    <a:bodyPr/>
                    <a:lstStyle/>
                    <a:p>
                      <a:pPr algn="ctr"/>
                      <a:r>
                        <a:rPr lang="en-US" altLang="zh-TW" sz="1200" b="1" dirty="0" smtClean="0"/>
                        <a:t>2</a:t>
                      </a:r>
                      <a:endParaRPr lang="zh-TW" altLang="en-US" sz="1200" b="1" dirty="0"/>
                    </a:p>
                  </a:txBody>
                  <a:tcPr marL="91388" marR="91388" marT="45703" marB="45703"/>
                </a:tc>
                <a:extLst>
                  <a:ext uri="{0D108BD9-81ED-4DB2-BD59-A6C34878D82A}">
                    <a16:rowId xmlns:a16="http://schemas.microsoft.com/office/drawing/2014/main" xmlns="" val="10003"/>
                  </a:ext>
                </a:extLst>
              </a:tr>
              <a:tr h="274285">
                <a:tc>
                  <a:txBody>
                    <a:bodyPr/>
                    <a:lstStyle/>
                    <a:p>
                      <a:pPr algn="ctr"/>
                      <a:r>
                        <a:rPr lang="en-US" altLang="zh-TW" sz="1200" b="1" dirty="0" smtClean="0"/>
                        <a:t>10</a:t>
                      </a: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43.5</a:t>
                      </a:r>
                      <a:endParaRPr lang="zh-TW" altLang="en-US" sz="1200" b="1" dirty="0" smtClean="0"/>
                    </a:p>
                  </a:txBody>
                  <a:tcPr marL="91388" marR="91388" marT="45703" marB="45703"/>
                </a:tc>
                <a:tc>
                  <a:txBody>
                    <a:bodyPr/>
                    <a:lstStyle/>
                    <a:p>
                      <a:pPr algn="ctr"/>
                      <a:endParaRPr lang="zh-TW" altLang="en-US" sz="1200" b="1" dirty="0"/>
                    </a:p>
                  </a:txBody>
                  <a:tcPr marL="91388" marR="91388" marT="45703" marB="45703"/>
                </a:tc>
                <a:extLst>
                  <a:ext uri="{0D108BD9-81ED-4DB2-BD59-A6C34878D82A}">
                    <a16:rowId xmlns:a16="http://schemas.microsoft.com/office/drawing/2014/main" xmlns="" val="10004"/>
                  </a:ext>
                </a:extLst>
              </a:tr>
              <a:tr h="274285">
                <a:tc>
                  <a:txBody>
                    <a:bodyPr/>
                    <a:lstStyle/>
                    <a:p>
                      <a:pPr algn="ctr"/>
                      <a:r>
                        <a:rPr lang="en-US" altLang="zh-TW" sz="1200" b="1" dirty="0" smtClean="0"/>
                        <a:t>5</a:t>
                      </a: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43.0</a:t>
                      </a:r>
                      <a:endParaRPr lang="zh-TW" altLang="en-US" sz="1200" b="1" dirty="0" smtClean="0"/>
                    </a:p>
                  </a:txBody>
                  <a:tcPr marL="91388" marR="91388" marT="45703" marB="45703"/>
                </a:tc>
                <a:tc>
                  <a:txBody>
                    <a:bodyPr/>
                    <a:lstStyle/>
                    <a:p>
                      <a:pPr algn="ctr"/>
                      <a:endParaRPr lang="zh-TW" altLang="en-US" sz="1200" b="1" dirty="0"/>
                    </a:p>
                  </a:txBody>
                  <a:tcPr marL="91388" marR="91388" marT="45703" marB="45703"/>
                </a:tc>
                <a:extLst>
                  <a:ext uri="{0D108BD9-81ED-4DB2-BD59-A6C34878D82A}">
                    <a16:rowId xmlns:a16="http://schemas.microsoft.com/office/drawing/2014/main" xmlns="" val="10005"/>
                  </a:ext>
                </a:extLst>
              </a:tr>
              <a:tr h="274285">
                <a:tc>
                  <a:txBody>
                    <a:bodyPr/>
                    <a:lstStyle/>
                    <a:p>
                      <a:pPr algn="ctr"/>
                      <a:r>
                        <a:rPr lang="en-US" altLang="zh-TW" sz="1200" b="1" dirty="0" smtClean="0"/>
                        <a:t>1</a:t>
                      </a: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42.0</a:t>
                      </a:r>
                      <a:endParaRPr lang="zh-TW" altLang="en-US" sz="1200" b="1" dirty="0" smtClean="0"/>
                    </a:p>
                  </a:txBody>
                  <a:tcPr marL="91388" marR="91388" marT="45703" marB="45703"/>
                </a:tc>
                <a:tc>
                  <a:txBody>
                    <a:bodyPr/>
                    <a:lstStyle/>
                    <a:p>
                      <a:pPr algn="ctr"/>
                      <a:endParaRPr lang="zh-TW" altLang="en-US" sz="1200" b="1" dirty="0"/>
                    </a:p>
                  </a:txBody>
                  <a:tcPr marL="91388" marR="91388" marT="45703" marB="45703"/>
                </a:tc>
                <a:extLst>
                  <a:ext uri="{0D108BD9-81ED-4DB2-BD59-A6C34878D82A}">
                    <a16:rowId xmlns:a16="http://schemas.microsoft.com/office/drawing/2014/main" xmlns="" val="10006"/>
                  </a:ext>
                </a:extLst>
              </a:tr>
              <a:tr h="274285">
                <a:tc>
                  <a:txBody>
                    <a:bodyPr/>
                    <a:lstStyle/>
                    <a:p>
                      <a:pPr algn="ctr"/>
                      <a:r>
                        <a:rPr lang="en-US" altLang="zh-TW" sz="1200" b="1" dirty="0" smtClean="0"/>
                        <a:t>1</a:t>
                      </a: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41.0</a:t>
                      </a:r>
                      <a:endParaRPr lang="zh-TW" altLang="en-US" sz="1200" b="1" dirty="0" smtClean="0"/>
                    </a:p>
                  </a:txBody>
                  <a:tcPr marL="91388" marR="91388" marT="45703" marB="45703"/>
                </a:tc>
                <a:tc>
                  <a:txBody>
                    <a:bodyPr/>
                    <a:lstStyle/>
                    <a:p>
                      <a:pPr algn="ctr"/>
                      <a:endParaRPr lang="zh-TW" altLang="en-US" sz="1200" b="1" dirty="0"/>
                    </a:p>
                  </a:txBody>
                  <a:tcPr marL="91388" marR="91388" marT="45703" marB="45703"/>
                </a:tc>
                <a:extLst>
                  <a:ext uri="{0D108BD9-81ED-4DB2-BD59-A6C34878D82A}">
                    <a16:rowId xmlns:a16="http://schemas.microsoft.com/office/drawing/2014/main" xmlns="" val="10007"/>
                  </a:ext>
                </a:extLst>
              </a:tr>
              <a:tr h="274285">
                <a:tc>
                  <a:txBody>
                    <a:bodyPr/>
                    <a:lstStyle/>
                    <a:p>
                      <a:pPr algn="ctr"/>
                      <a:r>
                        <a:rPr lang="en-US" altLang="zh-TW" sz="1200" b="1" dirty="0" smtClean="0"/>
                        <a:t>4</a:t>
                      </a:r>
                      <a:endParaRPr lang="zh-TW" altLang="en-US" sz="1200" b="1" dirty="0"/>
                    </a:p>
                  </a:txBody>
                  <a:tcPr marL="91388" marR="91388" marT="45703" marB="457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smtClean="0"/>
                        <a:t>40.0</a:t>
                      </a:r>
                      <a:endParaRPr lang="zh-TW" altLang="en-US" sz="1200" b="1" dirty="0" smtClean="0"/>
                    </a:p>
                  </a:txBody>
                  <a:tcPr marL="91388" marR="91388" marT="45703" marB="45703"/>
                </a:tc>
                <a:tc>
                  <a:txBody>
                    <a:bodyPr/>
                    <a:lstStyle/>
                    <a:p>
                      <a:pPr algn="ctr"/>
                      <a:endParaRPr lang="zh-TW" altLang="en-US" sz="1200" b="1" dirty="0"/>
                    </a:p>
                  </a:txBody>
                  <a:tcPr marL="91388" marR="91388" marT="45703" marB="45703"/>
                </a:tc>
                <a:extLst>
                  <a:ext uri="{0D108BD9-81ED-4DB2-BD59-A6C34878D82A}">
                    <a16:rowId xmlns:a16="http://schemas.microsoft.com/office/drawing/2014/main" xmlns="" val="10008"/>
                  </a:ext>
                </a:extLst>
              </a:tr>
            </a:tbl>
          </a:graphicData>
        </a:graphic>
      </p:graphicFrame>
      <p:sp>
        <p:nvSpPr>
          <p:cNvPr id="34863" name="向右箭號 6"/>
          <p:cNvSpPr>
            <a:spLocks noChangeArrowheads="1"/>
          </p:cNvSpPr>
          <p:nvPr/>
        </p:nvSpPr>
        <p:spPr bwMode="auto">
          <a:xfrm>
            <a:off x="2674938" y="5086350"/>
            <a:ext cx="438150" cy="312738"/>
          </a:xfrm>
          <a:prstGeom prst="rightArrow">
            <a:avLst>
              <a:gd name="adj1" fmla="val 50000"/>
              <a:gd name="adj2" fmla="val 49918"/>
            </a:avLst>
          </a:prstGeom>
          <a:solidFill>
            <a:schemeClr val="accent1"/>
          </a:solidFill>
          <a:ln w="9525" algn="ctr">
            <a:solidFill>
              <a:schemeClr val="tx1"/>
            </a:solidFill>
            <a:miter lim="800000"/>
            <a:headEnd/>
            <a:tailEnd/>
          </a:ln>
        </p:spPr>
        <p:txBody>
          <a:bodyPr wrap="none"/>
          <a:lstStyle/>
          <a:p>
            <a:pPr eaLnBrk="1" hangingPunct="1"/>
            <a:endParaRPr lang="zh-TW" altLang="en-US"/>
          </a:p>
        </p:txBody>
      </p:sp>
      <p:sp>
        <p:nvSpPr>
          <p:cNvPr id="13" name="文字方塊 12"/>
          <p:cNvSpPr txBox="1"/>
          <p:nvPr/>
        </p:nvSpPr>
        <p:spPr>
          <a:xfrm>
            <a:off x="360363" y="4811713"/>
            <a:ext cx="2298700" cy="83099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TW" sz="1600" b="1" dirty="0">
                <a:solidFill>
                  <a:schemeClr val="bg1"/>
                </a:solidFill>
                <a:latin typeface="+mn-ea"/>
              </a:rPr>
              <a:t>08:46:15</a:t>
            </a:r>
            <a:r>
              <a:rPr lang="zh-TW" altLang="en-US" sz="1600" b="1" dirty="0"/>
              <a:t>新進委託：</a:t>
            </a:r>
            <a:endParaRPr lang="en-US" altLang="zh-TW" sz="1600" b="1" dirty="0"/>
          </a:p>
          <a:p>
            <a:pPr>
              <a:defRPr/>
            </a:pPr>
            <a:r>
              <a:rPr lang="zh-TW" altLang="en-US" sz="1600" b="1" dirty="0"/>
              <a:t>交易人以</a:t>
            </a:r>
            <a:r>
              <a:rPr lang="zh-TW" altLang="en-US" sz="1600" b="1" dirty="0">
                <a:solidFill>
                  <a:srgbClr val="FF0000"/>
                </a:solidFill>
              </a:rPr>
              <a:t>一定範圍市價單</a:t>
            </a:r>
            <a:r>
              <a:rPr lang="en-US" altLang="zh-TW" sz="1600" b="1" dirty="0"/>
              <a:t>FOK</a:t>
            </a:r>
            <a:r>
              <a:rPr lang="zh-TW" altLang="en-US" sz="1600" b="1" dirty="0"/>
              <a:t>買進</a:t>
            </a:r>
            <a:r>
              <a:rPr lang="en-US" altLang="zh-TW" sz="1600" b="1" dirty="0"/>
              <a:t>10</a:t>
            </a:r>
            <a:r>
              <a:rPr lang="zh-TW" altLang="en-US" sz="1600" b="1" dirty="0"/>
              <a:t>口</a:t>
            </a:r>
            <a:endParaRPr lang="en-US" altLang="zh-TW" sz="1600" b="1" dirty="0"/>
          </a:p>
        </p:txBody>
      </p:sp>
      <p:sp>
        <p:nvSpPr>
          <p:cNvPr id="14" name="文字方塊 13"/>
          <p:cNvSpPr txBox="1"/>
          <p:nvPr/>
        </p:nvSpPr>
        <p:spPr>
          <a:xfrm>
            <a:off x="6376988" y="4224338"/>
            <a:ext cx="2371725" cy="1815882"/>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zh-TW" altLang="en-US" sz="1600" b="1" dirty="0"/>
              <a:t>一定範圍市價單轉換價格：</a:t>
            </a:r>
            <a:endParaRPr lang="en-US" altLang="zh-TW" sz="1600" b="1" dirty="0"/>
          </a:p>
          <a:p>
            <a:pPr>
              <a:defRPr/>
            </a:pPr>
            <a:r>
              <a:rPr lang="en-US" altLang="zh-TW" sz="1600" b="1" dirty="0"/>
              <a:t>43.5+9746.56*0.2%=62.99312</a:t>
            </a:r>
            <a:r>
              <a:rPr lang="zh-TW" altLang="zh-TW" sz="1600" b="1" dirty="0"/>
              <a:t>≒</a:t>
            </a:r>
            <a:r>
              <a:rPr lang="en-US" altLang="zh-TW" sz="1600" b="1" dirty="0">
                <a:solidFill>
                  <a:srgbClr val="FF0000"/>
                </a:solidFill>
              </a:rPr>
              <a:t>63</a:t>
            </a:r>
          </a:p>
          <a:p>
            <a:pPr>
              <a:defRPr/>
            </a:pPr>
            <a:r>
              <a:rPr lang="zh-TW" altLang="en-US" sz="1600" b="1" dirty="0">
                <a:solidFill>
                  <a:srgbClr val="FF0000"/>
                </a:solidFill>
              </a:rPr>
              <a:t>較當時最佳一檔委賣價低，該筆委託將無法成交</a:t>
            </a:r>
            <a:endParaRPr lang="en-US" altLang="zh-TW" sz="1600" b="1" dirty="0">
              <a:solidFill>
                <a:srgbClr val="FF0000"/>
              </a:solidFill>
            </a:endParaRPr>
          </a:p>
        </p:txBody>
      </p:sp>
      <p:sp>
        <p:nvSpPr>
          <p:cNvPr id="10" name="Rectangle 4"/>
          <p:cNvSpPr>
            <a:spLocks noChangeArrowheads="1"/>
          </p:cNvSpPr>
          <p:nvPr/>
        </p:nvSpPr>
        <p:spPr bwMode="auto">
          <a:xfrm>
            <a:off x="3582946" y="1341438"/>
            <a:ext cx="1978107"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一定範圍市價單</a:t>
            </a:r>
          </a:p>
        </p:txBody>
      </p:sp>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撮合制度</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3</a:t>
            </a:r>
            <a:endParaRPr lang="zh-TW" altLang="en-US" b="1" dirty="0">
              <a:solidFill>
                <a:srgbClr val="FFFF00"/>
              </a:solidFill>
              <a:effectLst>
                <a:outerShdw blurRad="38100" dist="38100" dir="2700000" algn="tl">
                  <a:srgbClr val="000000"/>
                </a:outerShdw>
              </a:effectLst>
              <a:latin typeface="+mn-ea"/>
            </a:endParaRPr>
          </a:p>
        </p:txBody>
      </p:sp>
      <p:sp>
        <p:nvSpPr>
          <p:cNvPr id="12" name="內容版面配置區 2"/>
          <p:cNvSpPr>
            <a:spLocks noGrp="1"/>
          </p:cNvSpPr>
          <p:nvPr>
            <p:ph idx="1"/>
          </p:nvPr>
        </p:nvSpPr>
        <p:spPr>
          <a:xfrm>
            <a:off x="539552" y="1916832"/>
            <a:ext cx="8402638" cy="2047875"/>
          </a:xfrm>
        </p:spPr>
        <p:txBody>
          <a:bodyPr/>
          <a:lstStyle/>
          <a:p>
            <a:pPr>
              <a:buClr>
                <a:schemeClr val="tx1"/>
              </a:buClr>
              <a:buSzPct val="100000"/>
              <a:buFont typeface="Wingdings" pitchFamily="2" charset="2"/>
              <a:buChar char="n"/>
              <a:defRPr/>
            </a:pPr>
            <a:r>
              <a:rPr lang="zh-TW" altLang="en-US" sz="2000" dirty="0" smtClean="0">
                <a:solidFill>
                  <a:srgbClr val="FFFF00"/>
                </a:solidFill>
                <a:latin typeface="+mn-ea"/>
              </a:rPr>
              <a:t>一定範圍市價單可有效避免成交價格大幅偏離交易人預期，達保護效果</a:t>
            </a:r>
            <a:endParaRPr lang="en-US" altLang="zh-TW" sz="2000" dirty="0" smtClean="0">
              <a:solidFill>
                <a:srgbClr val="FFFF00"/>
              </a:solidFill>
              <a:latin typeface="+mn-ea"/>
            </a:endParaRPr>
          </a:p>
          <a:p>
            <a:pPr marL="809625" lvl="1" indent="-352425">
              <a:buClr>
                <a:schemeClr val="tx1"/>
              </a:buClr>
              <a:buFont typeface="Wingdings" pitchFamily="2" charset="2"/>
              <a:buChar char="u"/>
              <a:defRPr/>
            </a:pPr>
            <a:r>
              <a:rPr lang="en-US" altLang="zh-TW" sz="1600" dirty="0" smtClean="0">
                <a:solidFill>
                  <a:srgbClr val="FFFF00"/>
                </a:solidFill>
                <a:latin typeface="+mn-ea"/>
                <a:cs typeface="+mn-cs"/>
              </a:rPr>
              <a:t>08:46:03</a:t>
            </a:r>
            <a:r>
              <a:rPr lang="zh-TW" altLang="en-US" sz="1600" dirty="0" smtClean="0">
                <a:solidFill>
                  <a:srgbClr val="FFFF00"/>
                </a:solidFill>
                <a:latin typeface="+mn-ea"/>
                <a:cs typeface="+mn-cs"/>
              </a:rPr>
              <a:t>臺指選擇權九月</a:t>
            </a:r>
            <a:r>
              <a:rPr lang="en-US" altLang="zh-TW" sz="1600" dirty="0" smtClean="0">
                <a:solidFill>
                  <a:srgbClr val="FFFF00"/>
                </a:solidFill>
                <a:latin typeface="+mn-ea"/>
                <a:cs typeface="+mn-cs"/>
              </a:rPr>
              <a:t>9,700</a:t>
            </a:r>
            <a:r>
              <a:rPr lang="zh-TW" altLang="en-US" sz="1600" dirty="0" smtClean="0">
                <a:solidFill>
                  <a:srgbClr val="FFFF00"/>
                </a:solidFill>
                <a:latin typeface="+mn-ea"/>
                <a:cs typeface="+mn-cs"/>
              </a:rPr>
              <a:t>賣權成交價為</a:t>
            </a:r>
            <a:r>
              <a:rPr lang="en-US" altLang="zh-TW" sz="1600" dirty="0" smtClean="0">
                <a:solidFill>
                  <a:srgbClr val="00FF00"/>
                </a:solidFill>
                <a:latin typeface="+mn-ea"/>
                <a:cs typeface="+mn-cs"/>
              </a:rPr>
              <a:t>93</a:t>
            </a:r>
            <a:r>
              <a:rPr lang="zh-TW" altLang="en-US" sz="1600" dirty="0" smtClean="0">
                <a:solidFill>
                  <a:srgbClr val="00FF00"/>
                </a:solidFill>
                <a:latin typeface="+mn-ea"/>
                <a:cs typeface="+mn-cs"/>
              </a:rPr>
              <a:t>點</a:t>
            </a:r>
            <a:r>
              <a:rPr lang="zh-TW" altLang="en-US" sz="1600" dirty="0" smtClean="0">
                <a:solidFill>
                  <a:srgbClr val="FFFF00"/>
                </a:solidFill>
                <a:latin typeface="+mn-ea"/>
                <a:cs typeface="+mn-cs"/>
              </a:rPr>
              <a:t>，前一日證交所發行量加權股價收盤指數為</a:t>
            </a:r>
            <a:r>
              <a:rPr lang="en-US" altLang="zh-TW" sz="1600" dirty="0" smtClean="0">
                <a:solidFill>
                  <a:srgbClr val="FFFF00"/>
                </a:solidFill>
                <a:latin typeface="+mn-ea"/>
                <a:cs typeface="+mn-cs"/>
              </a:rPr>
              <a:t>9746.56</a:t>
            </a:r>
            <a:r>
              <a:rPr lang="zh-TW" altLang="en-US" sz="1600" dirty="0" smtClean="0">
                <a:solidFill>
                  <a:srgbClr val="FFFF00"/>
                </a:solidFill>
                <a:latin typeface="+mn-ea"/>
                <a:cs typeface="+mn-cs"/>
              </a:rPr>
              <a:t>，</a:t>
            </a:r>
            <a:r>
              <a:rPr lang="en-US" altLang="zh-TW" sz="1600" dirty="0" smtClean="0">
                <a:solidFill>
                  <a:srgbClr val="FFFF00"/>
                </a:solidFill>
                <a:latin typeface="+mn-ea"/>
                <a:cs typeface="+mn-cs"/>
              </a:rPr>
              <a:t>08:46:15</a:t>
            </a:r>
            <a:r>
              <a:rPr lang="zh-TW" altLang="en-US" sz="1600" dirty="0" smtClean="0">
                <a:solidFill>
                  <a:srgbClr val="FFFF00"/>
                </a:solidFill>
                <a:latin typeface="+mn-ea"/>
                <a:cs typeface="+mn-cs"/>
              </a:rPr>
              <a:t>委託簿如下</a:t>
            </a:r>
            <a:endParaRPr lang="en-US" altLang="zh-TW" sz="1600" dirty="0" smtClean="0">
              <a:solidFill>
                <a:srgbClr val="FFFF00"/>
              </a:solidFill>
              <a:latin typeface="+mn-ea"/>
              <a:cs typeface="+mn-cs"/>
            </a:endParaRPr>
          </a:p>
          <a:p>
            <a:pPr marL="809625" lvl="1" indent="-352425">
              <a:buClr>
                <a:schemeClr val="tx1"/>
              </a:buClr>
              <a:buFont typeface="Wingdings" pitchFamily="2" charset="2"/>
              <a:buChar char="u"/>
              <a:defRPr/>
            </a:pPr>
            <a:r>
              <a:rPr lang="zh-TW" altLang="en-US" sz="1600" dirty="0" smtClean="0">
                <a:solidFill>
                  <a:srgbClr val="FFFF00"/>
                </a:solidFill>
                <a:latin typeface="+mn-ea"/>
                <a:cs typeface="+mn-cs"/>
              </a:rPr>
              <a:t>若交易人以</a:t>
            </a:r>
            <a:r>
              <a:rPr lang="zh-TW" altLang="en-US" sz="1600" dirty="0" smtClean="0">
                <a:solidFill>
                  <a:srgbClr val="00FF00"/>
                </a:solidFill>
                <a:latin typeface="+mn-ea"/>
                <a:cs typeface="+mn-cs"/>
              </a:rPr>
              <a:t>市價委託</a:t>
            </a:r>
            <a:r>
              <a:rPr lang="en-US" altLang="zh-TW" sz="1600" dirty="0" smtClean="0">
                <a:solidFill>
                  <a:srgbClr val="FFFF00"/>
                </a:solidFill>
                <a:latin typeface="+mn-ea"/>
                <a:cs typeface="+mn-cs"/>
              </a:rPr>
              <a:t>FOK</a:t>
            </a:r>
            <a:r>
              <a:rPr lang="zh-TW" altLang="en-US" sz="1600" dirty="0" smtClean="0">
                <a:solidFill>
                  <a:srgbClr val="FFFF00"/>
                </a:solidFill>
                <a:latin typeface="+mn-ea"/>
                <a:cs typeface="+mn-cs"/>
              </a:rPr>
              <a:t>買進</a:t>
            </a:r>
            <a:r>
              <a:rPr lang="en-US" altLang="zh-TW" sz="1600" dirty="0" smtClean="0">
                <a:solidFill>
                  <a:srgbClr val="FFFF00"/>
                </a:solidFill>
                <a:latin typeface="+mn-ea"/>
                <a:cs typeface="+mn-cs"/>
              </a:rPr>
              <a:t>10</a:t>
            </a:r>
            <a:r>
              <a:rPr lang="zh-TW" altLang="en-US" sz="1600" dirty="0" smtClean="0">
                <a:solidFill>
                  <a:srgbClr val="FFFF00"/>
                </a:solidFill>
                <a:latin typeface="+mn-ea"/>
                <a:cs typeface="+mn-cs"/>
              </a:rPr>
              <a:t>口，即成交於</a:t>
            </a:r>
            <a:r>
              <a:rPr lang="en-US" altLang="zh-TW" sz="1600" dirty="0" smtClean="0">
                <a:solidFill>
                  <a:srgbClr val="FFFF00"/>
                </a:solidFill>
                <a:latin typeface="+mn-ea"/>
                <a:cs typeface="+mn-cs"/>
              </a:rPr>
              <a:t>590</a:t>
            </a:r>
            <a:r>
              <a:rPr lang="zh-TW" altLang="en-US" sz="1600" dirty="0" smtClean="0">
                <a:solidFill>
                  <a:srgbClr val="FFFF00"/>
                </a:solidFill>
                <a:latin typeface="+mn-ea"/>
                <a:cs typeface="+mn-cs"/>
              </a:rPr>
              <a:t>點</a:t>
            </a:r>
            <a:r>
              <a:rPr lang="en-US" altLang="zh-TW" sz="1600" dirty="0" smtClean="0">
                <a:solidFill>
                  <a:srgbClr val="FFFF00"/>
                </a:solidFill>
                <a:latin typeface="+mn-ea"/>
                <a:cs typeface="+mn-cs"/>
              </a:rPr>
              <a:t>2</a:t>
            </a:r>
            <a:r>
              <a:rPr lang="zh-TW" altLang="en-US" sz="1600" dirty="0" smtClean="0">
                <a:solidFill>
                  <a:srgbClr val="FFFF00"/>
                </a:solidFill>
                <a:latin typeface="+mn-ea"/>
                <a:cs typeface="+mn-cs"/>
              </a:rPr>
              <a:t>口及</a:t>
            </a:r>
            <a:r>
              <a:rPr lang="en-US" altLang="zh-TW" sz="1600" dirty="0" smtClean="0">
                <a:solidFill>
                  <a:srgbClr val="FFFF00"/>
                </a:solidFill>
                <a:latin typeface="+mn-ea"/>
                <a:cs typeface="+mn-cs"/>
              </a:rPr>
              <a:t>595</a:t>
            </a:r>
            <a:r>
              <a:rPr lang="zh-TW" altLang="en-US" sz="1600" dirty="0" smtClean="0">
                <a:solidFill>
                  <a:srgbClr val="FFFF00"/>
                </a:solidFill>
                <a:latin typeface="+mn-ea"/>
                <a:cs typeface="+mn-cs"/>
              </a:rPr>
              <a:t>點</a:t>
            </a:r>
            <a:r>
              <a:rPr lang="en-US" altLang="zh-TW" sz="1600" dirty="0" smtClean="0">
                <a:solidFill>
                  <a:srgbClr val="FFFF00"/>
                </a:solidFill>
                <a:latin typeface="+mn-ea"/>
                <a:cs typeface="+mn-cs"/>
              </a:rPr>
              <a:t>8</a:t>
            </a:r>
            <a:r>
              <a:rPr lang="zh-TW" altLang="en-US" sz="1600" dirty="0" smtClean="0">
                <a:solidFill>
                  <a:srgbClr val="FFFF00"/>
                </a:solidFill>
                <a:latin typeface="+mn-ea"/>
                <a:cs typeface="+mn-cs"/>
              </a:rPr>
              <a:t>口</a:t>
            </a:r>
            <a:endParaRPr lang="en-US" altLang="zh-TW" sz="1600" dirty="0" smtClean="0">
              <a:solidFill>
                <a:srgbClr val="FFFF00"/>
              </a:solidFill>
              <a:latin typeface="+mn-ea"/>
              <a:cs typeface="+mn-cs"/>
            </a:endParaRPr>
          </a:p>
          <a:p>
            <a:pPr marL="809625" lvl="1" indent="-352425">
              <a:buClr>
                <a:schemeClr val="tx1"/>
              </a:buClr>
              <a:buFont typeface="Wingdings" pitchFamily="2" charset="2"/>
              <a:buChar char="u"/>
              <a:defRPr/>
            </a:pPr>
            <a:r>
              <a:rPr lang="zh-TW" altLang="en-US" sz="1600" dirty="0" smtClean="0">
                <a:solidFill>
                  <a:srgbClr val="FFFF00"/>
                </a:solidFill>
                <a:latin typeface="+mn-ea"/>
                <a:cs typeface="+mn-cs"/>
              </a:rPr>
              <a:t>若交易人改以</a:t>
            </a:r>
            <a:r>
              <a:rPr lang="zh-TW" altLang="en-US" sz="1600" dirty="0" smtClean="0">
                <a:solidFill>
                  <a:srgbClr val="00FF00"/>
                </a:solidFill>
                <a:latin typeface="+mn-ea"/>
                <a:cs typeface="+mn-cs"/>
              </a:rPr>
              <a:t>一定範圍市價單</a:t>
            </a:r>
            <a:r>
              <a:rPr lang="en-US" altLang="zh-TW" sz="1600" dirty="0" smtClean="0">
                <a:solidFill>
                  <a:srgbClr val="FFFF00"/>
                </a:solidFill>
                <a:latin typeface="+mn-ea"/>
                <a:cs typeface="+mn-cs"/>
              </a:rPr>
              <a:t>FOK</a:t>
            </a:r>
            <a:r>
              <a:rPr lang="zh-TW" altLang="en-US" sz="1600" dirty="0" smtClean="0">
                <a:solidFill>
                  <a:srgbClr val="FFFF00"/>
                </a:solidFill>
                <a:latin typeface="+mn-ea"/>
                <a:cs typeface="+mn-cs"/>
              </a:rPr>
              <a:t>買進</a:t>
            </a:r>
            <a:r>
              <a:rPr lang="en-US" altLang="zh-TW" sz="1600" dirty="0" smtClean="0">
                <a:solidFill>
                  <a:srgbClr val="FFFF00"/>
                </a:solidFill>
                <a:latin typeface="+mn-ea"/>
                <a:cs typeface="+mn-cs"/>
              </a:rPr>
              <a:t>10</a:t>
            </a:r>
            <a:r>
              <a:rPr lang="zh-TW" altLang="en-US" sz="1600" dirty="0" smtClean="0">
                <a:solidFill>
                  <a:srgbClr val="FFFF00"/>
                </a:solidFill>
                <a:latin typeface="+mn-ea"/>
                <a:cs typeface="+mn-cs"/>
              </a:rPr>
              <a:t>口，本公司將以「委託當時最佳一檔委買價</a:t>
            </a:r>
            <a:r>
              <a:rPr lang="en-US" altLang="zh-TW" sz="1600" dirty="0" smtClean="0">
                <a:solidFill>
                  <a:srgbClr val="FFFF00"/>
                </a:solidFill>
                <a:latin typeface="+mn-ea"/>
                <a:cs typeface="+mn-cs"/>
              </a:rPr>
              <a:t>+</a:t>
            </a:r>
            <a:r>
              <a:rPr lang="zh-TW" altLang="en-US" sz="1600" dirty="0" smtClean="0">
                <a:solidFill>
                  <a:srgbClr val="FFFF00"/>
                </a:solidFill>
                <a:latin typeface="+mn-ea"/>
                <a:cs typeface="+mn-cs"/>
              </a:rPr>
              <a:t>前一日證交所發行量加權股價收盤指數*</a:t>
            </a:r>
            <a:r>
              <a:rPr lang="en-US" altLang="zh-TW" sz="1600" dirty="0" smtClean="0">
                <a:solidFill>
                  <a:srgbClr val="FFFF00"/>
                </a:solidFill>
                <a:latin typeface="+mn-ea"/>
                <a:cs typeface="+mn-cs"/>
              </a:rPr>
              <a:t>0.2%</a:t>
            </a:r>
            <a:r>
              <a:rPr lang="zh-TW" altLang="en-US" sz="1600" dirty="0" smtClean="0">
                <a:solidFill>
                  <a:srgbClr val="FFFF00"/>
                </a:solidFill>
                <a:latin typeface="+mn-ea"/>
                <a:cs typeface="+mn-cs"/>
              </a:rPr>
              <a:t>」</a:t>
            </a:r>
            <a:r>
              <a:rPr lang="zh-TW" altLang="zh-TW" sz="1600" dirty="0" smtClean="0">
                <a:solidFill>
                  <a:srgbClr val="FFFF00"/>
                </a:solidFill>
                <a:latin typeface="+mn-ea"/>
              </a:rPr>
              <a:t> </a:t>
            </a:r>
            <a:r>
              <a:rPr lang="en-US" altLang="zh-TW" sz="1600" dirty="0" smtClean="0">
                <a:solidFill>
                  <a:srgbClr val="FFFF00"/>
                </a:solidFill>
                <a:latin typeface="+mn-ea"/>
              </a:rPr>
              <a:t>(</a:t>
            </a:r>
            <a:r>
              <a:rPr lang="en-US" altLang="zh-TW" sz="1600" dirty="0">
                <a:solidFill>
                  <a:srgbClr val="FFFF00"/>
                </a:solidFill>
                <a:latin typeface="+mn-ea"/>
              </a:rPr>
              <a:t>43.5+9746.56*0.2%=62.99312</a:t>
            </a:r>
            <a:r>
              <a:rPr lang="zh-TW" altLang="zh-TW" sz="1600" dirty="0">
                <a:solidFill>
                  <a:srgbClr val="FFFF00"/>
                </a:solidFill>
                <a:latin typeface="+mn-ea"/>
              </a:rPr>
              <a:t>≒</a:t>
            </a:r>
            <a:r>
              <a:rPr lang="en-US" altLang="zh-TW" sz="1600" dirty="0">
                <a:solidFill>
                  <a:srgbClr val="FFFF00"/>
                </a:solidFill>
                <a:latin typeface="+mn-ea"/>
              </a:rPr>
              <a:t>63) </a:t>
            </a:r>
            <a:r>
              <a:rPr lang="zh-TW" altLang="en-US" sz="1600" dirty="0" smtClean="0">
                <a:solidFill>
                  <a:srgbClr val="FFFF00"/>
                </a:solidFill>
                <a:latin typeface="+mn-ea"/>
                <a:cs typeface="+mn-cs"/>
              </a:rPr>
              <a:t>，作為一定範圍市價單轉換價格 </a:t>
            </a:r>
            <a:r>
              <a:rPr lang="en-US" altLang="zh-TW" sz="1600" dirty="0" smtClean="0">
                <a:solidFill>
                  <a:srgbClr val="FFFF00"/>
                </a:solidFill>
                <a:latin typeface="+mn-ea"/>
                <a:cs typeface="+mn-cs"/>
              </a:rPr>
              <a:t>63</a:t>
            </a:r>
            <a:r>
              <a:rPr lang="zh-TW" altLang="en-US" sz="1600" dirty="0" smtClean="0">
                <a:solidFill>
                  <a:srgbClr val="FFFF00"/>
                </a:solidFill>
                <a:latin typeface="+mn-ea"/>
                <a:cs typeface="+mn-cs"/>
              </a:rPr>
              <a:t>點，</a:t>
            </a:r>
            <a:r>
              <a:rPr lang="zh-TW" altLang="zh-TW" sz="1600" dirty="0">
                <a:solidFill>
                  <a:srgbClr val="FFFF00"/>
                </a:solidFill>
                <a:latin typeface="+mn-ea"/>
              </a:rPr>
              <a:t>較當時最佳一檔委賣價</a:t>
            </a:r>
            <a:r>
              <a:rPr lang="en-US" altLang="zh-TW" sz="1600" dirty="0">
                <a:solidFill>
                  <a:srgbClr val="FFFF00"/>
                </a:solidFill>
                <a:latin typeface="+mn-ea"/>
              </a:rPr>
              <a:t>590</a:t>
            </a:r>
            <a:r>
              <a:rPr lang="zh-TW" altLang="zh-TW" sz="1600" dirty="0">
                <a:solidFill>
                  <a:srgbClr val="FFFF00"/>
                </a:solidFill>
                <a:latin typeface="+mn-ea"/>
              </a:rPr>
              <a:t>點低，該筆委託將無法成交</a:t>
            </a:r>
            <a:endParaRPr lang="zh-TW" altLang="en-US" sz="1600" dirty="0">
              <a:solidFill>
                <a:srgbClr val="FFFF00"/>
              </a:solidFill>
              <a:latin typeface="+mn-ea"/>
              <a:cs typeface="+mn-cs"/>
            </a:endParaRPr>
          </a:p>
        </p:txBody>
      </p:sp>
    </p:spTree>
    <p:extLst>
      <p:ext uri="{BB962C8B-B14F-4D97-AF65-F5344CB8AC3E}">
        <p14:creationId xmlns:p14="http://schemas.microsoft.com/office/powerpoint/2010/main" val="820043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期貨交易之特點</a:t>
            </a:r>
            <a:endParaRPr lang="zh-TW" altLang="en-US" b="1" dirty="0">
              <a:solidFill>
                <a:srgbClr val="FFFF00"/>
              </a:solidFill>
              <a:effectLst>
                <a:outerShdw blurRad="38100" dist="38100" dir="2700000" algn="tl">
                  <a:srgbClr val="000000"/>
                </a:outerShdw>
              </a:effectLst>
            </a:endParaRPr>
          </a:p>
        </p:txBody>
      </p:sp>
      <p:sp>
        <p:nvSpPr>
          <p:cNvPr id="4" name="Rectangle 3"/>
          <p:cNvSpPr txBox="1">
            <a:spLocks noChangeArrowheads="1"/>
          </p:cNvSpPr>
          <p:nvPr/>
        </p:nvSpPr>
        <p:spPr bwMode="auto">
          <a:xfrm>
            <a:off x="215516" y="1412776"/>
            <a:ext cx="8712968" cy="5112568"/>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ts val="32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期貨交易係未來到期之契約交易。</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3200"/>
              </a:lnSpc>
              <a:spcBef>
                <a:spcPts val="0"/>
              </a:spcBef>
              <a:buClr>
                <a:srgbClr val="00FF00"/>
              </a:buClr>
              <a:buSzTx/>
              <a:buFont typeface="Wingdings" pitchFamily="2" charset="2"/>
              <a:buChar char="l"/>
              <a:defRPr/>
            </a:pPr>
            <a:r>
              <a:rPr lang="zh-TW" altLang="en-US" sz="2000" dirty="0">
                <a:solidFill>
                  <a:srgbClr val="FAFD00"/>
                </a:solidFill>
                <a:effectLst>
                  <a:outerShdw blurRad="38100" dist="38100" dir="2700000" algn="tl">
                    <a:srgbClr val="000000">
                      <a:alpha val="43137"/>
                    </a:srgbClr>
                  </a:outerShdw>
                </a:effectLst>
                <a:latin typeface="+mn-ea"/>
              </a:rPr>
              <a:t>期貨交易係以保證金方式進行交易，因為行情之變化，交易人會產生高槓桿倍數損益</a:t>
            </a:r>
            <a:r>
              <a:rPr lang="zh-TW" altLang="en-US" sz="2000" dirty="0" smtClean="0">
                <a:solidFill>
                  <a:srgbClr val="FAFD00"/>
                </a:solidFill>
                <a:effectLst>
                  <a:outerShdw blurRad="38100" dist="38100" dir="2700000" algn="tl">
                    <a:srgbClr val="000000">
                      <a:alpha val="43137"/>
                    </a:srgbClr>
                  </a:outerShdw>
                </a:effectLst>
                <a:latin typeface="+mn-ea"/>
              </a:rPr>
              <a:t>或保證金需求增加之</a:t>
            </a:r>
            <a:r>
              <a:rPr lang="zh-TW" altLang="en-US" sz="2000" dirty="0">
                <a:solidFill>
                  <a:srgbClr val="FAFD00"/>
                </a:solidFill>
                <a:effectLst>
                  <a:outerShdw blurRad="38100" dist="38100" dir="2700000" algn="tl">
                    <a:srgbClr val="000000">
                      <a:alpha val="43137"/>
                    </a:srgbClr>
                  </a:outerShdw>
                </a:effectLst>
                <a:latin typeface="+mn-ea"/>
              </a:rPr>
              <a:t>風險。</a:t>
            </a:r>
            <a:endParaRPr lang="en-US" altLang="zh-TW" sz="2000" dirty="0">
              <a:solidFill>
                <a:srgbClr val="FAFD00"/>
              </a:solidFill>
              <a:effectLst>
                <a:outerShdw blurRad="38100" dist="38100" dir="2700000" algn="tl">
                  <a:srgbClr val="000000">
                    <a:alpha val="43137"/>
                  </a:srgbClr>
                </a:outerShdw>
              </a:effectLst>
              <a:latin typeface="+mn-ea"/>
            </a:endParaRPr>
          </a:p>
          <a:p>
            <a:pPr>
              <a:lnSpc>
                <a:spcPts val="3200"/>
              </a:lnSpc>
              <a:spcBef>
                <a:spcPts val="0"/>
              </a:spcBef>
              <a:buClr>
                <a:srgbClr val="00FF00"/>
              </a:buClr>
              <a:buSzTx/>
              <a:buFont typeface="Wingdings" pitchFamily="2" charset="2"/>
              <a:buChar char="l"/>
              <a:defRPr/>
            </a:pPr>
            <a:r>
              <a:rPr lang="zh-TW" altLang="en-US" sz="2000" dirty="0">
                <a:solidFill>
                  <a:srgbClr val="FAFD00"/>
                </a:solidFill>
                <a:effectLst>
                  <a:outerShdw blurRad="38100" dist="38100" dir="2700000" algn="tl">
                    <a:srgbClr val="000000">
                      <a:alpha val="43137"/>
                    </a:srgbClr>
                  </a:outerShdw>
                </a:effectLst>
                <a:latin typeface="+mn-ea"/>
              </a:rPr>
              <a:t>期貨交易下單前應預先繳足原始保證金或權利金。</a:t>
            </a:r>
            <a:endParaRPr lang="en-US" altLang="zh-TW" sz="2000" dirty="0">
              <a:solidFill>
                <a:srgbClr val="FAFD00"/>
              </a:solidFill>
              <a:effectLst>
                <a:outerShdw blurRad="38100" dist="38100" dir="2700000" algn="tl">
                  <a:srgbClr val="000000">
                    <a:alpha val="43137"/>
                  </a:srgbClr>
                </a:outerShdw>
              </a:effectLst>
              <a:latin typeface="+mn-ea"/>
            </a:endParaRPr>
          </a:p>
          <a:p>
            <a:pPr>
              <a:lnSpc>
                <a:spcPts val="3200"/>
              </a:lnSpc>
              <a:spcBef>
                <a:spcPts val="0"/>
              </a:spcBef>
              <a:buClr>
                <a:srgbClr val="00FF00"/>
              </a:buClr>
              <a:buSzTx/>
              <a:buFont typeface="Wingdings" pitchFamily="2" charset="2"/>
              <a:buChar char="l"/>
              <a:defRPr/>
            </a:pPr>
            <a:r>
              <a:rPr lang="zh-TW" altLang="en-US" sz="2000" dirty="0">
                <a:solidFill>
                  <a:srgbClr val="FAFD00"/>
                </a:solidFill>
                <a:effectLst>
                  <a:outerShdw blurRad="38100" dist="38100" dir="2700000" algn="tl">
                    <a:srgbClr val="000000">
                      <a:alpha val="43137"/>
                    </a:srgbClr>
                  </a:outerShdw>
                </a:effectLst>
                <a:latin typeface="+mn-ea"/>
              </a:rPr>
              <a:t>期貨交易所每日收盤發布結算價格，期貨商以結算價計算客戶部位當日波動之</a:t>
            </a:r>
            <a:r>
              <a:rPr lang="zh-TW" altLang="en-US" sz="2000" dirty="0" smtClean="0">
                <a:solidFill>
                  <a:srgbClr val="FAFD00"/>
                </a:solidFill>
                <a:effectLst>
                  <a:outerShdw blurRad="38100" dist="38100" dir="2700000" algn="tl">
                    <a:srgbClr val="000000">
                      <a:alpha val="43137"/>
                    </a:srgbClr>
                  </a:outerShdw>
                </a:effectLst>
                <a:latin typeface="+mn-ea"/>
              </a:rPr>
              <a:t>損益及保證金需求。</a:t>
            </a:r>
            <a:endParaRPr lang="en-US" altLang="zh-TW" sz="2000" dirty="0">
              <a:solidFill>
                <a:srgbClr val="FAFD00"/>
              </a:solidFill>
              <a:effectLst>
                <a:outerShdw blurRad="38100" dist="38100" dir="2700000" algn="tl">
                  <a:srgbClr val="000000">
                    <a:alpha val="43137"/>
                  </a:srgbClr>
                </a:outerShdw>
              </a:effectLst>
              <a:latin typeface="+mn-ea"/>
            </a:endParaRPr>
          </a:p>
          <a:p>
            <a:pPr>
              <a:lnSpc>
                <a:spcPts val="3200"/>
              </a:lnSpc>
              <a:spcBef>
                <a:spcPts val="0"/>
              </a:spcBef>
              <a:buClr>
                <a:srgbClr val="00FF00"/>
              </a:buClr>
              <a:buSzTx/>
              <a:buFont typeface="Wingdings" pitchFamily="2" charset="2"/>
              <a:buChar char="l"/>
              <a:defRPr/>
            </a:pPr>
            <a:r>
              <a:rPr lang="zh-TW" altLang="en-US" sz="2000" dirty="0">
                <a:solidFill>
                  <a:srgbClr val="FAFD00"/>
                </a:solidFill>
                <a:effectLst>
                  <a:outerShdw blurRad="38100" dist="38100" dir="2700000" algn="tl">
                    <a:srgbClr val="000000">
                      <a:alpha val="43137"/>
                    </a:srgbClr>
                  </a:outerShdw>
                </a:effectLst>
                <a:latin typeface="+mn-ea"/>
              </a:rPr>
              <a:t>目前國內期貨交易所提供</a:t>
            </a:r>
            <a:r>
              <a:rPr lang="zh-TW" altLang="en-US" sz="2000" dirty="0" smtClean="0">
                <a:solidFill>
                  <a:srgbClr val="FAFD00"/>
                </a:solidFill>
                <a:effectLst>
                  <a:outerShdw blurRad="38100" dist="38100" dir="2700000" algn="tl">
                    <a:srgbClr val="000000">
                      <a:alpha val="43137"/>
                    </a:srgbClr>
                  </a:outerShdw>
                </a:effectLst>
                <a:latin typeface="+mn-ea"/>
              </a:rPr>
              <a:t>接近</a:t>
            </a:r>
            <a:r>
              <a:rPr lang="en-US" altLang="zh-TW" sz="2000" dirty="0" smtClean="0">
                <a:solidFill>
                  <a:srgbClr val="FAFD00"/>
                </a:solidFill>
                <a:effectLst>
                  <a:outerShdw blurRad="38100" dist="38100" dir="2700000" algn="tl">
                    <a:srgbClr val="000000">
                      <a:alpha val="43137"/>
                    </a:srgbClr>
                  </a:outerShdw>
                </a:effectLst>
                <a:latin typeface="+mn-ea"/>
              </a:rPr>
              <a:t>19</a:t>
            </a:r>
            <a:r>
              <a:rPr lang="zh-TW" altLang="en-US" sz="2000" dirty="0" smtClean="0">
                <a:solidFill>
                  <a:srgbClr val="FAFD00"/>
                </a:solidFill>
                <a:effectLst>
                  <a:outerShdw blurRad="38100" dist="38100" dir="2700000" algn="tl">
                    <a:srgbClr val="000000">
                      <a:alpha val="43137"/>
                    </a:srgbClr>
                  </a:outerShdw>
                </a:effectLst>
                <a:latin typeface="+mn-ea"/>
              </a:rPr>
              <a:t>小時</a:t>
            </a:r>
            <a:r>
              <a:rPr lang="zh-TW" altLang="en-US" sz="2000" dirty="0">
                <a:solidFill>
                  <a:srgbClr val="FAFD00"/>
                </a:solidFill>
                <a:effectLst>
                  <a:outerShdw blurRad="38100" dist="38100" dir="2700000" algn="tl">
                    <a:srgbClr val="000000">
                      <a:alpha val="43137"/>
                    </a:srgbClr>
                  </a:outerShdw>
                </a:effectLst>
                <a:latin typeface="+mn-ea"/>
              </a:rPr>
              <a:t>之交易</a:t>
            </a:r>
            <a:r>
              <a:rPr lang="en-US" altLang="zh-TW" sz="2000" dirty="0">
                <a:solidFill>
                  <a:srgbClr val="FAFD00"/>
                </a:solidFill>
                <a:effectLst>
                  <a:outerShdw blurRad="38100" dist="38100" dir="2700000" algn="tl">
                    <a:srgbClr val="000000">
                      <a:alpha val="43137"/>
                    </a:srgbClr>
                  </a:outerShdw>
                </a:effectLst>
                <a:latin typeface="+mn-ea"/>
              </a:rPr>
              <a:t>(</a:t>
            </a:r>
            <a:r>
              <a:rPr lang="zh-TW" altLang="en-US" sz="2000" dirty="0">
                <a:solidFill>
                  <a:srgbClr val="FAFD00"/>
                </a:solidFill>
                <a:effectLst>
                  <a:outerShdw blurRad="38100" dist="38100" dir="2700000" algn="tl">
                    <a:srgbClr val="000000">
                      <a:alpha val="43137"/>
                    </a:srgbClr>
                  </a:outerShdw>
                </a:effectLst>
                <a:latin typeface="+mn-ea"/>
              </a:rPr>
              <a:t>即分為一般交易時段及盤後交易時段</a:t>
            </a:r>
            <a:r>
              <a:rPr lang="en-US" altLang="zh-TW" sz="2000" dirty="0">
                <a:solidFill>
                  <a:srgbClr val="FAFD00"/>
                </a:solidFill>
                <a:effectLst>
                  <a:outerShdw blurRad="38100" dist="38100" dir="2700000" algn="tl">
                    <a:srgbClr val="000000">
                      <a:alpha val="43137"/>
                    </a:srgbClr>
                  </a:outerShdw>
                </a:effectLst>
                <a:latin typeface="+mn-ea"/>
              </a:rPr>
              <a:t>)</a:t>
            </a:r>
            <a:r>
              <a:rPr lang="zh-TW" altLang="en-US" sz="2000" dirty="0">
                <a:solidFill>
                  <a:srgbClr val="FAFD00"/>
                </a:solidFill>
                <a:effectLst>
                  <a:outerShdw blurRad="38100" dist="38100" dir="2700000" algn="tl">
                    <a:srgbClr val="000000">
                      <a:alpha val="43137"/>
                    </a:srgbClr>
                  </a:outerShdw>
                </a:effectLst>
                <a:latin typeface="+mn-ea"/>
              </a:rPr>
              <a:t>，交易人參與盤後交易時段非豁免代為沖銷商品應簽署文件，瞭解風控原則。</a:t>
            </a:r>
            <a:endParaRPr lang="en-US" altLang="zh-TW" sz="2000" dirty="0">
              <a:solidFill>
                <a:srgbClr val="FAFD00"/>
              </a:solidFill>
              <a:effectLst>
                <a:outerShdw blurRad="38100" dist="38100" dir="2700000" algn="tl">
                  <a:srgbClr val="000000">
                    <a:alpha val="43137"/>
                  </a:srgbClr>
                </a:outerShdw>
              </a:effectLst>
              <a:latin typeface="+mn-ea"/>
            </a:endParaRPr>
          </a:p>
          <a:p>
            <a:pPr>
              <a:lnSpc>
                <a:spcPts val="3200"/>
              </a:lnSpc>
              <a:spcBef>
                <a:spcPts val="0"/>
              </a:spcBef>
              <a:buClr>
                <a:srgbClr val="00FF00"/>
              </a:buClr>
              <a:buSzTx/>
              <a:buFont typeface="Wingdings" pitchFamily="2" charset="2"/>
              <a:buChar char="l"/>
              <a:defRPr/>
            </a:pPr>
            <a:r>
              <a:rPr lang="zh-TW" altLang="en-US" sz="2000" dirty="0">
                <a:solidFill>
                  <a:srgbClr val="FAFD00"/>
                </a:solidFill>
                <a:effectLst>
                  <a:outerShdw blurRad="38100" dist="38100" dir="2700000" algn="tl">
                    <a:srgbClr val="000000">
                      <a:alpha val="43137"/>
                    </a:srgbClr>
                  </a:outerShdw>
                </a:effectLst>
                <a:latin typeface="+mn-ea"/>
              </a:rPr>
              <a:t>為控制客戶部位之風險，期貨商需進行盤中及盤後之風險控管作業。</a:t>
            </a:r>
            <a:endParaRPr lang="en-US" altLang="zh-TW" sz="2000" dirty="0">
              <a:solidFill>
                <a:srgbClr val="FAFD00"/>
              </a:solidFill>
              <a:effectLst>
                <a:outerShdw blurRad="38100" dist="38100" dir="2700000" algn="tl">
                  <a:srgbClr val="000000">
                    <a:alpha val="43137"/>
                  </a:srgbClr>
                </a:outerShdw>
              </a:effectLst>
              <a:latin typeface="+mn-ea"/>
            </a:endParaRPr>
          </a:p>
          <a:p>
            <a:pPr>
              <a:lnSpc>
                <a:spcPts val="3200"/>
              </a:lnSpc>
              <a:spcBef>
                <a:spcPts val="0"/>
              </a:spcBef>
              <a:buClr>
                <a:srgbClr val="00FF00"/>
              </a:buClr>
              <a:buSzTx/>
              <a:buFont typeface="Wingdings" pitchFamily="2" charset="2"/>
              <a:buChar char="l"/>
              <a:defRPr/>
            </a:pPr>
            <a:r>
              <a:rPr lang="zh-TW" altLang="en-US" sz="2000" dirty="0">
                <a:solidFill>
                  <a:srgbClr val="FAFD00"/>
                </a:solidFill>
                <a:effectLst>
                  <a:outerShdw blurRad="38100" dist="38100" dir="2700000" algn="tl">
                    <a:srgbClr val="000000">
                      <a:alpha val="43137"/>
                    </a:srgbClr>
                  </a:outerShdw>
                </a:effectLst>
                <a:latin typeface="+mn-ea"/>
              </a:rPr>
              <a:t>交易人應隨時注意行情變化對部位</a:t>
            </a:r>
            <a:r>
              <a:rPr lang="zh-TW" altLang="en-US" sz="2000" dirty="0" smtClean="0">
                <a:solidFill>
                  <a:srgbClr val="FAFD00"/>
                </a:solidFill>
                <a:effectLst>
                  <a:outerShdw blurRad="38100" dist="38100" dir="2700000" algn="tl">
                    <a:srgbClr val="000000">
                      <a:alpha val="43137"/>
                    </a:srgbClr>
                  </a:outerShdw>
                </a:effectLst>
                <a:latin typeface="+mn-ea"/>
              </a:rPr>
              <a:t>損益及保證金需求之</a:t>
            </a:r>
            <a:r>
              <a:rPr lang="zh-TW" altLang="en-US" sz="2000" dirty="0">
                <a:solidFill>
                  <a:srgbClr val="FAFD00"/>
                </a:solidFill>
                <a:effectLst>
                  <a:outerShdw blurRad="38100" dist="38100" dir="2700000" algn="tl">
                    <a:srgbClr val="000000">
                      <a:alpha val="43137"/>
                    </a:srgbClr>
                  </a:outerShdw>
                </a:effectLst>
                <a:latin typeface="+mn-ea"/>
              </a:rPr>
              <a:t>影響，並準備足夠之流動資金以負維持保證金之義務。</a:t>
            </a:r>
            <a:endParaRPr lang="en-US" altLang="zh-TW" sz="2000" dirty="0">
              <a:solidFill>
                <a:srgbClr val="FAFD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75267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6" name="Rectangle 3"/>
          <p:cNvSpPr>
            <a:spLocks noGrp="1" noChangeArrowheads="1"/>
          </p:cNvSpPr>
          <p:nvPr>
            <p:ph type="body" idx="4294967295"/>
          </p:nvPr>
        </p:nvSpPr>
        <p:spPr>
          <a:xfrm>
            <a:off x="395920" y="2060848"/>
            <a:ext cx="8352160" cy="4379069"/>
          </a:xfrm>
          <a:prstGeom prst="rect">
            <a:avLst/>
          </a:prstGeom>
        </p:spPr>
        <p:txBody>
          <a:bodyPr/>
          <a:lstStyle/>
          <a:p>
            <a:pPr marL="342900" lvl="1" indent="-342900" eaLnBrk="1" hangingPunct="1">
              <a:lnSpc>
                <a:spcPts val="3000"/>
              </a:lnSpc>
              <a:spcBef>
                <a:spcPts val="0"/>
              </a:spcBef>
              <a:buClr>
                <a:schemeClr val="tx1"/>
              </a:buClr>
              <a:buFont typeface="Wingdings" pitchFamily="2" charset="2"/>
              <a:buChar char="n"/>
              <a:defRPr/>
            </a:pPr>
            <a:r>
              <a:rPr lang="zh-TW" altLang="en-US" sz="2000" dirty="0" smtClean="0">
                <a:solidFill>
                  <a:srgbClr val="FFFF00"/>
                </a:solidFill>
                <a:latin typeface="+mn-ea"/>
              </a:rPr>
              <a:t>臺股期貨</a:t>
            </a:r>
            <a:r>
              <a:rPr lang="en-US" altLang="zh-TW" sz="2000" dirty="0" smtClean="0">
                <a:solidFill>
                  <a:srgbClr val="FFFF00"/>
                </a:solidFill>
                <a:latin typeface="+mn-ea"/>
              </a:rPr>
              <a:t>(TX) </a:t>
            </a:r>
            <a:r>
              <a:rPr lang="zh-TW" altLang="en-US" sz="2000" dirty="0" smtClean="0">
                <a:solidFill>
                  <a:srgbClr val="FFFF00"/>
                </a:solidFill>
                <a:latin typeface="+mn-ea"/>
              </a:rPr>
              <a:t>，前一日標的收盤價</a:t>
            </a:r>
            <a:r>
              <a:rPr lang="en-US" altLang="zh-TW" sz="2000" dirty="0">
                <a:solidFill>
                  <a:srgbClr val="FFFF00"/>
                </a:solidFill>
                <a:latin typeface="+mn-ea"/>
              </a:rPr>
              <a:t>9</a:t>
            </a:r>
            <a:r>
              <a:rPr lang="en-US" altLang="zh-TW" sz="2000" dirty="0" smtClean="0">
                <a:solidFill>
                  <a:srgbClr val="FFFF00"/>
                </a:solidFill>
                <a:latin typeface="+mn-ea"/>
              </a:rPr>
              <a:t>406.83</a:t>
            </a:r>
            <a:r>
              <a:rPr lang="zh-TW" altLang="en-US" sz="2000" dirty="0" smtClean="0">
                <a:solidFill>
                  <a:srgbClr val="FFFF00"/>
                </a:solidFill>
                <a:latin typeface="+mn-ea"/>
              </a:rPr>
              <a:t>，單式委託一定範圍為</a:t>
            </a:r>
            <a:r>
              <a:rPr lang="en-US" altLang="zh-TW" sz="2000" dirty="0" smtClean="0">
                <a:solidFill>
                  <a:srgbClr val="FFFF00"/>
                </a:solidFill>
                <a:latin typeface="+mn-ea"/>
              </a:rPr>
              <a:t>0.5% </a:t>
            </a:r>
            <a:r>
              <a:rPr lang="zh-TW" altLang="en-US" sz="2000" dirty="0" smtClean="0">
                <a:solidFill>
                  <a:srgbClr val="FFFF00"/>
                </a:solidFill>
                <a:latin typeface="+mn-ea"/>
              </a:rPr>
              <a:t>，即</a:t>
            </a:r>
            <a:r>
              <a:rPr lang="en-US" altLang="zh-TW" sz="2000" dirty="0" smtClean="0">
                <a:solidFill>
                  <a:srgbClr val="FFFF00"/>
                </a:solidFill>
                <a:latin typeface="+mn-ea"/>
              </a:rPr>
              <a:t>47.03415</a:t>
            </a:r>
            <a:r>
              <a:rPr lang="zh-TW" altLang="en-US" sz="2000" dirty="0" smtClean="0">
                <a:solidFill>
                  <a:srgbClr val="FFFF00"/>
                </a:solidFill>
                <a:latin typeface="+mn-ea"/>
              </a:rPr>
              <a:t> </a:t>
            </a:r>
            <a:r>
              <a:rPr lang="en-US" altLang="zh-TW" sz="2000" dirty="0" smtClean="0">
                <a:solidFill>
                  <a:srgbClr val="FFFF00"/>
                </a:solidFill>
                <a:latin typeface="+mn-ea"/>
              </a:rPr>
              <a:t>(=9406.83 x 0.5%) </a:t>
            </a:r>
            <a:r>
              <a:rPr lang="zh-TW" altLang="en-US" sz="2000" dirty="0" smtClean="0">
                <a:solidFill>
                  <a:srgbClr val="FFFF00"/>
                </a:solidFill>
                <a:latin typeface="+mn-ea"/>
              </a:rPr>
              <a:t>，跨月價差委託一定範圍為</a:t>
            </a:r>
            <a:r>
              <a:rPr lang="en-US" altLang="zh-TW" sz="2000" dirty="0" smtClean="0">
                <a:solidFill>
                  <a:srgbClr val="FFFF00"/>
                </a:solidFill>
                <a:latin typeface="+mn-ea"/>
              </a:rPr>
              <a:t>0.25%</a:t>
            </a:r>
            <a:r>
              <a:rPr lang="zh-TW" altLang="en-US" sz="2000" dirty="0" smtClean="0">
                <a:solidFill>
                  <a:srgbClr val="FFFF00"/>
                </a:solidFill>
                <a:latin typeface="+mn-ea"/>
              </a:rPr>
              <a:t> ，即</a:t>
            </a:r>
            <a:r>
              <a:rPr lang="en-US" altLang="zh-TW" sz="2000" dirty="0" smtClean="0">
                <a:solidFill>
                  <a:srgbClr val="FFFF00"/>
                </a:solidFill>
                <a:latin typeface="+mn-ea"/>
                <a:sym typeface="Wingdings" pitchFamily="2" charset="2"/>
              </a:rPr>
              <a:t>23.517075</a:t>
            </a:r>
            <a:r>
              <a:rPr lang="en-US" altLang="zh-TW" sz="2000" dirty="0" smtClean="0">
                <a:solidFill>
                  <a:srgbClr val="FFFF00"/>
                </a:solidFill>
                <a:latin typeface="+mn-ea"/>
              </a:rPr>
              <a:t>(=9406.83 x 0.25%)</a:t>
            </a:r>
          </a:p>
          <a:p>
            <a:pPr marL="742950" lvl="2" indent="-342900" eaLnBrk="1" hangingPunct="1">
              <a:lnSpc>
                <a:spcPts val="3000"/>
              </a:lnSpc>
              <a:spcBef>
                <a:spcPts val="0"/>
              </a:spcBef>
              <a:buClr>
                <a:schemeClr val="tx1"/>
              </a:buClr>
              <a:buFont typeface="Wingdings" pitchFamily="2" charset="2"/>
              <a:buChar char="u"/>
              <a:defRPr/>
            </a:pPr>
            <a:r>
              <a:rPr lang="zh-TW" altLang="en-US" sz="1800" dirty="0" smtClean="0">
                <a:solidFill>
                  <a:srgbClr val="FFFF00"/>
                </a:solidFill>
                <a:latin typeface="+mn-ea"/>
              </a:rPr>
              <a:t>單式委託：假設</a:t>
            </a:r>
            <a:r>
              <a:rPr lang="en-US" altLang="zh-TW" sz="1800" dirty="0" smtClean="0">
                <a:solidFill>
                  <a:srgbClr val="FFFF00"/>
                </a:solidFill>
                <a:latin typeface="+mn-ea"/>
              </a:rPr>
              <a:t>2019</a:t>
            </a:r>
            <a:r>
              <a:rPr lang="zh-TW" altLang="en-US" sz="1800" dirty="0" smtClean="0">
                <a:solidFill>
                  <a:srgbClr val="FFFF00"/>
                </a:solidFill>
                <a:latin typeface="+mn-ea"/>
              </a:rPr>
              <a:t>年</a:t>
            </a:r>
            <a:r>
              <a:rPr lang="en-US" altLang="zh-TW" sz="1800" dirty="0" smtClean="0">
                <a:solidFill>
                  <a:srgbClr val="FFFF00"/>
                </a:solidFill>
                <a:latin typeface="+mn-ea"/>
              </a:rPr>
              <a:t>1</a:t>
            </a:r>
            <a:r>
              <a:rPr lang="zh-TW" altLang="en-US" sz="1800" dirty="0" smtClean="0">
                <a:solidFill>
                  <a:srgbClr val="FFFF00"/>
                </a:solidFill>
                <a:latin typeface="+mn-ea"/>
              </a:rPr>
              <a:t>月合約單式委託簿當時，最佳買價</a:t>
            </a:r>
            <a:r>
              <a:rPr lang="en-US" altLang="zh-TW" sz="1800" dirty="0" smtClean="0">
                <a:solidFill>
                  <a:srgbClr val="00FF00"/>
                </a:solidFill>
                <a:latin typeface="+mn-ea"/>
              </a:rPr>
              <a:t>9411</a:t>
            </a:r>
            <a:r>
              <a:rPr lang="en-US" altLang="zh-TW" sz="1800" dirty="0" smtClean="0">
                <a:solidFill>
                  <a:srgbClr val="FFFF00"/>
                </a:solidFill>
                <a:latin typeface="+mn-ea"/>
              </a:rPr>
              <a:t> </a:t>
            </a:r>
            <a:r>
              <a:rPr lang="zh-TW" altLang="en-US" sz="1800" dirty="0" smtClean="0">
                <a:solidFill>
                  <a:srgbClr val="FFFF00"/>
                </a:solidFill>
                <a:latin typeface="+mn-ea"/>
              </a:rPr>
              <a:t>、最佳賣價</a:t>
            </a:r>
            <a:r>
              <a:rPr lang="en-US" altLang="zh-TW" sz="1800" dirty="0" smtClean="0">
                <a:solidFill>
                  <a:srgbClr val="FFFF00"/>
                </a:solidFill>
                <a:latin typeface="+mn-ea"/>
              </a:rPr>
              <a:t>9413</a:t>
            </a:r>
          </a:p>
          <a:p>
            <a:pPr marL="914400" lvl="2" indent="0" eaLnBrk="1" hangingPunct="1">
              <a:lnSpc>
                <a:spcPts val="3000"/>
              </a:lnSpc>
              <a:spcBef>
                <a:spcPts val="0"/>
              </a:spcBef>
              <a:buClr>
                <a:schemeClr val="tx1"/>
              </a:buClr>
              <a:buNone/>
              <a:defRPr/>
            </a:pPr>
            <a:r>
              <a:rPr lang="en-US" altLang="zh-TW" sz="1800" dirty="0" smtClean="0">
                <a:solidFill>
                  <a:srgbClr val="FFFF00"/>
                </a:solidFill>
                <a:latin typeface="+mn-ea"/>
                <a:sym typeface="Wingdings" pitchFamily="2" charset="2"/>
              </a:rPr>
              <a:t></a:t>
            </a:r>
            <a:r>
              <a:rPr lang="zh-TW" altLang="en-US" sz="1800" dirty="0" smtClean="0">
                <a:solidFill>
                  <a:srgbClr val="FFFF00"/>
                </a:solidFill>
                <a:latin typeface="+mn-ea"/>
              </a:rPr>
              <a:t>買單轉換價格</a:t>
            </a:r>
            <a:r>
              <a:rPr lang="en-US" altLang="zh-TW" sz="1800" dirty="0" smtClean="0">
                <a:solidFill>
                  <a:srgbClr val="00FF00"/>
                </a:solidFill>
                <a:latin typeface="+mn-ea"/>
              </a:rPr>
              <a:t>9459</a:t>
            </a:r>
            <a:r>
              <a:rPr lang="zh-TW" altLang="en-US" sz="1800" dirty="0" smtClean="0">
                <a:solidFill>
                  <a:srgbClr val="FFFF00"/>
                </a:solidFill>
                <a:latin typeface="+mn-ea"/>
              </a:rPr>
              <a:t> </a:t>
            </a:r>
            <a:r>
              <a:rPr lang="en-US" altLang="zh-TW" sz="1800" dirty="0" smtClean="0">
                <a:solidFill>
                  <a:srgbClr val="FFFF00"/>
                </a:solidFill>
                <a:latin typeface="+mn-ea"/>
              </a:rPr>
              <a:t>(=</a:t>
            </a:r>
            <a:r>
              <a:rPr lang="en-US" altLang="zh-TW" sz="1800" dirty="0" smtClean="0">
                <a:solidFill>
                  <a:srgbClr val="00FF00"/>
                </a:solidFill>
                <a:latin typeface="+mn-ea"/>
              </a:rPr>
              <a:t>9411</a:t>
            </a:r>
            <a:r>
              <a:rPr lang="en-US" altLang="zh-TW" sz="1800" dirty="0" smtClean="0">
                <a:solidFill>
                  <a:srgbClr val="FFFF00"/>
                </a:solidFill>
                <a:latin typeface="+mn-ea"/>
              </a:rPr>
              <a:t>+ 47.03415=9458.03415</a:t>
            </a:r>
            <a:r>
              <a:rPr lang="zh-TW" altLang="en-US" sz="1400" dirty="0" smtClean="0">
                <a:solidFill>
                  <a:srgbClr val="FFFF00"/>
                </a:solidFill>
                <a:latin typeface="+mn-ea"/>
              </a:rPr>
              <a:t>無條件進位至</a:t>
            </a:r>
            <a:r>
              <a:rPr lang="en-US" altLang="zh-TW" sz="1400" dirty="0" smtClean="0">
                <a:solidFill>
                  <a:srgbClr val="FFFF00"/>
                </a:solidFill>
                <a:latin typeface="+mn-ea"/>
              </a:rPr>
              <a:t>TICK</a:t>
            </a:r>
            <a:r>
              <a:rPr lang="en-US" altLang="zh-TW" sz="1800" dirty="0" smtClean="0">
                <a:solidFill>
                  <a:srgbClr val="FFFF00"/>
                </a:solidFill>
                <a:latin typeface="+mn-ea"/>
              </a:rPr>
              <a:t>)</a:t>
            </a:r>
          </a:p>
          <a:p>
            <a:pPr marL="914400" lvl="2" indent="0" eaLnBrk="1" hangingPunct="1">
              <a:lnSpc>
                <a:spcPts val="3000"/>
              </a:lnSpc>
              <a:spcBef>
                <a:spcPts val="0"/>
              </a:spcBef>
              <a:buClr>
                <a:schemeClr val="tx1"/>
              </a:buClr>
              <a:buNone/>
              <a:defRPr/>
            </a:pPr>
            <a:r>
              <a:rPr lang="en-US" altLang="zh-TW" sz="1800" dirty="0" smtClean="0">
                <a:solidFill>
                  <a:srgbClr val="FFFF00"/>
                </a:solidFill>
                <a:latin typeface="+mn-ea"/>
                <a:sym typeface="Wingdings" pitchFamily="2" charset="2"/>
              </a:rPr>
              <a:t></a:t>
            </a:r>
            <a:r>
              <a:rPr lang="zh-TW" altLang="en-US" sz="1800" dirty="0" smtClean="0">
                <a:solidFill>
                  <a:srgbClr val="FFFF00"/>
                </a:solidFill>
                <a:latin typeface="+mn-ea"/>
                <a:sym typeface="Wingdings" pitchFamily="2" charset="2"/>
              </a:rPr>
              <a:t>賣</a:t>
            </a:r>
            <a:r>
              <a:rPr lang="zh-TW" altLang="en-US" sz="1800" dirty="0" smtClean="0">
                <a:solidFill>
                  <a:srgbClr val="FFFF00"/>
                </a:solidFill>
                <a:latin typeface="+mn-ea"/>
              </a:rPr>
              <a:t>單轉換價格</a:t>
            </a:r>
            <a:r>
              <a:rPr lang="en-US" altLang="zh-TW" sz="1800" dirty="0" smtClean="0">
                <a:solidFill>
                  <a:srgbClr val="FFFF00"/>
                </a:solidFill>
                <a:latin typeface="+mn-ea"/>
              </a:rPr>
              <a:t>9365</a:t>
            </a:r>
            <a:r>
              <a:rPr lang="zh-TW" altLang="en-US" sz="1800" dirty="0" smtClean="0">
                <a:solidFill>
                  <a:srgbClr val="FFFF00"/>
                </a:solidFill>
                <a:latin typeface="+mn-ea"/>
              </a:rPr>
              <a:t> </a:t>
            </a:r>
            <a:r>
              <a:rPr lang="en-US" altLang="zh-TW" sz="1800" dirty="0" smtClean="0">
                <a:solidFill>
                  <a:srgbClr val="FFFF00"/>
                </a:solidFill>
                <a:latin typeface="+mn-ea"/>
              </a:rPr>
              <a:t>(=9413 - 47.03415=9365.96585</a:t>
            </a:r>
            <a:r>
              <a:rPr lang="zh-TW" altLang="en-US" sz="1400" dirty="0" smtClean="0">
                <a:solidFill>
                  <a:srgbClr val="FFFF00"/>
                </a:solidFill>
                <a:latin typeface="+mn-ea"/>
              </a:rPr>
              <a:t>無條件捨去至</a:t>
            </a:r>
            <a:r>
              <a:rPr lang="en-US" altLang="zh-TW" sz="1400" dirty="0" smtClean="0">
                <a:solidFill>
                  <a:srgbClr val="FFFF00"/>
                </a:solidFill>
                <a:latin typeface="+mn-ea"/>
              </a:rPr>
              <a:t>TICK</a:t>
            </a:r>
            <a:r>
              <a:rPr lang="en-US" altLang="zh-TW" sz="1800" dirty="0" smtClean="0">
                <a:solidFill>
                  <a:srgbClr val="FFFF00"/>
                </a:solidFill>
                <a:latin typeface="+mn-ea"/>
              </a:rPr>
              <a:t>)</a:t>
            </a:r>
          </a:p>
          <a:p>
            <a:pPr marL="742950" lvl="2" indent="-342900" eaLnBrk="1" hangingPunct="1">
              <a:lnSpc>
                <a:spcPts val="3000"/>
              </a:lnSpc>
              <a:spcBef>
                <a:spcPts val="0"/>
              </a:spcBef>
              <a:buClr>
                <a:schemeClr val="tx1"/>
              </a:buClr>
              <a:buFont typeface="Wingdings" pitchFamily="2" charset="2"/>
              <a:buChar char="u"/>
              <a:defRPr/>
            </a:pPr>
            <a:r>
              <a:rPr lang="zh-TW" altLang="en-US" sz="1800" dirty="0" smtClean="0">
                <a:solidFill>
                  <a:srgbClr val="FFFF00"/>
                </a:solidFill>
                <a:latin typeface="+mn-ea"/>
              </a:rPr>
              <a:t>跨月價差委託：假設</a:t>
            </a:r>
            <a:r>
              <a:rPr lang="en-US" altLang="zh-TW" sz="1800" dirty="0" smtClean="0">
                <a:solidFill>
                  <a:srgbClr val="FFFF00"/>
                </a:solidFill>
                <a:latin typeface="+mn-ea"/>
              </a:rPr>
              <a:t>2019</a:t>
            </a:r>
            <a:r>
              <a:rPr lang="zh-TW" altLang="en-US" sz="1800" dirty="0" smtClean="0">
                <a:solidFill>
                  <a:srgbClr val="FFFF00"/>
                </a:solidFill>
                <a:latin typeface="+mn-ea"/>
              </a:rPr>
              <a:t>年</a:t>
            </a:r>
            <a:r>
              <a:rPr lang="en-US" altLang="zh-TW" sz="1800" dirty="0" smtClean="0">
                <a:solidFill>
                  <a:srgbClr val="FFFF00"/>
                </a:solidFill>
                <a:latin typeface="+mn-ea"/>
              </a:rPr>
              <a:t>1</a:t>
            </a:r>
            <a:r>
              <a:rPr lang="zh-TW" altLang="en-US" sz="1800" dirty="0" smtClean="0">
                <a:solidFill>
                  <a:srgbClr val="FFFF00"/>
                </a:solidFill>
                <a:latin typeface="+mn-ea"/>
              </a:rPr>
              <a:t>月</a:t>
            </a:r>
            <a:r>
              <a:rPr lang="en-US" altLang="zh-TW" sz="1800" dirty="0" smtClean="0">
                <a:solidFill>
                  <a:srgbClr val="FFFF00"/>
                </a:solidFill>
                <a:latin typeface="+mn-ea"/>
              </a:rPr>
              <a:t>v.s.2019</a:t>
            </a:r>
            <a:r>
              <a:rPr lang="zh-TW" altLang="en-US" sz="1800" dirty="0" smtClean="0">
                <a:solidFill>
                  <a:srgbClr val="FFFF00"/>
                </a:solidFill>
                <a:latin typeface="+mn-ea"/>
              </a:rPr>
              <a:t>年</a:t>
            </a:r>
            <a:r>
              <a:rPr lang="en-US" altLang="zh-TW" sz="1800" dirty="0" smtClean="0">
                <a:solidFill>
                  <a:srgbClr val="FFFF00"/>
                </a:solidFill>
                <a:latin typeface="+mn-ea"/>
              </a:rPr>
              <a:t>2</a:t>
            </a:r>
            <a:r>
              <a:rPr lang="zh-TW" altLang="en-US" sz="1800" dirty="0" smtClean="0">
                <a:solidFill>
                  <a:srgbClr val="FFFF00"/>
                </a:solidFill>
                <a:latin typeface="+mn-ea"/>
              </a:rPr>
              <a:t>月跨月價差委託簿當時，最佳買價</a:t>
            </a:r>
            <a:r>
              <a:rPr lang="en-US" altLang="zh-TW" sz="1800" dirty="0" smtClean="0">
                <a:solidFill>
                  <a:srgbClr val="00FF00"/>
                </a:solidFill>
                <a:latin typeface="+mn-ea"/>
              </a:rPr>
              <a:t>-12</a:t>
            </a:r>
            <a:r>
              <a:rPr lang="zh-TW" altLang="en-US" sz="1800" dirty="0" smtClean="0">
                <a:solidFill>
                  <a:srgbClr val="00FF00"/>
                </a:solidFill>
                <a:latin typeface="+mn-ea"/>
              </a:rPr>
              <a:t> </a:t>
            </a:r>
            <a:r>
              <a:rPr lang="zh-TW" altLang="en-US" sz="1800" dirty="0" smtClean="0">
                <a:solidFill>
                  <a:srgbClr val="FFFF00"/>
                </a:solidFill>
                <a:latin typeface="+mn-ea"/>
              </a:rPr>
              <a:t>、最佳賣價</a:t>
            </a:r>
            <a:r>
              <a:rPr lang="en-US" altLang="zh-TW" sz="1800" dirty="0" smtClean="0">
                <a:solidFill>
                  <a:srgbClr val="FFFF00"/>
                </a:solidFill>
                <a:latin typeface="+mn-ea"/>
              </a:rPr>
              <a:t>-11</a:t>
            </a:r>
          </a:p>
          <a:p>
            <a:pPr marL="914400" lvl="2" indent="0" eaLnBrk="1" hangingPunct="1">
              <a:lnSpc>
                <a:spcPts val="3000"/>
              </a:lnSpc>
              <a:spcBef>
                <a:spcPts val="0"/>
              </a:spcBef>
              <a:buClr>
                <a:schemeClr val="tx1"/>
              </a:buClr>
              <a:buNone/>
              <a:defRPr/>
            </a:pPr>
            <a:r>
              <a:rPr lang="en-US" altLang="zh-TW" sz="1800" dirty="0" smtClean="0">
                <a:solidFill>
                  <a:srgbClr val="FFFF00"/>
                </a:solidFill>
                <a:latin typeface="+mn-ea"/>
                <a:sym typeface="Wingdings" pitchFamily="2" charset="2"/>
              </a:rPr>
              <a:t></a:t>
            </a:r>
            <a:r>
              <a:rPr lang="zh-TW" altLang="en-US" sz="1800" dirty="0" smtClean="0">
                <a:solidFill>
                  <a:srgbClr val="FFFF00"/>
                </a:solidFill>
                <a:latin typeface="+mn-ea"/>
              </a:rPr>
              <a:t>買單轉換價格</a:t>
            </a:r>
            <a:r>
              <a:rPr lang="en-US" altLang="zh-TW" sz="1800" dirty="0" smtClean="0">
                <a:solidFill>
                  <a:srgbClr val="00FF00"/>
                </a:solidFill>
                <a:latin typeface="+mn-ea"/>
              </a:rPr>
              <a:t>12</a:t>
            </a:r>
            <a:r>
              <a:rPr lang="zh-TW" altLang="en-US" sz="1800" dirty="0" smtClean="0">
                <a:solidFill>
                  <a:srgbClr val="FFFF00"/>
                </a:solidFill>
                <a:latin typeface="+mn-ea"/>
              </a:rPr>
              <a:t> </a:t>
            </a:r>
            <a:r>
              <a:rPr lang="en-US" altLang="zh-TW" sz="1800" dirty="0" smtClean="0">
                <a:solidFill>
                  <a:srgbClr val="FFFF00"/>
                </a:solidFill>
                <a:latin typeface="+mn-ea"/>
              </a:rPr>
              <a:t>(=</a:t>
            </a:r>
            <a:r>
              <a:rPr lang="en-US" altLang="zh-TW" sz="1800" dirty="0" smtClean="0">
                <a:solidFill>
                  <a:srgbClr val="00FF00"/>
                </a:solidFill>
                <a:latin typeface="+mn-ea"/>
              </a:rPr>
              <a:t>-12+</a:t>
            </a:r>
            <a:r>
              <a:rPr lang="en-US" altLang="zh-TW" sz="1800" dirty="0" smtClean="0">
                <a:solidFill>
                  <a:srgbClr val="FFFF00"/>
                </a:solidFill>
                <a:latin typeface="+mn-ea"/>
                <a:sym typeface="Wingdings" pitchFamily="2" charset="2"/>
              </a:rPr>
              <a:t>23.517075=11.517075</a:t>
            </a:r>
            <a:r>
              <a:rPr lang="zh-TW" altLang="en-US" sz="1400" dirty="0" smtClean="0">
                <a:solidFill>
                  <a:srgbClr val="FFFF00"/>
                </a:solidFill>
                <a:latin typeface="+mn-ea"/>
              </a:rPr>
              <a:t>無條件進位至</a:t>
            </a:r>
            <a:r>
              <a:rPr lang="en-US" altLang="zh-TW" sz="1400" dirty="0" smtClean="0">
                <a:solidFill>
                  <a:srgbClr val="FFFF00"/>
                </a:solidFill>
                <a:latin typeface="+mn-ea"/>
              </a:rPr>
              <a:t>TICK</a:t>
            </a:r>
            <a:r>
              <a:rPr lang="en-US" altLang="zh-TW" sz="1800" dirty="0" smtClean="0">
                <a:solidFill>
                  <a:srgbClr val="FFFF00"/>
                </a:solidFill>
                <a:latin typeface="+mn-ea"/>
              </a:rPr>
              <a:t>)</a:t>
            </a:r>
          </a:p>
          <a:p>
            <a:pPr marL="914400" lvl="2" indent="0" eaLnBrk="1" hangingPunct="1">
              <a:lnSpc>
                <a:spcPts val="3000"/>
              </a:lnSpc>
              <a:spcBef>
                <a:spcPts val="0"/>
              </a:spcBef>
              <a:buClr>
                <a:schemeClr val="tx1"/>
              </a:buClr>
              <a:buNone/>
              <a:defRPr/>
            </a:pPr>
            <a:r>
              <a:rPr lang="en-US" altLang="zh-TW" sz="1800" dirty="0" smtClean="0">
                <a:solidFill>
                  <a:srgbClr val="FFFF00"/>
                </a:solidFill>
                <a:latin typeface="+mn-ea"/>
                <a:sym typeface="Wingdings" pitchFamily="2" charset="2"/>
              </a:rPr>
              <a:t></a:t>
            </a:r>
            <a:r>
              <a:rPr lang="zh-TW" altLang="en-US" sz="1800" dirty="0" smtClean="0">
                <a:solidFill>
                  <a:srgbClr val="FFFF00"/>
                </a:solidFill>
                <a:latin typeface="+mn-ea"/>
                <a:sym typeface="Wingdings" pitchFamily="2" charset="2"/>
              </a:rPr>
              <a:t>賣</a:t>
            </a:r>
            <a:r>
              <a:rPr lang="zh-TW" altLang="en-US" sz="1800" dirty="0" smtClean="0">
                <a:solidFill>
                  <a:srgbClr val="FFFF00"/>
                </a:solidFill>
                <a:latin typeface="+mn-ea"/>
              </a:rPr>
              <a:t>單轉換價格</a:t>
            </a:r>
            <a:r>
              <a:rPr lang="en-US" altLang="zh-TW" sz="1800" dirty="0" smtClean="0">
                <a:solidFill>
                  <a:srgbClr val="FFFF00"/>
                </a:solidFill>
                <a:latin typeface="+mn-ea"/>
              </a:rPr>
              <a:t>-35(=-11 -</a:t>
            </a:r>
            <a:r>
              <a:rPr lang="en-US" altLang="zh-TW" sz="1800" dirty="0" smtClean="0">
                <a:solidFill>
                  <a:srgbClr val="FFFF00"/>
                </a:solidFill>
                <a:latin typeface="+mn-ea"/>
                <a:sym typeface="Wingdings" pitchFamily="2" charset="2"/>
              </a:rPr>
              <a:t>23.517075=-34.517075</a:t>
            </a:r>
            <a:r>
              <a:rPr lang="zh-TW" altLang="en-US" sz="1400" dirty="0" smtClean="0">
                <a:solidFill>
                  <a:srgbClr val="FFFF00"/>
                </a:solidFill>
                <a:latin typeface="+mn-ea"/>
              </a:rPr>
              <a:t>無條件捨去至</a:t>
            </a:r>
            <a:r>
              <a:rPr lang="en-US" altLang="zh-TW" sz="1400" dirty="0" smtClean="0">
                <a:solidFill>
                  <a:srgbClr val="FFFF00"/>
                </a:solidFill>
                <a:latin typeface="+mn-ea"/>
              </a:rPr>
              <a:t>TICK</a:t>
            </a:r>
            <a:r>
              <a:rPr lang="en-US" altLang="zh-TW" sz="1800" dirty="0" smtClean="0">
                <a:solidFill>
                  <a:srgbClr val="FFFF00"/>
                </a:solidFill>
                <a:latin typeface="+mn-ea"/>
              </a:rPr>
              <a:t>)</a:t>
            </a:r>
          </a:p>
        </p:txBody>
      </p:sp>
      <p:sp>
        <p:nvSpPr>
          <p:cNvPr id="5" name="Rectangle 4"/>
          <p:cNvSpPr>
            <a:spLocks noChangeArrowheads="1"/>
          </p:cNvSpPr>
          <p:nvPr/>
        </p:nvSpPr>
        <p:spPr bwMode="auto">
          <a:xfrm>
            <a:off x="3647067" y="1341437"/>
            <a:ext cx="1849866"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指數期貨</a:t>
            </a:r>
            <a:r>
              <a:rPr lang="en-US" altLang="zh-TW" dirty="0" smtClean="0">
                <a:effectLst>
                  <a:outerShdw blurRad="38100" dist="38100" dir="2700000" algn="tl">
                    <a:srgbClr val="000000"/>
                  </a:outerShdw>
                </a:effectLst>
              </a:rPr>
              <a:t>-</a:t>
            </a:r>
            <a:r>
              <a:rPr lang="zh-TW" altLang="en-US" dirty="0" smtClean="0">
                <a:effectLst>
                  <a:outerShdw blurRad="38100" dist="38100" dir="2700000" algn="tl">
                    <a:srgbClr val="000000"/>
                  </a:outerShdw>
                </a:effectLst>
              </a:rPr>
              <a:t>日盤</a:t>
            </a:r>
          </a:p>
        </p:txBody>
      </p:sp>
      <p:sp>
        <p:nvSpPr>
          <p:cNvPr id="7"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一定範圍市價單轉換價格</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92437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6" name="Rectangle 3"/>
          <p:cNvSpPr>
            <a:spLocks noGrp="1" noChangeArrowheads="1"/>
          </p:cNvSpPr>
          <p:nvPr>
            <p:ph type="body" idx="4294967295"/>
          </p:nvPr>
        </p:nvSpPr>
        <p:spPr>
          <a:xfrm>
            <a:off x="229393" y="2276872"/>
            <a:ext cx="8446295" cy="4176464"/>
          </a:xfrm>
          <a:prstGeom prst="rect">
            <a:avLst/>
          </a:prstGeom>
        </p:spPr>
        <p:txBody>
          <a:bodyPr/>
          <a:lstStyle/>
          <a:p>
            <a:pPr marL="342900" lvl="1" indent="-342900" eaLnBrk="1" hangingPunct="1">
              <a:lnSpc>
                <a:spcPts val="3000"/>
              </a:lnSpc>
              <a:spcBef>
                <a:spcPts val="0"/>
              </a:spcBef>
              <a:buClr>
                <a:schemeClr val="tx1"/>
              </a:buClr>
              <a:buFont typeface="Wingdings" pitchFamily="2" charset="2"/>
              <a:buChar char="n"/>
              <a:defRPr/>
            </a:pPr>
            <a:r>
              <a:rPr lang="zh-TW" altLang="en-US" sz="2000" dirty="0" smtClean="0">
                <a:solidFill>
                  <a:srgbClr val="FFFF00"/>
                </a:solidFill>
                <a:latin typeface="+mn-ea"/>
              </a:rPr>
              <a:t>臺指選擇權</a:t>
            </a:r>
            <a:r>
              <a:rPr lang="en-US" altLang="zh-TW" sz="2000" dirty="0" smtClean="0">
                <a:solidFill>
                  <a:srgbClr val="FFFF00"/>
                </a:solidFill>
                <a:latin typeface="+mn-ea"/>
              </a:rPr>
              <a:t>(TXO) </a:t>
            </a:r>
            <a:r>
              <a:rPr lang="zh-TW" altLang="en-US" sz="2000" dirty="0" smtClean="0">
                <a:solidFill>
                  <a:srgbClr val="FFFF00"/>
                </a:solidFill>
                <a:latin typeface="+mn-ea"/>
              </a:rPr>
              <a:t>，前一日標的收盤價</a:t>
            </a:r>
            <a:r>
              <a:rPr lang="en-US" altLang="zh-TW" sz="2000" dirty="0">
                <a:solidFill>
                  <a:srgbClr val="FFFF00"/>
                </a:solidFill>
                <a:latin typeface="+mn-ea"/>
              </a:rPr>
              <a:t>9</a:t>
            </a:r>
            <a:r>
              <a:rPr lang="en-US" altLang="zh-TW" sz="2000" dirty="0" smtClean="0">
                <a:solidFill>
                  <a:srgbClr val="FFFF00"/>
                </a:solidFill>
                <a:latin typeface="+mn-ea"/>
              </a:rPr>
              <a:t>406.83 </a:t>
            </a:r>
            <a:r>
              <a:rPr lang="zh-TW" altLang="en-US" sz="2000" dirty="0" smtClean="0">
                <a:solidFill>
                  <a:srgbClr val="FFFF00"/>
                </a:solidFill>
                <a:latin typeface="+mn-ea"/>
              </a:rPr>
              <a:t>，單式委託一定範圍為</a:t>
            </a:r>
            <a:r>
              <a:rPr lang="en-US" altLang="zh-TW" sz="2000" dirty="0" smtClean="0">
                <a:solidFill>
                  <a:srgbClr val="FFFF00"/>
                </a:solidFill>
                <a:latin typeface="+mn-ea"/>
              </a:rPr>
              <a:t>0.2%</a:t>
            </a:r>
            <a:r>
              <a:rPr lang="en-US" altLang="zh-TW" sz="2000" dirty="0" smtClean="0">
                <a:solidFill>
                  <a:srgbClr val="FFFF00"/>
                </a:solidFill>
                <a:latin typeface="+mn-ea"/>
                <a:sym typeface="Wingdings" pitchFamily="2" charset="2"/>
              </a:rPr>
              <a:t> </a:t>
            </a:r>
            <a:r>
              <a:rPr lang="zh-TW" altLang="en-US" sz="2000" dirty="0" smtClean="0">
                <a:solidFill>
                  <a:srgbClr val="FFFF00"/>
                </a:solidFill>
                <a:latin typeface="+mn-ea"/>
                <a:sym typeface="Wingdings" pitchFamily="2" charset="2"/>
              </a:rPr>
              <a:t>， 即</a:t>
            </a:r>
            <a:r>
              <a:rPr lang="en-US" altLang="zh-TW" sz="2000" dirty="0" smtClean="0">
                <a:solidFill>
                  <a:srgbClr val="FFFF00"/>
                </a:solidFill>
                <a:latin typeface="+mn-ea"/>
              </a:rPr>
              <a:t>18.81366</a:t>
            </a:r>
            <a:r>
              <a:rPr lang="zh-TW" altLang="en-US" sz="2000" dirty="0" smtClean="0">
                <a:solidFill>
                  <a:srgbClr val="FFFF00"/>
                </a:solidFill>
                <a:latin typeface="+mn-ea"/>
              </a:rPr>
              <a:t> </a:t>
            </a:r>
            <a:r>
              <a:rPr lang="en-US" altLang="zh-TW" sz="2000" dirty="0" smtClean="0">
                <a:solidFill>
                  <a:srgbClr val="FFFF00"/>
                </a:solidFill>
                <a:latin typeface="+mn-ea"/>
              </a:rPr>
              <a:t>(=9406.83 x 0.2%)</a:t>
            </a:r>
          </a:p>
          <a:p>
            <a:pPr marL="742950" lvl="2" indent="-342900" eaLnBrk="1" hangingPunct="1">
              <a:lnSpc>
                <a:spcPts val="3000"/>
              </a:lnSpc>
              <a:spcBef>
                <a:spcPts val="0"/>
              </a:spcBef>
              <a:buClr>
                <a:schemeClr val="tx1"/>
              </a:buClr>
              <a:buFont typeface="Wingdings" pitchFamily="2" charset="2"/>
              <a:buChar char="u"/>
              <a:defRPr/>
            </a:pPr>
            <a:r>
              <a:rPr lang="zh-TW" altLang="en-US" sz="1800" dirty="0" smtClean="0">
                <a:solidFill>
                  <a:srgbClr val="FFFF00"/>
                </a:solidFill>
                <a:latin typeface="+mn-ea"/>
              </a:rPr>
              <a:t>例</a:t>
            </a:r>
            <a:r>
              <a:rPr lang="en-US" altLang="zh-TW" sz="1800" dirty="0" smtClean="0">
                <a:solidFill>
                  <a:srgbClr val="FFFF00"/>
                </a:solidFill>
                <a:latin typeface="+mn-ea"/>
              </a:rPr>
              <a:t>1 </a:t>
            </a:r>
            <a:r>
              <a:rPr lang="zh-TW" altLang="en-US" sz="1800" dirty="0" smtClean="0">
                <a:solidFill>
                  <a:srgbClr val="FFFF00"/>
                </a:solidFill>
                <a:latin typeface="+mn-ea"/>
              </a:rPr>
              <a:t>：假設</a:t>
            </a:r>
            <a:r>
              <a:rPr lang="en-US" altLang="zh-TW" sz="1800" dirty="0" smtClean="0">
                <a:solidFill>
                  <a:srgbClr val="FFFF00"/>
                </a:solidFill>
                <a:latin typeface="+mn-ea"/>
              </a:rPr>
              <a:t>2019</a:t>
            </a:r>
            <a:r>
              <a:rPr lang="zh-TW" altLang="en-US" sz="1800" dirty="0" smtClean="0">
                <a:solidFill>
                  <a:srgbClr val="FFFF00"/>
                </a:solidFill>
                <a:latin typeface="+mn-ea"/>
              </a:rPr>
              <a:t>年</a:t>
            </a:r>
            <a:r>
              <a:rPr lang="en-US" altLang="zh-TW" sz="1800" dirty="0" smtClean="0">
                <a:solidFill>
                  <a:srgbClr val="FFFF00"/>
                </a:solidFill>
                <a:latin typeface="+mn-ea"/>
              </a:rPr>
              <a:t>1</a:t>
            </a:r>
            <a:r>
              <a:rPr lang="zh-TW" altLang="en-US" sz="1800" dirty="0" smtClean="0">
                <a:solidFill>
                  <a:srgbClr val="FFFF00"/>
                </a:solidFill>
                <a:latin typeface="+mn-ea"/>
              </a:rPr>
              <a:t>月</a:t>
            </a:r>
            <a:r>
              <a:rPr lang="en-US" altLang="zh-TW" sz="1800" dirty="0" smtClean="0">
                <a:solidFill>
                  <a:srgbClr val="FFFF00"/>
                </a:solidFill>
                <a:latin typeface="+mn-ea"/>
              </a:rPr>
              <a:t>9500put</a:t>
            </a:r>
            <a:r>
              <a:rPr lang="zh-TW" altLang="en-US" sz="1800" dirty="0" smtClean="0">
                <a:solidFill>
                  <a:srgbClr val="FFFF00"/>
                </a:solidFill>
                <a:latin typeface="+mn-ea"/>
              </a:rPr>
              <a:t>單式委託簿當時，最佳買價</a:t>
            </a:r>
            <a:r>
              <a:rPr lang="en-US" altLang="zh-TW" sz="1800" dirty="0" smtClean="0">
                <a:solidFill>
                  <a:srgbClr val="00FF00"/>
                </a:solidFill>
                <a:latin typeface="+mn-ea"/>
              </a:rPr>
              <a:t>42.0</a:t>
            </a:r>
            <a:r>
              <a:rPr lang="en-US" altLang="zh-TW" sz="1800" dirty="0" smtClean="0">
                <a:solidFill>
                  <a:srgbClr val="FFFF00"/>
                </a:solidFill>
                <a:latin typeface="+mn-ea"/>
              </a:rPr>
              <a:t> </a:t>
            </a:r>
            <a:r>
              <a:rPr lang="zh-TW" altLang="en-US" sz="1800" dirty="0" smtClean="0">
                <a:solidFill>
                  <a:srgbClr val="FFFF00"/>
                </a:solidFill>
                <a:latin typeface="+mn-ea"/>
              </a:rPr>
              <a:t>、最佳賣價</a:t>
            </a:r>
            <a:r>
              <a:rPr lang="en-US" altLang="zh-TW" sz="1800" dirty="0" smtClean="0">
                <a:solidFill>
                  <a:srgbClr val="FFFF00"/>
                </a:solidFill>
                <a:latin typeface="+mn-ea"/>
              </a:rPr>
              <a:t>42.5</a:t>
            </a:r>
          </a:p>
          <a:p>
            <a:pPr marL="914400" lvl="2" indent="0" eaLnBrk="1" hangingPunct="1">
              <a:lnSpc>
                <a:spcPts val="3000"/>
              </a:lnSpc>
              <a:spcBef>
                <a:spcPts val="0"/>
              </a:spcBef>
              <a:buClr>
                <a:schemeClr val="tx1"/>
              </a:buClr>
              <a:buNone/>
              <a:defRPr/>
            </a:pPr>
            <a:r>
              <a:rPr lang="en-US" altLang="zh-TW" sz="1800" dirty="0" smtClean="0">
                <a:solidFill>
                  <a:srgbClr val="FFFF00"/>
                </a:solidFill>
                <a:latin typeface="+mn-ea"/>
                <a:sym typeface="Wingdings" pitchFamily="2" charset="2"/>
              </a:rPr>
              <a:t></a:t>
            </a:r>
            <a:r>
              <a:rPr lang="zh-TW" altLang="en-US" sz="1800" dirty="0" smtClean="0">
                <a:solidFill>
                  <a:srgbClr val="FFFF00"/>
                </a:solidFill>
                <a:latin typeface="+mn-ea"/>
              </a:rPr>
              <a:t>買單轉換價格</a:t>
            </a:r>
            <a:r>
              <a:rPr lang="en-US" altLang="zh-TW" sz="1800" dirty="0" smtClean="0">
                <a:solidFill>
                  <a:srgbClr val="00FF00"/>
                </a:solidFill>
                <a:latin typeface="+mn-ea"/>
              </a:rPr>
              <a:t>61</a:t>
            </a:r>
            <a:r>
              <a:rPr lang="zh-TW" altLang="en-US" sz="1800" dirty="0" smtClean="0">
                <a:solidFill>
                  <a:srgbClr val="FFFF00"/>
                </a:solidFill>
                <a:latin typeface="+mn-ea"/>
              </a:rPr>
              <a:t> </a:t>
            </a:r>
            <a:r>
              <a:rPr lang="en-US" altLang="zh-TW" sz="1800" dirty="0" smtClean="0">
                <a:solidFill>
                  <a:srgbClr val="FFFF00"/>
                </a:solidFill>
                <a:latin typeface="+mn-ea"/>
              </a:rPr>
              <a:t>(=</a:t>
            </a:r>
            <a:r>
              <a:rPr lang="en-US" altLang="zh-TW" sz="1800" dirty="0" smtClean="0">
                <a:solidFill>
                  <a:srgbClr val="00FF00"/>
                </a:solidFill>
                <a:latin typeface="+mn-ea"/>
              </a:rPr>
              <a:t>42</a:t>
            </a:r>
            <a:r>
              <a:rPr lang="en-US" altLang="zh-TW" sz="1800" dirty="0" smtClean="0">
                <a:solidFill>
                  <a:srgbClr val="FFFF00"/>
                </a:solidFill>
                <a:latin typeface="+mn-ea"/>
              </a:rPr>
              <a:t>+ 18.81366 </a:t>
            </a:r>
            <a:r>
              <a:rPr lang="en-US" altLang="zh-TW" sz="1800" dirty="0" smtClean="0">
                <a:solidFill>
                  <a:srgbClr val="FFFF00"/>
                </a:solidFill>
                <a:latin typeface="+mn-ea"/>
                <a:sym typeface="Wingdings" pitchFamily="2" charset="2"/>
              </a:rPr>
              <a:t>=60.81366</a:t>
            </a:r>
            <a:r>
              <a:rPr lang="zh-TW" altLang="en-US" sz="1400" dirty="0" smtClean="0">
                <a:solidFill>
                  <a:srgbClr val="FFFF00"/>
                </a:solidFill>
                <a:latin typeface="+mn-ea"/>
              </a:rPr>
              <a:t>無條件進位至該級距</a:t>
            </a:r>
            <a:r>
              <a:rPr lang="en-US" altLang="zh-TW" sz="1400" dirty="0" smtClean="0">
                <a:solidFill>
                  <a:srgbClr val="FFFF00"/>
                </a:solidFill>
                <a:latin typeface="+mn-ea"/>
              </a:rPr>
              <a:t>TICK</a:t>
            </a:r>
            <a:r>
              <a:rPr lang="en-US" altLang="zh-TW" sz="1800" dirty="0" smtClean="0">
                <a:solidFill>
                  <a:srgbClr val="FFFF00"/>
                </a:solidFill>
                <a:latin typeface="+mn-ea"/>
              </a:rPr>
              <a:t>)</a:t>
            </a:r>
          </a:p>
          <a:p>
            <a:pPr marL="914400" lvl="2" indent="0" eaLnBrk="1" hangingPunct="1">
              <a:lnSpc>
                <a:spcPts val="3000"/>
              </a:lnSpc>
              <a:spcBef>
                <a:spcPts val="0"/>
              </a:spcBef>
              <a:buClr>
                <a:schemeClr val="tx1"/>
              </a:buClr>
              <a:buNone/>
              <a:defRPr/>
            </a:pPr>
            <a:r>
              <a:rPr lang="en-US" altLang="zh-TW" sz="1800" dirty="0" smtClean="0">
                <a:solidFill>
                  <a:srgbClr val="FFFF00"/>
                </a:solidFill>
                <a:latin typeface="+mn-ea"/>
                <a:sym typeface="Wingdings" pitchFamily="2" charset="2"/>
              </a:rPr>
              <a:t></a:t>
            </a:r>
            <a:r>
              <a:rPr lang="zh-TW" altLang="en-US" sz="1800" dirty="0" smtClean="0">
                <a:solidFill>
                  <a:srgbClr val="FFFF00"/>
                </a:solidFill>
                <a:latin typeface="+mn-ea"/>
                <a:sym typeface="Wingdings" pitchFamily="2" charset="2"/>
              </a:rPr>
              <a:t>賣</a:t>
            </a:r>
            <a:r>
              <a:rPr lang="zh-TW" altLang="en-US" sz="1800" dirty="0" smtClean="0">
                <a:solidFill>
                  <a:srgbClr val="FFFF00"/>
                </a:solidFill>
                <a:latin typeface="+mn-ea"/>
              </a:rPr>
              <a:t>單轉換價格</a:t>
            </a:r>
            <a:r>
              <a:rPr lang="en-US" altLang="zh-TW" sz="1800" dirty="0" smtClean="0">
                <a:solidFill>
                  <a:srgbClr val="FFFF00"/>
                </a:solidFill>
                <a:latin typeface="+mn-ea"/>
              </a:rPr>
              <a:t>23.5(=42.5 -18.81366</a:t>
            </a:r>
            <a:r>
              <a:rPr lang="en-US" altLang="zh-TW" sz="1800" dirty="0" smtClean="0">
                <a:solidFill>
                  <a:srgbClr val="FFFF00"/>
                </a:solidFill>
                <a:latin typeface="+mn-ea"/>
                <a:sym typeface="Wingdings" pitchFamily="2" charset="2"/>
              </a:rPr>
              <a:t>=23.68634</a:t>
            </a:r>
            <a:r>
              <a:rPr lang="zh-TW" altLang="en-US" sz="1400" dirty="0" smtClean="0">
                <a:solidFill>
                  <a:srgbClr val="FFFF00"/>
                </a:solidFill>
                <a:latin typeface="+mn-ea"/>
              </a:rPr>
              <a:t>無條件捨去至該級距</a:t>
            </a:r>
            <a:r>
              <a:rPr lang="en-US" altLang="zh-TW" sz="1400" dirty="0" smtClean="0">
                <a:solidFill>
                  <a:srgbClr val="FFFF00"/>
                </a:solidFill>
                <a:latin typeface="+mn-ea"/>
              </a:rPr>
              <a:t>TICK</a:t>
            </a:r>
            <a:r>
              <a:rPr lang="en-US" altLang="zh-TW" sz="1800" dirty="0" smtClean="0">
                <a:solidFill>
                  <a:srgbClr val="FFFF00"/>
                </a:solidFill>
                <a:latin typeface="+mn-ea"/>
              </a:rPr>
              <a:t>)</a:t>
            </a:r>
          </a:p>
          <a:p>
            <a:pPr lvl="1" eaLnBrk="1" hangingPunct="1">
              <a:lnSpc>
                <a:spcPts val="3000"/>
              </a:lnSpc>
              <a:spcBef>
                <a:spcPts val="0"/>
              </a:spcBef>
              <a:buClr>
                <a:schemeClr val="tx1"/>
              </a:buClr>
              <a:buFont typeface="Wingdings" pitchFamily="2" charset="2"/>
              <a:buChar char="u"/>
              <a:defRPr/>
            </a:pPr>
            <a:r>
              <a:rPr lang="zh-TW" altLang="en-US" sz="1800" dirty="0" smtClean="0">
                <a:solidFill>
                  <a:srgbClr val="FFFF00"/>
                </a:solidFill>
                <a:latin typeface="+mn-ea"/>
              </a:rPr>
              <a:t>例</a:t>
            </a:r>
            <a:r>
              <a:rPr lang="en-US" altLang="zh-TW" sz="1800" dirty="0" smtClean="0">
                <a:solidFill>
                  <a:srgbClr val="FFFF00"/>
                </a:solidFill>
                <a:latin typeface="+mn-ea"/>
              </a:rPr>
              <a:t>2 </a:t>
            </a:r>
            <a:r>
              <a:rPr lang="zh-TW" altLang="en-US" sz="1800" dirty="0" smtClean="0">
                <a:solidFill>
                  <a:srgbClr val="FFFF00"/>
                </a:solidFill>
                <a:latin typeface="+mn-ea"/>
              </a:rPr>
              <a:t>：假設</a:t>
            </a:r>
            <a:r>
              <a:rPr lang="en-US" altLang="zh-TW" sz="1800" dirty="0" smtClean="0">
                <a:solidFill>
                  <a:srgbClr val="FFFF00"/>
                </a:solidFill>
                <a:latin typeface="+mn-ea"/>
              </a:rPr>
              <a:t>2019</a:t>
            </a:r>
            <a:r>
              <a:rPr lang="zh-TW" altLang="en-US" sz="1800" dirty="0" smtClean="0">
                <a:solidFill>
                  <a:srgbClr val="FFFF00"/>
                </a:solidFill>
                <a:latin typeface="+mn-ea"/>
              </a:rPr>
              <a:t>年</a:t>
            </a:r>
            <a:r>
              <a:rPr lang="en-US" altLang="zh-TW" sz="1800" dirty="0" smtClean="0">
                <a:solidFill>
                  <a:srgbClr val="FFFF00"/>
                </a:solidFill>
                <a:latin typeface="+mn-ea"/>
              </a:rPr>
              <a:t>1</a:t>
            </a:r>
            <a:r>
              <a:rPr lang="zh-TW" altLang="en-US" sz="1800" dirty="0" smtClean="0">
                <a:solidFill>
                  <a:srgbClr val="FFFF00"/>
                </a:solidFill>
                <a:latin typeface="+mn-ea"/>
              </a:rPr>
              <a:t>月</a:t>
            </a:r>
            <a:r>
              <a:rPr lang="en-US" altLang="zh-TW" sz="1800" dirty="0" smtClean="0">
                <a:solidFill>
                  <a:srgbClr val="FFFF00"/>
                </a:solidFill>
                <a:latin typeface="+mn-ea"/>
              </a:rPr>
              <a:t>7000call</a:t>
            </a:r>
            <a:r>
              <a:rPr lang="zh-TW" altLang="en-US" sz="1800" dirty="0" smtClean="0">
                <a:solidFill>
                  <a:srgbClr val="FFFF00"/>
                </a:solidFill>
                <a:latin typeface="+mn-ea"/>
              </a:rPr>
              <a:t>單式委託簿當時，最佳買價</a:t>
            </a:r>
            <a:r>
              <a:rPr lang="en-US" altLang="zh-TW" sz="1800" dirty="0" smtClean="0">
                <a:solidFill>
                  <a:srgbClr val="00FF00"/>
                </a:solidFill>
                <a:latin typeface="+mn-ea"/>
              </a:rPr>
              <a:t>2390</a:t>
            </a:r>
            <a:r>
              <a:rPr lang="zh-TW" altLang="en-US" sz="1800" dirty="0" smtClean="0">
                <a:solidFill>
                  <a:srgbClr val="FFFF00"/>
                </a:solidFill>
                <a:latin typeface="+mn-ea"/>
              </a:rPr>
              <a:t> 、最佳賣價</a:t>
            </a:r>
            <a:r>
              <a:rPr lang="en-US" altLang="zh-TW" sz="1800" dirty="0" smtClean="0">
                <a:solidFill>
                  <a:srgbClr val="FFFF00"/>
                </a:solidFill>
                <a:latin typeface="+mn-ea"/>
              </a:rPr>
              <a:t>2430</a:t>
            </a:r>
          </a:p>
          <a:p>
            <a:pPr marL="914400" lvl="2" indent="0" eaLnBrk="1" hangingPunct="1">
              <a:lnSpc>
                <a:spcPts val="3000"/>
              </a:lnSpc>
              <a:spcBef>
                <a:spcPts val="0"/>
              </a:spcBef>
              <a:buClr>
                <a:schemeClr val="tx1"/>
              </a:buClr>
              <a:buNone/>
              <a:defRPr/>
            </a:pPr>
            <a:r>
              <a:rPr lang="en-US" altLang="zh-TW" sz="1800" dirty="0" smtClean="0">
                <a:solidFill>
                  <a:srgbClr val="FFFF00"/>
                </a:solidFill>
                <a:latin typeface="+mn-ea"/>
                <a:sym typeface="Wingdings" pitchFamily="2" charset="2"/>
              </a:rPr>
              <a:t></a:t>
            </a:r>
            <a:r>
              <a:rPr lang="zh-TW" altLang="en-US" sz="1800" dirty="0" smtClean="0">
                <a:solidFill>
                  <a:srgbClr val="FFFF00"/>
                </a:solidFill>
                <a:latin typeface="+mn-ea"/>
              </a:rPr>
              <a:t>買單轉換價格</a:t>
            </a:r>
            <a:r>
              <a:rPr lang="en-US" altLang="zh-TW" sz="1800" dirty="0" smtClean="0">
                <a:solidFill>
                  <a:srgbClr val="00FF00"/>
                </a:solidFill>
                <a:latin typeface="+mn-ea"/>
              </a:rPr>
              <a:t>2410</a:t>
            </a:r>
            <a:r>
              <a:rPr lang="en-US" altLang="zh-TW" sz="1800" dirty="0" smtClean="0">
                <a:solidFill>
                  <a:srgbClr val="FFFF00"/>
                </a:solidFill>
                <a:latin typeface="+mn-ea"/>
              </a:rPr>
              <a:t>(=</a:t>
            </a:r>
            <a:r>
              <a:rPr lang="en-US" altLang="zh-TW" sz="1800" dirty="0" smtClean="0">
                <a:solidFill>
                  <a:srgbClr val="00FF00"/>
                </a:solidFill>
                <a:latin typeface="+mn-ea"/>
              </a:rPr>
              <a:t>2390+</a:t>
            </a:r>
            <a:r>
              <a:rPr lang="en-US" altLang="zh-TW" sz="1800" dirty="0" smtClean="0">
                <a:solidFill>
                  <a:srgbClr val="FFFF00"/>
                </a:solidFill>
                <a:latin typeface="+mn-ea"/>
              </a:rPr>
              <a:t>18.81366=2408.81366</a:t>
            </a:r>
            <a:r>
              <a:rPr lang="zh-TW" altLang="en-US" sz="1400" dirty="0" smtClean="0">
                <a:solidFill>
                  <a:srgbClr val="FFFF00"/>
                </a:solidFill>
                <a:latin typeface="+mn-ea"/>
              </a:rPr>
              <a:t>無條件進位至該級距</a:t>
            </a:r>
            <a:r>
              <a:rPr lang="en-US" altLang="zh-TW" sz="1400" dirty="0" smtClean="0">
                <a:solidFill>
                  <a:srgbClr val="FFFF00"/>
                </a:solidFill>
                <a:latin typeface="+mn-ea"/>
              </a:rPr>
              <a:t>TICK</a:t>
            </a:r>
            <a:r>
              <a:rPr lang="en-US" altLang="zh-TW" sz="1800" dirty="0" smtClean="0">
                <a:solidFill>
                  <a:srgbClr val="FFFF00"/>
                </a:solidFill>
                <a:latin typeface="+mn-ea"/>
              </a:rPr>
              <a:t>)</a:t>
            </a:r>
          </a:p>
          <a:p>
            <a:pPr marL="914400" lvl="2" indent="0" eaLnBrk="1" hangingPunct="1">
              <a:lnSpc>
                <a:spcPts val="3000"/>
              </a:lnSpc>
              <a:spcBef>
                <a:spcPts val="0"/>
              </a:spcBef>
              <a:buClr>
                <a:schemeClr val="tx1"/>
              </a:buClr>
              <a:buNone/>
              <a:defRPr/>
            </a:pPr>
            <a:r>
              <a:rPr lang="en-US" altLang="zh-TW" sz="1800" dirty="0" smtClean="0">
                <a:solidFill>
                  <a:srgbClr val="FFFF00"/>
                </a:solidFill>
                <a:latin typeface="+mn-ea"/>
                <a:sym typeface="Wingdings" pitchFamily="2" charset="2"/>
              </a:rPr>
              <a:t></a:t>
            </a:r>
            <a:r>
              <a:rPr lang="zh-TW" altLang="en-US" sz="1800" dirty="0" smtClean="0">
                <a:solidFill>
                  <a:srgbClr val="FFFF00"/>
                </a:solidFill>
                <a:latin typeface="+mn-ea"/>
                <a:sym typeface="Wingdings" pitchFamily="2" charset="2"/>
              </a:rPr>
              <a:t>賣</a:t>
            </a:r>
            <a:r>
              <a:rPr lang="zh-TW" altLang="en-US" sz="1800" dirty="0" smtClean="0">
                <a:solidFill>
                  <a:srgbClr val="FFFF00"/>
                </a:solidFill>
                <a:latin typeface="+mn-ea"/>
              </a:rPr>
              <a:t>單轉換價格</a:t>
            </a:r>
            <a:r>
              <a:rPr lang="en-US" altLang="zh-TW" sz="1800" dirty="0" smtClean="0">
                <a:solidFill>
                  <a:srgbClr val="FFFF00"/>
                </a:solidFill>
                <a:latin typeface="+mn-ea"/>
              </a:rPr>
              <a:t>2410(=2430</a:t>
            </a:r>
            <a:r>
              <a:rPr lang="zh-TW" altLang="en-US" sz="1800" dirty="0" smtClean="0">
                <a:solidFill>
                  <a:srgbClr val="FFFF00"/>
                </a:solidFill>
                <a:latin typeface="+mn-ea"/>
              </a:rPr>
              <a:t> </a:t>
            </a:r>
            <a:r>
              <a:rPr lang="en-US" altLang="zh-TW" sz="1800" dirty="0" smtClean="0">
                <a:solidFill>
                  <a:srgbClr val="FFFF00"/>
                </a:solidFill>
                <a:latin typeface="+mn-ea"/>
              </a:rPr>
              <a:t>-18.81366=2411.18634</a:t>
            </a:r>
            <a:r>
              <a:rPr lang="zh-TW" altLang="en-US" sz="1400" dirty="0" smtClean="0">
                <a:solidFill>
                  <a:srgbClr val="FFFF00"/>
                </a:solidFill>
                <a:latin typeface="+mn-ea"/>
              </a:rPr>
              <a:t>無條件捨去至該級距</a:t>
            </a:r>
            <a:r>
              <a:rPr lang="en-US" altLang="zh-TW" sz="1400" dirty="0" smtClean="0">
                <a:solidFill>
                  <a:srgbClr val="FFFF00"/>
                </a:solidFill>
                <a:latin typeface="+mn-ea"/>
              </a:rPr>
              <a:t>TICK</a:t>
            </a:r>
            <a:r>
              <a:rPr lang="en-US" altLang="zh-TW" sz="1800" dirty="0" smtClean="0">
                <a:solidFill>
                  <a:srgbClr val="FFFF00"/>
                </a:solidFill>
                <a:latin typeface="+mn-ea"/>
              </a:rPr>
              <a:t>)</a:t>
            </a:r>
          </a:p>
        </p:txBody>
      </p:sp>
      <p:graphicFrame>
        <p:nvGraphicFramePr>
          <p:cNvPr id="6" name="表格 5"/>
          <p:cNvGraphicFramePr>
            <a:graphicFrameLocks noGrp="1"/>
          </p:cNvGraphicFramePr>
          <p:nvPr>
            <p:extLst>
              <p:ext uri="{D42A27DB-BD31-4B8C-83A1-F6EECF244321}">
                <p14:modId xmlns:p14="http://schemas.microsoft.com/office/powerpoint/2010/main" val="3819854157"/>
              </p:ext>
            </p:extLst>
          </p:nvPr>
        </p:nvGraphicFramePr>
        <p:xfrm>
          <a:off x="6961980" y="791369"/>
          <a:ext cx="1943101" cy="1284287"/>
        </p:xfrm>
        <a:graphic>
          <a:graphicData uri="http://schemas.openxmlformats.org/drawingml/2006/table">
            <a:tbl>
              <a:tblPr>
                <a:tableStyleId>{3C2FFA5D-87B4-456A-9821-1D502468CF0F}</a:tableStyleId>
              </a:tblPr>
              <a:tblGrid>
                <a:gridCol w="543814">
                  <a:extLst>
                    <a:ext uri="{9D8B030D-6E8A-4147-A177-3AD203B41FA5}">
                      <a16:colId xmlns:a16="http://schemas.microsoft.com/office/drawing/2014/main" xmlns="" val="20000"/>
                    </a:ext>
                  </a:extLst>
                </a:gridCol>
                <a:gridCol w="496111">
                  <a:extLst>
                    <a:ext uri="{9D8B030D-6E8A-4147-A177-3AD203B41FA5}">
                      <a16:colId xmlns:a16="http://schemas.microsoft.com/office/drawing/2014/main" xmlns="" val="20001"/>
                    </a:ext>
                  </a:extLst>
                </a:gridCol>
                <a:gridCol w="903176">
                  <a:extLst>
                    <a:ext uri="{9D8B030D-6E8A-4147-A177-3AD203B41FA5}">
                      <a16:colId xmlns:a16="http://schemas.microsoft.com/office/drawing/2014/main" xmlns="" val="20002"/>
                    </a:ext>
                  </a:extLst>
                </a:gridCol>
              </a:tblGrid>
              <a:tr h="249962">
                <a:tc gridSpan="2">
                  <a:txBody>
                    <a:bodyPr/>
                    <a:lstStyle/>
                    <a:p>
                      <a:pPr algn="ctr" fontAlgn="ctr"/>
                      <a:r>
                        <a:rPr lang="zh-TW" altLang="en-US" sz="1200" u="none" strike="noStrike" dirty="0"/>
                        <a:t>權利金範圍</a:t>
                      </a:r>
                      <a:endParaRPr lang="zh-TW" altLang="en-US" sz="1200" b="0" i="0" u="none" strike="noStrike" dirty="0">
                        <a:latin typeface="新細明體"/>
                      </a:endParaRPr>
                    </a:p>
                  </a:txBody>
                  <a:tcPr marL="9525" marR="9525" marT="9519" marB="0" anchor="ctr"/>
                </a:tc>
                <a:tc hMerge="1">
                  <a:txBody>
                    <a:bodyPr/>
                    <a:lstStyle/>
                    <a:p>
                      <a:endParaRPr lang="zh-TW" altLang="en-US"/>
                    </a:p>
                  </a:txBody>
                  <a:tcPr/>
                </a:tc>
                <a:tc>
                  <a:txBody>
                    <a:bodyPr/>
                    <a:lstStyle/>
                    <a:p>
                      <a:pPr algn="ctr" fontAlgn="ctr"/>
                      <a:r>
                        <a:rPr lang="zh-TW" altLang="en-US" sz="1200" u="none" strike="noStrike" dirty="0" smtClean="0"/>
                        <a:t>報價單位</a:t>
                      </a:r>
                      <a:endParaRPr lang="zh-TW" altLang="en-US" sz="1200" b="0" i="0" u="none" strike="noStrike" dirty="0">
                        <a:latin typeface="新細明體"/>
                      </a:endParaRPr>
                    </a:p>
                  </a:txBody>
                  <a:tcPr marL="9525" marR="9525" marT="9519" marB="0" anchor="ctr"/>
                </a:tc>
                <a:extLst>
                  <a:ext uri="{0D108BD9-81ED-4DB2-BD59-A6C34878D82A}">
                    <a16:rowId xmlns:a16="http://schemas.microsoft.com/office/drawing/2014/main" xmlns="" val="10000"/>
                  </a:ext>
                </a:extLst>
              </a:tr>
              <a:tr h="206865">
                <a:tc>
                  <a:txBody>
                    <a:bodyPr/>
                    <a:lstStyle/>
                    <a:p>
                      <a:pPr algn="r" fontAlgn="ctr"/>
                      <a:r>
                        <a:rPr lang="zh-TW" altLang="en-US" sz="1200" u="none" strike="noStrike" dirty="0"/>
                        <a:t>未滿</a:t>
                      </a:r>
                      <a:endParaRPr lang="zh-TW" altLang="en-US" sz="1200" b="0" i="0" u="none" strike="noStrike" dirty="0">
                        <a:latin typeface="新細明體"/>
                      </a:endParaRPr>
                    </a:p>
                  </a:txBody>
                  <a:tcPr marL="9525" marR="9525" marT="9519" marB="0" anchor="ctr"/>
                </a:tc>
                <a:tc>
                  <a:txBody>
                    <a:bodyPr/>
                    <a:lstStyle/>
                    <a:p>
                      <a:pPr algn="l" fontAlgn="ctr"/>
                      <a:r>
                        <a:rPr lang="en-US" altLang="zh-TW" sz="1200" u="none" strike="noStrike" dirty="0" smtClean="0"/>
                        <a:t>  10</a:t>
                      </a:r>
                      <a:endParaRPr lang="en-US" altLang="zh-TW" sz="1200" b="0" i="0" u="none" strike="noStrike" dirty="0">
                        <a:latin typeface="新細明體"/>
                      </a:endParaRPr>
                    </a:p>
                  </a:txBody>
                  <a:tcPr marL="9525" marR="9525" marT="9519" marB="0" anchor="ctr"/>
                </a:tc>
                <a:tc>
                  <a:txBody>
                    <a:bodyPr/>
                    <a:lstStyle/>
                    <a:p>
                      <a:pPr algn="r" fontAlgn="ctr"/>
                      <a:r>
                        <a:rPr lang="en-US" altLang="zh-TW" sz="1200" u="none" strike="noStrike" dirty="0"/>
                        <a:t>0.1</a:t>
                      </a:r>
                      <a:endParaRPr lang="en-US" altLang="zh-TW" sz="1200" b="0" i="0" u="none" strike="noStrike" dirty="0">
                        <a:latin typeface="新細明體"/>
                      </a:endParaRPr>
                    </a:p>
                  </a:txBody>
                  <a:tcPr marL="9525" marR="9525" marT="9519" marB="0" anchor="ctr"/>
                </a:tc>
                <a:extLst>
                  <a:ext uri="{0D108BD9-81ED-4DB2-BD59-A6C34878D82A}">
                    <a16:rowId xmlns:a16="http://schemas.microsoft.com/office/drawing/2014/main" xmlns="" val="10001"/>
                  </a:ext>
                </a:extLst>
              </a:tr>
              <a:tr h="206865">
                <a:tc>
                  <a:txBody>
                    <a:bodyPr/>
                    <a:lstStyle/>
                    <a:p>
                      <a:pPr algn="r" fontAlgn="ctr"/>
                      <a:r>
                        <a:rPr lang="en-US" altLang="zh-TW" sz="1200" u="none" strike="noStrike" dirty="0"/>
                        <a:t>10</a:t>
                      </a:r>
                      <a:endParaRPr lang="en-US" altLang="zh-TW" sz="1200" b="0" i="0" u="none" strike="noStrike" dirty="0">
                        <a:latin typeface="新細明體"/>
                      </a:endParaRPr>
                    </a:p>
                  </a:txBody>
                  <a:tcPr marL="9525" marR="9525" marT="9519" marB="0" anchor="ctr"/>
                </a:tc>
                <a:tc>
                  <a:txBody>
                    <a:bodyPr/>
                    <a:lstStyle/>
                    <a:p>
                      <a:pPr algn="l" fontAlgn="ctr"/>
                      <a:r>
                        <a:rPr lang="en-US" altLang="zh-TW" sz="1200" u="none" strike="noStrike" dirty="0"/>
                        <a:t>~50</a:t>
                      </a:r>
                      <a:endParaRPr lang="en-US" altLang="zh-TW" sz="1200" b="0" i="0" u="none" strike="noStrike" dirty="0">
                        <a:latin typeface="新細明體"/>
                      </a:endParaRPr>
                    </a:p>
                  </a:txBody>
                  <a:tcPr marL="9525" marR="9525" marT="9519" marB="0" anchor="ctr"/>
                </a:tc>
                <a:tc>
                  <a:txBody>
                    <a:bodyPr/>
                    <a:lstStyle/>
                    <a:p>
                      <a:pPr algn="r" fontAlgn="ctr"/>
                      <a:r>
                        <a:rPr lang="en-US" altLang="zh-TW" sz="1200" u="none" strike="noStrike" dirty="0"/>
                        <a:t>0.5</a:t>
                      </a:r>
                      <a:endParaRPr lang="en-US" altLang="zh-TW" sz="1200" b="0" i="0" u="none" strike="noStrike" dirty="0">
                        <a:latin typeface="新細明體"/>
                      </a:endParaRPr>
                    </a:p>
                  </a:txBody>
                  <a:tcPr marL="9525" marR="9525" marT="9519" marB="0" anchor="ctr"/>
                </a:tc>
                <a:extLst>
                  <a:ext uri="{0D108BD9-81ED-4DB2-BD59-A6C34878D82A}">
                    <a16:rowId xmlns:a16="http://schemas.microsoft.com/office/drawing/2014/main" xmlns="" val="10002"/>
                  </a:ext>
                </a:extLst>
              </a:tr>
              <a:tr h="206865">
                <a:tc>
                  <a:txBody>
                    <a:bodyPr/>
                    <a:lstStyle/>
                    <a:p>
                      <a:pPr algn="r" fontAlgn="ctr"/>
                      <a:r>
                        <a:rPr lang="en-US" altLang="zh-TW" sz="1200" u="none" strike="noStrike"/>
                        <a:t>50</a:t>
                      </a:r>
                      <a:endParaRPr lang="en-US" altLang="zh-TW" sz="1200" b="0" i="0" u="none" strike="noStrike">
                        <a:latin typeface="新細明體"/>
                      </a:endParaRPr>
                    </a:p>
                  </a:txBody>
                  <a:tcPr marL="9525" marR="9525" marT="9519" marB="0" anchor="ctr"/>
                </a:tc>
                <a:tc>
                  <a:txBody>
                    <a:bodyPr/>
                    <a:lstStyle/>
                    <a:p>
                      <a:pPr algn="l" fontAlgn="ctr"/>
                      <a:r>
                        <a:rPr lang="en-US" altLang="zh-TW" sz="1200" u="none" strike="noStrike" dirty="0"/>
                        <a:t>~500</a:t>
                      </a:r>
                      <a:endParaRPr lang="en-US" altLang="zh-TW" sz="1200" b="0" i="0" u="none" strike="noStrike" dirty="0">
                        <a:latin typeface="新細明體"/>
                      </a:endParaRPr>
                    </a:p>
                  </a:txBody>
                  <a:tcPr marL="9525" marR="9525" marT="9519" marB="0" anchor="ctr"/>
                </a:tc>
                <a:tc>
                  <a:txBody>
                    <a:bodyPr/>
                    <a:lstStyle/>
                    <a:p>
                      <a:pPr algn="r" fontAlgn="ctr"/>
                      <a:r>
                        <a:rPr lang="en-US" altLang="zh-TW" sz="1200" u="none" strike="noStrike" dirty="0"/>
                        <a:t>1</a:t>
                      </a:r>
                      <a:endParaRPr lang="en-US" altLang="zh-TW" sz="1200" b="0" i="0" u="none" strike="noStrike" dirty="0">
                        <a:latin typeface="新細明體"/>
                      </a:endParaRPr>
                    </a:p>
                  </a:txBody>
                  <a:tcPr marL="9525" marR="9525" marT="9519" marB="0" anchor="ctr"/>
                </a:tc>
                <a:extLst>
                  <a:ext uri="{0D108BD9-81ED-4DB2-BD59-A6C34878D82A}">
                    <a16:rowId xmlns:a16="http://schemas.microsoft.com/office/drawing/2014/main" xmlns="" val="10003"/>
                  </a:ext>
                </a:extLst>
              </a:tr>
              <a:tr h="206865">
                <a:tc>
                  <a:txBody>
                    <a:bodyPr/>
                    <a:lstStyle/>
                    <a:p>
                      <a:pPr algn="r" fontAlgn="ctr"/>
                      <a:r>
                        <a:rPr lang="en-US" altLang="zh-TW" sz="1200" u="none" strike="noStrike"/>
                        <a:t>500</a:t>
                      </a:r>
                      <a:endParaRPr lang="en-US" altLang="zh-TW" sz="1200" b="0" i="0" u="none" strike="noStrike">
                        <a:latin typeface="新細明體"/>
                      </a:endParaRPr>
                    </a:p>
                  </a:txBody>
                  <a:tcPr marL="9525" marR="9525" marT="9519" marB="0" anchor="ctr"/>
                </a:tc>
                <a:tc>
                  <a:txBody>
                    <a:bodyPr/>
                    <a:lstStyle/>
                    <a:p>
                      <a:pPr algn="l" fontAlgn="ctr"/>
                      <a:r>
                        <a:rPr lang="en-US" altLang="zh-TW" sz="1200" u="none" strike="noStrike" dirty="0"/>
                        <a:t>~1000</a:t>
                      </a:r>
                      <a:endParaRPr lang="en-US" altLang="zh-TW" sz="1200" b="0" i="0" u="none" strike="noStrike" dirty="0">
                        <a:latin typeface="新細明體"/>
                      </a:endParaRPr>
                    </a:p>
                  </a:txBody>
                  <a:tcPr marL="9525" marR="9525" marT="9519" marB="0" anchor="ctr"/>
                </a:tc>
                <a:tc>
                  <a:txBody>
                    <a:bodyPr/>
                    <a:lstStyle/>
                    <a:p>
                      <a:pPr algn="r" fontAlgn="ctr"/>
                      <a:r>
                        <a:rPr lang="en-US" altLang="zh-TW" sz="1200" u="none" strike="noStrike" dirty="0"/>
                        <a:t>5</a:t>
                      </a:r>
                      <a:endParaRPr lang="en-US" altLang="zh-TW" sz="1200" b="0" i="0" u="none" strike="noStrike" dirty="0">
                        <a:latin typeface="新細明體"/>
                      </a:endParaRPr>
                    </a:p>
                  </a:txBody>
                  <a:tcPr marL="9525" marR="9525" marT="9519" marB="0" anchor="ctr"/>
                </a:tc>
                <a:extLst>
                  <a:ext uri="{0D108BD9-81ED-4DB2-BD59-A6C34878D82A}">
                    <a16:rowId xmlns:a16="http://schemas.microsoft.com/office/drawing/2014/main" xmlns="" val="10004"/>
                  </a:ext>
                </a:extLst>
              </a:tr>
              <a:tr h="206865">
                <a:tc>
                  <a:txBody>
                    <a:bodyPr/>
                    <a:lstStyle/>
                    <a:p>
                      <a:pPr algn="r" fontAlgn="ctr"/>
                      <a:r>
                        <a:rPr lang="en-US" altLang="zh-TW" sz="1200" u="none" strike="noStrike"/>
                        <a:t>1000</a:t>
                      </a:r>
                      <a:endParaRPr lang="en-US" altLang="zh-TW" sz="1200" b="0" i="0" u="none" strike="noStrike">
                        <a:latin typeface="新細明體"/>
                      </a:endParaRPr>
                    </a:p>
                  </a:txBody>
                  <a:tcPr marL="9525" marR="9525" marT="9519" marB="0" anchor="ctr"/>
                </a:tc>
                <a:tc>
                  <a:txBody>
                    <a:bodyPr/>
                    <a:lstStyle/>
                    <a:p>
                      <a:pPr algn="l" fontAlgn="ctr"/>
                      <a:r>
                        <a:rPr lang="zh-TW" altLang="en-US" sz="1200" u="none" strike="noStrike" dirty="0" smtClean="0"/>
                        <a:t>  以上</a:t>
                      </a:r>
                      <a:endParaRPr lang="zh-TW" altLang="en-US" sz="1200" b="0" i="0" u="none" strike="noStrike" dirty="0">
                        <a:latin typeface="新細明體"/>
                      </a:endParaRPr>
                    </a:p>
                  </a:txBody>
                  <a:tcPr marL="9525" marR="9525" marT="9519" marB="0" anchor="ctr"/>
                </a:tc>
                <a:tc>
                  <a:txBody>
                    <a:bodyPr/>
                    <a:lstStyle/>
                    <a:p>
                      <a:pPr algn="r" fontAlgn="ctr"/>
                      <a:r>
                        <a:rPr lang="en-US" altLang="zh-TW" sz="1200" u="none" strike="noStrike" dirty="0"/>
                        <a:t>10</a:t>
                      </a:r>
                      <a:endParaRPr lang="en-US" altLang="zh-TW" sz="1200" b="0" i="0" u="none" strike="noStrike" dirty="0">
                        <a:latin typeface="新細明體"/>
                      </a:endParaRPr>
                    </a:p>
                  </a:txBody>
                  <a:tcPr marL="9525" marR="9525" marT="9519" marB="0" anchor="ctr"/>
                </a:tc>
                <a:extLst>
                  <a:ext uri="{0D108BD9-81ED-4DB2-BD59-A6C34878D82A}">
                    <a16:rowId xmlns:a16="http://schemas.microsoft.com/office/drawing/2014/main" xmlns="" val="10005"/>
                  </a:ext>
                </a:extLst>
              </a:tr>
            </a:tbl>
          </a:graphicData>
        </a:graphic>
      </p:graphicFrame>
      <p:sp>
        <p:nvSpPr>
          <p:cNvPr id="7" name="Rectangle 4"/>
          <p:cNvSpPr>
            <a:spLocks noChangeArrowheads="1"/>
          </p:cNvSpPr>
          <p:nvPr/>
        </p:nvSpPr>
        <p:spPr bwMode="auto">
          <a:xfrm>
            <a:off x="3635382" y="1363360"/>
            <a:ext cx="2106347"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指數選擇權</a:t>
            </a:r>
            <a:r>
              <a:rPr lang="en-US" altLang="zh-TW" dirty="0" smtClean="0">
                <a:effectLst>
                  <a:outerShdw blurRad="38100" dist="38100" dir="2700000" algn="tl">
                    <a:srgbClr val="000000"/>
                  </a:outerShdw>
                </a:effectLst>
              </a:rPr>
              <a:t>-</a:t>
            </a:r>
            <a:r>
              <a:rPr lang="zh-TW" altLang="en-US" dirty="0" smtClean="0">
                <a:effectLst>
                  <a:outerShdw blurRad="38100" dist="38100" dir="2700000" algn="tl">
                    <a:srgbClr val="000000"/>
                  </a:outerShdw>
                </a:effectLst>
              </a:rPr>
              <a:t>日盤</a:t>
            </a:r>
          </a:p>
        </p:txBody>
      </p:sp>
      <p:sp>
        <p:nvSpPr>
          <p:cNvPr id="8"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一定範圍市價單轉換價格</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878455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59731911"/>
              </p:ext>
            </p:extLst>
          </p:nvPr>
        </p:nvGraphicFramePr>
        <p:xfrm>
          <a:off x="474662" y="1484784"/>
          <a:ext cx="8194675" cy="4618032"/>
        </p:xfrm>
        <a:graphic>
          <a:graphicData uri="http://schemas.openxmlformats.org/drawingml/2006/table">
            <a:tbl>
              <a:tblPr>
                <a:tableStyleId>{3C2FFA5D-87B4-456A-9821-1D502468CF0F}</a:tableStyleId>
              </a:tblPr>
              <a:tblGrid>
                <a:gridCol w="830804">
                  <a:extLst>
                    <a:ext uri="{9D8B030D-6E8A-4147-A177-3AD203B41FA5}">
                      <a16:colId xmlns:a16="http://schemas.microsoft.com/office/drawing/2014/main" xmlns="" val="20000"/>
                    </a:ext>
                  </a:extLst>
                </a:gridCol>
                <a:gridCol w="830804">
                  <a:extLst>
                    <a:ext uri="{9D8B030D-6E8A-4147-A177-3AD203B41FA5}">
                      <a16:colId xmlns:a16="http://schemas.microsoft.com/office/drawing/2014/main" xmlns="" val="20001"/>
                    </a:ext>
                  </a:extLst>
                </a:gridCol>
                <a:gridCol w="2063644">
                  <a:extLst>
                    <a:ext uri="{9D8B030D-6E8A-4147-A177-3AD203B41FA5}">
                      <a16:colId xmlns:a16="http://schemas.microsoft.com/office/drawing/2014/main" xmlns="" val="20002"/>
                    </a:ext>
                  </a:extLst>
                </a:gridCol>
                <a:gridCol w="1861618">
                  <a:extLst>
                    <a:ext uri="{9D8B030D-6E8A-4147-A177-3AD203B41FA5}">
                      <a16:colId xmlns:a16="http://schemas.microsoft.com/office/drawing/2014/main" xmlns="" val="20003"/>
                    </a:ext>
                  </a:extLst>
                </a:gridCol>
                <a:gridCol w="1246208">
                  <a:extLst>
                    <a:ext uri="{9D8B030D-6E8A-4147-A177-3AD203B41FA5}">
                      <a16:colId xmlns:a16="http://schemas.microsoft.com/office/drawing/2014/main" xmlns="" val="20004"/>
                    </a:ext>
                  </a:extLst>
                </a:gridCol>
                <a:gridCol w="1361597">
                  <a:extLst>
                    <a:ext uri="{9D8B030D-6E8A-4147-A177-3AD203B41FA5}">
                      <a16:colId xmlns:a16="http://schemas.microsoft.com/office/drawing/2014/main" xmlns="" val="20005"/>
                    </a:ext>
                  </a:extLst>
                </a:gridCol>
              </a:tblGrid>
              <a:tr h="192418">
                <a:tc rowSpan="2">
                  <a:txBody>
                    <a:bodyPr/>
                    <a:lstStyle/>
                    <a:p>
                      <a:pPr algn="ctr" fontAlgn="ctr"/>
                      <a:r>
                        <a:rPr lang="zh-TW" altLang="en-US" sz="1200" b="1" u="none" strike="noStrike" dirty="0"/>
                        <a:t>類別</a:t>
                      </a:r>
                      <a:endParaRPr lang="zh-TW" altLang="en-US" sz="1200" b="1" i="0" u="none" strike="noStrike" dirty="0">
                        <a:solidFill>
                          <a:srgbClr val="000000"/>
                        </a:solidFill>
                        <a:latin typeface="Calibri"/>
                      </a:endParaRPr>
                    </a:p>
                  </a:txBody>
                  <a:tcPr marL="9525" marR="9525" marT="9523" marB="0" anchor="ctr"/>
                </a:tc>
                <a:tc rowSpan="2">
                  <a:txBody>
                    <a:bodyPr/>
                    <a:lstStyle/>
                    <a:p>
                      <a:pPr algn="ctr" fontAlgn="ctr"/>
                      <a:r>
                        <a:rPr lang="zh-TW" altLang="en-US" sz="1200" b="1" u="none" strike="noStrike" dirty="0"/>
                        <a:t>商品</a:t>
                      </a:r>
                      <a:endParaRPr lang="zh-TW" altLang="en-US" sz="1200" b="1" i="0" u="none" strike="noStrike" dirty="0">
                        <a:solidFill>
                          <a:srgbClr val="000000"/>
                        </a:solidFill>
                        <a:latin typeface="標楷體"/>
                      </a:endParaRPr>
                    </a:p>
                  </a:txBody>
                  <a:tcPr marL="9525" marR="9525" marT="9523" marB="0" anchor="ctr"/>
                </a:tc>
                <a:tc rowSpan="2">
                  <a:txBody>
                    <a:bodyPr/>
                    <a:lstStyle/>
                    <a:p>
                      <a:pPr algn="ctr" fontAlgn="ctr"/>
                      <a:r>
                        <a:rPr lang="zh-TW" altLang="en-US" sz="1200" b="1" u="none" strike="noStrike" dirty="0" smtClean="0"/>
                        <a:t>日盤計算</a:t>
                      </a:r>
                      <a:r>
                        <a:rPr lang="zh-TW" altLang="en-US" sz="1200" b="1" u="none" strike="noStrike" dirty="0"/>
                        <a:t>基準</a:t>
                      </a:r>
                      <a:endParaRPr lang="zh-TW" altLang="en-US" sz="1200" b="1" i="0" u="none" strike="noStrike" dirty="0">
                        <a:solidFill>
                          <a:srgbClr val="000000"/>
                        </a:solidFill>
                        <a:latin typeface="Calibri"/>
                      </a:endParaRPr>
                    </a:p>
                  </a:txBody>
                  <a:tcPr marL="9525" marR="9525" marT="9523" marB="0" anchor="ctr"/>
                </a:tc>
                <a:tc rowSpan="2">
                  <a:txBody>
                    <a:bodyPr/>
                    <a:lstStyle/>
                    <a:p>
                      <a:pPr algn="ctr" fontAlgn="ctr"/>
                      <a:r>
                        <a:rPr lang="zh-TW" altLang="en-US" sz="1200" b="1" u="none" strike="noStrike" dirty="0" smtClean="0"/>
                        <a:t>夜盤計算基準</a:t>
                      </a:r>
                      <a:endParaRPr lang="zh-TW" altLang="en-US" sz="1200" b="1" i="0" u="none" strike="noStrike" dirty="0">
                        <a:solidFill>
                          <a:srgbClr val="000000"/>
                        </a:solidFill>
                        <a:latin typeface="Calibri"/>
                      </a:endParaRPr>
                    </a:p>
                  </a:txBody>
                  <a:tcPr marL="9525" marR="9525" marT="9523" marB="0" anchor="ctr"/>
                </a:tc>
                <a:tc gridSpan="2">
                  <a:txBody>
                    <a:bodyPr/>
                    <a:lstStyle/>
                    <a:p>
                      <a:pPr algn="ctr" fontAlgn="ctr"/>
                      <a:r>
                        <a:rPr lang="zh-TW" altLang="en-US" sz="1200" b="1" u="none" strike="noStrike" dirty="0"/>
                        <a:t>一定範圍計算方式</a:t>
                      </a:r>
                      <a:endParaRPr lang="zh-TW" altLang="en-US" sz="1200" b="1" i="0" u="none" strike="noStrike" dirty="0">
                        <a:solidFill>
                          <a:srgbClr val="000000"/>
                        </a:solidFill>
                        <a:latin typeface="Calibri"/>
                      </a:endParaRPr>
                    </a:p>
                  </a:txBody>
                  <a:tcPr marL="9525" marR="9525" marT="9523" marB="0" anchor="ctr"/>
                </a:tc>
                <a:tc hMerge="1">
                  <a:txBody>
                    <a:bodyPr/>
                    <a:lstStyle/>
                    <a:p>
                      <a:endParaRPr lang="zh-TW" altLang="en-US"/>
                    </a:p>
                  </a:txBody>
                  <a:tcPr/>
                </a:tc>
                <a:extLst>
                  <a:ext uri="{0D108BD9-81ED-4DB2-BD59-A6C34878D82A}">
                    <a16:rowId xmlns:a16="http://schemas.microsoft.com/office/drawing/2014/main" xmlns="" val="10000"/>
                  </a:ext>
                </a:extLst>
              </a:tr>
              <a:tr h="19241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fontAlgn="ctr"/>
                      <a:r>
                        <a:rPr lang="zh-TW" altLang="en-US" sz="1200" b="1" u="none" strike="noStrike" dirty="0"/>
                        <a:t>單式委託</a:t>
                      </a:r>
                      <a:endParaRPr lang="zh-TW" altLang="en-US" sz="1200" b="1" i="0" u="none" strike="noStrike" dirty="0">
                        <a:solidFill>
                          <a:srgbClr val="000000"/>
                        </a:solidFill>
                        <a:latin typeface="Calibri"/>
                      </a:endParaRPr>
                    </a:p>
                  </a:txBody>
                  <a:tcPr marL="9525" marR="9525" marT="9523" marB="0" anchor="ctr"/>
                </a:tc>
                <a:tc>
                  <a:txBody>
                    <a:bodyPr/>
                    <a:lstStyle/>
                    <a:p>
                      <a:pPr algn="ctr" fontAlgn="ctr"/>
                      <a:r>
                        <a:rPr lang="zh-TW" altLang="en-US" sz="1200" b="1" u="none" strike="noStrike" dirty="0"/>
                        <a:t>跨月價差委託</a:t>
                      </a:r>
                      <a:endParaRPr lang="zh-TW" altLang="en-US" sz="1200" b="1" i="0" u="none" strike="noStrike" dirty="0">
                        <a:solidFill>
                          <a:srgbClr val="000000"/>
                        </a:solidFill>
                        <a:latin typeface="Calibri"/>
                      </a:endParaRPr>
                    </a:p>
                  </a:txBody>
                  <a:tcPr marL="9525" marR="9525" marT="9523" marB="0" anchor="ctr"/>
                </a:tc>
                <a:extLst>
                  <a:ext uri="{0D108BD9-81ED-4DB2-BD59-A6C34878D82A}">
                    <a16:rowId xmlns:a16="http://schemas.microsoft.com/office/drawing/2014/main" xmlns="" val="10001"/>
                  </a:ext>
                </a:extLst>
              </a:tr>
              <a:tr h="192418">
                <a:tc rowSpan="11">
                  <a:txBody>
                    <a:bodyPr/>
                    <a:lstStyle/>
                    <a:p>
                      <a:pPr algn="ctr" fontAlgn="ctr"/>
                      <a:r>
                        <a:rPr lang="zh-TW" altLang="en-US" sz="1200" b="1" u="none" strike="noStrike" dirty="0" smtClean="0"/>
                        <a:t>股價指數類期貨</a:t>
                      </a:r>
                      <a:endParaRPr lang="zh-TW" altLang="en-US" sz="1200" b="1" i="0" u="none" strike="noStrike" dirty="0">
                        <a:solidFill>
                          <a:srgbClr val="000000"/>
                        </a:solidFill>
                        <a:latin typeface="Calibri"/>
                      </a:endParaRPr>
                    </a:p>
                  </a:txBody>
                  <a:tcPr marL="9525" marR="9525" marT="9523" marB="0" anchor="ctr"/>
                </a:tc>
                <a:tc>
                  <a:txBody>
                    <a:bodyPr/>
                    <a:lstStyle/>
                    <a:p>
                      <a:pPr algn="ctr" fontAlgn="ctr"/>
                      <a:r>
                        <a:rPr lang="en-US" sz="1200" b="1" u="none" strike="noStrike" dirty="0"/>
                        <a:t>TX</a:t>
                      </a:r>
                      <a:endParaRPr lang="en-US" sz="1200" b="1" i="0" u="none" strike="noStrike" dirty="0">
                        <a:solidFill>
                          <a:srgbClr val="000000"/>
                        </a:solidFill>
                        <a:latin typeface="Calibri"/>
                      </a:endParaRPr>
                    </a:p>
                  </a:txBody>
                  <a:tcPr marL="9525" marR="9525" marT="9523" marB="0" anchor="ctr"/>
                </a:tc>
                <a:tc rowSpan="7">
                  <a:txBody>
                    <a:bodyPr/>
                    <a:lstStyle/>
                    <a:p>
                      <a:pPr algn="ctr" fontAlgn="ctr"/>
                      <a:r>
                        <a:rPr lang="zh-TW" altLang="en-US" sz="1200" b="1" u="none" strike="noStrike" dirty="0"/>
                        <a:t>前一日標的收盤指數</a:t>
                      </a:r>
                      <a:endParaRPr lang="zh-TW" altLang="en-US" sz="1200" b="1" i="0" u="none" strike="noStrike" dirty="0">
                        <a:solidFill>
                          <a:srgbClr val="000000"/>
                        </a:solidFill>
                        <a:latin typeface="Calibri"/>
                      </a:endParaRPr>
                    </a:p>
                  </a:txBody>
                  <a:tcPr marL="9525" marR="9525" marT="9523" marB="0" anchor="ct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200" b="1" u="none" strike="noStrike" dirty="0" smtClean="0"/>
                        <a:t>最近之標的收盤指數</a:t>
                      </a:r>
                      <a:endParaRPr lang="zh-TW" altLang="en-US" sz="1200" b="1" i="0" u="none" strike="noStrike" dirty="0" smtClean="0">
                        <a:solidFill>
                          <a:srgbClr val="000000"/>
                        </a:solidFill>
                        <a:latin typeface="Calibri"/>
                      </a:endParaRPr>
                    </a:p>
                  </a:txBody>
                  <a:tcPr marL="9525" marR="9525" marT="9523" marB="0" anchor="ctr"/>
                </a:tc>
                <a:tc rowSpan="14">
                  <a:txBody>
                    <a:bodyPr/>
                    <a:lstStyle/>
                    <a:p>
                      <a:pPr algn="ctr" fontAlgn="ctr"/>
                      <a:r>
                        <a:rPr lang="en-US" altLang="zh-TW" sz="1200" b="1" u="none" strike="noStrike" dirty="0"/>
                        <a:t>0.50%</a:t>
                      </a:r>
                      <a:endParaRPr lang="en-US" altLang="zh-TW" sz="1200" b="1" i="0" u="none" strike="noStrike" dirty="0">
                        <a:solidFill>
                          <a:srgbClr val="000000"/>
                        </a:solidFill>
                        <a:latin typeface="Calibri"/>
                      </a:endParaRPr>
                    </a:p>
                  </a:txBody>
                  <a:tcPr marL="9525" marR="9525" marT="9523" marB="0" anchor="ctr"/>
                </a:tc>
                <a:tc rowSpan="14">
                  <a:txBody>
                    <a:bodyPr/>
                    <a:lstStyle/>
                    <a:p>
                      <a:pPr algn="ctr" fontAlgn="ctr"/>
                      <a:r>
                        <a:rPr lang="en-US" altLang="zh-TW" sz="1200" b="1" u="none" strike="noStrike" dirty="0"/>
                        <a:t>0.25%</a:t>
                      </a:r>
                      <a:endParaRPr lang="en-US" altLang="zh-TW" sz="1200" b="1" i="0" u="none" strike="noStrike" dirty="0">
                        <a:solidFill>
                          <a:srgbClr val="000000"/>
                        </a:solidFill>
                        <a:latin typeface="Calibri"/>
                      </a:endParaRPr>
                    </a:p>
                  </a:txBody>
                  <a:tcPr marL="9525" marR="9525" marT="9523" marB="0" anchor="ctr"/>
                </a:tc>
                <a:extLst>
                  <a:ext uri="{0D108BD9-81ED-4DB2-BD59-A6C34878D82A}">
                    <a16:rowId xmlns:a16="http://schemas.microsoft.com/office/drawing/2014/main" xmlns="" val="10002"/>
                  </a:ext>
                </a:extLst>
              </a:tr>
              <a:tr h="192418">
                <a:tc vMerge="1">
                  <a:txBody>
                    <a:bodyPr/>
                    <a:lstStyle/>
                    <a:p>
                      <a:endParaRPr lang="zh-TW" altLang="en-US"/>
                    </a:p>
                  </a:txBody>
                  <a:tcPr/>
                </a:tc>
                <a:tc>
                  <a:txBody>
                    <a:bodyPr/>
                    <a:lstStyle/>
                    <a:p>
                      <a:pPr algn="ctr" fontAlgn="ctr"/>
                      <a:r>
                        <a:rPr lang="en-US" sz="1200" b="1" u="none" strike="noStrike" dirty="0"/>
                        <a:t>MTX</a:t>
                      </a:r>
                      <a:endParaRPr lang="en-US" sz="1200" b="1" i="0" u="none" strike="noStrike" dirty="0">
                        <a:solidFill>
                          <a:srgbClr val="000000"/>
                        </a:solidFill>
                        <a:latin typeface="Calibri"/>
                      </a:endParaRPr>
                    </a:p>
                  </a:txBody>
                  <a:tcPr marL="9525" marR="9525" marT="9523" marB="0" anchor="ct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3"/>
                  </a:ext>
                </a:extLst>
              </a:tr>
              <a:tr h="192418">
                <a:tc vMerge="1">
                  <a:txBody>
                    <a:bodyPr/>
                    <a:lstStyle/>
                    <a:p>
                      <a:endParaRPr lang="zh-TW" altLang="en-US"/>
                    </a:p>
                  </a:txBody>
                  <a:tcPr/>
                </a:tc>
                <a:tc>
                  <a:txBody>
                    <a:bodyPr/>
                    <a:lstStyle/>
                    <a:p>
                      <a:pPr algn="ctr" fontAlgn="ctr"/>
                      <a:r>
                        <a:rPr lang="en-US" sz="1200" b="1" u="none" strike="noStrike" dirty="0" smtClean="0"/>
                        <a:t>T</a:t>
                      </a:r>
                      <a:r>
                        <a:rPr lang="en-US" altLang="zh-TW" sz="1200" b="1" u="none" strike="noStrike" dirty="0" smtClean="0"/>
                        <a:t>E</a:t>
                      </a:r>
                      <a:endParaRPr lang="en-US" sz="1200" b="1" i="0" u="none" strike="noStrike" dirty="0">
                        <a:solidFill>
                          <a:srgbClr val="000000"/>
                        </a:solidFill>
                        <a:latin typeface="Calibri"/>
                      </a:endParaRPr>
                    </a:p>
                  </a:txBody>
                  <a:tcPr marL="9525" marR="9525" marT="9523" marB="0" anchor="ct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4"/>
                  </a:ext>
                </a:extLst>
              </a:tr>
              <a:tr h="192418">
                <a:tc vMerge="1">
                  <a:txBody>
                    <a:bodyPr/>
                    <a:lstStyle/>
                    <a:p>
                      <a:endParaRPr lang="zh-TW" altLang="en-US"/>
                    </a:p>
                  </a:txBody>
                  <a:tcPr/>
                </a:tc>
                <a:tc>
                  <a:txBody>
                    <a:bodyPr/>
                    <a:lstStyle/>
                    <a:p>
                      <a:pPr algn="ctr" fontAlgn="ctr"/>
                      <a:r>
                        <a:rPr lang="en-US" sz="1200" b="1" u="none" strike="noStrike" dirty="0"/>
                        <a:t>XIF</a:t>
                      </a:r>
                      <a:endParaRPr lang="en-US" sz="1200" b="1" i="0" u="none" strike="noStrike" dirty="0">
                        <a:solidFill>
                          <a:srgbClr val="000000"/>
                        </a:solidFill>
                        <a:latin typeface="Calibri"/>
                      </a:endParaRPr>
                    </a:p>
                  </a:txBody>
                  <a:tcPr marL="9525" marR="9525" marT="9523" marB="0" anchor="ctr"/>
                </a:tc>
                <a:tc vMerge="1">
                  <a:txBody>
                    <a:bodyPr/>
                    <a:lstStyle/>
                    <a:p>
                      <a:endParaRPr lang="zh-TW" altLang="en-US"/>
                    </a:p>
                  </a:txBody>
                  <a:tcPr/>
                </a:tc>
                <a:tc rowSpan="6">
                  <a:txBody>
                    <a:bodyPr/>
                    <a:lstStyle/>
                    <a:p>
                      <a:pPr algn="ctr" fontAlgn="ctr"/>
                      <a:r>
                        <a:rPr lang="en-US" altLang="zh-TW" sz="1200" b="1" u="none" strike="noStrike" dirty="0" smtClean="0"/>
                        <a:t>(</a:t>
                      </a:r>
                      <a:r>
                        <a:rPr lang="zh-TW" altLang="en-US" sz="1200" b="1" u="none" strike="noStrike" dirty="0" smtClean="0"/>
                        <a:t>無夜盤</a:t>
                      </a:r>
                      <a:r>
                        <a:rPr lang="en-US" altLang="zh-TW" sz="1200" b="1" u="none" strike="noStrike" dirty="0" smtClean="0"/>
                        <a:t>)</a:t>
                      </a:r>
                      <a:endParaRPr lang="zh-TW" altLang="en-US" sz="1200" b="1" i="0" u="none" strike="noStrike" dirty="0">
                        <a:solidFill>
                          <a:srgbClr val="000000"/>
                        </a:solidFill>
                        <a:latin typeface="Calibri"/>
                      </a:endParaRPr>
                    </a:p>
                  </a:txBody>
                  <a:tcPr marL="9525" marR="9525" marT="9523" marB="0" anchor="ct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5"/>
                  </a:ext>
                </a:extLst>
              </a:tr>
              <a:tr h="192418">
                <a:tc vMerge="1">
                  <a:txBody>
                    <a:bodyPr/>
                    <a:lstStyle/>
                    <a:p>
                      <a:endParaRPr lang="zh-TW" altLang="en-US"/>
                    </a:p>
                  </a:txBody>
                  <a:tcPr/>
                </a:tc>
                <a:tc>
                  <a:txBody>
                    <a:bodyPr/>
                    <a:lstStyle/>
                    <a:p>
                      <a:pPr algn="ctr" fontAlgn="ctr"/>
                      <a:r>
                        <a:rPr lang="en-US" altLang="zh-TW" sz="1200" b="1" u="none" strike="noStrike" dirty="0" smtClean="0"/>
                        <a:t>T5F</a:t>
                      </a:r>
                      <a:endParaRPr lang="en-US" sz="1200" b="1" i="0" u="none" strike="noStrike" dirty="0">
                        <a:solidFill>
                          <a:srgbClr val="000000"/>
                        </a:solidFill>
                        <a:latin typeface="Calibri"/>
                      </a:endParaRPr>
                    </a:p>
                  </a:txBody>
                  <a:tcPr marL="9525" marR="9525" marT="9523" marB="0" anchor="ct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6"/>
                  </a:ext>
                </a:extLst>
              </a:tr>
              <a:tr h="192418">
                <a:tc vMerge="1">
                  <a:txBody>
                    <a:bodyPr/>
                    <a:lstStyle/>
                    <a:p>
                      <a:endParaRPr lang="zh-TW" altLang="en-US"/>
                    </a:p>
                  </a:txBody>
                  <a:tcPr/>
                </a:tc>
                <a:tc>
                  <a:txBody>
                    <a:bodyPr/>
                    <a:lstStyle/>
                    <a:p>
                      <a:pPr algn="ctr" fontAlgn="ctr"/>
                      <a:r>
                        <a:rPr lang="en-US" sz="1200" b="1" u="none" strike="noStrike" dirty="0"/>
                        <a:t>TF</a:t>
                      </a:r>
                      <a:endParaRPr lang="en-US" sz="1200" b="1" i="0" u="none" strike="noStrike" dirty="0">
                        <a:solidFill>
                          <a:srgbClr val="000000"/>
                        </a:solidFill>
                        <a:latin typeface="Calibri"/>
                      </a:endParaRPr>
                    </a:p>
                  </a:txBody>
                  <a:tcPr marL="9525" marR="9525" marT="9523" marB="0" anchor="ct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7"/>
                  </a:ext>
                </a:extLst>
              </a:tr>
              <a:tr h="192418">
                <a:tc vMerge="1">
                  <a:txBody>
                    <a:bodyPr/>
                    <a:lstStyle/>
                    <a:p>
                      <a:endParaRPr lang="zh-TW" altLang="en-US"/>
                    </a:p>
                  </a:txBody>
                  <a:tcPr/>
                </a:tc>
                <a:tc>
                  <a:txBody>
                    <a:bodyPr/>
                    <a:lstStyle/>
                    <a:p>
                      <a:pPr algn="ctr" fontAlgn="ctr"/>
                      <a:r>
                        <a:rPr lang="en-US" sz="1200" b="1" u="none" strike="noStrike" dirty="0"/>
                        <a:t>GTF</a:t>
                      </a:r>
                      <a:endParaRPr lang="en-US" sz="1200" b="1" i="0" u="none" strike="noStrike" dirty="0">
                        <a:solidFill>
                          <a:srgbClr val="000000"/>
                        </a:solidFill>
                        <a:latin typeface="Calibri"/>
                      </a:endParaRPr>
                    </a:p>
                  </a:txBody>
                  <a:tcPr marL="9525" marR="9525" marT="9523" marB="0" anchor="ct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8"/>
                  </a:ext>
                </a:extLst>
              </a:tr>
              <a:tr h="192418">
                <a:tc vMerge="1">
                  <a:txBody>
                    <a:bodyPr/>
                    <a:lstStyle/>
                    <a:p>
                      <a:pPr algn="ctr" fontAlgn="ctr"/>
                      <a:endParaRPr lang="zh-TW" altLang="en-US" sz="20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1" u="none" strike="noStrike" dirty="0" smtClean="0"/>
                        <a:t>TJF</a:t>
                      </a:r>
                      <a:endParaRPr lang="en-US" sz="1200" b="1" i="0" u="none" strike="noStrike" dirty="0">
                        <a:solidFill>
                          <a:srgbClr val="000000"/>
                        </a:solidFill>
                        <a:latin typeface="Calibri"/>
                      </a:endParaRPr>
                    </a:p>
                  </a:txBody>
                  <a:tcPr marL="9525" marR="9525" marT="9523" marB="0" anchor="ctr"/>
                </a:tc>
                <a:tc rowSpan="7">
                  <a:txBody>
                    <a:bodyPr/>
                    <a:lstStyle/>
                    <a:p>
                      <a:pPr algn="ctr" fontAlgn="ctr"/>
                      <a:r>
                        <a:rPr lang="zh-TW" altLang="en-US" sz="1200" b="1" u="none" strike="noStrike" dirty="0"/>
                        <a:t>前一</a:t>
                      </a:r>
                      <a:r>
                        <a:rPr lang="zh-TW" altLang="en-US" sz="1200" b="1" u="none" strike="noStrike" dirty="0" smtClean="0"/>
                        <a:t>日期貨最近月契約</a:t>
                      </a:r>
                      <a:endParaRPr lang="en-US" altLang="zh-TW" sz="1200" b="1" u="none" strike="noStrike" dirty="0" smtClean="0"/>
                    </a:p>
                    <a:p>
                      <a:pPr algn="ctr" fontAlgn="ctr"/>
                      <a:r>
                        <a:rPr lang="zh-TW" altLang="en-US" sz="1200" b="1" u="none" strike="noStrike" dirty="0" smtClean="0"/>
                        <a:t>結算</a:t>
                      </a:r>
                      <a:r>
                        <a:rPr lang="zh-TW" altLang="en-US" sz="1200" b="1" u="none" strike="noStrike" dirty="0"/>
                        <a:t>價</a:t>
                      </a:r>
                      <a:endParaRPr lang="zh-TW" altLang="en-US" sz="1200" b="1" i="0" u="none" strike="noStrike" dirty="0">
                        <a:solidFill>
                          <a:srgbClr val="000000"/>
                        </a:solidFill>
                        <a:latin typeface="標楷體"/>
                      </a:endParaRPr>
                    </a:p>
                  </a:txBody>
                  <a:tcPr marL="9525" marR="9525" marT="9523" marB="0" anchor="ctr"/>
                </a:tc>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9"/>
                  </a:ext>
                </a:extLst>
              </a:tr>
              <a:tr h="192418">
                <a:tc vMerge="1">
                  <a:txBody>
                    <a:bodyPr/>
                    <a:lstStyle/>
                    <a:p>
                      <a:pPr algn="ctr" fontAlgn="ctr"/>
                      <a:endParaRPr lang="zh-TW" altLang="en-US" sz="20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1" u="none" strike="noStrike" dirty="0" smtClean="0"/>
                        <a:t>I5F</a:t>
                      </a:r>
                      <a:endParaRPr lang="en-US" sz="1200" b="1" i="0" u="none" strike="noStrike" dirty="0">
                        <a:solidFill>
                          <a:srgbClr val="000000"/>
                        </a:solidFill>
                        <a:latin typeface="Calibri"/>
                      </a:endParaRPr>
                    </a:p>
                  </a:txBody>
                  <a:tcPr marL="9525" marR="9525" marT="9523" marB="0" anchor="ctr"/>
                </a:tc>
                <a:tc vMerge="1">
                  <a:txBody>
                    <a:bodyPr/>
                    <a:lstStyle/>
                    <a:p>
                      <a:pPr algn="ctr" fontAlgn="ctr"/>
                      <a:endParaRPr lang="zh-TW" altLang="en-US" sz="20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10"/>
                  </a:ext>
                </a:extLst>
              </a:tr>
              <a:tr h="192418">
                <a:tc vMerge="1">
                  <a:txBody>
                    <a:bodyPr/>
                    <a:lstStyle/>
                    <a:p>
                      <a:pPr algn="ctr" fontAlgn="ctr"/>
                      <a:endParaRPr lang="zh-TW" altLang="en-US" sz="20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1" u="none" strike="noStrike" dirty="0" smtClean="0"/>
                        <a:t>UDF</a:t>
                      </a:r>
                      <a:endParaRPr lang="en-US" sz="1200" b="1" i="0" u="none" strike="noStrike" dirty="0">
                        <a:solidFill>
                          <a:srgbClr val="000000"/>
                        </a:solidFill>
                        <a:latin typeface="Calibri"/>
                      </a:endParaRPr>
                    </a:p>
                  </a:txBody>
                  <a:tcPr marL="9525" marR="9525" marT="9523" marB="0" anchor="ctr"/>
                </a:tc>
                <a:tc vMerge="1">
                  <a:txBody>
                    <a:bodyPr/>
                    <a:lstStyle/>
                    <a:p>
                      <a:pPr algn="ctr" fontAlgn="ctr"/>
                      <a:endParaRPr lang="zh-TW" altLang="en-US" sz="20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zh-TW" altLang="en-US" sz="1200" b="1" u="none" strike="noStrike" dirty="0" smtClean="0"/>
                        <a:t>前一一般交易時段期貨最近月契約結算價</a:t>
                      </a:r>
                      <a:endParaRPr lang="zh-TW" altLang="en-US" sz="1200" b="1" i="0" u="none" strike="noStrike" dirty="0" smtClean="0">
                        <a:solidFill>
                          <a:srgbClr val="000000"/>
                        </a:solidFill>
                        <a:latin typeface="標楷體"/>
                      </a:endParaRPr>
                    </a:p>
                  </a:txBody>
                  <a:tcPr marL="9525" marR="9525" marT="9523" marB="0" anchor="ct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11"/>
                  </a:ext>
                </a:extLst>
              </a:tr>
              <a:tr h="192418">
                <a:tc vMerge="1">
                  <a:txBody>
                    <a:bodyPr/>
                    <a:lstStyle/>
                    <a:p>
                      <a:pPr algn="ctr" fontAlgn="ctr"/>
                      <a:endParaRPr lang="zh-TW" altLang="en-US" sz="20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1" u="none" strike="noStrike" dirty="0" smtClean="0"/>
                        <a:t>SPF</a:t>
                      </a:r>
                      <a:endParaRPr lang="en-US" sz="1200" b="1" i="0" u="none" strike="noStrike" dirty="0">
                        <a:solidFill>
                          <a:srgbClr val="000000"/>
                        </a:solidFill>
                        <a:latin typeface="Calibri"/>
                      </a:endParaRPr>
                    </a:p>
                  </a:txBody>
                  <a:tcPr marL="9525" marR="9525" marT="9523" marB="0" anchor="ctr"/>
                </a:tc>
                <a:tc vMerge="1">
                  <a:txBody>
                    <a:bodyPr/>
                    <a:lstStyle/>
                    <a:p>
                      <a:pPr algn="ctr" fontAlgn="ctr"/>
                      <a:endParaRPr lang="zh-TW" altLang="en-US" sz="20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12"/>
                  </a:ext>
                </a:extLst>
              </a:tr>
              <a:tr h="192418">
                <a:tc rowSpan="3">
                  <a:txBody>
                    <a:bodyPr/>
                    <a:lstStyle/>
                    <a:p>
                      <a:pPr algn="ctr" fontAlgn="ctr"/>
                      <a:r>
                        <a:rPr lang="zh-TW" altLang="en-US" sz="1200" b="1" u="none" strike="noStrike" dirty="0" smtClean="0"/>
                        <a:t>商品類期貨</a:t>
                      </a:r>
                      <a:endParaRPr lang="zh-TW" altLang="en-US" sz="1200" b="1" i="0" u="none" strike="noStrike" dirty="0">
                        <a:solidFill>
                          <a:srgbClr val="000000"/>
                        </a:solidFill>
                        <a:latin typeface="Calibri"/>
                      </a:endParaRPr>
                    </a:p>
                  </a:txBody>
                  <a:tcPr marL="9525" marR="9525" marT="9523" marB="0" anchor="ctr"/>
                </a:tc>
                <a:tc>
                  <a:txBody>
                    <a:bodyPr/>
                    <a:lstStyle/>
                    <a:p>
                      <a:pPr algn="ctr" fontAlgn="ctr"/>
                      <a:r>
                        <a:rPr lang="en-US" sz="1200" b="1" u="none" strike="noStrike"/>
                        <a:t>GDF</a:t>
                      </a:r>
                      <a:endParaRPr lang="en-US" sz="1200" b="1" i="0" u="none" strike="noStrike">
                        <a:solidFill>
                          <a:srgbClr val="000000"/>
                        </a:solidFill>
                        <a:latin typeface="Calibri"/>
                      </a:endParaRPr>
                    </a:p>
                  </a:txBody>
                  <a:tcPr marL="9525" marR="9525" marT="9523" marB="0" anchor="ctr"/>
                </a:tc>
                <a:tc vMerge="1">
                  <a:txBody>
                    <a:bodyPr/>
                    <a:lstStyle/>
                    <a:p>
                      <a:pPr algn="ctr" fontAlgn="ctr"/>
                      <a:endParaRPr lang="zh-TW" altLang="en-US" sz="20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13"/>
                  </a:ext>
                </a:extLst>
              </a:tr>
              <a:tr h="192418">
                <a:tc vMerge="1">
                  <a:txBody>
                    <a:bodyPr/>
                    <a:lstStyle/>
                    <a:p>
                      <a:endParaRPr lang="zh-TW" altLang="en-US"/>
                    </a:p>
                  </a:txBody>
                  <a:tcPr/>
                </a:tc>
                <a:tc>
                  <a:txBody>
                    <a:bodyPr/>
                    <a:lstStyle/>
                    <a:p>
                      <a:pPr algn="ctr" fontAlgn="ctr"/>
                      <a:r>
                        <a:rPr lang="en-US" sz="1200" b="1" u="none" strike="noStrike" dirty="0"/>
                        <a:t>TGF</a:t>
                      </a:r>
                      <a:endParaRPr lang="en-US" sz="1200" b="1" i="0" u="none" strike="noStrike" dirty="0">
                        <a:solidFill>
                          <a:srgbClr val="000000"/>
                        </a:solidFill>
                        <a:latin typeface="Calibri"/>
                      </a:endParaRPr>
                    </a:p>
                  </a:txBody>
                  <a:tcPr marL="9525" marR="9525" marT="9523" marB="0" anchor="ct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14"/>
                  </a:ext>
                </a:extLst>
              </a:tr>
              <a:tr h="192418">
                <a:tc vMerge="1">
                  <a:txBody>
                    <a:bodyPr/>
                    <a:lstStyle/>
                    <a:p>
                      <a:pPr algn="ctr" fontAlgn="ctr"/>
                      <a:endParaRPr lang="zh-TW" alt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1" u="none" strike="noStrike" dirty="0" smtClean="0"/>
                        <a:t>BRF</a:t>
                      </a:r>
                      <a:endParaRPr lang="en-US" sz="1200" b="1" i="0" u="none" strike="noStrike" dirty="0">
                        <a:solidFill>
                          <a:srgbClr val="000000"/>
                        </a:solidFill>
                        <a:latin typeface="Calibri"/>
                      </a:endParaRPr>
                    </a:p>
                  </a:txBody>
                  <a:tcPr marL="9525" marR="9525" marT="9523" marB="0" anchor="ctr"/>
                </a:tc>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192418">
                <a:tc>
                  <a:txBody>
                    <a:bodyPr/>
                    <a:lstStyle/>
                    <a:p>
                      <a:pPr algn="ctr" fontAlgn="ctr"/>
                      <a:r>
                        <a:rPr lang="zh-TW" altLang="en-US" sz="1200" b="1" u="none" strike="noStrike" dirty="0" smtClean="0"/>
                        <a:t>公債期貨</a:t>
                      </a:r>
                      <a:endParaRPr lang="zh-TW" altLang="en-US" sz="1200" b="1" i="0" u="none" strike="noStrike" dirty="0">
                        <a:solidFill>
                          <a:srgbClr val="000000"/>
                        </a:solidFill>
                        <a:latin typeface="Calibri"/>
                      </a:endParaRPr>
                    </a:p>
                  </a:txBody>
                  <a:tcPr marL="9525" marR="9525" marT="9523" marB="0" anchor="ctr"/>
                </a:tc>
                <a:tc>
                  <a:txBody>
                    <a:bodyPr/>
                    <a:lstStyle/>
                    <a:p>
                      <a:pPr algn="ctr" fontAlgn="ctr"/>
                      <a:r>
                        <a:rPr lang="en-US" sz="1200" b="1" u="none" strike="noStrike"/>
                        <a:t>GBF</a:t>
                      </a:r>
                      <a:endParaRPr lang="en-US" sz="1200" b="1" i="0" u="none" strike="noStrike">
                        <a:solidFill>
                          <a:srgbClr val="000000"/>
                        </a:solidFill>
                        <a:latin typeface="Calibri"/>
                      </a:endParaRPr>
                    </a:p>
                  </a:txBody>
                  <a:tcPr marL="9525" marR="9525" marT="9523" marB="0" anchor="ctr"/>
                </a:tc>
                <a:tc>
                  <a:txBody>
                    <a:bodyPr/>
                    <a:lstStyle/>
                    <a:p>
                      <a:pPr algn="ctr" fontAlgn="ctr"/>
                      <a:r>
                        <a:rPr lang="en-US" altLang="zh-TW" sz="1200" b="1" u="none" strike="noStrike" dirty="0"/>
                        <a:t>-</a:t>
                      </a:r>
                      <a:endParaRPr lang="en-US" altLang="zh-TW" sz="1200" b="1" i="0" u="none" strike="noStrike" dirty="0">
                        <a:solidFill>
                          <a:srgbClr val="000000"/>
                        </a:solidFill>
                        <a:latin typeface="Calibri"/>
                      </a:endParaRPr>
                    </a:p>
                  </a:txBody>
                  <a:tcPr marL="9525" marR="9525" marT="9523" marB="0" anchor="ct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200" b="1" u="none" strike="noStrike" dirty="0" smtClean="0"/>
                        <a:t>(</a:t>
                      </a:r>
                      <a:r>
                        <a:rPr lang="zh-TW" altLang="en-US" sz="1200" b="1" u="none" strike="noStrike" dirty="0" smtClean="0"/>
                        <a:t>無夜盤</a:t>
                      </a:r>
                      <a:r>
                        <a:rPr lang="en-US" altLang="zh-TW" sz="1200" b="1" u="none" strike="noStrike" dirty="0" smtClean="0"/>
                        <a:t>)</a:t>
                      </a:r>
                      <a:endParaRPr lang="zh-TW" altLang="en-US" sz="1200" b="1" i="0" u="none" strike="noStrike" dirty="0" smtClean="0">
                        <a:solidFill>
                          <a:srgbClr val="000000"/>
                        </a:solidFill>
                        <a:latin typeface="Calibri"/>
                      </a:endParaRPr>
                    </a:p>
                  </a:txBody>
                  <a:tcPr marL="9525" marR="9525" marT="9523" marB="0" anchor="ctr"/>
                </a:tc>
                <a:tc>
                  <a:txBody>
                    <a:bodyPr/>
                    <a:lstStyle/>
                    <a:p>
                      <a:pPr algn="ctr" fontAlgn="ctr"/>
                      <a:r>
                        <a:rPr lang="en-US" altLang="zh-TW" sz="1200" b="1" u="none" strike="noStrike"/>
                        <a:t>0.5</a:t>
                      </a:r>
                      <a:r>
                        <a:rPr lang="zh-TW" altLang="en-US" sz="1200" b="1" u="none" strike="noStrike"/>
                        <a:t>點</a:t>
                      </a:r>
                      <a:endParaRPr lang="zh-TW" altLang="en-US" sz="1200" b="1" i="0" u="none" strike="noStrike">
                        <a:solidFill>
                          <a:srgbClr val="000000"/>
                        </a:solidFill>
                        <a:latin typeface="Calibri"/>
                      </a:endParaRPr>
                    </a:p>
                  </a:txBody>
                  <a:tcPr marL="9525" marR="9525" marT="9523" marB="0" anchor="ctr"/>
                </a:tc>
                <a:tc>
                  <a:txBody>
                    <a:bodyPr/>
                    <a:lstStyle/>
                    <a:p>
                      <a:pPr algn="ctr" fontAlgn="ctr"/>
                      <a:r>
                        <a:rPr lang="en-US" altLang="zh-TW" sz="1200" b="1" u="none" strike="noStrike" dirty="0"/>
                        <a:t>0.25</a:t>
                      </a:r>
                      <a:r>
                        <a:rPr lang="zh-TW" altLang="en-US" sz="1200" b="1" u="none" strike="noStrike" dirty="0"/>
                        <a:t>點</a:t>
                      </a:r>
                      <a:endParaRPr lang="zh-TW" altLang="en-US" sz="1200" b="1" i="0" u="none" strike="noStrike" dirty="0">
                        <a:solidFill>
                          <a:srgbClr val="000000"/>
                        </a:solidFill>
                        <a:latin typeface="Calibri"/>
                      </a:endParaRPr>
                    </a:p>
                  </a:txBody>
                  <a:tcPr marL="9525" marR="9525" marT="9523" marB="0" anchor="ctr"/>
                </a:tc>
                <a:extLst>
                  <a:ext uri="{0D108BD9-81ED-4DB2-BD59-A6C34878D82A}">
                    <a16:rowId xmlns:a16="http://schemas.microsoft.com/office/drawing/2014/main" xmlns="" val="10016"/>
                  </a:ext>
                </a:extLst>
              </a:tr>
              <a:tr h="192418">
                <a:tc>
                  <a:txBody>
                    <a:bodyPr/>
                    <a:lstStyle/>
                    <a:p>
                      <a:pPr algn="ctr" fontAlgn="ctr"/>
                      <a:r>
                        <a:rPr lang="zh-TW" altLang="en-US" sz="1200" b="1" u="none" strike="noStrike" dirty="0" smtClean="0"/>
                        <a:t>股票期貨</a:t>
                      </a:r>
                      <a:endParaRPr lang="zh-TW" altLang="en-US" sz="1200" b="1" i="0" u="none" strike="noStrike" dirty="0">
                        <a:solidFill>
                          <a:srgbClr val="000000"/>
                        </a:solidFill>
                        <a:latin typeface="Calibri"/>
                      </a:endParaRPr>
                    </a:p>
                  </a:txBody>
                  <a:tcPr marL="9525" marR="9525" marT="9523" marB="0" anchor="ctr"/>
                </a:tc>
                <a:tc>
                  <a:txBody>
                    <a:bodyPr/>
                    <a:lstStyle/>
                    <a:p>
                      <a:pPr algn="ctr" fontAlgn="ctr"/>
                      <a:r>
                        <a:rPr lang="en-US" altLang="zh-TW" sz="1200" b="1" u="none" strike="noStrike" dirty="0" smtClean="0"/>
                        <a:t>STF</a:t>
                      </a:r>
                      <a:endParaRPr lang="en-US" sz="1200" b="1" i="0" u="none" strike="noStrike" dirty="0">
                        <a:solidFill>
                          <a:srgbClr val="000000"/>
                        </a:solidFill>
                        <a:latin typeface="Calibri"/>
                      </a:endParaRPr>
                    </a:p>
                  </a:txBody>
                  <a:tcPr marL="9525" marR="9525" marT="952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200" b="1" u="none" strike="noStrike" dirty="0" smtClean="0"/>
                        <a:t>當日標的證券開盤參考價</a:t>
                      </a:r>
                      <a:endParaRPr lang="zh-TW" altLang="en-US" sz="1200" b="1" i="0" u="none" strike="noStrike" dirty="0" smtClean="0">
                        <a:solidFill>
                          <a:srgbClr val="000000"/>
                        </a:solidFill>
                        <a:latin typeface="標楷體"/>
                      </a:endParaRPr>
                    </a:p>
                  </a:txBody>
                  <a:tcPr marL="9525" marR="9525" marT="9523" marB="0" anchor="ctr"/>
                </a:tc>
                <a:tc vMerge="1">
                  <a:txBody>
                    <a:bodyPr/>
                    <a:lstStyle/>
                    <a:p>
                      <a:pPr algn="ctr" fontAlgn="ctr"/>
                      <a:endParaRPr lang="en-US" altLang="zh-TW" sz="12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1" u="none" strike="noStrike" dirty="0" smtClean="0"/>
                        <a:t>1%</a:t>
                      </a:r>
                      <a:endParaRPr lang="zh-TW" altLang="en-US" sz="1200" b="1" i="0" u="none" strike="noStrike" dirty="0">
                        <a:solidFill>
                          <a:srgbClr val="000000"/>
                        </a:solidFill>
                        <a:latin typeface="Calibri"/>
                      </a:endParaRPr>
                    </a:p>
                  </a:txBody>
                  <a:tcPr marL="9525" marR="9525" marT="9523" marB="0" anchor="ctr"/>
                </a:tc>
                <a:tc>
                  <a:txBody>
                    <a:bodyPr/>
                    <a:lstStyle/>
                    <a:p>
                      <a:pPr algn="ctr" fontAlgn="ctr"/>
                      <a:r>
                        <a:rPr lang="en-US" altLang="zh-TW" sz="1200" b="1" u="none" strike="noStrike" dirty="0" smtClean="0"/>
                        <a:t>0.5%</a:t>
                      </a:r>
                      <a:endParaRPr lang="zh-TW" altLang="en-US" sz="1200" b="1" i="0" u="none" strike="noStrike" dirty="0">
                        <a:solidFill>
                          <a:srgbClr val="000000"/>
                        </a:solidFill>
                        <a:latin typeface="Calibri"/>
                      </a:endParaRPr>
                    </a:p>
                  </a:txBody>
                  <a:tcPr marL="9525" marR="9525" marT="9523" marB="0" anchor="ctr"/>
                </a:tc>
                <a:extLst>
                  <a:ext uri="{0D108BD9-81ED-4DB2-BD59-A6C34878D82A}">
                    <a16:rowId xmlns:a16="http://schemas.microsoft.com/office/drawing/2014/main" xmlns="" val="10017"/>
                  </a:ext>
                </a:extLst>
              </a:tr>
              <a:tr h="192418">
                <a:tc rowSpan="6">
                  <a:txBody>
                    <a:bodyPr/>
                    <a:lstStyle/>
                    <a:p>
                      <a:pPr algn="ctr" fontAlgn="ctr"/>
                      <a:r>
                        <a:rPr lang="zh-TW" altLang="en-US" sz="1200" b="1" u="none" strike="noStrike" dirty="0" smtClean="0"/>
                        <a:t>匯率類期貨</a:t>
                      </a:r>
                      <a:endParaRPr lang="zh-TW" altLang="en-US" sz="1200" b="1" i="0" u="none" strike="noStrike" dirty="0">
                        <a:solidFill>
                          <a:srgbClr val="000000"/>
                        </a:solidFill>
                        <a:latin typeface="Calibri"/>
                      </a:endParaRPr>
                    </a:p>
                  </a:txBody>
                  <a:tcPr marL="9525" marR="9525" marT="9523" marB="0" anchor="ctr"/>
                </a:tc>
                <a:tc>
                  <a:txBody>
                    <a:bodyPr/>
                    <a:lstStyle/>
                    <a:p>
                      <a:pPr algn="ctr" fontAlgn="ctr"/>
                      <a:r>
                        <a:rPr lang="en-US" altLang="zh-TW" sz="1200" b="1" u="none" strike="noStrike" dirty="0" smtClean="0"/>
                        <a:t>RHF</a:t>
                      </a:r>
                      <a:endParaRPr lang="en-US" sz="1200" b="1" i="0" u="none" strike="noStrike" dirty="0">
                        <a:solidFill>
                          <a:srgbClr val="000000"/>
                        </a:solidFill>
                        <a:latin typeface="Calibri"/>
                      </a:endParaRPr>
                    </a:p>
                  </a:txBody>
                  <a:tcPr marL="9525" marR="9525" marT="9523" marB="0" anchor="ctr"/>
                </a:tc>
                <a:tc rowSpan="6">
                  <a:txBody>
                    <a:bodyPr/>
                    <a:lstStyle/>
                    <a:p>
                      <a:pPr algn="ctr" fontAlgn="ctr"/>
                      <a:r>
                        <a:rPr lang="zh-TW" altLang="en-US" sz="1200" b="1" u="none" strike="noStrike" dirty="0" smtClean="0"/>
                        <a:t>前一日期貨</a:t>
                      </a:r>
                      <a:r>
                        <a:rPr lang="zh-TW" altLang="en-US" sz="1200" b="1" u="sng" strike="noStrike" dirty="0" smtClean="0"/>
                        <a:t>最近月</a:t>
                      </a:r>
                      <a:r>
                        <a:rPr lang="zh-TW" altLang="en-US" sz="1200" b="1" u="none" strike="noStrike" dirty="0" smtClean="0"/>
                        <a:t>契約</a:t>
                      </a:r>
                      <a:endParaRPr lang="en-US" altLang="zh-TW" sz="1200" b="1" u="none" strike="noStrike" dirty="0" smtClean="0"/>
                    </a:p>
                    <a:p>
                      <a:pPr algn="ctr" fontAlgn="ctr"/>
                      <a:r>
                        <a:rPr lang="zh-TW" altLang="en-US" sz="1200" b="1" u="none" strike="noStrike" dirty="0" smtClean="0"/>
                        <a:t>結算價</a:t>
                      </a:r>
                      <a:endParaRPr lang="en-US" altLang="zh-TW" sz="1200" b="1" u="none" strike="noStrike" dirty="0" smtClean="0"/>
                    </a:p>
                    <a:p>
                      <a:pPr algn="ctr" fontAlgn="ctr"/>
                      <a:r>
                        <a:rPr lang="en-US" altLang="zh-TW" sz="1200" b="1" u="none" strike="noStrike" dirty="0" smtClean="0"/>
                        <a:t>(</a:t>
                      </a:r>
                      <a:r>
                        <a:rPr lang="zh-TW" altLang="en-US" sz="1200" b="1" u="none" strike="noStrike" dirty="0" smtClean="0"/>
                        <a:t>若前一日遇最後交易日，</a:t>
                      </a:r>
                      <a:endParaRPr lang="en-US" altLang="zh-TW" sz="1200" b="1" u="none" strike="noStrike" dirty="0" smtClean="0"/>
                    </a:p>
                    <a:p>
                      <a:pPr algn="ctr" fontAlgn="ctr"/>
                      <a:r>
                        <a:rPr lang="zh-TW" altLang="en-US" sz="1200" b="1" u="none" strike="noStrike" dirty="0" smtClean="0"/>
                        <a:t>則改採期貨</a:t>
                      </a:r>
                      <a:r>
                        <a:rPr lang="zh-TW" altLang="en-US" sz="1200" b="1" u="sng" strike="noStrike" dirty="0" smtClean="0"/>
                        <a:t>次近月</a:t>
                      </a:r>
                      <a:r>
                        <a:rPr lang="zh-TW" altLang="en-US" sz="1200" b="1" u="none" strike="noStrike" dirty="0" smtClean="0"/>
                        <a:t>契約</a:t>
                      </a:r>
                      <a:r>
                        <a:rPr lang="en-US" altLang="zh-TW" sz="1200" b="1" u="none" strike="noStrike" dirty="0" smtClean="0"/>
                        <a:t>)</a:t>
                      </a:r>
                      <a:endParaRPr lang="zh-TW" altLang="en-US" sz="1200" b="1" i="0" u="none" strike="noStrike" dirty="0">
                        <a:solidFill>
                          <a:srgbClr val="000000"/>
                        </a:solidFill>
                        <a:latin typeface="標楷體"/>
                      </a:endParaRPr>
                    </a:p>
                  </a:txBody>
                  <a:tcPr marL="9525" marR="9525" marT="9523" marB="0" anchor="ctr"/>
                </a:tc>
                <a:tc rowSpan="6">
                  <a:txBody>
                    <a:bodyPr/>
                    <a:lstStyle/>
                    <a:p>
                      <a:pPr algn="ctr" fontAlgn="ctr"/>
                      <a:r>
                        <a:rPr lang="zh-TW" altLang="en-US" sz="1200" b="1" u="none" strike="noStrike" dirty="0" smtClean="0"/>
                        <a:t>前一一般交易時段期貨</a:t>
                      </a:r>
                      <a:r>
                        <a:rPr lang="zh-TW" altLang="en-US" sz="1200" b="1" u="sng" strike="noStrike" dirty="0" smtClean="0"/>
                        <a:t>最近月</a:t>
                      </a:r>
                      <a:r>
                        <a:rPr lang="zh-TW" altLang="en-US" sz="1200" b="1" u="none" strike="noStrike" dirty="0" smtClean="0"/>
                        <a:t>契約結算價</a:t>
                      </a:r>
                    </a:p>
                    <a:p>
                      <a:pPr algn="ctr" fontAlgn="ctr"/>
                      <a:r>
                        <a:rPr lang="en-US" altLang="zh-TW" sz="1200" b="1" u="none" strike="noStrike" dirty="0" smtClean="0"/>
                        <a:t>(</a:t>
                      </a:r>
                      <a:r>
                        <a:rPr lang="zh-TW" altLang="en-US" sz="1200" b="1" u="none" strike="noStrike" dirty="0" smtClean="0"/>
                        <a:t>若前一一般交易時段遇最後交易日，則改採期貨</a:t>
                      </a:r>
                      <a:r>
                        <a:rPr lang="zh-TW" altLang="en-US" sz="1200" b="1" u="sng" strike="noStrike" dirty="0" smtClean="0"/>
                        <a:t>次近月</a:t>
                      </a:r>
                      <a:r>
                        <a:rPr lang="zh-TW" altLang="en-US" sz="1200" b="1" u="none" strike="noStrike" dirty="0" smtClean="0"/>
                        <a:t>契約</a:t>
                      </a:r>
                      <a:r>
                        <a:rPr lang="en-US" altLang="zh-TW" sz="1200" b="1" u="none" strike="noStrike" dirty="0" smtClean="0"/>
                        <a:t>)</a:t>
                      </a:r>
                      <a:endParaRPr lang="en-US" altLang="zh-TW" sz="1200" b="1" i="0" u="none" strike="noStrike" dirty="0" smtClean="0">
                        <a:solidFill>
                          <a:srgbClr val="000000"/>
                        </a:solidFill>
                        <a:latin typeface="Calibri"/>
                      </a:endParaRPr>
                    </a:p>
                  </a:txBody>
                  <a:tcPr marL="9525" marR="9525" marT="9523" marB="0" anchor="ctr"/>
                </a:tc>
                <a:tc rowSpan="2">
                  <a:txBody>
                    <a:bodyPr/>
                    <a:lstStyle/>
                    <a:p>
                      <a:pPr algn="ctr" fontAlgn="ctr"/>
                      <a:r>
                        <a:rPr lang="en-US" altLang="zh-TW" sz="1200" b="1" u="none" strike="noStrike" dirty="0" smtClean="0"/>
                        <a:t>0.1%</a:t>
                      </a:r>
                      <a:endParaRPr lang="en-US" altLang="zh-TW" sz="1200" b="1" i="0" u="none" strike="noStrike" dirty="0">
                        <a:solidFill>
                          <a:srgbClr val="000000"/>
                        </a:solidFill>
                        <a:latin typeface="Calibri"/>
                      </a:endParaRPr>
                    </a:p>
                  </a:txBody>
                  <a:tcPr marL="9525" marR="9525" marT="9523" marB="0" anchor="ctr"/>
                </a:tc>
                <a:tc rowSpan="2">
                  <a:txBody>
                    <a:bodyPr/>
                    <a:lstStyle/>
                    <a:p>
                      <a:pPr algn="ctr" fontAlgn="ctr"/>
                      <a:r>
                        <a:rPr lang="en-US" altLang="zh-TW" sz="1200" b="1" u="none" strike="noStrike" dirty="0" smtClean="0"/>
                        <a:t>0.05%</a:t>
                      </a:r>
                      <a:endParaRPr lang="en-US" altLang="zh-TW" sz="1200" b="1" i="0" u="none" strike="noStrike" dirty="0">
                        <a:solidFill>
                          <a:srgbClr val="000000"/>
                        </a:solidFill>
                        <a:latin typeface="Calibri"/>
                      </a:endParaRPr>
                    </a:p>
                  </a:txBody>
                  <a:tcPr marL="9525" marR="9525" marT="9523" marB="0" anchor="ctr"/>
                </a:tc>
                <a:extLst>
                  <a:ext uri="{0D108BD9-81ED-4DB2-BD59-A6C34878D82A}">
                    <a16:rowId xmlns:a16="http://schemas.microsoft.com/office/drawing/2014/main" xmlns="" val="10018"/>
                  </a:ext>
                </a:extLst>
              </a:tr>
              <a:tr h="192418">
                <a:tc vMerge="1">
                  <a:txBody>
                    <a:bodyPr/>
                    <a:lstStyle/>
                    <a:p>
                      <a:pPr algn="ctr" fontAlgn="ctr"/>
                      <a:endParaRPr lang="zh-TW" alt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1" u="none" strike="noStrike" dirty="0" smtClean="0"/>
                        <a:t>RTF</a:t>
                      </a:r>
                      <a:endParaRPr lang="en-US" sz="1200" b="1" i="0" u="none" strike="noStrike" dirty="0">
                        <a:solidFill>
                          <a:srgbClr val="000000"/>
                        </a:solidFill>
                        <a:latin typeface="Calibri"/>
                      </a:endParaRPr>
                    </a:p>
                  </a:txBody>
                  <a:tcPr marL="9525" marR="9525" marT="9523" marB="0" anchor="ctr"/>
                </a:tc>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9"/>
                  </a:ext>
                </a:extLst>
              </a:tr>
              <a:tr h="192418">
                <a:tc vMerge="1">
                  <a:txBody>
                    <a:bodyPr/>
                    <a:lstStyle/>
                    <a:p>
                      <a:pPr algn="ctr" fontAlgn="ctr"/>
                      <a:endParaRPr lang="zh-TW" alt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1" u="none" strike="noStrike" dirty="0" smtClean="0"/>
                        <a:t>XEF</a:t>
                      </a:r>
                      <a:endParaRPr lang="en-US" sz="1200" b="1" i="0" u="none" strike="noStrike" dirty="0">
                        <a:solidFill>
                          <a:srgbClr val="000000"/>
                        </a:solidFill>
                        <a:latin typeface="Calibri"/>
                      </a:endParaRPr>
                    </a:p>
                  </a:txBody>
                  <a:tcPr marL="9525" marR="9525" marT="9523" marB="0" anchor="ctr"/>
                </a:tc>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2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altLang="zh-TW" sz="1200" b="1" u="none" strike="noStrike" dirty="0" smtClean="0"/>
                        <a:t>0.5%</a:t>
                      </a:r>
                      <a:endParaRPr lang="en-US" altLang="zh-TW" sz="1200" b="1" i="0" u="none" strike="noStrike" dirty="0">
                        <a:solidFill>
                          <a:srgbClr val="000000"/>
                        </a:solidFill>
                        <a:latin typeface="Calibri"/>
                      </a:endParaRPr>
                    </a:p>
                  </a:txBody>
                  <a:tcPr marL="9525" marR="9525" marT="9523" marB="0" anchor="ctr"/>
                </a:tc>
                <a:tc rowSpan="4">
                  <a:txBody>
                    <a:bodyPr/>
                    <a:lstStyle/>
                    <a:p>
                      <a:pPr algn="ctr" fontAlgn="ctr"/>
                      <a:r>
                        <a:rPr lang="en-US" altLang="zh-TW" sz="1200" b="1" u="none" strike="noStrike" dirty="0" smtClean="0"/>
                        <a:t>0.25%</a:t>
                      </a:r>
                      <a:endParaRPr lang="en-US" altLang="zh-TW" sz="1200" b="1" i="0" u="none" strike="noStrike" dirty="0">
                        <a:solidFill>
                          <a:srgbClr val="000000"/>
                        </a:solidFill>
                        <a:latin typeface="Calibri"/>
                      </a:endParaRPr>
                    </a:p>
                  </a:txBody>
                  <a:tcPr marL="9525" marR="9525" marT="9523" marB="0" anchor="ctr"/>
                </a:tc>
                <a:extLst>
                  <a:ext uri="{0D108BD9-81ED-4DB2-BD59-A6C34878D82A}">
                    <a16:rowId xmlns:a16="http://schemas.microsoft.com/office/drawing/2014/main" xmlns="" val="10020"/>
                  </a:ext>
                </a:extLst>
              </a:tr>
              <a:tr h="192418">
                <a:tc vMerge="1">
                  <a:txBody>
                    <a:bodyPr/>
                    <a:lstStyle/>
                    <a:p>
                      <a:pPr algn="ctr" fontAlgn="ctr"/>
                      <a:endParaRPr lang="zh-TW" alt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1" u="none" strike="noStrike" dirty="0" smtClean="0"/>
                        <a:t>XJF</a:t>
                      </a:r>
                      <a:endParaRPr lang="en-US" sz="1200" b="1" i="0" u="none" strike="noStrike" dirty="0">
                        <a:solidFill>
                          <a:srgbClr val="000000"/>
                        </a:solidFill>
                        <a:latin typeface="Calibri"/>
                      </a:endParaRPr>
                    </a:p>
                  </a:txBody>
                  <a:tcPr marL="9525" marR="9525" marT="9523" marB="0" anchor="ctr"/>
                </a:tc>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92418">
                <a:tc vMerge="1">
                  <a:txBody>
                    <a:bodyPr/>
                    <a:lstStyle/>
                    <a:p>
                      <a:pPr algn="ctr" fontAlgn="ctr"/>
                      <a:endParaRPr lang="zh-TW" alt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1" u="none" strike="noStrike" dirty="0" smtClean="0"/>
                        <a:t>XBF</a:t>
                      </a:r>
                      <a:endParaRPr lang="en-US" sz="1200" b="1" i="0" u="none" strike="noStrike" dirty="0">
                        <a:solidFill>
                          <a:srgbClr val="000000"/>
                        </a:solidFill>
                        <a:latin typeface="Calibri"/>
                      </a:endParaRPr>
                    </a:p>
                  </a:txBody>
                  <a:tcPr marL="9525" marR="9525" marT="9523" marB="0" anchor="ctr"/>
                </a:tc>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2"/>
                  </a:ext>
                </a:extLst>
              </a:tr>
              <a:tr h="192418">
                <a:tc vMerge="1">
                  <a:txBody>
                    <a:bodyPr/>
                    <a:lstStyle/>
                    <a:p>
                      <a:pPr algn="ctr" fontAlgn="ctr"/>
                      <a:endParaRPr lang="zh-TW" alt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1" u="none" strike="noStrike" dirty="0" smtClean="0"/>
                        <a:t>XAF</a:t>
                      </a:r>
                      <a:endParaRPr lang="en-US" sz="1200" b="1" i="0" u="none" strike="noStrike" dirty="0">
                        <a:solidFill>
                          <a:srgbClr val="000000"/>
                        </a:solidFill>
                        <a:latin typeface="Calibri"/>
                      </a:endParaRPr>
                    </a:p>
                  </a:txBody>
                  <a:tcPr marL="9525" marR="9525" marT="9523" marB="0" anchor="ctr"/>
                </a:tc>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bl>
          </a:graphicData>
        </a:graphic>
      </p:graphicFrame>
      <p:sp>
        <p:nvSpPr>
          <p:cNvPr id="43103" name="矩形 5"/>
          <p:cNvSpPr>
            <a:spLocks noChangeArrowheads="1"/>
          </p:cNvSpPr>
          <p:nvPr/>
        </p:nvSpPr>
        <p:spPr bwMode="auto">
          <a:xfrm>
            <a:off x="496887" y="6237312"/>
            <a:ext cx="81502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79388" indent="-457200" eaLnBrk="1" hangingPunct="1">
              <a:spcBef>
                <a:spcPct val="50000"/>
              </a:spcBef>
            </a:pPr>
            <a:r>
              <a:rPr lang="zh-TW" altLang="en-US"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＊另倘若買單</a:t>
            </a:r>
            <a:r>
              <a:rPr lang="en-US" altLang="zh-TW"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或賣單</a:t>
            </a:r>
            <a:r>
              <a:rPr lang="en-US" altLang="zh-TW"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於加計</a:t>
            </a:r>
            <a:r>
              <a:rPr lang="en-US" altLang="zh-TW"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或減去</a:t>
            </a:r>
            <a:r>
              <a:rPr lang="en-US" altLang="zh-TW"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該點值後，不符合最小跳動點數，則買單無條件進位</a:t>
            </a:r>
            <a:r>
              <a:rPr lang="en-US" altLang="zh-TW"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賣單無條件捨去</a:t>
            </a:r>
            <a:r>
              <a:rPr lang="en-US" altLang="zh-TW"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至符合最小跳動點之單位，以使該等委託單至少有加計</a:t>
            </a:r>
            <a:r>
              <a:rPr lang="en-US" altLang="zh-TW"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或減去</a:t>
            </a:r>
            <a:r>
              <a:rPr lang="en-US" altLang="zh-TW"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)1</a:t>
            </a:r>
            <a:r>
              <a:rPr lang="zh-TW" altLang="en-US" sz="1200" b="1" dirty="0">
                <a:solidFill>
                  <a:srgbClr val="FFFF00"/>
                </a:solidFill>
                <a:effectLst>
                  <a:outerShdw blurRad="38100" dist="38100" dir="2700000" algn="tl">
                    <a:srgbClr val="000000">
                      <a:alpha val="43137"/>
                    </a:srgbClr>
                  </a:outerShdw>
                </a:effectLst>
                <a:latin typeface="標楷體" pitchFamily="65" charset="-120"/>
                <a:ea typeface="標楷體" pitchFamily="65" charset="-120"/>
              </a:rPr>
              <a:t>個最小跳動點。</a:t>
            </a:r>
          </a:p>
        </p:txBody>
      </p:sp>
      <p:sp>
        <p:nvSpPr>
          <p:cNvPr id="7"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一定範圍計算方式</a:t>
            </a:r>
            <a:r>
              <a:rPr lang="en-US" altLang="zh-TW" sz="2000" b="1" dirty="0" smtClean="0">
                <a:solidFill>
                  <a:srgbClr val="FFFF00"/>
                </a:solidFill>
                <a:effectLst>
                  <a:outerShdw blurRad="38100" dist="38100" dir="2700000" algn="tl">
                    <a:srgbClr val="000000"/>
                  </a:outerShdw>
                </a:effectLst>
                <a:latin typeface="+mn-ea"/>
              </a:rPr>
              <a:t>-</a:t>
            </a:r>
            <a:r>
              <a:rPr lang="zh-TW" altLang="en-US" sz="2000" b="1" dirty="0" smtClean="0">
                <a:solidFill>
                  <a:srgbClr val="FFFF00"/>
                </a:solidFill>
                <a:effectLst>
                  <a:outerShdw blurRad="38100" dist="38100" dir="2700000" algn="tl">
                    <a:srgbClr val="000000"/>
                  </a:outerShdw>
                </a:effectLst>
                <a:latin typeface="+mn-ea"/>
              </a:rPr>
              <a:t>期貨類</a:t>
            </a:r>
            <a:endParaRPr lang="zh-TW" altLang="en-US" sz="2000"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443909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格 8"/>
          <p:cNvGraphicFramePr>
            <a:graphicFrameLocks noGrp="1"/>
          </p:cNvGraphicFramePr>
          <p:nvPr>
            <p:extLst>
              <p:ext uri="{D42A27DB-BD31-4B8C-83A1-F6EECF244321}">
                <p14:modId xmlns:p14="http://schemas.microsoft.com/office/powerpoint/2010/main" val="4125589576"/>
              </p:ext>
            </p:extLst>
          </p:nvPr>
        </p:nvGraphicFramePr>
        <p:xfrm>
          <a:off x="496093" y="1916832"/>
          <a:ext cx="8151813" cy="3128967"/>
        </p:xfrm>
        <a:graphic>
          <a:graphicData uri="http://schemas.openxmlformats.org/drawingml/2006/table">
            <a:tbl>
              <a:tblPr>
                <a:tableStyleId>{3C2FFA5D-87B4-456A-9821-1D502468CF0F}</a:tableStyleId>
              </a:tblPr>
              <a:tblGrid>
                <a:gridCol w="969006">
                  <a:extLst>
                    <a:ext uri="{9D8B030D-6E8A-4147-A177-3AD203B41FA5}">
                      <a16:colId xmlns:a16="http://schemas.microsoft.com/office/drawing/2014/main" xmlns="" val="20000"/>
                    </a:ext>
                  </a:extLst>
                </a:gridCol>
                <a:gridCol w="724061">
                  <a:extLst>
                    <a:ext uri="{9D8B030D-6E8A-4147-A177-3AD203B41FA5}">
                      <a16:colId xmlns:a16="http://schemas.microsoft.com/office/drawing/2014/main" xmlns="" val="20001"/>
                    </a:ext>
                  </a:extLst>
                </a:gridCol>
                <a:gridCol w="1896865">
                  <a:extLst>
                    <a:ext uri="{9D8B030D-6E8A-4147-A177-3AD203B41FA5}">
                      <a16:colId xmlns:a16="http://schemas.microsoft.com/office/drawing/2014/main" xmlns="" val="20002"/>
                    </a:ext>
                  </a:extLst>
                </a:gridCol>
                <a:gridCol w="1896865">
                  <a:extLst>
                    <a:ext uri="{9D8B030D-6E8A-4147-A177-3AD203B41FA5}">
                      <a16:colId xmlns:a16="http://schemas.microsoft.com/office/drawing/2014/main" xmlns="" val="20003"/>
                    </a:ext>
                  </a:extLst>
                </a:gridCol>
                <a:gridCol w="1269801">
                  <a:extLst>
                    <a:ext uri="{9D8B030D-6E8A-4147-A177-3AD203B41FA5}">
                      <a16:colId xmlns:a16="http://schemas.microsoft.com/office/drawing/2014/main" xmlns="" val="20004"/>
                    </a:ext>
                  </a:extLst>
                </a:gridCol>
                <a:gridCol w="1395215">
                  <a:extLst>
                    <a:ext uri="{9D8B030D-6E8A-4147-A177-3AD203B41FA5}">
                      <a16:colId xmlns:a16="http://schemas.microsoft.com/office/drawing/2014/main" xmlns="" val="20005"/>
                    </a:ext>
                  </a:extLst>
                </a:gridCol>
              </a:tblGrid>
              <a:tr h="222881">
                <a:tc rowSpan="2">
                  <a:txBody>
                    <a:bodyPr/>
                    <a:lstStyle/>
                    <a:p>
                      <a:pPr algn="ctr" fontAlgn="ctr"/>
                      <a:r>
                        <a:rPr lang="zh-TW" altLang="en-US" sz="1400" b="1" u="none" strike="noStrike" dirty="0"/>
                        <a:t>類別</a:t>
                      </a:r>
                      <a:endParaRPr lang="zh-TW" altLang="en-US" sz="1400" b="1" i="0" u="none" strike="noStrike" dirty="0">
                        <a:solidFill>
                          <a:srgbClr val="000000"/>
                        </a:solidFill>
                        <a:latin typeface="Calibri"/>
                      </a:endParaRPr>
                    </a:p>
                  </a:txBody>
                  <a:tcPr marL="9526" marR="9526" marT="9521" marB="0" anchor="ctr"/>
                </a:tc>
                <a:tc rowSpan="2">
                  <a:txBody>
                    <a:bodyPr/>
                    <a:lstStyle/>
                    <a:p>
                      <a:pPr algn="ctr" fontAlgn="ctr"/>
                      <a:r>
                        <a:rPr lang="zh-TW" altLang="en-US" sz="1400" b="1" u="none" strike="noStrike" dirty="0"/>
                        <a:t>商品</a:t>
                      </a:r>
                      <a:endParaRPr lang="zh-TW" altLang="en-US" sz="1400" b="1" i="0" u="none" strike="noStrike" dirty="0">
                        <a:solidFill>
                          <a:srgbClr val="000000"/>
                        </a:solidFill>
                        <a:latin typeface="標楷體"/>
                      </a:endParaRPr>
                    </a:p>
                  </a:txBody>
                  <a:tcPr marL="9526" marR="9526" marT="9521" marB="0" anchor="ctr"/>
                </a:tc>
                <a:tc rowSpan="2">
                  <a:txBody>
                    <a:bodyPr/>
                    <a:lstStyle/>
                    <a:p>
                      <a:pPr algn="ctr" fontAlgn="ctr"/>
                      <a:r>
                        <a:rPr lang="zh-TW" altLang="en-US" sz="1400" b="1" u="none" strike="noStrike" dirty="0" smtClean="0"/>
                        <a:t>日盤計算</a:t>
                      </a:r>
                      <a:r>
                        <a:rPr lang="zh-TW" altLang="en-US" sz="1400" b="1" u="none" strike="noStrike" dirty="0"/>
                        <a:t>基準</a:t>
                      </a:r>
                      <a:endParaRPr lang="zh-TW" altLang="en-US" sz="1400" b="1" i="0" u="none" strike="noStrike" dirty="0">
                        <a:solidFill>
                          <a:srgbClr val="000000"/>
                        </a:solidFill>
                        <a:latin typeface="Calibri"/>
                      </a:endParaRPr>
                    </a:p>
                  </a:txBody>
                  <a:tcPr marL="9526" marR="9526" marT="9521" marB="0" anchor="ctr"/>
                </a:tc>
                <a:tc rowSpan="2">
                  <a:txBody>
                    <a:bodyPr/>
                    <a:lstStyle/>
                    <a:p>
                      <a:pPr algn="ctr" fontAlgn="ctr"/>
                      <a:r>
                        <a:rPr lang="zh-TW" altLang="en-US" sz="1400" b="1" u="none" strike="noStrike" dirty="0" smtClean="0"/>
                        <a:t>夜盤計算標準</a:t>
                      </a:r>
                      <a:endParaRPr lang="zh-TW" altLang="en-US" sz="1400" b="1" i="0" u="none" strike="noStrike" dirty="0">
                        <a:solidFill>
                          <a:srgbClr val="000000"/>
                        </a:solidFill>
                        <a:latin typeface="Calibri"/>
                      </a:endParaRPr>
                    </a:p>
                  </a:txBody>
                  <a:tcPr marL="9526" marR="9526" marT="9521" marB="0" anchor="ctr"/>
                </a:tc>
                <a:tc gridSpan="2">
                  <a:txBody>
                    <a:bodyPr/>
                    <a:lstStyle/>
                    <a:p>
                      <a:pPr algn="ctr" fontAlgn="ctr"/>
                      <a:r>
                        <a:rPr lang="zh-TW" altLang="en-US" sz="1400" b="1" u="none" strike="noStrike" dirty="0"/>
                        <a:t>一定範圍計算方式</a:t>
                      </a:r>
                      <a:endParaRPr lang="zh-TW" altLang="en-US" sz="1400" b="1" i="0" u="none" strike="noStrike" dirty="0">
                        <a:solidFill>
                          <a:srgbClr val="000000"/>
                        </a:solidFill>
                        <a:latin typeface="Calibri"/>
                      </a:endParaRPr>
                    </a:p>
                  </a:txBody>
                  <a:tcPr marL="9526" marR="9526" marT="9521" marB="0" anchor="ctr"/>
                </a:tc>
                <a:tc hMerge="1">
                  <a:txBody>
                    <a:bodyPr/>
                    <a:lstStyle/>
                    <a:p>
                      <a:endParaRPr lang="zh-TW" altLang="en-US"/>
                    </a:p>
                  </a:txBody>
                  <a:tcPr/>
                </a:tc>
                <a:extLst>
                  <a:ext uri="{0D108BD9-81ED-4DB2-BD59-A6C34878D82A}">
                    <a16:rowId xmlns:a16="http://schemas.microsoft.com/office/drawing/2014/main" xmlns="" val="10000"/>
                  </a:ext>
                </a:extLst>
              </a:tr>
              <a:tr h="22288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fontAlgn="ctr"/>
                      <a:r>
                        <a:rPr lang="zh-TW" altLang="en-US" sz="1400" b="1" u="none" strike="noStrike" dirty="0"/>
                        <a:t>單式委託</a:t>
                      </a:r>
                      <a:endParaRPr lang="zh-TW" altLang="en-US" sz="1400" b="1" i="0" u="none" strike="noStrike" dirty="0">
                        <a:solidFill>
                          <a:srgbClr val="000000"/>
                        </a:solidFill>
                        <a:latin typeface="Calibri"/>
                      </a:endParaRPr>
                    </a:p>
                  </a:txBody>
                  <a:tcPr marL="9526" marR="9526" marT="9521" marB="0" anchor="ctr"/>
                </a:tc>
                <a:tc>
                  <a:txBody>
                    <a:bodyPr/>
                    <a:lstStyle/>
                    <a:p>
                      <a:pPr algn="ctr" fontAlgn="ctr"/>
                      <a:r>
                        <a:rPr lang="zh-TW" altLang="en-US" sz="1400" b="1" u="none" strike="noStrike" dirty="0"/>
                        <a:t>組合式委託</a:t>
                      </a:r>
                      <a:endParaRPr lang="zh-TW" altLang="en-US" sz="1400" b="1" i="0" u="none" strike="noStrike" dirty="0">
                        <a:solidFill>
                          <a:srgbClr val="000000"/>
                        </a:solidFill>
                        <a:latin typeface="標楷體"/>
                      </a:endParaRPr>
                    </a:p>
                  </a:txBody>
                  <a:tcPr marL="9526" marR="9526" marT="9521" marB="0" anchor="ctr"/>
                </a:tc>
                <a:extLst>
                  <a:ext uri="{0D108BD9-81ED-4DB2-BD59-A6C34878D82A}">
                    <a16:rowId xmlns:a16="http://schemas.microsoft.com/office/drawing/2014/main" xmlns="" val="10001"/>
                  </a:ext>
                </a:extLst>
              </a:tr>
              <a:tr h="222881">
                <a:tc rowSpan="5">
                  <a:txBody>
                    <a:bodyPr/>
                    <a:lstStyle/>
                    <a:p>
                      <a:pPr algn="ctr" fontAlgn="ctr"/>
                      <a:r>
                        <a:rPr lang="zh-TW" altLang="en-US" sz="1400" b="1" u="none" strike="noStrike" dirty="0" smtClean="0"/>
                        <a:t>股價指數類選擇</a:t>
                      </a:r>
                      <a:r>
                        <a:rPr lang="zh-TW" altLang="en-US" sz="1400" b="1" u="none" strike="noStrike" dirty="0"/>
                        <a:t>權</a:t>
                      </a:r>
                      <a:endParaRPr lang="zh-TW" altLang="en-US" sz="1400" b="1" i="0" u="none" strike="noStrike" dirty="0">
                        <a:solidFill>
                          <a:srgbClr val="000000"/>
                        </a:solidFill>
                        <a:latin typeface="標楷體"/>
                      </a:endParaRPr>
                    </a:p>
                  </a:txBody>
                  <a:tcPr marL="9526" marR="9526" marT="9521" marB="0" anchor="ctr"/>
                </a:tc>
                <a:tc>
                  <a:txBody>
                    <a:bodyPr/>
                    <a:lstStyle/>
                    <a:p>
                      <a:pPr algn="ctr" fontAlgn="ctr"/>
                      <a:r>
                        <a:rPr lang="en-US" sz="1400" b="1" u="none" strike="noStrike"/>
                        <a:t>TXO</a:t>
                      </a:r>
                      <a:endParaRPr lang="en-US" sz="1400" b="1" i="0" u="none" strike="noStrike">
                        <a:solidFill>
                          <a:srgbClr val="000000"/>
                        </a:solidFill>
                        <a:latin typeface="Calibri"/>
                      </a:endParaRPr>
                    </a:p>
                  </a:txBody>
                  <a:tcPr marL="9526" marR="9526" marT="9521" marB="0" anchor="ctr"/>
                </a:tc>
                <a:tc rowSpan="5">
                  <a:txBody>
                    <a:bodyPr/>
                    <a:lstStyle/>
                    <a:p>
                      <a:pPr algn="ctr" fontAlgn="ctr"/>
                      <a:r>
                        <a:rPr lang="zh-TW" altLang="en-US" sz="1400" b="1" u="none" strike="noStrike" dirty="0"/>
                        <a:t>前一日標的收盤指數</a:t>
                      </a:r>
                      <a:endParaRPr lang="zh-TW" altLang="en-US" sz="1400" b="1" i="0" u="none" strike="noStrike" dirty="0">
                        <a:solidFill>
                          <a:srgbClr val="000000"/>
                        </a:solidFill>
                        <a:latin typeface="Calibri"/>
                      </a:endParaRPr>
                    </a:p>
                  </a:txBody>
                  <a:tcPr marL="9526" marR="9526" marT="9521" marB="0" anchor="ctr"/>
                </a:tc>
                <a:tc>
                  <a:txBody>
                    <a:bodyPr/>
                    <a:lstStyle/>
                    <a:p>
                      <a:pPr algn="ctr" fontAlgn="ctr"/>
                      <a:r>
                        <a:rPr lang="zh-TW" altLang="en-US" sz="1400" b="1" u="none" strike="noStrike" dirty="0" smtClean="0"/>
                        <a:t>最近之標的收盤指數</a:t>
                      </a:r>
                      <a:endParaRPr lang="zh-TW" altLang="en-US" sz="1400" b="1" i="0" u="none" strike="noStrike" dirty="0" smtClean="0">
                        <a:solidFill>
                          <a:srgbClr val="000000"/>
                        </a:solidFill>
                        <a:latin typeface="Calibri"/>
                      </a:endParaRPr>
                    </a:p>
                  </a:txBody>
                  <a:tcPr marL="9526" marR="9526" marT="9521" marB="0" anchor="ctr"/>
                </a:tc>
                <a:tc rowSpan="6">
                  <a:txBody>
                    <a:bodyPr/>
                    <a:lstStyle/>
                    <a:p>
                      <a:pPr algn="ctr" fontAlgn="ctr"/>
                      <a:r>
                        <a:rPr lang="en-US" altLang="zh-TW" sz="1400" b="1" u="none" strike="noStrike"/>
                        <a:t>0.20%</a:t>
                      </a:r>
                      <a:endParaRPr lang="en-US" altLang="zh-TW" sz="1400" b="1" i="0" u="none" strike="noStrike">
                        <a:solidFill>
                          <a:srgbClr val="000000"/>
                        </a:solidFill>
                        <a:latin typeface="Calibri"/>
                      </a:endParaRPr>
                    </a:p>
                  </a:txBody>
                  <a:tcPr marL="9526" marR="9526" marT="9521" marB="0" anchor="ctr"/>
                </a:tc>
                <a:tc rowSpan="9">
                  <a:txBody>
                    <a:bodyPr/>
                    <a:lstStyle/>
                    <a:p>
                      <a:pPr algn="ctr" fontAlgn="ctr"/>
                      <a:r>
                        <a:rPr lang="zh-TW" altLang="en-US" sz="1400" b="1" u="none" strike="noStrike" dirty="0"/>
                        <a:t>不提供</a:t>
                      </a:r>
                      <a:endParaRPr lang="zh-TW" altLang="en-US" sz="1400" b="1" i="0" u="none" strike="noStrike" dirty="0">
                        <a:solidFill>
                          <a:srgbClr val="000000"/>
                        </a:solidFill>
                        <a:latin typeface="標楷體"/>
                      </a:endParaRPr>
                    </a:p>
                  </a:txBody>
                  <a:tcPr marL="9526" marR="9526" marT="9521" marB="0" anchor="ctr"/>
                </a:tc>
                <a:extLst>
                  <a:ext uri="{0D108BD9-81ED-4DB2-BD59-A6C34878D82A}">
                    <a16:rowId xmlns:a16="http://schemas.microsoft.com/office/drawing/2014/main" xmlns="" val="10002"/>
                  </a:ext>
                </a:extLst>
              </a:tr>
              <a:tr h="222881">
                <a:tc vMerge="1">
                  <a:txBody>
                    <a:bodyPr/>
                    <a:lstStyle/>
                    <a:p>
                      <a:endParaRPr lang="zh-TW" altLang="en-US"/>
                    </a:p>
                  </a:txBody>
                  <a:tcPr/>
                </a:tc>
                <a:tc>
                  <a:txBody>
                    <a:bodyPr/>
                    <a:lstStyle/>
                    <a:p>
                      <a:pPr algn="ctr" fontAlgn="ctr"/>
                      <a:r>
                        <a:rPr lang="en-US" sz="1400" b="1" u="none" strike="noStrike" dirty="0"/>
                        <a:t>TEO</a:t>
                      </a:r>
                      <a:endParaRPr lang="en-US" sz="1400" b="1" i="0" u="none" strike="noStrike" dirty="0">
                        <a:solidFill>
                          <a:srgbClr val="000000"/>
                        </a:solidFill>
                        <a:latin typeface="Calibri"/>
                      </a:endParaRPr>
                    </a:p>
                  </a:txBody>
                  <a:tcPr marL="9526" marR="9526" marT="9521" marB="0" anchor="ctr"/>
                </a:tc>
                <a:tc vMerge="1">
                  <a:txBody>
                    <a:bodyPr/>
                    <a:lstStyle/>
                    <a:p>
                      <a:endParaRPr lang="zh-TW" altLang="en-US"/>
                    </a:p>
                  </a:txBody>
                  <a:tcPr/>
                </a:tc>
                <a:tc rowSpan="4">
                  <a:txBody>
                    <a:bodyPr/>
                    <a:lstStyle/>
                    <a:p>
                      <a:pPr algn="ctr" fontAlgn="ctr"/>
                      <a:r>
                        <a:rPr lang="en-US" altLang="zh-TW" sz="1400" b="1" u="none" strike="noStrike" dirty="0" smtClean="0"/>
                        <a:t>(</a:t>
                      </a:r>
                      <a:r>
                        <a:rPr lang="zh-TW" altLang="en-US" sz="1400" b="1" u="none" strike="noStrike" dirty="0" smtClean="0"/>
                        <a:t>無夜盤</a:t>
                      </a:r>
                      <a:r>
                        <a:rPr lang="en-US" altLang="zh-TW" sz="1400" b="1" u="none" strike="noStrike" dirty="0" smtClean="0"/>
                        <a:t>)</a:t>
                      </a:r>
                      <a:endParaRPr lang="zh-TW" altLang="en-US" sz="1400" b="1" i="0" u="none" strike="noStrike" dirty="0">
                        <a:solidFill>
                          <a:srgbClr val="000000"/>
                        </a:solidFill>
                        <a:latin typeface="Calibri"/>
                      </a:endParaRPr>
                    </a:p>
                  </a:txBody>
                  <a:tcPr marL="9526" marR="9526" marT="9521" marB="0" anchor="ct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3"/>
                  </a:ext>
                </a:extLst>
              </a:tr>
              <a:tr h="222881">
                <a:tc vMerge="1">
                  <a:txBody>
                    <a:bodyPr/>
                    <a:lstStyle/>
                    <a:p>
                      <a:endParaRPr lang="zh-TW" altLang="en-US"/>
                    </a:p>
                  </a:txBody>
                  <a:tcPr/>
                </a:tc>
                <a:tc>
                  <a:txBody>
                    <a:bodyPr/>
                    <a:lstStyle/>
                    <a:p>
                      <a:pPr algn="ctr" fontAlgn="ctr"/>
                      <a:r>
                        <a:rPr lang="en-US" sz="1400" b="1" u="none" strike="noStrike" dirty="0"/>
                        <a:t>TFO</a:t>
                      </a:r>
                      <a:endParaRPr lang="en-US" sz="1400" b="1" i="0" u="none" strike="noStrike" dirty="0">
                        <a:solidFill>
                          <a:srgbClr val="000000"/>
                        </a:solidFill>
                        <a:latin typeface="Calibri"/>
                      </a:endParaRPr>
                    </a:p>
                  </a:txBody>
                  <a:tcPr marL="9526" marR="9526" marT="9521" marB="0" anchor="ct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4"/>
                  </a:ext>
                </a:extLst>
              </a:tr>
              <a:tr h="222881">
                <a:tc vMerge="1">
                  <a:txBody>
                    <a:bodyPr/>
                    <a:lstStyle/>
                    <a:p>
                      <a:endParaRPr lang="zh-TW" altLang="en-US"/>
                    </a:p>
                  </a:txBody>
                  <a:tcPr/>
                </a:tc>
                <a:tc>
                  <a:txBody>
                    <a:bodyPr/>
                    <a:lstStyle/>
                    <a:p>
                      <a:pPr algn="ctr" fontAlgn="ctr"/>
                      <a:r>
                        <a:rPr lang="en-US" sz="1400" b="1" u="none" strike="noStrike" dirty="0"/>
                        <a:t>XIO</a:t>
                      </a:r>
                      <a:endParaRPr lang="en-US" sz="1400" b="1" i="0" u="none" strike="noStrike" dirty="0">
                        <a:solidFill>
                          <a:srgbClr val="000000"/>
                        </a:solidFill>
                        <a:latin typeface="Calibri"/>
                      </a:endParaRPr>
                    </a:p>
                  </a:txBody>
                  <a:tcPr marL="9526" marR="9526" marT="9521" marB="0" anchor="ct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5"/>
                  </a:ext>
                </a:extLst>
              </a:tr>
              <a:tr h="222881">
                <a:tc vMerge="1">
                  <a:txBody>
                    <a:bodyPr/>
                    <a:lstStyle/>
                    <a:p>
                      <a:endParaRPr lang="zh-TW" altLang="en-US"/>
                    </a:p>
                  </a:txBody>
                  <a:tcPr/>
                </a:tc>
                <a:tc>
                  <a:txBody>
                    <a:bodyPr/>
                    <a:lstStyle/>
                    <a:p>
                      <a:pPr algn="ctr" fontAlgn="ctr"/>
                      <a:r>
                        <a:rPr lang="en-US" sz="1400" b="1" u="none" strike="noStrike" dirty="0"/>
                        <a:t>GTO</a:t>
                      </a:r>
                      <a:endParaRPr lang="en-US" sz="1400" b="1" i="0" u="none" strike="noStrike" dirty="0">
                        <a:solidFill>
                          <a:srgbClr val="000000"/>
                        </a:solidFill>
                        <a:latin typeface="Calibri"/>
                      </a:endParaRPr>
                    </a:p>
                  </a:txBody>
                  <a:tcPr marL="9526" marR="9526" marT="9521" marB="0" anchor="ct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6"/>
                  </a:ext>
                </a:extLst>
              </a:tr>
              <a:tr h="436240">
                <a:tc>
                  <a:txBody>
                    <a:bodyPr/>
                    <a:lstStyle/>
                    <a:p>
                      <a:pPr algn="ctr" fontAlgn="ctr"/>
                      <a:r>
                        <a:rPr lang="zh-TW" altLang="en-US" sz="1400" b="1" u="none" strike="noStrike" dirty="0" smtClean="0"/>
                        <a:t>黃金                   選擇</a:t>
                      </a:r>
                      <a:r>
                        <a:rPr lang="zh-TW" altLang="en-US" sz="1400" b="1" u="none" strike="noStrike" dirty="0"/>
                        <a:t>權</a:t>
                      </a:r>
                      <a:endParaRPr lang="zh-TW" altLang="en-US" sz="1400" b="1" i="0" u="none" strike="noStrike" dirty="0">
                        <a:solidFill>
                          <a:srgbClr val="000000"/>
                        </a:solidFill>
                        <a:latin typeface="標楷體"/>
                      </a:endParaRPr>
                    </a:p>
                  </a:txBody>
                  <a:tcPr marL="9526" marR="9526" marT="9521" marB="0" anchor="ctr"/>
                </a:tc>
                <a:tc>
                  <a:txBody>
                    <a:bodyPr/>
                    <a:lstStyle/>
                    <a:p>
                      <a:pPr algn="ctr" fontAlgn="ctr"/>
                      <a:r>
                        <a:rPr lang="en-US" sz="1400" b="1" u="none" strike="noStrike" dirty="0"/>
                        <a:t>TGO</a:t>
                      </a:r>
                      <a:endParaRPr lang="en-US" sz="1400" b="1" i="0" u="none" strike="noStrike" dirty="0">
                        <a:solidFill>
                          <a:srgbClr val="000000"/>
                        </a:solidFill>
                        <a:latin typeface="Calibri"/>
                      </a:endParaRPr>
                    </a:p>
                  </a:txBody>
                  <a:tcPr marL="9526" marR="9526" marT="9521" marB="0" anchor="ctr"/>
                </a:tc>
                <a:tc>
                  <a:txBody>
                    <a:bodyPr/>
                    <a:lstStyle/>
                    <a:p>
                      <a:pPr algn="ctr" fontAlgn="ctr"/>
                      <a:r>
                        <a:rPr lang="zh-TW" altLang="en-US" sz="1400" b="1" u="none" strike="noStrike" dirty="0"/>
                        <a:t>前一日最近月                  期貨契約結算價</a:t>
                      </a:r>
                      <a:endParaRPr lang="zh-TW" altLang="en-US" sz="1400" b="1" i="0" u="none" strike="noStrike" dirty="0">
                        <a:solidFill>
                          <a:srgbClr val="000000"/>
                        </a:solidFill>
                        <a:latin typeface="標楷體"/>
                      </a:endParaRPr>
                    </a:p>
                  </a:txBody>
                  <a:tcPr marL="9526" marR="9526" marT="9521" marB="0" anchor="ctr"/>
                </a:tc>
                <a:tc>
                  <a:txBody>
                    <a:bodyPr/>
                    <a:lstStyle/>
                    <a:p>
                      <a:pPr algn="ctr" fontAlgn="ctr"/>
                      <a:r>
                        <a:rPr lang="zh-TW" altLang="en-US" sz="1400" b="1" u="none" strike="noStrike" dirty="0" smtClean="0"/>
                        <a:t>前一一般交易時段最近月期貨契約每日結算價</a:t>
                      </a:r>
                      <a:endParaRPr lang="zh-TW" altLang="en-US" sz="1400" b="1" i="0" u="none" strike="noStrike" dirty="0" smtClean="0">
                        <a:solidFill>
                          <a:srgbClr val="000000"/>
                        </a:solidFill>
                        <a:latin typeface="標楷體"/>
                      </a:endParaRPr>
                    </a:p>
                  </a:txBody>
                  <a:tcPr marL="9526" marR="9526" marT="9521" marB="0" anchor="ct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7"/>
                  </a:ext>
                </a:extLst>
              </a:tr>
              <a:tr h="348159">
                <a:tc rowSpan="2">
                  <a:txBody>
                    <a:bodyPr/>
                    <a:lstStyle/>
                    <a:p>
                      <a:pPr algn="ctr" fontAlgn="ctr"/>
                      <a:r>
                        <a:rPr lang="zh-TW" altLang="en-US" sz="1400" b="1" u="none" strike="noStrike" dirty="0" smtClean="0"/>
                        <a:t>匯率類</a:t>
                      </a:r>
                      <a:endParaRPr lang="en-US" altLang="zh-TW" sz="1400" b="1" u="none" strike="noStrike" dirty="0" smtClean="0"/>
                    </a:p>
                    <a:p>
                      <a:pPr algn="ctr" fontAlgn="ctr"/>
                      <a:r>
                        <a:rPr lang="zh-TW" altLang="en-US" sz="1400" b="1" u="none" strike="noStrike" dirty="0" smtClean="0"/>
                        <a:t>選擇權</a:t>
                      </a:r>
                      <a:endParaRPr lang="zh-TW" altLang="en-US" sz="1400" b="1" i="0" u="none" strike="noStrike" dirty="0">
                        <a:solidFill>
                          <a:srgbClr val="000000"/>
                        </a:solidFill>
                        <a:latin typeface="標楷體"/>
                      </a:endParaRPr>
                    </a:p>
                  </a:txBody>
                  <a:tcPr marL="9526" marR="9526" marT="9521" marB="0" anchor="ctr"/>
                </a:tc>
                <a:tc>
                  <a:txBody>
                    <a:bodyPr/>
                    <a:lstStyle/>
                    <a:p>
                      <a:pPr algn="ctr" fontAlgn="ctr"/>
                      <a:r>
                        <a:rPr lang="en-US" altLang="zh-TW" sz="1400" b="1" u="none" strike="noStrike" dirty="0" smtClean="0"/>
                        <a:t>RHO</a:t>
                      </a:r>
                      <a:endParaRPr lang="en-US" sz="1400" b="1" i="0" u="none" strike="noStrike" dirty="0">
                        <a:solidFill>
                          <a:srgbClr val="000000"/>
                        </a:solidFill>
                        <a:latin typeface="Calibri"/>
                      </a:endParaRPr>
                    </a:p>
                  </a:txBody>
                  <a:tcPr marL="9526" marR="9526" marT="9521" marB="0" anchor="ctr"/>
                </a:tc>
                <a:tc rowSpan="2">
                  <a:txBody>
                    <a:bodyPr/>
                    <a:lstStyle/>
                    <a:p>
                      <a:pPr algn="ctr" fontAlgn="ctr"/>
                      <a:r>
                        <a:rPr lang="zh-TW" altLang="en-US" sz="1400" b="1" u="none" strike="noStrike" dirty="0" smtClean="0"/>
                        <a:t>當日期貨各月份契約</a:t>
                      </a:r>
                      <a:endParaRPr lang="en-US" altLang="zh-TW" sz="1400" b="1" u="none" strike="noStrike" dirty="0" smtClean="0"/>
                    </a:p>
                    <a:p>
                      <a:pPr algn="ctr" fontAlgn="ctr"/>
                      <a:r>
                        <a:rPr lang="zh-TW" altLang="en-US" sz="1400" b="1" u="none" strike="noStrike" dirty="0" smtClean="0"/>
                        <a:t>開盤參考價</a:t>
                      </a:r>
                      <a:endParaRPr lang="zh-TW" altLang="en-US" sz="1400" b="1" i="0" u="none" strike="noStrike" dirty="0">
                        <a:solidFill>
                          <a:srgbClr val="000000"/>
                        </a:solidFill>
                        <a:latin typeface="標楷體"/>
                      </a:endParaRPr>
                    </a:p>
                  </a:txBody>
                  <a:tcPr marL="9526" marR="9526" marT="9521" marB="0" anchor="ctr"/>
                </a:tc>
                <a:tc rowSpan="2">
                  <a:txBody>
                    <a:bodyPr/>
                    <a:lstStyle/>
                    <a:p>
                      <a:pPr algn="ctr" fontAlgn="ctr"/>
                      <a:r>
                        <a:rPr lang="zh-TW" altLang="en-US" sz="1400" b="1" u="none" strike="noStrike" dirty="0" smtClean="0"/>
                        <a:t>當盤期貨各月份契約</a:t>
                      </a:r>
                    </a:p>
                    <a:p>
                      <a:pPr algn="ctr" fontAlgn="ctr"/>
                      <a:r>
                        <a:rPr lang="zh-TW" altLang="en-US" sz="1400" b="1" u="none" strike="noStrike" dirty="0" smtClean="0"/>
                        <a:t>開盤參考價</a:t>
                      </a:r>
                      <a:endParaRPr lang="zh-TW" altLang="en-US" sz="1400" b="1" i="0" u="none" strike="noStrike" dirty="0" smtClean="0">
                        <a:solidFill>
                          <a:srgbClr val="000000"/>
                        </a:solidFill>
                        <a:latin typeface="標楷體"/>
                      </a:endParaRPr>
                    </a:p>
                  </a:txBody>
                  <a:tcPr marL="9526" marR="9526" marT="9521" marB="0" anchor="ctr"/>
                </a:tc>
                <a:tc rowSpan="2">
                  <a:txBody>
                    <a:bodyPr/>
                    <a:lstStyle/>
                    <a:p>
                      <a:pPr algn="ctr" fontAlgn="ctr"/>
                      <a:r>
                        <a:rPr lang="en-US" altLang="zh-TW" sz="1400" b="1" u="none" strike="noStrike" dirty="0" smtClean="0"/>
                        <a:t>0.10%</a:t>
                      </a:r>
                      <a:endParaRPr lang="en-US" altLang="zh-TW" sz="1400" b="1" i="0" u="none" strike="noStrike" dirty="0">
                        <a:solidFill>
                          <a:srgbClr val="000000"/>
                        </a:solidFill>
                        <a:latin typeface="Calibri"/>
                      </a:endParaRPr>
                    </a:p>
                  </a:txBody>
                  <a:tcPr marL="9526" marR="9526" marT="9521" marB="0" anchor="ctr"/>
                </a:tc>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348159">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400" b="1" u="none" strike="noStrike" dirty="0" smtClean="0"/>
                        <a:t>RTO</a:t>
                      </a:r>
                      <a:endParaRPr lang="en-US" sz="1400" b="1" i="0" u="none" strike="noStrike" dirty="0">
                        <a:solidFill>
                          <a:srgbClr val="000000"/>
                        </a:solidFill>
                        <a:latin typeface="Calibri"/>
                      </a:endParaRPr>
                    </a:p>
                  </a:txBody>
                  <a:tcPr marL="9526" marR="9526" marT="9521" marB="0" anchor="ctr"/>
                </a:tc>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pPr algn="ctr" fontAlgn="ctr"/>
                      <a:endParaRPr lang="en-US" altLang="zh-TW"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436240">
                <a:tc>
                  <a:txBody>
                    <a:bodyPr/>
                    <a:lstStyle/>
                    <a:p>
                      <a:pPr algn="ctr" fontAlgn="ctr"/>
                      <a:r>
                        <a:rPr lang="zh-TW" altLang="en-US" sz="1400" b="1" u="none" strike="noStrike" dirty="0" smtClean="0"/>
                        <a:t>個股類</a:t>
                      </a:r>
                      <a:endParaRPr lang="zh-TW" altLang="en-US" sz="1400" b="1" i="0" u="none" strike="noStrike" dirty="0">
                        <a:solidFill>
                          <a:srgbClr val="000000"/>
                        </a:solidFill>
                        <a:latin typeface="標楷體"/>
                      </a:endParaRPr>
                    </a:p>
                  </a:txBody>
                  <a:tcPr marL="9526" marR="9526" marT="9521" marB="0" anchor="ctr"/>
                </a:tc>
                <a:tc>
                  <a:txBody>
                    <a:bodyPr/>
                    <a:lstStyle/>
                    <a:p>
                      <a:pPr algn="ctr" fontAlgn="ctr"/>
                      <a:r>
                        <a:rPr lang="en-US" altLang="zh-TW" sz="1400" b="1" u="none" strike="noStrike" dirty="0" smtClean="0"/>
                        <a:t>STO</a:t>
                      </a:r>
                      <a:endParaRPr lang="en-US" sz="1400" b="1" i="0" u="none" strike="noStrike" dirty="0">
                        <a:solidFill>
                          <a:srgbClr val="000000"/>
                        </a:solidFill>
                        <a:latin typeface="Calibri"/>
                      </a:endParaRPr>
                    </a:p>
                  </a:txBody>
                  <a:tcPr marL="9526" marR="9526" marT="9521" marB="0" anchor="ctr"/>
                </a:tc>
                <a:tc>
                  <a:txBody>
                    <a:bodyPr/>
                    <a:lstStyle/>
                    <a:p>
                      <a:pPr algn="ctr" fontAlgn="ctr"/>
                      <a:r>
                        <a:rPr lang="zh-TW" altLang="en-US" sz="1400" b="1" u="none" strike="noStrike" dirty="0" smtClean="0"/>
                        <a:t>當日標的股票</a:t>
                      </a:r>
                      <a:endParaRPr lang="en-US" altLang="zh-TW" sz="1400" b="1" u="none" strike="noStrike" dirty="0" smtClean="0"/>
                    </a:p>
                    <a:p>
                      <a:pPr algn="ctr" fontAlgn="ctr"/>
                      <a:r>
                        <a:rPr lang="zh-TW" altLang="en-US" sz="1400" b="1" u="none" strike="noStrike" dirty="0" smtClean="0"/>
                        <a:t>開盤參考價</a:t>
                      </a:r>
                      <a:endParaRPr lang="zh-TW" altLang="en-US" sz="1400" b="1" i="0" u="none" strike="noStrike" dirty="0">
                        <a:solidFill>
                          <a:srgbClr val="000000"/>
                        </a:solidFill>
                        <a:latin typeface="標楷體"/>
                      </a:endParaRPr>
                    </a:p>
                  </a:txBody>
                  <a:tcPr marL="9526" marR="9526" marT="9521"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400" b="1" u="none" strike="noStrike" dirty="0" smtClean="0"/>
                        <a:t>(</a:t>
                      </a:r>
                      <a:r>
                        <a:rPr lang="zh-TW" altLang="en-US" sz="1400" b="1" u="none" strike="noStrike" dirty="0" smtClean="0"/>
                        <a:t>無夜盤</a:t>
                      </a:r>
                      <a:r>
                        <a:rPr lang="en-US" altLang="zh-TW" sz="1400" b="1" u="none" strike="noStrike" dirty="0" smtClean="0"/>
                        <a:t>)</a:t>
                      </a:r>
                      <a:endParaRPr lang="zh-TW" altLang="en-US" sz="1400" b="1" i="0" u="none" strike="noStrike" dirty="0" smtClean="0">
                        <a:solidFill>
                          <a:srgbClr val="000000"/>
                        </a:solidFill>
                        <a:latin typeface="Calibri"/>
                      </a:endParaRPr>
                    </a:p>
                  </a:txBody>
                  <a:tcPr marL="9526" marR="9526" marT="9521" marB="0" anchor="ctr"/>
                </a:tc>
                <a:tc>
                  <a:txBody>
                    <a:bodyPr/>
                    <a:lstStyle/>
                    <a:p>
                      <a:pPr algn="ctr" fontAlgn="ctr"/>
                      <a:r>
                        <a:rPr lang="en-US" altLang="zh-TW" sz="1400" b="1" u="none" strike="noStrike" dirty="0" smtClean="0"/>
                        <a:t>1%</a:t>
                      </a:r>
                      <a:endParaRPr lang="en-US" altLang="zh-TW" sz="1400" b="1" i="0" u="none" strike="noStrike" dirty="0">
                        <a:solidFill>
                          <a:srgbClr val="000000"/>
                        </a:solidFill>
                        <a:latin typeface="Calibri"/>
                      </a:endParaRPr>
                    </a:p>
                  </a:txBody>
                  <a:tcPr marL="9526" marR="9526" marT="9521" marB="0" anchor="ctr"/>
                </a:tc>
                <a:tc vMerge="1">
                  <a:txBody>
                    <a:bodyPr/>
                    <a:lstStyle/>
                    <a:p>
                      <a:pPr algn="ctr" fontAlgn="ctr"/>
                      <a:endParaRPr lang="zh-TW" altLang="en-US" sz="1400" b="0" i="0" u="none" strike="noStrike" dirty="0">
                        <a:solidFill>
                          <a:srgbClr val="000000"/>
                        </a:solidFill>
                        <a:latin typeface="標楷體"/>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sp>
        <p:nvSpPr>
          <p:cNvPr id="5"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一定範圍計算方式</a:t>
            </a:r>
            <a:r>
              <a:rPr lang="en-US" altLang="zh-TW" b="1" dirty="0" smtClean="0">
                <a:solidFill>
                  <a:srgbClr val="FFFF00"/>
                </a:solidFill>
                <a:effectLst>
                  <a:outerShdw blurRad="38100" dist="38100" dir="2700000" algn="tl">
                    <a:srgbClr val="000000"/>
                  </a:outerShdw>
                </a:effectLst>
                <a:latin typeface="+mn-ea"/>
              </a:rPr>
              <a:t>-</a:t>
            </a:r>
            <a:r>
              <a:rPr lang="zh-TW" altLang="en-US" b="1" dirty="0" smtClean="0">
                <a:solidFill>
                  <a:srgbClr val="FFFF00"/>
                </a:solidFill>
                <a:effectLst>
                  <a:outerShdw blurRad="38100" dist="38100" dir="2700000" algn="tl">
                    <a:srgbClr val="000000"/>
                  </a:outerShdw>
                </a:effectLst>
                <a:latin typeface="+mn-ea"/>
              </a:rPr>
              <a:t>選擇權類</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2281290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755576" y="2276872"/>
            <a:ext cx="7920880" cy="2736306"/>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marL="0" indent="0" algn="ctr">
              <a:lnSpc>
                <a:spcPts val="6000"/>
              </a:lnSpc>
              <a:spcBef>
                <a:spcPts val="0"/>
              </a:spcBef>
              <a:buClr>
                <a:srgbClr val="00FF00"/>
              </a:buClr>
              <a:buSzTx/>
              <a:buNone/>
              <a:defRPr/>
            </a:pPr>
            <a:r>
              <a:rPr lang="zh-TW" altLang="en-US" sz="4400" dirty="0" smtClean="0">
                <a:solidFill>
                  <a:srgbClr val="00FF00"/>
                </a:solidFill>
                <a:effectLst>
                  <a:outerShdw blurRad="38100" dist="38100" dir="2700000" algn="tl">
                    <a:srgbClr val="000000">
                      <a:alpha val="43137"/>
                    </a:srgbClr>
                  </a:outerShdw>
                </a:effectLst>
                <a:latin typeface="+mn-ea"/>
              </a:rPr>
              <a:t>國內股價指數期貨</a:t>
            </a:r>
            <a:endParaRPr lang="en-US" altLang="zh-TW" sz="4400" dirty="0" smtClean="0">
              <a:solidFill>
                <a:srgbClr val="00FF00"/>
              </a:solidFill>
              <a:effectLst>
                <a:outerShdw blurRad="38100" dist="38100" dir="2700000" algn="tl">
                  <a:srgbClr val="000000">
                    <a:alpha val="43137"/>
                  </a:srgbClr>
                </a:outerShdw>
              </a:effectLst>
              <a:latin typeface="+mn-ea"/>
            </a:endParaRPr>
          </a:p>
          <a:p>
            <a:pPr marL="0" indent="0" algn="ctr">
              <a:lnSpc>
                <a:spcPts val="6000"/>
              </a:lnSpc>
              <a:spcBef>
                <a:spcPts val="0"/>
              </a:spcBef>
              <a:buClr>
                <a:srgbClr val="00FF00"/>
              </a:buClr>
              <a:buSzTx/>
              <a:buNone/>
              <a:defRPr/>
            </a:pPr>
            <a:r>
              <a:rPr lang="zh-TW" altLang="en-US" sz="4400" dirty="0" smtClean="0">
                <a:solidFill>
                  <a:srgbClr val="00FF00"/>
                </a:solidFill>
                <a:effectLst>
                  <a:outerShdw blurRad="38100" dist="38100" dir="2700000" algn="tl">
                    <a:srgbClr val="000000">
                      <a:alpha val="43137"/>
                    </a:srgbClr>
                  </a:outerShdw>
                </a:effectLst>
                <a:latin typeface="+mn-ea"/>
              </a:rPr>
              <a:t>動態價格穩定措施</a:t>
            </a:r>
            <a:endParaRPr lang="en-US" altLang="zh-TW" sz="4400" dirty="0" smtClean="0">
              <a:solidFill>
                <a:srgbClr val="00FF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36168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內容版面配置區 4"/>
          <p:cNvSpPr txBox="1">
            <a:spLocks/>
          </p:cNvSpPr>
          <p:nvPr/>
        </p:nvSpPr>
        <p:spPr bwMode="auto">
          <a:xfrm>
            <a:off x="251520" y="1484784"/>
            <a:ext cx="8568952" cy="4160567"/>
          </a:xfrm>
          <a:prstGeom prst="rect">
            <a:avLst/>
          </a:prstGeom>
          <a:noFill/>
          <a:ln w="9525">
            <a:noFill/>
            <a:miter lim="800000"/>
            <a:headEnd/>
            <a:tailEnd/>
          </a:ln>
        </p:spPr>
        <p:txBody>
          <a:bodyPr/>
          <a:lstStyle/>
          <a:p>
            <a:pPr marL="342900" indent="-342900" eaLnBrk="0" hangingPunct="0">
              <a:lnSpc>
                <a:spcPts val="3000"/>
              </a:lnSpc>
              <a:spcBef>
                <a:spcPts val="600"/>
              </a:spcBef>
              <a:spcAft>
                <a:spcPts val="600"/>
              </a:spcAft>
              <a:buFont typeface="Wingdings" pitchFamily="2" charset="2"/>
              <a:buChar char="n"/>
              <a:defRPr/>
            </a:pPr>
            <a:r>
              <a:rPr lang="zh-TW" altLang="en-US" sz="2000" b="1" kern="0" dirty="0" smtClean="0">
                <a:solidFill>
                  <a:srgbClr val="FFFF00"/>
                </a:solidFill>
                <a:latin typeface="+mn-ea"/>
              </a:rPr>
              <a:t>適用商品：國內股價指數期貨商品。</a:t>
            </a:r>
            <a:endParaRPr lang="en-US" altLang="zh-TW" sz="2000" b="1" kern="0" dirty="0">
              <a:solidFill>
                <a:srgbClr val="FFFF00"/>
              </a:solidFill>
              <a:latin typeface="+mn-ea"/>
            </a:endParaRPr>
          </a:p>
          <a:p>
            <a:pPr marL="342900" indent="-342900" eaLnBrk="0" hangingPunct="0">
              <a:lnSpc>
                <a:spcPts val="3000"/>
              </a:lnSpc>
              <a:spcBef>
                <a:spcPts val="600"/>
              </a:spcBef>
              <a:spcAft>
                <a:spcPts val="600"/>
              </a:spcAft>
              <a:buFont typeface="Wingdings" pitchFamily="2" charset="2"/>
              <a:buChar char="n"/>
              <a:defRPr/>
            </a:pPr>
            <a:r>
              <a:rPr lang="zh-TW" altLang="en-US" sz="2000" b="1" kern="0" dirty="0" smtClean="0">
                <a:solidFill>
                  <a:srgbClr val="FFFF00"/>
                </a:solidFill>
                <a:latin typeface="+mn-ea"/>
              </a:rPr>
              <a:t>適用交易時段：僅盤中逐筆撮合時段適用，開盤集合競價時段不適用。</a:t>
            </a:r>
            <a:endParaRPr lang="en-US" altLang="zh-TW" sz="2000" b="1" kern="0" dirty="0" smtClean="0">
              <a:solidFill>
                <a:srgbClr val="FFFF00"/>
              </a:solidFill>
              <a:latin typeface="+mn-ea"/>
            </a:endParaRPr>
          </a:p>
          <a:p>
            <a:pPr marL="171450" indent="-342900">
              <a:lnSpc>
                <a:spcPts val="2500"/>
              </a:lnSpc>
              <a:spcBef>
                <a:spcPts val="400"/>
              </a:spcBef>
              <a:spcAft>
                <a:spcPts val="400"/>
              </a:spcAft>
              <a:buFont typeface="Wingdings" pitchFamily="2" charset="2"/>
              <a:buChar char="n"/>
              <a:defRPr/>
            </a:pPr>
            <a:r>
              <a:rPr lang="zh-TW" altLang="en-US" sz="2000" b="1" kern="0" dirty="0">
                <a:solidFill>
                  <a:srgbClr val="FFFF00"/>
                </a:solidFill>
                <a:latin typeface="+mn-ea"/>
              </a:rPr>
              <a:t>運作</a:t>
            </a:r>
            <a:r>
              <a:rPr lang="zh-TW" altLang="en-US" sz="2000" b="1" kern="0" dirty="0" smtClean="0">
                <a:solidFill>
                  <a:srgbClr val="FFFF00"/>
                </a:solidFill>
                <a:latin typeface="+mn-ea"/>
              </a:rPr>
              <a:t>方式：</a:t>
            </a:r>
            <a:endParaRPr lang="en-US" altLang="zh-TW" sz="2000" b="1" spc="-80" dirty="0">
              <a:solidFill>
                <a:srgbClr val="FFFF00"/>
              </a:solidFill>
              <a:latin typeface="+mn-ea"/>
            </a:endParaRPr>
          </a:p>
          <a:p>
            <a:pPr lvl="2" indent="-457200">
              <a:lnSpc>
                <a:spcPts val="2500"/>
              </a:lnSpc>
              <a:spcBef>
                <a:spcPts val="400"/>
              </a:spcBef>
              <a:spcAft>
                <a:spcPts val="400"/>
              </a:spcAft>
              <a:buFont typeface="Wingdings" pitchFamily="2" charset="2"/>
              <a:buChar char="u"/>
              <a:defRPr/>
            </a:pPr>
            <a:r>
              <a:rPr lang="zh-TW" altLang="en-US" sz="2000" b="1" spc="-80" dirty="0">
                <a:solidFill>
                  <a:srgbClr val="FFFF00"/>
                </a:solidFill>
                <a:latin typeface="+mn-ea"/>
              </a:rPr>
              <a:t>對每一新進委託</a:t>
            </a:r>
            <a:r>
              <a:rPr lang="zh-TW" altLang="zh-TW" sz="2000" b="1" spc="-80" dirty="0" smtClean="0">
                <a:solidFill>
                  <a:srgbClr val="FFFF00"/>
                </a:solidFill>
                <a:latin typeface="+mn-ea"/>
              </a:rPr>
              <a:t>單</a:t>
            </a:r>
            <a:r>
              <a:rPr lang="en-US" altLang="zh-TW" sz="2000" b="1" spc="-80" dirty="0" smtClean="0">
                <a:solidFill>
                  <a:srgbClr val="FFFF00"/>
                </a:solidFill>
                <a:latin typeface="+mn-ea"/>
              </a:rPr>
              <a:t>(</a:t>
            </a:r>
            <a:r>
              <a:rPr lang="zh-TW" altLang="en-US" sz="2000" b="1" spc="-80" dirty="0">
                <a:solidFill>
                  <a:srgbClr val="FFFF00"/>
                </a:solidFill>
                <a:latin typeface="+mn-ea"/>
              </a:rPr>
              <a:t>含限價、市價及一定範圍市價</a:t>
            </a:r>
            <a:r>
              <a:rPr lang="zh-TW" altLang="en-US" sz="2000" b="1" spc="-80" dirty="0" smtClean="0">
                <a:solidFill>
                  <a:srgbClr val="FFFF00"/>
                </a:solidFill>
                <a:latin typeface="+mn-ea"/>
              </a:rPr>
              <a:t>委託</a:t>
            </a:r>
            <a:r>
              <a:rPr lang="en-US" altLang="zh-TW" sz="2000" b="1" spc="-80" dirty="0" smtClean="0">
                <a:solidFill>
                  <a:srgbClr val="FFFF00"/>
                </a:solidFill>
                <a:latin typeface="+mn-ea"/>
              </a:rPr>
              <a:t>)</a:t>
            </a:r>
            <a:r>
              <a:rPr lang="zh-TW" altLang="en-US" sz="2000" b="1" spc="-80" baseline="30000" dirty="0" smtClean="0">
                <a:solidFill>
                  <a:srgbClr val="FFFF00"/>
                </a:solidFill>
                <a:latin typeface="+mn-ea"/>
              </a:rPr>
              <a:t> </a:t>
            </a:r>
            <a:r>
              <a:rPr lang="zh-TW" altLang="en-US" sz="2000" b="1" spc="-80" dirty="0">
                <a:solidFill>
                  <a:srgbClr val="FFFF00"/>
                </a:solidFill>
                <a:latin typeface="+mn-ea"/>
              </a:rPr>
              <a:t>，依當時委託簿狀況，試算可能成交價格</a:t>
            </a:r>
            <a:endParaRPr lang="en-US" altLang="zh-TW" sz="2000" b="1" spc="-80" dirty="0">
              <a:solidFill>
                <a:srgbClr val="FFFF00"/>
              </a:solidFill>
              <a:latin typeface="+mn-ea"/>
            </a:endParaRPr>
          </a:p>
          <a:p>
            <a:pPr lvl="3" indent="-457200">
              <a:lnSpc>
                <a:spcPts val="2500"/>
              </a:lnSpc>
              <a:spcBef>
                <a:spcPts val="400"/>
              </a:spcBef>
              <a:spcAft>
                <a:spcPts val="400"/>
              </a:spcAft>
              <a:buFont typeface="Wingdings" pitchFamily="2" charset="2"/>
              <a:buChar char="ü"/>
              <a:defRPr/>
            </a:pPr>
            <a:r>
              <a:rPr lang="zh-TW" altLang="en-US" sz="2000" b="1" spc="-80" dirty="0">
                <a:solidFill>
                  <a:srgbClr val="FFFF00"/>
                </a:solidFill>
                <a:latin typeface="+mn-ea"/>
              </a:rPr>
              <a:t>買進委託：可能成交價格  </a:t>
            </a:r>
            <a:r>
              <a:rPr lang="en-US" altLang="zh-TW" sz="2000" b="1" spc="-80" dirty="0">
                <a:solidFill>
                  <a:srgbClr val="FFFF00"/>
                </a:solidFill>
                <a:latin typeface="+mn-ea"/>
              </a:rPr>
              <a:t>&gt;</a:t>
            </a:r>
            <a:r>
              <a:rPr lang="zh-TW" altLang="en-US" sz="2000" b="1" spc="-80" dirty="0">
                <a:solidFill>
                  <a:srgbClr val="FFFF00"/>
                </a:solidFill>
                <a:latin typeface="+mn-ea"/>
              </a:rPr>
              <a:t>  即時價格區間上限  → 退單</a:t>
            </a:r>
            <a:endParaRPr lang="en-US" altLang="zh-TW" sz="2000" b="1" spc="-80" dirty="0">
              <a:solidFill>
                <a:srgbClr val="FFFF00"/>
              </a:solidFill>
              <a:latin typeface="+mn-ea"/>
            </a:endParaRPr>
          </a:p>
          <a:p>
            <a:pPr lvl="3" indent="-457200">
              <a:lnSpc>
                <a:spcPts val="2500"/>
              </a:lnSpc>
              <a:spcBef>
                <a:spcPts val="400"/>
              </a:spcBef>
              <a:spcAft>
                <a:spcPts val="400"/>
              </a:spcAft>
              <a:buFont typeface="Wingdings" pitchFamily="2" charset="2"/>
              <a:buChar char="ü"/>
              <a:defRPr/>
            </a:pPr>
            <a:r>
              <a:rPr lang="zh-TW" altLang="en-US" sz="2000" b="1" spc="-80" dirty="0">
                <a:solidFill>
                  <a:srgbClr val="FFFF00"/>
                </a:solidFill>
                <a:latin typeface="+mn-ea"/>
              </a:rPr>
              <a:t>賣出委託：可能成交價格  </a:t>
            </a:r>
            <a:r>
              <a:rPr lang="en-US" altLang="zh-TW" sz="2000" b="1" spc="-80" dirty="0">
                <a:solidFill>
                  <a:srgbClr val="FFFF00"/>
                </a:solidFill>
                <a:latin typeface="+mn-ea"/>
              </a:rPr>
              <a:t>&lt;</a:t>
            </a:r>
            <a:r>
              <a:rPr lang="zh-TW" altLang="en-US" sz="2000" b="1" spc="-80" dirty="0">
                <a:solidFill>
                  <a:srgbClr val="FFFF00"/>
                </a:solidFill>
                <a:latin typeface="+mn-ea"/>
              </a:rPr>
              <a:t>  即時價格區間下限  → 退單</a:t>
            </a:r>
            <a:endParaRPr lang="en-US" altLang="zh-TW" sz="2000" b="1" spc="-80" dirty="0">
              <a:solidFill>
                <a:srgbClr val="FFFF00"/>
              </a:solidFill>
              <a:latin typeface="+mn-ea"/>
            </a:endParaRPr>
          </a:p>
          <a:p>
            <a:pPr marL="898525" lvl="1" indent="-441325" eaLnBrk="0" hangingPunct="0">
              <a:lnSpc>
                <a:spcPts val="3000"/>
              </a:lnSpc>
              <a:spcBef>
                <a:spcPts val="600"/>
              </a:spcBef>
              <a:spcAft>
                <a:spcPts val="600"/>
              </a:spcAft>
              <a:buFont typeface="Wingdings" pitchFamily="2" charset="2"/>
              <a:buChar char="u"/>
              <a:defRPr/>
            </a:pPr>
            <a:r>
              <a:rPr lang="zh-TW" altLang="en-US" sz="2000" b="1" spc="-80" dirty="0">
                <a:solidFill>
                  <a:srgbClr val="FFFF00"/>
                </a:solidFill>
                <a:latin typeface="Times New Roman" pitchFamily="18" charset="0"/>
              </a:rPr>
              <a:t>僅</a:t>
            </a:r>
            <a:r>
              <a:rPr lang="zh-TW" altLang="zh-TW" sz="2000" b="1" spc="-80" dirty="0">
                <a:solidFill>
                  <a:srgbClr val="FFFF00"/>
                </a:solidFill>
                <a:latin typeface="Times New Roman" pitchFamily="18" charset="0"/>
              </a:rPr>
              <a:t>針對造成價格向上</a:t>
            </a:r>
            <a:r>
              <a:rPr lang="en-US" altLang="zh-TW" sz="2000" b="1" spc="-80" dirty="0">
                <a:solidFill>
                  <a:srgbClr val="FFFF00"/>
                </a:solidFill>
                <a:latin typeface="Times New Roman" pitchFamily="18" charset="0"/>
              </a:rPr>
              <a:t>(</a:t>
            </a:r>
            <a:r>
              <a:rPr lang="zh-TW" altLang="en-US" sz="2000" b="1" spc="-80" dirty="0">
                <a:solidFill>
                  <a:srgbClr val="FFFF00"/>
                </a:solidFill>
                <a:latin typeface="Times New Roman" pitchFamily="18" charset="0"/>
              </a:rPr>
              <a:t>下</a:t>
            </a:r>
            <a:r>
              <a:rPr lang="en-US" altLang="zh-TW" sz="2000" b="1" spc="-80" dirty="0">
                <a:solidFill>
                  <a:srgbClr val="FFFF00"/>
                </a:solidFill>
                <a:latin typeface="Times New Roman" pitchFamily="18" charset="0"/>
              </a:rPr>
              <a:t>)</a:t>
            </a:r>
            <a:r>
              <a:rPr lang="zh-TW" altLang="zh-TW" sz="2000" b="1" spc="-80" dirty="0">
                <a:solidFill>
                  <a:srgbClr val="FFFF00"/>
                </a:solidFill>
                <a:latin typeface="Times New Roman" pitchFamily="18" charset="0"/>
              </a:rPr>
              <a:t>異常波動</a:t>
            </a:r>
            <a:r>
              <a:rPr lang="zh-TW" altLang="en-US" sz="2000" b="1" spc="-80" dirty="0">
                <a:solidFill>
                  <a:srgbClr val="FFFF00"/>
                </a:solidFill>
                <a:latin typeface="Times New Roman" pitchFamily="18" charset="0"/>
              </a:rPr>
              <a:t>之</a:t>
            </a:r>
            <a:r>
              <a:rPr lang="zh-TW" altLang="zh-TW" sz="2000" b="1" spc="-80" dirty="0">
                <a:solidFill>
                  <a:srgbClr val="FFFF00"/>
                </a:solidFill>
                <a:latin typeface="Times New Roman" pitchFamily="18" charset="0"/>
              </a:rPr>
              <a:t>買進</a:t>
            </a:r>
            <a:r>
              <a:rPr lang="en-US" altLang="zh-TW" sz="2000" b="1" spc="-80" dirty="0">
                <a:solidFill>
                  <a:srgbClr val="FFFF00"/>
                </a:solidFill>
                <a:latin typeface="Times New Roman" pitchFamily="18" charset="0"/>
              </a:rPr>
              <a:t>(</a:t>
            </a:r>
            <a:r>
              <a:rPr lang="zh-TW" altLang="en-US" sz="2000" b="1" spc="-80" dirty="0">
                <a:solidFill>
                  <a:srgbClr val="FFFF00"/>
                </a:solidFill>
                <a:latin typeface="Times New Roman" pitchFamily="18" charset="0"/>
              </a:rPr>
              <a:t>賣出</a:t>
            </a:r>
            <a:r>
              <a:rPr lang="en-US" altLang="zh-TW" sz="2000" b="1" spc="-80" dirty="0">
                <a:solidFill>
                  <a:srgbClr val="FFFF00"/>
                </a:solidFill>
                <a:latin typeface="Times New Roman" pitchFamily="18" charset="0"/>
              </a:rPr>
              <a:t>)</a:t>
            </a:r>
            <a:r>
              <a:rPr lang="zh-TW" altLang="zh-TW" sz="2000" b="1" spc="-80" dirty="0">
                <a:solidFill>
                  <a:srgbClr val="FFFF00"/>
                </a:solidFill>
                <a:latin typeface="Times New Roman" pitchFamily="18" charset="0"/>
              </a:rPr>
              <a:t>委託退單</a:t>
            </a:r>
            <a:r>
              <a:rPr lang="zh-TW" altLang="en-US" sz="2000" b="1" spc="-80" dirty="0">
                <a:solidFill>
                  <a:srgbClr val="FFFF00"/>
                </a:solidFill>
                <a:latin typeface="Times New Roman" pitchFamily="18" charset="0"/>
              </a:rPr>
              <a:t>，不影響其他交易人交易之進行，低買高賣之委託單不會被退</a:t>
            </a:r>
            <a:r>
              <a:rPr lang="zh-TW" altLang="en-US" sz="2000" b="1" spc="-80" dirty="0" smtClean="0">
                <a:solidFill>
                  <a:srgbClr val="FFFF00"/>
                </a:solidFill>
                <a:latin typeface="Times New Roman" pitchFamily="18" charset="0"/>
              </a:rPr>
              <a:t>單。</a:t>
            </a:r>
            <a:endParaRPr lang="en-US" altLang="zh-TW" sz="2000" b="1" kern="0" dirty="0">
              <a:solidFill>
                <a:srgbClr val="FFFF00"/>
              </a:solidFill>
              <a:latin typeface="+mn-ea"/>
            </a:endParaRPr>
          </a:p>
        </p:txBody>
      </p:sp>
      <p:sp>
        <p:nvSpPr>
          <p:cNvPr id="8"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期貨動態價格穩定措施</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33274750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p:txBody>
      </p:sp>
      <p:sp>
        <p:nvSpPr>
          <p:cNvPr id="4" name="內容版面配置區 4"/>
          <p:cNvSpPr>
            <a:spLocks noGrp="1"/>
          </p:cNvSpPr>
          <p:nvPr>
            <p:ph idx="1"/>
          </p:nvPr>
        </p:nvSpPr>
        <p:spPr>
          <a:xfrm>
            <a:off x="457200" y="1460500"/>
            <a:ext cx="8128000" cy="2133600"/>
          </a:xfrm>
        </p:spPr>
        <p:txBody>
          <a:bodyPr/>
          <a:lstStyle/>
          <a:p>
            <a:pPr marL="342900" lvl="1" indent="-342900">
              <a:lnSpc>
                <a:spcPts val="2800"/>
              </a:lnSpc>
              <a:spcBef>
                <a:spcPts val="600"/>
              </a:spcBef>
              <a:spcAft>
                <a:spcPts val="600"/>
              </a:spcAft>
              <a:buClr>
                <a:srgbClr val="FFFF00"/>
              </a:buClr>
              <a:buFont typeface="Wingdings" pitchFamily="2" charset="2"/>
              <a:buChar char="n"/>
              <a:defRPr/>
            </a:pPr>
            <a:r>
              <a:rPr lang="zh-TW" altLang="en-US" sz="2000" spc="-100" dirty="0" smtClean="0">
                <a:solidFill>
                  <a:srgbClr val="FFFF00"/>
                </a:solidFill>
                <a:latin typeface="+mn-ea"/>
              </a:rPr>
              <a:t>即時價格區間上、下限計算公式</a:t>
            </a:r>
            <a:endParaRPr lang="en-US" altLang="zh-TW" sz="2000" spc="-100" dirty="0" smtClean="0">
              <a:solidFill>
                <a:srgbClr val="FFFF00"/>
              </a:solidFill>
              <a:latin typeface="+mn-ea"/>
            </a:endParaRPr>
          </a:p>
          <a:p>
            <a:pPr marL="742950" lvl="2" indent="-342900">
              <a:lnSpc>
                <a:spcPts val="2800"/>
              </a:lnSpc>
              <a:spcBef>
                <a:spcPts val="600"/>
              </a:spcBef>
              <a:spcAft>
                <a:spcPts val="600"/>
              </a:spcAft>
              <a:buClr>
                <a:srgbClr val="FFFF00"/>
              </a:buClr>
              <a:buFont typeface="Wingdings" pitchFamily="2" charset="2"/>
              <a:buChar char="u"/>
              <a:defRPr/>
            </a:pPr>
            <a:r>
              <a:rPr lang="zh-TW" altLang="en-US" sz="2000" spc="-100" dirty="0" smtClean="0">
                <a:solidFill>
                  <a:srgbClr val="FFFF00"/>
                </a:solidFill>
                <a:latin typeface="+mn-ea"/>
              </a:rPr>
              <a:t>即時價格區間上限 </a:t>
            </a:r>
            <a:r>
              <a:rPr lang="en-US" altLang="zh-TW" sz="2000" spc="-100" dirty="0" smtClean="0">
                <a:solidFill>
                  <a:srgbClr val="FFFF00"/>
                </a:solidFill>
                <a:latin typeface="+mn-ea"/>
              </a:rPr>
              <a:t>=</a:t>
            </a:r>
            <a:r>
              <a:rPr lang="zh-TW" altLang="en-US" sz="2000" spc="-100" dirty="0" smtClean="0">
                <a:solidFill>
                  <a:srgbClr val="FFFF00"/>
                </a:solidFill>
                <a:latin typeface="+mn-ea"/>
              </a:rPr>
              <a:t> 基準價＋退單點數</a:t>
            </a:r>
            <a:endParaRPr lang="en-US" altLang="zh-TW" sz="2000" spc="-100" dirty="0" smtClean="0">
              <a:solidFill>
                <a:srgbClr val="FFFF00"/>
              </a:solidFill>
              <a:latin typeface="+mn-ea"/>
            </a:endParaRPr>
          </a:p>
          <a:p>
            <a:pPr marL="742950" lvl="2" indent="-342900">
              <a:lnSpc>
                <a:spcPts val="2800"/>
              </a:lnSpc>
              <a:spcBef>
                <a:spcPts val="600"/>
              </a:spcBef>
              <a:spcAft>
                <a:spcPts val="600"/>
              </a:spcAft>
              <a:buClr>
                <a:srgbClr val="FFFF00"/>
              </a:buClr>
              <a:buFont typeface="Wingdings" pitchFamily="2" charset="2"/>
              <a:buChar char="u"/>
              <a:defRPr/>
            </a:pPr>
            <a:r>
              <a:rPr lang="zh-TW" altLang="en-US" sz="2000" spc="-100" dirty="0" smtClean="0">
                <a:solidFill>
                  <a:srgbClr val="FFFF00"/>
                </a:solidFill>
                <a:latin typeface="+mn-ea"/>
              </a:rPr>
              <a:t>即時價格區間下限 </a:t>
            </a:r>
            <a:r>
              <a:rPr lang="en-US" altLang="zh-TW" sz="2000" spc="-100" dirty="0" smtClean="0">
                <a:solidFill>
                  <a:srgbClr val="FFFF00"/>
                </a:solidFill>
                <a:latin typeface="+mn-ea"/>
              </a:rPr>
              <a:t>=</a:t>
            </a:r>
            <a:r>
              <a:rPr lang="zh-TW" altLang="en-US" sz="2000" spc="-100" dirty="0" smtClean="0">
                <a:solidFill>
                  <a:srgbClr val="FFFF00"/>
                </a:solidFill>
                <a:latin typeface="+mn-ea"/>
              </a:rPr>
              <a:t> 基準價－退單點數</a:t>
            </a:r>
            <a:endParaRPr lang="en-US" altLang="zh-TW" sz="2000" spc="-100" dirty="0" smtClean="0">
              <a:solidFill>
                <a:srgbClr val="FFFF00"/>
              </a:solidFill>
              <a:latin typeface="+mn-ea"/>
            </a:endParaRPr>
          </a:p>
          <a:p>
            <a:pPr marL="342900" lvl="1" indent="-342900">
              <a:lnSpc>
                <a:spcPts val="2800"/>
              </a:lnSpc>
              <a:spcBef>
                <a:spcPts val="600"/>
              </a:spcBef>
              <a:spcAft>
                <a:spcPts val="600"/>
              </a:spcAft>
              <a:buClr>
                <a:srgbClr val="FFFF00"/>
              </a:buClr>
              <a:buFont typeface="Wingdings" pitchFamily="2" charset="2"/>
              <a:buChar char="n"/>
              <a:defRPr/>
            </a:pPr>
            <a:r>
              <a:rPr lang="zh-TW" altLang="en-US" sz="2000" spc="-100" dirty="0" smtClean="0">
                <a:solidFill>
                  <a:srgbClr val="FFFF00"/>
                </a:solidFill>
                <a:latin typeface="+mn-ea"/>
              </a:rPr>
              <a:t>基準價之選取順序</a:t>
            </a:r>
            <a:endParaRPr lang="en-US" altLang="zh-TW" sz="2000" spc="-100" dirty="0" smtClean="0">
              <a:solidFill>
                <a:srgbClr val="FFFF00"/>
              </a:solidFill>
              <a:latin typeface="+mn-ea"/>
            </a:endParaRPr>
          </a:p>
        </p:txBody>
      </p:sp>
      <p:sp>
        <p:nvSpPr>
          <p:cNvPr id="5" name="五邊形 7"/>
          <p:cNvSpPr>
            <a:spLocks noChangeArrowheads="1"/>
          </p:cNvSpPr>
          <p:nvPr/>
        </p:nvSpPr>
        <p:spPr bwMode="auto">
          <a:xfrm>
            <a:off x="968375" y="3467100"/>
            <a:ext cx="2562225" cy="622300"/>
          </a:xfrm>
          <a:prstGeom prst="homePlate">
            <a:avLst>
              <a:gd name="adj" fmla="val 49999"/>
            </a:avLst>
          </a:prstGeom>
          <a:solidFill>
            <a:schemeClr val="accent1"/>
          </a:solidFill>
          <a:ln w="9525" algn="ctr">
            <a:solidFill>
              <a:schemeClr val="tx1"/>
            </a:solidFill>
            <a:miter lim="800000"/>
            <a:headEnd/>
            <a:tailEnd/>
          </a:ln>
        </p:spPr>
        <p:txBody>
          <a:bodyPr wrap="none" anchor="ctr"/>
          <a:lstStyle/>
          <a:p>
            <a:pPr algn="ctr"/>
            <a:r>
              <a:rPr lang="en-US" altLang="zh-TW" sz="2000" b="1">
                <a:solidFill>
                  <a:srgbClr val="FFFF00"/>
                </a:solidFill>
                <a:effectLst>
                  <a:outerShdw blurRad="38100" dist="38100" dir="2700000" algn="tl">
                    <a:srgbClr val="000000">
                      <a:alpha val="43137"/>
                    </a:srgbClr>
                  </a:outerShdw>
                </a:effectLst>
                <a:latin typeface="+mn-ea"/>
              </a:rPr>
              <a:t>1.</a:t>
            </a:r>
            <a:r>
              <a:rPr lang="zh-TW" altLang="en-US" sz="2000" b="1">
                <a:solidFill>
                  <a:srgbClr val="FFFF00"/>
                </a:solidFill>
                <a:effectLst>
                  <a:outerShdw blurRad="38100" dist="38100" dir="2700000" algn="tl">
                    <a:srgbClr val="000000">
                      <a:alpha val="43137"/>
                    </a:srgbClr>
                  </a:outerShdw>
                </a:effectLst>
                <a:latin typeface="+mn-ea"/>
              </a:rPr>
              <a:t>前一筆有效成交價</a:t>
            </a:r>
          </a:p>
        </p:txBody>
      </p:sp>
      <p:sp>
        <p:nvSpPr>
          <p:cNvPr id="6" name="＞形箭號 8"/>
          <p:cNvSpPr>
            <a:spLocks noChangeArrowheads="1"/>
          </p:cNvSpPr>
          <p:nvPr/>
        </p:nvSpPr>
        <p:spPr bwMode="auto">
          <a:xfrm>
            <a:off x="3416300" y="3467100"/>
            <a:ext cx="2959100" cy="622300"/>
          </a:xfrm>
          <a:prstGeom prst="chevron">
            <a:avLst>
              <a:gd name="adj" fmla="val 49995"/>
            </a:avLst>
          </a:prstGeom>
          <a:solidFill>
            <a:schemeClr val="accent1"/>
          </a:solidFill>
          <a:ln w="9525" algn="ctr">
            <a:solidFill>
              <a:schemeClr val="tx1"/>
            </a:solidFill>
            <a:miter lim="800000"/>
            <a:headEnd/>
            <a:tailEnd/>
          </a:ln>
        </p:spPr>
        <p:txBody>
          <a:bodyPr wrap="none" anchor="ctr"/>
          <a:lstStyle/>
          <a:p>
            <a:pPr algn="ctr"/>
            <a:r>
              <a:rPr lang="en-US" altLang="zh-TW" sz="2000" b="1">
                <a:solidFill>
                  <a:srgbClr val="FFFF00"/>
                </a:solidFill>
                <a:effectLst>
                  <a:outerShdw blurRad="38100" dist="38100" dir="2700000" algn="tl">
                    <a:srgbClr val="000000">
                      <a:alpha val="43137"/>
                    </a:srgbClr>
                  </a:outerShdw>
                </a:effectLst>
                <a:latin typeface="+mn-ea"/>
              </a:rPr>
              <a:t>2.</a:t>
            </a:r>
            <a:r>
              <a:rPr lang="zh-TW" altLang="en-US" sz="2000" b="1">
                <a:solidFill>
                  <a:srgbClr val="FFFF00"/>
                </a:solidFill>
                <a:effectLst>
                  <a:outerShdw blurRad="38100" dist="38100" dir="2700000" algn="tl">
                    <a:srgbClr val="000000">
                      <a:alpha val="43137"/>
                    </a:srgbClr>
                  </a:outerShdw>
                </a:effectLst>
                <a:latin typeface="+mn-ea"/>
              </a:rPr>
              <a:t>有效委買委賣中價</a:t>
            </a:r>
          </a:p>
        </p:txBody>
      </p:sp>
      <p:sp>
        <p:nvSpPr>
          <p:cNvPr id="7" name="＞形箭號 9"/>
          <p:cNvSpPr>
            <a:spLocks noChangeArrowheads="1"/>
          </p:cNvSpPr>
          <p:nvPr/>
        </p:nvSpPr>
        <p:spPr bwMode="auto">
          <a:xfrm>
            <a:off x="6273800" y="3479800"/>
            <a:ext cx="2260600" cy="622300"/>
          </a:xfrm>
          <a:prstGeom prst="chevron">
            <a:avLst>
              <a:gd name="adj" fmla="val 49999"/>
            </a:avLst>
          </a:prstGeom>
          <a:solidFill>
            <a:schemeClr val="accent1"/>
          </a:solidFill>
          <a:ln w="9525" algn="ctr">
            <a:solidFill>
              <a:schemeClr val="tx1"/>
            </a:solidFill>
            <a:miter lim="800000"/>
            <a:headEnd/>
            <a:tailEnd/>
          </a:ln>
        </p:spPr>
        <p:txBody>
          <a:bodyPr wrap="none" anchor="ctr"/>
          <a:lstStyle/>
          <a:p>
            <a:pPr algn="ctr"/>
            <a:r>
              <a:rPr lang="en-US" altLang="zh-TW" sz="2000" b="1" dirty="0">
                <a:solidFill>
                  <a:srgbClr val="FFFF00"/>
                </a:solidFill>
                <a:effectLst>
                  <a:outerShdw blurRad="38100" dist="38100" dir="2700000" algn="tl">
                    <a:srgbClr val="000000">
                      <a:alpha val="43137"/>
                    </a:srgbClr>
                  </a:outerShdw>
                </a:effectLst>
                <a:latin typeface="+mn-ea"/>
              </a:rPr>
              <a:t>3.</a:t>
            </a:r>
            <a:r>
              <a:rPr lang="zh-TW" altLang="en-US" sz="2000" b="1" dirty="0" smtClean="0">
                <a:solidFill>
                  <a:srgbClr val="FFFF00"/>
                </a:solidFill>
                <a:effectLst>
                  <a:outerShdw blurRad="38100" dist="38100" dir="2700000" algn="tl">
                    <a:srgbClr val="000000">
                      <a:alpha val="43137"/>
                    </a:srgbClr>
                  </a:outerShdw>
                </a:effectLst>
                <a:latin typeface="+mn-ea"/>
              </a:rPr>
              <a:t>由期交所決定</a:t>
            </a:r>
            <a:endParaRPr lang="zh-TW" altLang="en-US" sz="2000" b="1" dirty="0">
              <a:solidFill>
                <a:srgbClr val="FFFF00"/>
              </a:solidFill>
              <a:effectLst>
                <a:outerShdw blurRad="38100" dist="38100" dir="2700000" algn="tl">
                  <a:srgbClr val="000000">
                    <a:alpha val="43137"/>
                  </a:srgbClr>
                </a:outerShdw>
              </a:effectLst>
              <a:latin typeface="+mn-ea"/>
            </a:endParaRPr>
          </a:p>
        </p:txBody>
      </p:sp>
      <p:sp>
        <p:nvSpPr>
          <p:cNvPr id="10" name="圓角矩形 10"/>
          <p:cNvSpPr>
            <a:spLocks noChangeArrowheads="1"/>
          </p:cNvSpPr>
          <p:nvPr/>
        </p:nvSpPr>
        <p:spPr bwMode="auto">
          <a:xfrm>
            <a:off x="4572000" y="2032000"/>
            <a:ext cx="1008112" cy="901700"/>
          </a:xfrm>
          <a:prstGeom prst="roundRect">
            <a:avLst>
              <a:gd name="adj" fmla="val 16667"/>
            </a:avLst>
          </a:prstGeom>
          <a:noFill/>
          <a:ln w="25400" algn="ctr">
            <a:solidFill>
              <a:srgbClr val="FF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zh-TW" altLang="en-US" sz="2000">
              <a:solidFill>
                <a:schemeClr val="tx1"/>
              </a:solidFill>
              <a:latin typeface="+mn-ea"/>
            </a:endParaRPr>
          </a:p>
        </p:txBody>
      </p:sp>
      <p:sp>
        <p:nvSpPr>
          <p:cNvPr id="11" name="文字方塊 11"/>
          <p:cNvSpPr txBox="1">
            <a:spLocks noChangeArrowheads="1"/>
          </p:cNvSpPr>
          <p:nvPr/>
        </p:nvSpPr>
        <p:spPr bwMode="auto">
          <a:xfrm>
            <a:off x="5580112" y="2524509"/>
            <a:ext cx="27749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dirty="0">
                <a:solidFill>
                  <a:srgbClr val="00FF00"/>
                </a:solidFill>
                <a:latin typeface="+mn-ea"/>
                <a:ea typeface="+mn-ea"/>
              </a:rPr>
              <a:t>每日盤前計算完成</a:t>
            </a:r>
            <a:r>
              <a:rPr lang="en-US" altLang="zh-TW" sz="1600" b="1" dirty="0">
                <a:solidFill>
                  <a:srgbClr val="00FF00"/>
                </a:solidFill>
                <a:latin typeface="+mn-ea"/>
                <a:ea typeface="+mn-ea"/>
              </a:rPr>
              <a:t>(</a:t>
            </a:r>
            <a:r>
              <a:rPr lang="zh-TW" altLang="en-US" sz="1600" b="1" dirty="0">
                <a:solidFill>
                  <a:srgbClr val="00FF00"/>
                </a:solidFill>
                <a:latin typeface="+mn-ea"/>
                <a:ea typeface="+mn-ea"/>
              </a:rPr>
              <a:t>盤中固定</a:t>
            </a:r>
            <a:r>
              <a:rPr lang="en-US" altLang="zh-TW" sz="1600" b="1" dirty="0">
                <a:solidFill>
                  <a:srgbClr val="00FF00"/>
                </a:solidFill>
                <a:latin typeface="+mn-ea"/>
                <a:ea typeface="+mn-ea"/>
              </a:rPr>
              <a:t>)</a:t>
            </a:r>
            <a:endParaRPr lang="zh-TW" altLang="en-US" sz="1600" b="1" dirty="0">
              <a:solidFill>
                <a:srgbClr val="00FF00"/>
              </a:solidFill>
              <a:latin typeface="+mn-ea"/>
              <a:ea typeface="+mn-ea"/>
            </a:endParaRPr>
          </a:p>
        </p:txBody>
      </p:sp>
      <p:sp>
        <p:nvSpPr>
          <p:cNvPr id="12" name="圓角矩形 11"/>
          <p:cNvSpPr/>
          <p:nvPr/>
        </p:nvSpPr>
        <p:spPr bwMode="auto">
          <a:xfrm>
            <a:off x="919126" y="4207233"/>
            <a:ext cx="2254102" cy="2257067"/>
          </a:xfrm>
          <a:prstGeom prst="roundRect">
            <a:avLst/>
          </a:prstGeom>
          <a:solidFill>
            <a:schemeClr val="tx1"/>
          </a:solidFill>
          <a:ln>
            <a:headEnd type="none" w="med" len="med"/>
            <a:tailEnd type="none" w="med" len="med"/>
          </a:ln>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wrap="none"/>
          <a:lstStyle/>
          <a:p>
            <a:pPr marL="0" lvl="2">
              <a:defRPr/>
            </a:pPr>
            <a:r>
              <a:rPr lang="en-US" altLang="zh-TW" sz="1600" b="1" dirty="0">
                <a:solidFill>
                  <a:schemeClr val="bg1"/>
                </a:solidFill>
                <a:effectLst>
                  <a:outerShdw blurRad="38100" dist="38100" dir="2700000" algn="tl">
                    <a:srgbClr val="000000">
                      <a:alpha val="43137"/>
                    </a:srgbClr>
                  </a:outerShdw>
                </a:effectLst>
                <a:latin typeface="+mn-ea"/>
              </a:rPr>
              <a:t>1</a:t>
            </a:r>
            <a:r>
              <a:rPr lang="en-US" altLang="zh-TW" sz="1600" b="1" dirty="0" smtClean="0">
                <a:solidFill>
                  <a:schemeClr val="bg1"/>
                </a:solidFill>
                <a:effectLst>
                  <a:outerShdw blurRad="38100" dist="38100" dir="2700000" algn="tl">
                    <a:srgbClr val="000000">
                      <a:alpha val="43137"/>
                    </a:srgbClr>
                  </a:outerShdw>
                </a:effectLst>
                <a:latin typeface="+mn-ea"/>
              </a:rPr>
              <a:t>.</a:t>
            </a:r>
            <a:r>
              <a:rPr lang="zh-TW" altLang="en-US" sz="1600" b="1" dirty="0" smtClean="0">
                <a:solidFill>
                  <a:schemeClr val="bg1"/>
                </a:solidFill>
                <a:effectLst>
                  <a:outerShdw blurRad="38100" dist="38100" dir="2700000" algn="tl">
                    <a:srgbClr val="000000">
                      <a:alpha val="43137"/>
                    </a:srgbClr>
                  </a:outerShdw>
                </a:effectLst>
                <a:latin typeface="+mn-ea"/>
              </a:rPr>
              <a:t>前一</a:t>
            </a:r>
            <a:r>
              <a:rPr lang="zh-TW" altLang="en-US" sz="1600" b="1" dirty="0">
                <a:solidFill>
                  <a:schemeClr val="bg1"/>
                </a:solidFill>
                <a:effectLst>
                  <a:outerShdw blurRad="38100" dist="38100" dir="2700000" algn="tl">
                    <a:srgbClr val="000000">
                      <a:alpha val="43137"/>
                    </a:srgbClr>
                  </a:outerShdw>
                </a:effectLst>
                <a:latin typeface="+mn-ea"/>
              </a:rPr>
              <a:t>筆成交價應為</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en-US" sz="1600" b="1" dirty="0">
                <a:solidFill>
                  <a:schemeClr val="bg1"/>
                </a:solidFill>
                <a:effectLst>
                  <a:outerShdw blurRad="38100" dist="38100" dir="2700000" algn="tl">
                    <a:srgbClr val="000000">
                      <a:alpha val="43137"/>
                    </a:srgbClr>
                  </a:outerShdw>
                </a:effectLst>
                <a:latin typeface="+mn-ea"/>
              </a:rPr>
              <a:t>有效</a:t>
            </a:r>
            <a:r>
              <a:rPr lang="zh-TW" altLang="zh-TW" sz="1600" b="1" dirty="0">
                <a:solidFill>
                  <a:schemeClr val="bg1"/>
                </a:solidFill>
                <a:effectLst>
                  <a:outerShdw blurRad="38100" dist="38100" dir="2700000" algn="tl">
                    <a:srgbClr val="000000">
                      <a:alpha val="43137"/>
                    </a:srgbClr>
                  </a:outerShdw>
                </a:effectLst>
                <a:latin typeface="+mn-ea"/>
              </a:rPr>
              <a:t>成交價</a:t>
            </a:r>
            <a:r>
              <a:rPr lang="zh-TW" altLang="en-US" sz="1600" b="1" dirty="0">
                <a:solidFill>
                  <a:schemeClr val="bg1"/>
                </a:solidFill>
                <a:effectLst>
                  <a:outerShdw blurRad="38100" dist="38100" dir="2700000" algn="tl">
                    <a:srgbClr val="000000">
                      <a:alpha val="43137"/>
                    </a:srgbClr>
                  </a:outerShdw>
                </a:effectLst>
                <a:latin typeface="+mn-ea"/>
              </a:rPr>
              <a:t>，有效成</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en-US" sz="1600" b="1" dirty="0">
                <a:solidFill>
                  <a:schemeClr val="bg1"/>
                </a:solidFill>
                <a:effectLst>
                  <a:outerShdw blurRad="38100" dist="38100" dir="2700000" algn="tl">
                    <a:srgbClr val="000000">
                      <a:alpha val="43137"/>
                    </a:srgbClr>
                  </a:outerShdw>
                </a:effectLst>
                <a:latin typeface="+mn-ea"/>
              </a:rPr>
              <a:t>交價成交時點與決定</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en-US" sz="1600" b="1" dirty="0">
                <a:solidFill>
                  <a:schemeClr val="bg1"/>
                </a:solidFill>
                <a:effectLst>
                  <a:outerShdw blurRad="38100" dist="38100" dir="2700000" algn="tl">
                    <a:srgbClr val="000000">
                      <a:alpha val="43137"/>
                    </a:srgbClr>
                  </a:outerShdw>
                </a:effectLst>
                <a:latin typeface="+mn-ea"/>
              </a:rPr>
              <a:t>基準價時點間隔</a:t>
            </a:r>
            <a:r>
              <a:rPr lang="zh-TW" altLang="zh-TW" sz="1600" b="1" dirty="0">
                <a:solidFill>
                  <a:schemeClr val="bg1"/>
                </a:solidFill>
                <a:effectLst>
                  <a:outerShdw blurRad="38100" dist="38100" dir="2700000" algn="tl">
                    <a:srgbClr val="000000">
                      <a:alpha val="43137"/>
                    </a:srgbClr>
                  </a:outerShdw>
                </a:effectLst>
                <a:latin typeface="+mn-ea"/>
              </a:rPr>
              <a:t>時</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zh-TW" sz="1600" b="1" dirty="0">
                <a:solidFill>
                  <a:schemeClr val="bg1"/>
                </a:solidFill>
                <a:effectLst>
                  <a:outerShdw blurRad="38100" dist="38100" dir="2700000" algn="tl">
                    <a:srgbClr val="000000">
                      <a:alpha val="43137"/>
                    </a:srgbClr>
                  </a:outerShdw>
                </a:effectLst>
                <a:latin typeface="+mn-ea"/>
              </a:rPr>
              <a:t>間應小於</a:t>
            </a:r>
            <a:r>
              <a:rPr lang="zh-TW" altLang="en-US" sz="1600" b="1" u="sng" dirty="0">
                <a:solidFill>
                  <a:schemeClr val="bg1"/>
                </a:solidFill>
                <a:effectLst>
                  <a:outerShdw blurRad="38100" dist="38100" dir="2700000" algn="tl">
                    <a:srgbClr val="000000">
                      <a:alpha val="43137"/>
                    </a:srgbClr>
                  </a:outerShdw>
                </a:effectLst>
                <a:latin typeface="+mn-ea"/>
              </a:rPr>
              <a:t>一定</a:t>
            </a:r>
            <a:r>
              <a:rPr lang="zh-TW" altLang="zh-TW" sz="1600" b="1" u="sng" dirty="0">
                <a:solidFill>
                  <a:schemeClr val="bg1"/>
                </a:solidFill>
                <a:effectLst>
                  <a:outerShdw blurRad="38100" dist="38100" dir="2700000" algn="tl">
                    <a:srgbClr val="000000">
                      <a:alpha val="43137"/>
                    </a:srgbClr>
                  </a:outerShdw>
                </a:effectLst>
                <a:latin typeface="+mn-ea"/>
              </a:rPr>
              <a:t>秒數</a:t>
            </a:r>
            <a:endParaRPr lang="en-US" altLang="zh-TW" sz="1600" b="1" u="sng" dirty="0">
              <a:solidFill>
                <a:schemeClr val="bg1"/>
              </a:solidFill>
              <a:effectLst>
                <a:outerShdw blurRad="38100" dist="38100" dir="2700000" algn="tl">
                  <a:srgbClr val="000000">
                    <a:alpha val="43137"/>
                  </a:srgbClr>
                </a:outerShdw>
              </a:effectLst>
              <a:latin typeface="+mn-ea"/>
            </a:endParaRPr>
          </a:p>
          <a:p>
            <a:pPr marL="0" lvl="2">
              <a:defRPr/>
            </a:pPr>
            <a:r>
              <a:rPr lang="en-US" altLang="zh-TW" sz="1600" b="1" dirty="0">
                <a:solidFill>
                  <a:schemeClr val="bg1"/>
                </a:solidFill>
                <a:effectLst>
                  <a:outerShdw blurRad="38100" dist="38100" dir="2700000" algn="tl">
                    <a:srgbClr val="000000">
                      <a:alpha val="43137"/>
                    </a:srgbClr>
                  </a:outerShdw>
                </a:effectLst>
                <a:latin typeface="+mn-ea"/>
              </a:rPr>
              <a:t>2.</a:t>
            </a:r>
            <a:r>
              <a:rPr lang="zh-TW" altLang="zh-TW" sz="1600" b="1" dirty="0">
                <a:solidFill>
                  <a:schemeClr val="bg1"/>
                </a:solidFill>
                <a:effectLst>
                  <a:outerShdw blurRad="38100" dist="38100" dir="2700000" algn="tl">
                    <a:srgbClr val="000000">
                      <a:alpha val="43137"/>
                    </a:srgbClr>
                  </a:outerShdw>
                </a:effectLst>
                <a:latin typeface="+mn-ea"/>
              </a:rPr>
              <a:t>成交價</a:t>
            </a:r>
            <a:r>
              <a:rPr lang="zh-TW" altLang="en-US" sz="1600" b="1" dirty="0">
                <a:solidFill>
                  <a:schemeClr val="bg1"/>
                </a:solidFill>
                <a:effectLst>
                  <a:outerShdw blurRad="38100" dist="38100" dir="2700000" algn="tl">
                    <a:srgbClr val="000000">
                      <a:alpha val="43137"/>
                    </a:srgbClr>
                  </a:outerShdw>
                </a:effectLst>
                <a:latin typeface="+mn-ea"/>
              </a:rPr>
              <a:t>應</a:t>
            </a:r>
            <a:r>
              <a:rPr lang="zh-TW" altLang="zh-TW" sz="1600" b="1" dirty="0">
                <a:solidFill>
                  <a:schemeClr val="bg1"/>
                </a:solidFill>
                <a:effectLst>
                  <a:outerShdw blurRad="38100" dist="38100" dir="2700000" algn="tl">
                    <a:srgbClr val="000000">
                      <a:alpha val="43137"/>
                    </a:srgbClr>
                  </a:outerShdw>
                </a:effectLst>
                <a:latin typeface="+mn-ea"/>
              </a:rPr>
              <a:t>介於有效</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zh-TW" sz="1600" b="1" dirty="0">
                <a:solidFill>
                  <a:schemeClr val="bg1"/>
                </a:solidFill>
                <a:effectLst>
                  <a:outerShdw blurRad="38100" dist="38100" dir="2700000" algn="tl">
                    <a:srgbClr val="000000">
                      <a:alpha val="43137"/>
                    </a:srgbClr>
                  </a:outerShdw>
                </a:effectLst>
                <a:latin typeface="+mn-ea"/>
              </a:rPr>
              <a:t>委買</a:t>
            </a:r>
            <a:r>
              <a:rPr lang="zh-TW" altLang="en-US" sz="1600" b="1" dirty="0">
                <a:solidFill>
                  <a:schemeClr val="bg1"/>
                </a:solidFill>
                <a:effectLst>
                  <a:outerShdw blurRad="38100" dist="38100" dir="2700000" algn="tl">
                    <a:srgbClr val="000000">
                      <a:alpha val="43137"/>
                    </a:srgbClr>
                  </a:outerShdw>
                </a:effectLst>
                <a:latin typeface="+mn-ea"/>
              </a:rPr>
              <a:t>委賣報價中價加</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zh-TW" sz="1600" b="1" dirty="0">
                <a:solidFill>
                  <a:schemeClr val="bg1"/>
                </a:solidFill>
                <a:effectLst>
                  <a:outerShdw blurRad="38100" dist="38100" dir="2700000" algn="tl">
                    <a:srgbClr val="000000">
                      <a:alpha val="43137"/>
                    </a:srgbClr>
                  </a:outerShdw>
                </a:effectLst>
                <a:latin typeface="+mn-ea"/>
              </a:rPr>
              <a:t>減</a:t>
            </a:r>
            <a:r>
              <a:rPr lang="zh-TW" altLang="zh-TW" sz="1600" b="1" u="sng" dirty="0">
                <a:solidFill>
                  <a:schemeClr val="bg1"/>
                </a:solidFill>
                <a:effectLst>
                  <a:outerShdw blurRad="38100" dist="38100" dir="2700000" algn="tl">
                    <a:srgbClr val="000000">
                      <a:alpha val="43137"/>
                    </a:srgbClr>
                  </a:outerShdw>
                </a:effectLst>
                <a:latin typeface="+mn-ea"/>
              </a:rPr>
              <a:t>一定範圍</a:t>
            </a:r>
            <a:r>
              <a:rPr lang="zh-TW" altLang="en-US" sz="1600" b="1" dirty="0">
                <a:solidFill>
                  <a:schemeClr val="bg1"/>
                </a:solidFill>
                <a:effectLst>
                  <a:outerShdw blurRad="38100" dist="38100" dir="2700000" algn="tl">
                    <a:srgbClr val="000000">
                      <a:alpha val="43137"/>
                    </a:srgbClr>
                  </a:outerShdw>
                </a:effectLst>
                <a:latin typeface="+mn-ea"/>
              </a:rPr>
              <a:t>間</a:t>
            </a:r>
            <a:endParaRPr lang="en-US" altLang="zh-TW" sz="1600" b="1" dirty="0">
              <a:solidFill>
                <a:schemeClr val="bg1"/>
              </a:solidFill>
              <a:effectLst>
                <a:outerShdw blurRad="38100" dist="38100" dir="2700000" algn="tl">
                  <a:srgbClr val="000000">
                    <a:alpha val="43137"/>
                  </a:srgbClr>
                </a:outerShdw>
              </a:effectLst>
              <a:latin typeface="+mn-ea"/>
            </a:endParaRPr>
          </a:p>
        </p:txBody>
      </p:sp>
      <p:sp>
        <p:nvSpPr>
          <p:cNvPr id="13" name="圓角矩形 12"/>
          <p:cNvSpPr/>
          <p:nvPr/>
        </p:nvSpPr>
        <p:spPr bwMode="auto">
          <a:xfrm>
            <a:off x="6502400" y="4272218"/>
            <a:ext cx="1739900" cy="1772982"/>
          </a:xfrm>
          <a:prstGeom prst="roundRect">
            <a:avLst/>
          </a:prstGeom>
          <a:solidFill>
            <a:schemeClr val="tx1"/>
          </a:solidFill>
          <a:ln>
            <a:headEnd type="none" w="med" len="med"/>
            <a:tailEnd type="none" w="med" len="med"/>
          </a:ln>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wrap="none"/>
          <a:lstStyle/>
          <a:p>
            <a:pPr marL="0" lvl="2">
              <a:defRPr/>
            </a:pPr>
            <a:r>
              <a:rPr lang="zh-TW" altLang="en-US" sz="1600" b="1" dirty="0" smtClean="0">
                <a:solidFill>
                  <a:schemeClr val="bg1"/>
                </a:solidFill>
                <a:effectLst>
                  <a:outerShdw blurRad="38100" dist="38100" dir="2700000" algn="tl">
                    <a:srgbClr val="000000">
                      <a:alpha val="43137"/>
                    </a:srgbClr>
                  </a:outerShdw>
                </a:effectLst>
                <a:latin typeface="+mn-ea"/>
              </a:rPr>
              <a:t>由期交所參酌</a:t>
            </a:r>
            <a:r>
              <a:rPr lang="zh-TW" altLang="en-US" sz="1600" b="1" dirty="0">
                <a:solidFill>
                  <a:schemeClr val="bg1"/>
                </a:solidFill>
                <a:effectLst>
                  <a:outerShdw blurRad="38100" dist="38100" dir="2700000" algn="tl">
                    <a:srgbClr val="000000">
                      <a:alpha val="43137"/>
                    </a:srgbClr>
                  </a:outerShdw>
                </a:effectLst>
                <a:latin typeface="+mn-ea"/>
              </a:rPr>
              <a:t>標</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en-US" sz="1600" b="1" dirty="0">
                <a:solidFill>
                  <a:schemeClr val="bg1"/>
                </a:solidFill>
                <a:effectLst>
                  <a:outerShdw blurRad="38100" dist="38100" dir="2700000" algn="tl">
                    <a:srgbClr val="000000">
                      <a:alpha val="43137"/>
                    </a:srgbClr>
                  </a:outerShdw>
                </a:effectLst>
                <a:latin typeface="+mn-ea"/>
              </a:rPr>
              <a:t>的指數價格、指</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en-US" sz="1600" b="1" dirty="0">
                <a:solidFill>
                  <a:schemeClr val="bg1"/>
                </a:solidFill>
                <a:effectLst>
                  <a:outerShdw blurRad="38100" dist="38100" dir="2700000" algn="tl">
                    <a:srgbClr val="000000">
                      <a:alpha val="43137"/>
                    </a:srgbClr>
                  </a:outerShdw>
                </a:effectLst>
                <a:latin typeface="+mn-ea"/>
              </a:rPr>
              <a:t>數成分股除息影</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en-US" sz="1600" b="1" dirty="0">
                <a:solidFill>
                  <a:schemeClr val="bg1"/>
                </a:solidFill>
                <a:effectLst>
                  <a:outerShdw blurRad="38100" dist="38100" dir="2700000" algn="tl">
                    <a:srgbClr val="000000">
                      <a:alpha val="43137"/>
                    </a:srgbClr>
                  </a:outerShdw>
                </a:effectLst>
                <a:latin typeface="+mn-ea"/>
              </a:rPr>
              <a:t>響點數、國內外</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en-US" sz="1600" b="1" dirty="0">
                <a:solidFill>
                  <a:schemeClr val="bg1"/>
                </a:solidFill>
                <a:effectLst>
                  <a:outerShdw blurRad="38100" dist="38100" dir="2700000" algn="tl">
                    <a:srgbClr val="000000">
                      <a:alpha val="43137"/>
                    </a:srgbClr>
                  </a:outerShdw>
                </a:effectLst>
                <a:latin typeface="+mn-ea"/>
              </a:rPr>
              <a:t>相關商品價格等</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en-US" sz="1600" b="1" dirty="0">
                <a:solidFill>
                  <a:schemeClr val="bg1"/>
                </a:solidFill>
                <a:effectLst>
                  <a:outerShdw blurRad="38100" dist="38100" dir="2700000" algn="tl">
                    <a:srgbClr val="000000">
                      <a:alpha val="43137"/>
                    </a:srgbClr>
                  </a:outerShdw>
                </a:effectLst>
                <a:latin typeface="+mn-ea"/>
              </a:rPr>
              <a:t>資訊計算基準價</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endParaRPr lang="en-US" altLang="zh-TW" sz="1600" b="1" dirty="0">
              <a:solidFill>
                <a:schemeClr val="bg1"/>
              </a:solidFill>
              <a:effectLst>
                <a:outerShdw blurRad="38100" dist="38100" dir="2700000" algn="tl">
                  <a:srgbClr val="000000">
                    <a:alpha val="43137"/>
                  </a:srgbClr>
                </a:outerShdw>
              </a:effectLst>
              <a:latin typeface="+mn-ea"/>
            </a:endParaRPr>
          </a:p>
        </p:txBody>
      </p:sp>
      <p:sp>
        <p:nvSpPr>
          <p:cNvPr id="14" name="圓角矩形 13"/>
          <p:cNvSpPr/>
          <p:nvPr/>
        </p:nvSpPr>
        <p:spPr bwMode="auto">
          <a:xfrm>
            <a:off x="3484302" y="4211893"/>
            <a:ext cx="2722823" cy="2331782"/>
          </a:xfrm>
          <a:prstGeom prst="roundRect">
            <a:avLst/>
          </a:prstGeom>
          <a:solidFill>
            <a:schemeClr val="tx1"/>
          </a:solidFill>
          <a:ln>
            <a:headEnd type="none" w="med" len="med"/>
            <a:tailEnd type="none" w="med" len="med"/>
          </a:ln>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wrap="none"/>
          <a:lstStyle/>
          <a:p>
            <a:pPr marL="0" lvl="2">
              <a:defRPr/>
            </a:pPr>
            <a:r>
              <a:rPr lang="en-US" altLang="zh-TW" sz="1600" b="1" dirty="0">
                <a:solidFill>
                  <a:schemeClr val="bg1"/>
                </a:solidFill>
                <a:effectLst>
                  <a:outerShdw blurRad="38100" dist="38100" dir="2700000" algn="tl">
                    <a:srgbClr val="000000">
                      <a:alpha val="43137"/>
                    </a:srgbClr>
                  </a:outerShdw>
                </a:effectLst>
                <a:latin typeface="+mn-ea"/>
              </a:rPr>
              <a:t>1</a:t>
            </a:r>
            <a:r>
              <a:rPr lang="en-US" altLang="zh-TW" sz="1600" b="1" dirty="0" smtClean="0">
                <a:solidFill>
                  <a:schemeClr val="bg1"/>
                </a:solidFill>
                <a:effectLst>
                  <a:outerShdw blurRad="38100" dist="38100" dir="2700000" algn="tl">
                    <a:srgbClr val="000000">
                      <a:alpha val="43137"/>
                    </a:srgbClr>
                  </a:outerShdw>
                </a:effectLst>
                <a:latin typeface="+mn-ea"/>
              </a:rPr>
              <a:t>.</a:t>
            </a:r>
            <a:r>
              <a:rPr lang="zh-TW" altLang="en-US" sz="1600" b="1" dirty="0" smtClean="0">
                <a:solidFill>
                  <a:schemeClr val="bg1"/>
                </a:solidFill>
                <a:effectLst>
                  <a:outerShdw blurRad="38100" dist="38100" dir="2700000" algn="tl">
                    <a:srgbClr val="000000">
                      <a:alpha val="43137"/>
                    </a:srgbClr>
                  </a:outerShdw>
                </a:effectLst>
                <a:latin typeface="+mn-ea"/>
              </a:rPr>
              <a:t>委</a:t>
            </a:r>
            <a:r>
              <a:rPr lang="zh-TW" altLang="en-US" sz="1600" b="1" dirty="0">
                <a:solidFill>
                  <a:schemeClr val="bg1"/>
                </a:solidFill>
                <a:effectLst>
                  <a:outerShdw blurRad="38100" dist="38100" dir="2700000" algn="tl">
                    <a:srgbClr val="000000">
                      <a:alpha val="43137"/>
                    </a:srgbClr>
                  </a:outerShdw>
                </a:effectLst>
                <a:latin typeface="+mn-ea"/>
              </a:rPr>
              <a:t>買委賣報價</a:t>
            </a:r>
            <a:r>
              <a:rPr lang="zh-TW" altLang="zh-TW" sz="1600" b="1" dirty="0">
                <a:solidFill>
                  <a:schemeClr val="bg1"/>
                </a:solidFill>
                <a:effectLst>
                  <a:outerShdw blurRad="38100" dist="38100" dir="2700000" algn="tl">
                    <a:srgbClr val="000000">
                      <a:alpha val="43137"/>
                    </a:srgbClr>
                  </a:outerShdw>
                </a:effectLst>
                <a:latin typeface="+mn-ea"/>
              </a:rPr>
              <a:t>中價計算</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en-US" sz="1600" b="1" dirty="0">
                <a:solidFill>
                  <a:schemeClr val="bg1"/>
                </a:solidFill>
                <a:effectLst>
                  <a:outerShdw blurRad="38100" dist="38100" dir="2700000" algn="tl">
                    <a:srgbClr val="000000">
                      <a:alpha val="43137"/>
                    </a:srgbClr>
                  </a:outerShdw>
                </a:effectLst>
                <a:latin typeface="+mn-ea"/>
              </a:rPr>
              <a:t>係</a:t>
            </a:r>
            <a:r>
              <a:rPr lang="zh-TW" altLang="zh-TW" sz="1600" b="1" dirty="0">
                <a:solidFill>
                  <a:schemeClr val="bg1"/>
                </a:solidFill>
                <a:effectLst>
                  <a:outerShdw blurRad="38100" dist="38100" dir="2700000" algn="tl">
                    <a:srgbClr val="000000">
                      <a:alpha val="43137"/>
                    </a:srgbClr>
                  </a:outerShdw>
                </a:effectLst>
                <a:latin typeface="+mn-ea"/>
              </a:rPr>
              <a:t>採委託量加權平均</a:t>
            </a:r>
            <a:r>
              <a:rPr lang="zh-TW" altLang="en-US" sz="1600" b="1" dirty="0">
                <a:solidFill>
                  <a:schemeClr val="bg1"/>
                </a:solidFill>
                <a:effectLst>
                  <a:outerShdw blurRad="38100" dist="38100" dir="2700000" algn="tl">
                    <a:srgbClr val="000000">
                      <a:alpha val="43137"/>
                    </a:srgbClr>
                  </a:outerShdw>
                </a:effectLst>
                <a:latin typeface="+mn-ea"/>
              </a:rPr>
              <a:t>委</a:t>
            </a:r>
            <a:r>
              <a:rPr lang="zh-TW" altLang="zh-TW" sz="1600" b="1" dirty="0">
                <a:solidFill>
                  <a:schemeClr val="bg1"/>
                </a:solidFill>
                <a:effectLst>
                  <a:outerShdw blurRad="38100" dist="38100" dir="2700000" algn="tl">
                    <a:srgbClr val="000000">
                      <a:alpha val="43137"/>
                    </a:srgbClr>
                  </a:outerShdw>
                </a:effectLst>
                <a:latin typeface="+mn-ea"/>
              </a:rPr>
              <a:t>買</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en-US" sz="1600" b="1" dirty="0">
                <a:solidFill>
                  <a:schemeClr val="bg1"/>
                </a:solidFill>
                <a:effectLst>
                  <a:outerShdw blurRad="38100" dist="38100" dir="2700000" algn="tl">
                    <a:srgbClr val="000000">
                      <a:alpha val="43137"/>
                    </a:srgbClr>
                  </a:outerShdw>
                </a:effectLst>
                <a:latin typeface="+mn-ea"/>
              </a:rPr>
              <a:t>委</a:t>
            </a:r>
            <a:r>
              <a:rPr lang="zh-TW" altLang="zh-TW" sz="1600" b="1" dirty="0">
                <a:solidFill>
                  <a:schemeClr val="bg1"/>
                </a:solidFill>
                <a:effectLst>
                  <a:outerShdw blurRad="38100" dist="38100" dir="2700000" algn="tl">
                    <a:srgbClr val="000000">
                      <a:alpha val="43137"/>
                    </a:srgbClr>
                  </a:outerShdw>
                </a:effectLst>
                <a:latin typeface="+mn-ea"/>
              </a:rPr>
              <a:t>賣中價</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en-US" altLang="zh-TW" sz="1600" b="1" dirty="0">
                <a:solidFill>
                  <a:schemeClr val="bg1"/>
                </a:solidFill>
                <a:effectLst>
                  <a:outerShdw blurRad="38100" dist="38100" dir="2700000" algn="tl">
                    <a:srgbClr val="000000">
                      <a:alpha val="43137"/>
                    </a:srgbClr>
                  </a:outerShdw>
                </a:effectLst>
                <a:latin typeface="+mn-ea"/>
              </a:rPr>
              <a:t>2.</a:t>
            </a:r>
            <a:r>
              <a:rPr lang="zh-TW" altLang="en-US" sz="1600" b="1" dirty="0">
                <a:solidFill>
                  <a:schemeClr val="bg1"/>
                </a:solidFill>
                <a:effectLst>
                  <a:outerShdw blurRad="38100" dist="38100" dir="2700000" algn="tl">
                    <a:srgbClr val="000000">
                      <a:alpha val="43137"/>
                    </a:srgbClr>
                  </a:outerShdw>
                </a:effectLst>
                <a:latin typeface="+mn-ea"/>
              </a:rPr>
              <a:t>需符合</a:t>
            </a:r>
            <a:r>
              <a:rPr lang="zh-TW" altLang="en-US" sz="1600" b="1" u="sng" dirty="0">
                <a:solidFill>
                  <a:schemeClr val="bg1"/>
                </a:solidFill>
                <a:effectLst>
                  <a:outerShdw blurRad="38100" dist="38100" dir="2700000" algn="tl">
                    <a:srgbClr val="000000">
                      <a:alpha val="43137"/>
                    </a:srgbClr>
                  </a:outerShdw>
                </a:effectLst>
                <a:latin typeface="+mn-ea"/>
              </a:rPr>
              <a:t>一定口數</a:t>
            </a:r>
            <a:r>
              <a:rPr lang="zh-TW" altLang="en-US" sz="1600" b="1" dirty="0">
                <a:solidFill>
                  <a:schemeClr val="bg1"/>
                </a:solidFill>
                <a:effectLst>
                  <a:outerShdw blurRad="38100" dist="38100" dir="2700000" algn="tl">
                    <a:srgbClr val="000000">
                      <a:alpha val="43137"/>
                    </a:srgbClr>
                  </a:outerShdw>
                </a:effectLst>
                <a:latin typeface="+mn-ea"/>
              </a:rPr>
              <a:t>之</a:t>
            </a:r>
            <a:r>
              <a:rPr lang="zh-TW" altLang="zh-TW" sz="1600" b="1" dirty="0">
                <a:solidFill>
                  <a:schemeClr val="bg1"/>
                </a:solidFill>
                <a:effectLst>
                  <a:outerShdw blurRad="38100" dist="38100" dir="2700000" algn="tl">
                    <a:srgbClr val="000000">
                      <a:alpha val="43137"/>
                    </a:srgbClr>
                  </a:outerShdw>
                </a:effectLst>
                <a:latin typeface="+mn-ea"/>
              </a:rPr>
              <a:t>委託量</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zh-TW" altLang="zh-TW" sz="1600" b="1" dirty="0">
                <a:solidFill>
                  <a:schemeClr val="bg1"/>
                </a:solidFill>
                <a:effectLst>
                  <a:outerShdw blurRad="38100" dist="38100" dir="2700000" algn="tl">
                    <a:srgbClr val="000000">
                      <a:alpha val="43137"/>
                    </a:srgbClr>
                  </a:outerShdw>
                </a:effectLst>
                <a:latin typeface="+mn-ea"/>
              </a:rPr>
              <a:t>加權平均</a:t>
            </a:r>
            <a:r>
              <a:rPr lang="zh-TW" altLang="en-US" sz="1600" b="1" dirty="0">
                <a:solidFill>
                  <a:schemeClr val="bg1"/>
                </a:solidFill>
                <a:effectLst>
                  <a:outerShdw blurRad="38100" dist="38100" dir="2700000" algn="tl">
                    <a:srgbClr val="000000">
                      <a:alpha val="43137"/>
                    </a:srgbClr>
                  </a:outerShdw>
                </a:effectLst>
                <a:latin typeface="+mn-ea"/>
              </a:rPr>
              <a:t>委買及委賣價格</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en-US" altLang="zh-TW" sz="1600" b="1" dirty="0">
                <a:solidFill>
                  <a:schemeClr val="bg1"/>
                </a:solidFill>
                <a:effectLst>
                  <a:outerShdw blurRad="38100" dist="38100" dir="2700000" algn="tl">
                    <a:srgbClr val="000000">
                      <a:alpha val="43137"/>
                    </a:srgbClr>
                  </a:outerShdw>
                </a:effectLst>
                <a:latin typeface="+mn-ea"/>
              </a:rPr>
              <a:t>3.(</a:t>
            </a:r>
            <a:r>
              <a:rPr lang="zh-TW" altLang="zh-TW" sz="1600" b="1" dirty="0">
                <a:solidFill>
                  <a:schemeClr val="bg1"/>
                </a:solidFill>
                <a:effectLst>
                  <a:outerShdw blurRad="38100" dist="38100" dir="2700000" algn="tl">
                    <a:srgbClr val="000000">
                      <a:alpha val="43137"/>
                    </a:srgbClr>
                  </a:outerShdw>
                </a:effectLst>
                <a:latin typeface="+mn-ea"/>
              </a:rPr>
              <a:t>委託量加權平均</a:t>
            </a:r>
            <a:r>
              <a:rPr lang="zh-TW" altLang="en-US" sz="1600" b="1" dirty="0">
                <a:solidFill>
                  <a:schemeClr val="bg1"/>
                </a:solidFill>
                <a:effectLst>
                  <a:outerShdw blurRad="38100" dist="38100" dir="2700000" algn="tl">
                    <a:srgbClr val="000000">
                      <a:alpha val="43137"/>
                    </a:srgbClr>
                  </a:outerShdw>
                </a:effectLst>
                <a:latin typeface="+mn-ea"/>
              </a:rPr>
              <a:t>委賣價格</a:t>
            </a:r>
            <a:endParaRPr lang="en-US" altLang="zh-TW" sz="1600" b="1" dirty="0">
              <a:solidFill>
                <a:schemeClr val="bg1"/>
              </a:solidFill>
              <a:effectLst>
                <a:outerShdw blurRad="38100" dist="38100" dir="2700000" algn="tl">
                  <a:srgbClr val="000000">
                    <a:alpha val="43137"/>
                  </a:srgbClr>
                </a:outerShdw>
              </a:effectLst>
              <a:latin typeface="+mn-ea"/>
            </a:endParaRPr>
          </a:p>
          <a:p>
            <a:pPr marL="0" lvl="2">
              <a:defRPr/>
            </a:pPr>
            <a:r>
              <a:rPr lang="en-US" altLang="zh-TW" sz="1600" b="1" dirty="0">
                <a:solidFill>
                  <a:schemeClr val="bg1"/>
                </a:solidFill>
                <a:effectLst>
                  <a:outerShdw blurRad="38100" dist="38100" dir="2700000" algn="tl">
                    <a:srgbClr val="000000">
                      <a:alpha val="43137"/>
                    </a:srgbClr>
                  </a:outerShdw>
                </a:effectLst>
                <a:latin typeface="+mn-ea"/>
              </a:rPr>
              <a:t>÷</a:t>
            </a:r>
            <a:r>
              <a:rPr lang="zh-TW" altLang="zh-TW" sz="1600" b="1" dirty="0">
                <a:solidFill>
                  <a:schemeClr val="bg1"/>
                </a:solidFill>
                <a:effectLst>
                  <a:outerShdw blurRad="38100" dist="38100" dir="2700000" algn="tl">
                    <a:srgbClr val="000000">
                      <a:alpha val="43137"/>
                    </a:srgbClr>
                  </a:outerShdw>
                </a:effectLst>
                <a:latin typeface="+mn-ea"/>
              </a:rPr>
              <a:t>委託量加權平均</a:t>
            </a:r>
            <a:r>
              <a:rPr lang="zh-TW" altLang="en-US" sz="1600" b="1" dirty="0">
                <a:solidFill>
                  <a:schemeClr val="bg1"/>
                </a:solidFill>
                <a:effectLst>
                  <a:outerShdw blurRad="38100" dist="38100" dir="2700000" algn="tl">
                    <a:srgbClr val="000000">
                      <a:alpha val="43137"/>
                    </a:srgbClr>
                  </a:outerShdw>
                </a:effectLst>
                <a:latin typeface="+mn-ea"/>
              </a:rPr>
              <a:t>委買價格</a:t>
            </a:r>
            <a:r>
              <a:rPr lang="en-US" altLang="zh-TW" sz="1600" b="1" dirty="0">
                <a:solidFill>
                  <a:schemeClr val="bg1"/>
                </a:solidFill>
                <a:effectLst>
                  <a:outerShdw blurRad="38100" dist="38100" dir="2700000" algn="tl">
                    <a:srgbClr val="000000">
                      <a:alpha val="43137"/>
                    </a:srgbClr>
                  </a:outerShdw>
                </a:effectLst>
                <a:latin typeface="+mn-ea"/>
              </a:rPr>
              <a:t>)</a:t>
            </a:r>
          </a:p>
          <a:p>
            <a:pPr marL="0" lvl="2">
              <a:defRPr/>
            </a:pPr>
            <a:r>
              <a:rPr lang="en-US" altLang="zh-TW" sz="1600" b="1" dirty="0">
                <a:solidFill>
                  <a:schemeClr val="bg1"/>
                </a:solidFill>
                <a:effectLst>
                  <a:outerShdw blurRad="38100" dist="38100" dir="2700000" algn="tl">
                    <a:srgbClr val="000000">
                      <a:alpha val="43137"/>
                    </a:srgbClr>
                  </a:outerShdw>
                </a:effectLst>
                <a:latin typeface="+mn-ea"/>
              </a:rPr>
              <a:t>&lt;=</a:t>
            </a:r>
            <a:r>
              <a:rPr lang="zh-TW" altLang="en-US" sz="1600" b="1" u="sng" dirty="0">
                <a:solidFill>
                  <a:schemeClr val="bg1"/>
                </a:solidFill>
                <a:effectLst>
                  <a:outerShdw blurRad="38100" dist="38100" dir="2700000" algn="tl">
                    <a:srgbClr val="000000">
                      <a:alpha val="43137"/>
                    </a:srgbClr>
                  </a:outerShdw>
                </a:effectLst>
                <a:latin typeface="+mn-ea"/>
              </a:rPr>
              <a:t>一定比例</a:t>
            </a:r>
            <a:endParaRPr lang="en-US" altLang="zh-TW" sz="1600" b="1" u="sng" dirty="0">
              <a:solidFill>
                <a:schemeClr val="bg1"/>
              </a:solidFill>
              <a:effectLst>
                <a:outerShdw blurRad="38100" dist="38100" dir="2700000" algn="tl">
                  <a:srgbClr val="000000">
                    <a:alpha val="43137"/>
                  </a:srgbClr>
                </a:outerShdw>
              </a:effectLst>
              <a:latin typeface="+mn-ea"/>
            </a:endParaRPr>
          </a:p>
          <a:p>
            <a:pPr marL="0" lvl="2">
              <a:defRPr/>
            </a:pPr>
            <a:endParaRPr lang="en-US" altLang="zh-TW" sz="1600" b="1" dirty="0">
              <a:solidFill>
                <a:schemeClr val="bg1"/>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946511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p:txBody>
      </p:sp>
      <p:sp>
        <p:nvSpPr>
          <p:cNvPr id="4" name="內容版面配置區 4"/>
          <p:cNvSpPr>
            <a:spLocks noGrp="1"/>
          </p:cNvSpPr>
          <p:nvPr>
            <p:ph idx="1"/>
          </p:nvPr>
        </p:nvSpPr>
        <p:spPr>
          <a:xfrm>
            <a:off x="457200" y="1460500"/>
            <a:ext cx="8075240" cy="5064844"/>
          </a:xfrm>
        </p:spPr>
        <p:txBody>
          <a:bodyPr/>
          <a:lstStyle/>
          <a:p>
            <a:pPr marL="342900" lvl="1" indent="-342900">
              <a:lnSpc>
                <a:spcPct val="100000"/>
              </a:lnSpc>
              <a:spcBef>
                <a:spcPts val="600"/>
              </a:spcBef>
              <a:spcAft>
                <a:spcPts val="600"/>
              </a:spcAft>
              <a:buClr>
                <a:srgbClr val="FFFF00"/>
              </a:buClr>
              <a:buFont typeface="Wingdings" pitchFamily="2" charset="2"/>
              <a:buChar char="n"/>
              <a:defRPr/>
            </a:pPr>
            <a:r>
              <a:rPr lang="zh-TW" altLang="en-US" sz="2000" spc="-100" dirty="0" smtClean="0">
                <a:solidFill>
                  <a:srgbClr val="FFFF00"/>
                </a:solidFill>
                <a:latin typeface="+mn-ea"/>
              </a:rPr>
              <a:t>各委託條件處理方式：</a:t>
            </a:r>
            <a:endParaRPr lang="en-US" altLang="zh-TW" sz="2000" spc="-100" dirty="0" smtClean="0">
              <a:solidFill>
                <a:srgbClr val="FFFF00"/>
              </a:solidFill>
              <a:latin typeface="+mn-ea"/>
            </a:endParaRPr>
          </a:p>
          <a:p>
            <a:pPr marL="342900" lvl="1" indent="-342900">
              <a:lnSpc>
                <a:spcPct val="100000"/>
              </a:lnSpc>
              <a:spcBef>
                <a:spcPts val="600"/>
              </a:spcBef>
              <a:spcAft>
                <a:spcPts val="600"/>
              </a:spcAft>
              <a:buClr>
                <a:srgbClr val="FFFF00"/>
              </a:buClr>
              <a:buFont typeface="Wingdings" pitchFamily="2" charset="2"/>
              <a:buChar char="n"/>
              <a:defRPr/>
            </a:pPr>
            <a:endParaRPr lang="en-US" altLang="zh-TW" sz="2000" spc="-100" dirty="0" smtClean="0">
              <a:solidFill>
                <a:srgbClr val="FFFF00"/>
              </a:solidFill>
              <a:latin typeface="+mn-ea"/>
            </a:endParaRPr>
          </a:p>
          <a:p>
            <a:pPr marL="342900" lvl="1" indent="-342900">
              <a:lnSpc>
                <a:spcPct val="100000"/>
              </a:lnSpc>
              <a:spcBef>
                <a:spcPts val="600"/>
              </a:spcBef>
              <a:spcAft>
                <a:spcPts val="600"/>
              </a:spcAft>
              <a:buClr>
                <a:srgbClr val="FFFF00"/>
              </a:buClr>
              <a:buFont typeface="Wingdings" pitchFamily="2" charset="2"/>
              <a:buChar char="n"/>
              <a:defRPr/>
            </a:pPr>
            <a:endParaRPr lang="en-US" altLang="zh-TW" sz="2000" spc="-100" dirty="0">
              <a:solidFill>
                <a:srgbClr val="FFFF00"/>
              </a:solidFill>
              <a:latin typeface="+mn-ea"/>
            </a:endParaRPr>
          </a:p>
          <a:p>
            <a:pPr marL="342900" lvl="1" indent="-342900">
              <a:lnSpc>
                <a:spcPct val="100000"/>
              </a:lnSpc>
              <a:spcBef>
                <a:spcPts val="600"/>
              </a:spcBef>
              <a:spcAft>
                <a:spcPts val="600"/>
              </a:spcAft>
              <a:buClr>
                <a:srgbClr val="FFFF00"/>
              </a:buClr>
              <a:buFont typeface="Wingdings" pitchFamily="2" charset="2"/>
              <a:buChar char="n"/>
              <a:defRPr/>
            </a:pPr>
            <a:endParaRPr lang="en-US" altLang="zh-TW" sz="2000" spc="-100" dirty="0" smtClean="0">
              <a:solidFill>
                <a:srgbClr val="FFFF00"/>
              </a:solidFill>
              <a:latin typeface="+mn-ea"/>
            </a:endParaRPr>
          </a:p>
          <a:p>
            <a:pPr marL="342900" lvl="1" indent="-342900">
              <a:lnSpc>
                <a:spcPct val="100000"/>
              </a:lnSpc>
              <a:spcBef>
                <a:spcPts val="600"/>
              </a:spcBef>
              <a:spcAft>
                <a:spcPts val="600"/>
              </a:spcAft>
              <a:buClr>
                <a:srgbClr val="FFFF00"/>
              </a:buClr>
              <a:buFont typeface="Wingdings" pitchFamily="2" charset="2"/>
              <a:buChar char="n"/>
              <a:defRPr/>
            </a:pPr>
            <a:endParaRPr lang="en-US" altLang="zh-TW" sz="2000" spc="-100" dirty="0">
              <a:solidFill>
                <a:srgbClr val="FFFF00"/>
              </a:solidFill>
              <a:latin typeface="+mn-ea"/>
            </a:endParaRPr>
          </a:p>
          <a:p>
            <a:pPr marL="342900" lvl="1" indent="-342900">
              <a:lnSpc>
                <a:spcPct val="100000"/>
              </a:lnSpc>
              <a:spcBef>
                <a:spcPts val="600"/>
              </a:spcBef>
              <a:spcAft>
                <a:spcPts val="600"/>
              </a:spcAft>
              <a:buClr>
                <a:srgbClr val="FFFF00"/>
              </a:buClr>
              <a:buFont typeface="Wingdings" pitchFamily="2" charset="2"/>
              <a:buChar char="n"/>
              <a:defRPr/>
            </a:pPr>
            <a:endParaRPr lang="en-US" altLang="zh-TW" sz="2000" spc="-100" dirty="0" smtClean="0">
              <a:solidFill>
                <a:srgbClr val="FFFF00"/>
              </a:solidFill>
              <a:latin typeface="+mn-ea"/>
            </a:endParaRPr>
          </a:p>
          <a:p>
            <a:pPr marL="342900" lvl="1" indent="-342900">
              <a:lnSpc>
                <a:spcPct val="100000"/>
              </a:lnSpc>
              <a:spcBef>
                <a:spcPts val="600"/>
              </a:spcBef>
              <a:spcAft>
                <a:spcPts val="600"/>
              </a:spcAft>
              <a:buClr>
                <a:srgbClr val="FFFF00"/>
              </a:buClr>
              <a:buFont typeface="Wingdings" pitchFamily="2" charset="2"/>
              <a:buChar char="n"/>
              <a:defRPr/>
            </a:pPr>
            <a:r>
              <a:rPr lang="zh-TW" altLang="en-US" sz="2000" dirty="0">
                <a:solidFill>
                  <a:srgbClr val="FFFF00"/>
                </a:solidFill>
                <a:latin typeface="Times New Roman" pitchFamily="18" charset="0"/>
              </a:rPr>
              <a:t>特殊市況處理：必要</a:t>
            </a:r>
            <a:r>
              <a:rPr lang="zh-TW" altLang="en-US" sz="2000" dirty="0" smtClean="0">
                <a:solidFill>
                  <a:srgbClr val="FFFF00"/>
                </a:solidFill>
                <a:latin typeface="Times New Roman" pitchFamily="18" charset="0"/>
              </a:rPr>
              <a:t>時期交所得</a:t>
            </a:r>
            <a:r>
              <a:rPr lang="zh-TW" altLang="en-US" sz="2000" dirty="0">
                <a:solidFill>
                  <a:srgbClr val="FFFF00"/>
                </a:solidFill>
                <a:latin typeface="Times New Roman" pitchFamily="18" charset="0"/>
              </a:rPr>
              <a:t>調整動態退單點數或暫停適用動態價格穩定措施</a:t>
            </a:r>
            <a:endParaRPr lang="en-US" altLang="zh-TW" sz="2000" dirty="0">
              <a:solidFill>
                <a:srgbClr val="FFFF00"/>
              </a:solidFill>
              <a:latin typeface="Times New Roman" pitchFamily="18" charset="0"/>
            </a:endParaRPr>
          </a:p>
          <a:p>
            <a:pPr lvl="1">
              <a:lnSpc>
                <a:spcPct val="100000"/>
              </a:lnSpc>
              <a:spcBef>
                <a:spcPts val="600"/>
              </a:spcBef>
              <a:spcAft>
                <a:spcPts val="600"/>
              </a:spcAft>
              <a:buClr>
                <a:srgbClr val="FFFF00"/>
              </a:buClr>
              <a:buFont typeface="Wingdings" pitchFamily="2" charset="2"/>
              <a:buChar char="u"/>
              <a:defRPr/>
            </a:pPr>
            <a:r>
              <a:rPr lang="zh-TW" altLang="en-US" sz="2000" dirty="0">
                <a:solidFill>
                  <a:srgbClr val="FFFF00"/>
                </a:solidFill>
                <a:latin typeface="Times New Roman" pitchFamily="18" charset="0"/>
              </a:rPr>
              <a:t>量化指標：</a:t>
            </a:r>
            <a:r>
              <a:rPr lang="zh-TW" altLang="en-US" sz="2000" dirty="0" smtClean="0">
                <a:solidFill>
                  <a:srgbClr val="FFFF00"/>
                </a:solidFill>
                <a:latin typeface="Times New Roman" pitchFamily="18" charset="0"/>
              </a:rPr>
              <a:t>達期交所訂</a:t>
            </a:r>
            <a:r>
              <a:rPr lang="zh-TW" altLang="en-US" sz="2000" dirty="0">
                <a:solidFill>
                  <a:srgbClr val="FFFF00"/>
                </a:solidFill>
                <a:latin typeface="Times New Roman" pitchFamily="18" charset="0"/>
              </a:rPr>
              <a:t>定之標準時</a:t>
            </a:r>
            <a:r>
              <a:rPr lang="zh-TW" altLang="en-US" sz="2000" dirty="0" smtClean="0">
                <a:solidFill>
                  <a:srgbClr val="FFFF00"/>
                </a:solidFill>
                <a:latin typeface="Times New Roman" pitchFamily="18" charset="0"/>
              </a:rPr>
              <a:t>，期交所得調整即時價格區間</a:t>
            </a:r>
            <a:r>
              <a:rPr lang="en-US" altLang="zh-TW" sz="2000" dirty="0" smtClean="0">
                <a:solidFill>
                  <a:srgbClr val="FFFF00"/>
                </a:solidFill>
                <a:latin typeface="Times New Roman" pitchFamily="18" charset="0"/>
              </a:rPr>
              <a:t>(</a:t>
            </a:r>
            <a:r>
              <a:rPr lang="zh-TW" altLang="en-US" sz="2000" dirty="0">
                <a:solidFill>
                  <a:srgbClr val="FFFF00"/>
                </a:solidFill>
                <a:latin typeface="Times New Roman" pitchFamily="18" charset="0"/>
              </a:rPr>
              <a:t>例如放寬退單點數為原標準之</a:t>
            </a:r>
            <a:r>
              <a:rPr lang="en-US" altLang="zh-TW" sz="2000" dirty="0">
                <a:solidFill>
                  <a:srgbClr val="FFFF00"/>
                </a:solidFill>
                <a:latin typeface="Times New Roman" pitchFamily="18" charset="0"/>
              </a:rPr>
              <a:t>2</a:t>
            </a:r>
            <a:r>
              <a:rPr lang="zh-TW" altLang="en-US" sz="2000" dirty="0">
                <a:solidFill>
                  <a:srgbClr val="FFFF00"/>
                </a:solidFill>
                <a:latin typeface="Times New Roman" pitchFamily="18" charset="0"/>
              </a:rPr>
              <a:t>倍</a:t>
            </a:r>
            <a:r>
              <a:rPr lang="en-US" altLang="zh-TW" sz="2000" dirty="0">
                <a:solidFill>
                  <a:srgbClr val="FFFF00"/>
                </a:solidFill>
                <a:latin typeface="Times New Roman" pitchFamily="18" charset="0"/>
              </a:rPr>
              <a:t>)</a:t>
            </a:r>
          </a:p>
          <a:p>
            <a:pPr lvl="1">
              <a:lnSpc>
                <a:spcPct val="100000"/>
              </a:lnSpc>
              <a:spcBef>
                <a:spcPts val="600"/>
              </a:spcBef>
              <a:spcAft>
                <a:spcPts val="600"/>
              </a:spcAft>
              <a:buClr>
                <a:srgbClr val="FFFF00"/>
              </a:buClr>
              <a:buFont typeface="Wingdings" pitchFamily="2" charset="2"/>
              <a:buChar char="u"/>
              <a:defRPr/>
            </a:pPr>
            <a:r>
              <a:rPr lang="zh-TW" altLang="en-US" sz="2000" dirty="0">
                <a:solidFill>
                  <a:srgbClr val="FFFF00"/>
                </a:solidFill>
                <a:latin typeface="Times New Roman" pitchFamily="18" charset="0"/>
              </a:rPr>
              <a:t>質化指標：若國內、外發生</a:t>
            </a:r>
            <a:r>
              <a:rPr lang="zh-TW" altLang="zh-TW" sz="2000" dirty="0">
                <a:solidFill>
                  <a:srgbClr val="FFFF00"/>
                </a:solidFill>
                <a:latin typeface="Times New Roman" pitchFamily="18" charset="0"/>
              </a:rPr>
              <a:t>特殊事件</a:t>
            </a:r>
            <a:r>
              <a:rPr lang="en-US" altLang="zh-TW" sz="2000" dirty="0">
                <a:solidFill>
                  <a:srgbClr val="FFFF00"/>
                </a:solidFill>
                <a:latin typeface="Times New Roman" pitchFamily="18" charset="0"/>
              </a:rPr>
              <a:t>(</a:t>
            </a:r>
            <a:r>
              <a:rPr lang="zh-TW" altLang="en-US" sz="2000" dirty="0">
                <a:solidFill>
                  <a:srgbClr val="FFFF00"/>
                </a:solidFill>
                <a:latin typeface="Times New Roman" pitchFamily="18" charset="0"/>
              </a:rPr>
              <a:t>例</a:t>
            </a:r>
            <a:r>
              <a:rPr lang="zh-TW" altLang="zh-TW" sz="2000" dirty="0">
                <a:solidFill>
                  <a:srgbClr val="FFFF00"/>
                </a:solidFill>
                <a:latin typeface="Times New Roman" pitchFamily="18" charset="0"/>
              </a:rPr>
              <a:t>如戰爭、重大天災、突發性政治、經濟、財金等事件</a:t>
            </a:r>
            <a:r>
              <a:rPr lang="en-US" altLang="zh-TW" sz="2000" dirty="0">
                <a:solidFill>
                  <a:srgbClr val="FFFF00"/>
                </a:solidFill>
                <a:latin typeface="Times New Roman" pitchFamily="18" charset="0"/>
              </a:rPr>
              <a:t>)</a:t>
            </a:r>
            <a:r>
              <a:rPr lang="zh-TW" altLang="en-US" sz="2000" dirty="0" smtClean="0">
                <a:solidFill>
                  <a:srgbClr val="FFFF00"/>
                </a:solidFill>
                <a:latin typeface="Times New Roman" pitchFamily="18" charset="0"/>
              </a:rPr>
              <a:t>，期交所得調整即時價格區間</a:t>
            </a:r>
            <a:r>
              <a:rPr lang="zh-TW" altLang="zh-TW" sz="2000" dirty="0" smtClean="0">
                <a:solidFill>
                  <a:srgbClr val="FFFF00"/>
                </a:solidFill>
                <a:latin typeface="Times New Roman" pitchFamily="18" charset="0"/>
              </a:rPr>
              <a:t>，</a:t>
            </a:r>
            <a:r>
              <a:rPr lang="zh-TW" altLang="zh-TW" sz="2000" dirty="0">
                <a:solidFill>
                  <a:srgbClr val="FFFF00"/>
                </a:solidFill>
                <a:latin typeface="Times New Roman" pitchFamily="18" charset="0"/>
              </a:rPr>
              <a:t>或暫停適用動態</a:t>
            </a:r>
            <a:r>
              <a:rPr lang="zh-TW" altLang="en-US" sz="2000" dirty="0">
                <a:solidFill>
                  <a:srgbClr val="FFFF00"/>
                </a:solidFill>
                <a:latin typeface="Times New Roman" pitchFamily="18" charset="0"/>
              </a:rPr>
              <a:t>價格穩定措施</a:t>
            </a:r>
            <a:endParaRPr lang="en-US" altLang="zh-TW" sz="2000" dirty="0">
              <a:solidFill>
                <a:srgbClr val="FFFF00"/>
              </a:solidFill>
              <a:latin typeface="Times New Roman" pitchFamily="18" charset="0"/>
            </a:endParaRPr>
          </a:p>
          <a:p>
            <a:pPr marL="342900" lvl="1" indent="-342900">
              <a:lnSpc>
                <a:spcPct val="100000"/>
              </a:lnSpc>
              <a:spcBef>
                <a:spcPts val="600"/>
              </a:spcBef>
              <a:spcAft>
                <a:spcPts val="600"/>
              </a:spcAft>
              <a:buClr>
                <a:srgbClr val="FFFF00"/>
              </a:buClr>
              <a:buFont typeface="Wingdings" pitchFamily="2" charset="2"/>
              <a:buChar char="n"/>
              <a:defRPr/>
            </a:pPr>
            <a:endParaRPr lang="en-US" altLang="zh-TW" sz="2000" spc="-100" dirty="0">
              <a:solidFill>
                <a:srgbClr val="FFFF00"/>
              </a:solidFill>
              <a:latin typeface="+mn-ea"/>
            </a:endParaRPr>
          </a:p>
        </p:txBody>
      </p:sp>
      <p:graphicFrame>
        <p:nvGraphicFramePr>
          <p:cNvPr id="15" name="表格 14"/>
          <p:cNvGraphicFramePr>
            <a:graphicFrameLocks noGrp="1"/>
          </p:cNvGraphicFramePr>
          <p:nvPr>
            <p:extLst>
              <p:ext uri="{D42A27DB-BD31-4B8C-83A1-F6EECF244321}">
                <p14:modId xmlns:p14="http://schemas.microsoft.com/office/powerpoint/2010/main" val="1598819896"/>
              </p:ext>
            </p:extLst>
          </p:nvPr>
        </p:nvGraphicFramePr>
        <p:xfrm>
          <a:off x="254000" y="1916832"/>
          <a:ext cx="8636000" cy="1947382"/>
        </p:xfrm>
        <a:graphic>
          <a:graphicData uri="http://schemas.openxmlformats.org/drawingml/2006/table">
            <a:tbl>
              <a:tblPr firstRow="1" bandRow="1">
                <a:tableStyleId>{5940675A-B579-460E-94D1-54222C63F5DA}</a:tableStyleId>
              </a:tblPr>
              <a:tblGrid>
                <a:gridCol w="3801930">
                  <a:extLst>
                    <a:ext uri="{9D8B030D-6E8A-4147-A177-3AD203B41FA5}">
                      <a16:colId xmlns:a16="http://schemas.microsoft.com/office/drawing/2014/main" xmlns="" val="20000"/>
                    </a:ext>
                  </a:extLst>
                </a:gridCol>
                <a:gridCol w="4834070">
                  <a:extLst>
                    <a:ext uri="{9D8B030D-6E8A-4147-A177-3AD203B41FA5}">
                      <a16:colId xmlns:a16="http://schemas.microsoft.com/office/drawing/2014/main" xmlns="" val="20001"/>
                    </a:ext>
                  </a:extLst>
                </a:gridCol>
              </a:tblGrid>
              <a:tr h="429824">
                <a:tc>
                  <a:txBody>
                    <a:bodyPr/>
                    <a:lstStyle/>
                    <a:p>
                      <a:pPr algn="ctr"/>
                      <a:r>
                        <a:rPr lang="zh-TW" altLang="en-US" sz="2000" b="1" kern="1200" spc="-100" dirty="0" smtClean="0">
                          <a:solidFill>
                            <a:srgbClr val="FFFF00"/>
                          </a:solidFill>
                          <a:effectLst>
                            <a:outerShdw blurRad="38100" dist="38100" dir="2700000" algn="tl">
                              <a:srgbClr val="000000">
                                <a:alpha val="43137"/>
                              </a:srgbClr>
                            </a:outerShdw>
                          </a:effectLst>
                          <a:latin typeface="+mn-ea"/>
                          <a:ea typeface="+mn-ea"/>
                          <a:cs typeface="+mn-cs"/>
                        </a:rPr>
                        <a:t>委託條件</a:t>
                      </a:r>
                    </a:p>
                  </a:txBody>
                  <a:tcPr anchor="ctr"/>
                </a:tc>
                <a:tc>
                  <a:txBody>
                    <a:bodyPr/>
                    <a:lstStyle/>
                    <a:p>
                      <a:pPr algn="ctr"/>
                      <a:r>
                        <a:rPr lang="zh-TW" altLang="en-US" sz="2000" b="1" kern="1200" spc="-100" dirty="0" smtClean="0">
                          <a:solidFill>
                            <a:srgbClr val="FFFF00"/>
                          </a:solidFill>
                          <a:effectLst>
                            <a:outerShdw blurRad="38100" dist="38100" dir="2700000" algn="tl">
                              <a:srgbClr val="000000">
                                <a:alpha val="43137"/>
                              </a:srgbClr>
                            </a:outerShdw>
                          </a:effectLst>
                          <a:latin typeface="+mn-ea"/>
                          <a:ea typeface="+mn-ea"/>
                          <a:cs typeface="+mn-cs"/>
                        </a:rPr>
                        <a:t>處理方式</a:t>
                      </a:r>
                    </a:p>
                  </a:txBody>
                  <a:tcPr anchor="ctr"/>
                </a:tc>
                <a:extLst>
                  <a:ext uri="{0D108BD9-81ED-4DB2-BD59-A6C34878D82A}">
                    <a16:rowId xmlns:a16="http://schemas.microsoft.com/office/drawing/2014/main" xmlns="" val="10000"/>
                  </a:ext>
                </a:extLst>
              </a:tr>
              <a:tr h="384984">
                <a:tc>
                  <a:txBody>
                    <a:bodyPr/>
                    <a:lstStyle/>
                    <a:p>
                      <a:pPr algn="l"/>
                      <a:r>
                        <a:rPr lang="zh-TW" altLang="en-US" sz="2000" b="1" spc="-100" dirty="0" smtClean="0">
                          <a:solidFill>
                            <a:srgbClr val="FFFF00"/>
                          </a:solidFill>
                          <a:effectLst>
                            <a:outerShdw blurRad="38100" dist="38100" dir="2700000" algn="tl">
                              <a:srgbClr val="000000">
                                <a:alpha val="43137"/>
                              </a:srgbClr>
                            </a:outerShdw>
                          </a:effectLst>
                          <a:latin typeface="+mn-ea"/>
                          <a:ea typeface="+mn-ea"/>
                        </a:rPr>
                        <a:t>當盤有效單</a:t>
                      </a:r>
                      <a:r>
                        <a:rPr lang="en-US" altLang="zh-TW" sz="2000" b="1" spc="-100" dirty="0" smtClean="0">
                          <a:solidFill>
                            <a:srgbClr val="FFFF00"/>
                          </a:solidFill>
                          <a:effectLst>
                            <a:outerShdw blurRad="38100" dist="38100" dir="2700000" algn="tl">
                              <a:srgbClr val="000000">
                                <a:alpha val="43137"/>
                              </a:srgbClr>
                            </a:outerShdw>
                          </a:effectLst>
                          <a:latin typeface="+mn-ea"/>
                          <a:ea typeface="+mn-ea"/>
                        </a:rPr>
                        <a:t>(ROD)</a:t>
                      </a:r>
                      <a:endParaRPr lang="zh-TW" altLang="en-US" sz="2000" b="1" dirty="0">
                        <a:solidFill>
                          <a:srgbClr val="FFFF00"/>
                        </a:solidFill>
                        <a:effectLst>
                          <a:outerShdw blurRad="38100" dist="38100" dir="2700000" algn="tl">
                            <a:srgbClr val="000000">
                              <a:alpha val="43137"/>
                            </a:srgbClr>
                          </a:outerShdw>
                        </a:effectLst>
                        <a:latin typeface="+mn-ea"/>
                        <a:ea typeface="+mn-ea"/>
                      </a:endParaRPr>
                    </a:p>
                  </a:txBody>
                  <a:tcPr anchor="ctr"/>
                </a:tc>
                <a:tc rowSpan="2">
                  <a:txBody>
                    <a:bodyPr/>
                    <a:lstStyle/>
                    <a:p>
                      <a:pPr marL="268288" indent="-268288">
                        <a:buFont typeface="Wingdings" pitchFamily="2" charset="2"/>
                        <a:buChar char="n"/>
                      </a:pPr>
                      <a:r>
                        <a:rPr lang="zh-TW" altLang="en-US" sz="2000" b="1" spc="-100" dirty="0" smtClean="0">
                          <a:solidFill>
                            <a:srgbClr val="FFFF00"/>
                          </a:solidFill>
                          <a:effectLst>
                            <a:outerShdw blurRad="38100" dist="38100" dir="2700000" algn="tl">
                              <a:srgbClr val="000000">
                                <a:alpha val="43137"/>
                              </a:srgbClr>
                            </a:outerShdw>
                          </a:effectLst>
                          <a:latin typeface="+mn-ea"/>
                          <a:ea typeface="+mn-ea"/>
                        </a:rPr>
                        <a:t>可能成交</a:t>
                      </a:r>
                      <a:r>
                        <a:rPr lang="zh-TW" altLang="zh-TW" sz="2000" b="1" spc="-100" dirty="0" smtClean="0">
                          <a:solidFill>
                            <a:srgbClr val="FFFF00"/>
                          </a:solidFill>
                          <a:effectLst>
                            <a:outerShdw blurRad="38100" dist="38100" dir="2700000" algn="tl">
                              <a:srgbClr val="000000">
                                <a:alpha val="43137"/>
                              </a:srgbClr>
                            </a:outerShdw>
                          </a:effectLst>
                          <a:latin typeface="+mn-ea"/>
                          <a:ea typeface="+mn-ea"/>
                        </a:rPr>
                        <a:t>價格</a:t>
                      </a: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高</a:t>
                      </a:r>
                      <a:r>
                        <a:rPr lang="en-US" altLang="zh-TW"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a:t>
                      </a: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低</a:t>
                      </a:r>
                      <a:r>
                        <a:rPr lang="en-US" altLang="zh-TW"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a:t>
                      </a: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於</a:t>
                      </a:r>
                      <a:r>
                        <a:rPr lang="zh-TW" altLang="en-US" sz="2000" b="1" spc="-100" dirty="0" smtClean="0">
                          <a:solidFill>
                            <a:srgbClr val="FFFF00"/>
                          </a:solidFill>
                          <a:effectLst>
                            <a:outerShdw blurRad="38100" dist="38100" dir="2700000" algn="tl">
                              <a:srgbClr val="000000">
                                <a:alpha val="43137"/>
                              </a:srgbClr>
                            </a:outerShdw>
                          </a:effectLst>
                          <a:latin typeface="+mn-ea"/>
                          <a:ea typeface="+mn-ea"/>
                        </a:rPr>
                        <a:t>即時價格區間上</a:t>
                      </a:r>
                      <a:r>
                        <a:rPr lang="en-US" altLang="zh-TW" sz="2000" b="1" spc="-100" dirty="0" smtClean="0">
                          <a:solidFill>
                            <a:srgbClr val="FFFF00"/>
                          </a:solidFill>
                          <a:effectLst>
                            <a:outerShdw blurRad="38100" dist="38100" dir="2700000" algn="tl">
                              <a:srgbClr val="000000">
                                <a:alpha val="43137"/>
                              </a:srgbClr>
                            </a:outerShdw>
                          </a:effectLst>
                          <a:latin typeface="+mn-ea"/>
                          <a:ea typeface="+mn-ea"/>
                        </a:rPr>
                        <a:t>(</a:t>
                      </a:r>
                      <a:r>
                        <a:rPr lang="zh-TW" altLang="en-US" sz="2000" b="1" spc="-100" dirty="0" smtClean="0">
                          <a:solidFill>
                            <a:srgbClr val="FFFF00"/>
                          </a:solidFill>
                          <a:effectLst>
                            <a:outerShdw blurRad="38100" dist="38100" dir="2700000" algn="tl">
                              <a:srgbClr val="000000">
                                <a:alpha val="43137"/>
                              </a:srgbClr>
                            </a:outerShdw>
                          </a:effectLst>
                          <a:latin typeface="+mn-ea"/>
                          <a:ea typeface="+mn-ea"/>
                        </a:rPr>
                        <a:t>下</a:t>
                      </a:r>
                      <a:r>
                        <a:rPr lang="en-US" altLang="zh-TW" sz="2000" b="1" spc="-100" dirty="0" smtClean="0">
                          <a:solidFill>
                            <a:srgbClr val="FFFF00"/>
                          </a:solidFill>
                          <a:effectLst>
                            <a:outerShdw blurRad="38100" dist="38100" dir="2700000" algn="tl">
                              <a:srgbClr val="000000">
                                <a:alpha val="43137"/>
                              </a:srgbClr>
                            </a:outerShdw>
                          </a:effectLst>
                          <a:latin typeface="+mn-ea"/>
                          <a:ea typeface="+mn-ea"/>
                        </a:rPr>
                        <a:t>)</a:t>
                      </a:r>
                      <a:r>
                        <a:rPr lang="zh-TW" altLang="en-US" sz="2000" b="1" spc="-100" dirty="0" smtClean="0">
                          <a:solidFill>
                            <a:srgbClr val="FFFF00"/>
                          </a:solidFill>
                          <a:effectLst>
                            <a:outerShdw blurRad="38100" dist="38100" dir="2700000" algn="tl">
                              <a:srgbClr val="000000">
                                <a:alpha val="43137"/>
                              </a:srgbClr>
                            </a:outerShdw>
                          </a:effectLst>
                          <a:latin typeface="+mn-ea"/>
                          <a:ea typeface="+mn-ea"/>
                        </a:rPr>
                        <a:t>限</a:t>
                      </a:r>
                      <a:r>
                        <a:rPr lang="zh-TW" altLang="zh-TW" sz="2000" b="1" spc="-100" dirty="0" smtClean="0">
                          <a:solidFill>
                            <a:srgbClr val="FFFF00"/>
                          </a:solidFill>
                          <a:effectLst>
                            <a:outerShdw blurRad="38100" dist="38100" dir="2700000" algn="tl">
                              <a:srgbClr val="000000">
                                <a:alpha val="43137"/>
                              </a:srgbClr>
                            </a:outerShdw>
                          </a:effectLst>
                          <a:latin typeface="+mn-ea"/>
                          <a:ea typeface="+mn-ea"/>
                        </a:rPr>
                        <a:t>內</a:t>
                      </a:r>
                      <a:r>
                        <a:rPr lang="zh-TW" altLang="en-US" sz="2000" b="1" spc="-100" dirty="0" smtClean="0">
                          <a:solidFill>
                            <a:srgbClr val="FFFF00"/>
                          </a:solidFill>
                          <a:effectLst>
                            <a:outerShdw blurRad="38100" dist="38100" dir="2700000" algn="tl">
                              <a:srgbClr val="000000">
                                <a:alpha val="43137"/>
                              </a:srgbClr>
                            </a:outerShdw>
                          </a:effectLst>
                          <a:latin typeface="+mn-ea"/>
                          <a:ea typeface="+mn-ea"/>
                        </a:rPr>
                        <a:t>之口數退單</a:t>
                      </a:r>
                      <a:r>
                        <a:rPr lang="zh-TW" altLang="zh-TW" sz="2000" b="1" spc="-100" dirty="0" smtClean="0">
                          <a:solidFill>
                            <a:srgbClr val="FFFF00"/>
                          </a:solidFill>
                          <a:effectLst>
                            <a:outerShdw blurRad="38100" dist="38100" dir="2700000" algn="tl">
                              <a:srgbClr val="000000">
                                <a:alpha val="43137"/>
                              </a:srgbClr>
                            </a:outerShdw>
                          </a:effectLst>
                          <a:latin typeface="+mn-ea"/>
                          <a:ea typeface="+mn-ea"/>
                        </a:rPr>
                        <a:t>，</a:t>
                      </a:r>
                      <a:r>
                        <a:rPr lang="zh-TW" altLang="en-US" sz="2000" b="1" spc="-100" dirty="0" smtClean="0">
                          <a:solidFill>
                            <a:srgbClr val="FFFF00"/>
                          </a:solidFill>
                          <a:effectLst>
                            <a:outerShdw blurRad="38100" dist="38100" dir="2700000" algn="tl">
                              <a:srgbClr val="000000">
                                <a:alpha val="43137"/>
                              </a:srgbClr>
                            </a:outerShdw>
                          </a:effectLst>
                          <a:latin typeface="+mn-ea"/>
                          <a:ea typeface="+mn-ea"/>
                        </a:rPr>
                        <a:t>其餘</a:t>
                      </a:r>
                      <a:r>
                        <a:rPr lang="zh-TW" altLang="zh-TW" sz="2000" b="1" spc="-100" dirty="0" smtClean="0">
                          <a:solidFill>
                            <a:srgbClr val="FFFF00"/>
                          </a:solidFill>
                          <a:effectLst>
                            <a:outerShdw blurRad="38100" dist="38100" dir="2700000" algn="tl">
                              <a:srgbClr val="000000">
                                <a:alpha val="43137"/>
                              </a:srgbClr>
                            </a:outerShdw>
                          </a:effectLst>
                          <a:latin typeface="+mn-ea"/>
                          <a:ea typeface="+mn-ea"/>
                        </a:rPr>
                        <a:t>口數可成交</a:t>
                      </a:r>
                      <a:endParaRPr lang="en-US" altLang="zh-TW" sz="2000" b="1" spc="-100" dirty="0" smtClean="0">
                        <a:solidFill>
                          <a:srgbClr val="FFFF00"/>
                        </a:solidFill>
                        <a:effectLst>
                          <a:outerShdw blurRad="38100" dist="38100" dir="2700000" algn="tl">
                            <a:srgbClr val="000000">
                              <a:alpha val="43137"/>
                            </a:srgbClr>
                          </a:outerShdw>
                        </a:effectLst>
                        <a:latin typeface="+mn-ea"/>
                        <a:ea typeface="+mn-ea"/>
                      </a:endParaRPr>
                    </a:p>
                  </a:txBody>
                  <a:tcPr anchor="ctr"/>
                </a:tc>
                <a:extLst>
                  <a:ext uri="{0D108BD9-81ED-4DB2-BD59-A6C34878D82A}">
                    <a16:rowId xmlns:a16="http://schemas.microsoft.com/office/drawing/2014/main" xmlns="" val="10001"/>
                  </a:ext>
                </a:extLst>
              </a:tr>
              <a:tr h="368435">
                <a:tc>
                  <a:txBody>
                    <a:bodyPr/>
                    <a:lstStyle/>
                    <a:p>
                      <a:pPr algn="l"/>
                      <a:r>
                        <a:rPr lang="zh-TW" altLang="en-US" sz="2000" b="1" spc="-100" dirty="0" smtClean="0">
                          <a:solidFill>
                            <a:srgbClr val="FFFF00"/>
                          </a:solidFill>
                          <a:effectLst>
                            <a:outerShdw blurRad="38100" dist="38100" dir="2700000" algn="tl">
                              <a:srgbClr val="000000">
                                <a:alpha val="43137"/>
                              </a:srgbClr>
                            </a:outerShdw>
                          </a:effectLst>
                          <a:latin typeface="+mn-ea"/>
                          <a:ea typeface="+mn-ea"/>
                        </a:rPr>
                        <a:t>立即成交否則取消</a:t>
                      </a:r>
                      <a:r>
                        <a:rPr lang="en-US" altLang="zh-TW" sz="2000" b="1" spc="-100" dirty="0" smtClean="0">
                          <a:solidFill>
                            <a:srgbClr val="FFFF00"/>
                          </a:solidFill>
                          <a:effectLst>
                            <a:outerShdw blurRad="38100" dist="38100" dir="2700000" algn="tl">
                              <a:srgbClr val="000000">
                                <a:alpha val="43137"/>
                              </a:srgbClr>
                            </a:outerShdw>
                          </a:effectLst>
                          <a:latin typeface="+mn-ea"/>
                          <a:ea typeface="+mn-ea"/>
                        </a:rPr>
                        <a:t>(IOC)</a:t>
                      </a:r>
                      <a:endParaRPr lang="zh-TW" altLang="en-US" sz="2000" b="1" dirty="0">
                        <a:solidFill>
                          <a:srgbClr val="FFFF00"/>
                        </a:solidFill>
                        <a:effectLst>
                          <a:outerShdw blurRad="38100" dist="38100" dir="2700000" algn="tl">
                            <a:srgbClr val="000000">
                              <a:alpha val="43137"/>
                            </a:srgbClr>
                          </a:outerShdw>
                        </a:effectLst>
                        <a:latin typeface="+mn-ea"/>
                        <a:ea typeface="+mn-ea"/>
                      </a:endParaRPr>
                    </a:p>
                  </a:txBody>
                  <a:tcPr anchor="ctr"/>
                </a:tc>
                <a:tc vMerge="1">
                  <a:txBody>
                    <a:bodyPr/>
                    <a:lstStyle/>
                    <a:p>
                      <a:endParaRPr lang="zh-TW" altLang="en-US" dirty="0"/>
                    </a:p>
                  </a:txBody>
                  <a:tcPr/>
                </a:tc>
                <a:extLst>
                  <a:ext uri="{0D108BD9-81ED-4DB2-BD59-A6C34878D82A}">
                    <a16:rowId xmlns:a16="http://schemas.microsoft.com/office/drawing/2014/main" xmlns="" val="10002"/>
                  </a:ext>
                </a:extLst>
              </a:tr>
              <a:tr h="725078">
                <a:tc>
                  <a:txBody>
                    <a:bodyPr/>
                    <a:lstStyle/>
                    <a:p>
                      <a:pPr algn="l"/>
                      <a:r>
                        <a:rPr lang="zh-TW" altLang="en-US" sz="2000" b="1" dirty="0" smtClean="0">
                          <a:solidFill>
                            <a:srgbClr val="FFFF00"/>
                          </a:solidFill>
                          <a:effectLst>
                            <a:outerShdw blurRad="38100" dist="38100" dir="2700000" algn="tl">
                              <a:srgbClr val="000000">
                                <a:alpha val="43137"/>
                              </a:srgbClr>
                            </a:outerShdw>
                          </a:effectLst>
                          <a:latin typeface="+mn-ea"/>
                          <a:ea typeface="+mn-ea"/>
                        </a:rPr>
                        <a:t>立即全部成交否則取消</a:t>
                      </a:r>
                      <a:r>
                        <a:rPr lang="en-US" altLang="zh-TW" sz="2000" b="1" dirty="0" smtClean="0">
                          <a:solidFill>
                            <a:srgbClr val="FFFF00"/>
                          </a:solidFill>
                          <a:effectLst>
                            <a:outerShdw blurRad="38100" dist="38100" dir="2700000" algn="tl">
                              <a:srgbClr val="000000">
                                <a:alpha val="43137"/>
                              </a:srgbClr>
                            </a:outerShdw>
                          </a:effectLst>
                          <a:latin typeface="+mn-ea"/>
                          <a:ea typeface="+mn-ea"/>
                        </a:rPr>
                        <a:t>(FOK)</a:t>
                      </a:r>
                      <a:endParaRPr lang="zh-TW" altLang="en-US" sz="2000" b="1" dirty="0">
                        <a:solidFill>
                          <a:srgbClr val="FFFF00"/>
                        </a:solidFill>
                        <a:effectLst>
                          <a:outerShdw blurRad="38100" dist="38100" dir="2700000" algn="tl">
                            <a:srgbClr val="000000">
                              <a:alpha val="43137"/>
                            </a:srgbClr>
                          </a:outerShdw>
                        </a:effectLst>
                        <a:latin typeface="+mn-ea"/>
                        <a:ea typeface="+mn-ea"/>
                      </a:endParaRPr>
                    </a:p>
                  </a:txBody>
                  <a:tcPr anchor="ctr"/>
                </a:tc>
                <a:tc>
                  <a:txBody>
                    <a:bodyPr/>
                    <a:lstStyle/>
                    <a:p>
                      <a:pPr marL="268288" indent="-268288" algn="l" defTabSz="914400" rtl="0" eaLnBrk="1" latinLnBrk="0" hangingPunct="1">
                        <a:buFont typeface="Wingdings" pitchFamily="2" charset="2"/>
                        <a:buChar char="n"/>
                      </a:pP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整筆委託</a:t>
                      </a:r>
                      <a:r>
                        <a:rPr lang="zh-TW" altLang="zh-TW"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只要有一口</a:t>
                      </a: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可能成交</a:t>
                      </a:r>
                      <a:r>
                        <a:rPr lang="zh-TW" altLang="zh-TW"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價格</a:t>
                      </a: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高</a:t>
                      </a:r>
                      <a:r>
                        <a:rPr lang="en-US" altLang="zh-TW"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a:t>
                      </a: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低</a:t>
                      </a:r>
                      <a:r>
                        <a:rPr lang="en-US" altLang="zh-TW"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a:t>
                      </a: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於</a:t>
                      </a:r>
                      <a:r>
                        <a:rPr lang="zh-TW" altLang="en-US" sz="2000" b="1" spc="-200" baseline="0" dirty="0" smtClean="0">
                          <a:solidFill>
                            <a:srgbClr val="FFFF00"/>
                          </a:solidFill>
                          <a:effectLst>
                            <a:outerShdw blurRad="38100" dist="38100" dir="2700000" algn="tl">
                              <a:srgbClr val="000000">
                                <a:alpha val="43137"/>
                              </a:srgbClr>
                            </a:outerShdw>
                          </a:effectLst>
                          <a:latin typeface="+mn-ea"/>
                          <a:ea typeface="+mn-ea"/>
                        </a:rPr>
                        <a:t>即時價格區間</a:t>
                      </a: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上</a:t>
                      </a:r>
                      <a:r>
                        <a:rPr lang="en-US" altLang="zh-TW"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a:t>
                      </a: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下</a:t>
                      </a:r>
                      <a:r>
                        <a:rPr lang="en-US" altLang="zh-TW"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a:t>
                      </a: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限，</a:t>
                      </a:r>
                      <a:r>
                        <a:rPr lang="zh-TW" altLang="zh-TW"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整筆</a:t>
                      </a:r>
                      <a:r>
                        <a:rPr lang="zh-TW" altLang="en-US" sz="2000" b="1" kern="1200" spc="-200" baseline="0" dirty="0" smtClean="0">
                          <a:solidFill>
                            <a:srgbClr val="FFFF00"/>
                          </a:solidFill>
                          <a:effectLst>
                            <a:outerShdw blurRad="38100" dist="38100" dir="2700000" algn="tl">
                              <a:srgbClr val="000000">
                                <a:alpha val="43137"/>
                              </a:srgbClr>
                            </a:outerShdw>
                          </a:effectLst>
                          <a:latin typeface="+mn-ea"/>
                          <a:ea typeface="+mn-ea"/>
                          <a:cs typeface="+mn-cs"/>
                        </a:rPr>
                        <a:t>委託退單</a:t>
                      </a:r>
                      <a:endParaRPr lang="en-US" altLang="zh-TW" sz="2000" b="1" kern="1200" spc="-200" baseline="0" dirty="0" smtClean="0">
                        <a:solidFill>
                          <a:srgbClr val="FFFF00"/>
                        </a:solidFill>
                        <a:effectLst>
                          <a:outerShdw blurRad="38100" dist="38100" dir="2700000" algn="tl">
                            <a:srgbClr val="000000">
                              <a:alpha val="43137"/>
                            </a:srgbClr>
                          </a:outerShdw>
                        </a:effectLst>
                        <a:latin typeface="+mn-ea"/>
                        <a:ea typeface="+mn-ea"/>
                        <a:cs typeface="+mn-cs"/>
                      </a:endParaRPr>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365171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1606719390"/>
              </p:ext>
            </p:extLst>
          </p:nvPr>
        </p:nvGraphicFramePr>
        <p:xfrm>
          <a:off x="5506493" y="1916832"/>
          <a:ext cx="2311399" cy="4787900"/>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68300">
                <a:tc>
                  <a:txBody>
                    <a:bodyPr/>
                    <a:lstStyle/>
                    <a:p>
                      <a:pPr algn="ctr">
                        <a:lnSpc>
                          <a:spcPts val="2000"/>
                        </a:lnSpc>
                      </a:pPr>
                      <a:r>
                        <a:rPr lang="zh-TW" altLang="en-US"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0"/>
                  </a:ext>
                </a:extLst>
              </a:tr>
              <a:tr h="368300">
                <a:tc>
                  <a:txBody>
                    <a:bodyPr/>
                    <a:lstStyle/>
                    <a:p>
                      <a:pPr algn="ctr">
                        <a:lnSpc>
                          <a:spcPts val="2000"/>
                        </a:lnSpc>
                      </a:pP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10201</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8</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1"/>
                  </a:ext>
                </a:extLst>
              </a:tr>
              <a:tr h="368300">
                <a:tc>
                  <a:txBody>
                    <a:bodyPr/>
                    <a:lstStyle/>
                    <a:p>
                      <a:pPr algn="ctr">
                        <a:lnSpc>
                          <a:spcPts val="2000"/>
                        </a:lnSpc>
                      </a:pP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Ctr="1"/>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Ctr="1"/>
                </a:tc>
                <a:extLst>
                  <a:ext uri="{0D108BD9-81ED-4DB2-BD59-A6C34878D82A}">
                    <a16:rowId xmlns:a16="http://schemas.microsoft.com/office/drawing/2014/main" xmlns="" val="10002"/>
                  </a:ext>
                </a:extLst>
              </a:tr>
              <a:tr h="368300">
                <a:tc>
                  <a:txBody>
                    <a:bodyPr/>
                    <a:lstStyle/>
                    <a:p>
                      <a:pPr algn="ctr">
                        <a:lnSpc>
                          <a:spcPts val="2000"/>
                        </a:lnSpc>
                      </a:pP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10005</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15</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3"/>
                  </a:ext>
                </a:extLst>
              </a:tr>
              <a:tr h="368300">
                <a:tc>
                  <a:txBody>
                    <a:bodyPr/>
                    <a:lstStyle/>
                    <a:p>
                      <a:pPr algn="ctr">
                        <a:lnSpc>
                          <a:spcPts val="2000"/>
                        </a:lnSpc>
                      </a:pP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10004</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12</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4"/>
                  </a:ext>
                </a:extLst>
              </a:tr>
              <a:tr h="368300">
                <a:tc>
                  <a:txBody>
                    <a:bodyPr/>
                    <a:lstStyle/>
                    <a:p>
                      <a:pPr algn="ctr">
                        <a:lnSpc>
                          <a:spcPts val="2000"/>
                        </a:lnSpc>
                      </a:pP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10003</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5</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5"/>
                  </a:ext>
                </a:extLst>
              </a:tr>
              <a:tr h="368300">
                <a:tc>
                  <a:txBody>
                    <a:bodyPr/>
                    <a:lstStyle/>
                    <a:p>
                      <a:pPr algn="ctr">
                        <a:lnSpc>
                          <a:spcPts val="2000"/>
                        </a:lnSpc>
                      </a:pP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10002</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3</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6"/>
                  </a:ext>
                </a:extLst>
              </a:tr>
              <a:tr h="368300">
                <a:tc>
                  <a:txBody>
                    <a:bodyPr/>
                    <a:lstStyle/>
                    <a:p>
                      <a:pPr algn="ctr">
                        <a:lnSpc>
                          <a:spcPts val="2000"/>
                        </a:lnSpc>
                      </a:pPr>
                      <a:endParaRPr lang="zh-TW" altLang="en-US" b="1">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10001</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7</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7"/>
                  </a:ext>
                </a:extLst>
              </a:tr>
              <a:tr h="368300">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15</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9999</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8"/>
                  </a:ext>
                </a:extLst>
              </a:tr>
              <a:tr h="368300">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22</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9998</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9"/>
                  </a:ext>
                </a:extLst>
              </a:tr>
              <a:tr h="368300">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13</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9997</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10"/>
                  </a:ext>
                </a:extLst>
              </a:tr>
              <a:tr h="368300">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10</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9996</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11"/>
                  </a:ext>
                </a:extLst>
              </a:tr>
              <a:tr h="368300">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10</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b="1" dirty="0" smtClean="0">
                          <a:solidFill>
                            <a:srgbClr val="FFFF00"/>
                          </a:solidFill>
                          <a:effectLst>
                            <a:outerShdw blurRad="38100" dist="38100" dir="2700000" algn="tl">
                              <a:srgbClr val="000000">
                                <a:alpha val="43137"/>
                              </a:srgbClr>
                            </a:outerShdw>
                          </a:effectLst>
                          <a:latin typeface="+mn-ea"/>
                          <a:ea typeface="+mn-ea"/>
                        </a:rPr>
                        <a:t>9995</a:t>
                      </a: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12"/>
                  </a:ext>
                </a:extLst>
              </a:tr>
            </a:tbl>
          </a:graphicData>
        </a:graphic>
      </p:graphicFrame>
      <p:cxnSp>
        <p:nvCxnSpPr>
          <p:cNvPr id="130109" name="直線接點 6"/>
          <p:cNvCxnSpPr>
            <a:cxnSpLocks noChangeShapeType="1"/>
          </p:cNvCxnSpPr>
          <p:nvPr/>
        </p:nvCxnSpPr>
        <p:spPr bwMode="auto">
          <a:xfrm>
            <a:off x="6230393" y="2602632"/>
            <a:ext cx="1778000" cy="12700"/>
          </a:xfrm>
          <a:prstGeom prst="line">
            <a:avLst/>
          </a:prstGeom>
          <a:noFill/>
          <a:ln w="38100" algn="ctr">
            <a:solidFill>
              <a:srgbClr val="FF0000"/>
            </a:solidFill>
            <a:prstDash val="sysDash"/>
            <a:miter lim="800000"/>
            <a:headEnd/>
            <a:tailEnd/>
          </a:ln>
        </p:spPr>
      </p:cxnSp>
      <p:sp>
        <p:nvSpPr>
          <p:cNvPr id="130110" name="文字方塊 7"/>
          <p:cNvSpPr txBox="1">
            <a:spLocks noChangeArrowheads="1"/>
          </p:cNvSpPr>
          <p:nvPr/>
        </p:nvSpPr>
        <p:spPr bwMode="auto">
          <a:xfrm>
            <a:off x="8059193" y="2323232"/>
            <a:ext cx="1193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dirty="0">
                <a:solidFill>
                  <a:srgbClr val="00FF00"/>
                </a:solidFill>
                <a:effectLst>
                  <a:outerShdw blurRad="38100" dist="38100" dir="2700000" algn="tl">
                    <a:srgbClr val="000000">
                      <a:alpha val="43137"/>
                    </a:srgbClr>
                  </a:outerShdw>
                </a:effectLst>
                <a:latin typeface="+mn-ea"/>
                <a:ea typeface="+mn-ea"/>
              </a:rPr>
              <a:t>即時價格區間上限</a:t>
            </a:r>
            <a:r>
              <a:rPr lang="en-US" altLang="zh-TW" sz="1600" b="1" dirty="0">
                <a:solidFill>
                  <a:srgbClr val="00FF00"/>
                </a:solidFill>
                <a:effectLst>
                  <a:outerShdw blurRad="38100" dist="38100" dir="2700000" algn="tl">
                    <a:srgbClr val="000000">
                      <a:alpha val="43137"/>
                    </a:srgbClr>
                  </a:outerShdw>
                </a:effectLst>
                <a:latin typeface="+mn-ea"/>
                <a:ea typeface="+mn-ea"/>
              </a:rPr>
              <a:t>10,200</a:t>
            </a:r>
            <a:r>
              <a:rPr lang="zh-TW" altLang="en-US" sz="1600" b="1" dirty="0">
                <a:solidFill>
                  <a:srgbClr val="00FF00"/>
                </a:solidFill>
                <a:effectLst>
                  <a:outerShdw blurRad="38100" dist="38100" dir="2700000" algn="tl">
                    <a:srgbClr val="000000">
                      <a:alpha val="43137"/>
                    </a:srgbClr>
                  </a:outerShdw>
                </a:effectLst>
                <a:latin typeface="+mn-ea"/>
                <a:ea typeface="+mn-ea"/>
              </a:rPr>
              <a:t>點</a:t>
            </a:r>
          </a:p>
        </p:txBody>
      </p:sp>
      <p:sp>
        <p:nvSpPr>
          <p:cNvPr id="9" name="內容版面配置區 4"/>
          <p:cNvSpPr txBox="1">
            <a:spLocks/>
          </p:cNvSpPr>
          <p:nvPr/>
        </p:nvSpPr>
        <p:spPr bwMode="auto">
          <a:xfrm>
            <a:off x="405410" y="2204864"/>
            <a:ext cx="4660900" cy="4160567"/>
          </a:xfrm>
          <a:prstGeom prst="rect">
            <a:avLst/>
          </a:prstGeom>
          <a:noFill/>
          <a:ln w="9525">
            <a:noFill/>
            <a:miter lim="800000"/>
            <a:headEnd/>
            <a:tailEnd/>
          </a:ln>
        </p:spPr>
        <p:txBody>
          <a:bodyPr/>
          <a:lstStyle/>
          <a:p>
            <a:pPr marL="342900" indent="-342900" eaLnBrk="0" hangingPunct="0">
              <a:lnSpc>
                <a:spcPts val="3000"/>
              </a:lnSpc>
              <a:spcBef>
                <a:spcPts val="600"/>
              </a:spcBef>
              <a:spcAft>
                <a:spcPts val="600"/>
              </a:spcAft>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前一筆有效成交價</a:t>
            </a:r>
            <a:r>
              <a:rPr lang="en-US" altLang="zh-TW" sz="2000" b="1" u="sng" kern="0" dirty="0">
                <a:solidFill>
                  <a:srgbClr val="FFFF00"/>
                </a:solidFill>
                <a:effectLst>
                  <a:outerShdw blurRad="38100" dist="38100" dir="2700000" algn="tl">
                    <a:srgbClr val="000000">
                      <a:alpha val="43137"/>
                    </a:srgbClr>
                  </a:outerShdw>
                </a:effectLst>
                <a:latin typeface="+mn-ea"/>
              </a:rPr>
              <a:t>10,000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點，則即時價格區間上限為</a:t>
            </a:r>
            <a:r>
              <a:rPr lang="en-US" altLang="zh-TW" sz="2000" b="1" u="sng" kern="0" dirty="0">
                <a:solidFill>
                  <a:srgbClr val="FFFF00"/>
                </a:solidFill>
                <a:effectLst>
                  <a:outerShdw blurRad="38100" dist="38100" dir="2700000" algn="tl">
                    <a:srgbClr val="000000">
                      <a:alpha val="43137"/>
                    </a:srgbClr>
                  </a:outerShdw>
                </a:effectLst>
                <a:latin typeface="+mn-ea"/>
              </a:rPr>
              <a:t>10,200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(=10,000+200)</a:t>
            </a:r>
            <a:endParaRPr lang="en-US" altLang="zh-TW" sz="2000" b="1" kern="0" dirty="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3000"/>
              </a:lnSpc>
              <a:spcBef>
                <a:spcPts val="600"/>
              </a:spcBef>
              <a:spcAft>
                <a:spcPts val="600"/>
              </a:spcAft>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若交易人以</a:t>
            </a:r>
            <a:r>
              <a:rPr lang="en-US" altLang="zh-TW" sz="2000" b="1" kern="0" dirty="0">
                <a:solidFill>
                  <a:srgbClr val="FFFF00"/>
                </a:solidFill>
                <a:effectLst>
                  <a:outerShdw blurRad="38100" dist="38100" dir="2700000" algn="tl">
                    <a:srgbClr val="000000">
                      <a:alpha val="43137"/>
                    </a:srgbClr>
                  </a:outerShdw>
                </a:effectLst>
                <a:latin typeface="+mn-ea"/>
              </a:rPr>
              <a:t>10,010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ROD</a:t>
            </a:r>
            <a:r>
              <a:rPr lang="zh-TW" altLang="en-US" sz="2000" b="1" kern="0" dirty="0">
                <a:solidFill>
                  <a:srgbClr val="FFFF00"/>
                </a:solidFill>
                <a:effectLst>
                  <a:outerShdw blurRad="38100" dist="38100" dir="2700000" algn="tl">
                    <a:srgbClr val="000000">
                      <a:alpha val="43137"/>
                    </a:srgbClr>
                  </a:outerShdw>
                </a:effectLst>
                <a:latin typeface="+mn-ea"/>
              </a:rPr>
              <a:t>限價委託</a:t>
            </a:r>
            <a:r>
              <a:rPr lang="zh-TW" altLang="en-US" sz="2000" b="1" kern="0" dirty="0">
                <a:solidFill>
                  <a:srgbClr val="00FF00"/>
                </a:solidFill>
                <a:effectLst>
                  <a:outerShdw blurRad="38100" dist="38100" dir="2700000" algn="tl">
                    <a:srgbClr val="000000">
                      <a:alpha val="43137"/>
                    </a:srgbClr>
                  </a:outerShdw>
                </a:effectLst>
                <a:latin typeface="+mn-ea"/>
              </a:rPr>
              <a:t>買進</a:t>
            </a:r>
            <a:r>
              <a:rPr lang="en-US" altLang="zh-TW" sz="2000" b="1" kern="0" dirty="0">
                <a:solidFill>
                  <a:srgbClr val="00FF00"/>
                </a:solidFill>
                <a:effectLst>
                  <a:outerShdw blurRad="38100" dist="38100" dir="2700000" algn="tl">
                    <a:srgbClr val="000000">
                      <a:alpha val="43137"/>
                    </a:srgbClr>
                  </a:outerShdw>
                </a:effectLst>
                <a:latin typeface="+mn-ea"/>
              </a:rPr>
              <a:t>15</a:t>
            </a:r>
            <a:r>
              <a:rPr lang="zh-TW" altLang="en-US" sz="2000" b="1" kern="0" dirty="0">
                <a:solidFill>
                  <a:srgbClr val="00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最近月契約</a:t>
            </a:r>
            <a:endParaRPr lang="en-US" altLang="zh-TW" sz="2000" b="1" kern="0" dirty="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3000"/>
              </a:lnSpc>
              <a:spcBef>
                <a:spcPts val="600"/>
              </a:spcBef>
              <a:spcAft>
                <a:spcPts val="600"/>
              </a:spcAft>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依當時委託簿試算，成交價為</a:t>
            </a:r>
            <a:r>
              <a:rPr lang="en-US" altLang="zh-TW" sz="2000" b="1" kern="0" dirty="0">
                <a:solidFill>
                  <a:srgbClr val="FFFF00"/>
                </a:solidFill>
                <a:effectLst>
                  <a:outerShdw blurRad="38100" dist="38100" dir="2700000" algn="tl">
                    <a:srgbClr val="000000">
                      <a:alpha val="43137"/>
                    </a:srgbClr>
                  </a:outerShdw>
                </a:effectLst>
                <a:latin typeface="+mn-ea"/>
              </a:rPr>
              <a:t>10,001</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7</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10,002</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3</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10,003</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5</a:t>
            </a:r>
            <a:r>
              <a:rPr lang="zh-TW" altLang="en-US" sz="2000" b="1" kern="0" dirty="0">
                <a:solidFill>
                  <a:srgbClr val="FFFF00"/>
                </a:solidFill>
                <a:effectLst>
                  <a:outerShdw blurRad="38100" dist="38100" dir="2700000" algn="tl">
                    <a:srgbClr val="000000">
                      <a:alpha val="43137"/>
                    </a:srgbClr>
                  </a:outerShdw>
                </a:effectLst>
                <a:latin typeface="+mn-ea"/>
              </a:rPr>
              <a:t>口，</a:t>
            </a:r>
            <a:r>
              <a:rPr lang="zh-TW" altLang="en-US" sz="2000" b="1" u="sng" kern="0" dirty="0">
                <a:solidFill>
                  <a:srgbClr val="FFFF00"/>
                </a:solidFill>
                <a:effectLst>
                  <a:outerShdw blurRad="38100" dist="38100" dir="2700000" algn="tl">
                    <a:srgbClr val="000000">
                      <a:alpha val="43137"/>
                    </a:srgbClr>
                  </a:outerShdw>
                </a:effectLst>
                <a:latin typeface="+mn-ea"/>
              </a:rPr>
              <a:t>不會退</a:t>
            </a:r>
            <a:r>
              <a:rPr lang="zh-TW" altLang="en-US" sz="2000" b="1" u="sng" kern="0" dirty="0" smtClean="0">
                <a:solidFill>
                  <a:srgbClr val="FFFF00"/>
                </a:solidFill>
                <a:effectLst>
                  <a:outerShdw blurRad="38100" dist="38100" dir="2700000" algn="tl">
                    <a:srgbClr val="000000">
                      <a:alpha val="43137"/>
                    </a:srgbClr>
                  </a:outerShdw>
                </a:effectLst>
                <a:latin typeface="+mn-ea"/>
              </a:rPr>
              <a:t>單</a:t>
            </a:r>
            <a:endParaRPr lang="en-US" altLang="zh-TW" sz="2000" b="1" u="sng" kern="0" dirty="0">
              <a:solidFill>
                <a:srgbClr val="FFFF00"/>
              </a:solidFill>
              <a:effectLst>
                <a:outerShdw blurRad="38100" dist="38100" dir="2700000" algn="tl">
                  <a:srgbClr val="000000">
                    <a:alpha val="43137"/>
                  </a:srgbClr>
                </a:outerShdw>
              </a:effectLst>
              <a:latin typeface="+mn-ea"/>
            </a:endParaRPr>
          </a:p>
        </p:txBody>
      </p:sp>
      <p:sp>
        <p:nvSpPr>
          <p:cNvPr id="8"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a:t>
            </a:r>
            <a:r>
              <a:rPr lang="zh-TW" altLang="en-US" b="1" dirty="0" smtClean="0">
                <a:solidFill>
                  <a:srgbClr val="FFFF00"/>
                </a:solidFill>
                <a:effectLst>
                  <a:outerShdw blurRad="38100" dist="38100" dir="2700000" algn="tl">
                    <a:srgbClr val="000000"/>
                  </a:outerShdw>
                </a:effectLst>
                <a:latin typeface="+mn-ea"/>
              </a:rPr>
              <a:t>單式月份</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0" name="Rectangle 4"/>
          <p:cNvSpPr>
            <a:spLocks noChangeArrowheads="1"/>
          </p:cNvSpPr>
          <p:nvPr/>
        </p:nvSpPr>
        <p:spPr bwMode="auto">
          <a:xfrm>
            <a:off x="1659343" y="1341437"/>
            <a:ext cx="5825314"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限價</a:t>
            </a:r>
            <a:r>
              <a:rPr lang="zh-TW" altLang="en-US" dirty="0">
                <a:solidFill>
                  <a:srgbClr val="00FF00"/>
                </a:solidFill>
                <a:effectLst>
                  <a:outerShdw blurRad="38100" dist="38100" dir="2700000" algn="tl">
                    <a:srgbClr val="000000"/>
                  </a:outerShdw>
                </a:effectLst>
              </a:rPr>
              <a:t>買進</a:t>
            </a:r>
            <a:r>
              <a:rPr lang="zh-TW" altLang="en-US" dirty="0">
                <a:effectLst>
                  <a:outerShdw blurRad="38100" dist="38100" dir="2700000" algn="tl">
                    <a:srgbClr val="000000"/>
                  </a:outerShdw>
                </a:effectLst>
              </a:rPr>
              <a:t>委託可能成交價未高於即時價格區間上限</a:t>
            </a:r>
            <a:endParaRPr lang="zh-TW" altLang="en-US" dirty="0" smtClean="0">
              <a:effectLst>
                <a:outerShdw blurRad="38100" dist="38100" dir="2700000" algn="tl">
                  <a:srgbClr val="000000"/>
                </a:outerShdw>
              </a:effectLst>
            </a:endParaRPr>
          </a:p>
        </p:txBody>
      </p:sp>
      <p:sp>
        <p:nvSpPr>
          <p:cNvPr id="3" name="矩形 2"/>
          <p:cNvSpPr/>
          <p:nvPr/>
        </p:nvSpPr>
        <p:spPr bwMode="auto">
          <a:xfrm>
            <a:off x="7119393" y="3717032"/>
            <a:ext cx="692967" cy="1152128"/>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1312428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3004043238"/>
              </p:ext>
            </p:extLst>
          </p:nvPr>
        </p:nvGraphicFramePr>
        <p:xfrm>
          <a:off x="5382384" y="2034694"/>
          <a:ext cx="2518709" cy="4800601"/>
        </p:xfrm>
        <a:graphic>
          <a:graphicData uri="http://schemas.openxmlformats.org/drawingml/2006/table">
            <a:tbl>
              <a:tblPr firstRow="1" bandRow="1">
                <a:tableStyleId>{5940675A-B579-460E-94D1-54222C63F5DA}</a:tableStyleId>
              </a:tblPr>
              <a:tblGrid>
                <a:gridCol w="782587">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783622">
                  <a:extLst>
                    <a:ext uri="{9D8B030D-6E8A-4147-A177-3AD203B41FA5}">
                      <a16:colId xmlns:a16="http://schemas.microsoft.com/office/drawing/2014/main" xmlns="" val="20002"/>
                    </a:ext>
                  </a:extLst>
                </a:gridCol>
              </a:tblGrid>
              <a:tr h="369277">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0"/>
                  </a:ext>
                </a:extLst>
              </a:tr>
              <a:tr h="369277">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1"/>
                  </a:ext>
                </a:extLst>
              </a:tr>
              <a:tr h="369277">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2"/>
                  </a:ext>
                </a:extLst>
              </a:tr>
              <a:tr h="369277">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3"/>
                  </a:ext>
                </a:extLst>
              </a:tr>
              <a:tr h="369277">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4"/>
                  </a:ext>
                </a:extLst>
              </a:tr>
              <a:tr h="369277">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5"/>
                  </a:ext>
                </a:extLst>
              </a:tr>
              <a:tr h="369277">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6"/>
                  </a:ext>
                </a:extLst>
              </a:tr>
              <a:tr h="369277">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7"/>
                  </a:ext>
                </a:extLst>
              </a:tr>
              <a:tr h="369277">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8"/>
                  </a:ext>
                </a:extLst>
              </a:tr>
              <a:tr h="369277">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9"/>
                  </a:ext>
                </a:extLst>
              </a:tr>
              <a:tr h="369277">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10"/>
                  </a:ext>
                </a:extLst>
              </a:tr>
              <a:tr h="369277">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11"/>
                  </a:ext>
                </a:extLst>
              </a:tr>
              <a:tr h="369277">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9798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12"/>
                  </a:ext>
                </a:extLst>
              </a:tr>
            </a:tbl>
          </a:graphicData>
        </a:graphic>
      </p:graphicFrame>
      <p:sp>
        <p:nvSpPr>
          <p:cNvPr id="9" name="內容版面配置區 4"/>
          <p:cNvSpPr txBox="1">
            <a:spLocks/>
          </p:cNvSpPr>
          <p:nvPr/>
        </p:nvSpPr>
        <p:spPr bwMode="auto">
          <a:xfrm>
            <a:off x="323528" y="2204864"/>
            <a:ext cx="4584700" cy="4081760"/>
          </a:xfrm>
          <a:prstGeom prst="rect">
            <a:avLst/>
          </a:prstGeom>
          <a:noFill/>
          <a:ln w="9525">
            <a:noFill/>
            <a:miter lim="800000"/>
            <a:headEnd/>
            <a:tailEnd/>
          </a:ln>
        </p:spPr>
        <p:txBody>
          <a:bodyPr/>
          <a:lstStyle/>
          <a:p>
            <a:pPr marL="342900" indent="-342900" eaLnBrk="0" hangingPunct="0">
              <a:lnSpc>
                <a:spcPts val="3000"/>
              </a:lnSpc>
              <a:spcBef>
                <a:spcPts val="600"/>
              </a:spcBef>
              <a:spcAft>
                <a:spcPts val="600"/>
              </a:spcAft>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前一筆有效成交價</a:t>
            </a:r>
            <a:r>
              <a:rPr lang="en-US" altLang="zh-TW" sz="2000" b="1" u="sng" kern="0" dirty="0">
                <a:solidFill>
                  <a:srgbClr val="FFFF00"/>
                </a:solidFill>
                <a:effectLst>
                  <a:outerShdw blurRad="38100" dist="38100" dir="2700000" algn="tl">
                    <a:srgbClr val="000000">
                      <a:alpha val="43137"/>
                    </a:srgbClr>
                  </a:outerShdw>
                </a:effectLst>
                <a:latin typeface="+mn-ea"/>
              </a:rPr>
              <a:t>9,999</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點，則即時價格區間下限為</a:t>
            </a:r>
            <a:r>
              <a:rPr lang="en-US" altLang="zh-TW" sz="2000" b="1" u="sng" kern="0" dirty="0">
                <a:solidFill>
                  <a:srgbClr val="FFFF00"/>
                </a:solidFill>
                <a:effectLst>
                  <a:outerShdw blurRad="38100" dist="38100" dir="2700000" algn="tl">
                    <a:srgbClr val="000000">
                      <a:alpha val="43137"/>
                    </a:srgbClr>
                  </a:outerShdw>
                </a:effectLst>
                <a:latin typeface="+mn-ea"/>
              </a:rPr>
              <a:t>9,799</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(=9,999</a:t>
            </a:r>
            <a:r>
              <a:rPr lang="zh-TW" altLang="en-US" sz="2000" b="1" u="sng" kern="0" dirty="0">
                <a:solidFill>
                  <a:srgbClr val="FFFF00"/>
                </a:solidFill>
                <a:effectLst>
                  <a:outerShdw blurRad="38100" dist="38100" dir="2700000" algn="tl">
                    <a:srgbClr val="000000">
                      <a:alpha val="43137"/>
                    </a:srgbClr>
                  </a:outerShdw>
                </a:effectLst>
                <a:latin typeface="+mn-ea"/>
              </a:rPr>
              <a:t>－</a:t>
            </a:r>
            <a:r>
              <a:rPr lang="en-US" altLang="zh-TW" sz="2000" b="1" u="sng" kern="0" dirty="0">
                <a:solidFill>
                  <a:srgbClr val="FFFF00"/>
                </a:solidFill>
                <a:effectLst>
                  <a:outerShdw blurRad="38100" dist="38100" dir="2700000" algn="tl">
                    <a:srgbClr val="000000">
                      <a:alpha val="43137"/>
                    </a:srgbClr>
                  </a:outerShdw>
                </a:effectLst>
                <a:latin typeface="+mn-ea"/>
              </a:rPr>
              <a:t>200)</a:t>
            </a:r>
            <a:endParaRPr lang="en-US" altLang="zh-TW" sz="2000" b="1" kern="0" dirty="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3000"/>
              </a:lnSpc>
              <a:spcBef>
                <a:spcPts val="600"/>
              </a:spcBef>
              <a:spcAft>
                <a:spcPts val="600"/>
              </a:spcAft>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若交易人以</a:t>
            </a:r>
            <a:r>
              <a:rPr lang="en-US" altLang="zh-TW" sz="2000" b="1" kern="0" dirty="0">
                <a:solidFill>
                  <a:srgbClr val="FFFF00"/>
                </a:solidFill>
                <a:effectLst>
                  <a:outerShdw blurRad="38100" dist="38100" dir="2700000" algn="tl">
                    <a:srgbClr val="000000">
                      <a:alpha val="43137"/>
                    </a:srgbClr>
                  </a:outerShdw>
                </a:effectLst>
                <a:latin typeface="+mn-ea"/>
              </a:rPr>
              <a:t>9,990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ROD</a:t>
            </a:r>
            <a:r>
              <a:rPr lang="zh-TW" altLang="en-US" sz="2000" b="1" kern="0" dirty="0">
                <a:solidFill>
                  <a:srgbClr val="FFFF00"/>
                </a:solidFill>
                <a:effectLst>
                  <a:outerShdw blurRad="38100" dist="38100" dir="2700000" algn="tl">
                    <a:srgbClr val="000000">
                      <a:alpha val="43137"/>
                    </a:srgbClr>
                  </a:outerShdw>
                </a:effectLst>
                <a:latin typeface="+mn-ea"/>
              </a:rPr>
              <a:t>限價委託</a:t>
            </a:r>
            <a:r>
              <a:rPr lang="zh-TW" altLang="en-US" sz="2000" b="1" kern="0" dirty="0">
                <a:solidFill>
                  <a:srgbClr val="00FF00"/>
                </a:solidFill>
                <a:effectLst>
                  <a:outerShdw blurRad="38100" dist="38100" dir="2700000" algn="tl">
                    <a:srgbClr val="000000">
                      <a:alpha val="43137"/>
                    </a:srgbClr>
                  </a:outerShdw>
                </a:effectLst>
                <a:latin typeface="+mn-ea"/>
              </a:rPr>
              <a:t>賣出</a:t>
            </a:r>
            <a:r>
              <a:rPr lang="en-US" altLang="zh-TW" sz="2000" b="1" kern="0" dirty="0">
                <a:solidFill>
                  <a:srgbClr val="00FF00"/>
                </a:solidFill>
                <a:effectLst>
                  <a:outerShdw blurRad="38100" dist="38100" dir="2700000" algn="tl">
                    <a:srgbClr val="000000">
                      <a:alpha val="43137"/>
                    </a:srgbClr>
                  </a:outerShdw>
                </a:effectLst>
                <a:latin typeface="+mn-ea"/>
              </a:rPr>
              <a:t>15</a:t>
            </a:r>
            <a:r>
              <a:rPr lang="zh-TW" altLang="en-US" sz="2000" b="1" kern="0" dirty="0">
                <a:solidFill>
                  <a:srgbClr val="00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最近月契約：</a:t>
            </a:r>
            <a:endParaRPr lang="en-US" altLang="zh-TW" sz="2000" b="1" kern="0" dirty="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3000"/>
              </a:lnSpc>
              <a:spcBef>
                <a:spcPts val="600"/>
              </a:spcBef>
              <a:spcAft>
                <a:spcPts val="600"/>
              </a:spcAft>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依當時委託簿試算，可能成交價為</a:t>
            </a:r>
            <a:r>
              <a:rPr lang="en-US" altLang="zh-TW" sz="2000" b="1" kern="0" dirty="0">
                <a:solidFill>
                  <a:srgbClr val="FFFF00"/>
                </a:solidFill>
                <a:effectLst>
                  <a:outerShdw blurRad="38100" dist="38100" dir="2700000" algn="tl">
                    <a:srgbClr val="000000">
                      <a:alpha val="43137"/>
                    </a:srgbClr>
                  </a:outerShdw>
                </a:effectLst>
                <a:latin typeface="+mn-ea"/>
              </a:rPr>
              <a:t>9,998</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9,997</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3</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9,996</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3</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9,995</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4</a:t>
            </a:r>
            <a:r>
              <a:rPr lang="zh-TW" altLang="en-US" sz="2000" b="1" kern="0" dirty="0">
                <a:solidFill>
                  <a:srgbClr val="FFFF00"/>
                </a:solidFill>
                <a:effectLst>
                  <a:outerShdw blurRad="38100" dist="38100" dir="2700000" algn="tl">
                    <a:srgbClr val="000000">
                      <a:alpha val="43137"/>
                    </a:srgbClr>
                  </a:outerShdw>
                </a:effectLst>
                <a:latin typeface="+mn-ea"/>
              </a:rPr>
              <a:t>口，</a:t>
            </a:r>
            <a:r>
              <a:rPr lang="zh-TW" altLang="en-US" sz="2000" b="1" u="sng" kern="0" dirty="0">
                <a:solidFill>
                  <a:srgbClr val="FFFF00"/>
                </a:solidFill>
                <a:effectLst>
                  <a:outerShdw blurRad="38100" dist="38100" dir="2700000" algn="tl">
                    <a:srgbClr val="000000">
                      <a:alpha val="43137"/>
                    </a:srgbClr>
                  </a:outerShdw>
                </a:effectLst>
                <a:latin typeface="+mn-ea"/>
              </a:rPr>
              <a:t>不會退</a:t>
            </a:r>
            <a:r>
              <a:rPr lang="zh-TW" altLang="en-US" sz="2000" b="1" u="sng" kern="0" dirty="0" smtClean="0">
                <a:solidFill>
                  <a:srgbClr val="FFFF00"/>
                </a:solidFill>
                <a:effectLst>
                  <a:outerShdw blurRad="38100" dist="38100" dir="2700000" algn="tl">
                    <a:srgbClr val="000000">
                      <a:alpha val="43137"/>
                    </a:srgbClr>
                  </a:outerShdw>
                </a:effectLst>
                <a:latin typeface="+mn-ea"/>
              </a:rPr>
              <a:t>單</a:t>
            </a:r>
            <a:endParaRPr lang="en-US" altLang="zh-TW" sz="2000" b="1" kern="0" dirty="0">
              <a:solidFill>
                <a:srgbClr val="FFFF00"/>
              </a:solidFill>
              <a:effectLst>
                <a:outerShdw blurRad="38100" dist="38100" dir="2700000" algn="tl">
                  <a:srgbClr val="000000">
                    <a:alpha val="43137"/>
                  </a:srgbClr>
                </a:outerShdw>
              </a:effectLst>
              <a:latin typeface="+mn-ea"/>
            </a:endParaRPr>
          </a:p>
        </p:txBody>
      </p:sp>
      <p:cxnSp>
        <p:nvCxnSpPr>
          <p:cNvPr id="131134" name="直線接點 9"/>
          <p:cNvCxnSpPr>
            <a:cxnSpLocks noChangeShapeType="1"/>
          </p:cNvCxnSpPr>
          <p:nvPr/>
        </p:nvCxnSpPr>
        <p:spPr bwMode="auto">
          <a:xfrm>
            <a:off x="5407762" y="6057900"/>
            <a:ext cx="2489200" cy="12700"/>
          </a:xfrm>
          <a:prstGeom prst="line">
            <a:avLst/>
          </a:prstGeom>
          <a:noFill/>
          <a:ln w="38100" algn="ctr">
            <a:solidFill>
              <a:srgbClr val="FF0000"/>
            </a:solidFill>
            <a:prstDash val="sysDash"/>
            <a:miter lim="800000"/>
            <a:headEnd/>
            <a:tailEnd/>
          </a:ln>
        </p:spPr>
      </p:cxnSp>
      <p:sp>
        <p:nvSpPr>
          <p:cNvPr id="131135" name="文字方塊 10"/>
          <p:cNvSpPr txBox="1">
            <a:spLocks noChangeArrowheads="1"/>
          </p:cNvSpPr>
          <p:nvPr/>
        </p:nvSpPr>
        <p:spPr bwMode="auto">
          <a:xfrm>
            <a:off x="8056159" y="5642768"/>
            <a:ext cx="1079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a:solidFill>
                  <a:srgbClr val="00FF00"/>
                </a:solidFill>
                <a:latin typeface="Times New Roman" pitchFamily="18" charset="0"/>
                <a:ea typeface="標楷體" pitchFamily="65" charset="-120"/>
              </a:rPr>
              <a:t>即時價格</a:t>
            </a:r>
            <a:endParaRPr lang="en-US" altLang="zh-TW" sz="1600" b="1">
              <a:solidFill>
                <a:srgbClr val="00FF00"/>
              </a:solidFill>
              <a:latin typeface="Times New Roman" pitchFamily="18" charset="0"/>
              <a:ea typeface="標楷體" pitchFamily="65" charset="-120"/>
            </a:endParaRPr>
          </a:p>
          <a:p>
            <a:r>
              <a:rPr lang="zh-TW" altLang="en-US" sz="1600" b="1">
                <a:solidFill>
                  <a:srgbClr val="00FF00"/>
                </a:solidFill>
                <a:latin typeface="Times New Roman" pitchFamily="18" charset="0"/>
                <a:ea typeface="標楷體" pitchFamily="65" charset="-120"/>
              </a:rPr>
              <a:t>區間下限</a:t>
            </a:r>
            <a:endParaRPr lang="en-US" altLang="zh-TW" sz="1600" b="1">
              <a:solidFill>
                <a:srgbClr val="00FF00"/>
              </a:solidFill>
              <a:latin typeface="Times New Roman" pitchFamily="18" charset="0"/>
              <a:ea typeface="標楷體" pitchFamily="65" charset="-120"/>
            </a:endParaRPr>
          </a:p>
          <a:p>
            <a:r>
              <a:rPr lang="en-US" altLang="zh-TW" sz="1600" b="1">
                <a:solidFill>
                  <a:srgbClr val="00FF00"/>
                </a:solidFill>
                <a:latin typeface="Times New Roman" pitchFamily="18" charset="0"/>
                <a:ea typeface="標楷體" pitchFamily="65" charset="-120"/>
              </a:rPr>
              <a:t>9,799</a:t>
            </a:r>
            <a:r>
              <a:rPr lang="zh-TW" altLang="en-US" sz="1600" b="1">
                <a:solidFill>
                  <a:srgbClr val="00FF00"/>
                </a:solidFill>
                <a:latin typeface="Times New Roman" pitchFamily="18" charset="0"/>
                <a:ea typeface="標楷體" pitchFamily="65" charset="-120"/>
              </a:rPr>
              <a:t>點</a:t>
            </a:r>
          </a:p>
        </p:txBody>
      </p:sp>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2(</a:t>
            </a:r>
            <a:r>
              <a:rPr lang="zh-TW" altLang="en-US" b="1" dirty="0" smtClean="0">
                <a:solidFill>
                  <a:srgbClr val="FFFF00"/>
                </a:solidFill>
                <a:effectLst>
                  <a:outerShdw blurRad="38100" dist="38100" dir="2700000" algn="tl">
                    <a:srgbClr val="000000"/>
                  </a:outerShdw>
                </a:effectLst>
                <a:latin typeface="+mn-ea"/>
              </a:rPr>
              <a:t>單式月份</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2" name="Rectangle 4"/>
          <p:cNvSpPr>
            <a:spLocks noChangeArrowheads="1"/>
          </p:cNvSpPr>
          <p:nvPr/>
        </p:nvSpPr>
        <p:spPr bwMode="auto">
          <a:xfrm>
            <a:off x="1685273" y="1341436"/>
            <a:ext cx="5825314"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限價</a:t>
            </a:r>
            <a:r>
              <a:rPr lang="zh-TW" altLang="en-US" dirty="0">
                <a:effectLst>
                  <a:outerShdw blurRad="38100" dist="38100" dir="2700000" algn="tl">
                    <a:srgbClr val="000000"/>
                  </a:outerShdw>
                </a:effectLst>
              </a:rPr>
              <a:t>賣出委託可能成交價未低於即時價格區間下限</a:t>
            </a:r>
            <a:endParaRPr lang="zh-TW" altLang="en-US" dirty="0" smtClean="0">
              <a:effectLst>
                <a:outerShdw blurRad="38100" dist="38100" dir="2700000" algn="tl">
                  <a:srgbClr val="000000"/>
                </a:outerShdw>
              </a:effectLst>
            </a:endParaRPr>
          </a:p>
        </p:txBody>
      </p:sp>
      <p:sp>
        <p:nvSpPr>
          <p:cNvPr id="13" name="矩形 12"/>
          <p:cNvSpPr/>
          <p:nvPr/>
        </p:nvSpPr>
        <p:spPr bwMode="auto">
          <a:xfrm>
            <a:off x="5407762" y="4238178"/>
            <a:ext cx="692967" cy="1495078"/>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2664096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395287" y="1484784"/>
            <a:ext cx="8353425" cy="482441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ct val="15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保證金係以涵蓋</a:t>
            </a:r>
            <a:r>
              <a:rPr lang="en-US" altLang="zh-TW" sz="20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 2</a:t>
            </a:r>
            <a:r>
              <a:rPr lang="zh-TW" altLang="en-US" sz="20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日價格變動風險為原則，惟因行情之變化，交易人會產生槓桿</a:t>
            </a:r>
            <a:r>
              <a:rPr lang="zh-TW" altLang="en-US" sz="20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倍數損失及保證金需求之</a:t>
            </a:r>
            <a:r>
              <a:rPr lang="zh-TW" altLang="en-US" sz="20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風險。</a:t>
            </a:r>
            <a:endParaRPr lang="en-US" altLang="zh-TW" sz="20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a:p>
            <a:pPr>
              <a:lnSpc>
                <a:spcPct val="150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指數</a:t>
            </a:r>
            <a:r>
              <a:rPr lang="zh-TW" altLang="en-US" sz="20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類契約保證金計算</a:t>
            </a:r>
            <a:r>
              <a:rPr lang="zh-TW" altLang="en-US" sz="20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方式：</a:t>
            </a:r>
            <a:endParaRPr lang="zh-TW" altLang="en-US" sz="2000" dirty="0" smtClean="0">
              <a:solidFill>
                <a:srgbClr val="FAFD00"/>
              </a:solidFill>
              <a:latin typeface="標楷體" pitchFamily="65" charset="-120"/>
            </a:endParaRPr>
          </a:p>
          <a:p>
            <a:pPr lvl="1">
              <a:lnSpc>
                <a:spcPct val="150000"/>
              </a:lnSpc>
              <a:spcBef>
                <a:spcPts val="0"/>
              </a:spcBef>
              <a:buClr>
                <a:schemeClr val="tx1"/>
              </a:buClr>
              <a:buSzTx/>
              <a:buFont typeface="Wingdings" pitchFamily="2" charset="2"/>
              <a:buChar char="ü"/>
              <a:defRPr/>
            </a:pPr>
            <a:r>
              <a:rPr lang="zh-TW" altLang="en-US"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結算保證金 </a:t>
            </a:r>
            <a:r>
              <a:rPr lang="en-US" altLang="zh-TW"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 指數 </a:t>
            </a:r>
            <a:r>
              <a:rPr lang="en-US" altLang="zh-TW"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x </a:t>
            </a:r>
            <a:r>
              <a:rPr lang="zh-TW" altLang="en-US"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指數每點價值 </a:t>
            </a:r>
            <a:r>
              <a:rPr lang="en-US" altLang="zh-TW"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x</a:t>
            </a:r>
            <a:r>
              <a:rPr lang="zh-TW" altLang="en-US"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 風險價格係數</a:t>
            </a:r>
            <a:endParaRPr lang="en-US" altLang="zh-TW"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a:p>
            <a:pPr lvl="1">
              <a:lnSpc>
                <a:spcPct val="150000"/>
              </a:lnSpc>
              <a:spcBef>
                <a:spcPts val="0"/>
              </a:spcBef>
              <a:buClr>
                <a:schemeClr val="tx1"/>
              </a:buClr>
              <a:buSzTx/>
              <a:buFont typeface="Wingdings" pitchFamily="2" charset="2"/>
              <a:buChar char="ü"/>
              <a:defRPr/>
            </a:pPr>
            <a:r>
              <a:rPr lang="zh-TW" altLang="en-US"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指數類契約風險價格係數係參考一段期間內期貨契約股價指數變動幅度，以涵蓋</a:t>
            </a:r>
            <a:r>
              <a:rPr lang="en-US" altLang="zh-TW"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2</a:t>
            </a:r>
            <a:r>
              <a:rPr lang="zh-TW" altLang="en-US"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日價格變動幅度</a:t>
            </a:r>
            <a:r>
              <a:rPr lang="en-US" altLang="zh-TW"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99%</a:t>
            </a:r>
            <a:r>
              <a:rPr lang="zh-TW" altLang="en-US"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信賴區間之值。</a:t>
            </a:r>
          </a:p>
          <a:p>
            <a:pPr lvl="1">
              <a:lnSpc>
                <a:spcPct val="150000"/>
              </a:lnSpc>
              <a:spcBef>
                <a:spcPts val="0"/>
              </a:spcBef>
              <a:buClr>
                <a:schemeClr val="tx1"/>
              </a:buClr>
              <a:buSzTx/>
              <a:buFont typeface="Wingdings" pitchFamily="2" charset="2"/>
              <a:buChar char="ü"/>
              <a:defRPr/>
            </a:pPr>
            <a:r>
              <a:rPr lang="zh-TW" altLang="en-US" sz="18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以保證金結構比計算各保證金金額</a:t>
            </a:r>
            <a:r>
              <a:rPr lang="en-US" altLang="zh-TW" sz="18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8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結算：維持：原始</a:t>
            </a:r>
            <a:r>
              <a:rPr lang="zh-TW" altLang="en-US" sz="1800" dirty="0">
                <a:solidFill>
                  <a:srgbClr val="FAFD00"/>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18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18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 </a:t>
            </a:r>
            <a:r>
              <a:rPr lang="en-US" altLang="zh-TW" sz="18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1</a:t>
            </a:r>
            <a:r>
              <a:rPr lang="zh-TW" altLang="en-US" sz="18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18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1.035</a:t>
            </a:r>
            <a:r>
              <a:rPr lang="zh-TW" altLang="en-US" sz="18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a:t>
            </a:r>
            <a:r>
              <a:rPr lang="en-US" altLang="zh-TW" sz="1800" dirty="0" smtClean="0">
                <a:solidFill>
                  <a:srgbClr val="FAFD00"/>
                </a:solidFill>
                <a:effectLst>
                  <a:outerShdw blurRad="38100" dist="38100" dir="2700000" algn="tl">
                    <a:srgbClr val="000000">
                      <a:alpha val="43137"/>
                    </a:srgbClr>
                  </a:outerShdw>
                </a:effectLst>
                <a:latin typeface="標楷體" pitchFamily="65" charset="-120"/>
                <a:ea typeface="標楷體" pitchFamily="65" charset="-120"/>
              </a:rPr>
              <a:t>1.35)</a:t>
            </a:r>
            <a:endParaRPr lang="zh-TW" altLang="en-US" sz="1800" dirty="0" smtClean="0">
              <a:solidFill>
                <a:srgbClr val="FAFD00"/>
              </a:solidFill>
              <a:latin typeface="標楷體" pitchFamily="65" charset="-120"/>
            </a:endParaRPr>
          </a:p>
          <a:p>
            <a:pPr>
              <a:lnSpc>
                <a:spcPct val="150000"/>
              </a:lnSpc>
              <a:spcBef>
                <a:spcPts val="0"/>
              </a:spcBef>
              <a:buClr>
                <a:srgbClr val="00FF00"/>
              </a:buClr>
              <a:buSzTx/>
              <a:buFont typeface="Wingdings" pitchFamily="2" charset="2"/>
              <a:buChar char="l"/>
              <a:defRPr/>
            </a:pPr>
            <a:r>
              <a:rPr lang="zh-TW" altLang="en-US" sz="2000" dirty="0" smtClean="0">
                <a:solidFill>
                  <a:srgbClr val="FAFD00"/>
                </a:solidFill>
                <a:latin typeface="標楷體" pitchFamily="65" charset="-120"/>
              </a:rPr>
              <a:t>保證金之調整機制：</a:t>
            </a:r>
            <a:endParaRPr lang="en-US" altLang="zh-TW" sz="2000" dirty="0" smtClean="0">
              <a:solidFill>
                <a:srgbClr val="FAFD00"/>
              </a:solidFill>
              <a:latin typeface="標楷體" pitchFamily="65" charset="-120"/>
            </a:endParaRPr>
          </a:p>
          <a:p>
            <a:pPr lvl="1">
              <a:lnSpc>
                <a:spcPct val="150000"/>
              </a:lnSpc>
              <a:spcBef>
                <a:spcPts val="0"/>
              </a:spcBef>
              <a:buClr>
                <a:schemeClr val="tx1"/>
              </a:buClr>
              <a:buSzTx/>
              <a:buFont typeface="Wingdings" pitchFamily="2" charset="2"/>
              <a:buChar char="ü"/>
              <a:defRPr/>
            </a:pPr>
            <a:r>
              <a:rPr lang="zh-TW" altLang="en-US" sz="1800" dirty="0" smtClean="0">
                <a:solidFill>
                  <a:srgbClr val="FAFD00"/>
                </a:solidFill>
                <a:latin typeface="標楷體" pitchFamily="65" charset="-120"/>
              </a:rPr>
              <a:t>經</a:t>
            </a:r>
            <a:r>
              <a:rPr lang="zh-TW" altLang="en-US" sz="1800" dirty="0">
                <a:solidFill>
                  <a:srgbClr val="FAFD00"/>
                </a:solidFill>
                <a:latin typeface="標楷體" pitchFamily="65" charset="-120"/>
              </a:rPr>
              <a:t>每日計算之結算保證金金額，</a:t>
            </a:r>
            <a:r>
              <a:rPr lang="zh-TW" altLang="en-US" sz="1800" dirty="0" smtClean="0">
                <a:solidFill>
                  <a:srgbClr val="FAFD00"/>
                </a:solidFill>
                <a:latin typeface="標楷體" pitchFamily="65" charset="-120"/>
              </a:rPr>
              <a:t>相較</a:t>
            </a:r>
            <a:r>
              <a:rPr lang="zh-TW" altLang="en-US" sz="1800" dirty="0">
                <a:solidFill>
                  <a:srgbClr val="FAFD00"/>
                </a:solidFill>
                <a:latin typeface="標楷體" pitchFamily="65" charset="-120"/>
              </a:rPr>
              <a:t>於現行收取之結算保證金金額變動幅度</a:t>
            </a:r>
            <a:r>
              <a:rPr lang="zh-TW" altLang="en-US" sz="1800" dirty="0" smtClean="0">
                <a:solidFill>
                  <a:srgbClr val="FAFD00"/>
                </a:solidFill>
                <a:latin typeface="標楷體" pitchFamily="65" charset="-120"/>
              </a:rPr>
              <a:t>達一定比例</a:t>
            </a:r>
            <a:r>
              <a:rPr lang="en-US" altLang="zh-TW" sz="1800" dirty="0" smtClean="0">
                <a:solidFill>
                  <a:srgbClr val="FAFD00"/>
                </a:solidFill>
                <a:latin typeface="標楷體" pitchFamily="65" charset="-120"/>
              </a:rPr>
              <a:t>(</a:t>
            </a:r>
            <a:r>
              <a:rPr lang="zh-TW" altLang="en-US" sz="1800" dirty="0" smtClean="0">
                <a:solidFill>
                  <a:srgbClr val="FAFD00"/>
                </a:solidFill>
                <a:latin typeface="標楷體" pitchFamily="65" charset="-120"/>
              </a:rPr>
              <a:t>如臺股期貨為百分之十</a:t>
            </a:r>
            <a:r>
              <a:rPr lang="en-US" altLang="zh-TW" sz="1800" dirty="0" smtClean="0">
                <a:solidFill>
                  <a:srgbClr val="FAFD00"/>
                </a:solidFill>
                <a:latin typeface="標楷體" pitchFamily="65" charset="-120"/>
              </a:rPr>
              <a:t>)</a:t>
            </a:r>
            <a:r>
              <a:rPr lang="zh-TW" altLang="en-US" sz="1800" dirty="0" smtClean="0">
                <a:solidFill>
                  <a:srgbClr val="FAFD00"/>
                </a:solidFill>
                <a:latin typeface="標楷體" pitchFamily="65" charset="-120"/>
              </a:rPr>
              <a:t>者</a:t>
            </a:r>
            <a:r>
              <a:rPr lang="zh-TW" altLang="en-US" sz="1800" dirty="0">
                <a:solidFill>
                  <a:srgbClr val="FAFD00"/>
                </a:solidFill>
                <a:latin typeface="標楷體" pitchFamily="65" charset="-120"/>
              </a:rPr>
              <a:t>，或</a:t>
            </a:r>
            <a:r>
              <a:rPr lang="zh-TW" altLang="en-US" sz="1800" dirty="0" smtClean="0">
                <a:solidFill>
                  <a:srgbClr val="FAFD00"/>
                </a:solidFill>
                <a:latin typeface="標楷體" pitchFamily="65" charset="-120"/>
              </a:rPr>
              <a:t>視市場</a:t>
            </a:r>
            <a:r>
              <a:rPr lang="zh-TW" altLang="en-US" sz="1800" dirty="0">
                <a:solidFill>
                  <a:srgbClr val="FAFD00"/>
                </a:solidFill>
                <a:latin typeface="標楷體" pitchFamily="65" charset="-120"/>
              </a:rPr>
              <a:t>狀況於必要時</a:t>
            </a:r>
            <a:r>
              <a:rPr lang="zh-TW" altLang="en-US" sz="1800" dirty="0" smtClean="0">
                <a:solidFill>
                  <a:srgbClr val="FAFD00"/>
                </a:solidFill>
                <a:latin typeface="標楷體" pitchFamily="65" charset="-120"/>
              </a:rPr>
              <a:t>，保證金</a:t>
            </a:r>
            <a:r>
              <a:rPr lang="zh-TW" altLang="en-US" sz="1800" dirty="0">
                <a:solidFill>
                  <a:srgbClr val="FAFD00"/>
                </a:solidFill>
                <a:latin typeface="標楷體" pitchFamily="65" charset="-120"/>
              </a:rPr>
              <a:t>之收取得調整</a:t>
            </a:r>
            <a:r>
              <a:rPr lang="zh-TW" altLang="en-US" sz="1800" dirty="0" smtClean="0">
                <a:solidFill>
                  <a:srgbClr val="FAFD00"/>
                </a:solidFill>
                <a:latin typeface="標楷體" pitchFamily="65" charset="-120"/>
              </a:rPr>
              <a:t>之。</a:t>
            </a:r>
            <a:endParaRPr lang="en-US" altLang="zh-TW" sz="1800" dirty="0" smtClean="0">
              <a:solidFill>
                <a:srgbClr val="FAFD00"/>
              </a:solidFill>
              <a:latin typeface="標楷體" pitchFamily="65" charset="-120"/>
            </a:endParaRPr>
          </a:p>
        </p:txBody>
      </p:sp>
      <p:sp>
        <p:nvSpPr>
          <p:cNvPr id="4"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a:solidFill>
                  <a:srgbClr val="FFFF00"/>
                </a:solidFill>
                <a:effectLst>
                  <a:outerShdw blurRad="38100" dist="38100" dir="2700000" algn="tl">
                    <a:srgbClr val="000000"/>
                  </a:outerShdw>
                </a:effectLst>
              </a:rPr>
              <a:t>保證金設計原則</a:t>
            </a:r>
            <a:endParaRPr lang="zh-TW" altLang="en-US" b="1"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val="1006598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804114854"/>
              </p:ext>
            </p:extLst>
          </p:nvPr>
        </p:nvGraphicFramePr>
        <p:xfrm>
          <a:off x="5727700" y="2578100"/>
          <a:ext cx="2311399" cy="3924305"/>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56755">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0"/>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10600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1"/>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10500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2"/>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10400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3"/>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10300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4"/>
                  </a:ext>
                </a:extLst>
              </a:tr>
              <a:tr h="356755">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5"/>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6"/>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7"/>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8"/>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9"/>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10"/>
                  </a:ext>
                </a:extLst>
              </a:tr>
            </a:tbl>
          </a:graphicData>
        </a:graphic>
      </p:graphicFrame>
      <p:cxnSp>
        <p:nvCxnSpPr>
          <p:cNvPr id="132150" name="直線接點 6"/>
          <p:cNvCxnSpPr>
            <a:cxnSpLocks noChangeShapeType="1"/>
          </p:cNvCxnSpPr>
          <p:nvPr/>
        </p:nvCxnSpPr>
        <p:spPr bwMode="auto">
          <a:xfrm>
            <a:off x="6330227" y="4356100"/>
            <a:ext cx="1778000" cy="12700"/>
          </a:xfrm>
          <a:prstGeom prst="line">
            <a:avLst/>
          </a:prstGeom>
          <a:noFill/>
          <a:ln w="38100" algn="ctr">
            <a:solidFill>
              <a:srgbClr val="FF0000"/>
            </a:solidFill>
            <a:prstDash val="sysDash"/>
            <a:miter lim="800000"/>
            <a:headEnd/>
            <a:tailEnd/>
          </a:ln>
        </p:spPr>
      </p:cxnSp>
      <p:sp>
        <p:nvSpPr>
          <p:cNvPr id="132151" name="文字方塊 7"/>
          <p:cNvSpPr txBox="1">
            <a:spLocks noChangeArrowheads="1"/>
          </p:cNvSpPr>
          <p:nvPr/>
        </p:nvSpPr>
        <p:spPr bwMode="auto">
          <a:xfrm>
            <a:off x="8108227" y="3931825"/>
            <a:ext cx="103577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a:solidFill>
                  <a:srgbClr val="00FF00"/>
                </a:solidFill>
                <a:latin typeface="Times New Roman" pitchFamily="18" charset="0"/>
                <a:ea typeface="標楷體" pitchFamily="65" charset="-120"/>
              </a:rPr>
              <a:t>即時價格區間上限</a:t>
            </a:r>
            <a:r>
              <a:rPr lang="en-US" altLang="zh-TW" sz="1600" b="1">
                <a:solidFill>
                  <a:srgbClr val="00FF00"/>
                </a:solidFill>
                <a:latin typeface="Times New Roman" pitchFamily="18" charset="0"/>
                <a:ea typeface="標楷體" pitchFamily="65" charset="-120"/>
              </a:rPr>
              <a:t>10,200</a:t>
            </a:r>
            <a:r>
              <a:rPr lang="zh-TW" altLang="en-US" sz="1600" b="1">
                <a:solidFill>
                  <a:srgbClr val="00FF00"/>
                </a:solidFill>
                <a:latin typeface="Times New Roman" pitchFamily="18" charset="0"/>
                <a:ea typeface="標楷體" pitchFamily="65" charset="-120"/>
              </a:rPr>
              <a:t>點</a:t>
            </a:r>
          </a:p>
        </p:txBody>
      </p:sp>
      <p:sp>
        <p:nvSpPr>
          <p:cNvPr id="9" name="內容版面配置區 4"/>
          <p:cNvSpPr txBox="1">
            <a:spLocks/>
          </p:cNvSpPr>
          <p:nvPr/>
        </p:nvSpPr>
        <p:spPr bwMode="auto">
          <a:xfrm>
            <a:off x="313288" y="2064544"/>
            <a:ext cx="5194920" cy="4608512"/>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前一筆有效成交價</a:t>
            </a:r>
            <a:r>
              <a:rPr lang="en-US" altLang="zh-TW" sz="2000" b="1" u="sng" kern="0" dirty="0">
                <a:solidFill>
                  <a:srgbClr val="FFFF00"/>
                </a:solidFill>
                <a:effectLst>
                  <a:outerShdw blurRad="38100" dist="38100" dir="2700000" algn="tl">
                    <a:srgbClr val="000000">
                      <a:alpha val="43137"/>
                    </a:srgbClr>
                  </a:outerShdw>
                </a:effectLst>
                <a:latin typeface="+mn-ea"/>
              </a:rPr>
              <a:t>10,000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點，則即時價格區間上限為</a:t>
            </a:r>
            <a:r>
              <a:rPr lang="en-US" altLang="zh-TW" sz="2000" b="1" u="sng" kern="0" dirty="0">
                <a:solidFill>
                  <a:srgbClr val="FFFF00"/>
                </a:solidFill>
                <a:effectLst>
                  <a:outerShdw blurRad="38100" dist="38100" dir="2700000" algn="tl">
                    <a:srgbClr val="000000">
                      <a:alpha val="43137"/>
                    </a:srgbClr>
                  </a:outerShdw>
                </a:effectLst>
                <a:latin typeface="+mn-ea"/>
              </a:rPr>
              <a:t>10,200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(=10,000+200)</a:t>
            </a:r>
            <a:r>
              <a:rPr lang="zh-TW" altLang="en-US" sz="2000" b="1" kern="0" dirty="0">
                <a:solidFill>
                  <a:srgbClr val="FFFF00"/>
                </a:solidFill>
                <a:effectLst>
                  <a:outerShdw blurRad="38100" dist="38100" dir="2700000" algn="tl">
                    <a:srgbClr val="000000">
                      <a:alpha val="43137"/>
                    </a:srgbClr>
                  </a:outerShdw>
                </a:effectLst>
                <a:latin typeface="+mn-ea"/>
              </a:rPr>
              <a:t>，若交易人以</a:t>
            </a:r>
            <a:r>
              <a:rPr lang="en-US" altLang="zh-TW" sz="2000" b="1" kern="0" dirty="0">
                <a:solidFill>
                  <a:srgbClr val="FFFF00"/>
                </a:solidFill>
                <a:effectLst>
                  <a:outerShdw blurRad="38100" dist="38100" dir="2700000" algn="tl">
                    <a:srgbClr val="000000">
                      <a:alpha val="43137"/>
                    </a:srgbClr>
                  </a:outerShdw>
                </a:effectLst>
                <a:latin typeface="+mn-ea"/>
              </a:rPr>
              <a:t>10,400</a:t>
            </a:r>
            <a:r>
              <a:rPr lang="zh-TW" altLang="en-US" sz="2000" b="1" kern="0" dirty="0">
                <a:solidFill>
                  <a:srgbClr val="FFFF00"/>
                </a:solidFill>
                <a:effectLst>
                  <a:outerShdw blurRad="38100" dist="38100" dir="2700000" algn="tl">
                    <a:srgbClr val="000000">
                      <a:alpha val="43137"/>
                    </a:srgbClr>
                  </a:outerShdw>
                </a:effectLst>
                <a:latin typeface="+mn-ea"/>
              </a:rPr>
              <a:t>點限價委託</a:t>
            </a:r>
            <a:r>
              <a:rPr lang="zh-TW" altLang="en-US" sz="2000" b="1" kern="0" dirty="0">
                <a:solidFill>
                  <a:srgbClr val="00FF00"/>
                </a:solidFill>
                <a:effectLst>
                  <a:outerShdw blurRad="38100" dist="38100" dir="2700000" algn="tl">
                    <a:srgbClr val="000000">
                      <a:alpha val="43137"/>
                    </a:srgbClr>
                  </a:outerShdw>
                </a:effectLst>
                <a:latin typeface="+mn-ea"/>
              </a:rPr>
              <a:t>買進</a:t>
            </a:r>
            <a:r>
              <a:rPr lang="en-US" altLang="zh-TW" sz="2000" b="1" kern="0" dirty="0">
                <a:solidFill>
                  <a:srgbClr val="00FF00"/>
                </a:solidFill>
                <a:effectLst>
                  <a:outerShdw blurRad="38100" dist="38100" dir="2700000" algn="tl">
                    <a:srgbClr val="000000">
                      <a:alpha val="43137"/>
                    </a:srgbClr>
                  </a:outerShdw>
                </a:effectLst>
                <a:latin typeface="+mn-ea"/>
              </a:rPr>
              <a:t>15</a:t>
            </a:r>
            <a:r>
              <a:rPr lang="zh-TW" altLang="en-US" sz="2000" b="1" kern="0" dirty="0">
                <a:solidFill>
                  <a:srgbClr val="00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最近月契約</a:t>
            </a:r>
            <a:r>
              <a:rPr lang="zh-TW" altLang="en-US" sz="2000" b="1" kern="0" dirty="0" smtClean="0">
                <a:solidFill>
                  <a:srgbClr val="FFFF00"/>
                </a:solidFill>
                <a:effectLst>
                  <a:outerShdw blurRad="38100" dist="38100" dir="2700000" algn="tl">
                    <a:srgbClr val="000000">
                      <a:alpha val="43137"/>
                    </a:srgbClr>
                  </a:outerShdw>
                </a:effectLst>
                <a:latin typeface="+mn-ea"/>
              </a:rPr>
              <a:t>：</a:t>
            </a:r>
            <a:endParaRPr lang="en-US" altLang="zh-TW" sz="2000" b="1" kern="0" dirty="0" smtClean="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依當時委託簿試算，該委託之可能成交價為</a:t>
            </a:r>
            <a:r>
              <a:rPr lang="en-US" altLang="zh-TW" sz="2000" b="1" kern="0" dirty="0">
                <a:solidFill>
                  <a:srgbClr val="FFFF00"/>
                </a:solidFill>
                <a:effectLst>
                  <a:outerShdw blurRad="38100" dist="38100" dir="2700000" algn="tl">
                    <a:srgbClr val="000000">
                      <a:alpha val="43137"/>
                    </a:srgbClr>
                  </a:outerShdw>
                </a:effectLst>
                <a:latin typeface="+mn-ea"/>
              </a:rPr>
              <a:t>10,001</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10</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10,300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2</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10,400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3</a:t>
            </a:r>
            <a:r>
              <a:rPr lang="zh-TW" altLang="en-US" sz="2000" b="1" kern="0" dirty="0">
                <a:solidFill>
                  <a:srgbClr val="FFFF00"/>
                </a:solidFill>
                <a:effectLst>
                  <a:outerShdw blurRad="38100" dist="38100" dir="2700000" algn="tl">
                    <a:srgbClr val="000000">
                      <a:alpha val="43137"/>
                    </a:srgbClr>
                  </a:outerShdw>
                </a:effectLst>
                <a:latin typeface="+mn-ea"/>
              </a:rPr>
              <a:t>口：</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ROD</a:t>
            </a:r>
            <a:r>
              <a:rPr lang="zh-TW" altLang="en-US" sz="2000" b="1" kern="0" dirty="0">
                <a:solidFill>
                  <a:srgbClr val="00FF00"/>
                </a:solidFill>
                <a:effectLst>
                  <a:outerShdw blurRad="38100" dist="38100" dir="2700000" algn="tl">
                    <a:srgbClr val="000000">
                      <a:alpha val="43137"/>
                    </a:srgbClr>
                  </a:outerShdw>
                </a:effectLst>
                <a:latin typeface="+mn-ea"/>
              </a:rPr>
              <a:t>或</a:t>
            </a:r>
            <a:r>
              <a:rPr lang="en-US" altLang="zh-TW" sz="2000" b="1" kern="0" dirty="0">
                <a:solidFill>
                  <a:srgbClr val="00FF00"/>
                </a:solidFill>
                <a:effectLst>
                  <a:outerShdw blurRad="38100" dist="38100" dir="2700000" algn="tl">
                    <a:srgbClr val="000000">
                      <a:alpha val="43137"/>
                    </a:srgbClr>
                  </a:outerShdw>
                </a:effectLst>
                <a:latin typeface="+mn-ea"/>
              </a:rPr>
              <a:t>IOC</a:t>
            </a:r>
            <a:r>
              <a:rPr lang="zh-TW" altLang="en-US" sz="2000" b="1" kern="0" dirty="0">
                <a:solidFill>
                  <a:srgbClr val="FFFF00"/>
                </a:solidFill>
                <a:effectLst>
                  <a:outerShdw blurRad="38100" dist="38100" dir="2700000" algn="tl">
                    <a:srgbClr val="000000">
                      <a:alpha val="43137"/>
                    </a:srgbClr>
                  </a:outerShdw>
                </a:effectLst>
                <a:latin typeface="+mn-ea"/>
              </a:rPr>
              <a:t>：</a:t>
            </a:r>
            <a:r>
              <a:rPr lang="en-US" altLang="zh-TW" sz="2000" b="1" kern="0" dirty="0">
                <a:solidFill>
                  <a:srgbClr val="00FF00"/>
                </a:solidFill>
                <a:effectLst>
                  <a:outerShdw blurRad="38100" dist="38100" dir="2700000" algn="tl">
                    <a:srgbClr val="000000">
                      <a:alpha val="43137"/>
                    </a:srgbClr>
                  </a:outerShdw>
                </a:effectLst>
                <a:latin typeface="+mn-ea"/>
              </a:rPr>
              <a:t>10,001</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10</a:t>
            </a:r>
            <a:r>
              <a:rPr lang="zh-TW" altLang="en-US" sz="2000" b="1" kern="0" dirty="0">
                <a:solidFill>
                  <a:srgbClr val="00FF00"/>
                </a:solidFill>
                <a:effectLst>
                  <a:outerShdw blurRad="38100" dist="38100" dir="2700000" algn="tl">
                    <a:srgbClr val="000000">
                      <a:alpha val="43137"/>
                    </a:srgbClr>
                  </a:outerShdw>
                </a:effectLst>
                <a:latin typeface="+mn-ea"/>
              </a:rPr>
              <a:t>口成交，剩餘</a:t>
            </a:r>
            <a:r>
              <a:rPr lang="en-US" altLang="zh-TW" sz="2000" b="1" kern="0" dirty="0">
                <a:solidFill>
                  <a:srgbClr val="00FF00"/>
                </a:solidFill>
                <a:effectLst>
                  <a:outerShdw blurRad="38100" dist="38100" dir="2700000" algn="tl">
                    <a:srgbClr val="000000">
                      <a:alpha val="43137"/>
                    </a:srgbClr>
                  </a:outerShdw>
                </a:effectLst>
                <a:latin typeface="+mn-ea"/>
              </a:rPr>
              <a:t>5</a:t>
            </a:r>
            <a:r>
              <a:rPr lang="zh-TW" altLang="en-US" sz="2000" b="1" kern="0" dirty="0">
                <a:solidFill>
                  <a:srgbClr val="00FF00"/>
                </a:solidFill>
                <a:effectLst>
                  <a:outerShdw blurRad="38100" dist="38100" dir="2700000" algn="tl">
                    <a:srgbClr val="000000">
                      <a:alpha val="43137"/>
                    </a:srgbClr>
                  </a:outerShdw>
                </a:effectLst>
                <a:latin typeface="+mn-ea"/>
              </a:rPr>
              <a:t>口因可能成交價高於即時價格區間上限退單</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FOK</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a:t>
            </a:r>
            <a:r>
              <a:rPr lang="zh-TW" altLang="en-US" sz="2000" b="1" kern="0" dirty="0" smtClean="0">
                <a:solidFill>
                  <a:srgbClr val="00FF00"/>
                </a:solidFill>
                <a:effectLst>
                  <a:outerShdw blurRad="38100" dist="38100" dir="2700000" algn="tl">
                    <a:srgbClr val="000000">
                      <a:alpha val="43137"/>
                    </a:srgbClr>
                  </a:outerShdw>
                </a:effectLst>
                <a:latin typeface="+mn-ea"/>
              </a:rPr>
              <a:t>單</a:t>
            </a:r>
            <a:endParaRPr lang="zh-TW" altLang="en-US" sz="2000" b="1" kern="0" dirty="0">
              <a:solidFill>
                <a:srgbClr val="00FF00"/>
              </a:solidFill>
              <a:effectLst>
                <a:outerShdw blurRad="38100" dist="38100" dir="2700000" algn="tl">
                  <a:srgbClr val="000000">
                    <a:alpha val="43137"/>
                  </a:srgbClr>
                </a:outerShdw>
              </a:effectLst>
              <a:latin typeface="+mn-ea"/>
            </a:endParaRP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價格穩定機制</a:t>
            </a:r>
            <a:endParaRPr lang="zh-TW" altLang="en-US" b="1" dirty="0">
              <a:solidFill>
                <a:srgbClr val="FFFF00"/>
              </a:solidFill>
              <a:effectLst>
                <a:outerShdw blurRad="38100" dist="38100" dir="2700000" algn="tl">
                  <a:srgbClr val="000000"/>
                </a:outerShdw>
              </a:effectLst>
            </a:endParaRPr>
          </a:p>
        </p:txBody>
      </p:sp>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3(</a:t>
            </a:r>
            <a:r>
              <a:rPr lang="zh-TW" altLang="en-US" b="1" dirty="0" smtClean="0">
                <a:solidFill>
                  <a:srgbClr val="FFFF00"/>
                </a:solidFill>
                <a:effectLst>
                  <a:outerShdw blurRad="38100" dist="38100" dir="2700000" algn="tl">
                    <a:srgbClr val="000000"/>
                  </a:outerShdw>
                </a:effectLst>
                <a:latin typeface="+mn-ea"/>
              </a:rPr>
              <a:t>單式月份</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2" name="Rectangle 4"/>
          <p:cNvSpPr>
            <a:spLocks noChangeArrowheads="1"/>
          </p:cNvSpPr>
          <p:nvPr/>
        </p:nvSpPr>
        <p:spPr bwMode="auto">
          <a:xfrm>
            <a:off x="1685273" y="1341436"/>
            <a:ext cx="5568833"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限價買進委託可能成交價高於即時價格區間上限</a:t>
            </a:r>
            <a:endParaRPr lang="zh-TW" altLang="en-US" dirty="0" smtClean="0">
              <a:effectLst>
                <a:outerShdw blurRad="38100" dist="38100" dir="2700000" algn="tl">
                  <a:srgbClr val="000000"/>
                </a:outerShdw>
              </a:effectLst>
            </a:endParaRPr>
          </a:p>
        </p:txBody>
      </p:sp>
      <p:sp>
        <p:nvSpPr>
          <p:cNvPr id="14" name="矩形 13"/>
          <p:cNvSpPr/>
          <p:nvPr/>
        </p:nvSpPr>
        <p:spPr bwMode="auto">
          <a:xfrm>
            <a:off x="7392981" y="4368800"/>
            <a:ext cx="692967" cy="393288"/>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1426954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1589129709"/>
              </p:ext>
            </p:extLst>
          </p:nvPr>
        </p:nvGraphicFramePr>
        <p:xfrm>
          <a:off x="5664200" y="2578100"/>
          <a:ext cx="2311399" cy="3924305"/>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56755">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0"/>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1"/>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2"/>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3"/>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4"/>
                  </a:ext>
                </a:extLst>
              </a:tr>
              <a:tr h="356755">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5"/>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6"/>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9750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7"/>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9700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8"/>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9650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9"/>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9600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10"/>
                  </a:ext>
                </a:extLst>
              </a:tr>
            </a:tbl>
          </a:graphicData>
        </a:graphic>
      </p:graphicFrame>
      <p:sp>
        <p:nvSpPr>
          <p:cNvPr id="9" name="內容版面配置區 4"/>
          <p:cNvSpPr txBox="1">
            <a:spLocks/>
          </p:cNvSpPr>
          <p:nvPr/>
        </p:nvSpPr>
        <p:spPr bwMode="auto">
          <a:xfrm>
            <a:off x="227889" y="2132856"/>
            <a:ext cx="5208207" cy="4536504"/>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有效委買委賣中價</a:t>
            </a:r>
            <a:r>
              <a:rPr lang="en-US" altLang="zh-TW" sz="2000" b="1" u="sng" kern="0" dirty="0">
                <a:solidFill>
                  <a:srgbClr val="FFFF00"/>
                </a:solidFill>
                <a:effectLst>
                  <a:outerShdw blurRad="38100" dist="38100" dir="2700000" algn="tl">
                    <a:srgbClr val="000000">
                      <a:alpha val="43137"/>
                    </a:srgbClr>
                  </a:outerShdw>
                </a:effectLst>
                <a:latin typeface="+mn-ea"/>
              </a:rPr>
              <a:t>10,000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點，則即時價格區間下限為</a:t>
            </a:r>
            <a:r>
              <a:rPr lang="en-US" altLang="zh-TW" sz="2000" b="1" u="sng" kern="0" dirty="0">
                <a:solidFill>
                  <a:srgbClr val="FFFF00"/>
                </a:solidFill>
                <a:effectLst>
                  <a:outerShdw blurRad="38100" dist="38100" dir="2700000" algn="tl">
                    <a:srgbClr val="000000">
                      <a:alpha val="43137"/>
                    </a:srgbClr>
                  </a:outerShdw>
                </a:effectLst>
                <a:latin typeface="+mn-ea"/>
              </a:rPr>
              <a:t>9,800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(=10,000</a:t>
            </a:r>
            <a:r>
              <a:rPr lang="zh-TW" altLang="en-US" sz="2000" b="1" u="sng" kern="0" dirty="0">
                <a:solidFill>
                  <a:srgbClr val="FFFF00"/>
                </a:solidFill>
                <a:effectLst>
                  <a:outerShdw blurRad="38100" dist="38100" dir="2700000" algn="tl">
                    <a:srgbClr val="000000">
                      <a:alpha val="43137"/>
                    </a:srgbClr>
                  </a:outerShdw>
                </a:effectLst>
                <a:latin typeface="+mn-ea"/>
              </a:rPr>
              <a:t>－</a:t>
            </a:r>
            <a:r>
              <a:rPr lang="en-US" altLang="zh-TW" sz="2000" b="1" u="sng"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，若交易人以</a:t>
            </a:r>
            <a:r>
              <a:rPr lang="en-US" altLang="zh-TW" sz="2000" b="1" kern="0" dirty="0">
                <a:solidFill>
                  <a:srgbClr val="FFFF00"/>
                </a:solidFill>
                <a:effectLst>
                  <a:outerShdw blurRad="38100" dist="38100" dir="2700000" algn="tl">
                    <a:srgbClr val="000000">
                      <a:alpha val="43137"/>
                    </a:srgbClr>
                  </a:outerShdw>
                </a:effectLst>
                <a:latin typeface="+mn-ea"/>
              </a:rPr>
              <a:t>9,600</a:t>
            </a:r>
            <a:r>
              <a:rPr lang="zh-TW" altLang="en-US" sz="2000" b="1" kern="0" dirty="0">
                <a:solidFill>
                  <a:srgbClr val="FFFF00"/>
                </a:solidFill>
                <a:effectLst>
                  <a:outerShdw blurRad="38100" dist="38100" dir="2700000" algn="tl">
                    <a:srgbClr val="000000">
                      <a:alpha val="43137"/>
                    </a:srgbClr>
                  </a:outerShdw>
                </a:effectLst>
                <a:latin typeface="+mn-ea"/>
              </a:rPr>
              <a:t>點限價委託</a:t>
            </a:r>
            <a:r>
              <a:rPr lang="zh-TW" altLang="en-US" sz="2000" b="1" kern="0" dirty="0">
                <a:solidFill>
                  <a:srgbClr val="00FF00"/>
                </a:solidFill>
                <a:effectLst>
                  <a:outerShdw blurRad="38100" dist="38100" dir="2700000" algn="tl">
                    <a:srgbClr val="000000">
                      <a:alpha val="43137"/>
                    </a:srgbClr>
                  </a:outerShdw>
                </a:effectLst>
                <a:latin typeface="+mn-ea"/>
              </a:rPr>
              <a:t>賣出</a:t>
            </a:r>
            <a:r>
              <a:rPr lang="en-US" altLang="zh-TW" sz="2000" b="1" kern="0" dirty="0">
                <a:solidFill>
                  <a:srgbClr val="00FF00"/>
                </a:solidFill>
                <a:effectLst>
                  <a:outerShdw blurRad="38100" dist="38100" dir="2700000" algn="tl">
                    <a:srgbClr val="000000">
                      <a:alpha val="43137"/>
                    </a:srgbClr>
                  </a:outerShdw>
                </a:effectLst>
                <a:latin typeface="+mn-ea"/>
              </a:rPr>
              <a:t>15</a:t>
            </a:r>
            <a:r>
              <a:rPr lang="zh-TW" altLang="en-US" sz="2000" b="1" kern="0" dirty="0">
                <a:solidFill>
                  <a:srgbClr val="00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最近月契約</a:t>
            </a:r>
            <a:r>
              <a:rPr lang="zh-TW" altLang="en-US" sz="2000" b="1" kern="0" dirty="0" smtClean="0">
                <a:solidFill>
                  <a:srgbClr val="FFFF00"/>
                </a:solidFill>
                <a:effectLst>
                  <a:outerShdw blurRad="38100" dist="38100" dir="2700000" algn="tl">
                    <a:srgbClr val="000000">
                      <a:alpha val="43137"/>
                    </a:srgbClr>
                  </a:outerShdw>
                </a:effectLst>
                <a:latin typeface="+mn-ea"/>
              </a:rPr>
              <a:t>：</a:t>
            </a:r>
            <a:endParaRPr lang="en-US" altLang="zh-TW" sz="2000" b="1" kern="0" dirty="0" smtClean="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依當時委託簿試算，該委託之可能成交價為</a:t>
            </a:r>
            <a:r>
              <a:rPr lang="en-US" altLang="zh-TW" sz="2000" b="1" kern="0" dirty="0">
                <a:solidFill>
                  <a:srgbClr val="FFFF00"/>
                </a:solidFill>
                <a:effectLst>
                  <a:outerShdw blurRad="38100" dist="38100" dir="2700000" algn="tl">
                    <a:srgbClr val="000000">
                      <a:alpha val="43137"/>
                    </a:srgbClr>
                  </a:outerShdw>
                </a:effectLst>
                <a:latin typeface="+mn-ea"/>
              </a:rPr>
              <a:t>9,999</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9,750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3</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9,700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3</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9,650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4</a:t>
            </a:r>
            <a:r>
              <a:rPr lang="zh-TW" altLang="en-US" sz="2000" b="1" kern="0" dirty="0">
                <a:solidFill>
                  <a:srgbClr val="FFFF00"/>
                </a:solidFill>
                <a:effectLst>
                  <a:outerShdw blurRad="38100" dist="38100" dir="2700000" algn="tl">
                    <a:srgbClr val="000000">
                      <a:alpha val="43137"/>
                    </a:srgbClr>
                  </a:outerShdw>
                </a:effectLst>
                <a:latin typeface="+mn-ea"/>
              </a:rPr>
              <a:t>口：</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ROD</a:t>
            </a:r>
            <a:r>
              <a:rPr lang="zh-TW" altLang="en-US" sz="2000" b="1" kern="0" dirty="0">
                <a:solidFill>
                  <a:srgbClr val="00FF00"/>
                </a:solidFill>
                <a:effectLst>
                  <a:outerShdw blurRad="38100" dist="38100" dir="2700000" algn="tl">
                    <a:srgbClr val="000000">
                      <a:alpha val="43137"/>
                    </a:srgbClr>
                  </a:outerShdw>
                </a:effectLst>
                <a:latin typeface="+mn-ea"/>
              </a:rPr>
              <a:t>或</a:t>
            </a:r>
            <a:r>
              <a:rPr lang="en-US" altLang="zh-TW" sz="2000" b="1" kern="0" dirty="0">
                <a:solidFill>
                  <a:srgbClr val="00FF00"/>
                </a:solidFill>
                <a:effectLst>
                  <a:outerShdw blurRad="38100" dist="38100" dir="2700000" algn="tl">
                    <a:srgbClr val="000000">
                      <a:alpha val="43137"/>
                    </a:srgbClr>
                  </a:outerShdw>
                </a:effectLst>
                <a:latin typeface="+mn-ea"/>
              </a:rPr>
              <a:t>IOC</a:t>
            </a:r>
            <a:r>
              <a:rPr lang="zh-TW" altLang="en-US" sz="2000" b="1" kern="0" dirty="0">
                <a:solidFill>
                  <a:srgbClr val="FFFF00"/>
                </a:solidFill>
                <a:effectLst>
                  <a:outerShdw blurRad="38100" dist="38100" dir="2700000" algn="tl">
                    <a:srgbClr val="000000">
                      <a:alpha val="43137"/>
                    </a:srgbClr>
                  </a:outerShdw>
                </a:effectLst>
                <a:latin typeface="+mn-ea"/>
              </a:rPr>
              <a:t>：</a:t>
            </a:r>
            <a:r>
              <a:rPr lang="en-US" altLang="zh-TW" sz="2000" b="1" kern="0" dirty="0">
                <a:solidFill>
                  <a:srgbClr val="00FF00"/>
                </a:solidFill>
                <a:effectLst>
                  <a:outerShdw blurRad="38100" dist="38100" dir="2700000" algn="tl">
                    <a:srgbClr val="000000">
                      <a:alpha val="43137"/>
                    </a:srgbClr>
                  </a:outerShdw>
                </a:effectLst>
                <a:latin typeface="+mn-ea"/>
              </a:rPr>
              <a:t>9,999</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5</a:t>
            </a:r>
            <a:r>
              <a:rPr lang="zh-TW" altLang="en-US" sz="2000" b="1" kern="0" dirty="0">
                <a:solidFill>
                  <a:srgbClr val="00FF00"/>
                </a:solidFill>
                <a:effectLst>
                  <a:outerShdw blurRad="38100" dist="38100" dir="2700000" algn="tl">
                    <a:srgbClr val="000000">
                      <a:alpha val="43137"/>
                    </a:srgbClr>
                  </a:outerShdw>
                </a:effectLst>
                <a:latin typeface="+mn-ea"/>
              </a:rPr>
              <a:t>口成交，剩餘</a:t>
            </a:r>
            <a:r>
              <a:rPr lang="en-US" altLang="zh-TW" sz="2000" b="1" kern="0" dirty="0">
                <a:solidFill>
                  <a:srgbClr val="00FF00"/>
                </a:solidFill>
                <a:effectLst>
                  <a:outerShdw blurRad="38100" dist="38100" dir="2700000" algn="tl">
                    <a:srgbClr val="000000">
                      <a:alpha val="43137"/>
                    </a:srgbClr>
                  </a:outerShdw>
                </a:effectLst>
                <a:latin typeface="+mn-ea"/>
              </a:rPr>
              <a:t>10</a:t>
            </a:r>
            <a:r>
              <a:rPr lang="zh-TW" altLang="en-US" sz="2000" b="1" kern="0" dirty="0">
                <a:solidFill>
                  <a:srgbClr val="00FF00"/>
                </a:solidFill>
                <a:effectLst>
                  <a:outerShdw blurRad="38100" dist="38100" dir="2700000" algn="tl">
                    <a:srgbClr val="000000">
                      <a:alpha val="43137"/>
                    </a:srgbClr>
                  </a:outerShdw>
                </a:effectLst>
                <a:latin typeface="+mn-ea"/>
              </a:rPr>
              <a:t>口因可能成交價低於即時價格區間下限退單</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FOK</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a:t>
            </a:r>
            <a:r>
              <a:rPr lang="zh-TW" altLang="en-US" sz="2000" b="1" kern="0" dirty="0" smtClean="0">
                <a:solidFill>
                  <a:srgbClr val="00FF00"/>
                </a:solidFill>
                <a:effectLst>
                  <a:outerShdw blurRad="38100" dist="38100" dir="2700000" algn="tl">
                    <a:srgbClr val="000000">
                      <a:alpha val="43137"/>
                    </a:srgbClr>
                  </a:outerShdw>
                </a:effectLst>
                <a:latin typeface="+mn-ea"/>
              </a:rPr>
              <a:t>單</a:t>
            </a:r>
            <a:endParaRPr lang="zh-TW" altLang="en-US" sz="2000" b="1" kern="0" dirty="0">
              <a:solidFill>
                <a:srgbClr val="00FF00"/>
              </a:solidFill>
              <a:effectLst>
                <a:outerShdw blurRad="38100" dist="38100" dir="2700000" algn="tl">
                  <a:srgbClr val="000000">
                    <a:alpha val="43137"/>
                  </a:srgbClr>
                </a:outerShdw>
              </a:effectLst>
              <a:latin typeface="+mn-ea"/>
            </a:endParaRPr>
          </a:p>
        </p:txBody>
      </p:sp>
      <p:cxnSp>
        <p:nvCxnSpPr>
          <p:cNvPr id="133175" name="直線接點 9"/>
          <p:cNvCxnSpPr>
            <a:cxnSpLocks noChangeShapeType="1"/>
          </p:cNvCxnSpPr>
          <p:nvPr/>
        </p:nvCxnSpPr>
        <p:spPr bwMode="auto">
          <a:xfrm>
            <a:off x="5575300" y="5091414"/>
            <a:ext cx="2489200" cy="12700"/>
          </a:xfrm>
          <a:prstGeom prst="line">
            <a:avLst/>
          </a:prstGeom>
          <a:noFill/>
          <a:ln w="38100" algn="ctr">
            <a:solidFill>
              <a:srgbClr val="FF0000"/>
            </a:solidFill>
            <a:prstDash val="sysDash"/>
            <a:miter lim="800000"/>
            <a:headEnd/>
            <a:tailEnd/>
          </a:ln>
        </p:spPr>
      </p:cxnSp>
      <p:sp>
        <p:nvSpPr>
          <p:cNvPr id="133176" name="文字方塊 10"/>
          <p:cNvSpPr txBox="1">
            <a:spLocks noChangeArrowheads="1"/>
          </p:cNvSpPr>
          <p:nvPr/>
        </p:nvSpPr>
        <p:spPr bwMode="auto">
          <a:xfrm>
            <a:off x="8064500" y="4717698"/>
            <a:ext cx="1079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dirty="0">
                <a:solidFill>
                  <a:srgbClr val="00FF00"/>
                </a:solidFill>
                <a:effectLst>
                  <a:outerShdw blurRad="38100" dist="38100" dir="2700000" algn="tl">
                    <a:srgbClr val="000000">
                      <a:alpha val="43137"/>
                    </a:srgbClr>
                  </a:outerShdw>
                </a:effectLst>
                <a:latin typeface="+mn-ea"/>
                <a:ea typeface="+mn-ea"/>
              </a:rPr>
              <a:t>即時價格</a:t>
            </a:r>
            <a:endParaRPr lang="en-US" altLang="zh-TW" sz="1600" b="1" dirty="0">
              <a:solidFill>
                <a:srgbClr val="00FF00"/>
              </a:solidFill>
              <a:effectLst>
                <a:outerShdw blurRad="38100" dist="38100" dir="2700000" algn="tl">
                  <a:srgbClr val="000000">
                    <a:alpha val="43137"/>
                  </a:srgbClr>
                </a:outerShdw>
              </a:effectLst>
              <a:latin typeface="+mn-ea"/>
              <a:ea typeface="+mn-ea"/>
            </a:endParaRPr>
          </a:p>
          <a:p>
            <a:r>
              <a:rPr lang="zh-TW" altLang="en-US" sz="1600" b="1" dirty="0">
                <a:solidFill>
                  <a:srgbClr val="00FF00"/>
                </a:solidFill>
                <a:effectLst>
                  <a:outerShdw blurRad="38100" dist="38100" dir="2700000" algn="tl">
                    <a:srgbClr val="000000">
                      <a:alpha val="43137"/>
                    </a:srgbClr>
                  </a:outerShdw>
                </a:effectLst>
                <a:latin typeface="+mn-ea"/>
                <a:ea typeface="+mn-ea"/>
              </a:rPr>
              <a:t>區間下限</a:t>
            </a:r>
            <a:endParaRPr lang="en-US" altLang="zh-TW" sz="1600" b="1" dirty="0">
              <a:solidFill>
                <a:srgbClr val="00FF00"/>
              </a:solidFill>
              <a:effectLst>
                <a:outerShdw blurRad="38100" dist="38100" dir="2700000" algn="tl">
                  <a:srgbClr val="000000">
                    <a:alpha val="43137"/>
                  </a:srgbClr>
                </a:outerShdw>
              </a:effectLst>
              <a:latin typeface="+mn-ea"/>
              <a:ea typeface="+mn-ea"/>
            </a:endParaRPr>
          </a:p>
          <a:p>
            <a:r>
              <a:rPr lang="en-US" altLang="zh-TW" sz="1600" b="1" dirty="0">
                <a:solidFill>
                  <a:srgbClr val="00FF00"/>
                </a:solidFill>
                <a:effectLst>
                  <a:outerShdw blurRad="38100" dist="38100" dir="2700000" algn="tl">
                    <a:srgbClr val="000000">
                      <a:alpha val="43137"/>
                    </a:srgbClr>
                  </a:outerShdw>
                </a:effectLst>
                <a:latin typeface="+mn-ea"/>
                <a:ea typeface="+mn-ea"/>
              </a:rPr>
              <a:t>9,800</a:t>
            </a:r>
            <a:r>
              <a:rPr lang="zh-TW" altLang="en-US" sz="1600" b="1" dirty="0">
                <a:solidFill>
                  <a:srgbClr val="00FF00"/>
                </a:solidFill>
                <a:effectLst>
                  <a:outerShdw blurRad="38100" dist="38100" dir="2700000" algn="tl">
                    <a:srgbClr val="000000">
                      <a:alpha val="43137"/>
                    </a:srgbClr>
                  </a:outerShdw>
                </a:effectLst>
                <a:latin typeface="+mn-ea"/>
                <a:ea typeface="+mn-ea"/>
              </a:rPr>
              <a:t>點</a:t>
            </a:r>
          </a:p>
        </p:txBody>
      </p:sp>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4(</a:t>
            </a:r>
            <a:r>
              <a:rPr lang="zh-TW" altLang="en-US" b="1" dirty="0" smtClean="0">
                <a:solidFill>
                  <a:srgbClr val="FFFF00"/>
                </a:solidFill>
                <a:effectLst>
                  <a:outerShdw blurRad="38100" dist="38100" dir="2700000" algn="tl">
                    <a:srgbClr val="000000"/>
                  </a:outerShdw>
                </a:effectLst>
                <a:latin typeface="+mn-ea"/>
              </a:rPr>
              <a:t>單式月份</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2" name="Rectangle 4"/>
          <p:cNvSpPr>
            <a:spLocks noChangeArrowheads="1"/>
          </p:cNvSpPr>
          <p:nvPr/>
        </p:nvSpPr>
        <p:spPr bwMode="auto">
          <a:xfrm>
            <a:off x="1685273" y="1341436"/>
            <a:ext cx="5568833"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限價賣出委託可能成交價低於即時價格區間下限</a:t>
            </a:r>
            <a:endParaRPr lang="zh-TW" altLang="en-US" dirty="0" smtClean="0">
              <a:effectLst>
                <a:outerShdw blurRad="38100" dist="38100" dir="2700000" algn="tl">
                  <a:srgbClr val="000000"/>
                </a:outerShdw>
              </a:effectLst>
            </a:endParaRPr>
          </a:p>
        </p:txBody>
      </p:sp>
      <p:sp>
        <p:nvSpPr>
          <p:cNvPr id="14" name="矩形 13"/>
          <p:cNvSpPr/>
          <p:nvPr/>
        </p:nvSpPr>
        <p:spPr bwMode="auto">
          <a:xfrm>
            <a:off x="5652120" y="4726420"/>
            <a:ext cx="692967" cy="393288"/>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3561796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3576446560"/>
              </p:ext>
            </p:extLst>
          </p:nvPr>
        </p:nvGraphicFramePr>
        <p:xfrm>
          <a:off x="5689600" y="2578100"/>
          <a:ext cx="2311399" cy="3924305"/>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56755">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0"/>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10600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1"/>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10500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2"/>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10450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3"/>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10400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4"/>
                  </a:ext>
                </a:extLst>
              </a:tr>
              <a:tr h="356755">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5"/>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6"/>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7"/>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8"/>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9"/>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10"/>
                  </a:ext>
                </a:extLst>
              </a:tr>
            </a:tbl>
          </a:graphicData>
        </a:graphic>
      </p:graphicFrame>
      <p:cxnSp>
        <p:nvCxnSpPr>
          <p:cNvPr id="134198" name="直線接點 6"/>
          <p:cNvCxnSpPr>
            <a:cxnSpLocks noChangeShapeType="1"/>
          </p:cNvCxnSpPr>
          <p:nvPr/>
        </p:nvCxnSpPr>
        <p:spPr bwMode="auto">
          <a:xfrm>
            <a:off x="6413500" y="4356100"/>
            <a:ext cx="1778000" cy="12700"/>
          </a:xfrm>
          <a:prstGeom prst="line">
            <a:avLst/>
          </a:prstGeom>
          <a:noFill/>
          <a:ln w="38100" algn="ctr">
            <a:solidFill>
              <a:srgbClr val="FF0000"/>
            </a:solidFill>
            <a:prstDash val="sysDash"/>
            <a:miter lim="800000"/>
            <a:headEnd/>
            <a:tailEnd/>
          </a:ln>
        </p:spPr>
      </p:cxnSp>
      <p:sp>
        <p:nvSpPr>
          <p:cNvPr id="134199" name="文字方塊 7"/>
          <p:cNvSpPr txBox="1">
            <a:spLocks noChangeArrowheads="1"/>
          </p:cNvSpPr>
          <p:nvPr/>
        </p:nvSpPr>
        <p:spPr bwMode="auto">
          <a:xfrm>
            <a:off x="8128000" y="3953668"/>
            <a:ext cx="101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dirty="0">
                <a:solidFill>
                  <a:srgbClr val="00FF00"/>
                </a:solidFill>
                <a:latin typeface="Times New Roman" pitchFamily="18" charset="0"/>
                <a:ea typeface="標楷體" pitchFamily="65" charset="-120"/>
              </a:rPr>
              <a:t>即時價格區間上限</a:t>
            </a:r>
            <a:r>
              <a:rPr lang="en-US" altLang="zh-TW" sz="1600" b="1" dirty="0">
                <a:solidFill>
                  <a:srgbClr val="00FF00"/>
                </a:solidFill>
                <a:latin typeface="Times New Roman" pitchFamily="18" charset="0"/>
                <a:ea typeface="標楷體" pitchFamily="65" charset="-120"/>
              </a:rPr>
              <a:t>10,211</a:t>
            </a:r>
            <a:r>
              <a:rPr lang="zh-TW" altLang="en-US" sz="1600" b="1" dirty="0">
                <a:solidFill>
                  <a:srgbClr val="00FF00"/>
                </a:solidFill>
                <a:latin typeface="Times New Roman" pitchFamily="18" charset="0"/>
                <a:ea typeface="標楷體" pitchFamily="65" charset="-120"/>
              </a:rPr>
              <a:t>點</a:t>
            </a:r>
          </a:p>
        </p:txBody>
      </p:sp>
      <p:sp>
        <p:nvSpPr>
          <p:cNvPr id="9" name="內容版面配置區 4"/>
          <p:cNvSpPr txBox="1">
            <a:spLocks/>
          </p:cNvSpPr>
          <p:nvPr/>
        </p:nvSpPr>
        <p:spPr bwMode="auto">
          <a:xfrm>
            <a:off x="251520" y="2276872"/>
            <a:ext cx="5050904" cy="4320480"/>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u="sng" kern="0" dirty="0">
                <a:solidFill>
                  <a:srgbClr val="FFFF00"/>
                </a:solidFill>
                <a:latin typeface="+mn-ea"/>
              </a:rPr>
              <a:t>假設基準價為前一筆有效成交價</a:t>
            </a:r>
            <a:r>
              <a:rPr lang="en-US" altLang="zh-TW" sz="2000" b="1" u="sng" kern="0" dirty="0">
                <a:solidFill>
                  <a:srgbClr val="FFFF00"/>
                </a:solidFill>
                <a:latin typeface="+mn-ea"/>
              </a:rPr>
              <a:t>10,001</a:t>
            </a:r>
            <a:r>
              <a:rPr lang="zh-TW" altLang="en-US" sz="2000" b="1" u="sng" kern="0" dirty="0">
                <a:solidFill>
                  <a:srgbClr val="FFFF00"/>
                </a:solidFill>
                <a:latin typeface="+mn-ea"/>
              </a:rPr>
              <a:t>點，退單點數為</a:t>
            </a:r>
            <a:r>
              <a:rPr lang="en-US" altLang="zh-TW" sz="2000" b="1" u="sng" kern="0" dirty="0">
                <a:solidFill>
                  <a:srgbClr val="FFFF00"/>
                </a:solidFill>
                <a:latin typeface="+mn-ea"/>
              </a:rPr>
              <a:t>210</a:t>
            </a:r>
            <a:r>
              <a:rPr lang="zh-TW" altLang="en-US" sz="2000" b="1" u="sng" kern="0" dirty="0">
                <a:solidFill>
                  <a:srgbClr val="FFFF00"/>
                </a:solidFill>
                <a:latin typeface="+mn-ea"/>
              </a:rPr>
              <a:t>點，則即時價格區間上限為</a:t>
            </a:r>
            <a:r>
              <a:rPr lang="en-US" altLang="zh-TW" sz="2000" b="1" u="sng" kern="0" dirty="0">
                <a:solidFill>
                  <a:srgbClr val="FFFF00"/>
                </a:solidFill>
                <a:latin typeface="+mn-ea"/>
              </a:rPr>
              <a:t>10,211</a:t>
            </a:r>
            <a:r>
              <a:rPr lang="zh-TW" altLang="en-US" sz="2000" b="1" u="sng" kern="0" dirty="0">
                <a:solidFill>
                  <a:srgbClr val="FFFF00"/>
                </a:solidFill>
                <a:latin typeface="+mn-ea"/>
              </a:rPr>
              <a:t>點</a:t>
            </a:r>
            <a:r>
              <a:rPr lang="en-US" altLang="zh-TW" sz="2000" b="1" u="sng" kern="0" dirty="0">
                <a:solidFill>
                  <a:srgbClr val="FFFF00"/>
                </a:solidFill>
                <a:latin typeface="+mn-ea"/>
              </a:rPr>
              <a:t>(=10,001+210)</a:t>
            </a:r>
            <a:r>
              <a:rPr lang="zh-TW" altLang="en-US" sz="2000" b="1" u="sng" kern="0" dirty="0">
                <a:solidFill>
                  <a:srgbClr val="FFFF00"/>
                </a:solidFill>
                <a:latin typeface="+mn-ea"/>
              </a:rPr>
              <a:t>，若交易人以市價委託買進</a:t>
            </a:r>
            <a:r>
              <a:rPr lang="en-US" altLang="zh-TW" sz="2000" b="1" u="sng" kern="0" dirty="0">
                <a:solidFill>
                  <a:srgbClr val="FFFF00"/>
                </a:solidFill>
                <a:latin typeface="+mn-ea"/>
              </a:rPr>
              <a:t>15</a:t>
            </a:r>
            <a:r>
              <a:rPr lang="zh-TW" altLang="en-US" sz="2000" b="1" u="sng" kern="0" dirty="0">
                <a:solidFill>
                  <a:srgbClr val="FFFF00"/>
                </a:solidFill>
                <a:latin typeface="+mn-ea"/>
              </a:rPr>
              <a:t>口</a:t>
            </a:r>
            <a:r>
              <a:rPr lang="en-US" altLang="zh-TW" sz="2000" b="1" u="sng" kern="0" dirty="0">
                <a:solidFill>
                  <a:srgbClr val="FFFF00"/>
                </a:solidFill>
                <a:latin typeface="+mn-ea"/>
              </a:rPr>
              <a:t>TX</a:t>
            </a:r>
            <a:r>
              <a:rPr lang="zh-TW" altLang="en-US" sz="2000" b="1" u="sng" kern="0" dirty="0">
                <a:solidFill>
                  <a:srgbClr val="FFFF00"/>
                </a:solidFill>
                <a:latin typeface="+mn-ea"/>
              </a:rPr>
              <a:t>最近月契約</a:t>
            </a:r>
            <a:r>
              <a:rPr lang="zh-TW" altLang="en-US" sz="2000" b="1" u="sng" kern="0" dirty="0" smtClean="0">
                <a:solidFill>
                  <a:srgbClr val="FFFF00"/>
                </a:solidFill>
                <a:latin typeface="+mn-ea"/>
              </a:rPr>
              <a:t>：</a:t>
            </a:r>
            <a:endParaRPr lang="en-US" altLang="zh-TW" sz="2000" b="1" u="sng" kern="0" dirty="0" smtClean="0">
              <a:solidFill>
                <a:srgbClr val="FFFF00"/>
              </a:solidFill>
              <a:latin typeface="+mn-ea"/>
            </a:endParaRPr>
          </a:p>
          <a:p>
            <a:pPr marL="342900" indent="-342900" eaLnBrk="0" hangingPunct="0">
              <a:lnSpc>
                <a:spcPts val="2800"/>
              </a:lnSpc>
              <a:spcBef>
                <a:spcPts val="0"/>
              </a:spcBef>
              <a:buFont typeface="Wingdings" pitchFamily="2" charset="2"/>
              <a:buChar char="n"/>
              <a:defRPr/>
            </a:pPr>
            <a:r>
              <a:rPr lang="zh-TW" altLang="en-US" sz="2000" b="1" u="sng" kern="0" dirty="0">
                <a:solidFill>
                  <a:srgbClr val="FFFF00"/>
                </a:solidFill>
                <a:latin typeface="+mn-ea"/>
              </a:rPr>
              <a:t>依當時委託簿試算，該委託之可能成交價為</a:t>
            </a:r>
            <a:r>
              <a:rPr lang="en-US" altLang="zh-TW" sz="2000" b="1" u="sng" kern="0" dirty="0">
                <a:solidFill>
                  <a:srgbClr val="FFFF00"/>
                </a:solidFill>
                <a:latin typeface="+mn-ea"/>
              </a:rPr>
              <a:t>10,001</a:t>
            </a:r>
            <a:r>
              <a:rPr lang="zh-TW" altLang="en-US" sz="2000" b="1" u="sng" kern="0" dirty="0">
                <a:solidFill>
                  <a:srgbClr val="FFFF00"/>
                </a:solidFill>
                <a:latin typeface="+mn-ea"/>
              </a:rPr>
              <a:t>點</a:t>
            </a:r>
            <a:r>
              <a:rPr lang="en-US" altLang="zh-TW" sz="2000" b="1" u="sng" kern="0" dirty="0">
                <a:solidFill>
                  <a:srgbClr val="FFFF00"/>
                </a:solidFill>
                <a:latin typeface="+mn-ea"/>
              </a:rPr>
              <a:t>10</a:t>
            </a:r>
            <a:r>
              <a:rPr lang="zh-TW" altLang="en-US" sz="2000" b="1" u="sng" kern="0" dirty="0">
                <a:solidFill>
                  <a:srgbClr val="FFFF00"/>
                </a:solidFill>
                <a:latin typeface="+mn-ea"/>
              </a:rPr>
              <a:t>口、</a:t>
            </a:r>
            <a:r>
              <a:rPr lang="en-US" altLang="zh-TW" sz="2000" b="1" u="sng" kern="0" dirty="0">
                <a:solidFill>
                  <a:srgbClr val="FFFF00"/>
                </a:solidFill>
                <a:latin typeface="+mn-ea"/>
              </a:rPr>
              <a:t>10,400</a:t>
            </a:r>
            <a:r>
              <a:rPr lang="zh-TW" altLang="en-US" sz="2000" b="1" u="sng" kern="0" dirty="0">
                <a:solidFill>
                  <a:srgbClr val="FFFF00"/>
                </a:solidFill>
                <a:latin typeface="+mn-ea"/>
              </a:rPr>
              <a:t>點</a:t>
            </a:r>
            <a:r>
              <a:rPr lang="en-US" altLang="zh-TW" sz="2000" b="1" u="sng" kern="0" dirty="0">
                <a:solidFill>
                  <a:srgbClr val="FFFF00"/>
                </a:solidFill>
                <a:latin typeface="+mn-ea"/>
              </a:rPr>
              <a:t>2</a:t>
            </a:r>
            <a:r>
              <a:rPr lang="zh-TW" altLang="en-US" sz="2000" b="1" u="sng" kern="0" dirty="0">
                <a:solidFill>
                  <a:srgbClr val="FFFF00"/>
                </a:solidFill>
                <a:latin typeface="+mn-ea"/>
              </a:rPr>
              <a:t>口、</a:t>
            </a:r>
            <a:r>
              <a:rPr lang="en-US" altLang="zh-TW" sz="2000" b="1" u="sng" kern="0" dirty="0">
                <a:solidFill>
                  <a:srgbClr val="FFFF00"/>
                </a:solidFill>
                <a:latin typeface="+mn-ea"/>
              </a:rPr>
              <a:t>10,450</a:t>
            </a:r>
            <a:r>
              <a:rPr lang="zh-TW" altLang="en-US" sz="2000" b="1" u="sng" kern="0" dirty="0">
                <a:solidFill>
                  <a:srgbClr val="FFFF00"/>
                </a:solidFill>
                <a:latin typeface="+mn-ea"/>
              </a:rPr>
              <a:t>點</a:t>
            </a:r>
            <a:r>
              <a:rPr lang="en-US" altLang="zh-TW" sz="2000" b="1" u="sng" kern="0" dirty="0">
                <a:solidFill>
                  <a:srgbClr val="FFFF00"/>
                </a:solidFill>
                <a:latin typeface="+mn-ea"/>
              </a:rPr>
              <a:t>3</a:t>
            </a:r>
            <a:r>
              <a:rPr lang="zh-TW" altLang="en-US" sz="2000" b="1" u="sng" kern="0" dirty="0">
                <a:solidFill>
                  <a:srgbClr val="FFFF00"/>
                </a:solidFill>
                <a:latin typeface="+mn-ea"/>
              </a:rPr>
              <a:t>口：</a:t>
            </a:r>
          </a:p>
          <a:p>
            <a:pPr marL="342900" indent="-342900" eaLnBrk="0" hangingPunct="0">
              <a:lnSpc>
                <a:spcPts val="2800"/>
              </a:lnSpc>
              <a:spcBef>
                <a:spcPts val="0"/>
              </a:spcBef>
              <a:buFont typeface="Wingdings" pitchFamily="2" charset="2"/>
              <a:buChar char="n"/>
              <a:defRPr/>
            </a:pPr>
            <a:r>
              <a:rPr lang="zh-TW" altLang="en-US" sz="2000" b="1" u="sng" kern="0" dirty="0">
                <a:solidFill>
                  <a:srgbClr val="FFFF00"/>
                </a:solidFill>
                <a:latin typeface="+mn-ea"/>
              </a:rPr>
              <a:t>若委託條件為</a:t>
            </a:r>
            <a:r>
              <a:rPr lang="en-US" altLang="zh-TW" sz="2000" b="1" u="sng" kern="0" dirty="0">
                <a:solidFill>
                  <a:srgbClr val="00FF00"/>
                </a:solidFill>
                <a:latin typeface="+mn-ea"/>
              </a:rPr>
              <a:t>IOC</a:t>
            </a:r>
            <a:r>
              <a:rPr lang="zh-TW" altLang="en-US" sz="2000" b="1" u="sng" kern="0" dirty="0">
                <a:solidFill>
                  <a:srgbClr val="FFFF00"/>
                </a:solidFill>
                <a:latin typeface="+mn-ea"/>
              </a:rPr>
              <a:t>：</a:t>
            </a:r>
            <a:r>
              <a:rPr lang="en-US" altLang="zh-TW" sz="2000" b="1" u="sng" kern="0" dirty="0">
                <a:solidFill>
                  <a:srgbClr val="00FF00"/>
                </a:solidFill>
                <a:latin typeface="+mn-ea"/>
              </a:rPr>
              <a:t>10,001</a:t>
            </a:r>
            <a:r>
              <a:rPr lang="zh-TW" altLang="en-US" sz="2000" b="1" u="sng" kern="0" dirty="0">
                <a:solidFill>
                  <a:srgbClr val="00FF00"/>
                </a:solidFill>
                <a:latin typeface="+mn-ea"/>
              </a:rPr>
              <a:t>點</a:t>
            </a:r>
            <a:r>
              <a:rPr lang="en-US" altLang="zh-TW" sz="2000" b="1" u="sng" kern="0" dirty="0">
                <a:solidFill>
                  <a:srgbClr val="00FF00"/>
                </a:solidFill>
                <a:latin typeface="+mn-ea"/>
              </a:rPr>
              <a:t>10</a:t>
            </a:r>
            <a:r>
              <a:rPr lang="zh-TW" altLang="en-US" sz="2000" b="1" u="sng" kern="0" dirty="0">
                <a:solidFill>
                  <a:srgbClr val="00FF00"/>
                </a:solidFill>
                <a:latin typeface="+mn-ea"/>
              </a:rPr>
              <a:t>口成交，剩餘</a:t>
            </a:r>
            <a:r>
              <a:rPr lang="en-US" altLang="zh-TW" sz="2000" b="1" u="sng" kern="0" dirty="0">
                <a:solidFill>
                  <a:srgbClr val="00FF00"/>
                </a:solidFill>
                <a:latin typeface="+mn-ea"/>
              </a:rPr>
              <a:t>5</a:t>
            </a:r>
            <a:r>
              <a:rPr lang="zh-TW" altLang="en-US" sz="2000" b="1" u="sng" kern="0" dirty="0">
                <a:solidFill>
                  <a:srgbClr val="00FF00"/>
                </a:solidFill>
                <a:latin typeface="+mn-ea"/>
              </a:rPr>
              <a:t>口因可能成交價高於即時價格區間上限退單</a:t>
            </a:r>
          </a:p>
          <a:p>
            <a:pPr marL="342900" indent="-342900" eaLnBrk="0" hangingPunct="0">
              <a:lnSpc>
                <a:spcPts val="2800"/>
              </a:lnSpc>
              <a:spcBef>
                <a:spcPts val="0"/>
              </a:spcBef>
              <a:buFont typeface="Wingdings" pitchFamily="2" charset="2"/>
              <a:buChar char="n"/>
              <a:defRPr/>
            </a:pPr>
            <a:r>
              <a:rPr lang="zh-TW" altLang="en-US" sz="2000" b="1" u="sng" kern="0" dirty="0">
                <a:solidFill>
                  <a:srgbClr val="FFFF00"/>
                </a:solidFill>
                <a:latin typeface="+mn-ea"/>
              </a:rPr>
              <a:t>若委託條件為</a:t>
            </a:r>
            <a:r>
              <a:rPr lang="en-US" altLang="zh-TW" sz="2000" b="1" u="sng" kern="0" dirty="0">
                <a:solidFill>
                  <a:srgbClr val="00FF00"/>
                </a:solidFill>
                <a:latin typeface="+mn-ea"/>
              </a:rPr>
              <a:t>FOK</a:t>
            </a:r>
            <a:r>
              <a:rPr lang="zh-TW" altLang="en-US" sz="2000" b="1" u="sng" kern="0" dirty="0">
                <a:solidFill>
                  <a:srgbClr val="FFFF00"/>
                </a:solidFill>
                <a:latin typeface="+mn-ea"/>
              </a:rPr>
              <a:t>：</a:t>
            </a:r>
            <a:r>
              <a:rPr lang="zh-TW" altLang="en-US" sz="2000" b="1" u="sng" kern="0" dirty="0">
                <a:solidFill>
                  <a:srgbClr val="00FF00"/>
                </a:solidFill>
                <a:latin typeface="+mn-ea"/>
              </a:rPr>
              <a:t>整筆委託退</a:t>
            </a:r>
            <a:r>
              <a:rPr lang="zh-TW" altLang="en-US" sz="2000" b="1" u="sng" kern="0" dirty="0" smtClean="0">
                <a:solidFill>
                  <a:srgbClr val="00FF00"/>
                </a:solidFill>
                <a:latin typeface="+mn-ea"/>
              </a:rPr>
              <a:t>單</a:t>
            </a:r>
            <a:endParaRPr lang="zh-TW" altLang="en-US" sz="2000" b="1" u="sng" kern="0" dirty="0">
              <a:solidFill>
                <a:srgbClr val="00FF00"/>
              </a:solidFill>
              <a:latin typeface="+mn-ea"/>
            </a:endParaRP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5(</a:t>
            </a:r>
            <a:r>
              <a:rPr lang="zh-TW" altLang="en-US" b="1" dirty="0" smtClean="0">
                <a:solidFill>
                  <a:srgbClr val="FFFF00"/>
                </a:solidFill>
                <a:effectLst>
                  <a:outerShdw blurRad="38100" dist="38100" dir="2700000" algn="tl">
                    <a:srgbClr val="000000"/>
                  </a:outerShdw>
                </a:effectLst>
                <a:latin typeface="+mn-ea"/>
              </a:rPr>
              <a:t>單式月份</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1" name="Rectangle 4"/>
          <p:cNvSpPr>
            <a:spLocks noChangeArrowheads="1"/>
          </p:cNvSpPr>
          <p:nvPr/>
        </p:nvSpPr>
        <p:spPr bwMode="auto">
          <a:xfrm>
            <a:off x="1685273" y="1341436"/>
            <a:ext cx="5568833"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市價買進委託可能成交價高於即時價格區間上限</a:t>
            </a:r>
            <a:endParaRPr lang="zh-TW" altLang="en-US" dirty="0" smtClean="0">
              <a:effectLst>
                <a:outerShdw blurRad="38100" dist="38100" dir="2700000" algn="tl">
                  <a:srgbClr val="000000"/>
                </a:outerShdw>
              </a:effectLst>
            </a:endParaRPr>
          </a:p>
        </p:txBody>
      </p:sp>
      <p:sp>
        <p:nvSpPr>
          <p:cNvPr id="13" name="矩形 12"/>
          <p:cNvSpPr/>
          <p:nvPr/>
        </p:nvSpPr>
        <p:spPr bwMode="auto">
          <a:xfrm>
            <a:off x="7335668" y="4390643"/>
            <a:ext cx="692967" cy="393288"/>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3583693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3966591453"/>
              </p:ext>
            </p:extLst>
          </p:nvPr>
        </p:nvGraphicFramePr>
        <p:xfrm>
          <a:off x="5702300" y="2701925"/>
          <a:ext cx="2311399" cy="3800478"/>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45498">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0"/>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1"/>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2"/>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3"/>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4"/>
                  </a:ext>
                </a:extLst>
              </a:tr>
              <a:tr h="345498">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5"/>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6"/>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9750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7"/>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9700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8"/>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9650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9"/>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9600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10"/>
                  </a:ext>
                </a:extLst>
              </a:tr>
            </a:tbl>
          </a:graphicData>
        </a:graphic>
      </p:graphicFrame>
      <p:sp>
        <p:nvSpPr>
          <p:cNvPr id="9" name="內容版面配置區 4"/>
          <p:cNvSpPr txBox="1">
            <a:spLocks/>
          </p:cNvSpPr>
          <p:nvPr/>
        </p:nvSpPr>
        <p:spPr bwMode="auto">
          <a:xfrm>
            <a:off x="330200" y="2132856"/>
            <a:ext cx="4889872" cy="4536504"/>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有效委買委賣中價</a:t>
            </a:r>
            <a:r>
              <a:rPr lang="en-US" altLang="zh-TW" sz="2000" b="1" u="sng" kern="0" dirty="0">
                <a:solidFill>
                  <a:srgbClr val="FFFF00"/>
                </a:solidFill>
                <a:effectLst>
                  <a:outerShdw blurRad="38100" dist="38100" dir="2700000" algn="tl">
                    <a:srgbClr val="000000">
                      <a:alpha val="43137"/>
                    </a:srgbClr>
                  </a:outerShdw>
                </a:effectLst>
                <a:latin typeface="+mn-ea"/>
              </a:rPr>
              <a:t>10,000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210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點，則即時價格區間下限為</a:t>
            </a:r>
            <a:r>
              <a:rPr lang="en-US" altLang="zh-TW" sz="2000" b="1" u="sng" kern="0" dirty="0">
                <a:solidFill>
                  <a:srgbClr val="FFFF00"/>
                </a:solidFill>
                <a:effectLst>
                  <a:outerShdw blurRad="38100" dist="38100" dir="2700000" algn="tl">
                    <a:srgbClr val="000000">
                      <a:alpha val="43137"/>
                    </a:srgbClr>
                  </a:outerShdw>
                </a:effectLst>
                <a:latin typeface="+mn-ea"/>
              </a:rPr>
              <a:t>9,790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(=10,000</a:t>
            </a:r>
            <a:r>
              <a:rPr lang="zh-TW" altLang="en-US" sz="2000" b="1" u="sng" kern="0" dirty="0">
                <a:solidFill>
                  <a:srgbClr val="FFFF00"/>
                </a:solidFill>
                <a:effectLst>
                  <a:outerShdw blurRad="38100" dist="38100" dir="2700000" algn="tl">
                    <a:srgbClr val="000000">
                      <a:alpha val="43137"/>
                    </a:srgbClr>
                  </a:outerShdw>
                </a:effectLst>
                <a:latin typeface="+mn-ea"/>
              </a:rPr>
              <a:t>－</a:t>
            </a:r>
            <a:r>
              <a:rPr lang="en-US" altLang="zh-TW" sz="2000" b="1" u="sng" kern="0" dirty="0">
                <a:solidFill>
                  <a:srgbClr val="FFFF00"/>
                </a:solidFill>
                <a:effectLst>
                  <a:outerShdw blurRad="38100" dist="38100" dir="2700000" algn="tl">
                    <a:srgbClr val="000000">
                      <a:alpha val="43137"/>
                    </a:srgbClr>
                  </a:outerShdw>
                </a:effectLst>
                <a:latin typeface="+mn-ea"/>
              </a:rPr>
              <a:t>210)</a:t>
            </a:r>
            <a:r>
              <a:rPr lang="zh-TW" altLang="en-US" sz="2000" b="1" kern="0" dirty="0">
                <a:solidFill>
                  <a:srgbClr val="FFFF00"/>
                </a:solidFill>
                <a:effectLst>
                  <a:outerShdw blurRad="38100" dist="38100" dir="2700000" algn="tl">
                    <a:srgbClr val="000000">
                      <a:alpha val="43137"/>
                    </a:srgbClr>
                  </a:outerShdw>
                </a:effectLst>
                <a:latin typeface="+mn-ea"/>
              </a:rPr>
              <a:t>，若交易人以市價委託賣出</a:t>
            </a:r>
            <a:r>
              <a:rPr lang="en-US" altLang="zh-TW" sz="2000" b="1" kern="0" dirty="0">
                <a:solidFill>
                  <a:srgbClr val="FFFF00"/>
                </a:solidFill>
                <a:effectLst>
                  <a:outerShdw blurRad="38100" dist="38100" dir="2700000" algn="tl">
                    <a:srgbClr val="000000">
                      <a:alpha val="43137"/>
                    </a:srgbClr>
                  </a:outerShdw>
                </a:effectLst>
                <a:latin typeface="+mn-ea"/>
              </a:rPr>
              <a:t>20</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最近月契約</a:t>
            </a:r>
            <a:r>
              <a:rPr lang="zh-TW" altLang="en-US" sz="2000" b="1" kern="0" dirty="0" smtClean="0">
                <a:solidFill>
                  <a:srgbClr val="FFFF00"/>
                </a:solidFill>
                <a:effectLst>
                  <a:outerShdw blurRad="38100" dist="38100" dir="2700000" algn="tl">
                    <a:srgbClr val="000000">
                      <a:alpha val="43137"/>
                    </a:srgbClr>
                  </a:outerShdw>
                </a:effectLst>
                <a:latin typeface="+mn-ea"/>
              </a:rPr>
              <a:t>：</a:t>
            </a:r>
            <a:endParaRPr lang="en-US" altLang="zh-TW" sz="2000" b="1" kern="0" dirty="0" smtClean="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依當時委託簿試算，該委託之可能成交價為</a:t>
            </a:r>
            <a:r>
              <a:rPr lang="en-US" altLang="zh-TW" sz="2000" b="1" kern="0" dirty="0">
                <a:solidFill>
                  <a:srgbClr val="FFFF00"/>
                </a:solidFill>
                <a:effectLst>
                  <a:outerShdw blurRad="38100" dist="38100" dir="2700000" algn="tl">
                    <a:srgbClr val="000000">
                      <a:alpha val="43137"/>
                    </a:srgbClr>
                  </a:outerShdw>
                </a:effectLst>
                <a:latin typeface="+mn-ea"/>
              </a:rPr>
              <a:t>9,999</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10</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9,750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4</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9,700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6</a:t>
            </a:r>
            <a:r>
              <a:rPr lang="zh-TW" altLang="en-US" sz="2000" b="1" kern="0" dirty="0">
                <a:solidFill>
                  <a:srgbClr val="FFFF00"/>
                </a:solidFill>
                <a:effectLst>
                  <a:outerShdw blurRad="38100" dist="38100" dir="2700000" algn="tl">
                    <a:srgbClr val="000000">
                      <a:alpha val="43137"/>
                    </a:srgbClr>
                  </a:outerShdw>
                </a:effectLst>
                <a:latin typeface="+mn-ea"/>
              </a:rPr>
              <a:t>口：</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IOC</a:t>
            </a:r>
            <a:r>
              <a:rPr lang="zh-TW" altLang="en-US" sz="2000" b="1" kern="0" dirty="0">
                <a:solidFill>
                  <a:srgbClr val="FFFF00"/>
                </a:solidFill>
                <a:effectLst>
                  <a:outerShdw blurRad="38100" dist="38100" dir="2700000" algn="tl">
                    <a:srgbClr val="000000">
                      <a:alpha val="43137"/>
                    </a:srgbClr>
                  </a:outerShdw>
                </a:effectLst>
                <a:latin typeface="+mn-ea"/>
              </a:rPr>
              <a:t>：</a:t>
            </a:r>
            <a:r>
              <a:rPr lang="en-US" altLang="zh-TW" sz="2000" b="1" kern="0" dirty="0">
                <a:solidFill>
                  <a:srgbClr val="00FF00"/>
                </a:solidFill>
                <a:effectLst>
                  <a:outerShdw blurRad="38100" dist="38100" dir="2700000" algn="tl">
                    <a:srgbClr val="000000">
                      <a:alpha val="43137"/>
                    </a:srgbClr>
                  </a:outerShdw>
                </a:effectLst>
                <a:latin typeface="+mn-ea"/>
              </a:rPr>
              <a:t>9,999</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10</a:t>
            </a:r>
            <a:r>
              <a:rPr lang="zh-TW" altLang="en-US" sz="2000" b="1" kern="0" dirty="0">
                <a:solidFill>
                  <a:srgbClr val="00FF00"/>
                </a:solidFill>
                <a:effectLst>
                  <a:outerShdw blurRad="38100" dist="38100" dir="2700000" algn="tl">
                    <a:srgbClr val="000000">
                      <a:alpha val="43137"/>
                    </a:srgbClr>
                  </a:outerShdw>
                </a:effectLst>
                <a:latin typeface="+mn-ea"/>
              </a:rPr>
              <a:t>口成交，剩餘</a:t>
            </a:r>
            <a:r>
              <a:rPr lang="en-US" altLang="zh-TW" sz="2000" b="1" kern="0" dirty="0">
                <a:solidFill>
                  <a:srgbClr val="00FF00"/>
                </a:solidFill>
                <a:effectLst>
                  <a:outerShdw blurRad="38100" dist="38100" dir="2700000" algn="tl">
                    <a:srgbClr val="000000">
                      <a:alpha val="43137"/>
                    </a:srgbClr>
                  </a:outerShdw>
                </a:effectLst>
                <a:latin typeface="+mn-ea"/>
              </a:rPr>
              <a:t>10</a:t>
            </a:r>
            <a:r>
              <a:rPr lang="zh-TW" altLang="en-US" sz="2000" b="1" kern="0" dirty="0">
                <a:solidFill>
                  <a:srgbClr val="00FF00"/>
                </a:solidFill>
                <a:effectLst>
                  <a:outerShdw blurRad="38100" dist="38100" dir="2700000" algn="tl">
                    <a:srgbClr val="000000">
                      <a:alpha val="43137"/>
                    </a:srgbClr>
                  </a:outerShdw>
                </a:effectLst>
                <a:latin typeface="+mn-ea"/>
              </a:rPr>
              <a:t>口因可能成交價低於即時價格區間下限退單</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FOK</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a:t>
            </a:r>
            <a:r>
              <a:rPr lang="zh-TW" altLang="en-US" sz="2000" b="1" kern="0" dirty="0" smtClean="0">
                <a:solidFill>
                  <a:srgbClr val="00FF00"/>
                </a:solidFill>
                <a:effectLst>
                  <a:outerShdw blurRad="38100" dist="38100" dir="2700000" algn="tl">
                    <a:srgbClr val="000000">
                      <a:alpha val="43137"/>
                    </a:srgbClr>
                  </a:outerShdw>
                </a:effectLst>
                <a:latin typeface="+mn-ea"/>
              </a:rPr>
              <a:t>單</a:t>
            </a:r>
            <a:endParaRPr lang="zh-TW" altLang="en-US" sz="2000" b="1" kern="0" dirty="0">
              <a:solidFill>
                <a:srgbClr val="00FF00"/>
              </a:solidFill>
              <a:effectLst>
                <a:outerShdw blurRad="38100" dist="38100" dir="2700000" algn="tl">
                  <a:srgbClr val="000000">
                    <a:alpha val="43137"/>
                  </a:srgbClr>
                </a:outerShdw>
              </a:effectLst>
              <a:latin typeface="+mn-ea"/>
            </a:endParaRPr>
          </a:p>
        </p:txBody>
      </p:sp>
      <p:sp>
        <p:nvSpPr>
          <p:cNvPr id="135223" name="文字方塊 9"/>
          <p:cNvSpPr txBox="1">
            <a:spLocks noChangeArrowheads="1"/>
          </p:cNvSpPr>
          <p:nvPr/>
        </p:nvSpPr>
        <p:spPr bwMode="auto">
          <a:xfrm>
            <a:off x="8043249" y="4656710"/>
            <a:ext cx="1079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a:solidFill>
                  <a:srgbClr val="00FF00"/>
                </a:solidFill>
                <a:effectLst>
                  <a:outerShdw blurRad="38100" dist="38100" dir="2700000" algn="tl">
                    <a:srgbClr val="000000">
                      <a:alpha val="43137"/>
                    </a:srgbClr>
                  </a:outerShdw>
                </a:effectLst>
                <a:latin typeface="+mn-ea"/>
                <a:ea typeface="+mn-ea"/>
              </a:rPr>
              <a:t>即時價格</a:t>
            </a:r>
            <a:endParaRPr lang="en-US" altLang="zh-TW" sz="1600" b="1">
              <a:solidFill>
                <a:srgbClr val="00FF00"/>
              </a:solidFill>
              <a:effectLst>
                <a:outerShdw blurRad="38100" dist="38100" dir="2700000" algn="tl">
                  <a:srgbClr val="000000">
                    <a:alpha val="43137"/>
                  </a:srgbClr>
                </a:outerShdw>
              </a:effectLst>
              <a:latin typeface="+mn-ea"/>
              <a:ea typeface="+mn-ea"/>
            </a:endParaRPr>
          </a:p>
          <a:p>
            <a:r>
              <a:rPr lang="zh-TW" altLang="en-US" sz="1600" b="1">
                <a:solidFill>
                  <a:srgbClr val="00FF00"/>
                </a:solidFill>
                <a:effectLst>
                  <a:outerShdw blurRad="38100" dist="38100" dir="2700000" algn="tl">
                    <a:srgbClr val="000000">
                      <a:alpha val="43137"/>
                    </a:srgbClr>
                  </a:outerShdw>
                </a:effectLst>
                <a:latin typeface="+mn-ea"/>
                <a:ea typeface="+mn-ea"/>
              </a:rPr>
              <a:t>區間下限</a:t>
            </a:r>
            <a:endParaRPr lang="en-US" altLang="zh-TW" sz="1600" b="1">
              <a:solidFill>
                <a:srgbClr val="00FF00"/>
              </a:solidFill>
              <a:effectLst>
                <a:outerShdw blurRad="38100" dist="38100" dir="2700000" algn="tl">
                  <a:srgbClr val="000000">
                    <a:alpha val="43137"/>
                  </a:srgbClr>
                </a:outerShdw>
              </a:effectLst>
              <a:latin typeface="+mn-ea"/>
              <a:ea typeface="+mn-ea"/>
            </a:endParaRPr>
          </a:p>
          <a:p>
            <a:r>
              <a:rPr lang="en-US" altLang="zh-TW" sz="1600" b="1">
                <a:solidFill>
                  <a:srgbClr val="00FF00"/>
                </a:solidFill>
                <a:effectLst>
                  <a:outerShdw blurRad="38100" dist="38100" dir="2700000" algn="tl">
                    <a:srgbClr val="000000">
                      <a:alpha val="43137"/>
                    </a:srgbClr>
                  </a:outerShdw>
                </a:effectLst>
                <a:latin typeface="+mn-ea"/>
                <a:ea typeface="+mn-ea"/>
              </a:rPr>
              <a:t>9,790</a:t>
            </a:r>
            <a:r>
              <a:rPr lang="zh-TW" altLang="en-US" sz="1600" b="1">
                <a:solidFill>
                  <a:srgbClr val="00FF00"/>
                </a:solidFill>
                <a:effectLst>
                  <a:outerShdw blurRad="38100" dist="38100" dir="2700000" algn="tl">
                    <a:srgbClr val="000000">
                      <a:alpha val="43137"/>
                    </a:srgbClr>
                  </a:outerShdw>
                </a:effectLst>
                <a:latin typeface="+mn-ea"/>
                <a:ea typeface="+mn-ea"/>
              </a:rPr>
              <a:t>點</a:t>
            </a:r>
          </a:p>
        </p:txBody>
      </p:sp>
      <p:cxnSp>
        <p:nvCxnSpPr>
          <p:cNvPr id="135224" name="直線接點 10"/>
          <p:cNvCxnSpPr>
            <a:cxnSpLocks noChangeShapeType="1"/>
          </p:cNvCxnSpPr>
          <p:nvPr/>
        </p:nvCxnSpPr>
        <p:spPr bwMode="auto">
          <a:xfrm>
            <a:off x="5508104" y="5081628"/>
            <a:ext cx="2489200" cy="12700"/>
          </a:xfrm>
          <a:prstGeom prst="line">
            <a:avLst/>
          </a:prstGeom>
          <a:noFill/>
          <a:ln w="38100" algn="ctr">
            <a:solidFill>
              <a:srgbClr val="FF0000"/>
            </a:solidFill>
            <a:prstDash val="sysDash"/>
            <a:miter lim="800000"/>
            <a:headEnd/>
            <a:tailEnd/>
          </a:ln>
        </p:spPr>
      </p:cxn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6(</a:t>
            </a:r>
            <a:r>
              <a:rPr lang="zh-TW" altLang="en-US" b="1" dirty="0" smtClean="0">
                <a:solidFill>
                  <a:srgbClr val="FFFF00"/>
                </a:solidFill>
                <a:effectLst>
                  <a:outerShdw blurRad="38100" dist="38100" dir="2700000" algn="tl">
                    <a:srgbClr val="000000"/>
                  </a:outerShdw>
                </a:effectLst>
                <a:latin typeface="+mn-ea"/>
              </a:rPr>
              <a:t>單式月份</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1" name="Rectangle 4"/>
          <p:cNvSpPr>
            <a:spLocks noChangeArrowheads="1"/>
          </p:cNvSpPr>
          <p:nvPr/>
        </p:nvSpPr>
        <p:spPr bwMode="auto">
          <a:xfrm>
            <a:off x="1685273" y="1341436"/>
            <a:ext cx="5568833"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市價賣出委託可能成交價低於即時價格區間下限</a:t>
            </a:r>
            <a:endParaRPr lang="zh-TW" altLang="en-US" dirty="0" smtClean="0">
              <a:effectLst>
                <a:outerShdw blurRad="38100" dist="38100" dir="2700000" algn="tl">
                  <a:srgbClr val="000000"/>
                </a:outerShdw>
              </a:effectLst>
            </a:endParaRPr>
          </a:p>
        </p:txBody>
      </p:sp>
      <p:sp>
        <p:nvSpPr>
          <p:cNvPr id="13" name="矩形 12"/>
          <p:cNvSpPr/>
          <p:nvPr/>
        </p:nvSpPr>
        <p:spPr bwMode="auto">
          <a:xfrm>
            <a:off x="5724128" y="4797152"/>
            <a:ext cx="692967" cy="297176"/>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3393167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4099789984"/>
              </p:ext>
            </p:extLst>
          </p:nvPr>
        </p:nvGraphicFramePr>
        <p:xfrm>
          <a:off x="5727700" y="2578100"/>
          <a:ext cx="2311399" cy="3924305"/>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56755">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0"/>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10400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1"/>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10300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2"/>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10208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3"/>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10205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4"/>
                  </a:ext>
                </a:extLst>
              </a:tr>
              <a:tr h="356755">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10161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5"/>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10160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6"/>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7"/>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8"/>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9"/>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10"/>
                  </a:ext>
                </a:extLst>
              </a:tr>
            </a:tbl>
          </a:graphicData>
        </a:graphic>
      </p:graphicFrame>
      <p:cxnSp>
        <p:nvCxnSpPr>
          <p:cNvPr id="136246" name="直線接點 6"/>
          <p:cNvCxnSpPr>
            <a:cxnSpLocks noChangeShapeType="1"/>
          </p:cNvCxnSpPr>
          <p:nvPr/>
        </p:nvCxnSpPr>
        <p:spPr bwMode="auto">
          <a:xfrm>
            <a:off x="6322392" y="4368800"/>
            <a:ext cx="1778000" cy="12700"/>
          </a:xfrm>
          <a:prstGeom prst="line">
            <a:avLst/>
          </a:prstGeom>
          <a:noFill/>
          <a:ln w="38100" algn="ctr">
            <a:solidFill>
              <a:srgbClr val="FF0000"/>
            </a:solidFill>
            <a:prstDash val="sysDash"/>
            <a:miter lim="800000"/>
            <a:headEnd/>
            <a:tailEnd/>
          </a:ln>
        </p:spPr>
      </p:cxnSp>
      <p:sp>
        <p:nvSpPr>
          <p:cNvPr id="136247" name="文字方塊 7"/>
          <p:cNvSpPr txBox="1">
            <a:spLocks noChangeArrowheads="1"/>
          </p:cNvSpPr>
          <p:nvPr/>
        </p:nvSpPr>
        <p:spPr bwMode="auto">
          <a:xfrm>
            <a:off x="8100392" y="3940968"/>
            <a:ext cx="104360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a:solidFill>
                  <a:srgbClr val="00FF00"/>
                </a:solidFill>
                <a:latin typeface="Times New Roman" pitchFamily="18" charset="0"/>
                <a:ea typeface="標楷體" pitchFamily="65" charset="-120"/>
              </a:rPr>
              <a:t>即時價格區間上限</a:t>
            </a:r>
            <a:r>
              <a:rPr lang="en-US" altLang="zh-TW" sz="1600" b="1">
                <a:solidFill>
                  <a:srgbClr val="00FF00"/>
                </a:solidFill>
                <a:latin typeface="Times New Roman" pitchFamily="18" charset="0"/>
                <a:ea typeface="標楷體" pitchFamily="65" charset="-120"/>
              </a:rPr>
              <a:t>10,200</a:t>
            </a:r>
            <a:r>
              <a:rPr lang="zh-TW" altLang="en-US" sz="1600" b="1">
                <a:solidFill>
                  <a:srgbClr val="00FF00"/>
                </a:solidFill>
                <a:latin typeface="Times New Roman" pitchFamily="18" charset="0"/>
                <a:ea typeface="標楷體" pitchFamily="65" charset="-120"/>
              </a:rPr>
              <a:t>點</a:t>
            </a:r>
          </a:p>
        </p:txBody>
      </p:sp>
      <p:sp>
        <p:nvSpPr>
          <p:cNvPr id="9" name="內容版面配置區 4"/>
          <p:cNvSpPr txBox="1">
            <a:spLocks/>
          </p:cNvSpPr>
          <p:nvPr/>
        </p:nvSpPr>
        <p:spPr bwMode="auto">
          <a:xfrm>
            <a:off x="457200" y="2132856"/>
            <a:ext cx="5050904" cy="4608512"/>
          </a:xfrm>
          <a:prstGeom prst="rect">
            <a:avLst/>
          </a:prstGeom>
          <a:noFill/>
          <a:ln w="9525">
            <a:noFill/>
            <a:miter lim="800000"/>
            <a:headEnd/>
            <a:tailEnd/>
          </a:ln>
        </p:spPr>
        <p:txBody>
          <a:bodyPr/>
          <a:lstStyle/>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前一筆有效成交價</a:t>
            </a:r>
            <a:r>
              <a:rPr lang="en-US" altLang="zh-TW" sz="2000" b="1" u="sng" kern="0" dirty="0">
                <a:solidFill>
                  <a:srgbClr val="FFFF00"/>
                </a:solidFill>
                <a:effectLst>
                  <a:outerShdw blurRad="38100" dist="38100" dir="2700000" algn="tl">
                    <a:srgbClr val="000000">
                      <a:alpha val="43137"/>
                    </a:srgbClr>
                  </a:outerShdw>
                </a:effectLst>
                <a:latin typeface="+mn-ea"/>
              </a:rPr>
              <a:t>10,000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點，則即時價格區間上限為</a:t>
            </a:r>
            <a:r>
              <a:rPr lang="en-US" altLang="zh-TW" sz="2000" b="1" u="sng" kern="0" dirty="0">
                <a:solidFill>
                  <a:srgbClr val="FFFF00"/>
                </a:solidFill>
                <a:effectLst>
                  <a:outerShdw blurRad="38100" dist="38100" dir="2700000" algn="tl">
                    <a:srgbClr val="000000">
                      <a:alpha val="43137"/>
                    </a:srgbClr>
                  </a:outerShdw>
                </a:effectLst>
                <a:latin typeface="+mn-ea"/>
              </a:rPr>
              <a:t>10,200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(=10,000</a:t>
            </a:r>
            <a:r>
              <a:rPr lang="zh-TW" altLang="en-US" sz="2000" b="1" u="sng" kern="0" dirty="0">
                <a:solidFill>
                  <a:srgbClr val="FFFF00"/>
                </a:solidFill>
                <a:effectLst>
                  <a:outerShdw blurRad="38100" dist="38100" dir="2700000" algn="tl">
                    <a:srgbClr val="000000">
                      <a:alpha val="43137"/>
                    </a:srgbClr>
                  </a:outerShdw>
                </a:effectLst>
                <a:latin typeface="+mn-ea"/>
              </a:rPr>
              <a:t>＋</a:t>
            </a:r>
            <a:r>
              <a:rPr lang="en-US" altLang="zh-TW" sz="2000" b="1" u="sng"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，若交易人以一定範圍市價委託買進</a:t>
            </a:r>
            <a:r>
              <a:rPr lang="en-US" altLang="zh-TW" sz="2000" b="1" kern="0" dirty="0">
                <a:solidFill>
                  <a:srgbClr val="FFFF00"/>
                </a:solidFill>
                <a:effectLst>
                  <a:outerShdw blurRad="38100" dist="38100" dir="2700000" algn="tl">
                    <a:srgbClr val="000000">
                      <a:alpha val="43137"/>
                    </a:srgbClr>
                  </a:outerShdw>
                </a:effectLst>
                <a:latin typeface="+mn-ea"/>
              </a:rPr>
              <a:t>15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最近月契約</a:t>
            </a:r>
            <a:r>
              <a:rPr lang="zh-TW" altLang="en-US" sz="2000" b="1" kern="0" dirty="0" smtClean="0">
                <a:solidFill>
                  <a:srgbClr val="FFFF00"/>
                </a:solidFill>
                <a:effectLst>
                  <a:outerShdw blurRad="38100" dist="38100" dir="2700000" algn="tl">
                    <a:srgbClr val="000000">
                      <a:alpha val="43137"/>
                    </a:srgbClr>
                  </a:outerShdw>
                </a:effectLst>
                <a:latin typeface="+mn-ea"/>
              </a:rPr>
              <a:t>：</a:t>
            </a:r>
            <a:endParaRPr lang="en-US" altLang="zh-TW" sz="2000" b="1" kern="0" dirty="0" smtClean="0">
              <a:solidFill>
                <a:srgbClr val="FFFF00"/>
              </a:solidFill>
              <a:effectLst>
                <a:outerShdw blurRad="38100" dist="38100" dir="2700000" algn="tl">
                  <a:srgbClr val="000000">
                    <a:alpha val="43137"/>
                  </a:srgbClr>
                </a:outerShdw>
              </a:effectLst>
              <a:latin typeface="+mn-ea"/>
            </a:endParaRP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若一定範圍市價委託買進限定價格為</a:t>
            </a:r>
            <a:r>
              <a:rPr lang="en-US" altLang="zh-TW" sz="2000" b="1" kern="0" dirty="0">
                <a:solidFill>
                  <a:srgbClr val="FFFF00"/>
                </a:solidFill>
                <a:effectLst>
                  <a:outerShdw blurRad="38100" dist="38100" dir="2700000" algn="tl">
                    <a:srgbClr val="000000">
                      <a:alpha val="43137"/>
                    </a:srgbClr>
                  </a:outerShdw>
                </a:effectLst>
                <a:latin typeface="+mn-ea"/>
              </a:rPr>
              <a:t>10,210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(=10,160</a:t>
            </a:r>
            <a:r>
              <a:rPr lang="zh-TW" altLang="en-US" sz="2000" b="1" kern="0" dirty="0">
                <a:solidFill>
                  <a:srgbClr val="FFFF00"/>
                </a:solidFill>
                <a:effectLst>
                  <a:outerShdw blurRad="38100" dist="38100" dir="2700000" algn="tl">
                    <a:srgbClr val="000000">
                      <a:alpha val="43137"/>
                    </a:srgbClr>
                  </a:outerShdw>
                </a:effectLst>
                <a:latin typeface="+mn-ea"/>
              </a:rPr>
              <a:t>點＋一定點數</a:t>
            </a:r>
            <a:r>
              <a:rPr lang="en-US" altLang="zh-TW" sz="2000" b="1" kern="0" dirty="0">
                <a:solidFill>
                  <a:srgbClr val="FFFF00"/>
                </a:solidFill>
                <a:effectLst>
                  <a:outerShdw blurRad="38100" dist="38100" dir="2700000" algn="tl">
                    <a:srgbClr val="000000">
                      <a:alpha val="43137"/>
                    </a:srgbClr>
                  </a:outerShdw>
                </a:effectLst>
                <a:latin typeface="+mn-ea"/>
              </a:rPr>
              <a:t>50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a:t>
            </a: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依當時委託簿試算，該委託之可能成交價為</a:t>
            </a:r>
            <a:r>
              <a:rPr lang="en-US" altLang="zh-TW" sz="2000" b="1" kern="0" dirty="0">
                <a:solidFill>
                  <a:srgbClr val="FFFF00"/>
                </a:solidFill>
                <a:effectLst>
                  <a:outerShdw blurRad="38100" dist="38100" dir="2700000" algn="tl">
                    <a:srgbClr val="000000">
                      <a:alpha val="43137"/>
                    </a:srgbClr>
                  </a:outerShdw>
                </a:effectLst>
                <a:latin typeface="+mn-ea"/>
              </a:rPr>
              <a:t>10,161</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10</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10,205</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2</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10,208</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3</a:t>
            </a:r>
            <a:r>
              <a:rPr lang="zh-TW" altLang="en-US" sz="2000" b="1" kern="0" dirty="0">
                <a:solidFill>
                  <a:srgbClr val="FFFF00"/>
                </a:solidFill>
                <a:effectLst>
                  <a:outerShdw blurRad="38100" dist="38100" dir="2700000" algn="tl">
                    <a:srgbClr val="000000">
                      <a:alpha val="43137"/>
                    </a:srgbClr>
                  </a:outerShdw>
                </a:effectLst>
                <a:latin typeface="+mn-ea"/>
              </a:rPr>
              <a:t>口：</a:t>
            </a: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IOC</a:t>
            </a:r>
            <a:r>
              <a:rPr lang="zh-TW" altLang="en-US" sz="2000" b="1" kern="0" dirty="0">
                <a:solidFill>
                  <a:srgbClr val="FFFF00"/>
                </a:solidFill>
                <a:effectLst>
                  <a:outerShdw blurRad="38100" dist="38100" dir="2700000" algn="tl">
                    <a:srgbClr val="000000">
                      <a:alpha val="43137"/>
                    </a:srgbClr>
                  </a:outerShdw>
                </a:effectLst>
                <a:latin typeface="+mn-ea"/>
              </a:rPr>
              <a:t>：</a:t>
            </a:r>
            <a:r>
              <a:rPr lang="en-US" altLang="zh-TW" sz="2000" b="1" kern="0" dirty="0">
                <a:solidFill>
                  <a:srgbClr val="00FF00"/>
                </a:solidFill>
                <a:effectLst>
                  <a:outerShdw blurRad="38100" dist="38100" dir="2700000" algn="tl">
                    <a:srgbClr val="000000">
                      <a:alpha val="43137"/>
                    </a:srgbClr>
                  </a:outerShdw>
                </a:effectLst>
                <a:latin typeface="+mn-ea"/>
              </a:rPr>
              <a:t>10,161</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10</a:t>
            </a:r>
            <a:r>
              <a:rPr lang="zh-TW" altLang="en-US" sz="2000" b="1" kern="0" dirty="0">
                <a:solidFill>
                  <a:srgbClr val="00FF00"/>
                </a:solidFill>
                <a:effectLst>
                  <a:outerShdw blurRad="38100" dist="38100" dir="2700000" algn="tl">
                    <a:srgbClr val="000000">
                      <a:alpha val="43137"/>
                    </a:srgbClr>
                  </a:outerShdw>
                </a:effectLst>
                <a:latin typeface="+mn-ea"/>
              </a:rPr>
              <a:t>口成交，剩餘</a:t>
            </a:r>
            <a:r>
              <a:rPr lang="en-US" altLang="zh-TW" sz="2000" b="1" kern="0" dirty="0">
                <a:solidFill>
                  <a:srgbClr val="00FF00"/>
                </a:solidFill>
                <a:effectLst>
                  <a:outerShdw blurRad="38100" dist="38100" dir="2700000" algn="tl">
                    <a:srgbClr val="000000">
                      <a:alpha val="43137"/>
                    </a:srgbClr>
                  </a:outerShdw>
                </a:effectLst>
                <a:latin typeface="+mn-ea"/>
              </a:rPr>
              <a:t>5</a:t>
            </a:r>
            <a:r>
              <a:rPr lang="zh-TW" altLang="en-US" sz="2000" b="1" kern="0" dirty="0">
                <a:solidFill>
                  <a:srgbClr val="00FF00"/>
                </a:solidFill>
                <a:effectLst>
                  <a:outerShdw blurRad="38100" dist="38100" dir="2700000" algn="tl">
                    <a:srgbClr val="000000">
                      <a:alpha val="43137"/>
                    </a:srgbClr>
                  </a:outerShdw>
                </a:effectLst>
                <a:latin typeface="+mn-ea"/>
              </a:rPr>
              <a:t>口因可能成交價高於即時價格區間上限退單</a:t>
            </a: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FOK</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a:t>
            </a:r>
            <a:r>
              <a:rPr lang="zh-TW" altLang="en-US" sz="2000" b="1" kern="0" dirty="0" smtClean="0">
                <a:solidFill>
                  <a:srgbClr val="00FF00"/>
                </a:solidFill>
                <a:effectLst>
                  <a:outerShdw blurRad="38100" dist="38100" dir="2700000" algn="tl">
                    <a:srgbClr val="000000">
                      <a:alpha val="43137"/>
                    </a:srgbClr>
                  </a:outerShdw>
                </a:effectLst>
                <a:latin typeface="+mn-ea"/>
              </a:rPr>
              <a:t>單</a:t>
            </a:r>
            <a:endParaRPr lang="zh-TW" altLang="en-US" sz="2000" b="1" kern="0" dirty="0">
              <a:solidFill>
                <a:srgbClr val="00FF00"/>
              </a:solidFill>
              <a:effectLst>
                <a:outerShdw blurRad="38100" dist="38100" dir="2700000" algn="tl">
                  <a:srgbClr val="000000">
                    <a:alpha val="43137"/>
                  </a:srgbClr>
                </a:outerShdw>
              </a:effectLst>
              <a:latin typeface="+mn-ea"/>
            </a:endParaRP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7(</a:t>
            </a:r>
            <a:r>
              <a:rPr lang="zh-TW" altLang="en-US" b="1" dirty="0" smtClean="0">
                <a:solidFill>
                  <a:srgbClr val="FFFF00"/>
                </a:solidFill>
                <a:effectLst>
                  <a:outerShdw blurRad="38100" dist="38100" dir="2700000" algn="tl">
                    <a:srgbClr val="000000"/>
                  </a:outerShdw>
                </a:effectLst>
                <a:latin typeface="+mn-ea"/>
              </a:rPr>
              <a:t>單式月份</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1" name="Rectangle 4"/>
          <p:cNvSpPr>
            <a:spLocks noChangeArrowheads="1"/>
          </p:cNvSpPr>
          <p:nvPr/>
        </p:nvSpPr>
        <p:spPr bwMode="auto">
          <a:xfrm>
            <a:off x="1531103" y="1341436"/>
            <a:ext cx="6081794"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一定範圍市價委託買進可能成交價高於即時價格區間</a:t>
            </a:r>
            <a:endParaRPr lang="zh-TW" altLang="en-US" dirty="0" smtClean="0">
              <a:effectLst>
                <a:outerShdw blurRad="38100" dist="38100" dir="2700000" algn="tl">
                  <a:srgbClr val="000000"/>
                </a:outerShdw>
              </a:effectLst>
            </a:endParaRPr>
          </a:p>
        </p:txBody>
      </p:sp>
      <p:sp>
        <p:nvSpPr>
          <p:cNvPr id="13" name="矩形 12"/>
          <p:cNvSpPr/>
          <p:nvPr/>
        </p:nvSpPr>
        <p:spPr bwMode="auto">
          <a:xfrm>
            <a:off x="7335668" y="4390643"/>
            <a:ext cx="692967" cy="393288"/>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3141448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624789060"/>
              </p:ext>
            </p:extLst>
          </p:nvPr>
        </p:nvGraphicFramePr>
        <p:xfrm>
          <a:off x="5715000" y="2578100"/>
          <a:ext cx="2311399" cy="3924305"/>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56755">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0"/>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1"/>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2"/>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3"/>
                  </a:ext>
                </a:extLst>
              </a:tr>
              <a:tr h="35675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4"/>
                  </a:ext>
                </a:extLst>
              </a:tr>
              <a:tr h="356755">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9840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tc>
                <a:extLst>
                  <a:ext uri="{0D108BD9-81ED-4DB2-BD59-A6C34878D82A}">
                    <a16:rowId xmlns:a16="http://schemas.microsoft.com/office/drawing/2014/main" xmlns="" val="10005"/>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9839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6"/>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9798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7"/>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9795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8"/>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9700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09"/>
                  </a:ext>
                </a:extLst>
              </a:tr>
              <a:tr h="35675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9600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tc>
                <a:extLst>
                  <a:ext uri="{0D108BD9-81ED-4DB2-BD59-A6C34878D82A}">
                    <a16:rowId xmlns:a16="http://schemas.microsoft.com/office/drawing/2014/main" xmlns="" val="10010"/>
                  </a:ext>
                </a:extLst>
              </a:tr>
            </a:tbl>
          </a:graphicData>
        </a:graphic>
      </p:graphicFrame>
      <p:sp>
        <p:nvSpPr>
          <p:cNvPr id="9" name="內容版面配置區 4"/>
          <p:cNvSpPr txBox="1">
            <a:spLocks/>
          </p:cNvSpPr>
          <p:nvPr/>
        </p:nvSpPr>
        <p:spPr bwMode="auto">
          <a:xfrm>
            <a:off x="323528" y="2096126"/>
            <a:ext cx="5122912" cy="4392488"/>
          </a:xfrm>
          <a:prstGeom prst="rect">
            <a:avLst/>
          </a:prstGeom>
          <a:noFill/>
          <a:ln w="9525">
            <a:noFill/>
            <a:miter lim="800000"/>
            <a:headEnd/>
            <a:tailEnd/>
          </a:ln>
        </p:spPr>
        <p:txBody>
          <a:bodyPr/>
          <a:lstStyle/>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前一筆有效成交價</a:t>
            </a:r>
            <a:r>
              <a:rPr lang="en-US" altLang="zh-TW" sz="2000" b="1" u="sng" kern="0" dirty="0">
                <a:solidFill>
                  <a:srgbClr val="FFFF00"/>
                </a:solidFill>
                <a:effectLst>
                  <a:outerShdw blurRad="38100" dist="38100" dir="2700000" algn="tl">
                    <a:srgbClr val="000000">
                      <a:alpha val="43137"/>
                    </a:srgbClr>
                  </a:outerShdw>
                </a:effectLst>
                <a:latin typeface="+mn-ea"/>
              </a:rPr>
              <a:t>10,000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點，則即時價格區間下限為</a:t>
            </a:r>
            <a:r>
              <a:rPr lang="en-US" altLang="zh-TW" sz="2000" b="1" u="sng" kern="0" dirty="0">
                <a:solidFill>
                  <a:srgbClr val="FFFF00"/>
                </a:solidFill>
                <a:effectLst>
                  <a:outerShdw blurRad="38100" dist="38100" dir="2700000" algn="tl">
                    <a:srgbClr val="000000">
                      <a:alpha val="43137"/>
                    </a:srgbClr>
                  </a:outerShdw>
                </a:effectLst>
                <a:latin typeface="+mn-ea"/>
              </a:rPr>
              <a:t>9,800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(=10,000</a:t>
            </a:r>
            <a:r>
              <a:rPr lang="zh-TW" altLang="en-US" sz="2000" b="1" u="sng" kern="0" dirty="0">
                <a:solidFill>
                  <a:srgbClr val="FFFF00"/>
                </a:solidFill>
                <a:effectLst>
                  <a:outerShdw blurRad="38100" dist="38100" dir="2700000" algn="tl">
                    <a:srgbClr val="000000">
                      <a:alpha val="43137"/>
                    </a:srgbClr>
                  </a:outerShdw>
                </a:effectLst>
                <a:latin typeface="+mn-ea"/>
              </a:rPr>
              <a:t>－</a:t>
            </a:r>
            <a:r>
              <a:rPr lang="en-US" altLang="zh-TW" sz="2000" b="1" u="sng"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，若交易人以一定範圍市價委託賣出</a:t>
            </a:r>
            <a:r>
              <a:rPr lang="en-US" altLang="zh-TW" sz="2000" b="1" kern="0" dirty="0">
                <a:solidFill>
                  <a:srgbClr val="FFFF00"/>
                </a:solidFill>
                <a:effectLst>
                  <a:outerShdw blurRad="38100" dist="38100" dir="2700000" algn="tl">
                    <a:srgbClr val="000000">
                      <a:alpha val="43137"/>
                    </a:srgbClr>
                  </a:outerShdw>
                </a:effectLst>
                <a:latin typeface="+mn-ea"/>
              </a:rPr>
              <a:t>15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最近月契約</a:t>
            </a:r>
            <a:r>
              <a:rPr lang="zh-TW" altLang="en-US" sz="2000" b="1" kern="0" dirty="0" smtClean="0">
                <a:solidFill>
                  <a:srgbClr val="FFFF00"/>
                </a:solidFill>
                <a:effectLst>
                  <a:outerShdw blurRad="38100" dist="38100" dir="2700000" algn="tl">
                    <a:srgbClr val="000000">
                      <a:alpha val="43137"/>
                    </a:srgbClr>
                  </a:outerShdw>
                </a:effectLst>
                <a:latin typeface="+mn-ea"/>
              </a:rPr>
              <a:t>：</a:t>
            </a:r>
            <a:endParaRPr lang="en-US" altLang="zh-TW" sz="2000" b="1" kern="0" dirty="0" smtClean="0">
              <a:solidFill>
                <a:srgbClr val="FFFF00"/>
              </a:solidFill>
              <a:effectLst>
                <a:outerShdw blurRad="38100" dist="38100" dir="2700000" algn="tl">
                  <a:srgbClr val="000000">
                    <a:alpha val="43137"/>
                  </a:srgbClr>
                </a:outerShdw>
              </a:effectLst>
              <a:latin typeface="+mn-ea"/>
            </a:endParaRP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若一定範圍市價委託賣出限定價格為</a:t>
            </a:r>
            <a:r>
              <a:rPr lang="en-US" altLang="zh-TW" sz="2000" b="1" kern="0" dirty="0">
                <a:solidFill>
                  <a:srgbClr val="FFFF00"/>
                </a:solidFill>
                <a:effectLst>
                  <a:outerShdw blurRad="38100" dist="38100" dir="2700000" algn="tl">
                    <a:srgbClr val="000000">
                      <a:alpha val="43137"/>
                    </a:srgbClr>
                  </a:outerShdw>
                </a:effectLst>
                <a:latin typeface="+mn-ea"/>
              </a:rPr>
              <a:t>9,790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(=9,840</a:t>
            </a:r>
            <a:r>
              <a:rPr lang="zh-TW" altLang="en-US" sz="2000" b="1" kern="0" dirty="0">
                <a:solidFill>
                  <a:srgbClr val="FFFF00"/>
                </a:solidFill>
                <a:effectLst>
                  <a:outerShdw blurRad="38100" dist="38100" dir="2700000" algn="tl">
                    <a:srgbClr val="000000">
                      <a:alpha val="43137"/>
                    </a:srgbClr>
                  </a:outerShdw>
                </a:effectLst>
                <a:latin typeface="+mn-ea"/>
              </a:rPr>
              <a:t>點－一定點數</a:t>
            </a:r>
            <a:r>
              <a:rPr lang="en-US" altLang="zh-TW" sz="2000" b="1" kern="0" dirty="0">
                <a:solidFill>
                  <a:srgbClr val="FFFF00"/>
                </a:solidFill>
                <a:effectLst>
                  <a:outerShdw blurRad="38100" dist="38100" dir="2700000" algn="tl">
                    <a:srgbClr val="000000">
                      <a:alpha val="43137"/>
                    </a:srgbClr>
                  </a:outerShdw>
                </a:effectLst>
                <a:latin typeface="+mn-ea"/>
              </a:rPr>
              <a:t>50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a:t>
            </a: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依當時委託簿試算，該委託之可能成交價為</a:t>
            </a:r>
            <a:r>
              <a:rPr lang="en-US" altLang="zh-TW" sz="2000" b="1" kern="0" dirty="0">
                <a:solidFill>
                  <a:srgbClr val="FFFF00"/>
                </a:solidFill>
                <a:effectLst>
                  <a:outerShdw blurRad="38100" dist="38100" dir="2700000" algn="tl">
                    <a:srgbClr val="000000">
                      <a:alpha val="43137"/>
                    </a:srgbClr>
                  </a:outerShdw>
                </a:effectLst>
                <a:latin typeface="+mn-ea"/>
              </a:rPr>
              <a:t>9,839</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6</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9,798</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3</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9,795</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6</a:t>
            </a:r>
            <a:r>
              <a:rPr lang="zh-TW" altLang="en-US" sz="2000" b="1" kern="0" dirty="0">
                <a:solidFill>
                  <a:srgbClr val="FFFF00"/>
                </a:solidFill>
                <a:effectLst>
                  <a:outerShdw blurRad="38100" dist="38100" dir="2700000" algn="tl">
                    <a:srgbClr val="000000">
                      <a:alpha val="43137"/>
                    </a:srgbClr>
                  </a:outerShdw>
                </a:effectLst>
                <a:latin typeface="+mn-ea"/>
              </a:rPr>
              <a:t>口：</a:t>
            </a: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IOC</a:t>
            </a:r>
            <a:r>
              <a:rPr lang="zh-TW" altLang="en-US" sz="2000" b="1" kern="0" dirty="0">
                <a:solidFill>
                  <a:srgbClr val="FFFF00"/>
                </a:solidFill>
                <a:effectLst>
                  <a:outerShdw blurRad="38100" dist="38100" dir="2700000" algn="tl">
                    <a:srgbClr val="000000">
                      <a:alpha val="43137"/>
                    </a:srgbClr>
                  </a:outerShdw>
                </a:effectLst>
                <a:latin typeface="+mn-ea"/>
              </a:rPr>
              <a:t>：</a:t>
            </a:r>
            <a:r>
              <a:rPr lang="en-US" altLang="zh-TW" sz="2000" b="1" kern="0" dirty="0">
                <a:solidFill>
                  <a:srgbClr val="00FF00"/>
                </a:solidFill>
                <a:effectLst>
                  <a:outerShdw blurRad="38100" dist="38100" dir="2700000" algn="tl">
                    <a:srgbClr val="000000">
                      <a:alpha val="43137"/>
                    </a:srgbClr>
                  </a:outerShdw>
                </a:effectLst>
                <a:latin typeface="+mn-ea"/>
              </a:rPr>
              <a:t>9,839</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6</a:t>
            </a:r>
            <a:r>
              <a:rPr lang="zh-TW" altLang="en-US" sz="2000" b="1" kern="0" dirty="0">
                <a:solidFill>
                  <a:srgbClr val="00FF00"/>
                </a:solidFill>
                <a:effectLst>
                  <a:outerShdw blurRad="38100" dist="38100" dir="2700000" algn="tl">
                    <a:srgbClr val="000000">
                      <a:alpha val="43137"/>
                    </a:srgbClr>
                  </a:outerShdw>
                </a:effectLst>
                <a:latin typeface="+mn-ea"/>
              </a:rPr>
              <a:t>口成交，剩餘</a:t>
            </a:r>
            <a:r>
              <a:rPr lang="en-US" altLang="zh-TW" sz="2000" b="1" kern="0" dirty="0">
                <a:solidFill>
                  <a:srgbClr val="00FF00"/>
                </a:solidFill>
                <a:effectLst>
                  <a:outerShdw blurRad="38100" dist="38100" dir="2700000" algn="tl">
                    <a:srgbClr val="000000">
                      <a:alpha val="43137"/>
                    </a:srgbClr>
                  </a:outerShdw>
                </a:effectLst>
                <a:latin typeface="+mn-ea"/>
              </a:rPr>
              <a:t>9</a:t>
            </a:r>
            <a:r>
              <a:rPr lang="zh-TW" altLang="en-US" sz="2000" b="1" kern="0" dirty="0">
                <a:solidFill>
                  <a:srgbClr val="00FF00"/>
                </a:solidFill>
                <a:effectLst>
                  <a:outerShdw blurRad="38100" dist="38100" dir="2700000" algn="tl">
                    <a:srgbClr val="000000">
                      <a:alpha val="43137"/>
                    </a:srgbClr>
                  </a:outerShdw>
                </a:effectLst>
                <a:latin typeface="+mn-ea"/>
              </a:rPr>
              <a:t>口因可能成交價低於即時價格區間下限退單</a:t>
            </a: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FOK</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整筆委託退單</a:t>
            </a:r>
          </a:p>
          <a:p>
            <a:pPr marL="342900" indent="-342900" eaLnBrk="0" hangingPunct="0">
              <a:spcBef>
                <a:spcPts val="0"/>
              </a:spcBef>
              <a:buFont typeface="Wingdings" pitchFamily="2" charset="2"/>
              <a:buChar char="n"/>
              <a:defRPr/>
            </a:pPr>
            <a:endParaRPr lang="en-US" altLang="zh-TW" sz="2000" b="1" kern="0" dirty="0">
              <a:solidFill>
                <a:srgbClr val="FFFF00"/>
              </a:solidFill>
              <a:effectLst>
                <a:outerShdw blurRad="38100" dist="38100" dir="2700000" algn="tl">
                  <a:srgbClr val="000000">
                    <a:alpha val="43137"/>
                  </a:srgbClr>
                </a:outerShdw>
              </a:effectLst>
              <a:latin typeface="+mn-ea"/>
            </a:endParaRPr>
          </a:p>
        </p:txBody>
      </p:sp>
      <p:cxnSp>
        <p:nvCxnSpPr>
          <p:cNvPr id="137271" name="直線接點 9"/>
          <p:cNvCxnSpPr>
            <a:cxnSpLocks noChangeShapeType="1"/>
          </p:cNvCxnSpPr>
          <p:nvPr/>
        </p:nvCxnSpPr>
        <p:spPr bwMode="auto">
          <a:xfrm>
            <a:off x="5580112" y="5063704"/>
            <a:ext cx="2489200" cy="12700"/>
          </a:xfrm>
          <a:prstGeom prst="line">
            <a:avLst/>
          </a:prstGeom>
          <a:noFill/>
          <a:ln w="38100" algn="ctr">
            <a:solidFill>
              <a:srgbClr val="FF0000"/>
            </a:solidFill>
            <a:prstDash val="sysDash"/>
            <a:miter lim="800000"/>
            <a:headEnd/>
            <a:tailEnd/>
          </a:ln>
        </p:spPr>
      </p:cxnSp>
      <p:sp>
        <p:nvSpPr>
          <p:cNvPr id="137272" name="文字方塊 10"/>
          <p:cNvSpPr txBox="1">
            <a:spLocks noChangeArrowheads="1"/>
          </p:cNvSpPr>
          <p:nvPr/>
        </p:nvSpPr>
        <p:spPr bwMode="auto">
          <a:xfrm>
            <a:off x="8064500" y="4648572"/>
            <a:ext cx="1079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a:solidFill>
                  <a:srgbClr val="00FF00"/>
                </a:solidFill>
                <a:effectLst>
                  <a:outerShdw blurRad="38100" dist="38100" dir="2700000" algn="tl">
                    <a:srgbClr val="000000">
                      <a:alpha val="43137"/>
                    </a:srgbClr>
                  </a:outerShdw>
                </a:effectLst>
                <a:latin typeface="+mn-ea"/>
                <a:ea typeface="+mn-ea"/>
              </a:rPr>
              <a:t>即時價格</a:t>
            </a:r>
            <a:endParaRPr lang="en-US" altLang="zh-TW" sz="1600" b="1">
              <a:solidFill>
                <a:srgbClr val="00FF00"/>
              </a:solidFill>
              <a:effectLst>
                <a:outerShdw blurRad="38100" dist="38100" dir="2700000" algn="tl">
                  <a:srgbClr val="000000">
                    <a:alpha val="43137"/>
                  </a:srgbClr>
                </a:outerShdw>
              </a:effectLst>
              <a:latin typeface="+mn-ea"/>
              <a:ea typeface="+mn-ea"/>
            </a:endParaRPr>
          </a:p>
          <a:p>
            <a:r>
              <a:rPr lang="zh-TW" altLang="en-US" sz="1600" b="1">
                <a:solidFill>
                  <a:srgbClr val="00FF00"/>
                </a:solidFill>
                <a:effectLst>
                  <a:outerShdw blurRad="38100" dist="38100" dir="2700000" algn="tl">
                    <a:srgbClr val="000000">
                      <a:alpha val="43137"/>
                    </a:srgbClr>
                  </a:outerShdw>
                </a:effectLst>
                <a:latin typeface="+mn-ea"/>
                <a:ea typeface="+mn-ea"/>
              </a:rPr>
              <a:t>區間下限</a:t>
            </a:r>
            <a:endParaRPr lang="en-US" altLang="zh-TW" sz="1600" b="1">
              <a:solidFill>
                <a:srgbClr val="00FF00"/>
              </a:solidFill>
              <a:effectLst>
                <a:outerShdw blurRad="38100" dist="38100" dir="2700000" algn="tl">
                  <a:srgbClr val="000000">
                    <a:alpha val="43137"/>
                  </a:srgbClr>
                </a:outerShdw>
              </a:effectLst>
              <a:latin typeface="+mn-ea"/>
              <a:ea typeface="+mn-ea"/>
            </a:endParaRPr>
          </a:p>
          <a:p>
            <a:r>
              <a:rPr lang="en-US" altLang="zh-TW" sz="1600" b="1">
                <a:solidFill>
                  <a:srgbClr val="00FF00"/>
                </a:solidFill>
                <a:effectLst>
                  <a:outerShdw blurRad="38100" dist="38100" dir="2700000" algn="tl">
                    <a:srgbClr val="000000">
                      <a:alpha val="43137"/>
                    </a:srgbClr>
                  </a:outerShdw>
                </a:effectLst>
                <a:latin typeface="+mn-ea"/>
                <a:ea typeface="+mn-ea"/>
              </a:rPr>
              <a:t>9,800</a:t>
            </a:r>
            <a:r>
              <a:rPr lang="zh-TW" altLang="en-US" sz="1600" b="1">
                <a:solidFill>
                  <a:srgbClr val="00FF00"/>
                </a:solidFill>
                <a:effectLst>
                  <a:outerShdw blurRad="38100" dist="38100" dir="2700000" algn="tl">
                    <a:srgbClr val="000000">
                      <a:alpha val="43137"/>
                    </a:srgbClr>
                  </a:outerShdw>
                </a:effectLst>
                <a:latin typeface="+mn-ea"/>
                <a:ea typeface="+mn-ea"/>
              </a:rPr>
              <a:t>點</a:t>
            </a: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8(</a:t>
            </a:r>
            <a:r>
              <a:rPr lang="zh-TW" altLang="en-US" b="1" dirty="0" smtClean="0">
                <a:solidFill>
                  <a:srgbClr val="FFFF00"/>
                </a:solidFill>
                <a:effectLst>
                  <a:outerShdw blurRad="38100" dist="38100" dir="2700000" algn="tl">
                    <a:srgbClr val="000000"/>
                  </a:outerShdw>
                </a:effectLst>
                <a:latin typeface="+mn-ea"/>
              </a:rPr>
              <a:t>單式月份</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1" name="Rectangle 4"/>
          <p:cNvSpPr>
            <a:spLocks noChangeArrowheads="1"/>
          </p:cNvSpPr>
          <p:nvPr/>
        </p:nvSpPr>
        <p:spPr bwMode="auto">
          <a:xfrm>
            <a:off x="1531103" y="1341436"/>
            <a:ext cx="6081794"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一定範圍市價委託賣出可能成交價低於即時價格區間</a:t>
            </a:r>
            <a:endParaRPr lang="zh-TW" altLang="en-US" dirty="0" smtClean="0">
              <a:effectLst>
                <a:outerShdw blurRad="38100" dist="38100" dir="2700000" algn="tl">
                  <a:srgbClr val="000000"/>
                </a:outerShdw>
              </a:effectLst>
            </a:endParaRPr>
          </a:p>
        </p:txBody>
      </p:sp>
      <p:sp>
        <p:nvSpPr>
          <p:cNvPr id="13" name="矩形 12"/>
          <p:cNvSpPr/>
          <p:nvPr/>
        </p:nvSpPr>
        <p:spPr bwMode="auto">
          <a:xfrm>
            <a:off x="5724128" y="4698277"/>
            <a:ext cx="692967" cy="393288"/>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131101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3479892609"/>
              </p:ext>
            </p:extLst>
          </p:nvPr>
        </p:nvGraphicFramePr>
        <p:xfrm>
          <a:off x="5600700" y="2701925"/>
          <a:ext cx="2311399" cy="3800478"/>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45498">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0"/>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10900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1"/>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10800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2"/>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10700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3"/>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4"/>
                  </a:ext>
                </a:extLst>
              </a:tr>
              <a:tr h="345498">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5"/>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6"/>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7"/>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8"/>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9"/>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9995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10"/>
                  </a:ext>
                </a:extLst>
              </a:tr>
            </a:tbl>
          </a:graphicData>
        </a:graphic>
      </p:graphicFrame>
      <p:sp>
        <p:nvSpPr>
          <p:cNvPr id="9" name="內容版面配置區 4"/>
          <p:cNvSpPr txBox="1">
            <a:spLocks/>
          </p:cNvSpPr>
          <p:nvPr/>
        </p:nvSpPr>
        <p:spPr bwMode="auto">
          <a:xfrm>
            <a:off x="323528" y="2132856"/>
            <a:ext cx="5050904" cy="4608512"/>
          </a:xfrm>
          <a:prstGeom prst="rect">
            <a:avLst/>
          </a:prstGeom>
          <a:noFill/>
          <a:ln w="9525">
            <a:noFill/>
            <a:miter lim="800000"/>
            <a:headEnd/>
            <a:tailEnd/>
          </a:ln>
        </p:spPr>
        <p:txBody>
          <a:bodyPr/>
          <a:lstStyle/>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前一筆有效成交價</a:t>
            </a:r>
            <a:r>
              <a:rPr lang="en-US" altLang="zh-TW" sz="2000" b="1" u="sng" kern="0" dirty="0">
                <a:solidFill>
                  <a:srgbClr val="FFFF00"/>
                </a:solidFill>
                <a:effectLst>
                  <a:outerShdw blurRad="38100" dist="38100" dir="2700000" algn="tl">
                    <a:srgbClr val="000000">
                      <a:alpha val="43137"/>
                    </a:srgbClr>
                  </a:outerShdw>
                </a:effectLst>
                <a:latin typeface="+mn-ea"/>
              </a:rPr>
              <a:t>10,000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點，則即時價格區間上限為</a:t>
            </a:r>
            <a:r>
              <a:rPr lang="en-US" altLang="zh-TW" sz="2000" b="1" u="sng" kern="0" dirty="0">
                <a:solidFill>
                  <a:srgbClr val="FFFF00"/>
                </a:solidFill>
                <a:effectLst>
                  <a:outerShdw blurRad="38100" dist="38100" dir="2700000" algn="tl">
                    <a:srgbClr val="000000">
                      <a:alpha val="43137"/>
                    </a:srgbClr>
                  </a:outerShdw>
                </a:effectLst>
                <a:latin typeface="+mn-ea"/>
              </a:rPr>
              <a:t>10,200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(=10,000+200)</a:t>
            </a:r>
            <a:r>
              <a:rPr lang="zh-TW" altLang="en-US" sz="2000" b="1" kern="0" dirty="0">
                <a:solidFill>
                  <a:srgbClr val="FFFF00"/>
                </a:solidFill>
                <a:effectLst>
                  <a:outerShdw blurRad="38100" dist="38100" dir="2700000" algn="tl">
                    <a:srgbClr val="000000">
                      <a:alpha val="43137"/>
                    </a:srgbClr>
                  </a:outerShdw>
                </a:effectLst>
                <a:latin typeface="+mn-ea"/>
              </a:rPr>
              <a:t>，若交易人以</a:t>
            </a:r>
            <a:r>
              <a:rPr lang="en-US" altLang="zh-TW" sz="2000" b="1" kern="0" dirty="0">
                <a:solidFill>
                  <a:srgbClr val="FFFF00"/>
                </a:solidFill>
                <a:effectLst>
                  <a:outerShdw blurRad="38100" dist="38100" dir="2700000" algn="tl">
                    <a:srgbClr val="000000">
                      <a:alpha val="43137"/>
                    </a:srgbClr>
                  </a:outerShdw>
                </a:effectLst>
                <a:latin typeface="+mn-ea"/>
              </a:rPr>
              <a:t>10,500</a:t>
            </a:r>
            <a:r>
              <a:rPr lang="zh-TW" altLang="en-US" sz="2000" b="1" kern="0" dirty="0">
                <a:solidFill>
                  <a:srgbClr val="FFFF00"/>
                </a:solidFill>
                <a:effectLst>
                  <a:outerShdw blurRad="38100" dist="38100" dir="2700000" algn="tl">
                    <a:srgbClr val="000000">
                      <a:alpha val="43137"/>
                    </a:srgbClr>
                  </a:outerShdw>
                </a:effectLst>
                <a:latin typeface="+mn-ea"/>
              </a:rPr>
              <a:t>點限價委託買進</a:t>
            </a:r>
            <a:r>
              <a:rPr lang="en-US" altLang="zh-TW" sz="2000" b="1" kern="0" dirty="0">
                <a:solidFill>
                  <a:srgbClr val="FFFF00"/>
                </a:solidFill>
                <a:effectLst>
                  <a:outerShdw blurRad="38100" dist="38100" dir="2700000" algn="tl">
                    <a:srgbClr val="000000">
                      <a:alpha val="43137"/>
                    </a:srgbClr>
                  </a:outerShdw>
                </a:effectLst>
                <a:latin typeface="+mn-ea"/>
              </a:rPr>
              <a:t>15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最近月契約</a:t>
            </a:r>
            <a:r>
              <a:rPr lang="zh-TW" altLang="en-US" sz="2000" b="1" kern="0" dirty="0" smtClean="0">
                <a:solidFill>
                  <a:srgbClr val="FFFF00"/>
                </a:solidFill>
                <a:effectLst>
                  <a:outerShdw blurRad="38100" dist="38100" dir="2700000" algn="tl">
                    <a:srgbClr val="000000">
                      <a:alpha val="43137"/>
                    </a:srgbClr>
                  </a:outerShdw>
                </a:effectLst>
                <a:latin typeface="+mn-ea"/>
              </a:rPr>
              <a:t>：</a:t>
            </a:r>
            <a:endParaRPr lang="en-US" altLang="zh-TW" sz="2000" b="1" kern="0" dirty="0" smtClean="0">
              <a:solidFill>
                <a:srgbClr val="FFFF00"/>
              </a:solidFill>
              <a:effectLst>
                <a:outerShdw blurRad="38100" dist="38100" dir="2700000" algn="tl">
                  <a:srgbClr val="000000">
                    <a:alpha val="43137"/>
                  </a:srgbClr>
                </a:outerShdw>
              </a:effectLst>
              <a:latin typeface="+mn-ea"/>
            </a:endParaRP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依當時委託簿試算，該委託之可能成交價為</a:t>
            </a:r>
            <a:r>
              <a:rPr lang="en-US" altLang="zh-TW" sz="2000" b="1" kern="0" dirty="0">
                <a:solidFill>
                  <a:srgbClr val="FFFF00"/>
                </a:solidFill>
                <a:effectLst>
                  <a:outerShdw blurRad="38100" dist="38100" dir="2700000" algn="tl">
                    <a:srgbClr val="000000">
                      <a:alpha val="43137"/>
                    </a:srgbClr>
                  </a:outerShdw>
                </a:effectLst>
                <a:latin typeface="+mn-ea"/>
              </a:rPr>
              <a:t>10,001</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8</a:t>
            </a:r>
            <a:r>
              <a:rPr lang="zh-TW" altLang="en-US" sz="2000" b="1" kern="0" dirty="0">
                <a:solidFill>
                  <a:srgbClr val="FFFF00"/>
                </a:solidFill>
                <a:effectLst>
                  <a:outerShdw blurRad="38100" dist="38100" dir="2700000" algn="tl">
                    <a:srgbClr val="000000">
                      <a:alpha val="43137"/>
                    </a:srgbClr>
                  </a:outerShdw>
                </a:effectLst>
                <a:latin typeface="+mn-ea"/>
              </a:rPr>
              <a:t>口、 </a:t>
            </a:r>
            <a:r>
              <a:rPr lang="en-US" altLang="zh-TW" sz="2000" b="1" kern="0" dirty="0">
                <a:solidFill>
                  <a:srgbClr val="FFFF00"/>
                </a:solidFill>
                <a:effectLst>
                  <a:outerShdw blurRad="38100" dist="38100" dir="2700000" algn="tl">
                    <a:srgbClr val="000000">
                      <a:alpha val="43137"/>
                    </a:srgbClr>
                  </a:outerShdw>
                </a:effectLst>
                <a:latin typeface="+mn-ea"/>
              </a:rPr>
              <a:t>10,002</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2</a:t>
            </a:r>
            <a:r>
              <a:rPr lang="zh-TW" altLang="en-US" sz="2000" b="1" kern="0" dirty="0">
                <a:solidFill>
                  <a:srgbClr val="FFFF00"/>
                </a:solidFill>
                <a:effectLst>
                  <a:outerShdw blurRad="38100" dist="38100" dir="2700000" algn="tl">
                    <a:srgbClr val="000000">
                      <a:alpha val="43137"/>
                    </a:srgbClr>
                  </a:outerShdw>
                </a:effectLst>
                <a:latin typeface="+mn-ea"/>
              </a:rPr>
              <a:t>口，剩餘</a:t>
            </a:r>
            <a:r>
              <a:rPr lang="en-US" altLang="zh-TW" sz="2000" b="1" kern="0" dirty="0">
                <a:solidFill>
                  <a:srgbClr val="FFFF00"/>
                </a:solidFill>
                <a:effectLst>
                  <a:outerShdw blurRad="38100" dist="38100" dir="2700000" algn="tl">
                    <a:srgbClr val="000000">
                      <a:alpha val="43137"/>
                    </a:srgbClr>
                  </a:outerShdw>
                </a:effectLst>
                <a:latin typeface="+mn-ea"/>
              </a:rPr>
              <a:t>5</a:t>
            </a:r>
            <a:r>
              <a:rPr lang="zh-TW" altLang="en-US" sz="2000" b="1" kern="0" dirty="0">
                <a:solidFill>
                  <a:srgbClr val="FFFF00"/>
                </a:solidFill>
                <a:effectLst>
                  <a:outerShdw blurRad="38100" dist="38100" dir="2700000" algn="tl">
                    <a:srgbClr val="000000">
                      <a:alpha val="43137"/>
                    </a:srgbClr>
                  </a:outerShdw>
                </a:effectLst>
                <a:latin typeface="+mn-ea"/>
              </a:rPr>
              <a:t>口因無可成交相對方，無法計算出可能成交價</a:t>
            </a: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FFFF00"/>
                </a:solidFill>
                <a:effectLst>
                  <a:outerShdw blurRad="38100" dist="38100" dir="2700000" algn="tl">
                    <a:srgbClr val="000000">
                      <a:alpha val="43137"/>
                    </a:srgbClr>
                  </a:outerShdw>
                </a:effectLst>
                <a:latin typeface="+mn-ea"/>
              </a:rPr>
              <a:t>ROD</a:t>
            </a:r>
            <a:r>
              <a:rPr lang="zh-TW" altLang="en-US" sz="2000" b="1" kern="0" dirty="0">
                <a:solidFill>
                  <a:srgbClr val="FFFF00"/>
                </a:solidFill>
                <a:effectLst>
                  <a:outerShdw blurRad="38100" dist="38100" dir="2700000" algn="tl">
                    <a:srgbClr val="000000">
                      <a:alpha val="43137"/>
                    </a:srgbClr>
                  </a:outerShdw>
                </a:effectLst>
                <a:latin typeface="+mn-ea"/>
              </a:rPr>
              <a:t>或</a:t>
            </a:r>
            <a:r>
              <a:rPr lang="en-US" altLang="zh-TW" sz="2000" b="1" kern="0" dirty="0">
                <a:solidFill>
                  <a:srgbClr val="00FF00"/>
                </a:solidFill>
                <a:effectLst>
                  <a:outerShdw blurRad="38100" dist="38100" dir="2700000" algn="tl">
                    <a:srgbClr val="000000">
                      <a:alpha val="43137"/>
                    </a:srgbClr>
                  </a:outerShdw>
                </a:effectLst>
                <a:latin typeface="+mn-ea"/>
              </a:rPr>
              <a:t>IOC</a:t>
            </a:r>
            <a:r>
              <a:rPr lang="zh-TW" altLang="en-US" sz="2000" b="1" kern="0" dirty="0">
                <a:solidFill>
                  <a:srgbClr val="FFFF00"/>
                </a:solidFill>
                <a:effectLst>
                  <a:outerShdw blurRad="38100" dist="38100" dir="2700000" algn="tl">
                    <a:srgbClr val="000000">
                      <a:alpha val="43137"/>
                    </a:srgbClr>
                  </a:outerShdw>
                </a:effectLst>
                <a:latin typeface="+mn-ea"/>
              </a:rPr>
              <a:t>：</a:t>
            </a:r>
            <a:r>
              <a:rPr lang="en-US" altLang="zh-TW" sz="2000" b="1" kern="0" dirty="0">
                <a:solidFill>
                  <a:srgbClr val="00FF00"/>
                </a:solidFill>
                <a:effectLst>
                  <a:outerShdw blurRad="38100" dist="38100" dir="2700000" algn="tl">
                    <a:srgbClr val="000000">
                      <a:alpha val="43137"/>
                    </a:srgbClr>
                  </a:outerShdw>
                </a:effectLst>
                <a:latin typeface="+mn-ea"/>
              </a:rPr>
              <a:t>10,001</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8</a:t>
            </a:r>
            <a:r>
              <a:rPr lang="zh-TW" altLang="en-US" sz="2000" b="1" kern="0" dirty="0">
                <a:solidFill>
                  <a:srgbClr val="00FF00"/>
                </a:solidFill>
                <a:effectLst>
                  <a:outerShdw blurRad="38100" dist="38100" dir="2700000" algn="tl">
                    <a:srgbClr val="000000">
                      <a:alpha val="43137"/>
                    </a:srgbClr>
                  </a:outerShdw>
                </a:effectLst>
                <a:latin typeface="+mn-ea"/>
              </a:rPr>
              <a:t>口、</a:t>
            </a:r>
            <a:r>
              <a:rPr lang="en-US" altLang="zh-TW" sz="2000" b="1" kern="0" dirty="0">
                <a:solidFill>
                  <a:srgbClr val="00FF00"/>
                </a:solidFill>
                <a:effectLst>
                  <a:outerShdw blurRad="38100" dist="38100" dir="2700000" algn="tl">
                    <a:srgbClr val="000000">
                      <a:alpha val="43137"/>
                    </a:srgbClr>
                  </a:outerShdw>
                </a:effectLst>
                <a:latin typeface="+mn-ea"/>
              </a:rPr>
              <a:t>10,002</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2</a:t>
            </a:r>
            <a:r>
              <a:rPr lang="zh-TW" altLang="en-US" sz="2000" b="1" kern="0" dirty="0">
                <a:solidFill>
                  <a:srgbClr val="00FF00"/>
                </a:solidFill>
                <a:effectLst>
                  <a:outerShdw blurRad="38100" dist="38100" dir="2700000" algn="tl">
                    <a:srgbClr val="000000">
                      <a:alpha val="43137"/>
                    </a:srgbClr>
                  </a:outerShdw>
                </a:effectLst>
                <a:latin typeface="+mn-ea"/>
              </a:rPr>
              <a:t>口成交，剩餘</a:t>
            </a:r>
            <a:r>
              <a:rPr lang="en-US" altLang="zh-TW" sz="2000" b="1" kern="0" dirty="0">
                <a:solidFill>
                  <a:srgbClr val="00FF00"/>
                </a:solidFill>
                <a:effectLst>
                  <a:outerShdw blurRad="38100" dist="38100" dir="2700000" algn="tl">
                    <a:srgbClr val="000000">
                      <a:alpha val="43137"/>
                    </a:srgbClr>
                  </a:outerShdw>
                </a:effectLst>
                <a:latin typeface="+mn-ea"/>
              </a:rPr>
              <a:t>5</a:t>
            </a:r>
            <a:r>
              <a:rPr lang="zh-TW" altLang="en-US" sz="2000" b="1" kern="0" dirty="0">
                <a:solidFill>
                  <a:srgbClr val="00FF00"/>
                </a:solidFill>
                <a:effectLst>
                  <a:outerShdw blurRad="38100" dist="38100" dir="2700000" algn="tl">
                    <a:srgbClr val="000000">
                      <a:alpha val="43137"/>
                    </a:srgbClr>
                  </a:outerShdw>
                </a:effectLst>
                <a:latin typeface="+mn-ea"/>
              </a:rPr>
              <a:t>口因委託價</a:t>
            </a:r>
            <a:r>
              <a:rPr lang="en-US" altLang="zh-TW" sz="2000" b="1" kern="0" dirty="0">
                <a:solidFill>
                  <a:srgbClr val="00FF00"/>
                </a:solidFill>
                <a:effectLst>
                  <a:outerShdw blurRad="38100" dist="38100" dir="2700000" algn="tl">
                    <a:srgbClr val="000000">
                      <a:alpha val="43137"/>
                    </a:srgbClr>
                  </a:outerShdw>
                </a:effectLst>
                <a:latin typeface="+mn-ea"/>
              </a:rPr>
              <a:t>10,500</a:t>
            </a:r>
            <a:r>
              <a:rPr lang="zh-TW" altLang="en-US" sz="2000" b="1" kern="0" dirty="0">
                <a:solidFill>
                  <a:srgbClr val="00FF00"/>
                </a:solidFill>
                <a:effectLst>
                  <a:outerShdw blurRad="38100" dist="38100" dir="2700000" algn="tl">
                    <a:srgbClr val="000000">
                      <a:alpha val="43137"/>
                    </a:srgbClr>
                  </a:outerShdw>
                </a:effectLst>
                <a:latin typeface="+mn-ea"/>
              </a:rPr>
              <a:t>點高於即時價格區間上限</a:t>
            </a:r>
            <a:r>
              <a:rPr lang="en-US" altLang="zh-TW" sz="2000" b="1" kern="0" dirty="0">
                <a:solidFill>
                  <a:srgbClr val="00FF00"/>
                </a:solidFill>
                <a:effectLst>
                  <a:outerShdw blurRad="38100" dist="38100" dir="2700000" algn="tl">
                    <a:srgbClr val="000000">
                      <a:alpha val="43137"/>
                    </a:srgbClr>
                  </a:outerShdw>
                </a:effectLst>
                <a:latin typeface="+mn-ea"/>
              </a:rPr>
              <a:t>(10,200</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退單</a:t>
            </a: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FOK</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a:t>
            </a:r>
            <a:r>
              <a:rPr lang="zh-TW" altLang="en-US" sz="2000" b="1" kern="0" dirty="0" smtClean="0">
                <a:solidFill>
                  <a:srgbClr val="00FF00"/>
                </a:solidFill>
                <a:effectLst>
                  <a:outerShdw blurRad="38100" dist="38100" dir="2700000" algn="tl">
                    <a:srgbClr val="000000">
                      <a:alpha val="43137"/>
                    </a:srgbClr>
                  </a:outerShdw>
                </a:effectLst>
                <a:latin typeface="+mn-ea"/>
              </a:rPr>
              <a:t>單</a:t>
            </a:r>
            <a:endParaRPr lang="zh-TW" altLang="en-US" sz="2000" b="1" kern="0" dirty="0">
              <a:solidFill>
                <a:srgbClr val="00FF00"/>
              </a:solidFill>
              <a:effectLst>
                <a:outerShdw blurRad="38100" dist="38100" dir="2700000" algn="tl">
                  <a:srgbClr val="000000">
                    <a:alpha val="43137"/>
                  </a:srgbClr>
                </a:outerShdw>
              </a:effectLst>
              <a:latin typeface="+mn-ea"/>
            </a:endParaRPr>
          </a:p>
        </p:txBody>
      </p:sp>
      <p:cxnSp>
        <p:nvCxnSpPr>
          <p:cNvPr id="138295" name="直線接點 11"/>
          <p:cNvCxnSpPr>
            <a:cxnSpLocks noChangeShapeType="1"/>
          </p:cNvCxnSpPr>
          <p:nvPr/>
        </p:nvCxnSpPr>
        <p:spPr bwMode="auto">
          <a:xfrm>
            <a:off x="6156176" y="4087812"/>
            <a:ext cx="1778000" cy="12700"/>
          </a:xfrm>
          <a:prstGeom prst="line">
            <a:avLst/>
          </a:prstGeom>
          <a:noFill/>
          <a:ln w="38100" algn="ctr">
            <a:solidFill>
              <a:srgbClr val="FF0000"/>
            </a:solidFill>
            <a:prstDash val="sysDash"/>
            <a:miter lim="800000"/>
            <a:headEnd/>
            <a:tailEnd/>
          </a:ln>
        </p:spPr>
      </p:cxnSp>
      <p:sp>
        <p:nvSpPr>
          <p:cNvPr id="138296" name="文字方塊 12"/>
          <p:cNvSpPr txBox="1">
            <a:spLocks noChangeArrowheads="1"/>
          </p:cNvSpPr>
          <p:nvPr/>
        </p:nvSpPr>
        <p:spPr bwMode="auto">
          <a:xfrm>
            <a:off x="8035885" y="3679031"/>
            <a:ext cx="110811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a:solidFill>
                  <a:srgbClr val="00FF00"/>
                </a:solidFill>
                <a:latin typeface="Times New Roman" pitchFamily="18" charset="0"/>
                <a:ea typeface="標楷體" pitchFamily="65" charset="-120"/>
              </a:rPr>
              <a:t>即時價格區間上限</a:t>
            </a:r>
            <a:r>
              <a:rPr lang="en-US" altLang="zh-TW" sz="1600" b="1">
                <a:solidFill>
                  <a:srgbClr val="00FF00"/>
                </a:solidFill>
                <a:latin typeface="Times New Roman" pitchFamily="18" charset="0"/>
                <a:ea typeface="標楷體" pitchFamily="65" charset="-120"/>
              </a:rPr>
              <a:t>10,200</a:t>
            </a:r>
            <a:r>
              <a:rPr lang="zh-TW" altLang="en-US" sz="1600" b="1">
                <a:solidFill>
                  <a:srgbClr val="00FF00"/>
                </a:solidFill>
                <a:latin typeface="Times New Roman" pitchFamily="18" charset="0"/>
                <a:ea typeface="標楷體" pitchFamily="65" charset="-120"/>
              </a:rPr>
              <a:t>點</a:t>
            </a: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9(</a:t>
            </a:r>
            <a:r>
              <a:rPr lang="zh-TW" altLang="en-US" b="1" dirty="0" smtClean="0">
                <a:solidFill>
                  <a:srgbClr val="FFFF00"/>
                </a:solidFill>
                <a:effectLst>
                  <a:outerShdw blurRad="38100" dist="38100" dir="2700000" algn="tl">
                    <a:srgbClr val="000000"/>
                  </a:outerShdw>
                </a:effectLst>
                <a:latin typeface="+mn-ea"/>
              </a:rPr>
              <a:t>單式月份</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1" name="Rectangle 4"/>
          <p:cNvSpPr>
            <a:spLocks noChangeArrowheads="1"/>
          </p:cNvSpPr>
          <p:nvPr/>
        </p:nvSpPr>
        <p:spPr bwMode="auto">
          <a:xfrm>
            <a:off x="632181" y="1341436"/>
            <a:ext cx="8133638"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限價買進委託無法計算出可能成交價，委買價格高於即時價格區間上限</a:t>
            </a:r>
            <a:endParaRPr lang="zh-TW" altLang="en-US" dirty="0" smtClean="0">
              <a:effectLst>
                <a:outerShdw blurRad="38100" dist="38100" dir="2700000" algn="tl">
                  <a:srgbClr val="000000"/>
                </a:outerShdw>
              </a:effectLst>
            </a:endParaRPr>
          </a:p>
        </p:txBody>
      </p:sp>
      <p:sp>
        <p:nvSpPr>
          <p:cNvPr id="12" name="矩形 11"/>
          <p:cNvSpPr/>
          <p:nvPr/>
        </p:nvSpPr>
        <p:spPr bwMode="auto">
          <a:xfrm>
            <a:off x="7271915" y="4116006"/>
            <a:ext cx="662262" cy="681146"/>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2347828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1049178153"/>
              </p:ext>
            </p:extLst>
          </p:nvPr>
        </p:nvGraphicFramePr>
        <p:xfrm>
          <a:off x="5600700" y="2701925"/>
          <a:ext cx="2311399" cy="3800478"/>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45498">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0"/>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1"/>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2"/>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3"/>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4"/>
                  </a:ext>
                </a:extLst>
              </a:tr>
              <a:tr h="345498">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10001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5"/>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9200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6"/>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9100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7"/>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9000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8"/>
                  </a:ext>
                </a:extLst>
              </a:tr>
              <a:tr h="345498">
                <a:tc rowSpan="2" gridSpan="2">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無其他委託</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ctr"/>
                </a:tc>
                <a:tc rowSpan="2" hMerge="1">
                  <a:txBody>
                    <a:bodyPr/>
                    <a:lstStyle/>
                    <a:p>
                      <a:pPr algn="ctr">
                        <a:lnSpc>
                          <a:spcPts val="2000"/>
                        </a:lnSpc>
                      </a:pPr>
                      <a:endParaRPr lang="zh-TW" altLang="en-US" dirty="0"/>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9"/>
                  </a:ext>
                </a:extLst>
              </a:tr>
              <a:tr h="345498">
                <a:tc gridSpan="2" vMerge="1">
                  <a:txBody>
                    <a:bodyPr/>
                    <a:lstStyle/>
                    <a:p>
                      <a:pPr algn="ctr">
                        <a:lnSpc>
                          <a:spcPts val="2000"/>
                        </a:lnSpc>
                      </a:pPr>
                      <a:endParaRPr lang="zh-TW" altLang="en-US" dirty="0"/>
                    </a:p>
                  </a:txBody>
                  <a:tcPr anchor="b"/>
                </a:tc>
                <a:tc hMerge="1" vMerge="1">
                  <a:txBody>
                    <a:bodyPr/>
                    <a:lstStyle/>
                    <a:p>
                      <a:pPr algn="ctr">
                        <a:lnSpc>
                          <a:spcPts val="2000"/>
                        </a:lnSpc>
                      </a:pPr>
                      <a:endParaRPr lang="zh-TW" altLang="en-US" dirty="0"/>
                    </a:p>
                  </a:txBody>
                  <a:tcPr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10"/>
                  </a:ext>
                </a:extLst>
              </a:tr>
            </a:tbl>
          </a:graphicData>
        </a:graphic>
      </p:graphicFrame>
      <p:sp>
        <p:nvSpPr>
          <p:cNvPr id="9" name="內容版面配置區 4"/>
          <p:cNvSpPr txBox="1">
            <a:spLocks/>
          </p:cNvSpPr>
          <p:nvPr/>
        </p:nvSpPr>
        <p:spPr bwMode="auto">
          <a:xfrm>
            <a:off x="251520" y="2348880"/>
            <a:ext cx="5080000" cy="4176464"/>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前一筆有效成交價</a:t>
            </a:r>
            <a:r>
              <a:rPr lang="en-US" altLang="zh-TW" sz="2000" b="1" u="sng" kern="0" dirty="0">
                <a:solidFill>
                  <a:srgbClr val="FFFF00"/>
                </a:solidFill>
                <a:effectLst>
                  <a:outerShdw blurRad="38100" dist="38100" dir="2700000" algn="tl">
                    <a:srgbClr val="000000">
                      <a:alpha val="43137"/>
                    </a:srgbClr>
                  </a:outerShdw>
                </a:effectLst>
                <a:latin typeface="+mn-ea"/>
              </a:rPr>
              <a:t>9,998</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點，則即時價格區間下限為</a:t>
            </a:r>
            <a:r>
              <a:rPr lang="en-US" altLang="zh-TW" sz="2000" b="1" u="sng" kern="0" dirty="0">
                <a:solidFill>
                  <a:srgbClr val="FFFF00"/>
                </a:solidFill>
                <a:effectLst>
                  <a:outerShdw blurRad="38100" dist="38100" dir="2700000" algn="tl">
                    <a:srgbClr val="000000">
                      <a:alpha val="43137"/>
                    </a:srgbClr>
                  </a:outerShdw>
                </a:effectLst>
                <a:latin typeface="+mn-ea"/>
              </a:rPr>
              <a:t>9,798</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(=9,998</a:t>
            </a:r>
            <a:r>
              <a:rPr lang="zh-TW" altLang="en-US" sz="2000" b="1" u="sng" kern="0" dirty="0">
                <a:solidFill>
                  <a:srgbClr val="FFFF00"/>
                </a:solidFill>
                <a:effectLst>
                  <a:outerShdw blurRad="38100" dist="38100" dir="2700000" algn="tl">
                    <a:srgbClr val="000000">
                      <a:alpha val="43137"/>
                    </a:srgbClr>
                  </a:outerShdw>
                </a:effectLst>
                <a:latin typeface="+mn-ea"/>
              </a:rPr>
              <a:t>－</a:t>
            </a:r>
            <a:r>
              <a:rPr lang="en-US" altLang="zh-TW" sz="2000" b="1" u="sng" kern="0" dirty="0">
                <a:solidFill>
                  <a:srgbClr val="FFFF00"/>
                </a:solidFill>
                <a:effectLst>
                  <a:outerShdw blurRad="38100" dist="38100" dir="2700000" algn="tl">
                    <a:srgbClr val="000000">
                      <a:alpha val="43137"/>
                    </a:srgbClr>
                  </a:outerShdw>
                </a:effectLst>
                <a:latin typeface="+mn-ea"/>
              </a:rPr>
              <a:t>200)</a:t>
            </a:r>
            <a:r>
              <a:rPr lang="zh-TW" altLang="en-US" sz="2000" b="1" kern="0" dirty="0">
                <a:solidFill>
                  <a:srgbClr val="FFFF00"/>
                </a:solidFill>
                <a:effectLst>
                  <a:outerShdw blurRad="38100" dist="38100" dir="2700000" algn="tl">
                    <a:srgbClr val="000000">
                      <a:alpha val="43137"/>
                    </a:srgbClr>
                  </a:outerShdw>
                </a:effectLst>
                <a:latin typeface="+mn-ea"/>
              </a:rPr>
              <a:t>，若交易人以</a:t>
            </a:r>
            <a:r>
              <a:rPr lang="en-US" altLang="zh-TW" sz="2000" b="1" kern="0" dirty="0">
                <a:solidFill>
                  <a:srgbClr val="FFFF00"/>
                </a:solidFill>
                <a:effectLst>
                  <a:outerShdw blurRad="38100" dist="38100" dir="2700000" algn="tl">
                    <a:srgbClr val="000000">
                      <a:alpha val="43137"/>
                    </a:srgbClr>
                  </a:outerShdw>
                </a:effectLst>
                <a:latin typeface="+mn-ea"/>
              </a:rPr>
              <a:t>9,500</a:t>
            </a:r>
            <a:r>
              <a:rPr lang="zh-TW" altLang="en-US" sz="2000" b="1" kern="0" dirty="0">
                <a:solidFill>
                  <a:srgbClr val="FFFF00"/>
                </a:solidFill>
                <a:effectLst>
                  <a:outerShdw blurRad="38100" dist="38100" dir="2700000" algn="tl">
                    <a:srgbClr val="000000">
                      <a:alpha val="43137"/>
                    </a:srgbClr>
                  </a:outerShdw>
                </a:effectLst>
                <a:latin typeface="+mn-ea"/>
              </a:rPr>
              <a:t>點限價委託賣出</a:t>
            </a:r>
            <a:r>
              <a:rPr lang="en-US" altLang="zh-TW" sz="2000" b="1" kern="0" dirty="0">
                <a:solidFill>
                  <a:srgbClr val="FFFF00"/>
                </a:solidFill>
                <a:effectLst>
                  <a:outerShdw blurRad="38100" dist="38100" dir="2700000" algn="tl">
                    <a:srgbClr val="000000">
                      <a:alpha val="43137"/>
                    </a:srgbClr>
                  </a:outerShdw>
                </a:effectLst>
                <a:latin typeface="+mn-ea"/>
              </a:rPr>
              <a:t>15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最近月契約</a:t>
            </a:r>
            <a:r>
              <a:rPr lang="zh-TW" altLang="en-US" sz="2000" b="1" kern="0" dirty="0" smtClean="0">
                <a:solidFill>
                  <a:srgbClr val="FFFF00"/>
                </a:solidFill>
                <a:effectLst>
                  <a:outerShdw blurRad="38100" dist="38100" dir="2700000" algn="tl">
                    <a:srgbClr val="000000">
                      <a:alpha val="43137"/>
                    </a:srgbClr>
                  </a:outerShdw>
                </a:effectLst>
                <a:latin typeface="+mn-ea"/>
              </a:rPr>
              <a:t>：</a:t>
            </a:r>
            <a:endParaRPr lang="en-US" altLang="zh-TW" sz="2000" b="1" kern="0" dirty="0" smtClean="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依當時委託簿試算，無法計算出可能成交價</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ROD</a:t>
            </a:r>
            <a:r>
              <a:rPr lang="zh-TW" altLang="en-US" sz="2000" b="1" kern="0" dirty="0">
                <a:solidFill>
                  <a:srgbClr val="00FF00"/>
                </a:solidFill>
                <a:effectLst>
                  <a:outerShdw blurRad="38100" dist="38100" dir="2700000" algn="tl">
                    <a:srgbClr val="000000">
                      <a:alpha val="43137"/>
                    </a:srgbClr>
                  </a:outerShdw>
                </a:effectLst>
                <a:latin typeface="+mn-ea"/>
              </a:rPr>
              <a:t>或</a:t>
            </a:r>
            <a:r>
              <a:rPr lang="en-US" altLang="zh-TW" sz="2000" b="1" kern="0" dirty="0">
                <a:solidFill>
                  <a:srgbClr val="00FF00"/>
                </a:solidFill>
                <a:effectLst>
                  <a:outerShdw blurRad="38100" dist="38100" dir="2700000" algn="tl">
                    <a:srgbClr val="000000">
                      <a:alpha val="43137"/>
                    </a:srgbClr>
                  </a:outerShdw>
                </a:effectLst>
                <a:latin typeface="+mn-ea"/>
              </a:rPr>
              <a:t>IOC</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因委託價</a:t>
            </a:r>
            <a:r>
              <a:rPr lang="en-US" altLang="zh-TW" sz="2000" b="1" kern="0" dirty="0">
                <a:solidFill>
                  <a:srgbClr val="00FF00"/>
                </a:solidFill>
                <a:effectLst>
                  <a:outerShdw blurRad="38100" dist="38100" dir="2700000" algn="tl">
                    <a:srgbClr val="000000">
                      <a:alpha val="43137"/>
                    </a:srgbClr>
                  </a:outerShdw>
                </a:effectLst>
                <a:latin typeface="+mn-ea"/>
              </a:rPr>
              <a:t>9,500</a:t>
            </a:r>
            <a:r>
              <a:rPr lang="zh-TW" altLang="en-US" sz="2000" b="1" kern="0" dirty="0">
                <a:solidFill>
                  <a:srgbClr val="00FF00"/>
                </a:solidFill>
                <a:effectLst>
                  <a:outerShdw blurRad="38100" dist="38100" dir="2700000" algn="tl">
                    <a:srgbClr val="000000">
                      <a:alpha val="43137"/>
                    </a:srgbClr>
                  </a:outerShdw>
                </a:effectLst>
                <a:latin typeface="+mn-ea"/>
              </a:rPr>
              <a:t>點低於即時價格區間下限</a:t>
            </a:r>
            <a:r>
              <a:rPr lang="en-US" altLang="zh-TW" sz="2000" b="1" kern="0" dirty="0">
                <a:solidFill>
                  <a:srgbClr val="00FF00"/>
                </a:solidFill>
                <a:effectLst>
                  <a:outerShdw blurRad="38100" dist="38100" dir="2700000" algn="tl">
                    <a:srgbClr val="000000">
                      <a:alpha val="43137"/>
                    </a:srgbClr>
                  </a:outerShdw>
                </a:effectLst>
                <a:latin typeface="+mn-ea"/>
              </a:rPr>
              <a:t>(9,798</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，整筆委託退單</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FOK</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a:t>
            </a:r>
            <a:r>
              <a:rPr lang="zh-TW" altLang="en-US" sz="2000" b="1" kern="0" dirty="0" smtClean="0">
                <a:solidFill>
                  <a:srgbClr val="00FF00"/>
                </a:solidFill>
                <a:effectLst>
                  <a:outerShdw blurRad="38100" dist="38100" dir="2700000" algn="tl">
                    <a:srgbClr val="000000">
                      <a:alpha val="43137"/>
                    </a:srgbClr>
                  </a:outerShdw>
                </a:effectLst>
                <a:latin typeface="+mn-ea"/>
              </a:rPr>
              <a:t>單</a:t>
            </a:r>
            <a:endParaRPr lang="zh-TW" altLang="en-US" sz="2000" b="1" kern="0" dirty="0">
              <a:solidFill>
                <a:srgbClr val="00FF00"/>
              </a:solidFill>
              <a:effectLst>
                <a:outerShdw blurRad="38100" dist="38100" dir="2700000" algn="tl">
                  <a:srgbClr val="000000">
                    <a:alpha val="43137"/>
                  </a:srgbClr>
                </a:outerShdw>
              </a:effectLst>
              <a:latin typeface="+mn-ea"/>
            </a:endParaRPr>
          </a:p>
        </p:txBody>
      </p:sp>
      <p:sp>
        <p:nvSpPr>
          <p:cNvPr id="139316" name="文字方塊 9"/>
          <p:cNvSpPr txBox="1">
            <a:spLocks noChangeArrowheads="1"/>
          </p:cNvSpPr>
          <p:nvPr/>
        </p:nvSpPr>
        <p:spPr bwMode="auto">
          <a:xfrm>
            <a:off x="8026400" y="4398168"/>
            <a:ext cx="1079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dirty="0">
                <a:solidFill>
                  <a:srgbClr val="00FF00"/>
                </a:solidFill>
                <a:effectLst>
                  <a:outerShdw blurRad="38100" dist="38100" dir="2700000" algn="tl">
                    <a:srgbClr val="000000">
                      <a:alpha val="43137"/>
                    </a:srgbClr>
                  </a:outerShdw>
                </a:effectLst>
                <a:latin typeface="Times New Roman" pitchFamily="18" charset="0"/>
                <a:ea typeface="標楷體" pitchFamily="65" charset="-120"/>
              </a:rPr>
              <a:t>即時價格</a:t>
            </a:r>
            <a:endParaRPr lang="en-US" altLang="zh-TW" sz="1600" b="1" dirty="0">
              <a:solidFill>
                <a:srgbClr val="00FF00"/>
              </a:solidFill>
              <a:effectLst>
                <a:outerShdw blurRad="38100" dist="38100" dir="2700000" algn="tl">
                  <a:srgbClr val="000000">
                    <a:alpha val="43137"/>
                  </a:srgbClr>
                </a:outerShdw>
              </a:effectLst>
              <a:latin typeface="Times New Roman" pitchFamily="18" charset="0"/>
              <a:ea typeface="標楷體" pitchFamily="65" charset="-120"/>
            </a:endParaRPr>
          </a:p>
          <a:p>
            <a:r>
              <a:rPr lang="zh-TW" altLang="en-US" sz="1600" b="1" dirty="0">
                <a:solidFill>
                  <a:srgbClr val="00FF00"/>
                </a:solidFill>
                <a:effectLst>
                  <a:outerShdw blurRad="38100" dist="38100" dir="2700000" algn="tl">
                    <a:srgbClr val="000000">
                      <a:alpha val="43137"/>
                    </a:srgbClr>
                  </a:outerShdw>
                </a:effectLst>
                <a:latin typeface="Times New Roman" pitchFamily="18" charset="0"/>
                <a:ea typeface="標楷體" pitchFamily="65" charset="-120"/>
              </a:rPr>
              <a:t>區間下限</a:t>
            </a:r>
            <a:endParaRPr lang="en-US" altLang="zh-TW" sz="1600" b="1" dirty="0">
              <a:solidFill>
                <a:srgbClr val="00FF00"/>
              </a:solidFill>
              <a:effectLst>
                <a:outerShdw blurRad="38100" dist="38100" dir="2700000" algn="tl">
                  <a:srgbClr val="000000">
                    <a:alpha val="43137"/>
                  </a:srgbClr>
                </a:outerShdw>
              </a:effectLst>
              <a:latin typeface="Times New Roman" pitchFamily="18" charset="0"/>
              <a:ea typeface="標楷體" pitchFamily="65" charset="-120"/>
            </a:endParaRPr>
          </a:p>
          <a:p>
            <a:r>
              <a:rPr lang="en-US" altLang="zh-TW" sz="1600" b="1" dirty="0">
                <a:solidFill>
                  <a:srgbClr val="00FF00"/>
                </a:solidFill>
                <a:effectLst>
                  <a:outerShdw blurRad="38100" dist="38100" dir="2700000" algn="tl">
                    <a:srgbClr val="000000">
                      <a:alpha val="43137"/>
                    </a:srgbClr>
                  </a:outerShdw>
                </a:effectLst>
                <a:latin typeface="Times New Roman" pitchFamily="18" charset="0"/>
                <a:ea typeface="標楷體" pitchFamily="65" charset="-120"/>
              </a:rPr>
              <a:t>9,798</a:t>
            </a:r>
            <a:r>
              <a:rPr lang="zh-TW" altLang="en-US" sz="1600" b="1" dirty="0">
                <a:solidFill>
                  <a:srgbClr val="00FF00"/>
                </a:solidFill>
                <a:effectLst>
                  <a:outerShdw blurRad="38100" dist="38100" dir="2700000" algn="tl">
                    <a:srgbClr val="000000">
                      <a:alpha val="43137"/>
                    </a:srgbClr>
                  </a:outerShdw>
                </a:effectLst>
                <a:latin typeface="Times New Roman" pitchFamily="18" charset="0"/>
                <a:ea typeface="標楷體" pitchFamily="65" charset="-120"/>
              </a:rPr>
              <a:t>點</a:t>
            </a:r>
          </a:p>
        </p:txBody>
      </p:sp>
      <p:cxnSp>
        <p:nvCxnSpPr>
          <p:cNvPr id="139317" name="直線接點 10"/>
          <p:cNvCxnSpPr>
            <a:cxnSpLocks noChangeShapeType="1"/>
          </p:cNvCxnSpPr>
          <p:nvPr/>
        </p:nvCxnSpPr>
        <p:spPr bwMode="auto">
          <a:xfrm>
            <a:off x="5537200" y="4826000"/>
            <a:ext cx="2489200" cy="12700"/>
          </a:xfrm>
          <a:prstGeom prst="line">
            <a:avLst/>
          </a:prstGeom>
          <a:noFill/>
          <a:ln w="38100" algn="ctr">
            <a:solidFill>
              <a:srgbClr val="FF0000"/>
            </a:solidFill>
            <a:prstDash val="sysDash"/>
            <a:miter lim="800000"/>
            <a:headEnd/>
            <a:tailEnd/>
          </a:ln>
        </p:spPr>
      </p:cxn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10(</a:t>
            </a:r>
            <a:r>
              <a:rPr lang="zh-TW" altLang="en-US" b="1" dirty="0" smtClean="0">
                <a:solidFill>
                  <a:srgbClr val="FFFF00"/>
                </a:solidFill>
                <a:effectLst>
                  <a:outerShdw blurRad="38100" dist="38100" dir="2700000" algn="tl">
                    <a:srgbClr val="000000"/>
                  </a:outerShdw>
                </a:effectLst>
                <a:latin typeface="+mn-ea"/>
              </a:rPr>
              <a:t>單式月份</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1" name="Rectangle 4"/>
          <p:cNvSpPr>
            <a:spLocks noChangeArrowheads="1"/>
          </p:cNvSpPr>
          <p:nvPr/>
        </p:nvSpPr>
        <p:spPr bwMode="auto">
          <a:xfrm>
            <a:off x="632181" y="1341436"/>
            <a:ext cx="8133638"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限價賣出委託無法計算出可能成交價，委賣價格低於即時價格區間下限</a:t>
            </a:r>
            <a:endParaRPr lang="zh-TW" altLang="en-US" dirty="0" smtClean="0">
              <a:effectLst>
                <a:outerShdw blurRad="38100" dist="38100" dir="2700000" algn="tl">
                  <a:srgbClr val="000000"/>
                </a:outerShdw>
              </a:effectLst>
            </a:endParaRPr>
          </a:p>
        </p:txBody>
      </p:sp>
    </p:spTree>
    <p:extLst>
      <p:ext uri="{BB962C8B-B14F-4D97-AF65-F5344CB8AC3E}">
        <p14:creationId xmlns:p14="http://schemas.microsoft.com/office/powerpoint/2010/main" val="2378077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2435771325"/>
              </p:ext>
            </p:extLst>
          </p:nvPr>
        </p:nvGraphicFramePr>
        <p:xfrm>
          <a:off x="5600700" y="2701925"/>
          <a:ext cx="2311399" cy="3800478"/>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45498">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0"/>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1"/>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2"/>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3"/>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4"/>
                  </a:ext>
                </a:extLst>
              </a:tr>
              <a:tr h="345498">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5"/>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6"/>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7"/>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8"/>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9"/>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10"/>
                  </a:ext>
                </a:extLst>
              </a:tr>
            </a:tbl>
          </a:graphicData>
        </a:graphic>
      </p:graphicFrame>
      <p:cxnSp>
        <p:nvCxnSpPr>
          <p:cNvPr id="140342" name="直線接點 6"/>
          <p:cNvCxnSpPr>
            <a:cxnSpLocks noChangeShapeType="1"/>
          </p:cNvCxnSpPr>
          <p:nvPr/>
        </p:nvCxnSpPr>
        <p:spPr bwMode="auto">
          <a:xfrm>
            <a:off x="6156176" y="4064000"/>
            <a:ext cx="1778000" cy="12700"/>
          </a:xfrm>
          <a:prstGeom prst="line">
            <a:avLst/>
          </a:prstGeom>
          <a:noFill/>
          <a:ln w="38100" algn="ctr">
            <a:solidFill>
              <a:srgbClr val="FF0000"/>
            </a:solidFill>
            <a:prstDash val="sysDash"/>
            <a:miter lim="800000"/>
            <a:headEnd/>
            <a:tailEnd/>
          </a:ln>
        </p:spPr>
      </p:cxnSp>
      <p:sp>
        <p:nvSpPr>
          <p:cNvPr id="140343" name="文字方塊 7"/>
          <p:cNvSpPr txBox="1">
            <a:spLocks noChangeArrowheads="1"/>
          </p:cNvSpPr>
          <p:nvPr/>
        </p:nvSpPr>
        <p:spPr bwMode="auto">
          <a:xfrm>
            <a:off x="8030759" y="3669977"/>
            <a:ext cx="11049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dirty="0">
                <a:solidFill>
                  <a:srgbClr val="00FF00"/>
                </a:solidFill>
                <a:latin typeface="Times New Roman" pitchFamily="18" charset="0"/>
                <a:ea typeface="標楷體" pitchFamily="65" charset="-120"/>
              </a:rPr>
              <a:t>即時價格區間上限</a:t>
            </a:r>
            <a:r>
              <a:rPr lang="en-US" altLang="zh-TW" sz="1600" b="1" dirty="0">
                <a:solidFill>
                  <a:srgbClr val="00FF00"/>
                </a:solidFill>
                <a:latin typeface="Times New Roman" pitchFamily="18" charset="0"/>
                <a:ea typeface="標楷體" pitchFamily="65" charset="-120"/>
              </a:rPr>
              <a:t>91</a:t>
            </a:r>
            <a:r>
              <a:rPr lang="zh-TW" altLang="en-US" sz="1600" b="1" dirty="0">
                <a:solidFill>
                  <a:srgbClr val="00FF00"/>
                </a:solidFill>
                <a:latin typeface="Times New Roman" pitchFamily="18" charset="0"/>
                <a:ea typeface="標楷體" pitchFamily="65" charset="-120"/>
              </a:rPr>
              <a:t>點</a:t>
            </a:r>
          </a:p>
        </p:txBody>
      </p:sp>
      <p:sp>
        <p:nvSpPr>
          <p:cNvPr id="9" name="內容版面配置區 4"/>
          <p:cNvSpPr txBox="1">
            <a:spLocks/>
          </p:cNvSpPr>
          <p:nvPr/>
        </p:nvSpPr>
        <p:spPr bwMode="auto">
          <a:xfrm>
            <a:off x="251520" y="2348880"/>
            <a:ext cx="4978896" cy="4302720"/>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有效委買委賣中價</a:t>
            </a:r>
            <a:r>
              <a:rPr lang="en-US" altLang="zh-TW" sz="2000" b="1" u="sng" kern="0" dirty="0">
                <a:solidFill>
                  <a:srgbClr val="FFFF00"/>
                </a:solidFill>
                <a:effectLst>
                  <a:outerShdw blurRad="38100" dist="38100" dir="2700000" algn="tl">
                    <a:srgbClr val="000000">
                      <a:alpha val="43137"/>
                    </a:srgbClr>
                  </a:outerShdw>
                </a:effectLst>
                <a:latin typeface="+mn-ea"/>
              </a:rPr>
              <a:t>-9</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100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點，則即時價格區間上限為</a:t>
            </a:r>
            <a:r>
              <a:rPr lang="en-US" altLang="zh-TW" sz="2000" b="1" u="sng" kern="0" dirty="0">
                <a:solidFill>
                  <a:srgbClr val="FFFF00"/>
                </a:solidFill>
                <a:effectLst>
                  <a:outerShdw blurRad="38100" dist="38100" dir="2700000" algn="tl">
                    <a:srgbClr val="000000">
                      <a:alpha val="43137"/>
                    </a:srgbClr>
                  </a:outerShdw>
                </a:effectLst>
                <a:latin typeface="+mn-ea"/>
              </a:rPr>
              <a:t>91</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a:t>
            </a:r>
            <a:r>
              <a:rPr lang="zh-TW" altLang="en-US" sz="2000" b="1" u="sng" kern="0" dirty="0">
                <a:solidFill>
                  <a:srgbClr val="FFFF00"/>
                </a:solidFill>
                <a:effectLst>
                  <a:outerShdw blurRad="38100" dist="38100" dir="2700000" algn="tl">
                    <a:srgbClr val="000000">
                      <a:alpha val="43137"/>
                    </a:srgbClr>
                  </a:outerShdw>
                </a:effectLst>
                <a:latin typeface="+mn-ea"/>
              </a:rPr>
              <a:t> </a:t>
            </a:r>
            <a:r>
              <a:rPr lang="en-US" altLang="zh-TW" sz="2000" b="1" u="sng" kern="0" dirty="0">
                <a:solidFill>
                  <a:srgbClr val="FFFF00"/>
                </a:solidFill>
                <a:effectLst>
                  <a:outerShdw blurRad="38100" dist="38100" dir="2700000" algn="tl">
                    <a:srgbClr val="000000">
                      <a:alpha val="43137"/>
                    </a:srgbClr>
                  </a:outerShdw>
                </a:effectLst>
                <a:latin typeface="+mn-ea"/>
              </a:rPr>
              <a:t>-9+100)</a:t>
            </a:r>
            <a:r>
              <a:rPr lang="zh-TW" altLang="en-US" sz="2000" b="1" kern="0" dirty="0">
                <a:solidFill>
                  <a:srgbClr val="FFFF00"/>
                </a:solidFill>
                <a:effectLst>
                  <a:outerShdw blurRad="38100" dist="38100" dir="2700000" algn="tl">
                    <a:srgbClr val="000000">
                      <a:alpha val="43137"/>
                    </a:srgbClr>
                  </a:outerShdw>
                </a:effectLst>
                <a:latin typeface="+mn-ea"/>
              </a:rPr>
              <a:t>，若交易人以</a:t>
            </a:r>
            <a:r>
              <a:rPr lang="en-US" altLang="zh-TW" sz="2000" b="1" kern="0" dirty="0">
                <a:solidFill>
                  <a:srgbClr val="FFFF00"/>
                </a:solidFill>
                <a:effectLst>
                  <a:outerShdw blurRad="38100" dist="38100" dir="2700000" algn="tl">
                    <a:srgbClr val="000000">
                      <a:alpha val="43137"/>
                    </a:srgbClr>
                  </a:outerShdw>
                </a:effectLst>
                <a:latin typeface="+mn-ea"/>
              </a:rPr>
              <a:t>150</a:t>
            </a:r>
            <a:r>
              <a:rPr lang="zh-TW" altLang="en-US" sz="2000" b="1" kern="0" dirty="0">
                <a:solidFill>
                  <a:srgbClr val="FFFF00"/>
                </a:solidFill>
                <a:effectLst>
                  <a:outerShdw blurRad="38100" dist="38100" dir="2700000" algn="tl">
                    <a:srgbClr val="000000">
                      <a:alpha val="43137"/>
                    </a:srgbClr>
                  </a:outerShdw>
                </a:effectLst>
                <a:latin typeface="+mn-ea"/>
              </a:rPr>
              <a:t>點限價委託買進</a:t>
            </a:r>
            <a:r>
              <a:rPr lang="en-US" altLang="zh-TW" sz="2000" b="1" kern="0" dirty="0">
                <a:solidFill>
                  <a:srgbClr val="FFFF00"/>
                </a:solidFill>
                <a:effectLst>
                  <a:outerShdw blurRad="38100" dist="38100" dir="2700000" algn="tl">
                    <a:srgbClr val="000000">
                      <a:alpha val="43137"/>
                    </a:srgbClr>
                  </a:outerShdw>
                </a:effectLst>
                <a:latin typeface="+mn-ea"/>
              </a:rPr>
              <a:t>15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最近、次近月份之跨月價差</a:t>
            </a:r>
            <a:r>
              <a:rPr lang="zh-TW" altLang="en-US" sz="2000" b="1" kern="0" dirty="0" smtClean="0">
                <a:solidFill>
                  <a:srgbClr val="FFFF00"/>
                </a:solidFill>
                <a:effectLst>
                  <a:outerShdw blurRad="38100" dist="38100" dir="2700000" algn="tl">
                    <a:srgbClr val="000000">
                      <a:alpha val="43137"/>
                    </a:srgbClr>
                  </a:outerShdw>
                </a:effectLst>
                <a:latin typeface="+mn-ea"/>
              </a:rPr>
              <a:t>：</a:t>
            </a:r>
            <a:endParaRPr lang="en-US" altLang="zh-TW" sz="2000" b="1" kern="0" dirty="0" smtClean="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依當時委託簿試算，該委託之可能成交價為</a:t>
            </a:r>
            <a:r>
              <a:rPr lang="en-US" altLang="zh-TW" sz="2000" b="1" kern="0" dirty="0">
                <a:solidFill>
                  <a:srgbClr val="FFFF00"/>
                </a:solidFill>
                <a:effectLst>
                  <a:outerShdw blurRad="38100" dist="38100" dir="2700000" algn="tl">
                    <a:srgbClr val="000000">
                      <a:alpha val="43137"/>
                    </a:srgbClr>
                  </a:outerShdw>
                </a:effectLst>
                <a:latin typeface="+mn-ea"/>
              </a:rPr>
              <a:t>-8</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-7</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2</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100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8</a:t>
            </a:r>
            <a:r>
              <a:rPr lang="zh-TW" altLang="en-US" sz="2000" b="1" kern="0" dirty="0">
                <a:solidFill>
                  <a:srgbClr val="FFFF00"/>
                </a:solidFill>
                <a:effectLst>
                  <a:outerShdw blurRad="38100" dist="38100" dir="2700000" algn="tl">
                    <a:srgbClr val="000000">
                      <a:alpha val="43137"/>
                    </a:srgbClr>
                  </a:outerShdw>
                </a:effectLst>
                <a:latin typeface="+mn-ea"/>
              </a:rPr>
              <a:t>口：</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ROD</a:t>
            </a:r>
            <a:r>
              <a:rPr lang="zh-TW" altLang="en-US" sz="2000" b="1" kern="0" dirty="0">
                <a:solidFill>
                  <a:srgbClr val="00FF00"/>
                </a:solidFill>
                <a:effectLst>
                  <a:outerShdw blurRad="38100" dist="38100" dir="2700000" algn="tl">
                    <a:srgbClr val="000000">
                      <a:alpha val="43137"/>
                    </a:srgbClr>
                  </a:outerShdw>
                </a:effectLst>
                <a:latin typeface="+mn-ea"/>
              </a:rPr>
              <a:t>或</a:t>
            </a:r>
            <a:r>
              <a:rPr lang="en-US" altLang="zh-TW" sz="2000" b="1" kern="0" dirty="0">
                <a:solidFill>
                  <a:srgbClr val="00FF00"/>
                </a:solidFill>
                <a:effectLst>
                  <a:outerShdw blurRad="38100" dist="38100" dir="2700000" algn="tl">
                    <a:srgbClr val="000000">
                      <a:alpha val="43137"/>
                    </a:srgbClr>
                  </a:outerShdw>
                </a:effectLst>
                <a:latin typeface="+mn-ea"/>
              </a:rPr>
              <a:t>IOC</a:t>
            </a:r>
            <a:r>
              <a:rPr lang="zh-TW" altLang="en-US" sz="2000" b="1" kern="0" dirty="0">
                <a:solidFill>
                  <a:srgbClr val="FFFF00"/>
                </a:solidFill>
                <a:effectLst>
                  <a:outerShdw blurRad="38100" dist="38100" dir="2700000" algn="tl">
                    <a:srgbClr val="000000">
                      <a:alpha val="43137"/>
                    </a:srgbClr>
                  </a:outerShdw>
                </a:effectLst>
                <a:latin typeface="+mn-ea"/>
              </a:rPr>
              <a:t>：</a:t>
            </a:r>
            <a:r>
              <a:rPr lang="en-US" altLang="zh-TW" sz="2000" b="1" kern="0" dirty="0">
                <a:solidFill>
                  <a:srgbClr val="00FF00"/>
                </a:solidFill>
                <a:effectLst>
                  <a:outerShdw blurRad="38100" dist="38100" dir="2700000" algn="tl">
                    <a:srgbClr val="000000">
                      <a:alpha val="43137"/>
                    </a:srgbClr>
                  </a:outerShdw>
                </a:effectLst>
                <a:latin typeface="+mn-ea"/>
              </a:rPr>
              <a:t>-8</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5</a:t>
            </a:r>
            <a:r>
              <a:rPr lang="zh-TW" altLang="en-US" sz="2000" b="1" kern="0" dirty="0">
                <a:solidFill>
                  <a:srgbClr val="00FF00"/>
                </a:solidFill>
                <a:effectLst>
                  <a:outerShdw blurRad="38100" dist="38100" dir="2700000" algn="tl">
                    <a:srgbClr val="000000">
                      <a:alpha val="43137"/>
                    </a:srgbClr>
                  </a:outerShdw>
                </a:effectLst>
                <a:latin typeface="+mn-ea"/>
              </a:rPr>
              <a:t>口、</a:t>
            </a:r>
            <a:r>
              <a:rPr lang="en-US" altLang="zh-TW" sz="2000" b="1" kern="0" dirty="0">
                <a:solidFill>
                  <a:srgbClr val="00FF00"/>
                </a:solidFill>
                <a:effectLst>
                  <a:outerShdw blurRad="38100" dist="38100" dir="2700000" algn="tl">
                    <a:srgbClr val="000000">
                      <a:alpha val="43137"/>
                    </a:srgbClr>
                  </a:outerShdw>
                </a:effectLst>
                <a:latin typeface="+mn-ea"/>
              </a:rPr>
              <a:t>-7</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2</a:t>
            </a:r>
            <a:r>
              <a:rPr lang="zh-TW" altLang="en-US" sz="2000" b="1" kern="0" dirty="0">
                <a:solidFill>
                  <a:srgbClr val="00FF00"/>
                </a:solidFill>
                <a:effectLst>
                  <a:outerShdw blurRad="38100" dist="38100" dir="2700000" algn="tl">
                    <a:srgbClr val="000000">
                      <a:alpha val="43137"/>
                    </a:srgbClr>
                  </a:outerShdw>
                </a:effectLst>
                <a:latin typeface="+mn-ea"/>
              </a:rPr>
              <a:t>口成交，剩餘</a:t>
            </a:r>
            <a:r>
              <a:rPr lang="en-US" altLang="zh-TW" sz="2000" b="1" kern="0" dirty="0">
                <a:solidFill>
                  <a:srgbClr val="00FF00"/>
                </a:solidFill>
                <a:effectLst>
                  <a:outerShdw blurRad="38100" dist="38100" dir="2700000" algn="tl">
                    <a:srgbClr val="000000">
                      <a:alpha val="43137"/>
                    </a:srgbClr>
                  </a:outerShdw>
                </a:effectLst>
                <a:latin typeface="+mn-ea"/>
              </a:rPr>
              <a:t>8</a:t>
            </a:r>
            <a:r>
              <a:rPr lang="zh-TW" altLang="en-US" sz="2000" b="1" kern="0" dirty="0">
                <a:solidFill>
                  <a:srgbClr val="00FF00"/>
                </a:solidFill>
                <a:effectLst>
                  <a:outerShdw blurRad="38100" dist="38100" dir="2700000" algn="tl">
                    <a:srgbClr val="000000">
                      <a:alpha val="43137"/>
                    </a:srgbClr>
                  </a:outerShdw>
                </a:effectLst>
                <a:latin typeface="+mn-ea"/>
              </a:rPr>
              <a:t>口因可能成交價</a:t>
            </a:r>
            <a:r>
              <a:rPr lang="en-US" altLang="zh-TW" sz="2000" b="1" kern="0" dirty="0">
                <a:solidFill>
                  <a:srgbClr val="00FF00"/>
                </a:solidFill>
                <a:effectLst>
                  <a:outerShdw blurRad="38100" dist="38100" dir="2700000" algn="tl">
                    <a:srgbClr val="000000">
                      <a:alpha val="43137"/>
                    </a:srgbClr>
                  </a:outerShdw>
                </a:effectLst>
                <a:latin typeface="+mn-ea"/>
              </a:rPr>
              <a:t>(100</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高於即時價格區間上限退單</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FOK</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a:t>
            </a:r>
            <a:r>
              <a:rPr lang="zh-TW" altLang="en-US" sz="2000" b="1" kern="0" dirty="0" smtClean="0">
                <a:solidFill>
                  <a:srgbClr val="00FF00"/>
                </a:solidFill>
                <a:effectLst>
                  <a:outerShdw blurRad="38100" dist="38100" dir="2700000" algn="tl">
                    <a:srgbClr val="000000">
                      <a:alpha val="43137"/>
                    </a:srgbClr>
                  </a:outerShdw>
                </a:effectLst>
                <a:latin typeface="+mn-ea"/>
              </a:rPr>
              <a:t>單</a:t>
            </a:r>
            <a:endParaRPr lang="zh-TW" altLang="en-US" sz="2000" b="1" kern="0" dirty="0">
              <a:solidFill>
                <a:srgbClr val="00FF00"/>
              </a:solidFill>
              <a:effectLst>
                <a:outerShdw blurRad="38100" dist="38100" dir="2700000" algn="tl">
                  <a:srgbClr val="000000">
                    <a:alpha val="43137"/>
                  </a:srgbClr>
                </a:outerShdw>
              </a:effectLst>
              <a:latin typeface="+mn-ea"/>
            </a:endParaRP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11(</a:t>
            </a:r>
            <a:r>
              <a:rPr lang="zh-TW" altLang="en-US" b="1" dirty="0" smtClean="0">
                <a:solidFill>
                  <a:srgbClr val="FFFF00"/>
                </a:solidFill>
                <a:effectLst>
                  <a:outerShdw blurRad="38100" dist="38100" dir="2700000" algn="tl">
                    <a:srgbClr val="000000"/>
                  </a:outerShdw>
                </a:effectLst>
                <a:latin typeface="+mn-ea"/>
              </a:rPr>
              <a:t>跨月價差</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1" name="Rectangle 4"/>
          <p:cNvSpPr>
            <a:spLocks noChangeArrowheads="1"/>
          </p:cNvSpPr>
          <p:nvPr/>
        </p:nvSpPr>
        <p:spPr bwMode="auto">
          <a:xfrm>
            <a:off x="1787583" y="1341436"/>
            <a:ext cx="5568833"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限價買進委託可能成交價高於即時價格區間上限</a:t>
            </a:r>
            <a:endParaRPr lang="zh-TW" altLang="en-US" dirty="0" smtClean="0">
              <a:effectLst>
                <a:outerShdw blurRad="38100" dist="38100" dir="2700000" algn="tl">
                  <a:srgbClr val="000000"/>
                </a:outerShdw>
              </a:effectLst>
            </a:endParaRPr>
          </a:p>
        </p:txBody>
      </p:sp>
      <p:sp>
        <p:nvSpPr>
          <p:cNvPr id="12" name="矩形 11"/>
          <p:cNvSpPr/>
          <p:nvPr/>
        </p:nvSpPr>
        <p:spPr bwMode="auto">
          <a:xfrm>
            <a:off x="7245653" y="4093508"/>
            <a:ext cx="662262" cy="681146"/>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989394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724011505"/>
              </p:ext>
            </p:extLst>
          </p:nvPr>
        </p:nvGraphicFramePr>
        <p:xfrm>
          <a:off x="5600700" y="2701925"/>
          <a:ext cx="2311399" cy="3800478"/>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45498">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0"/>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1"/>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2"/>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3"/>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4"/>
                  </a:ext>
                </a:extLst>
              </a:tr>
              <a:tr h="345498">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5"/>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6"/>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7"/>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8"/>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-130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9"/>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-140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10"/>
                  </a:ext>
                </a:extLst>
              </a:tr>
            </a:tbl>
          </a:graphicData>
        </a:graphic>
      </p:graphicFrame>
      <p:sp>
        <p:nvSpPr>
          <p:cNvPr id="9" name="內容版面配置區 4"/>
          <p:cNvSpPr txBox="1">
            <a:spLocks/>
          </p:cNvSpPr>
          <p:nvPr/>
        </p:nvSpPr>
        <p:spPr bwMode="auto">
          <a:xfrm>
            <a:off x="251520" y="2276872"/>
            <a:ext cx="5050904" cy="4359318"/>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前一筆有效成交價</a:t>
            </a:r>
            <a:r>
              <a:rPr lang="en-US" altLang="zh-TW" sz="2000" b="1" u="sng" kern="0" dirty="0">
                <a:solidFill>
                  <a:srgbClr val="FFFF00"/>
                </a:solidFill>
                <a:effectLst>
                  <a:outerShdw blurRad="38100" dist="38100" dir="2700000" algn="tl">
                    <a:srgbClr val="000000">
                      <a:alpha val="43137"/>
                    </a:srgbClr>
                  </a:outerShdw>
                </a:effectLst>
                <a:latin typeface="+mn-ea"/>
              </a:rPr>
              <a:t>-9</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100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點，則即時價格區間下限為</a:t>
            </a:r>
            <a:r>
              <a:rPr lang="en-US" altLang="zh-TW" sz="2000" b="1" u="sng" kern="0" dirty="0">
                <a:solidFill>
                  <a:srgbClr val="FFFF00"/>
                </a:solidFill>
                <a:effectLst>
                  <a:outerShdw blurRad="38100" dist="38100" dir="2700000" algn="tl">
                    <a:srgbClr val="000000">
                      <a:alpha val="43137"/>
                    </a:srgbClr>
                  </a:outerShdw>
                </a:effectLst>
                <a:latin typeface="+mn-ea"/>
              </a:rPr>
              <a:t>-109</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a:t>
            </a:r>
            <a:r>
              <a:rPr lang="zh-TW" altLang="en-US" sz="2000" b="1" u="sng" kern="0" dirty="0">
                <a:solidFill>
                  <a:srgbClr val="FFFF00"/>
                </a:solidFill>
                <a:effectLst>
                  <a:outerShdw blurRad="38100" dist="38100" dir="2700000" algn="tl">
                    <a:srgbClr val="000000">
                      <a:alpha val="43137"/>
                    </a:srgbClr>
                  </a:outerShdw>
                </a:effectLst>
                <a:latin typeface="+mn-ea"/>
              </a:rPr>
              <a:t> </a:t>
            </a:r>
            <a:r>
              <a:rPr lang="en-US" altLang="zh-TW" sz="2000" b="1" u="sng" kern="0" dirty="0">
                <a:solidFill>
                  <a:srgbClr val="FFFF00"/>
                </a:solidFill>
                <a:effectLst>
                  <a:outerShdw blurRad="38100" dist="38100" dir="2700000" algn="tl">
                    <a:srgbClr val="000000">
                      <a:alpha val="43137"/>
                    </a:srgbClr>
                  </a:outerShdw>
                </a:effectLst>
                <a:latin typeface="+mn-ea"/>
              </a:rPr>
              <a:t>-9 -100)</a:t>
            </a:r>
            <a:r>
              <a:rPr lang="zh-TW" altLang="en-US" sz="2000" b="1" kern="0" dirty="0">
                <a:solidFill>
                  <a:srgbClr val="FFFF00"/>
                </a:solidFill>
                <a:effectLst>
                  <a:outerShdw blurRad="38100" dist="38100" dir="2700000" algn="tl">
                    <a:srgbClr val="000000">
                      <a:alpha val="43137"/>
                    </a:srgbClr>
                  </a:outerShdw>
                </a:effectLst>
                <a:latin typeface="+mn-ea"/>
              </a:rPr>
              <a:t>，若交易人以市價委託賣出</a:t>
            </a:r>
            <a:r>
              <a:rPr lang="en-US" altLang="zh-TW" sz="2000" b="1" kern="0" dirty="0">
                <a:solidFill>
                  <a:srgbClr val="FFFF00"/>
                </a:solidFill>
                <a:effectLst>
                  <a:outerShdw blurRad="38100" dist="38100" dir="2700000" algn="tl">
                    <a:srgbClr val="000000">
                      <a:alpha val="43137"/>
                    </a:srgbClr>
                  </a:outerShdw>
                </a:effectLst>
                <a:latin typeface="+mn-ea"/>
              </a:rPr>
              <a:t>15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最近、次近月份之跨月價差</a:t>
            </a:r>
            <a:r>
              <a:rPr lang="zh-TW" altLang="en-US" sz="2000" b="1" kern="0" dirty="0" smtClean="0">
                <a:solidFill>
                  <a:srgbClr val="FFFF00"/>
                </a:solidFill>
                <a:effectLst>
                  <a:outerShdw blurRad="38100" dist="38100" dir="2700000" algn="tl">
                    <a:srgbClr val="000000">
                      <a:alpha val="43137"/>
                    </a:srgbClr>
                  </a:outerShdw>
                </a:effectLst>
                <a:latin typeface="+mn-ea"/>
              </a:rPr>
              <a:t>：</a:t>
            </a:r>
            <a:endParaRPr lang="en-US" altLang="zh-TW" sz="2000" b="1" kern="0" dirty="0" smtClean="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依當時委託簿試算，該委託之可能成交價為</a:t>
            </a:r>
            <a:r>
              <a:rPr lang="en-US" altLang="zh-TW" sz="2000" b="1" kern="0" dirty="0">
                <a:solidFill>
                  <a:srgbClr val="FFFF00"/>
                </a:solidFill>
                <a:effectLst>
                  <a:outerShdw blurRad="38100" dist="38100" dir="2700000" algn="tl">
                    <a:srgbClr val="000000">
                      <a:alpha val="43137"/>
                    </a:srgbClr>
                  </a:outerShdw>
                </a:effectLst>
                <a:latin typeface="+mn-ea"/>
              </a:rPr>
              <a:t>-10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10</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-11</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2</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-120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3</a:t>
            </a:r>
            <a:r>
              <a:rPr lang="zh-TW" altLang="en-US" sz="2000" b="1" kern="0" dirty="0">
                <a:solidFill>
                  <a:srgbClr val="FFFF00"/>
                </a:solidFill>
                <a:effectLst>
                  <a:outerShdw blurRad="38100" dist="38100" dir="2700000" algn="tl">
                    <a:srgbClr val="000000">
                      <a:alpha val="43137"/>
                    </a:srgbClr>
                  </a:outerShdw>
                </a:effectLst>
                <a:latin typeface="+mn-ea"/>
              </a:rPr>
              <a:t>口：</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IOC</a:t>
            </a:r>
            <a:r>
              <a:rPr lang="zh-TW" altLang="en-US" sz="2000" b="1" kern="0" dirty="0">
                <a:solidFill>
                  <a:srgbClr val="FFFF00"/>
                </a:solidFill>
                <a:effectLst>
                  <a:outerShdw blurRad="38100" dist="38100" dir="2700000" algn="tl">
                    <a:srgbClr val="000000">
                      <a:alpha val="43137"/>
                    </a:srgbClr>
                  </a:outerShdw>
                </a:effectLst>
                <a:latin typeface="+mn-ea"/>
              </a:rPr>
              <a:t>：</a:t>
            </a:r>
            <a:r>
              <a:rPr lang="en-US" altLang="zh-TW" sz="2000" b="1" kern="0" dirty="0">
                <a:solidFill>
                  <a:srgbClr val="00FF00"/>
                </a:solidFill>
                <a:effectLst>
                  <a:outerShdw blurRad="38100" dist="38100" dir="2700000" algn="tl">
                    <a:srgbClr val="000000">
                      <a:alpha val="43137"/>
                    </a:srgbClr>
                  </a:outerShdw>
                </a:effectLst>
                <a:latin typeface="+mn-ea"/>
              </a:rPr>
              <a:t>-10</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10</a:t>
            </a:r>
            <a:r>
              <a:rPr lang="zh-TW" altLang="en-US" sz="2000" b="1" kern="0" dirty="0">
                <a:solidFill>
                  <a:srgbClr val="00FF00"/>
                </a:solidFill>
                <a:effectLst>
                  <a:outerShdw blurRad="38100" dist="38100" dir="2700000" algn="tl">
                    <a:srgbClr val="000000">
                      <a:alpha val="43137"/>
                    </a:srgbClr>
                  </a:outerShdw>
                </a:effectLst>
                <a:latin typeface="+mn-ea"/>
              </a:rPr>
              <a:t>口、</a:t>
            </a:r>
            <a:r>
              <a:rPr lang="en-US" altLang="zh-TW" sz="2000" b="1" kern="0" dirty="0">
                <a:solidFill>
                  <a:srgbClr val="00FF00"/>
                </a:solidFill>
                <a:effectLst>
                  <a:outerShdw blurRad="38100" dist="38100" dir="2700000" algn="tl">
                    <a:srgbClr val="000000">
                      <a:alpha val="43137"/>
                    </a:srgbClr>
                  </a:outerShdw>
                </a:effectLst>
                <a:latin typeface="+mn-ea"/>
              </a:rPr>
              <a:t>-11</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2</a:t>
            </a:r>
            <a:r>
              <a:rPr lang="zh-TW" altLang="en-US" sz="2000" b="1" kern="0" dirty="0">
                <a:solidFill>
                  <a:srgbClr val="00FF00"/>
                </a:solidFill>
                <a:effectLst>
                  <a:outerShdw blurRad="38100" dist="38100" dir="2700000" algn="tl">
                    <a:srgbClr val="000000">
                      <a:alpha val="43137"/>
                    </a:srgbClr>
                  </a:outerShdw>
                </a:effectLst>
                <a:latin typeface="+mn-ea"/>
              </a:rPr>
              <a:t>口成交，剩餘</a:t>
            </a:r>
            <a:r>
              <a:rPr lang="en-US" altLang="zh-TW" sz="2000" b="1" kern="0" dirty="0">
                <a:solidFill>
                  <a:srgbClr val="00FF00"/>
                </a:solidFill>
                <a:effectLst>
                  <a:outerShdw blurRad="38100" dist="38100" dir="2700000" algn="tl">
                    <a:srgbClr val="000000">
                      <a:alpha val="43137"/>
                    </a:srgbClr>
                  </a:outerShdw>
                </a:effectLst>
                <a:latin typeface="+mn-ea"/>
              </a:rPr>
              <a:t>3</a:t>
            </a:r>
            <a:r>
              <a:rPr lang="zh-TW" altLang="en-US" sz="2000" b="1" kern="0" dirty="0">
                <a:solidFill>
                  <a:srgbClr val="00FF00"/>
                </a:solidFill>
                <a:effectLst>
                  <a:outerShdw blurRad="38100" dist="38100" dir="2700000" algn="tl">
                    <a:srgbClr val="000000">
                      <a:alpha val="43137"/>
                    </a:srgbClr>
                  </a:outerShdw>
                </a:effectLst>
                <a:latin typeface="+mn-ea"/>
              </a:rPr>
              <a:t>口因可能成交價</a:t>
            </a:r>
            <a:r>
              <a:rPr lang="en-US" altLang="zh-TW" sz="2000" b="1" kern="0" dirty="0">
                <a:solidFill>
                  <a:srgbClr val="00FF00"/>
                </a:solidFill>
                <a:effectLst>
                  <a:outerShdw blurRad="38100" dist="38100" dir="2700000" algn="tl">
                    <a:srgbClr val="000000">
                      <a:alpha val="43137"/>
                    </a:srgbClr>
                  </a:outerShdw>
                </a:effectLst>
                <a:latin typeface="+mn-ea"/>
              </a:rPr>
              <a:t>(-120</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低於即時價格區間下限退單</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FOK</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a:t>
            </a:r>
            <a:r>
              <a:rPr lang="zh-TW" altLang="en-US" sz="2000" b="1" kern="0" dirty="0" smtClean="0">
                <a:solidFill>
                  <a:srgbClr val="00FF00"/>
                </a:solidFill>
                <a:effectLst>
                  <a:outerShdw blurRad="38100" dist="38100" dir="2700000" algn="tl">
                    <a:srgbClr val="000000">
                      <a:alpha val="43137"/>
                    </a:srgbClr>
                  </a:outerShdw>
                </a:effectLst>
                <a:latin typeface="+mn-ea"/>
              </a:rPr>
              <a:t>單</a:t>
            </a:r>
            <a:endParaRPr lang="zh-TW" altLang="en-US" sz="2000" b="1" kern="0" dirty="0">
              <a:solidFill>
                <a:srgbClr val="00FF00"/>
              </a:solidFill>
              <a:effectLst>
                <a:outerShdw blurRad="38100" dist="38100" dir="2700000" algn="tl">
                  <a:srgbClr val="000000">
                    <a:alpha val="43137"/>
                  </a:srgbClr>
                </a:outerShdw>
              </a:effectLst>
              <a:latin typeface="+mn-ea"/>
            </a:endParaRPr>
          </a:p>
        </p:txBody>
      </p:sp>
      <p:cxnSp>
        <p:nvCxnSpPr>
          <p:cNvPr id="141367" name="直線接點 9"/>
          <p:cNvCxnSpPr>
            <a:cxnSpLocks noChangeShapeType="1"/>
          </p:cNvCxnSpPr>
          <p:nvPr/>
        </p:nvCxnSpPr>
        <p:spPr bwMode="auto">
          <a:xfrm>
            <a:off x="5448805" y="5441548"/>
            <a:ext cx="2489200" cy="12700"/>
          </a:xfrm>
          <a:prstGeom prst="line">
            <a:avLst/>
          </a:prstGeom>
          <a:noFill/>
          <a:ln w="38100" algn="ctr">
            <a:solidFill>
              <a:srgbClr val="FF0000"/>
            </a:solidFill>
            <a:prstDash val="sysDash"/>
            <a:miter lim="800000"/>
            <a:headEnd/>
            <a:tailEnd/>
          </a:ln>
        </p:spPr>
      </p:cxnSp>
      <p:sp>
        <p:nvSpPr>
          <p:cNvPr id="141368" name="文字方塊 10"/>
          <p:cNvSpPr txBox="1">
            <a:spLocks noChangeArrowheads="1"/>
          </p:cNvSpPr>
          <p:nvPr/>
        </p:nvSpPr>
        <p:spPr bwMode="auto">
          <a:xfrm>
            <a:off x="8026400" y="5026416"/>
            <a:ext cx="1079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dirty="0">
                <a:solidFill>
                  <a:srgbClr val="00FF00"/>
                </a:solidFill>
                <a:effectLst>
                  <a:outerShdw blurRad="38100" dist="38100" dir="2700000" algn="tl">
                    <a:srgbClr val="000000">
                      <a:alpha val="43137"/>
                    </a:srgbClr>
                  </a:outerShdw>
                </a:effectLst>
                <a:latin typeface="+mn-ea"/>
                <a:ea typeface="+mn-ea"/>
              </a:rPr>
              <a:t>即時價格</a:t>
            </a:r>
            <a:endParaRPr lang="en-US" altLang="zh-TW" sz="1600" b="1" dirty="0">
              <a:solidFill>
                <a:srgbClr val="00FF00"/>
              </a:solidFill>
              <a:effectLst>
                <a:outerShdw blurRad="38100" dist="38100" dir="2700000" algn="tl">
                  <a:srgbClr val="000000">
                    <a:alpha val="43137"/>
                  </a:srgbClr>
                </a:outerShdw>
              </a:effectLst>
              <a:latin typeface="+mn-ea"/>
              <a:ea typeface="+mn-ea"/>
            </a:endParaRPr>
          </a:p>
          <a:p>
            <a:r>
              <a:rPr lang="zh-TW" altLang="en-US" sz="1600" b="1" dirty="0">
                <a:solidFill>
                  <a:srgbClr val="00FF00"/>
                </a:solidFill>
                <a:effectLst>
                  <a:outerShdw blurRad="38100" dist="38100" dir="2700000" algn="tl">
                    <a:srgbClr val="000000">
                      <a:alpha val="43137"/>
                    </a:srgbClr>
                  </a:outerShdw>
                </a:effectLst>
                <a:latin typeface="+mn-ea"/>
                <a:ea typeface="+mn-ea"/>
              </a:rPr>
              <a:t>區間下限</a:t>
            </a:r>
            <a:endParaRPr lang="en-US" altLang="zh-TW" sz="1600" b="1" dirty="0">
              <a:solidFill>
                <a:srgbClr val="00FF00"/>
              </a:solidFill>
              <a:effectLst>
                <a:outerShdw blurRad="38100" dist="38100" dir="2700000" algn="tl">
                  <a:srgbClr val="000000">
                    <a:alpha val="43137"/>
                  </a:srgbClr>
                </a:outerShdw>
              </a:effectLst>
              <a:latin typeface="+mn-ea"/>
              <a:ea typeface="+mn-ea"/>
            </a:endParaRPr>
          </a:p>
          <a:p>
            <a:r>
              <a:rPr lang="en-US" altLang="zh-TW" sz="1600" b="1" dirty="0">
                <a:solidFill>
                  <a:srgbClr val="00FF00"/>
                </a:solidFill>
                <a:effectLst>
                  <a:outerShdw blurRad="38100" dist="38100" dir="2700000" algn="tl">
                    <a:srgbClr val="000000">
                      <a:alpha val="43137"/>
                    </a:srgbClr>
                  </a:outerShdw>
                </a:effectLst>
                <a:latin typeface="+mn-ea"/>
                <a:ea typeface="+mn-ea"/>
              </a:rPr>
              <a:t>-109</a:t>
            </a:r>
            <a:r>
              <a:rPr lang="zh-TW" altLang="en-US" sz="1600" b="1" dirty="0">
                <a:solidFill>
                  <a:srgbClr val="00FF00"/>
                </a:solidFill>
                <a:effectLst>
                  <a:outerShdw blurRad="38100" dist="38100" dir="2700000" algn="tl">
                    <a:srgbClr val="000000">
                      <a:alpha val="43137"/>
                    </a:srgbClr>
                  </a:outerShdw>
                </a:effectLst>
                <a:latin typeface="+mn-ea"/>
                <a:ea typeface="+mn-ea"/>
              </a:rPr>
              <a:t>點</a:t>
            </a: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12(</a:t>
            </a:r>
            <a:r>
              <a:rPr lang="zh-TW" altLang="en-US" b="1" dirty="0" smtClean="0">
                <a:solidFill>
                  <a:srgbClr val="FFFF00"/>
                </a:solidFill>
                <a:effectLst>
                  <a:outerShdw blurRad="38100" dist="38100" dir="2700000" algn="tl">
                    <a:srgbClr val="000000"/>
                  </a:outerShdw>
                </a:effectLst>
                <a:latin typeface="+mn-ea"/>
              </a:rPr>
              <a:t>跨月價差</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1" name="Rectangle 4"/>
          <p:cNvSpPr>
            <a:spLocks noChangeArrowheads="1"/>
          </p:cNvSpPr>
          <p:nvPr/>
        </p:nvSpPr>
        <p:spPr bwMode="auto">
          <a:xfrm>
            <a:off x="1787583" y="1341436"/>
            <a:ext cx="5568833"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限價買進委託可能成交價高於即時價格區間上限</a:t>
            </a:r>
            <a:endParaRPr lang="zh-TW" altLang="en-US" dirty="0" smtClean="0">
              <a:effectLst>
                <a:outerShdw blurRad="38100" dist="38100" dir="2700000" algn="tl">
                  <a:srgbClr val="000000"/>
                </a:outerShdw>
              </a:effectLst>
            </a:endParaRPr>
          </a:p>
        </p:txBody>
      </p:sp>
      <p:sp>
        <p:nvSpPr>
          <p:cNvPr id="12" name="矩形 11"/>
          <p:cNvSpPr/>
          <p:nvPr/>
        </p:nvSpPr>
        <p:spPr bwMode="auto">
          <a:xfrm>
            <a:off x="5580112" y="4754711"/>
            <a:ext cx="734270" cy="681146"/>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2890916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92" name="Text Box 24"/>
          <p:cNvSpPr txBox="1">
            <a:spLocks noChangeArrowheads="1"/>
          </p:cNvSpPr>
          <p:nvPr/>
        </p:nvSpPr>
        <p:spPr bwMode="auto">
          <a:xfrm>
            <a:off x="2797834" y="3752780"/>
            <a:ext cx="3055325" cy="335989"/>
          </a:xfrm>
          <a:prstGeom prst="rect">
            <a:avLst/>
          </a:prstGeom>
          <a:noFill/>
          <a:ln>
            <a:noFill/>
          </a:ln>
          <a:effectLst/>
          <a:extLst/>
        </p:spPr>
        <p:txBody>
          <a:bodyPr wrap="none" lIns="90488" tIns="44450" rIns="90488" bIns="44450">
            <a:spAutoFit/>
          </a:bodyPr>
          <a:lstStyle>
            <a:lvl1pPr>
              <a:defRPr kumimoji="1" sz="1600" b="1">
                <a:solidFill>
                  <a:srgbClr val="FAFD00"/>
                </a:solidFill>
                <a:latin typeface="標楷體" pitchFamily="65" charset="-120"/>
                <a:ea typeface="標楷體" pitchFamily="65" charset="-120"/>
              </a:defRPr>
            </a:lvl1pPr>
            <a:lvl2pPr marL="742950" indent="-285750">
              <a:defRPr kumimoji="1" sz="1600" b="1">
                <a:solidFill>
                  <a:srgbClr val="FAFD00"/>
                </a:solidFill>
                <a:latin typeface="標楷體" pitchFamily="65" charset="-120"/>
                <a:ea typeface="標楷體" pitchFamily="65" charset="-120"/>
              </a:defRPr>
            </a:lvl2pPr>
            <a:lvl3pPr marL="1143000" indent="-228600">
              <a:defRPr kumimoji="1" sz="1600" b="1">
                <a:solidFill>
                  <a:srgbClr val="FAFD00"/>
                </a:solidFill>
                <a:latin typeface="標楷體" pitchFamily="65" charset="-120"/>
                <a:ea typeface="標楷體" pitchFamily="65" charset="-120"/>
              </a:defRPr>
            </a:lvl3pPr>
            <a:lvl4pPr marL="1600200" indent="-228600">
              <a:defRPr kumimoji="1" sz="1600" b="1">
                <a:solidFill>
                  <a:srgbClr val="FAFD00"/>
                </a:solidFill>
                <a:latin typeface="標楷體" pitchFamily="65" charset="-120"/>
                <a:ea typeface="標楷體" pitchFamily="65" charset="-120"/>
              </a:defRPr>
            </a:lvl4pPr>
            <a:lvl5pPr marL="2057400" indent="-228600">
              <a:defRPr kumimoji="1" sz="1600" b="1">
                <a:solidFill>
                  <a:srgbClr val="FAFD00"/>
                </a:solidFill>
                <a:latin typeface="標楷體" pitchFamily="65" charset="-120"/>
                <a:ea typeface="標楷體" pitchFamily="65" charset="-120"/>
              </a:defRPr>
            </a:lvl5pPr>
            <a:lvl6pPr marL="25146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6pPr>
            <a:lvl7pPr marL="29718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7pPr>
            <a:lvl8pPr marL="34290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8pPr>
            <a:lvl9pPr marL="38862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9pPr>
          </a:lstStyle>
          <a:p>
            <a:pPr>
              <a:defRPr/>
            </a:pPr>
            <a:r>
              <a:rPr lang="zh-TW" altLang="en-US" dirty="0" smtClean="0">
                <a:solidFill>
                  <a:srgbClr val="00FF00"/>
                </a:solidFill>
                <a:effectLst>
                  <a:outerShdw blurRad="38100" dist="38100" dir="2700000" algn="tl">
                    <a:srgbClr val="000000"/>
                  </a:outerShdw>
                </a:effectLst>
                <a:latin typeface="+mn-ea"/>
                <a:ea typeface="+mn-ea"/>
              </a:rPr>
              <a:t>結算保證金</a:t>
            </a:r>
            <a:r>
              <a:rPr lang="en-US" altLang="zh-TW" dirty="0" smtClean="0">
                <a:effectLst>
                  <a:outerShdw blurRad="38100" dist="38100" dir="2700000" algn="tl">
                    <a:srgbClr val="000000"/>
                  </a:outerShdw>
                </a:effectLst>
                <a:latin typeface="+mn-ea"/>
                <a:ea typeface="+mn-ea"/>
              </a:rPr>
              <a:t>$79,000</a:t>
            </a:r>
            <a:r>
              <a:rPr lang="en-US" altLang="zh-TW" u="sng" dirty="0" smtClean="0">
                <a:solidFill>
                  <a:schemeClr val="accent3">
                    <a:lumMod val="20000"/>
                    <a:lumOff val="80000"/>
                  </a:schemeClr>
                </a:solidFill>
                <a:effectLst>
                  <a:outerShdw blurRad="38100" dist="38100" dir="2700000" algn="tl">
                    <a:srgbClr val="000000"/>
                  </a:outerShdw>
                </a:effectLst>
                <a:latin typeface="+mn-ea"/>
              </a:rPr>
              <a:t>(</a:t>
            </a:r>
            <a:r>
              <a:rPr lang="zh-TW" altLang="en-US" u="sng" dirty="0" smtClean="0">
                <a:solidFill>
                  <a:schemeClr val="accent3">
                    <a:lumMod val="20000"/>
                    <a:lumOff val="80000"/>
                  </a:schemeClr>
                </a:solidFill>
                <a:effectLst>
                  <a:outerShdw blurRad="38100" dist="38100" dir="2700000" algn="tl">
                    <a:srgbClr val="000000"/>
                  </a:outerShdw>
                </a:effectLst>
                <a:latin typeface="+mn-ea"/>
              </a:rPr>
              <a:t>涵蓋</a:t>
            </a:r>
            <a:r>
              <a:rPr lang="en-US" altLang="zh-TW" u="sng" dirty="0" smtClean="0">
                <a:solidFill>
                  <a:schemeClr val="accent3">
                    <a:lumMod val="20000"/>
                    <a:lumOff val="80000"/>
                  </a:schemeClr>
                </a:solidFill>
                <a:effectLst>
                  <a:outerShdw blurRad="38100" dist="38100" dir="2700000" algn="tl">
                    <a:srgbClr val="000000"/>
                  </a:outerShdw>
                </a:effectLst>
                <a:latin typeface="+mn-ea"/>
              </a:rPr>
              <a:t>3.95%)</a:t>
            </a:r>
          </a:p>
        </p:txBody>
      </p:sp>
      <p:grpSp>
        <p:nvGrpSpPr>
          <p:cNvPr id="3" name="Group 51"/>
          <p:cNvGrpSpPr>
            <a:grpSpLocks/>
          </p:cNvGrpSpPr>
          <p:nvPr/>
        </p:nvGrpSpPr>
        <p:grpSpPr bwMode="auto">
          <a:xfrm>
            <a:off x="3663022" y="2960617"/>
            <a:ext cx="2359025" cy="804863"/>
            <a:chOff x="2315" y="1798"/>
            <a:chExt cx="1486" cy="507"/>
          </a:xfrm>
        </p:grpSpPr>
        <p:sp>
          <p:nvSpPr>
            <p:cNvPr id="672793" name="Line 25"/>
            <p:cNvSpPr>
              <a:spLocks noChangeShapeType="1"/>
            </p:cNvSpPr>
            <p:nvPr/>
          </p:nvSpPr>
          <p:spPr bwMode="auto">
            <a:xfrm flipV="1">
              <a:off x="2315" y="2002"/>
              <a:ext cx="346" cy="295"/>
            </a:xfrm>
            <a:prstGeom prst="line">
              <a:avLst/>
            </a:prstGeom>
            <a:noFill/>
            <a:ln w="12700">
              <a:solidFill>
                <a:schemeClr val="hlink"/>
              </a:solidFill>
              <a:round/>
              <a:headEnd/>
              <a:tailEnd type="triangle" w="med" len="me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sp>
          <p:nvSpPr>
            <p:cNvPr id="672794" name="Text Box 26"/>
            <p:cNvSpPr txBox="1">
              <a:spLocks noChangeArrowheads="1"/>
            </p:cNvSpPr>
            <p:nvPr/>
          </p:nvSpPr>
          <p:spPr bwMode="auto">
            <a:xfrm>
              <a:off x="2570" y="2093"/>
              <a:ext cx="567" cy="212"/>
            </a:xfrm>
            <a:prstGeom prst="rect">
              <a:avLst/>
            </a:prstGeom>
            <a:noFill/>
            <a:ln>
              <a:noFill/>
            </a:ln>
            <a:effectLst/>
            <a:extLst/>
          </p:spPr>
          <p:txBody>
            <a:bodyPr wrap="none" lIns="90488" tIns="44450" rIns="90488" bIns="44450">
              <a:spAutoFit/>
            </a:bodyPr>
            <a:lstStyle/>
            <a:p>
              <a:pPr>
                <a:defRPr/>
              </a:pPr>
              <a:r>
                <a:rPr lang="en-US" altLang="zh-TW" sz="1600" b="1" dirty="0">
                  <a:solidFill>
                    <a:schemeClr val="tx1"/>
                  </a:solidFill>
                  <a:effectLst>
                    <a:outerShdw blurRad="38100" dist="38100" dir="2700000" algn="tl">
                      <a:srgbClr val="000000"/>
                    </a:outerShdw>
                  </a:effectLst>
                  <a:latin typeface="+mn-ea"/>
                </a:rPr>
                <a:t>1.035</a:t>
              </a:r>
              <a:r>
                <a:rPr lang="zh-TW" altLang="en-US" sz="1600" b="1" dirty="0">
                  <a:solidFill>
                    <a:schemeClr val="tx1"/>
                  </a:solidFill>
                  <a:effectLst>
                    <a:outerShdw blurRad="38100" dist="38100" dir="2700000" algn="tl">
                      <a:srgbClr val="000000"/>
                    </a:outerShdw>
                  </a:effectLst>
                  <a:latin typeface="+mn-ea"/>
                </a:rPr>
                <a:t>倍</a:t>
              </a:r>
            </a:p>
          </p:txBody>
        </p:sp>
        <p:sp>
          <p:nvSpPr>
            <p:cNvPr id="672795" name="Text Box 27"/>
            <p:cNvSpPr txBox="1">
              <a:spLocks noChangeArrowheads="1"/>
            </p:cNvSpPr>
            <p:nvPr/>
          </p:nvSpPr>
          <p:spPr bwMode="auto">
            <a:xfrm>
              <a:off x="2587" y="1798"/>
              <a:ext cx="1214" cy="212"/>
            </a:xfrm>
            <a:prstGeom prst="rect">
              <a:avLst/>
            </a:prstGeom>
            <a:noFill/>
            <a:ln>
              <a:noFill/>
            </a:ln>
            <a:effectLst/>
            <a:extLst/>
          </p:spPr>
          <p:txBody>
            <a:bodyPr wrap="none" lIns="90488" tIns="44450" rIns="90488" bIns="44450">
              <a:spAutoFit/>
            </a:bodyPr>
            <a:lstStyle>
              <a:lvl1pPr>
                <a:defRPr kumimoji="1" sz="1600" b="1">
                  <a:solidFill>
                    <a:srgbClr val="FAFD00"/>
                  </a:solidFill>
                  <a:latin typeface="標楷體" pitchFamily="65" charset="-120"/>
                  <a:ea typeface="標楷體" pitchFamily="65" charset="-120"/>
                </a:defRPr>
              </a:lvl1pPr>
              <a:lvl2pPr marL="742950" indent="-285750">
                <a:defRPr kumimoji="1" sz="1600" b="1">
                  <a:solidFill>
                    <a:srgbClr val="FAFD00"/>
                  </a:solidFill>
                  <a:latin typeface="標楷體" pitchFamily="65" charset="-120"/>
                  <a:ea typeface="標楷體" pitchFamily="65" charset="-120"/>
                </a:defRPr>
              </a:lvl2pPr>
              <a:lvl3pPr marL="1143000" indent="-228600">
                <a:defRPr kumimoji="1" sz="1600" b="1">
                  <a:solidFill>
                    <a:srgbClr val="FAFD00"/>
                  </a:solidFill>
                  <a:latin typeface="標楷體" pitchFamily="65" charset="-120"/>
                  <a:ea typeface="標楷體" pitchFamily="65" charset="-120"/>
                </a:defRPr>
              </a:lvl3pPr>
              <a:lvl4pPr marL="1600200" indent="-228600">
                <a:defRPr kumimoji="1" sz="1600" b="1">
                  <a:solidFill>
                    <a:srgbClr val="FAFD00"/>
                  </a:solidFill>
                  <a:latin typeface="標楷體" pitchFamily="65" charset="-120"/>
                  <a:ea typeface="標楷體" pitchFamily="65" charset="-120"/>
                </a:defRPr>
              </a:lvl4pPr>
              <a:lvl5pPr marL="2057400" indent="-228600">
                <a:defRPr kumimoji="1" sz="1600" b="1">
                  <a:solidFill>
                    <a:srgbClr val="FAFD00"/>
                  </a:solidFill>
                  <a:latin typeface="標楷體" pitchFamily="65" charset="-120"/>
                  <a:ea typeface="標楷體" pitchFamily="65" charset="-120"/>
                </a:defRPr>
              </a:lvl5pPr>
              <a:lvl6pPr marL="25146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6pPr>
              <a:lvl7pPr marL="29718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7pPr>
              <a:lvl8pPr marL="34290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8pPr>
              <a:lvl9pPr marL="38862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9pPr>
            </a:lstStyle>
            <a:p>
              <a:pPr>
                <a:defRPr/>
              </a:pPr>
              <a:r>
                <a:rPr lang="zh-TW" altLang="en-US" dirty="0" smtClean="0">
                  <a:solidFill>
                    <a:srgbClr val="00FF00"/>
                  </a:solidFill>
                  <a:effectLst>
                    <a:outerShdw blurRad="38100" dist="38100" dir="2700000" algn="tl">
                      <a:srgbClr val="000000"/>
                    </a:outerShdw>
                  </a:effectLst>
                  <a:latin typeface="+mn-ea"/>
                  <a:ea typeface="+mn-ea"/>
                </a:rPr>
                <a:t>維持保證金</a:t>
              </a:r>
              <a:r>
                <a:rPr lang="en-US" altLang="zh-TW" dirty="0" smtClean="0">
                  <a:effectLst>
                    <a:outerShdw blurRad="38100" dist="38100" dir="2700000" algn="tl">
                      <a:srgbClr val="000000"/>
                    </a:outerShdw>
                  </a:effectLst>
                  <a:latin typeface="+mn-ea"/>
                  <a:ea typeface="+mn-ea"/>
                </a:rPr>
                <a:t>$82,000</a:t>
              </a:r>
            </a:p>
          </p:txBody>
        </p:sp>
      </p:grpSp>
      <p:grpSp>
        <p:nvGrpSpPr>
          <p:cNvPr id="5" name="Group 54"/>
          <p:cNvGrpSpPr>
            <a:grpSpLocks/>
          </p:cNvGrpSpPr>
          <p:nvPr/>
        </p:nvGrpSpPr>
        <p:grpSpPr bwMode="auto">
          <a:xfrm>
            <a:off x="6215724" y="2598675"/>
            <a:ext cx="1700213" cy="901703"/>
            <a:chOff x="3923" y="1570"/>
            <a:chExt cx="1071" cy="568"/>
          </a:xfrm>
        </p:grpSpPr>
        <p:sp>
          <p:nvSpPr>
            <p:cNvPr id="672800" name="Line 32"/>
            <p:cNvSpPr>
              <a:spLocks noChangeShapeType="1"/>
            </p:cNvSpPr>
            <p:nvPr/>
          </p:nvSpPr>
          <p:spPr bwMode="auto">
            <a:xfrm>
              <a:off x="3923" y="1570"/>
              <a:ext cx="144" cy="206"/>
            </a:xfrm>
            <a:prstGeom prst="line">
              <a:avLst/>
            </a:prstGeom>
            <a:noFill/>
            <a:ln w="12700">
              <a:solidFill>
                <a:schemeClr val="hlink"/>
              </a:solidFill>
              <a:round/>
              <a:headEnd/>
              <a:tailEnd type="triangle" w="med" len="me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sp>
          <p:nvSpPr>
            <p:cNvPr id="10280" name="Text Box 33"/>
            <p:cNvSpPr txBox="1">
              <a:spLocks noChangeArrowheads="1"/>
            </p:cNvSpPr>
            <p:nvPr/>
          </p:nvSpPr>
          <p:spPr bwMode="auto">
            <a:xfrm>
              <a:off x="3976" y="1920"/>
              <a:ext cx="1018" cy="218"/>
            </a:xfrm>
            <a:prstGeom prst="rect">
              <a:avLst/>
            </a:prstGeom>
            <a:solidFill>
              <a:schemeClr val="tx1"/>
            </a:solidFill>
            <a:ln w="12700">
              <a:solidFill>
                <a:srgbClr val="00FF00"/>
              </a:solidFill>
              <a:miter lim="800000"/>
              <a:headEnd/>
              <a:tailEnd/>
            </a:ln>
          </p:spPr>
          <p:txBody>
            <a:bodyPr wrap="none" lIns="90488" tIns="44450" rIns="90488" bIns="44450">
              <a:spAutoFit/>
            </a:bodyPr>
            <a:lstStyle>
              <a:lvl1pPr>
                <a:defRPr kumimoji="1" sz="2000" b="1">
                  <a:solidFill>
                    <a:srgbClr val="FAFD00"/>
                  </a:solidFill>
                  <a:latin typeface="標楷體" pitchFamily="65" charset="-120"/>
                  <a:ea typeface="標楷體" pitchFamily="65" charset="-120"/>
                </a:defRPr>
              </a:lvl1pPr>
              <a:lvl2pPr marL="742950" indent="-285750">
                <a:defRPr kumimoji="1" sz="2000" b="1">
                  <a:solidFill>
                    <a:srgbClr val="FAFD00"/>
                  </a:solidFill>
                  <a:latin typeface="標楷體" pitchFamily="65" charset="-120"/>
                  <a:ea typeface="標楷體" pitchFamily="65" charset="-120"/>
                </a:defRPr>
              </a:lvl2pPr>
              <a:lvl3pPr marL="1143000" indent="-228600">
                <a:defRPr kumimoji="1" sz="2000" b="1">
                  <a:solidFill>
                    <a:srgbClr val="FAFD00"/>
                  </a:solidFill>
                  <a:latin typeface="標楷體" pitchFamily="65" charset="-120"/>
                  <a:ea typeface="標楷體" pitchFamily="65" charset="-120"/>
                </a:defRPr>
              </a:lvl3pPr>
              <a:lvl4pPr marL="1600200" indent="-228600">
                <a:defRPr kumimoji="1" sz="2000" b="1">
                  <a:solidFill>
                    <a:srgbClr val="FAFD00"/>
                  </a:solidFill>
                  <a:latin typeface="標楷體" pitchFamily="65" charset="-120"/>
                  <a:ea typeface="標楷體" pitchFamily="65" charset="-120"/>
                </a:defRPr>
              </a:lvl4pPr>
              <a:lvl5pPr marL="2057400" indent="-228600">
                <a:defRPr kumimoji="1" sz="2000" b="1">
                  <a:solidFill>
                    <a:srgbClr val="FAFD00"/>
                  </a:solidFill>
                  <a:latin typeface="標楷體" pitchFamily="65" charset="-120"/>
                  <a:ea typeface="標楷體" pitchFamily="65" charset="-120"/>
                </a:defRPr>
              </a:lvl5pPr>
              <a:lvl6pPr marL="25146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6pPr>
              <a:lvl7pPr marL="29718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7pPr>
              <a:lvl8pPr marL="34290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8pPr>
              <a:lvl9pPr marL="38862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9pPr>
            </a:lstStyle>
            <a:p>
              <a:r>
                <a:rPr lang="zh-TW" altLang="en-US" sz="1600" dirty="0">
                  <a:solidFill>
                    <a:srgbClr val="FB031B"/>
                  </a:solidFill>
                  <a:latin typeface="+mn-ea"/>
                  <a:ea typeface="+mn-ea"/>
                </a:rPr>
                <a:t>高風險帳戶通知</a:t>
              </a:r>
            </a:p>
          </p:txBody>
        </p:sp>
      </p:grpSp>
      <p:sp>
        <p:nvSpPr>
          <p:cNvPr id="672803" name="Text Box 35"/>
          <p:cNvSpPr txBox="1">
            <a:spLocks noChangeArrowheads="1"/>
          </p:cNvSpPr>
          <p:nvPr/>
        </p:nvSpPr>
        <p:spPr bwMode="auto">
          <a:xfrm>
            <a:off x="6072524" y="3933056"/>
            <a:ext cx="2675940" cy="828432"/>
          </a:xfrm>
          <a:prstGeom prst="rect">
            <a:avLst/>
          </a:prstGeom>
          <a:solidFill>
            <a:schemeClr val="tx1"/>
          </a:solidFill>
          <a:ln w="12700">
            <a:solidFill>
              <a:srgbClr val="00FF00"/>
            </a:solidFill>
            <a:miter lim="800000"/>
            <a:headEnd/>
            <a:tailEnd/>
          </a:ln>
        </p:spPr>
        <p:txBody>
          <a:bodyPr wrap="square" lIns="90488" tIns="44450" rIns="90488" bIns="44450">
            <a:spAutoFit/>
          </a:bodyPr>
          <a:lstStyle>
            <a:lvl1pPr>
              <a:defRPr kumimoji="1" sz="2000" b="1">
                <a:solidFill>
                  <a:srgbClr val="FAFD00"/>
                </a:solidFill>
                <a:latin typeface="標楷體" pitchFamily="65" charset="-120"/>
                <a:ea typeface="標楷體" pitchFamily="65" charset="-120"/>
              </a:defRPr>
            </a:lvl1pPr>
            <a:lvl2pPr marL="742950" indent="-285750">
              <a:defRPr kumimoji="1" sz="2000" b="1">
                <a:solidFill>
                  <a:srgbClr val="FAFD00"/>
                </a:solidFill>
                <a:latin typeface="標楷體" pitchFamily="65" charset="-120"/>
                <a:ea typeface="標楷體" pitchFamily="65" charset="-120"/>
              </a:defRPr>
            </a:lvl2pPr>
            <a:lvl3pPr marL="1143000" indent="-228600">
              <a:defRPr kumimoji="1" sz="2000" b="1">
                <a:solidFill>
                  <a:srgbClr val="FAFD00"/>
                </a:solidFill>
                <a:latin typeface="標楷體" pitchFamily="65" charset="-120"/>
                <a:ea typeface="標楷體" pitchFamily="65" charset="-120"/>
              </a:defRPr>
            </a:lvl3pPr>
            <a:lvl4pPr marL="1600200" indent="-228600">
              <a:defRPr kumimoji="1" sz="2000" b="1">
                <a:solidFill>
                  <a:srgbClr val="FAFD00"/>
                </a:solidFill>
                <a:latin typeface="標楷體" pitchFamily="65" charset="-120"/>
                <a:ea typeface="標楷體" pitchFamily="65" charset="-120"/>
              </a:defRPr>
            </a:lvl4pPr>
            <a:lvl5pPr marL="2057400" indent="-228600">
              <a:defRPr kumimoji="1" sz="2000" b="1">
                <a:solidFill>
                  <a:srgbClr val="FAFD00"/>
                </a:solidFill>
                <a:latin typeface="標楷體" pitchFamily="65" charset="-120"/>
                <a:ea typeface="標楷體" pitchFamily="65" charset="-120"/>
              </a:defRPr>
            </a:lvl5pPr>
            <a:lvl6pPr marL="25146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6pPr>
            <a:lvl7pPr marL="29718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7pPr>
            <a:lvl8pPr marL="34290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8pPr>
            <a:lvl9pPr marL="38862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9pPr>
          </a:lstStyle>
          <a:p>
            <a:pPr algn="ctr"/>
            <a:r>
              <a:rPr lang="zh-TW" altLang="en-US" sz="1600" dirty="0">
                <a:solidFill>
                  <a:srgbClr val="FB031B"/>
                </a:solidFill>
                <a:latin typeface="+mn-ea"/>
                <a:ea typeface="+mn-ea"/>
              </a:rPr>
              <a:t>風險指標 </a:t>
            </a:r>
            <a:r>
              <a:rPr lang="en-US" altLang="zh-TW" sz="1600" dirty="0">
                <a:solidFill>
                  <a:srgbClr val="FB031B"/>
                </a:solidFill>
                <a:latin typeface="+mn-ea"/>
                <a:ea typeface="+mn-ea"/>
              </a:rPr>
              <a:t>&lt; 25%</a:t>
            </a:r>
            <a:r>
              <a:rPr lang="zh-TW" altLang="en-US" sz="1600" dirty="0">
                <a:solidFill>
                  <a:srgbClr val="FB031B"/>
                </a:solidFill>
                <a:latin typeface="+mn-ea"/>
                <a:ea typeface="+mn-ea"/>
              </a:rPr>
              <a:t>時</a:t>
            </a:r>
          </a:p>
          <a:p>
            <a:pPr algn="ctr"/>
            <a:r>
              <a:rPr lang="zh-TW" altLang="en-US" sz="1600" dirty="0" smtClean="0">
                <a:solidFill>
                  <a:srgbClr val="FB031B"/>
                </a:solidFill>
                <a:latin typeface="+mn-ea"/>
                <a:ea typeface="+mn-ea"/>
              </a:rPr>
              <a:t>期貨商</a:t>
            </a:r>
            <a:r>
              <a:rPr lang="zh-TW" altLang="en-US" sz="1600" u="sng" dirty="0" smtClean="0">
                <a:solidFill>
                  <a:srgbClr val="FB031B"/>
                </a:solidFill>
                <a:latin typeface="+mn-ea"/>
                <a:ea typeface="+mn-ea"/>
              </a:rPr>
              <a:t>依受託</a:t>
            </a:r>
            <a:r>
              <a:rPr lang="zh-TW" altLang="en-US" sz="1600" u="sng" smtClean="0">
                <a:solidFill>
                  <a:srgbClr val="FB031B"/>
                </a:solidFill>
                <a:latin typeface="+mn-ea"/>
                <a:ea typeface="+mn-ea"/>
              </a:rPr>
              <a:t>契約約定</a:t>
            </a:r>
            <a:r>
              <a:rPr lang="zh-TW" altLang="en-US" sz="1600" smtClean="0">
                <a:solidFill>
                  <a:srgbClr val="FB031B"/>
                </a:solidFill>
                <a:latin typeface="+mn-ea"/>
                <a:ea typeface="+mn-ea"/>
              </a:rPr>
              <a:t>代</a:t>
            </a:r>
            <a:r>
              <a:rPr lang="zh-TW" altLang="en-US" sz="1600" dirty="0">
                <a:solidFill>
                  <a:srgbClr val="FB031B"/>
                </a:solidFill>
                <a:latin typeface="+mn-ea"/>
                <a:ea typeface="+mn-ea"/>
              </a:rPr>
              <a:t>為沖銷</a:t>
            </a:r>
            <a:r>
              <a:rPr lang="zh-TW" altLang="en-US" sz="1600" i="1" u="sng" dirty="0">
                <a:solidFill>
                  <a:srgbClr val="FB031B"/>
                </a:solidFill>
                <a:latin typeface="+mn-ea"/>
                <a:ea typeface="+mn-ea"/>
              </a:rPr>
              <a:t>全部部位</a:t>
            </a:r>
          </a:p>
        </p:txBody>
      </p:sp>
      <p:sp>
        <p:nvSpPr>
          <p:cNvPr id="672806" name="Rectangle 38"/>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lvl1pPr>
              <a:defRPr kumimoji="1" sz="2000" b="1">
                <a:solidFill>
                  <a:srgbClr val="FAFD00"/>
                </a:solidFill>
                <a:latin typeface="標楷體" panose="03000509000000000000" pitchFamily="65" charset="-120"/>
                <a:ea typeface="標楷體" panose="03000509000000000000" pitchFamily="65" charset="-120"/>
              </a:defRPr>
            </a:lvl1pPr>
            <a:lvl2pPr>
              <a:defRPr kumimoji="1" sz="2000" b="1">
                <a:solidFill>
                  <a:srgbClr val="FAFD00"/>
                </a:solidFill>
                <a:latin typeface="標楷體" panose="03000509000000000000" pitchFamily="65" charset="-120"/>
                <a:ea typeface="標楷體" panose="03000509000000000000" pitchFamily="65" charset="-120"/>
              </a:defRPr>
            </a:lvl2pPr>
            <a:lvl3pPr>
              <a:defRPr kumimoji="1" sz="2000" b="1">
                <a:solidFill>
                  <a:srgbClr val="FAFD00"/>
                </a:solidFill>
                <a:latin typeface="標楷體" panose="03000509000000000000" pitchFamily="65" charset="-120"/>
                <a:ea typeface="標楷體" panose="03000509000000000000" pitchFamily="65" charset="-120"/>
              </a:defRPr>
            </a:lvl3pPr>
            <a:lvl4pPr>
              <a:defRPr kumimoji="1" sz="2000" b="1">
                <a:solidFill>
                  <a:srgbClr val="FAFD00"/>
                </a:solidFill>
                <a:latin typeface="標楷體" panose="03000509000000000000" pitchFamily="65" charset="-120"/>
                <a:ea typeface="標楷體" panose="03000509000000000000" pitchFamily="65" charset="-120"/>
              </a:defRPr>
            </a:lvl4pPr>
            <a:lvl5pPr>
              <a:defRPr kumimoji="1" sz="2000" b="1">
                <a:solidFill>
                  <a:srgbClr val="FAFD00"/>
                </a:solidFill>
                <a:latin typeface="標楷體" panose="03000509000000000000" pitchFamily="65" charset="-120"/>
                <a:ea typeface="標楷體" panose="03000509000000000000" pitchFamily="65" charset="-120"/>
              </a:defRPr>
            </a:lvl5pPr>
            <a:lvl6pPr marL="4572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9144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1371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18288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lgn="ctr">
              <a:lnSpc>
                <a:spcPct val="110000"/>
              </a:lnSpc>
              <a:defRPr/>
            </a:pPr>
            <a:r>
              <a:rPr lang="zh-TW" altLang="en-US" sz="2800" dirty="0" smtClean="0">
                <a:effectLst>
                  <a:outerShdw blurRad="38100" dist="38100" dir="2700000" algn="tl">
                    <a:srgbClr val="000000"/>
                  </a:outerShdw>
                </a:effectLst>
                <a:latin typeface="Times New Roman" panose="02020603050405020304" pitchFamily="18" charset="0"/>
              </a:rPr>
              <a:t>盤中風險控管之原則</a:t>
            </a:r>
          </a:p>
        </p:txBody>
      </p:sp>
      <p:grpSp>
        <p:nvGrpSpPr>
          <p:cNvPr id="9" name="Group 53"/>
          <p:cNvGrpSpPr>
            <a:grpSpLocks/>
          </p:cNvGrpSpPr>
          <p:nvPr/>
        </p:nvGrpSpPr>
        <p:grpSpPr bwMode="auto">
          <a:xfrm>
            <a:off x="7439684" y="2564904"/>
            <a:ext cx="1481138" cy="314325"/>
            <a:chOff x="4694" y="1661"/>
            <a:chExt cx="933" cy="198"/>
          </a:xfrm>
        </p:grpSpPr>
        <p:sp>
          <p:nvSpPr>
            <p:cNvPr id="672815" name="AutoShape 47"/>
            <p:cNvSpPr>
              <a:spLocks noChangeArrowheads="1"/>
            </p:cNvSpPr>
            <p:nvPr/>
          </p:nvSpPr>
          <p:spPr bwMode="auto">
            <a:xfrm>
              <a:off x="4694" y="1706"/>
              <a:ext cx="363" cy="136"/>
            </a:xfrm>
            <a:prstGeom prst="leftArrow">
              <a:avLst>
                <a:gd name="adj1" fmla="val 50000"/>
                <a:gd name="adj2" fmla="val 66728"/>
              </a:avLst>
            </a:prstGeom>
            <a:solidFill>
              <a:srgbClr val="00FF00"/>
            </a:solidFill>
            <a:ln w="12700">
              <a:solidFill>
                <a:schemeClr val="hlink"/>
              </a:solidFill>
              <a:miter lim="800000"/>
              <a:headEnd/>
              <a:tailEn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sp>
          <p:nvSpPr>
            <p:cNvPr id="672816" name="Text Box 48"/>
            <p:cNvSpPr txBox="1">
              <a:spLocks noChangeArrowheads="1"/>
            </p:cNvSpPr>
            <p:nvPr/>
          </p:nvSpPr>
          <p:spPr bwMode="auto">
            <a:xfrm>
              <a:off x="5057" y="1661"/>
              <a:ext cx="570" cy="198"/>
            </a:xfrm>
            <a:prstGeom prst="rect">
              <a:avLst/>
            </a:prstGeom>
            <a:noFill/>
            <a:ln w="12700">
              <a:solidFill>
                <a:srgbClr val="00FF00"/>
              </a:solidFill>
              <a:miter lim="800000"/>
              <a:headEnd/>
              <a:tailEnd/>
            </a:ln>
            <a:effectLst/>
            <a:extLst/>
          </p:spPr>
          <p:txBody>
            <a:bodyPr wrap="none" lIns="90488" tIns="44450" rIns="90488" bIns="44450">
              <a:spAutoFit/>
            </a:bodyPr>
            <a:lstStyle/>
            <a:p>
              <a:pPr>
                <a:defRPr/>
              </a:pPr>
              <a:r>
                <a:rPr lang="zh-TW" altLang="en-US" sz="1400" b="1">
                  <a:effectLst>
                    <a:outerShdw blurRad="38100" dist="38100" dir="2700000" algn="tl">
                      <a:srgbClr val="000000"/>
                    </a:outerShdw>
                  </a:effectLst>
                  <a:latin typeface="+mn-ea"/>
                </a:rPr>
                <a:t>盤中洗價</a:t>
              </a:r>
            </a:p>
          </p:txBody>
        </p:sp>
      </p:grpSp>
      <p:grpSp>
        <p:nvGrpSpPr>
          <p:cNvPr id="49" name="群組 48"/>
          <p:cNvGrpSpPr>
            <a:grpSpLocks/>
          </p:cNvGrpSpPr>
          <p:nvPr/>
        </p:nvGrpSpPr>
        <p:grpSpPr bwMode="auto">
          <a:xfrm>
            <a:off x="6666908" y="3573016"/>
            <a:ext cx="1866948" cy="2016546"/>
            <a:chOff x="6855651" y="3860925"/>
            <a:chExt cx="1867578" cy="2016547"/>
          </a:xfrm>
        </p:grpSpPr>
        <p:sp>
          <p:nvSpPr>
            <p:cNvPr id="50" name="Line 35"/>
            <p:cNvSpPr>
              <a:spLocks noChangeShapeType="1"/>
            </p:cNvSpPr>
            <p:nvPr/>
          </p:nvSpPr>
          <p:spPr bwMode="auto">
            <a:xfrm>
              <a:off x="6993038" y="3860925"/>
              <a:ext cx="144065" cy="216024"/>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wrap="none" lIns="90488" tIns="44450" rIns="90488" bIns="44450" anchor="ctr"/>
            <a:lstStyle/>
            <a:p>
              <a:pPr>
                <a:defRPr/>
              </a:pPr>
              <a:endParaRPr lang="zh-TW" altLang="en-US" b="1">
                <a:effectLst>
                  <a:outerShdw blurRad="38100" dist="38100" dir="2700000" algn="tl">
                    <a:srgbClr val="000000">
                      <a:alpha val="43137"/>
                    </a:srgbClr>
                  </a:outerShdw>
                </a:effectLst>
                <a:latin typeface="+mn-ea"/>
              </a:endParaRPr>
            </a:p>
          </p:txBody>
        </p:sp>
        <p:sp>
          <p:nvSpPr>
            <p:cNvPr id="51" name="Line 36"/>
            <p:cNvSpPr>
              <a:spLocks noChangeShapeType="1"/>
            </p:cNvSpPr>
            <p:nvPr/>
          </p:nvSpPr>
          <p:spPr bwMode="auto">
            <a:xfrm>
              <a:off x="7713485" y="5085062"/>
              <a:ext cx="215973" cy="288925"/>
            </a:xfrm>
            <a:prstGeom prst="line">
              <a:avLst/>
            </a:prstGeom>
            <a:noFill/>
            <a:ln w="127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wrap="none" lIns="90488" tIns="44450" rIns="90488" bIns="44450" anchor="ctr"/>
            <a:lstStyle/>
            <a:p>
              <a:pPr>
                <a:defRPr/>
              </a:pPr>
              <a:endParaRPr lang="zh-TW" altLang="en-US" b="1">
                <a:effectLst>
                  <a:outerShdw blurRad="38100" dist="38100" dir="2700000" algn="tl">
                    <a:srgbClr val="000000">
                      <a:alpha val="43137"/>
                    </a:srgbClr>
                  </a:outerShdw>
                </a:effectLst>
                <a:latin typeface="+mn-ea"/>
              </a:endParaRPr>
            </a:p>
          </p:txBody>
        </p:sp>
        <p:sp>
          <p:nvSpPr>
            <p:cNvPr id="52" name="Oval 37"/>
            <p:cNvSpPr>
              <a:spLocks noChangeArrowheads="1"/>
            </p:cNvSpPr>
            <p:nvPr/>
          </p:nvSpPr>
          <p:spPr bwMode="auto">
            <a:xfrm>
              <a:off x="7497265" y="5517110"/>
              <a:ext cx="1225964" cy="360362"/>
            </a:xfrm>
            <a:prstGeom prst="ellipse">
              <a:avLst/>
            </a:prstGeom>
            <a:noFill/>
            <a:ln w="12700">
              <a:solidFill>
                <a:schemeClr val="hlink"/>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wrap="none" lIns="90488" tIns="44450" rIns="90488" bIns="44450" anchor="ctr"/>
            <a:lstStyle/>
            <a:p>
              <a:pPr algn="ctr">
                <a:defRPr/>
              </a:pPr>
              <a:r>
                <a:rPr lang="zh-TW" altLang="en-US" sz="1600" b="1" dirty="0">
                  <a:effectLst>
                    <a:outerShdw blurRad="38100" dist="38100" dir="2700000" algn="tl">
                      <a:srgbClr val="000000"/>
                    </a:outerShdw>
                  </a:effectLst>
                  <a:latin typeface="+mn-ea"/>
                </a:rPr>
                <a:t>超額損失</a:t>
              </a:r>
            </a:p>
          </p:txBody>
        </p:sp>
        <p:cxnSp>
          <p:nvCxnSpPr>
            <p:cNvPr id="10263" name="直線接點 2"/>
            <p:cNvCxnSpPr>
              <a:cxnSpLocks noChangeShapeType="1"/>
            </p:cNvCxnSpPr>
            <p:nvPr/>
          </p:nvCxnSpPr>
          <p:spPr bwMode="auto">
            <a:xfrm>
              <a:off x="7497012" y="5229078"/>
              <a:ext cx="648543" cy="0"/>
            </a:xfrm>
            <a:prstGeom prst="line">
              <a:avLst/>
            </a:prstGeom>
            <a:noFill/>
            <a:ln w="12700" algn="ctr">
              <a:solidFill>
                <a:srgbClr val="FB031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chemeClr val="bg2"/>
                    </a:outerShdw>
                  </a:effectLst>
                </a14:hiddenEffects>
              </a:ext>
            </a:extLst>
          </p:spPr>
        </p:cxnSp>
        <p:sp>
          <p:nvSpPr>
            <p:cNvPr id="10264" name="文字方塊 3"/>
            <p:cNvSpPr txBox="1">
              <a:spLocks noChangeArrowheads="1"/>
            </p:cNvSpPr>
            <p:nvPr/>
          </p:nvSpPr>
          <p:spPr bwMode="auto">
            <a:xfrm>
              <a:off x="6855651" y="5013054"/>
              <a:ext cx="56957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000" b="1">
                  <a:solidFill>
                    <a:srgbClr val="FAFD00"/>
                  </a:solidFill>
                  <a:latin typeface="標楷體" pitchFamily="65" charset="-120"/>
                  <a:ea typeface="標楷體" pitchFamily="65" charset="-120"/>
                </a:defRPr>
              </a:lvl1pPr>
              <a:lvl2pPr marL="742950" indent="-285750">
                <a:defRPr kumimoji="1" sz="2000" b="1">
                  <a:solidFill>
                    <a:srgbClr val="FAFD00"/>
                  </a:solidFill>
                  <a:latin typeface="標楷體" pitchFamily="65" charset="-120"/>
                  <a:ea typeface="標楷體" pitchFamily="65" charset="-120"/>
                </a:defRPr>
              </a:lvl2pPr>
              <a:lvl3pPr marL="1143000" indent="-228600">
                <a:defRPr kumimoji="1" sz="2000" b="1">
                  <a:solidFill>
                    <a:srgbClr val="FAFD00"/>
                  </a:solidFill>
                  <a:latin typeface="標楷體" pitchFamily="65" charset="-120"/>
                  <a:ea typeface="標楷體" pitchFamily="65" charset="-120"/>
                </a:defRPr>
              </a:lvl3pPr>
              <a:lvl4pPr marL="1600200" indent="-228600">
                <a:defRPr kumimoji="1" sz="2000" b="1">
                  <a:solidFill>
                    <a:srgbClr val="FAFD00"/>
                  </a:solidFill>
                  <a:latin typeface="標楷體" pitchFamily="65" charset="-120"/>
                  <a:ea typeface="標楷體" pitchFamily="65" charset="-120"/>
                </a:defRPr>
              </a:lvl4pPr>
              <a:lvl5pPr marL="2057400" indent="-228600">
                <a:defRPr kumimoji="1" sz="2000" b="1">
                  <a:solidFill>
                    <a:srgbClr val="FAFD00"/>
                  </a:solidFill>
                  <a:latin typeface="標楷體" pitchFamily="65" charset="-120"/>
                  <a:ea typeface="標楷體" pitchFamily="65" charset="-120"/>
                </a:defRPr>
              </a:lvl5pPr>
              <a:lvl6pPr marL="25146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6pPr>
              <a:lvl7pPr marL="29718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7pPr>
              <a:lvl8pPr marL="34290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8pPr>
              <a:lvl9pPr marL="3886200" indent="-228600" eaLnBrk="0" fontAlgn="base" hangingPunct="0">
                <a:spcBef>
                  <a:spcPct val="0"/>
                </a:spcBef>
                <a:spcAft>
                  <a:spcPct val="0"/>
                </a:spcAft>
                <a:defRPr kumimoji="1" sz="2000" b="1">
                  <a:solidFill>
                    <a:srgbClr val="FAFD00"/>
                  </a:solidFill>
                  <a:latin typeface="標楷體" pitchFamily="65" charset="-120"/>
                  <a:ea typeface="標楷體" pitchFamily="65" charset="-120"/>
                </a:defRPr>
              </a:lvl9pPr>
            </a:lstStyle>
            <a:p>
              <a:r>
                <a:rPr lang="en-US" altLang="zh-TW" dirty="0">
                  <a:solidFill>
                    <a:srgbClr val="FF0000"/>
                  </a:solidFill>
                  <a:latin typeface="+mn-ea"/>
                  <a:ea typeface="+mn-ea"/>
                </a:rPr>
                <a:t>-0-</a:t>
              </a:r>
              <a:endParaRPr lang="zh-TW" altLang="en-US" dirty="0">
                <a:solidFill>
                  <a:srgbClr val="FF0000"/>
                </a:solidFill>
                <a:latin typeface="+mn-ea"/>
                <a:ea typeface="+mn-ea"/>
              </a:endParaRPr>
            </a:p>
          </p:txBody>
        </p:sp>
      </p:grpSp>
      <p:grpSp>
        <p:nvGrpSpPr>
          <p:cNvPr id="6" name="群組 5"/>
          <p:cNvGrpSpPr/>
          <p:nvPr/>
        </p:nvGrpSpPr>
        <p:grpSpPr>
          <a:xfrm>
            <a:off x="210290" y="1196752"/>
            <a:ext cx="2279903" cy="5688632"/>
            <a:chOff x="210290" y="1196752"/>
            <a:chExt cx="2279903" cy="5688632"/>
          </a:xfrm>
        </p:grpSpPr>
        <p:sp>
          <p:nvSpPr>
            <p:cNvPr id="672779" name="Line 11"/>
            <p:cNvSpPr>
              <a:spLocks noChangeShapeType="1"/>
            </p:cNvSpPr>
            <p:nvPr/>
          </p:nvSpPr>
          <p:spPr bwMode="auto">
            <a:xfrm>
              <a:off x="276884" y="1340768"/>
              <a:ext cx="1368426" cy="0"/>
            </a:xfrm>
            <a:prstGeom prst="line">
              <a:avLst/>
            </a:prstGeom>
            <a:noFill/>
            <a:ln w="12700">
              <a:solidFill>
                <a:schemeClr val="hlink"/>
              </a:solidFill>
              <a:round/>
              <a:headEnd/>
              <a:tailEn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sp>
          <p:nvSpPr>
            <p:cNvPr id="672780" name="Line 12"/>
            <p:cNvSpPr>
              <a:spLocks noChangeShapeType="1"/>
            </p:cNvSpPr>
            <p:nvPr/>
          </p:nvSpPr>
          <p:spPr bwMode="auto">
            <a:xfrm>
              <a:off x="278472" y="6381328"/>
              <a:ext cx="1368426" cy="0"/>
            </a:xfrm>
            <a:prstGeom prst="line">
              <a:avLst/>
            </a:prstGeom>
            <a:noFill/>
            <a:ln w="12700">
              <a:solidFill>
                <a:schemeClr val="hlink"/>
              </a:solidFill>
              <a:round/>
              <a:headEnd/>
              <a:tailEn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sp>
          <p:nvSpPr>
            <p:cNvPr id="672781" name="Text Box 13"/>
            <p:cNvSpPr txBox="1">
              <a:spLocks noChangeArrowheads="1"/>
            </p:cNvSpPr>
            <p:nvPr/>
          </p:nvSpPr>
          <p:spPr bwMode="auto">
            <a:xfrm>
              <a:off x="1691680" y="1196752"/>
              <a:ext cx="798513" cy="673219"/>
            </a:xfrm>
            <a:prstGeom prst="rect">
              <a:avLst/>
            </a:prstGeom>
            <a:noFill/>
            <a:ln>
              <a:noFill/>
            </a:ln>
            <a:effectLst/>
            <a:extLst/>
          </p:spPr>
          <p:txBody>
            <a:bodyPr wrap="none" lIns="90488" tIns="44450" rIns="90488" bIns="44450">
              <a:spAutoFit/>
            </a:bodyPr>
            <a:lstStyle/>
            <a:p>
              <a:pPr>
                <a:defRPr/>
              </a:pPr>
              <a:r>
                <a:rPr lang="zh-TW" altLang="en-US" sz="1600" b="1" dirty="0">
                  <a:effectLst>
                    <a:outerShdw blurRad="38100" dist="38100" dir="2700000" algn="tl">
                      <a:srgbClr val="000000"/>
                    </a:outerShdw>
                  </a:effectLst>
                  <a:latin typeface="+mn-ea"/>
                </a:rPr>
                <a:t>漲停板</a:t>
              </a:r>
            </a:p>
          </p:txBody>
        </p:sp>
        <p:sp>
          <p:nvSpPr>
            <p:cNvPr id="672782" name="Text Box 14"/>
            <p:cNvSpPr txBox="1">
              <a:spLocks noChangeArrowheads="1"/>
            </p:cNvSpPr>
            <p:nvPr/>
          </p:nvSpPr>
          <p:spPr bwMode="auto">
            <a:xfrm>
              <a:off x="1691680" y="6212165"/>
              <a:ext cx="798513" cy="673219"/>
            </a:xfrm>
            <a:prstGeom prst="rect">
              <a:avLst/>
            </a:prstGeom>
            <a:noFill/>
            <a:ln>
              <a:noFill/>
            </a:ln>
            <a:effectLst/>
            <a:extLst/>
          </p:spPr>
          <p:txBody>
            <a:bodyPr wrap="none" lIns="90488" tIns="44450" rIns="90488" bIns="44450">
              <a:spAutoFit/>
            </a:bodyPr>
            <a:lstStyle/>
            <a:p>
              <a:pPr>
                <a:defRPr/>
              </a:pPr>
              <a:r>
                <a:rPr lang="zh-TW" altLang="en-US" sz="1600" b="1" dirty="0">
                  <a:effectLst>
                    <a:outerShdw blurRad="38100" dist="38100" dir="2700000" algn="tl">
                      <a:srgbClr val="000000"/>
                    </a:outerShdw>
                  </a:effectLst>
                  <a:latin typeface="+mn-ea"/>
                </a:rPr>
                <a:t>跌停板</a:t>
              </a:r>
            </a:p>
          </p:txBody>
        </p:sp>
        <p:sp>
          <p:nvSpPr>
            <p:cNvPr id="672783" name="Line 15"/>
            <p:cNvSpPr>
              <a:spLocks noChangeShapeType="1"/>
            </p:cNvSpPr>
            <p:nvPr/>
          </p:nvSpPr>
          <p:spPr bwMode="auto">
            <a:xfrm>
              <a:off x="683568" y="3933056"/>
              <a:ext cx="1116000" cy="0"/>
            </a:xfrm>
            <a:prstGeom prst="line">
              <a:avLst/>
            </a:prstGeom>
            <a:noFill/>
            <a:ln w="12700">
              <a:solidFill>
                <a:schemeClr val="hlink"/>
              </a:solidFill>
              <a:round/>
              <a:headEnd/>
              <a:tailEn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sp>
          <p:nvSpPr>
            <p:cNvPr id="672784" name="Line 16"/>
            <p:cNvSpPr>
              <a:spLocks noChangeShapeType="1"/>
            </p:cNvSpPr>
            <p:nvPr/>
          </p:nvSpPr>
          <p:spPr bwMode="auto">
            <a:xfrm>
              <a:off x="710272" y="2108138"/>
              <a:ext cx="0" cy="1152729"/>
            </a:xfrm>
            <a:prstGeom prst="line">
              <a:avLst/>
            </a:prstGeom>
            <a:noFill/>
            <a:ln w="12700">
              <a:solidFill>
                <a:srgbClr val="00FF00"/>
              </a:solidFill>
              <a:round/>
              <a:headEnd type="triangle" w="med" len="med"/>
              <a:tailEnd type="triangle" w="med" len="me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sp>
          <p:nvSpPr>
            <p:cNvPr id="672785" name="Line 17"/>
            <p:cNvSpPr>
              <a:spLocks noChangeShapeType="1"/>
            </p:cNvSpPr>
            <p:nvPr/>
          </p:nvSpPr>
          <p:spPr bwMode="auto">
            <a:xfrm>
              <a:off x="710272" y="4413596"/>
              <a:ext cx="0" cy="1152729"/>
            </a:xfrm>
            <a:prstGeom prst="line">
              <a:avLst/>
            </a:prstGeom>
            <a:noFill/>
            <a:ln w="12700">
              <a:solidFill>
                <a:srgbClr val="00FF00"/>
              </a:solidFill>
              <a:round/>
              <a:headEnd type="triangle" w="med" len="med"/>
              <a:tailEnd type="triangle" w="med" len="me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sp>
          <p:nvSpPr>
            <p:cNvPr id="672787" name="Text Box 19"/>
            <p:cNvSpPr txBox="1">
              <a:spLocks noChangeArrowheads="1"/>
            </p:cNvSpPr>
            <p:nvPr/>
          </p:nvSpPr>
          <p:spPr bwMode="auto">
            <a:xfrm>
              <a:off x="835684" y="2349481"/>
              <a:ext cx="490538" cy="673219"/>
            </a:xfrm>
            <a:prstGeom prst="rect">
              <a:avLst/>
            </a:prstGeom>
            <a:noFill/>
            <a:ln>
              <a:noFill/>
            </a:ln>
            <a:effectLst/>
            <a:extLst/>
          </p:spPr>
          <p:txBody>
            <a:bodyPr wrap="none" lIns="90488" tIns="44450" rIns="90488" bIns="44450">
              <a:spAutoFit/>
            </a:bodyPr>
            <a:lstStyle/>
            <a:p>
              <a:pPr>
                <a:defRPr/>
              </a:pPr>
              <a:r>
                <a:rPr lang="en-US" altLang="zh-TW" sz="1600" b="1" dirty="0">
                  <a:effectLst>
                    <a:outerShdw blurRad="38100" dist="38100" dir="2700000" algn="tl">
                      <a:srgbClr val="000000"/>
                    </a:outerShdw>
                  </a:effectLst>
                  <a:latin typeface="+mn-ea"/>
                </a:rPr>
                <a:t>10%</a:t>
              </a:r>
            </a:p>
          </p:txBody>
        </p:sp>
        <p:sp>
          <p:nvSpPr>
            <p:cNvPr id="672788" name="Text Box 20"/>
            <p:cNvSpPr txBox="1">
              <a:spLocks noChangeArrowheads="1"/>
            </p:cNvSpPr>
            <p:nvPr/>
          </p:nvSpPr>
          <p:spPr bwMode="auto">
            <a:xfrm>
              <a:off x="854734" y="4556496"/>
              <a:ext cx="490538" cy="673219"/>
            </a:xfrm>
            <a:prstGeom prst="rect">
              <a:avLst/>
            </a:prstGeom>
            <a:noFill/>
            <a:ln>
              <a:noFill/>
            </a:ln>
            <a:effectLst/>
            <a:extLst/>
          </p:spPr>
          <p:txBody>
            <a:bodyPr wrap="none" lIns="90488" tIns="44450" rIns="90488" bIns="44450">
              <a:spAutoFit/>
            </a:bodyPr>
            <a:lstStyle/>
            <a:p>
              <a:pPr>
                <a:defRPr/>
              </a:pPr>
              <a:r>
                <a:rPr lang="en-US" altLang="zh-TW" sz="1600" b="1">
                  <a:effectLst>
                    <a:outerShdw blurRad="38100" dist="38100" dir="2700000" algn="tl">
                      <a:srgbClr val="000000"/>
                    </a:outerShdw>
                  </a:effectLst>
                  <a:latin typeface="+mn-ea"/>
                </a:rPr>
                <a:t>10%</a:t>
              </a:r>
            </a:p>
          </p:txBody>
        </p:sp>
        <p:sp>
          <p:nvSpPr>
            <p:cNvPr id="672805" name="Line 37"/>
            <p:cNvSpPr>
              <a:spLocks noChangeShapeType="1"/>
            </p:cNvSpPr>
            <p:nvPr/>
          </p:nvSpPr>
          <p:spPr bwMode="auto">
            <a:xfrm>
              <a:off x="278472" y="1340768"/>
              <a:ext cx="0" cy="5040000"/>
            </a:xfrm>
            <a:prstGeom prst="line">
              <a:avLst/>
            </a:prstGeom>
            <a:noFill/>
            <a:ln w="12700">
              <a:solidFill>
                <a:schemeClr val="hlink"/>
              </a:solidFill>
              <a:round/>
              <a:headEnd/>
              <a:tailEn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sp>
          <p:nvSpPr>
            <p:cNvPr id="8" name="文字方塊 7"/>
            <p:cNvSpPr txBox="1"/>
            <p:nvPr/>
          </p:nvSpPr>
          <p:spPr>
            <a:xfrm>
              <a:off x="210290" y="2780928"/>
              <a:ext cx="430887" cy="2112117"/>
            </a:xfrm>
            <a:prstGeom prst="rect">
              <a:avLst/>
            </a:prstGeom>
            <a:noFill/>
          </p:spPr>
          <p:txBody>
            <a:bodyPr vert="eaVert" wrap="none" rtlCol="0">
              <a:spAutoFit/>
            </a:bodyPr>
            <a:lstStyle/>
            <a:p>
              <a:r>
                <a:rPr kumimoji="1" lang="zh-TW" altLang="en-US" sz="1600" b="1" dirty="0">
                  <a:solidFill>
                    <a:srgbClr val="00FF00"/>
                  </a:solidFill>
                  <a:effectLst>
                    <a:outerShdw blurRad="38100" dist="38100" dir="2700000" algn="tl">
                      <a:srgbClr val="000000"/>
                    </a:outerShdw>
                  </a:effectLst>
                  <a:latin typeface="+mn-ea"/>
                </a:rPr>
                <a:t>（當日最大可能損失）</a:t>
              </a:r>
            </a:p>
          </p:txBody>
        </p:sp>
      </p:grpSp>
      <p:sp>
        <p:nvSpPr>
          <p:cNvPr id="42" name="Rectangle 4"/>
          <p:cNvSpPr>
            <a:spLocks noChangeArrowheads="1"/>
          </p:cNvSpPr>
          <p:nvPr/>
        </p:nvSpPr>
        <p:spPr bwMode="auto">
          <a:xfrm>
            <a:off x="3515107" y="1341438"/>
            <a:ext cx="2234587"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臺股指數期貨為例</a:t>
            </a:r>
          </a:p>
        </p:txBody>
      </p:sp>
      <p:sp>
        <p:nvSpPr>
          <p:cNvPr id="44" name="文字方塊 43"/>
          <p:cNvSpPr txBox="1"/>
          <p:nvPr/>
        </p:nvSpPr>
        <p:spPr>
          <a:xfrm>
            <a:off x="6400542" y="1316393"/>
            <a:ext cx="2520280" cy="738664"/>
          </a:xfrm>
          <a:prstGeom prst="rect">
            <a:avLst/>
          </a:prstGeom>
          <a:noFill/>
          <a:ln>
            <a:solidFill>
              <a:srgbClr val="00FF00"/>
            </a:solidFill>
          </a:ln>
        </p:spPr>
        <p:txBody>
          <a:bodyPr wrap="square" rtlCol="0">
            <a:spAutoFit/>
          </a:bodyPr>
          <a:lstStyle/>
          <a:p>
            <a:r>
              <a:rPr lang="zh-TW" altLang="en-US" sz="1400" b="1" dirty="0" smtClean="0">
                <a:solidFill>
                  <a:srgbClr val="00FF00"/>
                </a:solidFill>
                <a:latin typeface="+mn-ea"/>
              </a:rPr>
              <a:t>以臺股期貨價格</a:t>
            </a:r>
            <a:r>
              <a:rPr lang="en-US" altLang="zh-TW" sz="1400" b="1" dirty="0" smtClean="0">
                <a:solidFill>
                  <a:srgbClr val="00FF00"/>
                </a:solidFill>
                <a:latin typeface="+mn-ea"/>
              </a:rPr>
              <a:t>10,000</a:t>
            </a:r>
            <a:r>
              <a:rPr lang="zh-TW" altLang="en-US" sz="1400" b="1" dirty="0" smtClean="0">
                <a:solidFill>
                  <a:srgbClr val="00FF00"/>
                </a:solidFill>
                <a:latin typeface="+mn-ea"/>
              </a:rPr>
              <a:t>點，原始保證金</a:t>
            </a:r>
            <a:r>
              <a:rPr lang="en-US" altLang="zh-TW" sz="1400" b="1" dirty="0" smtClean="0">
                <a:solidFill>
                  <a:srgbClr val="00FF00"/>
                </a:solidFill>
                <a:latin typeface="+mn-ea"/>
              </a:rPr>
              <a:t>10.7</a:t>
            </a:r>
            <a:r>
              <a:rPr lang="zh-TW" altLang="en-US" sz="1400" b="1" dirty="0" smtClean="0">
                <a:solidFill>
                  <a:srgbClr val="00FF00"/>
                </a:solidFill>
                <a:latin typeface="+mn-ea"/>
              </a:rPr>
              <a:t>萬元為例，原始保證金占契約價值比例</a:t>
            </a:r>
            <a:r>
              <a:rPr lang="en-US" altLang="zh-TW" sz="1400" b="1" dirty="0" smtClean="0">
                <a:solidFill>
                  <a:srgbClr val="00FF00"/>
                </a:solidFill>
                <a:latin typeface="+mn-ea"/>
              </a:rPr>
              <a:t>5.35%</a:t>
            </a:r>
            <a:endParaRPr lang="zh-TW" altLang="en-US" sz="1400" b="1" dirty="0">
              <a:solidFill>
                <a:srgbClr val="00FF00"/>
              </a:solidFill>
              <a:latin typeface="+mn-ea"/>
            </a:endParaRPr>
          </a:p>
        </p:txBody>
      </p:sp>
      <p:grpSp>
        <p:nvGrpSpPr>
          <p:cNvPr id="11" name="群組 10"/>
          <p:cNvGrpSpPr/>
          <p:nvPr/>
        </p:nvGrpSpPr>
        <p:grpSpPr>
          <a:xfrm>
            <a:off x="1475656" y="2550970"/>
            <a:ext cx="4319588" cy="2750238"/>
            <a:chOff x="1475656" y="2550970"/>
            <a:chExt cx="4319588" cy="2750238"/>
          </a:xfrm>
        </p:grpSpPr>
        <p:sp>
          <p:nvSpPr>
            <p:cNvPr id="48" name="矩形 47"/>
            <p:cNvSpPr/>
            <p:nvPr/>
          </p:nvSpPr>
          <p:spPr>
            <a:xfrm>
              <a:off x="1763688" y="3068960"/>
              <a:ext cx="1261884" cy="307777"/>
            </a:xfrm>
            <a:prstGeom prst="rect">
              <a:avLst/>
            </a:prstGeom>
          </p:spPr>
          <p:txBody>
            <a:bodyPr wrap="none">
              <a:spAutoFit/>
            </a:bodyPr>
            <a:lstStyle/>
            <a:p>
              <a:r>
                <a:rPr lang="en-US" altLang="zh-TW" sz="1400" b="1" u="sng" dirty="0" smtClean="0">
                  <a:solidFill>
                    <a:schemeClr val="accent3">
                      <a:lumMod val="20000"/>
                      <a:lumOff val="80000"/>
                    </a:schemeClr>
                  </a:solidFill>
                  <a:effectLst>
                    <a:outerShdw blurRad="38100" dist="38100" dir="2700000" algn="tl">
                      <a:srgbClr val="000000"/>
                    </a:outerShdw>
                  </a:effectLst>
                  <a:latin typeface="+mn-ea"/>
                </a:rPr>
                <a:t>(</a:t>
              </a:r>
              <a:r>
                <a:rPr lang="zh-TW" altLang="en-US" sz="1400" b="1" u="sng" dirty="0" smtClean="0">
                  <a:solidFill>
                    <a:schemeClr val="accent3">
                      <a:lumMod val="20000"/>
                      <a:lumOff val="80000"/>
                    </a:schemeClr>
                  </a:solidFill>
                  <a:effectLst>
                    <a:outerShdw blurRad="38100" dist="38100" dir="2700000" algn="tl">
                      <a:srgbClr val="000000"/>
                    </a:outerShdw>
                  </a:effectLst>
                  <a:latin typeface="+mn-ea"/>
                </a:rPr>
                <a:t>涵蓋</a:t>
              </a:r>
              <a:r>
                <a:rPr lang="en-US" altLang="zh-TW" sz="1400" b="1" u="sng" dirty="0" smtClean="0">
                  <a:solidFill>
                    <a:schemeClr val="accent3">
                      <a:lumMod val="20000"/>
                      <a:lumOff val="80000"/>
                    </a:schemeClr>
                  </a:solidFill>
                  <a:effectLst>
                    <a:outerShdw blurRad="38100" dist="38100" dir="2700000" algn="tl">
                      <a:srgbClr val="000000"/>
                    </a:outerShdw>
                  </a:effectLst>
                  <a:latin typeface="+mn-ea"/>
                </a:rPr>
                <a:t>+5.35%)</a:t>
              </a:r>
              <a:endParaRPr lang="zh-TW" altLang="en-US" sz="1400" u="sng" dirty="0">
                <a:solidFill>
                  <a:schemeClr val="accent3">
                    <a:lumMod val="20000"/>
                    <a:lumOff val="80000"/>
                  </a:schemeClr>
                </a:solidFill>
              </a:endParaRPr>
            </a:p>
          </p:txBody>
        </p:sp>
        <p:sp>
          <p:nvSpPr>
            <p:cNvPr id="672789" name="Line 21"/>
            <p:cNvSpPr>
              <a:spLocks noChangeShapeType="1"/>
            </p:cNvSpPr>
            <p:nvPr/>
          </p:nvSpPr>
          <p:spPr bwMode="auto">
            <a:xfrm>
              <a:off x="1475656" y="2550970"/>
              <a:ext cx="4319588" cy="0"/>
            </a:xfrm>
            <a:prstGeom prst="line">
              <a:avLst/>
            </a:prstGeom>
            <a:noFill/>
            <a:ln w="12700">
              <a:solidFill>
                <a:srgbClr val="00FF00"/>
              </a:solidFill>
              <a:prstDash val="sysDash"/>
              <a:round/>
              <a:headEnd/>
              <a:tailEn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sp>
          <p:nvSpPr>
            <p:cNvPr id="672790" name="Line 22"/>
            <p:cNvSpPr>
              <a:spLocks noChangeShapeType="1"/>
            </p:cNvSpPr>
            <p:nvPr/>
          </p:nvSpPr>
          <p:spPr bwMode="auto">
            <a:xfrm>
              <a:off x="1475656" y="5300050"/>
              <a:ext cx="4319588" cy="0"/>
            </a:xfrm>
            <a:prstGeom prst="line">
              <a:avLst/>
            </a:prstGeom>
            <a:noFill/>
            <a:ln w="12700">
              <a:solidFill>
                <a:srgbClr val="00FF00"/>
              </a:solidFill>
              <a:prstDash val="sysDash"/>
              <a:round/>
              <a:headEnd/>
              <a:tailEn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cxnSp>
          <p:nvCxnSpPr>
            <p:cNvPr id="47" name="直線單箭頭接點 46"/>
            <p:cNvCxnSpPr/>
            <p:nvPr/>
          </p:nvCxnSpPr>
          <p:spPr bwMode="auto">
            <a:xfrm flipV="1">
              <a:off x="1691680" y="2565056"/>
              <a:ext cx="0" cy="1368000"/>
            </a:xfrm>
            <a:prstGeom prst="straightConnector1">
              <a:avLst/>
            </a:prstGeom>
            <a:noFill/>
            <a:ln w="12700" cap="flat" cmpd="sng" algn="ctr">
              <a:solidFill>
                <a:schemeClr val="hlink"/>
              </a:solidFill>
              <a:prstDash val="solid"/>
              <a:round/>
              <a:headEnd type="none" w="med" len="med"/>
              <a:tailEnd type="arrow"/>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cxnSp>
        <p:cxnSp>
          <p:nvCxnSpPr>
            <p:cNvPr id="53" name="直線單箭頭接點 52"/>
            <p:cNvCxnSpPr/>
            <p:nvPr/>
          </p:nvCxnSpPr>
          <p:spPr bwMode="auto">
            <a:xfrm flipV="1">
              <a:off x="1691680" y="3969208"/>
              <a:ext cx="0" cy="1332000"/>
            </a:xfrm>
            <a:prstGeom prst="straightConnector1">
              <a:avLst/>
            </a:prstGeom>
            <a:noFill/>
            <a:ln w="12700" cap="flat" cmpd="sng" algn="ctr">
              <a:solidFill>
                <a:schemeClr val="hlink"/>
              </a:solidFill>
              <a:prstDash val="solid"/>
              <a:round/>
              <a:headEnd type="arrow"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cxnSp>
        <p:sp>
          <p:nvSpPr>
            <p:cNvPr id="54" name="矩形 53"/>
            <p:cNvSpPr/>
            <p:nvPr/>
          </p:nvSpPr>
          <p:spPr>
            <a:xfrm>
              <a:off x="1763688" y="4293096"/>
              <a:ext cx="1261884" cy="307777"/>
            </a:xfrm>
            <a:prstGeom prst="rect">
              <a:avLst/>
            </a:prstGeom>
          </p:spPr>
          <p:txBody>
            <a:bodyPr wrap="none">
              <a:spAutoFit/>
            </a:bodyPr>
            <a:lstStyle/>
            <a:p>
              <a:r>
                <a:rPr lang="en-US" altLang="zh-TW" sz="1400" b="1" u="sng" dirty="0" smtClean="0">
                  <a:solidFill>
                    <a:schemeClr val="accent3">
                      <a:lumMod val="20000"/>
                      <a:lumOff val="80000"/>
                    </a:schemeClr>
                  </a:solidFill>
                  <a:effectLst>
                    <a:outerShdw blurRad="38100" dist="38100" dir="2700000" algn="tl">
                      <a:srgbClr val="000000"/>
                    </a:outerShdw>
                  </a:effectLst>
                  <a:latin typeface="+mn-ea"/>
                </a:rPr>
                <a:t>(</a:t>
              </a:r>
              <a:r>
                <a:rPr lang="zh-TW" altLang="en-US" sz="1400" b="1" u="sng" dirty="0" smtClean="0">
                  <a:solidFill>
                    <a:schemeClr val="accent3">
                      <a:lumMod val="20000"/>
                      <a:lumOff val="80000"/>
                    </a:schemeClr>
                  </a:solidFill>
                  <a:effectLst>
                    <a:outerShdw blurRad="38100" dist="38100" dir="2700000" algn="tl">
                      <a:srgbClr val="000000"/>
                    </a:outerShdw>
                  </a:effectLst>
                  <a:latin typeface="+mn-ea"/>
                </a:rPr>
                <a:t>涵蓋</a:t>
              </a:r>
              <a:r>
                <a:rPr lang="en-US" altLang="zh-TW" sz="1400" b="1" u="sng" dirty="0" smtClean="0">
                  <a:solidFill>
                    <a:schemeClr val="accent3">
                      <a:lumMod val="20000"/>
                      <a:lumOff val="80000"/>
                    </a:schemeClr>
                  </a:solidFill>
                  <a:effectLst>
                    <a:outerShdw blurRad="38100" dist="38100" dir="2700000" algn="tl">
                      <a:srgbClr val="000000"/>
                    </a:outerShdw>
                  </a:effectLst>
                  <a:latin typeface="+mn-ea"/>
                </a:rPr>
                <a:t>-5.35%)</a:t>
              </a:r>
              <a:endParaRPr lang="zh-TW" altLang="en-US" sz="1400" u="sng" dirty="0">
                <a:solidFill>
                  <a:schemeClr val="accent3">
                    <a:lumMod val="20000"/>
                    <a:lumOff val="80000"/>
                  </a:schemeClr>
                </a:solidFill>
              </a:endParaRPr>
            </a:p>
          </p:txBody>
        </p:sp>
      </p:grpSp>
      <p:grpSp>
        <p:nvGrpSpPr>
          <p:cNvPr id="4" name="Group 52"/>
          <p:cNvGrpSpPr>
            <a:grpSpLocks/>
          </p:cNvGrpSpPr>
          <p:nvPr/>
        </p:nvGrpSpPr>
        <p:grpSpPr bwMode="auto">
          <a:xfrm>
            <a:off x="5174322" y="2239892"/>
            <a:ext cx="3111500" cy="336550"/>
            <a:chOff x="3267" y="1344"/>
            <a:chExt cx="1960" cy="212"/>
          </a:xfrm>
        </p:grpSpPr>
        <p:sp>
          <p:nvSpPr>
            <p:cNvPr id="672798" name="Text Box 30"/>
            <p:cNvSpPr txBox="1">
              <a:spLocks noChangeArrowheads="1"/>
            </p:cNvSpPr>
            <p:nvPr/>
          </p:nvSpPr>
          <p:spPr bwMode="auto">
            <a:xfrm>
              <a:off x="3267" y="1344"/>
              <a:ext cx="1278" cy="212"/>
            </a:xfrm>
            <a:prstGeom prst="rect">
              <a:avLst/>
            </a:prstGeom>
            <a:noFill/>
            <a:ln>
              <a:noFill/>
            </a:ln>
            <a:effectLst/>
            <a:extLst/>
          </p:spPr>
          <p:txBody>
            <a:bodyPr wrap="none" lIns="90488" tIns="44450" rIns="90488" bIns="44450">
              <a:spAutoFit/>
            </a:bodyPr>
            <a:lstStyle>
              <a:lvl1pPr>
                <a:defRPr kumimoji="1" sz="1600" b="1">
                  <a:solidFill>
                    <a:srgbClr val="FAFD00"/>
                  </a:solidFill>
                  <a:latin typeface="標楷體" pitchFamily="65" charset="-120"/>
                  <a:ea typeface="標楷體" pitchFamily="65" charset="-120"/>
                </a:defRPr>
              </a:lvl1pPr>
              <a:lvl2pPr marL="742950" indent="-285750">
                <a:defRPr kumimoji="1" sz="1600" b="1">
                  <a:solidFill>
                    <a:srgbClr val="FAFD00"/>
                  </a:solidFill>
                  <a:latin typeface="標楷體" pitchFamily="65" charset="-120"/>
                  <a:ea typeface="標楷體" pitchFamily="65" charset="-120"/>
                </a:defRPr>
              </a:lvl2pPr>
              <a:lvl3pPr marL="1143000" indent="-228600">
                <a:defRPr kumimoji="1" sz="1600" b="1">
                  <a:solidFill>
                    <a:srgbClr val="FAFD00"/>
                  </a:solidFill>
                  <a:latin typeface="標楷體" pitchFamily="65" charset="-120"/>
                  <a:ea typeface="標楷體" pitchFamily="65" charset="-120"/>
                </a:defRPr>
              </a:lvl3pPr>
              <a:lvl4pPr marL="1600200" indent="-228600">
                <a:defRPr kumimoji="1" sz="1600" b="1">
                  <a:solidFill>
                    <a:srgbClr val="FAFD00"/>
                  </a:solidFill>
                  <a:latin typeface="標楷體" pitchFamily="65" charset="-120"/>
                  <a:ea typeface="標楷體" pitchFamily="65" charset="-120"/>
                </a:defRPr>
              </a:lvl4pPr>
              <a:lvl5pPr marL="2057400" indent="-228600">
                <a:defRPr kumimoji="1" sz="1600" b="1">
                  <a:solidFill>
                    <a:srgbClr val="FAFD00"/>
                  </a:solidFill>
                  <a:latin typeface="標楷體" pitchFamily="65" charset="-120"/>
                  <a:ea typeface="標楷體" pitchFamily="65" charset="-120"/>
                </a:defRPr>
              </a:lvl5pPr>
              <a:lvl6pPr marL="25146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6pPr>
              <a:lvl7pPr marL="29718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7pPr>
              <a:lvl8pPr marL="34290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8pPr>
              <a:lvl9pPr marL="3886200" indent="-228600" eaLnBrk="0" fontAlgn="base" hangingPunct="0">
                <a:spcBef>
                  <a:spcPct val="0"/>
                </a:spcBef>
                <a:spcAft>
                  <a:spcPct val="0"/>
                </a:spcAft>
                <a:defRPr kumimoji="1" sz="1600" b="1">
                  <a:solidFill>
                    <a:srgbClr val="FAFD00"/>
                  </a:solidFill>
                  <a:latin typeface="標楷體" pitchFamily="65" charset="-120"/>
                  <a:ea typeface="標楷體" pitchFamily="65" charset="-120"/>
                </a:defRPr>
              </a:lvl9pPr>
            </a:lstStyle>
            <a:p>
              <a:pPr>
                <a:defRPr/>
              </a:pPr>
              <a:r>
                <a:rPr lang="zh-TW" altLang="en-US" dirty="0" smtClean="0">
                  <a:solidFill>
                    <a:srgbClr val="00FF00"/>
                  </a:solidFill>
                  <a:effectLst>
                    <a:outerShdw blurRad="38100" dist="38100" dir="2700000" algn="tl">
                      <a:srgbClr val="000000"/>
                    </a:outerShdw>
                  </a:effectLst>
                  <a:latin typeface="+mn-ea"/>
                  <a:ea typeface="+mn-ea"/>
                </a:rPr>
                <a:t>原始保證金</a:t>
              </a:r>
              <a:r>
                <a:rPr lang="en-US" altLang="zh-TW" dirty="0" smtClean="0">
                  <a:effectLst>
                    <a:outerShdw blurRad="38100" dist="38100" dir="2700000" algn="tl">
                      <a:srgbClr val="000000"/>
                    </a:outerShdw>
                  </a:effectLst>
                  <a:latin typeface="+mn-ea"/>
                  <a:ea typeface="+mn-ea"/>
                </a:rPr>
                <a:t>$107,000</a:t>
              </a:r>
            </a:p>
          </p:txBody>
        </p:sp>
        <p:sp>
          <p:nvSpPr>
            <p:cNvPr id="672799" name="Text Box 31"/>
            <p:cNvSpPr txBox="1">
              <a:spLocks noChangeArrowheads="1"/>
            </p:cNvSpPr>
            <p:nvPr/>
          </p:nvSpPr>
          <p:spPr bwMode="auto">
            <a:xfrm>
              <a:off x="4401" y="1344"/>
              <a:ext cx="826" cy="212"/>
            </a:xfrm>
            <a:prstGeom prst="rect">
              <a:avLst/>
            </a:prstGeom>
            <a:noFill/>
            <a:ln>
              <a:noFill/>
            </a:ln>
            <a:effectLst/>
            <a:extLst/>
          </p:spPr>
          <p:txBody>
            <a:bodyPr wrap="none" lIns="90488" tIns="44450" rIns="90488" bIns="44450">
              <a:spAutoFit/>
            </a:bodyPr>
            <a:lstStyle/>
            <a:p>
              <a:pPr>
                <a:defRPr/>
              </a:pPr>
              <a:r>
                <a:rPr lang="en-US" altLang="zh-TW" sz="1600" b="1" dirty="0">
                  <a:solidFill>
                    <a:srgbClr val="00FF00"/>
                  </a:solidFill>
                  <a:effectLst>
                    <a:outerShdw blurRad="38100" dist="38100" dir="2700000" algn="tl">
                      <a:srgbClr val="000000"/>
                    </a:outerShdw>
                  </a:effectLst>
                  <a:latin typeface="+mn-ea"/>
                </a:rPr>
                <a:t>(</a:t>
              </a:r>
              <a:r>
                <a:rPr lang="zh-TW" altLang="en-US" sz="1600" b="1" dirty="0">
                  <a:solidFill>
                    <a:srgbClr val="00FF00"/>
                  </a:solidFill>
                  <a:effectLst>
                    <a:outerShdw blurRad="38100" dist="38100" dir="2700000" algn="tl">
                      <a:srgbClr val="000000"/>
                    </a:outerShdw>
                  </a:effectLst>
                  <a:latin typeface="+mn-ea"/>
                </a:rPr>
                <a:t>涵蓋</a:t>
              </a:r>
              <a:r>
                <a:rPr lang="en-US" altLang="zh-TW" sz="1600" b="1" dirty="0">
                  <a:solidFill>
                    <a:srgbClr val="00FF00"/>
                  </a:solidFill>
                  <a:effectLst>
                    <a:outerShdw blurRad="38100" dist="38100" dir="2700000" algn="tl">
                      <a:srgbClr val="000000"/>
                    </a:outerShdw>
                  </a:effectLst>
                  <a:latin typeface="+mn-ea"/>
                </a:rPr>
                <a:t>5.35%)</a:t>
              </a:r>
            </a:p>
          </p:txBody>
        </p:sp>
      </p:grpSp>
      <p:sp>
        <p:nvSpPr>
          <p:cNvPr id="46" name="Text Box 28"/>
          <p:cNvSpPr txBox="1">
            <a:spLocks noChangeArrowheads="1"/>
          </p:cNvSpPr>
          <p:nvPr/>
        </p:nvSpPr>
        <p:spPr bwMode="auto">
          <a:xfrm>
            <a:off x="4427984" y="2636912"/>
            <a:ext cx="798513" cy="336550"/>
          </a:xfrm>
          <a:prstGeom prst="rect">
            <a:avLst/>
          </a:prstGeom>
          <a:noFill/>
          <a:ln>
            <a:noFill/>
          </a:ln>
          <a:effectLst/>
          <a:extLst/>
        </p:spPr>
        <p:txBody>
          <a:bodyPr wrap="none" lIns="90488" tIns="44450" rIns="90488" bIns="44450">
            <a:spAutoFit/>
          </a:bodyPr>
          <a:lstStyle/>
          <a:p>
            <a:pPr>
              <a:defRPr/>
            </a:pPr>
            <a:r>
              <a:rPr lang="en-US" altLang="zh-TW" sz="1600" b="1" dirty="0">
                <a:solidFill>
                  <a:schemeClr val="tx1"/>
                </a:solidFill>
                <a:effectLst>
                  <a:outerShdw blurRad="38100" dist="38100" dir="2700000" algn="tl">
                    <a:srgbClr val="000000"/>
                  </a:outerShdw>
                </a:effectLst>
                <a:latin typeface="+mn-ea"/>
              </a:rPr>
              <a:t>1.35</a:t>
            </a:r>
            <a:r>
              <a:rPr lang="zh-TW" altLang="en-US" sz="1600" b="1" dirty="0">
                <a:solidFill>
                  <a:schemeClr val="tx1"/>
                </a:solidFill>
                <a:effectLst>
                  <a:outerShdw blurRad="38100" dist="38100" dir="2700000" algn="tl">
                    <a:srgbClr val="000000"/>
                  </a:outerShdw>
                </a:effectLst>
                <a:latin typeface="+mn-ea"/>
              </a:rPr>
              <a:t>倍</a:t>
            </a:r>
          </a:p>
        </p:txBody>
      </p:sp>
      <p:sp>
        <p:nvSpPr>
          <p:cNvPr id="55" name="Line 29"/>
          <p:cNvSpPr>
            <a:spLocks noChangeShapeType="1"/>
          </p:cNvSpPr>
          <p:nvPr/>
        </p:nvSpPr>
        <p:spPr bwMode="auto">
          <a:xfrm flipV="1">
            <a:off x="3059832" y="2408166"/>
            <a:ext cx="1767408" cy="1381195"/>
          </a:xfrm>
          <a:prstGeom prst="line">
            <a:avLst/>
          </a:prstGeom>
          <a:noFill/>
          <a:ln w="12700">
            <a:solidFill>
              <a:schemeClr val="hlink"/>
            </a:solidFill>
            <a:round/>
            <a:headEnd/>
            <a:tailEnd type="triangle" w="med" len="med"/>
          </a:ln>
          <a:effectLst/>
          <a:extLst/>
        </p:spPr>
        <p:txBody>
          <a:bodyPr wrap="none" lIns="90488" tIns="44450" rIns="90488" bIns="44450" anchor="ctr"/>
          <a:lstStyle/>
          <a:p>
            <a:pPr>
              <a:defRPr/>
            </a:pPr>
            <a:endParaRPr lang="zh-TW" altLang="en-US" sz="1600" b="1">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39657282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p:cTn id="7" dur="1000" fill="hold"/>
                                        <p:tgtEl>
                                          <p:spTgt spid="42"/>
                                        </p:tgtEl>
                                        <p:attrNameLst>
                                          <p:attrName>ppt_w</p:attrName>
                                        </p:attrNameLst>
                                      </p:cBhvr>
                                      <p:tavLst>
                                        <p:tav tm="0">
                                          <p:val>
                                            <p:fltVal val="0"/>
                                          </p:val>
                                        </p:tav>
                                        <p:tav tm="100000">
                                          <p:val>
                                            <p:strVal val="#ppt_w"/>
                                          </p:val>
                                        </p:tav>
                                      </p:tavLst>
                                    </p:anim>
                                    <p:anim calcmode="lin" valueType="num">
                                      <p:cBhvr>
                                        <p:cTn id="8" dur="1000" fill="hold"/>
                                        <p:tgtEl>
                                          <p:spTgt spid="42"/>
                                        </p:tgtEl>
                                        <p:attrNameLst>
                                          <p:attrName>ppt_h</p:attrName>
                                        </p:attrNameLst>
                                      </p:cBhvr>
                                      <p:tavLst>
                                        <p:tav tm="0">
                                          <p:val>
                                            <p:fltVal val="0"/>
                                          </p:val>
                                        </p:tav>
                                        <p:tav tm="100000">
                                          <p:val>
                                            <p:strVal val="#ppt_h"/>
                                          </p:val>
                                        </p:tav>
                                      </p:tavLst>
                                    </p:anim>
                                    <p:anim calcmode="lin" valueType="num">
                                      <p:cBhvr>
                                        <p:cTn id="9" dur="1000" fill="hold"/>
                                        <p:tgtEl>
                                          <p:spTgt spid="4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2"/>
                                        </p:tgtEl>
                                        <p:attrNameLst>
                                          <p:attrName>ppt_y</p:attrName>
                                        </p:attrNameLst>
                                      </p:cBhvr>
                                      <p:tavLst>
                                        <p:tav tm="0" fmla="#ppt_y+(sin(-2*pi*(1-$))*-#ppt_x+cos(-2*pi*(1-$))*(1-#ppt_y))*(1-$)">
                                          <p:val>
                                            <p:fltVal val="0"/>
                                          </p:val>
                                        </p:tav>
                                        <p:tav tm="100000">
                                          <p:val>
                                            <p:fltVal val="1"/>
                                          </p:val>
                                        </p:tav>
                                      </p:tavLst>
                                    </p:anim>
                                  </p:childTnLst>
                                </p:cTn>
                              </p:par>
                            </p:childTnLst>
                          </p:cTn>
                        </p:par>
                        <p:par>
                          <p:cTn id="11" fill="hold" nodeType="withGroup">
                            <p:stCondLst>
                              <p:cond delay="1000"/>
                            </p:stCondLst>
                            <p:childTnLst>
                              <p:par>
                                <p:cTn id="12" presetID="12" presetClass="entr" presetSubtype="4" fill="hold" grpId="0" nodeType="afterEffect">
                                  <p:stCondLst>
                                    <p:cond delay="0"/>
                                  </p:stCondLst>
                                  <p:childTnLst>
                                    <p:set>
                                      <p:cBhvr>
                                        <p:cTn id="13" dur="1" fill="hold">
                                          <p:stCondLst>
                                            <p:cond delay="0"/>
                                          </p:stCondLst>
                                        </p:cTn>
                                        <p:tgtEl>
                                          <p:spTgt spid="44"/>
                                        </p:tgtEl>
                                        <p:attrNameLst>
                                          <p:attrName>style.visibility</p:attrName>
                                        </p:attrNameLst>
                                      </p:cBhvr>
                                      <p:to>
                                        <p:strVal val="visible"/>
                                      </p:to>
                                    </p:set>
                                    <p:anim calcmode="lin" valueType="num">
                                      <p:cBhvr additive="base">
                                        <p:cTn id="14" dur="500"/>
                                        <p:tgtEl>
                                          <p:spTgt spid="44"/>
                                        </p:tgtEl>
                                        <p:attrNameLst>
                                          <p:attrName>ppt_y</p:attrName>
                                        </p:attrNameLst>
                                      </p:cBhvr>
                                      <p:tavLst>
                                        <p:tav tm="0">
                                          <p:val>
                                            <p:strVal val="#ppt_y+#ppt_h*1.125000"/>
                                          </p:val>
                                        </p:tav>
                                        <p:tav tm="100000">
                                          <p:val>
                                            <p:strVal val="#ppt_y"/>
                                          </p:val>
                                        </p:tav>
                                      </p:tavLst>
                                    </p:anim>
                                    <p:animEffect transition="in" filter="wipe(up)">
                                      <p:cBhvr>
                                        <p:cTn id="15" dur="500"/>
                                        <p:tgtEl>
                                          <p:spTgt spid="4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42"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outHorizont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672792"/>
                                        </p:tgtEl>
                                        <p:attrNameLst>
                                          <p:attrName>style.visibility</p:attrName>
                                        </p:attrNameLst>
                                      </p:cBhvr>
                                      <p:to>
                                        <p:strVal val="visible"/>
                                      </p:to>
                                    </p:set>
                                    <p:animEffect transition="in" filter="wipe(left)">
                                      <p:cBhvr>
                                        <p:cTn id="25" dur="500"/>
                                        <p:tgtEl>
                                          <p:spTgt spid="67279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left)">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42"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arn(outHorizontal)">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right)">
                                      <p:cBhvr>
                                        <p:cTn id="40" dur="500"/>
                                        <p:tgtEl>
                                          <p:spTgt spid="9"/>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nodeType="click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wipe(up)">
                                      <p:cBhvr>
                                        <p:cTn id="45" dur="500"/>
                                        <p:tgtEl>
                                          <p:spTgt spid="5"/>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nodeType="clickEffect">
                                  <p:stCondLst>
                                    <p:cond delay="0"/>
                                  </p:stCondLst>
                                  <p:childTnLst>
                                    <p:set>
                                      <p:cBhvr>
                                        <p:cTn id="49" dur="1" fill="hold">
                                          <p:stCondLst>
                                            <p:cond delay="0"/>
                                          </p:stCondLst>
                                        </p:cTn>
                                        <p:tgtEl>
                                          <p:spTgt spid="49"/>
                                        </p:tgtEl>
                                        <p:attrNameLst>
                                          <p:attrName>style.visibility</p:attrName>
                                        </p:attrNameLst>
                                      </p:cBhvr>
                                      <p:to>
                                        <p:strVal val="visible"/>
                                      </p:to>
                                    </p:set>
                                    <p:animEffect transition="in" filter="wipe(up)">
                                      <p:cBhvr>
                                        <p:cTn id="50" dur="500"/>
                                        <p:tgtEl>
                                          <p:spTgt spid="49"/>
                                        </p:tgtEl>
                                      </p:cBhvr>
                                    </p:animEffect>
                                  </p:childTnLst>
                                </p:cTn>
                              </p:par>
                            </p:childTnLst>
                          </p:cTn>
                        </p:par>
                        <p:par>
                          <p:cTn id="51" fill="hold" nodeType="afterGroup">
                            <p:stCondLst>
                              <p:cond delay="500"/>
                            </p:stCondLst>
                            <p:childTnLst>
                              <p:par>
                                <p:cTn id="52" presetID="22" presetClass="entr" presetSubtype="8" fill="hold" grpId="0" nodeType="afterEffect">
                                  <p:stCondLst>
                                    <p:cond delay="0"/>
                                  </p:stCondLst>
                                  <p:childTnLst>
                                    <p:set>
                                      <p:cBhvr>
                                        <p:cTn id="53" dur="1" fill="hold">
                                          <p:stCondLst>
                                            <p:cond delay="0"/>
                                          </p:stCondLst>
                                        </p:cTn>
                                        <p:tgtEl>
                                          <p:spTgt spid="672803"/>
                                        </p:tgtEl>
                                        <p:attrNameLst>
                                          <p:attrName>style.visibility</p:attrName>
                                        </p:attrNameLst>
                                      </p:cBhvr>
                                      <p:to>
                                        <p:strVal val="visible"/>
                                      </p:to>
                                    </p:set>
                                    <p:animEffect transition="in" filter="wipe(left)">
                                      <p:cBhvr>
                                        <p:cTn id="54" dur="500"/>
                                        <p:tgtEl>
                                          <p:spTgt spid="6728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2792" grpId="0"/>
      <p:bldP spid="672803" grpId="0" animBg="1"/>
      <p:bldP spid="42" grpId="0" animBg="1" autoUpdateAnimBg="0"/>
      <p:bldP spid="44"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2292315711"/>
              </p:ext>
            </p:extLst>
          </p:nvPr>
        </p:nvGraphicFramePr>
        <p:xfrm>
          <a:off x="5854700" y="2701925"/>
          <a:ext cx="2311399" cy="3800478"/>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45498">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0"/>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1"/>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2"/>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3"/>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4"/>
                  </a:ext>
                </a:extLst>
              </a:tr>
              <a:tr h="345498">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5"/>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6"/>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7"/>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8"/>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9"/>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10"/>
                  </a:ext>
                </a:extLst>
              </a:tr>
            </a:tbl>
          </a:graphicData>
        </a:graphic>
      </p:graphicFrame>
      <p:cxnSp>
        <p:nvCxnSpPr>
          <p:cNvPr id="142390" name="直線接點 6"/>
          <p:cNvCxnSpPr>
            <a:cxnSpLocks noChangeShapeType="1"/>
          </p:cNvCxnSpPr>
          <p:nvPr/>
        </p:nvCxnSpPr>
        <p:spPr bwMode="auto">
          <a:xfrm>
            <a:off x="6318243" y="4396370"/>
            <a:ext cx="1778000" cy="12700"/>
          </a:xfrm>
          <a:prstGeom prst="line">
            <a:avLst/>
          </a:prstGeom>
          <a:noFill/>
          <a:ln w="38100" algn="ctr">
            <a:solidFill>
              <a:srgbClr val="FF0000"/>
            </a:solidFill>
            <a:prstDash val="sysDash"/>
            <a:miter lim="800000"/>
            <a:headEnd/>
            <a:tailEnd/>
          </a:ln>
        </p:spPr>
      </p:cxnSp>
      <p:sp>
        <p:nvSpPr>
          <p:cNvPr id="142391" name="文字方塊 7"/>
          <p:cNvSpPr txBox="1">
            <a:spLocks noChangeArrowheads="1"/>
          </p:cNvSpPr>
          <p:nvPr/>
        </p:nvSpPr>
        <p:spPr bwMode="auto">
          <a:xfrm>
            <a:off x="8096243" y="4061715"/>
            <a:ext cx="104832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dirty="0">
                <a:solidFill>
                  <a:srgbClr val="00FF00"/>
                </a:solidFill>
                <a:effectLst>
                  <a:outerShdw blurRad="38100" dist="38100" dir="2700000" algn="tl">
                    <a:srgbClr val="000000">
                      <a:alpha val="43137"/>
                    </a:srgbClr>
                  </a:outerShdw>
                </a:effectLst>
                <a:latin typeface="+mn-ea"/>
                <a:ea typeface="+mn-ea"/>
              </a:rPr>
              <a:t>即時價格區間上限</a:t>
            </a:r>
            <a:r>
              <a:rPr lang="en-US" altLang="zh-TW" sz="1600" b="1" dirty="0">
                <a:solidFill>
                  <a:srgbClr val="00FF00"/>
                </a:solidFill>
                <a:effectLst>
                  <a:outerShdw blurRad="38100" dist="38100" dir="2700000" algn="tl">
                    <a:srgbClr val="000000">
                      <a:alpha val="43137"/>
                    </a:srgbClr>
                  </a:outerShdw>
                </a:effectLst>
                <a:latin typeface="+mn-ea"/>
                <a:ea typeface="+mn-ea"/>
              </a:rPr>
              <a:t>90</a:t>
            </a:r>
            <a:r>
              <a:rPr lang="zh-TW" altLang="en-US" sz="1600" b="1" dirty="0">
                <a:solidFill>
                  <a:srgbClr val="00FF00"/>
                </a:solidFill>
                <a:effectLst>
                  <a:outerShdw blurRad="38100" dist="38100" dir="2700000" algn="tl">
                    <a:srgbClr val="000000">
                      <a:alpha val="43137"/>
                    </a:srgbClr>
                  </a:outerShdw>
                </a:effectLst>
                <a:latin typeface="+mn-ea"/>
                <a:ea typeface="+mn-ea"/>
              </a:rPr>
              <a:t>點</a:t>
            </a:r>
          </a:p>
        </p:txBody>
      </p:sp>
      <p:sp>
        <p:nvSpPr>
          <p:cNvPr id="9" name="內容版面配置區 4"/>
          <p:cNvSpPr txBox="1">
            <a:spLocks/>
          </p:cNvSpPr>
          <p:nvPr/>
        </p:nvSpPr>
        <p:spPr bwMode="auto">
          <a:xfrm>
            <a:off x="332076" y="2348880"/>
            <a:ext cx="5248036" cy="4248472"/>
          </a:xfrm>
          <a:prstGeom prst="rect">
            <a:avLst/>
          </a:prstGeom>
          <a:noFill/>
          <a:ln w="9525">
            <a:noFill/>
            <a:miter lim="800000"/>
            <a:headEnd/>
            <a:tailEnd/>
          </a:ln>
        </p:spPr>
        <p:txBody>
          <a:bodyPr/>
          <a:lstStyle/>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前一筆有效成交價</a:t>
            </a:r>
            <a:r>
              <a:rPr lang="en-US" altLang="zh-TW" sz="2000" b="1" u="sng" kern="0" dirty="0">
                <a:solidFill>
                  <a:srgbClr val="FFFF00"/>
                </a:solidFill>
                <a:effectLst>
                  <a:outerShdw blurRad="38100" dist="38100" dir="2700000" algn="tl">
                    <a:srgbClr val="000000">
                      <a:alpha val="43137"/>
                    </a:srgbClr>
                  </a:outerShdw>
                </a:effectLst>
                <a:latin typeface="+mn-ea"/>
              </a:rPr>
              <a:t>-10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100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點，則即時價格區間上限為</a:t>
            </a:r>
            <a:r>
              <a:rPr lang="en-US" altLang="zh-TW" sz="2000" b="1" u="sng" kern="0" dirty="0">
                <a:solidFill>
                  <a:srgbClr val="FFFF00"/>
                </a:solidFill>
                <a:effectLst>
                  <a:outerShdw blurRad="38100" dist="38100" dir="2700000" algn="tl">
                    <a:srgbClr val="000000">
                      <a:alpha val="43137"/>
                    </a:srgbClr>
                  </a:outerShdw>
                </a:effectLst>
                <a:latin typeface="+mn-ea"/>
              </a:rPr>
              <a:t>90</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a:t>
            </a:r>
            <a:r>
              <a:rPr lang="zh-TW" altLang="en-US" sz="2000" b="1" u="sng" kern="0" dirty="0">
                <a:solidFill>
                  <a:srgbClr val="FFFF00"/>
                </a:solidFill>
                <a:effectLst>
                  <a:outerShdw blurRad="38100" dist="38100" dir="2700000" algn="tl">
                    <a:srgbClr val="000000">
                      <a:alpha val="43137"/>
                    </a:srgbClr>
                  </a:outerShdw>
                </a:effectLst>
                <a:latin typeface="+mn-ea"/>
              </a:rPr>
              <a:t> </a:t>
            </a:r>
            <a:r>
              <a:rPr lang="en-US" altLang="zh-TW" sz="2000" b="1" u="sng" kern="0" dirty="0">
                <a:solidFill>
                  <a:srgbClr val="FFFF00"/>
                </a:solidFill>
                <a:effectLst>
                  <a:outerShdw blurRad="38100" dist="38100" dir="2700000" algn="tl">
                    <a:srgbClr val="000000">
                      <a:alpha val="43137"/>
                    </a:srgbClr>
                  </a:outerShdw>
                </a:effectLst>
                <a:latin typeface="+mn-ea"/>
              </a:rPr>
              <a:t>-10+100)</a:t>
            </a:r>
            <a:r>
              <a:rPr lang="zh-TW" altLang="en-US" sz="2000" b="1" kern="0" dirty="0">
                <a:solidFill>
                  <a:srgbClr val="FFFF00"/>
                </a:solidFill>
                <a:effectLst>
                  <a:outerShdw blurRad="38100" dist="38100" dir="2700000" algn="tl">
                    <a:srgbClr val="000000">
                      <a:alpha val="43137"/>
                    </a:srgbClr>
                  </a:outerShdw>
                </a:effectLst>
                <a:latin typeface="+mn-ea"/>
              </a:rPr>
              <a:t>，若交易人以一定範圍市價委託買進</a:t>
            </a:r>
            <a:r>
              <a:rPr lang="en-US" altLang="zh-TW" sz="2000" b="1" kern="0" dirty="0">
                <a:solidFill>
                  <a:srgbClr val="FFFF00"/>
                </a:solidFill>
                <a:effectLst>
                  <a:outerShdw blurRad="38100" dist="38100" dir="2700000" algn="tl">
                    <a:srgbClr val="000000">
                      <a:alpha val="43137"/>
                    </a:srgbClr>
                  </a:outerShdw>
                </a:effectLst>
                <a:latin typeface="+mn-ea"/>
              </a:rPr>
              <a:t>15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最近、次近月份之跨月價差</a:t>
            </a:r>
            <a:r>
              <a:rPr lang="zh-TW" altLang="en-US" sz="2000" b="1" kern="0" dirty="0" smtClean="0">
                <a:solidFill>
                  <a:srgbClr val="FFFF00"/>
                </a:solidFill>
                <a:effectLst>
                  <a:outerShdw blurRad="38100" dist="38100" dir="2700000" algn="tl">
                    <a:srgbClr val="000000">
                      <a:alpha val="43137"/>
                    </a:srgbClr>
                  </a:outerShdw>
                </a:effectLst>
                <a:latin typeface="+mn-ea"/>
              </a:rPr>
              <a:t>：</a:t>
            </a:r>
            <a:endParaRPr lang="en-US" altLang="zh-TW" sz="2000" b="1" kern="0" dirty="0" smtClean="0">
              <a:solidFill>
                <a:srgbClr val="FFFF00"/>
              </a:solidFill>
              <a:effectLst>
                <a:outerShdw blurRad="38100" dist="38100" dir="2700000" algn="tl">
                  <a:srgbClr val="000000">
                    <a:alpha val="43137"/>
                  </a:srgbClr>
                </a:outerShdw>
              </a:effectLst>
              <a:latin typeface="+mn-ea"/>
            </a:endParaRP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若一定範圍市價委託買進限定價格為</a:t>
            </a:r>
            <a:r>
              <a:rPr lang="en-US" altLang="zh-TW" sz="2000" b="1" kern="0" dirty="0">
                <a:solidFill>
                  <a:srgbClr val="FFFF00"/>
                </a:solidFill>
                <a:effectLst>
                  <a:outerShdw blurRad="38100" dist="38100" dir="2700000" algn="tl">
                    <a:srgbClr val="000000">
                      <a:alpha val="43137"/>
                    </a:srgbClr>
                  </a:outerShdw>
                </a:effectLst>
                <a:latin typeface="+mn-ea"/>
              </a:rPr>
              <a:t>105</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(=80</a:t>
            </a:r>
            <a:r>
              <a:rPr lang="zh-TW" altLang="en-US" sz="2000" b="1" kern="0" dirty="0">
                <a:solidFill>
                  <a:srgbClr val="FFFF00"/>
                </a:solidFill>
                <a:effectLst>
                  <a:outerShdw blurRad="38100" dist="38100" dir="2700000" algn="tl">
                    <a:srgbClr val="000000">
                      <a:alpha val="43137"/>
                    </a:srgbClr>
                  </a:outerShdw>
                </a:effectLst>
                <a:latin typeface="+mn-ea"/>
              </a:rPr>
              <a:t>點＋一定點數</a:t>
            </a:r>
            <a:r>
              <a:rPr lang="en-US" altLang="zh-TW" sz="2000" b="1" kern="0" dirty="0">
                <a:solidFill>
                  <a:srgbClr val="FFFF00"/>
                </a:solidFill>
                <a:effectLst>
                  <a:outerShdw blurRad="38100" dist="38100" dir="2700000" algn="tl">
                    <a:srgbClr val="000000">
                      <a:alpha val="43137"/>
                    </a:srgbClr>
                  </a:outerShdw>
                </a:effectLst>
                <a:latin typeface="+mn-ea"/>
              </a:rPr>
              <a:t>25</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a:t>
            </a: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依當時委託簿試算，該委託可能成交價為</a:t>
            </a:r>
            <a:r>
              <a:rPr lang="en-US" altLang="zh-TW" sz="2000" b="1" kern="0" dirty="0">
                <a:solidFill>
                  <a:srgbClr val="FFFF00"/>
                </a:solidFill>
                <a:effectLst>
                  <a:outerShdw blurRad="38100" dist="38100" dir="2700000" algn="tl">
                    <a:srgbClr val="000000">
                      <a:alpha val="43137"/>
                    </a:srgbClr>
                  </a:outerShdw>
                </a:effectLst>
                <a:latin typeface="+mn-ea"/>
              </a:rPr>
              <a:t>82</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95</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2</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100</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8</a:t>
            </a:r>
            <a:r>
              <a:rPr lang="zh-TW" altLang="en-US" sz="2000" b="1" kern="0" dirty="0">
                <a:solidFill>
                  <a:srgbClr val="FFFF00"/>
                </a:solidFill>
                <a:effectLst>
                  <a:outerShdw blurRad="38100" dist="38100" dir="2700000" algn="tl">
                    <a:srgbClr val="000000">
                      <a:alpha val="43137"/>
                    </a:srgbClr>
                  </a:outerShdw>
                </a:effectLst>
                <a:latin typeface="+mn-ea"/>
              </a:rPr>
              <a:t>口：</a:t>
            </a: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IOC</a:t>
            </a:r>
            <a:r>
              <a:rPr lang="zh-TW" altLang="en-US" sz="2000" b="1" kern="0" dirty="0">
                <a:solidFill>
                  <a:srgbClr val="FFFF00"/>
                </a:solidFill>
                <a:effectLst>
                  <a:outerShdw blurRad="38100" dist="38100" dir="2700000" algn="tl">
                    <a:srgbClr val="000000">
                      <a:alpha val="43137"/>
                    </a:srgbClr>
                  </a:outerShdw>
                </a:effectLst>
                <a:latin typeface="+mn-ea"/>
              </a:rPr>
              <a:t>：</a:t>
            </a:r>
            <a:r>
              <a:rPr lang="en-US" altLang="zh-TW" sz="2000" b="1" kern="0" dirty="0">
                <a:solidFill>
                  <a:srgbClr val="00FF00"/>
                </a:solidFill>
                <a:effectLst>
                  <a:outerShdw blurRad="38100" dist="38100" dir="2700000" algn="tl">
                    <a:srgbClr val="000000">
                      <a:alpha val="43137"/>
                    </a:srgbClr>
                  </a:outerShdw>
                </a:effectLst>
                <a:latin typeface="+mn-ea"/>
              </a:rPr>
              <a:t>82</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5</a:t>
            </a:r>
            <a:r>
              <a:rPr lang="zh-TW" altLang="en-US" sz="2000" b="1" kern="0" dirty="0">
                <a:solidFill>
                  <a:srgbClr val="00FF00"/>
                </a:solidFill>
                <a:effectLst>
                  <a:outerShdw blurRad="38100" dist="38100" dir="2700000" algn="tl">
                    <a:srgbClr val="000000">
                      <a:alpha val="43137"/>
                    </a:srgbClr>
                  </a:outerShdw>
                </a:effectLst>
                <a:latin typeface="+mn-ea"/>
              </a:rPr>
              <a:t>口成交，剩餘</a:t>
            </a:r>
            <a:r>
              <a:rPr lang="en-US" altLang="zh-TW" sz="2000" b="1" kern="0" dirty="0">
                <a:solidFill>
                  <a:srgbClr val="00FF00"/>
                </a:solidFill>
                <a:effectLst>
                  <a:outerShdw blurRad="38100" dist="38100" dir="2700000" algn="tl">
                    <a:srgbClr val="000000">
                      <a:alpha val="43137"/>
                    </a:srgbClr>
                  </a:outerShdw>
                </a:effectLst>
                <a:latin typeface="+mn-ea"/>
              </a:rPr>
              <a:t>10</a:t>
            </a:r>
            <a:r>
              <a:rPr lang="zh-TW" altLang="en-US" sz="2000" b="1" kern="0" dirty="0">
                <a:solidFill>
                  <a:srgbClr val="00FF00"/>
                </a:solidFill>
                <a:effectLst>
                  <a:outerShdw blurRad="38100" dist="38100" dir="2700000" algn="tl">
                    <a:srgbClr val="000000">
                      <a:alpha val="43137"/>
                    </a:srgbClr>
                  </a:outerShdw>
                </a:effectLst>
                <a:latin typeface="+mn-ea"/>
              </a:rPr>
              <a:t>口因可能成交價高於即時價格區間上限退單</a:t>
            </a:r>
          </a:p>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FOK</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整筆委託退單</a:t>
            </a:r>
          </a:p>
          <a:p>
            <a:pPr marL="342900" indent="-342900" eaLnBrk="0" hangingPunct="0">
              <a:spcBef>
                <a:spcPts val="0"/>
              </a:spcBef>
              <a:buFont typeface="Wingdings" pitchFamily="2" charset="2"/>
              <a:buChar char="n"/>
              <a:defRPr/>
            </a:pPr>
            <a:endParaRPr lang="en-US" altLang="zh-TW" sz="2000" b="1" kern="0" dirty="0">
              <a:solidFill>
                <a:srgbClr val="FFFF00"/>
              </a:solidFill>
              <a:effectLst>
                <a:outerShdw blurRad="38100" dist="38100" dir="2700000" algn="tl">
                  <a:srgbClr val="000000">
                    <a:alpha val="43137"/>
                  </a:srgbClr>
                </a:outerShdw>
              </a:effectLst>
              <a:latin typeface="+mn-ea"/>
            </a:endParaRP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13(</a:t>
            </a:r>
            <a:r>
              <a:rPr lang="zh-TW" altLang="en-US" b="1" dirty="0" smtClean="0">
                <a:solidFill>
                  <a:srgbClr val="FFFF00"/>
                </a:solidFill>
                <a:effectLst>
                  <a:outerShdw blurRad="38100" dist="38100" dir="2700000" algn="tl">
                    <a:srgbClr val="000000"/>
                  </a:outerShdw>
                </a:effectLst>
                <a:latin typeface="+mn-ea"/>
              </a:rPr>
              <a:t>跨月價差</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1" name="Rectangle 4"/>
          <p:cNvSpPr>
            <a:spLocks noChangeArrowheads="1"/>
          </p:cNvSpPr>
          <p:nvPr/>
        </p:nvSpPr>
        <p:spPr bwMode="auto">
          <a:xfrm>
            <a:off x="1658103" y="1341436"/>
            <a:ext cx="6081794"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一定範圍市價委託買進可能成交價高於即時價格區間</a:t>
            </a:r>
            <a:endParaRPr lang="zh-TW" altLang="en-US" dirty="0" smtClean="0">
              <a:effectLst>
                <a:outerShdw blurRad="38100" dist="38100" dir="2700000" algn="tl">
                  <a:srgbClr val="000000"/>
                </a:outerShdw>
              </a:effectLst>
            </a:endParaRPr>
          </a:p>
        </p:txBody>
      </p:sp>
      <p:sp>
        <p:nvSpPr>
          <p:cNvPr id="12" name="矩形 11"/>
          <p:cNvSpPr/>
          <p:nvPr/>
        </p:nvSpPr>
        <p:spPr bwMode="auto">
          <a:xfrm>
            <a:off x="7524328" y="4414138"/>
            <a:ext cx="662262" cy="340573"/>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4248881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內容版面配置區 4"/>
          <p:cNvSpPr txBox="1">
            <a:spLocks/>
          </p:cNvSpPr>
          <p:nvPr/>
        </p:nvSpPr>
        <p:spPr bwMode="auto">
          <a:xfrm>
            <a:off x="233190" y="2226705"/>
            <a:ext cx="5130898" cy="3734916"/>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假設基準價為</a:t>
            </a:r>
            <a:r>
              <a:rPr lang="zh-TW" altLang="en-US" sz="2000" b="1" u="sng" kern="0" dirty="0">
                <a:solidFill>
                  <a:srgbClr val="FFFF00"/>
                </a:solidFill>
                <a:effectLst>
                  <a:outerShdw blurRad="38100" dist="38100" dir="2700000" algn="tl">
                    <a:srgbClr val="000000">
                      <a:alpha val="43137"/>
                    </a:srgbClr>
                  </a:outerShdw>
                </a:effectLst>
                <a:latin typeface="+mn-ea"/>
              </a:rPr>
              <a:t>前一筆有效成交價</a:t>
            </a:r>
            <a:r>
              <a:rPr lang="en-US" altLang="zh-TW" sz="2000" b="1" u="sng" kern="0" dirty="0">
                <a:solidFill>
                  <a:srgbClr val="FFFF00"/>
                </a:solidFill>
                <a:effectLst>
                  <a:outerShdw blurRad="38100" dist="38100" dir="2700000" algn="tl">
                    <a:srgbClr val="000000">
                      <a:alpha val="43137"/>
                    </a:srgbClr>
                  </a:outerShdw>
                </a:effectLst>
                <a:latin typeface="+mn-ea"/>
              </a:rPr>
              <a:t>-9</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zh-TW" altLang="en-US" sz="2000" b="1" kern="0" dirty="0">
                <a:solidFill>
                  <a:srgbClr val="FFFF00"/>
                </a:solidFill>
                <a:effectLst>
                  <a:outerShdw blurRad="38100" dist="38100" dir="2700000" algn="tl">
                    <a:srgbClr val="000000">
                      <a:alpha val="43137"/>
                    </a:srgbClr>
                  </a:outerShdw>
                </a:effectLst>
                <a:latin typeface="+mn-ea"/>
              </a:rPr>
              <a:t>，退單點數為</a:t>
            </a:r>
            <a:r>
              <a:rPr lang="en-US" altLang="zh-TW" sz="2000" b="1" kern="0" dirty="0">
                <a:solidFill>
                  <a:srgbClr val="FFFF00"/>
                </a:solidFill>
                <a:effectLst>
                  <a:outerShdw blurRad="38100" dist="38100" dir="2700000" algn="tl">
                    <a:srgbClr val="000000">
                      <a:alpha val="43137"/>
                    </a:srgbClr>
                  </a:outerShdw>
                </a:effectLst>
                <a:latin typeface="+mn-ea"/>
              </a:rPr>
              <a:t>100</a:t>
            </a:r>
            <a:r>
              <a:rPr lang="zh-TW" altLang="en-US" sz="2000" b="1" kern="0" dirty="0">
                <a:solidFill>
                  <a:srgbClr val="FFFF00"/>
                </a:solidFill>
                <a:effectLst>
                  <a:outerShdw blurRad="38100" dist="38100" dir="2700000" algn="tl">
                    <a:srgbClr val="000000">
                      <a:alpha val="43137"/>
                    </a:srgbClr>
                  </a:outerShdw>
                </a:effectLst>
                <a:latin typeface="+mn-ea"/>
              </a:rPr>
              <a:t>點，則即時價格區間上限為</a:t>
            </a:r>
            <a:r>
              <a:rPr lang="en-US" altLang="zh-TW" sz="2000" b="1" u="sng" kern="0" dirty="0">
                <a:solidFill>
                  <a:srgbClr val="FFFF00"/>
                </a:solidFill>
                <a:effectLst>
                  <a:outerShdw blurRad="38100" dist="38100" dir="2700000" algn="tl">
                    <a:srgbClr val="000000">
                      <a:alpha val="43137"/>
                    </a:srgbClr>
                  </a:outerShdw>
                </a:effectLst>
                <a:latin typeface="+mn-ea"/>
              </a:rPr>
              <a:t>91</a:t>
            </a:r>
            <a:r>
              <a:rPr lang="zh-TW" altLang="en-US" sz="2000" b="1" u="sng" kern="0" dirty="0">
                <a:solidFill>
                  <a:srgbClr val="FFFF00"/>
                </a:solidFill>
                <a:effectLst>
                  <a:outerShdw blurRad="38100" dist="38100" dir="2700000" algn="tl">
                    <a:srgbClr val="000000">
                      <a:alpha val="43137"/>
                    </a:srgbClr>
                  </a:outerShdw>
                </a:effectLst>
                <a:latin typeface="+mn-ea"/>
              </a:rPr>
              <a:t>點</a:t>
            </a:r>
            <a:r>
              <a:rPr lang="en-US" altLang="zh-TW" sz="2000" b="1" u="sng" kern="0" dirty="0">
                <a:solidFill>
                  <a:srgbClr val="FFFF00"/>
                </a:solidFill>
                <a:effectLst>
                  <a:outerShdw blurRad="38100" dist="38100" dir="2700000" algn="tl">
                    <a:srgbClr val="000000">
                      <a:alpha val="43137"/>
                    </a:srgbClr>
                  </a:outerShdw>
                </a:effectLst>
                <a:latin typeface="+mn-ea"/>
              </a:rPr>
              <a:t>(=</a:t>
            </a:r>
            <a:r>
              <a:rPr lang="zh-TW" altLang="en-US" sz="2000" b="1" u="sng" kern="0" dirty="0">
                <a:solidFill>
                  <a:srgbClr val="FFFF00"/>
                </a:solidFill>
                <a:effectLst>
                  <a:outerShdw blurRad="38100" dist="38100" dir="2700000" algn="tl">
                    <a:srgbClr val="000000">
                      <a:alpha val="43137"/>
                    </a:srgbClr>
                  </a:outerShdw>
                </a:effectLst>
                <a:latin typeface="+mn-ea"/>
              </a:rPr>
              <a:t> </a:t>
            </a:r>
            <a:r>
              <a:rPr lang="en-US" altLang="zh-TW" sz="2000" b="1" u="sng" kern="0" dirty="0">
                <a:solidFill>
                  <a:srgbClr val="FFFF00"/>
                </a:solidFill>
                <a:effectLst>
                  <a:outerShdw blurRad="38100" dist="38100" dir="2700000" algn="tl">
                    <a:srgbClr val="000000">
                      <a:alpha val="43137"/>
                    </a:srgbClr>
                  </a:outerShdw>
                </a:effectLst>
                <a:latin typeface="+mn-ea"/>
              </a:rPr>
              <a:t>-9+100)</a:t>
            </a:r>
            <a:r>
              <a:rPr lang="zh-TW" altLang="en-US" sz="2000" b="1" kern="0" dirty="0">
                <a:solidFill>
                  <a:srgbClr val="FFFF00"/>
                </a:solidFill>
                <a:effectLst>
                  <a:outerShdw blurRad="38100" dist="38100" dir="2700000" algn="tl">
                    <a:srgbClr val="000000">
                      <a:alpha val="43137"/>
                    </a:srgbClr>
                  </a:outerShdw>
                </a:effectLst>
                <a:latin typeface="+mn-ea"/>
              </a:rPr>
              <a:t>，若交易人以</a:t>
            </a:r>
            <a:r>
              <a:rPr lang="en-US" altLang="zh-TW" sz="2000" b="1" kern="0" dirty="0">
                <a:solidFill>
                  <a:srgbClr val="FFFF00"/>
                </a:solidFill>
                <a:effectLst>
                  <a:outerShdw blurRad="38100" dist="38100" dir="2700000" algn="tl">
                    <a:srgbClr val="000000">
                      <a:alpha val="43137"/>
                    </a:srgbClr>
                  </a:outerShdw>
                </a:effectLst>
                <a:latin typeface="+mn-ea"/>
              </a:rPr>
              <a:t>150</a:t>
            </a:r>
            <a:r>
              <a:rPr lang="zh-TW" altLang="en-US" sz="2000" b="1" kern="0" dirty="0">
                <a:solidFill>
                  <a:srgbClr val="FFFF00"/>
                </a:solidFill>
                <a:effectLst>
                  <a:outerShdw blurRad="38100" dist="38100" dir="2700000" algn="tl">
                    <a:srgbClr val="000000">
                      <a:alpha val="43137"/>
                    </a:srgbClr>
                  </a:outerShdw>
                </a:effectLst>
                <a:latin typeface="+mn-ea"/>
              </a:rPr>
              <a:t>點限價委託買進</a:t>
            </a:r>
            <a:r>
              <a:rPr lang="en-US" altLang="zh-TW" sz="2000" b="1" kern="0" dirty="0">
                <a:solidFill>
                  <a:srgbClr val="FFFF00"/>
                </a:solidFill>
                <a:effectLst>
                  <a:outerShdw blurRad="38100" dist="38100" dir="2700000" algn="tl">
                    <a:srgbClr val="000000">
                      <a:alpha val="43137"/>
                    </a:srgbClr>
                  </a:outerShdw>
                </a:effectLst>
                <a:latin typeface="+mn-ea"/>
              </a:rPr>
              <a:t>15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TX</a:t>
            </a:r>
            <a:r>
              <a:rPr lang="zh-TW" altLang="en-US" sz="2000" b="1" kern="0" dirty="0">
                <a:solidFill>
                  <a:srgbClr val="FFFF00"/>
                </a:solidFill>
                <a:effectLst>
                  <a:outerShdw blurRad="38100" dist="38100" dir="2700000" algn="tl">
                    <a:srgbClr val="000000">
                      <a:alpha val="43137"/>
                    </a:srgbClr>
                  </a:outerShdw>
                </a:effectLst>
                <a:latin typeface="+mn-ea"/>
              </a:rPr>
              <a:t>最近、次近月份之跨月價差</a:t>
            </a:r>
            <a:r>
              <a:rPr lang="zh-TW" altLang="en-US" sz="2000" b="1" kern="0" dirty="0" smtClean="0">
                <a:solidFill>
                  <a:srgbClr val="FFFF00"/>
                </a:solidFill>
                <a:effectLst>
                  <a:outerShdw blurRad="38100" dist="38100" dir="2700000" algn="tl">
                    <a:srgbClr val="000000">
                      <a:alpha val="43137"/>
                    </a:srgbClr>
                  </a:outerShdw>
                </a:effectLst>
                <a:latin typeface="+mn-ea"/>
              </a:rPr>
              <a:t>：</a:t>
            </a:r>
            <a:endParaRPr lang="en-US" altLang="zh-TW" sz="2000" b="1" kern="0" dirty="0" smtClean="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依當時委託簿試算，該委託之可能成交價為</a:t>
            </a:r>
            <a:r>
              <a:rPr lang="en-US" altLang="zh-TW" sz="2000" b="1" kern="0" dirty="0">
                <a:solidFill>
                  <a:srgbClr val="FFFF00"/>
                </a:solidFill>
                <a:effectLst>
                  <a:outerShdw blurRad="38100" dist="38100" dir="2700000" algn="tl">
                    <a:srgbClr val="000000">
                      <a:alpha val="43137"/>
                    </a:srgbClr>
                  </a:outerShdw>
                </a:effectLst>
                <a:latin typeface="+mn-ea"/>
              </a:rPr>
              <a:t>-8</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5</a:t>
            </a:r>
            <a:r>
              <a:rPr lang="zh-TW" altLang="en-US" sz="2000" b="1" kern="0" dirty="0">
                <a:solidFill>
                  <a:srgbClr val="FFFF00"/>
                </a:solidFill>
                <a:effectLst>
                  <a:outerShdw blurRad="38100" dist="38100" dir="2700000" algn="tl">
                    <a:srgbClr val="000000">
                      <a:alpha val="43137"/>
                    </a:srgbClr>
                  </a:outerShdw>
                </a:effectLst>
                <a:latin typeface="+mn-ea"/>
              </a:rPr>
              <a:t>口、</a:t>
            </a:r>
            <a:r>
              <a:rPr lang="en-US" altLang="zh-TW" sz="2000" b="1" kern="0" dirty="0">
                <a:solidFill>
                  <a:srgbClr val="FFFF00"/>
                </a:solidFill>
                <a:effectLst>
                  <a:outerShdw blurRad="38100" dist="38100" dir="2700000" algn="tl">
                    <a:srgbClr val="000000">
                      <a:alpha val="43137"/>
                    </a:srgbClr>
                  </a:outerShdw>
                </a:effectLst>
                <a:latin typeface="+mn-ea"/>
              </a:rPr>
              <a:t>-7</a:t>
            </a:r>
            <a:r>
              <a:rPr lang="zh-TW" altLang="en-US" sz="2000" b="1" kern="0" dirty="0">
                <a:solidFill>
                  <a:srgbClr val="FFFF00"/>
                </a:solidFill>
                <a:effectLst>
                  <a:outerShdw blurRad="38100" dist="38100" dir="2700000" algn="tl">
                    <a:srgbClr val="000000">
                      <a:alpha val="43137"/>
                    </a:srgbClr>
                  </a:outerShdw>
                </a:effectLst>
                <a:latin typeface="+mn-ea"/>
              </a:rPr>
              <a:t>點</a:t>
            </a:r>
            <a:r>
              <a:rPr lang="en-US" altLang="zh-TW" sz="2000" b="1" kern="0" dirty="0">
                <a:solidFill>
                  <a:srgbClr val="FFFF00"/>
                </a:solidFill>
                <a:effectLst>
                  <a:outerShdw blurRad="38100" dist="38100" dir="2700000" algn="tl">
                    <a:srgbClr val="000000">
                      <a:alpha val="43137"/>
                    </a:srgbClr>
                  </a:outerShdw>
                </a:effectLst>
                <a:latin typeface="+mn-ea"/>
              </a:rPr>
              <a:t>2</a:t>
            </a:r>
            <a:r>
              <a:rPr lang="zh-TW" altLang="en-US" sz="2000" b="1" kern="0" dirty="0">
                <a:solidFill>
                  <a:srgbClr val="FFFF00"/>
                </a:solidFill>
                <a:effectLst>
                  <a:outerShdw blurRad="38100" dist="38100" dir="2700000" algn="tl">
                    <a:srgbClr val="000000">
                      <a:alpha val="43137"/>
                    </a:srgbClr>
                  </a:outerShdw>
                </a:effectLst>
                <a:latin typeface="+mn-ea"/>
              </a:rPr>
              <a:t>口，剩餘</a:t>
            </a:r>
            <a:r>
              <a:rPr lang="en-US" altLang="zh-TW" sz="2000" b="1" kern="0" dirty="0">
                <a:solidFill>
                  <a:srgbClr val="FFFF00"/>
                </a:solidFill>
                <a:effectLst>
                  <a:outerShdw blurRad="38100" dist="38100" dir="2700000" algn="tl">
                    <a:srgbClr val="000000">
                      <a:alpha val="43137"/>
                    </a:srgbClr>
                  </a:outerShdw>
                </a:effectLst>
                <a:latin typeface="+mn-ea"/>
              </a:rPr>
              <a:t>8</a:t>
            </a:r>
            <a:r>
              <a:rPr lang="zh-TW" altLang="en-US" sz="2000" b="1" kern="0" dirty="0">
                <a:solidFill>
                  <a:srgbClr val="FFFF00"/>
                </a:solidFill>
                <a:effectLst>
                  <a:outerShdw blurRad="38100" dist="38100" dir="2700000" algn="tl">
                    <a:srgbClr val="000000">
                      <a:alpha val="43137"/>
                    </a:srgbClr>
                  </a:outerShdw>
                </a:effectLst>
                <a:latin typeface="+mn-ea"/>
              </a:rPr>
              <a:t>口因無可成交相對方，無法計算出可能成交價</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ROD</a:t>
            </a:r>
            <a:r>
              <a:rPr lang="zh-TW" altLang="en-US" sz="2000" b="1" kern="0" dirty="0">
                <a:solidFill>
                  <a:srgbClr val="00FF00"/>
                </a:solidFill>
                <a:effectLst>
                  <a:outerShdw blurRad="38100" dist="38100" dir="2700000" algn="tl">
                    <a:srgbClr val="000000">
                      <a:alpha val="43137"/>
                    </a:srgbClr>
                  </a:outerShdw>
                </a:effectLst>
                <a:latin typeface="+mn-ea"/>
              </a:rPr>
              <a:t>或</a:t>
            </a:r>
            <a:r>
              <a:rPr lang="en-US" altLang="zh-TW" sz="2000" b="1" kern="0" dirty="0">
                <a:solidFill>
                  <a:srgbClr val="00FF00"/>
                </a:solidFill>
                <a:effectLst>
                  <a:outerShdw blurRad="38100" dist="38100" dir="2700000" algn="tl">
                    <a:srgbClr val="000000">
                      <a:alpha val="43137"/>
                    </a:srgbClr>
                  </a:outerShdw>
                </a:effectLst>
                <a:latin typeface="+mn-ea"/>
              </a:rPr>
              <a:t>IOC</a:t>
            </a:r>
            <a:r>
              <a:rPr lang="zh-TW" altLang="en-US" sz="2000" b="1" kern="0" dirty="0">
                <a:solidFill>
                  <a:srgbClr val="FFFF00"/>
                </a:solidFill>
                <a:effectLst>
                  <a:outerShdw blurRad="38100" dist="38100" dir="2700000" algn="tl">
                    <a:srgbClr val="000000">
                      <a:alpha val="43137"/>
                    </a:srgbClr>
                  </a:outerShdw>
                </a:effectLst>
                <a:latin typeface="+mn-ea"/>
              </a:rPr>
              <a:t>：</a:t>
            </a:r>
            <a:r>
              <a:rPr lang="en-US" altLang="zh-TW" sz="2000" b="1" kern="0" dirty="0">
                <a:solidFill>
                  <a:srgbClr val="00FF00"/>
                </a:solidFill>
                <a:effectLst>
                  <a:outerShdw blurRad="38100" dist="38100" dir="2700000" algn="tl">
                    <a:srgbClr val="000000">
                      <a:alpha val="43137"/>
                    </a:srgbClr>
                  </a:outerShdw>
                </a:effectLst>
                <a:latin typeface="+mn-ea"/>
              </a:rPr>
              <a:t>-8</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5</a:t>
            </a:r>
            <a:r>
              <a:rPr lang="zh-TW" altLang="en-US" sz="2000" b="1" kern="0" dirty="0">
                <a:solidFill>
                  <a:srgbClr val="00FF00"/>
                </a:solidFill>
                <a:effectLst>
                  <a:outerShdw blurRad="38100" dist="38100" dir="2700000" algn="tl">
                    <a:srgbClr val="000000">
                      <a:alpha val="43137"/>
                    </a:srgbClr>
                  </a:outerShdw>
                </a:effectLst>
                <a:latin typeface="+mn-ea"/>
              </a:rPr>
              <a:t>口、</a:t>
            </a:r>
            <a:r>
              <a:rPr lang="en-US" altLang="zh-TW" sz="2000" b="1" kern="0" dirty="0">
                <a:solidFill>
                  <a:srgbClr val="00FF00"/>
                </a:solidFill>
                <a:effectLst>
                  <a:outerShdw blurRad="38100" dist="38100" dir="2700000" algn="tl">
                    <a:srgbClr val="000000">
                      <a:alpha val="43137"/>
                    </a:srgbClr>
                  </a:outerShdw>
                </a:effectLst>
                <a:latin typeface="+mn-ea"/>
              </a:rPr>
              <a:t>-7</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2</a:t>
            </a:r>
            <a:r>
              <a:rPr lang="zh-TW" altLang="en-US" sz="2000" b="1" kern="0" dirty="0">
                <a:solidFill>
                  <a:srgbClr val="00FF00"/>
                </a:solidFill>
                <a:effectLst>
                  <a:outerShdw blurRad="38100" dist="38100" dir="2700000" algn="tl">
                    <a:srgbClr val="000000">
                      <a:alpha val="43137"/>
                    </a:srgbClr>
                  </a:outerShdw>
                </a:effectLst>
                <a:latin typeface="+mn-ea"/>
              </a:rPr>
              <a:t>口成交，剩餘</a:t>
            </a:r>
            <a:r>
              <a:rPr lang="en-US" altLang="zh-TW" sz="2000" b="1" kern="0" dirty="0">
                <a:solidFill>
                  <a:srgbClr val="00FF00"/>
                </a:solidFill>
                <a:effectLst>
                  <a:outerShdw blurRad="38100" dist="38100" dir="2700000" algn="tl">
                    <a:srgbClr val="000000">
                      <a:alpha val="43137"/>
                    </a:srgbClr>
                  </a:outerShdw>
                </a:effectLst>
                <a:latin typeface="+mn-ea"/>
              </a:rPr>
              <a:t>8</a:t>
            </a:r>
            <a:r>
              <a:rPr lang="zh-TW" altLang="en-US" sz="2000" b="1" kern="0" dirty="0">
                <a:solidFill>
                  <a:srgbClr val="00FF00"/>
                </a:solidFill>
                <a:effectLst>
                  <a:outerShdw blurRad="38100" dist="38100" dir="2700000" algn="tl">
                    <a:srgbClr val="000000">
                      <a:alpha val="43137"/>
                    </a:srgbClr>
                  </a:outerShdw>
                </a:effectLst>
                <a:latin typeface="+mn-ea"/>
              </a:rPr>
              <a:t>口因委託價</a:t>
            </a:r>
            <a:r>
              <a:rPr lang="en-US" altLang="zh-TW" sz="2000" b="1" kern="0" dirty="0">
                <a:solidFill>
                  <a:srgbClr val="00FF00"/>
                </a:solidFill>
                <a:effectLst>
                  <a:outerShdw blurRad="38100" dist="38100" dir="2700000" algn="tl">
                    <a:srgbClr val="000000">
                      <a:alpha val="43137"/>
                    </a:srgbClr>
                  </a:outerShdw>
                </a:effectLst>
                <a:latin typeface="+mn-ea"/>
              </a:rPr>
              <a:t>150</a:t>
            </a:r>
            <a:r>
              <a:rPr lang="zh-TW" altLang="en-US" sz="2000" b="1" kern="0" dirty="0">
                <a:solidFill>
                  <a:srgbClr val="00FF00"/>
                </a:solidFill>
                <a:effectLst>
                  <a:outerShdw blurRad="38100" dist="38100" dir="2700000" algn="tl">
                    <a:srgbClr val="000000">
                      <a:alpha val="43137"/>
                    </a:srgbClr>
                  </a:outerShdw>
                </a:effectLst>
                <a:latin typeface="+mn-ea"/>
              </a:rPr>
              <a:t>點高於即時價格區間上限</a:t>
            </a:r>
            <a:r>
              <a:rPr lang="en-US" altLang="zh-TW" sz="2000" b="1" kern="0" dirty="0">
                <a:solidFill>
                  <a:srgbClr val="00FF00"/>
                </a:solidFill>
                <a:effectLst>
                  <a:outerShdw blurRad="38100" dist="38100" dir="2700000" algn="tl">
                    <a:srgbClr val="000000">
                      <a:alpha val="43137"/>
                    </a:srgbClr>
                  </a:outerShdw>
                </a:effectLst>
                <a:latin typeface="+mn-ea"/>
              </a:rPr>
              <a:t>(91</a:t>
            </a:r>
            <a:r>
              <a:rPr lang="zh-TW" altLang="en-US" sz="2000" b="1" kern="0" dirty="0">
                <a:solidFill>
                  <a:srgbClr val="00FF00"/>
                </a:solidFill>
                <a:effectLst>
                  <a:outerShdw blurRad="38100" dist="38100" dir="2700000" algn="tl">
                    <a:srgbClr val="000000">
                      <a:alpha val="43137"/>
                    </a:srgbClr>
                  </a:outerShdw>
                </a:effectLst>
                <a:latin typeface="+mn-ea"/>
              </a:rPr>
              <a:t>點</a:t>
            </a:r>
            <a:r>
              <a:rPr lang="en-US" altLang="zh-TW" sz="2000" b="1" kern="0" dirty="0">
                <a:solidFill>
                  <a:srgbClr val="00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退單</a:t>
            </a: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若委託條件為</a:t>
            </a:r>
            <a:r>
              <a:rPr lang="en-US" altLang="zh-TW" sz="2000" b="1" kern="0" dirty="0">
                <a:solidFill>
                  <a:srgbClr val="00FF00"/>
                </a:solidFill>
                <a:effectLst>
                  <a:outerShdw blurRad="38100" dist="38100" dir="2700000" algn="tl">
                    <a:srgbClr val="000000">
                      <a:alpha val="43137"/>
                    </a:srgbClr>
                  </a:outerShdw>
                </a:effectLst>
                <a:latin typeface="+mn-ea"/>
              </a:rPr>
              <a:t>FOK</a:t>
            </a:r>
            <a:r>
              <a:rPr lang="zh-TW" altLang="en-US"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00FF00"/>
                </a:solidFill>
                <a:effectLst>
                  <a:outerShdw blurRad="38100" dist="38100" dir="2700000" algn="tl">
                    <a:srgbClr val="000000">
                      <a:alpha val="43137"/>
                    </a:srgbClr>
                  </a:outerShdw>
                </a:effectLst>
                <a:latin typeface="+mn-ea"/>
              </a:rPr>
              <a:t>整筆委託退</a:t>
            </a:r>
            <a:r>
              <a:rPr lang="zh-TW" altLang="en-US" sz="2000" b="1" kern="0" dirty="0" smtClean="0">
                <a:solidFill>
                  <a:srgbClr val="00FF00"/>
                </a:solidFill>
                <a:effectLst>
                  <a:outerShdw blurRad="38100" dist="38100" dir="2700000" algn="tl">
                    <a:srgbClr val="000000">
                      <a:alpha val="43137"/>
                    </a:srgbClr>
                  </a:outerShdw>
                </a:effectLst>
                <a:latin typeface="+mn-ea"/>
              </a:rPr>
              <a:t>單</a:t>
            </a:r>
            <a:endParaRPr lang="zh-TW" altLang="en-US" sz="2000" b="1" kern="0" dirty="0">
              <a:solidFill>
                <a:srgbClr val="00FF00"/>
              </a:solidFill>
              <a:effectLst>
                <a:outerShdw blurRad="38100" dist="38100" dir="2700000" algn="tl">
                  <a:srgbClr val="000000">
                    <a:alpha val="43137"/>
                  </a:srgbClr>
                </a:outerShdw>
              </a:effectLst>
              <a:latin typeface="+mn-ea"/>
            </a:endParaRPr>
          </a:p>
        </p:txBody>
      </p:sp>
      <p:cxnSp>
        <p:nvCxnSpPr>
          <p:cNvPr id="143365" name="直線接點 11"/>
          <p:cNvCxnSpPr>
            <a:cxnSpLocks noChangeShapeType="1"/>
          </p:cNvCxnSpPr>
          <p:nvPr/>
        </p:nvCxnSpPr>
        <p:spPr bwMode="auto">
          <a:xfrm>
            <a:off x="6300192" y="4051300"/>
            <a:ext cx="1778000" cy="12700"/>
          </a:xfrm>
          <a:prstGeom prst="line">
            <a:avLst/>
          </a:prstGeom>
          <a:noFill/>
          <a:ln w="38100" algn="ctr">
            <a:solidFill>
              <a:srgbClr val="FF0000"/>
            </a:solidFill>
            <a:prstDash val="sysDash"/>
            <a:miter lim="800000"/>
            <a:headEnd/>
            <a:tailEnd/>
          </a:ln>
        </p:spPr>
      </p:cxnSp>
      <p:sp>
        <p:nvSpPr>
          <p:cNvPr id="143366" name="文字方塊 12"/>
          <p:cNvSpPr txBox="1">
            <a:spLocks noChangeArrowheads="1"/>
          </p:cNvSpPr>
          <p:nvPr/>
        </p:nvSpPr>
        <p:spPr bwMode="auto">
          <a:xfrm>
            <a:off x="8120943" y="3648868"/>
            <a:ext cx="102411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a:solidFill>
                  <a:srgbClr val="00FF00"/>
                </a:solidFill>
                <a:effectLst>
                  <a:outerShdw blurRad="38100" dist="38100" dir="2700000" algn="tl">
                    <a:srgbClr val="000000">
                      <a:alpha val="43137"/>
                    </a:srgbClr>
                  </a:outerShdw>
                </a:effectLst>
                <a:latin typeface="+mn-ea"/>
                <a:ea typeface="+mn-ea"/>
              </a:rPr>
              <a:t>即時價</a:t>
            </a:r>
            <a:endParaRPr lang="en-US" altLang="zh-TW" sz="1600" b="1">
              <a:solidFill>
                <a:srgbClr val="00FF00"/>
              </a:solidFill>
              <a:effectLst>
                <a:outerShdw blurRad="38100" dist="38100" dir="2700000" algn="tl">
                  <a:srgbClr val="000000">
                    <a:alpha val="43137"/>
                  </a:srgbClr>
                </a:outerShdw>
              </a:effectLst>
              <a:latin typeface="+mn-ea"/>
              <a:ea typeface="+mn-ea"/>
            </a:endParaRPr>
          </a:p>
          <a:p>
            <a:r>
              <a:rPr lang="zh-TW" altLang="en-US" sz="1600" b="1">
                <a:solidFill>
                  <a:srgbClr val="00FF00"/>
                </a:solidFill>
                <a:effectLst>
                  <a:outerShdw blurRad="38100" dist="38100" dir="2700000" algn="tl">
                    <a:srgbClr val="000000">
                      <a:alpha val="43137"/>
                    </a:srgbClr>
                  </a:outerShdw>
                </a:effectLst>
                <a:latin typeface="+mn-ea"/>
                <a:ea typeface="+mn-ea"/>
              </a:rPr>
              <a:t>格區間</a:t>
            </a:r>
            <a:endParaRPr lang="en-US" altLang="zh-TW" sz="1600" b="1">
              <a:solidFill>
                <a:srgbClr val="00FF00"/>
              </a:solidFill>
              <a:effectLst>
                <a:outerShdw blurRad="38100" dist="38100" dir="2700000" algn="tl">
                  <a:srgbClr val="000000">
                    <a:alpha val="43137"/>
                  </a:srgbClr>
                </a:outerShdw>
              </a:effectLst>
              <a:latin typeface="+mn-ea"/>
              <a:ea typeface="+mn-ea"/>
            </a:endParaRPr>
          </a:p>
          <a:p>
            <a:r>
              <a:rPr lang="zh-TW" altLang="en-US" sz="1600" b="1">
                <a:solidFill>
                  <a:srgbClr val="00FF00"/>
                </a:solidFill>
                <a:effectLst>
                  <a:outerShdw blurRad="38100" dist="38100" dir="2700000" algn="tl">
                    <a:srgbClr val="000000">
                      <a:alpha val="43137"/>
                    </a:srgbClr>
                  </a:outerShdw>
                </a:effectLst>
                <a:latin typeface="+mn-ea"/>
                <a:ea typeface="+mn-ea"/>
              </a:rPr>
              <a:t>上限</a:t>
            </a:r>
            <a:r>
              <a:rPr lang="en-US" altLang="zh-TW" sz="1600" b="1">
                <a:solidFill>
                  <a:srgbClr val="00FF00"/>
                </a:solidFill>
                <a:effectLst>
                  <a:outerShdw blurRad="38100" dist="38100" dir="2700000" algn="tl">
                    <a:srgbClr val="000000">
                      <a:alpha val="43137"/>
                    </a:srgbClr>
                  </a:outerShdw>
                </a:effectLst>
                <a:latin typeface="+mn-ea"/>
                <a:ea typeface="+mn-ea"/>
              </a:rPr>
              <a:t>91</a:t>
            </a:r>
            <a:r>
              <a:rPr lang="zh-TW" altLang="en-US" sz="1600" b="1">
                <a:solidFill>
                  <a:srgbClr val="00FF00"/>
                </a:solidFill>
                <a:effectLst>
                  <a:outerShdw blurRad="38100" dist="38100" dir="2700000" algn="tl">
                    <a:srgbClr val="000000">
                      <a:alpha val="43137"/>
                    </a:srgbClr>
                  </a:outerShdw>
                </a:effectLst>
                <a:latin typeface="+mn-ea"/>
                <a:ea typeface="+mn-ea"/>
              </a:rPr>
              <a:t>點</a:t>
            </a:r>
          </a:p>
        </p:txBody>
      </p:sp>
      <p:graphicFrame>
        <p:nvGraphicFramePr>
          <p:cNvPr id="10" name="表格 9"/>
          <p:cNvGraphicFramePr>
            <a:graphicFrameLocks noGrp="1"/>
          </p:cNvGraphicFramePr>
          <p:nvPr>
            <p:extLst>
              <p:ext uri="{D42A27DB-BD31-4B8C-83A1-F6EECF244321}">
                <p14:modId xmlns:p14="http://schemas.microsoft.com/office/powerpoint/2010/main" val="2503065031"/>
              </p:ext>
            </p:extLst>
          </p:nvPr>
        </p:nvGraphicFramePr>
        <p:xfrm>
          <a:off x="5727700" y="2701925"/>
          <a:ext cx="2311399" cy="3800478"/>
        </p:xfrm>
        <a:graphic>
          <a:graphicData uri="http://schemas.openxmlformats.org/drawingml/2006/table">
            <a:tbl>
              <a:tblPr firstRow="1" bandRow="1">
                <a:tableStyleId>{5940675A-B579-460E-94D1-54222C63F5DA}</a:tableStyleId>
              </a:tblPr>
              <a:tblGrid>
                <a:gridCol w="698499">
                  <a:extLst>
                    <a:ext uri="{9D8B030D-6E8A-4147-A177-3AD203B41FA5}">
                      <a16:colId xmlns:a16="http://schemas.microsoft.com/office/drawing/2014/main" xmlns="" val="20000"/>
                    </a:ext>
                  </a:extLst>
                </a:gridCol>
                <a:gridCol w="952500">
                  <a:extLst>
                    <a:ext uri="{9D8B030D-6E8A-4147-A177-3AD203B41FA5}">
                      <a16:colId xmlns:a16="http://schemas.microsoft.com/office/drawing/2014/main" xmlns="" val="20001"/>
                    </a:ext>
                  </a:extLst>
                </a:gridCol>
                <a:gridCol w="660400">
                  <a:extLst>
                    <a:ext uri="{9D8B030D-6E8A-4147-A177-3AD203B41FA5}">
                      <a16:colId xmlns:a16="http://schemas.microsoft.com/office/drawing/2014/main" xmlns="" val="20002"/>
                    </a:ext>
                  </a:extLst>
                </a:gridCol>
              </a:tblGrid>
              <a:tr h="345498">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0"/>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170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1"/>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165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2"/>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160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3"/>
                  </a:ext>
                </a:extLst>
              </a:tr>
              <a:tr h="34549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4"/>
                  </a:ext>
                </a:extLst>
              </a:tr>
              <a:tr h="345498">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tc>
                <a:extLst>
                  <a:ext uri="{0D108BD9-81ED-4DB2-BD59-A6C34878D82A}">
                    <a16:rowId xmlns:a16="http://schemas.microsoft.com/office/drawing/2014/main" xmlns="" val="10005"/>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6"/>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7"/>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8"/>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09"/>
                  </a:ext>
                </a:extLst>
              </a:tr>
              <a:tr h="345498">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marT="45728" marB="45728" anchor="b"/>
                </a:tc>
                <a:extLst>
                  <a:ext uri="{0D108BD9-81ED-4DB2-BD59-A6C34878D82A}">
                    <a16:rowId xmlns:a16="http://schemas.microsoft.com/office/drawing/2014/main" xmlns="" val="10010"/>
                  </a:ext>
                </a:extLst>
              </a:tr>
            </a:tbl>
          </a:graphicData>
        </a:graphic>
      </p:graphicFrame>
      <p:sp>
        <p:nvSpPr>
          <p:cNvPr id="12"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14(</a:t>
            </a:r>
            <a:r>
              <a:rPr lang="zh-TW" altLang="en-US" b="1" dirty="0" smtClean="0">
                <a:solidFill>
                  <a:srgbClr val="FFFF00"/>
                </a:solidFill>
                <a:effectLst>
                  <a:outerShdw blurRad="38100" dist="38100" dir="2700000" algn="tl">
                    <a:srgbClr val="000000"/>
                  </a:outerShdw>
                </a:effectLst>
                <a:latin typeface="+mn-ea"/>
              </a:rPr>
              <a:t>跨月價差</a:t>
            </a:r>
            <a:r>
              <a:rPr lang="en-US" altLang="zh-TW" b="1" dirty="0" smtClean="0">
                <a:solidFill>
                  <a:srgbClr val="FFFF00"/>
                </a:solidFill>
                <a:effectLst>
                  <a:outerShdw blurRad="38100" dist="38100" dir="2700000" algn="tl">
                    <a:srgbClr val="000000"/>
                  </a:outerShdw>
                </a:effectLst>
                <a:latin typeface="+mn-ea"/>
              </a:rPr>
              <a:t>)</a:t>
            </a:r>
            <a:endParaRPr lang="zh-TW" altLang="en-US" b="1" dirty="0">
              <a:solidFill>
                <a:srgbClr val="FFFF00"/>
              </a:solidFill>
              <a:effectLst>
                <a:outerShdw blurRad="38100" dist="38100" dir="2700000" algn="tl">
                  <a:srgbClr val="000000"/>
                </a:outerShdw>
              </a:effectLst>
              <a:latin typeface="+mn-ea"/>
            </a:endParaRPr>
          </a:p>
        </p:txBody>
      </p:sp>
      <p:sp>
        <p:nvSpPr>
          <p:cNvPr id="13" name="Rectangle 4"/>
          <p:cNvSpPr>
            <a:spLocks noChangeArrowheads="1"/>
          </p:cNvSpPr>
          <p:nvPr/>
        </p:nvSpPr>
        <p:spPr bwMode="auto">
          <a:xfrm>
            <a:off x="583152" y="1341436"/>
            <a:ext cx="8133638"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限價買進委託無法計算出可能成交價，委買價格高於即時價格區間上限</a:t>
            </a:r>
            <a:endParaRPr lang="zh-TW" altLang="en-US" dirty="0" smtClean="0">
              <a:effectLst>
                <a:outerShdw blurRad="38100" dist="38100" dir="2700000" algn="tl">
                  <a:srgbClr val="000000"/>
                </a:outerShdw>
              </a:effectLst>
            </a:endParaRPr>
          </a:p>
        </p:txBody>
      </p:sp>
      <p:sp>
        <p:nvSpPr>
          <p:cNvPr id="14" name="矩形 13"/>
          <p:cNvSpPr/>
          <p:nvPr/>
        </p:nvSpPr>
        <p:spPr bwMode="auto">
          <a:xfrm>
            <a:off x="7408924" y="4094163"/>
            <a:ext cx="662262" cy="702989"/>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4242702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內容版面配置區 4"/>
          <p:cNvSpPr txBox="1">
            <a:spLocks/>
          </p:cNvSpPr>
          <p:nvPr/>
        </p:nvSpPr>
        <p:spPr bwMode="auto">
          <a:xfrm>
            <a:off x="457200" y="1844824"/>
            <a:ext cx="8369300" cy="2015976"/>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kern="0" spc="-100" dirty="0">
                <a:solidFill>
                  <a:srgbClr val="FFFF00"/>
                </a:solidFill>
                <a:effectLst>
                  <a:outerShdw blurRad="38100" dist="38100" dir="2700000" algn="tl">
                    <a:srgbClr val="000000">
                      <a:alpha val="43137"/>
                    </a:srgbClr>
                  </a:outerShdw>
                </a:effectLst>
                <a:latin typeface="+mn-ea"/>
              </a:rPr>
              <a:t>本公司衍生功能可分為</a:t>
            </a:r>
            <a:r>
              <a:rPr lang="en-US" altLang="zh-TW" sz="2000" b="1" kern="0" spc="-100" dirty="0">
                <a:solidFill>
                  <a:srgbClr val="FFFF00"/>
                </a:solidFill>
                <a:effectLst>
                  <a:outerShdw blurRad="38100" dist="38100" dir="2700000" algn="tl">
                    <a:srgbClr val="000000">
                      <a:alpha val="43137"/>
                    </a:srgbClr>
                  </a:outerShdw>
                </a:effectLst>
                <a:latin typeface="+mn-ea"/>
              </a:rPr>
              <a:t>(1)</a:t>
            </a:r>
            <a:r>
              <a:rPr lang="zh-TW" altLang="en-US" sz="2000" b="1" kern="0" spc="-100" dirty="0">
                <a:solidFill>
                  <a:srgbClr val="FFFF00"/>
                </a:solidFill>
                <a:effectLst>
                  <a:outerShdw blurRad="38100" dist="38100" dir="2700000" algn="tl">
                    <a:srgbClr val="000000">
                      <a:alpha val="43137"/>
                    </a:srgbClr>
                  </a:outerShdw>
                </a:effectLst>
                <a:latin typeface="+mn-ea"/>
              </a:rPr>
              <a:t>跨月價差委託與該價差中一單式月份委託衍生至另一單式月份之虛擬委託</a:t>
            </a:r>
            <a:r>
              <a:rPr lang="en-US" altLang="zh-TW" sz="2000" b="1" kern="0" spc="-100" dirty="0">
                <a:solidFill>
                  <a:srgbClr val="FFFF00"/>
                </a:solidFill>
                <a:effectLst>
                  <a:outerShdw blurRad="38100" dist="38100" dir="2700000" algn="tl">
                    <a:srgbClr val="000000">
                      <a:alpha val="43137"/>
                    </a:srgbClr>
                  </a:outerShdw>
                </a:effectLst>
                <a:latin typeface="+mn-ea"/>
              </a:rPr>
              <a:t>(2)</a:t>
            </a:r>
            <a:r>
              <a:rPr lang="zh-TW" altLang="en-US" sz="2000" b="1" kern="0" spc="-100" dirty="0">
                <a:solidFill>
                  <a:srgbClr val="FFFF00"/>
                </a:solidFill>
                <a:effectLst>
                  <a:outerShdw blurRad="38100" dist="38100" dir="2700000" algn="tl">
                    <a:srgbClr val="000000">
                      <a:alpha val="43137"/>
                    </a:srgbClr>
                  </a:outerShdw>
                </a:effectLst>
                <a:latin typeface="+mn-ea"/>
              </a:rPr>
              <a:t>兩單式月份委託衍生至跨月價差之虛擬委託</a:t>
            </a:r>
            <a:endParaRPr lang="en-US" altLang="zh-TW" sz="2000" b="1" kern="0" spc="-100" dirty="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2800"/>
              </a:lnSpc>
              <a:spcBef>
                <a:spcPts val="0"/>
              </a:spcBef>
              <a:buFont typeface="Wingdings" pitchFamily="2" charset="2"/>
              <a:buChar char="n"/>
              <a:defRPr/>
            </a:pPr>
            <a:r>
              <a:rPr lang="zh-TW" altLang="en-US" sz="2000" b="1" kern="0" spc="-100" dirty="0">
                <a:solidFill>
                  <a:srgbClr val="FFFF00"/>
                </a:solidFill>
                <a:effectLst>
                  <a:outerShdw blurRad="38100" dist="38100" dir="2700000" algn="tl">
                    <a:srgbClr val="000000">
                      <a:alpha val="43137"/>
                    </a:srgbClr>
                  </a:outerShdw>
                </a:effectLst>
                <a:latin typeface="+mn-ea"/>
              </a:rPr>
              <a:t>動態價格穩定措施係針對造成異常波動之委託退單，由於</a:t>
            </a:r>
            <a:r>
              <a:rPr lang="zh-TW" altLang="en-US" sz="2000" b="1" u="sng" dirty="0">
                <a:solidFill>
                  <a:srgbClr val="00FF00"/>
                </a:solidFill>
                <a:effectLst>
                  <a:outerShdw blurRad="38100" dist="38100" dir="2700000" algn="tl">
                    <a:srgbClr val="000000">
                      <a:alpha val="43137"/>
                    </a:srgbClr>
                  </a:outerShdw>
                </a:effectLst>
                <a:latin typeface="+mn-ea"/>
              </a:rPr>
              <a:t>衍生單非實際委託無法退單，故衍生單不適用動態價格穩定措施</a:t>
            </a:r>
            <a:endParaRPr lang="en-US" altLang="zh-TW" sz="2000" b="1" u="sng" dirty="0">
              <a:solidFill>
                <a:srgbClr val="00FF00"/>
              </a:solidFill>
              <a:effectLst>
                <a:outerShdw blurRad="38100" dist="38100" dir="2700000" algn="tl">
                  <a:srgbClr val="000000">
                    <a:alpha val="43137"/>
                  </a:srgbClr>
                </a:outerShdw>
              </a:effectLst>
              <a:latin typeface="+mn-ea"/>
            </a:endParaRPr>
          </a:p>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一般狀況，衍生買進</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賣出</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價格不會高</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低</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於即時價格上</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下</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限：</a:t>
            </a:r>
            <a:endParaRPr lang="en-US" altLang="zh-TW" sz="2000" b="1" kern="0" dirty="0">
              <a:solidFill>
                <a:srgbClr val="FFFF00"/>
              </a:solidFill>
              <a:effectLst>
                <a:outerShdw blurRad="38100" dist="38100" dir="2700000" algn="tl">
                  <a:srgbClr val="000000">
                    <a:alpha val="43137"/>
                  </a:srgbClr>
                </a:outerShdw>
              </a:effectLst>
              <a:latin typeface="+mn-ea"/>
            </a:endParaRPr>
          </a:p>
        </p:txBody>
      </p:sp>
      <p:cxnSp>
        <p:nvCxnSpPr>
          <p:cNvPr id="144388" name="直線接點 10"/>
          <p:cNvCxnSpPr>
            <a:cxnSpLocks noChangeShapeType="1"/>
          </p:cNvCxnSpPr>
          <p:nvPr/>
        </p:nvCxnSpPr>
        <p:spPr bwMode="auto">
          <a:xfrm>
            <a:off x="1030338" y="4711700"/>
            <a:ext cx="1774825" cy="0"/>
          </a:xfrm>
          <a:prstGeom prst="line">
            <a:avLst/>
          </a:prstGeom>
          <a:noFill/>
          <a:ln w="38100" algn="ctr">
            <a:solidFill>
              <a:schemeClr val="tx1"/>
            </a:solidFill>
            <a:miter lim="800000"/>
            <a:headEnd/>
            <a:tailEnd/>
          </a:ln>
        </p:spPr>
      </p:cxnSp>
      <p:cxnSp>
        <p:nvCxnSpPr>
          <p:cNvPr id="144389" name="直線接點 11"/>
          <p:cNvCxnSpPr>
            <a:cxnSpLocks noChangeShapeType="1"/>
          </p:cNvCxnSpPr>
          <p:nvPr/>
        </p:nvCxnSpPr>
        <p:spPr bwMode="auto">
          <a:xfrm>
            <a:off x="3702100" y="4725987"/>
            <a:ext cx="1774825" cy="0"/>
          </a:xfrm>
          <a:prstGeom prst="line">
            <a:avLst/>
          </a:prstGeom>
          <a:noFill/>
          <a:ln w="38100" algn="ctr">
            <a:solidFill>
              <a:schemeClr val="tx1"/>
            </a:solidFill>
            <a:miter lim="800000"/>
            <a:headEnd/>
            <a:tailEnd/>
          </a:ln>
        </p:spPr>
      </p:cxnSp>
      <p:cxnSp>
        <p:nvCxnSpPr>
          <p:cNvPr id="144390" name="直線接點 12"/>
          <p:cNvCxnSpPr>
            <a:cxnSpLocks noChangeShapeType="1"/>
          </p:cNvCxnSpPr>
          <p:nvPr/>
        </p:nvCxnSpPr>
        <p:spPr bwMode="auto">
          <a:xfrm>
            <a:off x="6310363" y="4718050"/>
            <a:ext cx="1776412" cy="0"/>
          </a:xfrm>
          <a:prstGeom prst="line">
            <a:avLst/>
          </a:prstGeom>
          <a:noFill/>
          <a:ln w="38100" algn="ctr">
            <a:solidFill>
              <a:schemeClr val="tx1"/>
            </a:solidFill>
            <a:miter lim="800000"/>
            <a:headEnd/>
            <a:tailEnd/>
          </a:ln>
        </p:spPr>
      </p:cxnSp>
      <p:cxnSp>
        <p:nvCxnSpPr>
          <p:cNvPr id="144391" name="直線接點 13"/>
          <p:cNvCxnSpPr>
            <a:cxnSpLocks noChangeShapeType="1"/>
          </p:cNvCxnSpPr>
          <p:nvPr/>
        </p:nvCxnSpPr>
        <p:spPr bwMode="auto">
          <a:xfrm>
            <a:off x="1890763" y="4711700"/>
            <a:ext cx="11112" cy="1244600"/>
          </a:xfrm>
          <a:prstGeom prst="line">
            <a:avLst/>
          </a:prstGeom>
          <a:noFill/>
          <a:ln w="38100" algn="ctr">
            <a:solidFill>
              <a:schemeClr val="tx1"/>
            </a:solidFill>
            <a:miter lim="800000"/>
            <a:headEnd/>
            <a:tailEnd/>
          </a:ln>
        </p:spPr>
      </p:cxnSp>
      <p:cxnSp>
        <p:nvCxnSpPr>
          <p:cNvPr id="144392" name="直線接點 14"/>
          <p:cNvCxnSpPr>
            <a:cxnSpLocks noChangeShapeType="1"/>
          </p:cNvCxnSpPr>
          <p:nvPr/>
        </p:nvCxnSpPr>
        <p:spPr bwMode="auto">
          <a:xfrm>
            <a:off x="4648250" y="4737100"/>
            <a:ext cx="11113" cy="1243012"/>
          </a:xfrm>
          <a:prstGeom prst="line">
            <a:avLst/>
          </a:prstGeom>
          <a:noFill/>
          <a:ln w="38100" algn="ctr">
            <a:solidFill>
              <a:schemeClr val="tx1"/>
            </a:solidFill>
            <a:miter lim="800000"/>
            <a:headEnd/>
            <a:tailEnd/>
          </a:ln>
        </p:spPr>
      </p:cxnSp>
      <p:cxnSp>
        <p:nvCxnSpPr>
          <p:cNvPr id="144393" name="直線接點 15"/>
          <p:cNvCxnSpPr>
            <a:cxnSpLocks noChangeShapeType="1"/>
          </p:cNvCxnSpPr>
          <p:nvPr/>
        </p:nvCxnSpPr>
        <p:spPr bwMode="auto">
          <a:xfrm>
            <a:off x="7256513" y="4729162"/>
            <a:ext cx="11112" cy="1244600"/>
          </a:xfrm>
          <a:prstGeom prst="line">
            <a:avLst/>
          </a:prstGeom>
          <a:noFill/>
          <a:ln w="38100" algn="ctr">
            <a:solidFill>
              <a:schemeClr val="tx1"/>
            </a:solidFill>
            <a:miter lim="800000"/>
            <a:headEnd/>
            <a:tailEnd/>
          </a:ln>
        </p:spPr>
      </p:cxnSp>
      <p:sp>
        <p:nvSpPr>
          <p:cNvPr id="144394" name="文字方塊 16"/>
          <p:cNvSpPr txBox="1">
            <a:spLocks noChangeArrowheads="1"/>
          </p:cNvSpPr>
          <p:nvPr/>
        </p:nvSpPr>
        <p:spPr bwMode="auto">
          <a:xfrm>
            <a:off x="4591100" y="4829175"/>
            <a:ext cx="13516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-10</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4395" name="文字方塊 17"/>
          <p:cNvSpPr txBox="1">
            <a:spLocks noChangeArrowheads="1"/>
          </p:cNvSpPr>
          <p:nvPr/>
        </p:nvSpPr>
        <p:spPr bwMode="auto">
          <a:xfrm>
            <a:off x="5905550" y="5507037"/>
            <a:ext cx="15311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(3)</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9,980</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4396" name="文字方塊 18"/>
          <p:cNvSpPr txBox="1">
            <a:spLocks noChangeArrowheads="1"/>
          </p:cNvSpPr>
          <p:nvPr/>
        </p:nvSpPr>
        <p:spPr bwMode="auto">
          <a:xfrm>
            <a:off x="1833613" y="4760912"/>
            <a:ext cx="16209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(2)</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10,001</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4397" name="文字方塊 19"/>
          <p:cNvSpPr txBox="1">
            <a:spLocks noChangeArrowheads="1"/>
          </p:cNvSpPr>
          <p:nvPr/>
        </p:nvSpPr>
        <p:spPr bwMode="auto">
          <a:xfrm>
            <a:off x="7256513" y="5175250"/>
            <a:ext cx="1710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dirty="0">
                <a:effectLst>
                  <a:outerShdw blurRad="38100" dist="38100" dir="2700000" algn="tl">
                    <a:srgbClr val="000000">
                      <a:alpha val="43137"/>
                    </a:srgbClr>
                  </a:outerShdw>
                </a:effectLst>
                <a:latin typeface="+mn-ea"/>
                <a:ea typeface="+mn-ea"/>
              </a:rPr>
              <a:t>(1+2)</a:t>
            </a:r>
            <a:r>
              <a:rPr lang="zh-TW" altLang="en-US" sz="1400" b="1" dirty="0">
                <a:effectLst>
                  <a:outerShdw blurRad="38100" dist="38100" dir="2700000" algn="tl">
                    <a:srgbClr val="000000">
                      <a:alpha val="43137"/>
                    </a:srgbClr>
                  </a:outerShdw>
                </a:effectLst>
                <a:latin typeface="+mn-ea"/>
                <a:ea typeface="+mn-ea"/>
              </a:rPr>
              <a:t> </a:t>
            </a:r>
            <a:r>
              <a:rPr lang="en-US" altLang="zh-TW" sz="1400" b="1" dirty="0">
                <a:effectLst>
                  <a:outerShdw blurRad="38100" dist="38100" dir="2700000" algn="tl">
                    <a:srgbClr val="000000">
                      <a:alpha val="43137"/>
                    </a:srgbClr>
                  </a:outerShdw>
                </a:effectLst>
                <a:latin typeface="+mn-ea"/>
                <a:ea typeface="+mn-ea"/>
              </a:rPr>
              <a:t>9,991</a:t>
            </a:r>
            <a:r>
              <a:rPr lang="zh-TW" altLang="en-US" sz="1400" b="1" dirty="0">
                <a:effectLst>
                  <a:outerShdw blurRad="38100" dist="38100" dir="2700000" algn="tl">
                    <a:srgbClr val="000000">
                      <a:alpha val="43137"/>
                    </a:srgbClr>
                  </a:outerShdw>
                </a:effectLst>
                <a:latin typeface="+mn-ea"/>
                <a:ea typeface="+mn-ea"/>
              </a:rPr>
              <a:t> </a:t>
            </a:r>
            <a:r>
              <a:rPr lang="en-US" altLang="zh-TW" sz="1400" b="1" dirty="0">
                <a:effectLst>
                  <a:outerShdw blurRad="38100" dist="38100" dir="2700000" algn="tl">
                    <a:srgbClr val="000000">
                      <a:alpha val="43137"/>
                    </a:srgbClr>
                  </a:outerShdw>
                </a:effectLst>
                <a:latin typeface="+mn-ea"/>
                <a:ea typeface="+mn-ea"/>
              </a:rPr>
              <a:t>(1</a:t>
            </a:r>
            <a:r>
              <a:rPr lang="zh-TW" altLang="en-US" sz="1400" b="1" dirty="0">
                <a:effectLst>
                  <a:outerShdw blurRad="38100" dist="38100" dir="2700000" algn="tl">
                    <a:srgbClr val="000000">
                      <a:alpha val="43137"/>
                    </a:srgbClr>
                  </a:outerShdw>
                </a:effectLst>
                <a:latin typeface="+mn-ea"/>
                <a:ea typeface="+mn-ea"/>
              </a:rPr>
              <a:t>口</a:t>
            </a:r>
            <a:r>
              <a:rPr lang="en-US" altLang="zh-TW" sz="1400" b="1" dirty="0">
                <a:effectLst>
                  <a:outerShdw blurRad="38100" dist="38100" dir="2700000" algn="tl">
                    <a:srgbClr val="000000">
                      <a:alpha val="43137"/>
                    </a:srgbClr>
                  </a:outerShdw>
                </a:effectLst>
                <a:latin typeface="+mn-ea"/>
                <a:ea typeface="+mn-ea"/>
              </a:rPr>
              <a:t>)</a:t>
            </a:r>
            <a:endParaRPr lang="zh-TW" altLang="en-US" sz="1400" b="1" dirty="0">
              <a:effectLst>
                <a:outerShdw blurRad="38100" dist="38100" dir="2700000" algn="tl">
                  <a:srgbClr val="000000">
                    <a:alpha val="43137"/>
                  </a:srgbClr>
                </a:outerShdw>
              </a:effectLst>
              <a:latin typeface="+mn-ea"/>
              <a:ea typeface="+mn-ea"/>
            </a:endParaRPr>
          </a:p>
        </p:txBody>
      </p:sp>
      <p:sp>
        <p:nvSpPr>
          <p:cNvPr id="144398" name="文字方塊 20"/>
          <p:cNvSpPr txBox="1">
            <a:spLocks noChangeArrowheads="1"/>
          </p:cNvSpPr>
          <p:nvPr/>
        </p:nvSpPr>
        <p:spPr bwMode="auto">
          <a:xfrm>
            <a:off x="1633588" y="4406900"/>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dirty="0">
                <a:solidFill>
                  <a:schemeClr val="tx1"/>
                </a:solidFill>
                <a:effectLst>
                  <a:outerShdw blurRad="38100" dist="38100" dir="2700000" algn="tl">
                    <a:srgbClr val="000000">
                      <a:alpha val="43137"/>
                    </a:srgbClr>
                  </a:outerShdw>
                </a:effectLst>
                <a:latin typeface="+mn-ea"/>
                <a:ea typeface="+mn-ea"/>
              </a:rPr>
              <a:t>10</a:t>
            </a:r>
            <a:r>
              <a:rPr lang="zh-TW" altLang="en-US" sz="1400" b="1" dirty="0">
                <a:solidFill>
                  <a:schemeClr val="tx1"/>
                </a:solidFill>
                <a:effectLst>
                  <a:outerShdw blurRad="38100" dist="38100" dir="2700000" algn="tl">
                    <a:srgbClr val="000000">
                      <a:alpha val="43137"/>
                    </a:srgbClr>
                  </a:outerShdw>
                </a:effectLst>
                <a:latin typeface="+mn-ea"/>
                <a:ea typeface="+mn-ea"/>
              </a:rPr>
              <a:t>月</a:t>
            </a:r>
          </a:p>
        </p:txBody>
      </p:sp>
      <p:sp>
        <p:nvSpPr>
          <p:cNvPr id="144399" name="文字方塊 21"/>
          <p:cNvSpPr txBox="1">
            <a:spLocks noChangeArrowheads="1"/>
          </p:cNvSpPr>
          <p:nvPr/>
        </p:nvSpPr>
        <p:spPr bwMode="auto">
          <a:xfrm>
            <a:off x="7054900" y="4421187"/>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11</a:t>
            </a:r>
            <a:r>
              <a:rPr lang="zh-TW" altLang="en-US" sz="1400" b="1">
                <a:solidFill>
                  <a:schemeClr val="tx1"/>
                </a:solidFill>
                <a:effectLst>
                  <a:outerShdw blurRad="38100" dist="38100" dir="2700000" algn="tl">
                    <a:srgbClr val="000000">
                      <a:alpha val="43137"/>
                    </a:srgbClr>
                  </a:outerShdw>
                </a:effectLst>
                <a:latin typeface="+mn-ea"/>
                <a:ea typeface="+mn-ea"/>
              </a:rPr>
              <a:t>月</a:t>
            </a:r>
          </a:p>
        </p:txBody>
      </p:sp>
      <p:sp>
        <p:nvSpPr>
          <p:cNvPr id="144400" name="文字方塊 22"/>
          <p:cNvSpPr txBox="1">
            <a:spLocks noChangeArrowheads="1"/>
          </p:cNvSpPr>
          <p:nvPr/>
        </p:nvSpPr>
        <p:spPr bwMode="auto">
          <a:xfrm>
            <a:off x="4211688" y="4432300"/>
            <a:ext cx="99257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10</a:t>
            </a:r>
            <a:r>
              <a:rPr lang="zh-TW" altLang="en-US" sz="1400" b="1">
                <a:solidFill>
                  <a:schemeClr val="tx1"/>
                </a:solidFill>
                <a:effectLst>
                  <a:outerShdw blurRad="38100" dist="38100" dir="2700000" algn="tl">
                    <a:srgbClr val="000000">
                      <a:alpha val="43137"/>
                    </a:srgbClr>
                  </a:outerShdw>
                </a:effectLst>
                <a:latin typeface="+mn-ea"/>
                <a:ea typeface="+mn-ea"/>
              </a:rPr>
              <a:t>月</a:t>
            </a:r>
            <a:r>
              <a:rPr lang="en-US" altLang="zh-TW" sz="1400" b="1">
                <a:solidFill>
                  <a:schemeClr val="tx1"/>
                </a:solidFill>
                <a:effectLst>
                  <a:outerShdw blurRad="38100" dist="38100" dir="2700000" algn="tl">
                    <a:srgbClr val="000000">
                      <a:alpha val="43137"/>
                    </a:srgbClr>
                  </a:outerShdw>
                </a:effectLst>
                <a:latin typeface="+mn-ea"/>
                <a:ea typeface="+mn-ea"/>
              </a:rPr>
              <a:t>/11</a:t>
            </a:r>
            <a:r>
              <a:rPr lang="zh-TW" altLang="en-US" sz="1400" b="1">
                <a:solidFill>
                  <a:schemeClr val="tx1"/>
                </a:solidFill>
                <a:effectLst>
                  <a:outerShdw blurRad="38100" dist="38100" dir="2700000" algn="tl">
                    <a:srgbClr val="000000">
                      <a:alpha val="43137"/>
                    </a:srgbClr>
                  </a:outerShdw>
                </a:effectLst>
                <a:latin typeface="+mn-ea"/>
                <a:ea typeface="+mn-ea"/>
              </a:rPr>
              <a:t>月</a:t>
            </a:r>
          </a:p>
        </p:txBody>
      </p:sp>
      <p:cxnSp>
        <p:nvCxnSpPr>
          <p:cNvPr id="144401" name="圖案 23"/>
          <p:cNvCxnSpPr>
            <a:cxnSpLocks noChangeShapeType="1"/>
            <a:stCxn id="144396" idx="0"/>
          </p:cNvCxnSpPr>
          <p:nvPr/>
        </p:nvCxnSpPr>
        <p:spPr bwMode="auto">
          <a:xfrm rot="5400000" flipH="1" flipV="1">
            <a:off x="5102702" y="1870502"/>
            <a:ext cx="431800" cy="5349021"/>
          </a:xfrm>
          <a:prstGeom prst="bentConnector2">
            <a:avLst/>
          </a:prstGeom>
          <a:noFill/>
          <a:ln w="38100" algn="ctr">
            <a:solidFill>
              <a:srgbClr val="FF0000"/>
            </a:solidFill>
            <a:miter lim="800000"/>
            <a:headEnd/>
            <a:tailEnd/>
          </a:ln>
        </p:spPr>
      </p:cxnSp>
      <p:cxnSp>
        <p:nvCxnSpPr>
          <p:cNvPr id="144402" name="圖案 24"/>
          <p:cNvCxnSpPr>
            <a:cxnSpLocks noChangeShapeType="1"/>
            <a:stCxn id="144394" idx="0"/>
          </p:cNvCxnSpPr>
          <p:nvPr/>
        </p:nvCxnSpPr>
        <p:spPr bwMode="auto">
          <a:xfrm rot="5400000" flipH="1" flipV="1">
            <a:off x="6379988" y="3216051"/>
            <a:ext cx="500062" cy="2726187"/>
          </a:xfrm>
          <a:prstGeom prst="bentConnector2">
            <a:avLst/>
          </a:prstGeom>
          <a:noFill/>
          <a:ln w="38100" algn="ctr">
            <a:solidFill>
              <a:srgbClr val="FF0000"/>
            </a:solidFill>
            <a:miter lim="800000"/>
            <a:headEnd/>
            <a:tailEnd/>
          </a:ln>
        </p:spPr>
      </p:cxnSp>
      <p:cxnSp>
        <p:nvCxnSpPr>
          <p:cNvPr id="144403" name="直線單箭頭接點 25"/>
          <p:cNvCxnSpPr>
            <a:cxnSpLocks noChangeShapeType="1"/>
          </p:cNvCxnSpPr>
          <p:nvPr/>
        </p:nvCxnSpPr>
        <p:spPr bwMode="auto">
          <a:xfrm flipH="1">
            <a:off x="7991525" y="4316412"/>
            <a:ext cx="17463" cy="835025"/>
          </a:xfrm>
          <a:prstGeom prst="straightConnector1">
            <a:avLst/>
          </a:prstGeom>
          <a:noFill/>
          <a:ln w="38100" algn="ctr">
            <a:solidFill>
              <a:srgbClr val="FF0000"/>
            </a:solidFill>
            <a:miter lim="800000"/>
            <a:headEnd/>
            <a:tailEnd type="arrow" w="med" len="med"/>
          </a:ln>
        </p:spPr>
      </p:cxnSp>
      <p:cxnSp>
        <p:nvCxnSpPr>
          <p:cNvPr id="144404" name="直線接點 26"/>
          <p:cNvCxnSpPr>
            <a:cxnSpLocks noChangeShapeType="1"/>
          </p:cNvCxnSpPr>
          <p:nvPr/>
        </p:nvCxnSpPr>
        <p:spPr bwMode="auto">
          <a:xfrm flipV="1">
            <a:off x="1133525" y="5056187"/>
            <a:ext cx="742950" cy="9525"/>
          </a:xfrm>
          <a:prstGeom prst="line">
            <a:avLst/>
          </a:prstGeom>
          <a:noFill/>
          <a:ln w="38100" algn="ctr">
            <a:solidFill>
              <a:schemeClr val="tx1"/>
            </a:solidFill>
            <a:prstDash val="sysDash"/>
            <a:miter lim="800000"/>
            <a:headEnd/>
            <a:tailEnd/>
          </a:ln>
        </p:spPr>
      </p:cxnSp>
      <p:sp>
        <p:nvSpPr>
          <p:cNvPr id="144405" name="文字方塊 27"/>
          <p:cNvSpPr txBox="1">
            <a:spLocks noChangeArrowheads="1"/>
          </p:cNvSpPr>
          <p:nvPr/>
        </p:nvSpPr>
        <p:spPr bwMode="auto">
          <a:xfrm>
            <a:off x="420738" y="4894262"/>
            <a:ext cx="76688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10200</a:t>
            </a:r>
          </a:p>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買上限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4406" name="直線接點 28"/>
          <p:cNvCxnSpPr>
            <a:cxnSpLocks noChangeShapeType="1"/>
          </p:cNvCxnSpPr>
          <p:nvPr/>
        </p:nvCxnSpPr>
        <p:spPr bwMode="auto">
          <a:xfrm flipV="1">
            <a:off x="1890763" y="5767387"/>
            <a:ext cx="744537" cy="7938"/>
          </a:xfrm>
          <a:prstGeom prst="line">
            <a:avLst/>
          </a:prstGeom>
          <a:noFill/>
          <a:ln w="38100" algn="ctr">
            <a:solidFill>
              <a:schemeClr val="tx1"/>
            </a:solidFill>
            <a:prstDash val="sysDash"/>
            <a:miter lim="800000"/>
            <a:headEnd/>
            <a:tailEnd/>
          </a:ln>
        </p:spPr>
      </p:cxnSp>
      <p:sp>
        <p:nvSpPr>
          <p:cNvPr id="144407" name="文字方塊 29"/>
          <p:cNvSpPr txBox="1">
            <a:spLocks noChangeArrowheads="1"/>
          </p:cNvSpPr>
          <p:nvPr/>
        </p:nvSpPr>
        <p:spPr bwMode="auto">
          <a:xfrm>
            <a:off x="2552750" y="5632450"/>
            <a:ext cx="90182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9800</a:t>
            </a:r>
          </a:p>
          <a:p>
            <a:pPr algn="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賣下限</a:t>
            </a: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 </a:t>
            </a:r>
          </a:p>
        </p:txBody>
      </p:sp>
      <p:cxnSp>
        <p:nvCxnSpPr>
          <p:cNvPr id="144408" name="直線接點 30"/>
          <p:cNvCxnSpPr>
            <a:cxnSpLocks noChangeShapeType="1"/>
          </p:cNvCxnSpPr>
          <p:nvPr/>
        </p:nvCxnSpPr>
        <p:spPr bwMode="auto">
          <a:xfrm flipV="1">
            <a:off x="6499275" y="5030787"/>
            <a:ext cx="742950" cy="7938"/>
          </a:xfrm>
          <a:prstGeom prst="line">
            <a:avLst/>
          </a:prstGeom>
          <a:noFill/>
          <a:ln w="38100" algn="ctr">
            <a:solidFill>
              <a:schemeClr val="tx1"/>
            </a:solidFill>
            <a:prstDash val="sysDash"/>
            <a:miter lim="800000"/>
            <a:headEnd/>
            <a:tailEnd/>
          </a:ln>
        </p:spPr>
      </p:cxnSp>
      <p:sp>
        <p:nvSpPr>
          <p:cNvPr id="144409" name="文字方塊 31"/>
          <p:cNvSpPr txBox="1">
            <a:spLocks noChangeArrowheads="1"/>
          </p:cNvSpPr>
          <p:nvPr/>
        </p:nvSpPr>
        <p:spPr bwMode="auto">
          <a:xfrm>
            <a:off x="5869038" y="4868862"/>
            <a:ext cx="8021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10200</a:t>
            </a:r>
          </a:p>
          <a:p>
            <a:pP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買上限</a:t>
            </a: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 </a:t>
            </a:r>
          </a:p>
        </p:txBody>
      </p:sp>
      <p:cxnSp>
        <p:nvCxnSpPr>
          <p:cNvPr id="144410" name="直線接點 32"/>
          <p:cNvCxnSpPr>
            <a:cxnSpLocks noChangeShapeType="1"/>
          </p:cNvCxnSpPr>
          <p:nvPr/>
        </p:nvCxnSpPr>
        <p:spPr bwMode="auto">
          <a:xfrm flipV="1">
            <a:off x="7280325" y="5764212"/>
            <a:ext cx="744538" cy="9525"/>
          </a:xfrm>
          <a:prstGeom prst="line">
            <a:avLst/>
          </a:prstGeom>
          <a:noFill/>
          <a:ln w="38100" algn="ctr">
            <a:solidFill>
              <a:schemeClr val="tx1"/>
            </a:solidFill>
            <a:prstDash val="sysDash"/>
            <a:miter lim="800000"/>
            <a:headEnd/>
            <a:tailEnd/>
          </a:ln>
        </p:spPr>
      </p:cxnSp>
      <p:sp>
        <p:nvSpPr>
          <p:cNvPr id="144411" name="文字方塊 33"/>
          <p:cNvSpPr txBox="1">
            <a:spLocks noChangeArrowheads="1"/>
          </p:cNvSpPr>
          <p:nvPr/>
        </p:nvSpPr>
        <p:spPr bwMode="auto">
          <a:xfrm>
            <a:off x="7812361" y="5630862"/>
            <a:ext cx="8427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9800</a:t>
            </a:r>
          </a:p>
          <a:p>
            <a:pPr algn="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賣下限</a:t>
            </a: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 </a:t>
            </a:r>
          </a:p>
        </p:txBody>
      </p:sp>
      <p:cxnSp>
        <p:nvCxnSpPr>
          <p:cNvPr id="144412" name="直線接點 34"/>
          <p:cNvCxnSpPr>
            <a:cxnSpLocks noChangeShapeType="1"/>
          </p:cNvCxnSpPr>
          <p:nvPr/>
        </p:nvCxnSpPr>
        <p:spPr bwMode="auto">
          <a:xfrm flipV="1">
            <a:off x="3908475" y="5005387"/>
            <a:ext cx="742950" cy="7938"/>
          </a:xfrm>
          <a:prstGeom prst="line">
            <a:avLst/>
          </a:prstGeom>
          <a:noFill/>
          <a:ln w="38100" algn="ctr">
            <a:solidFill>
              <a:schemeClr val="tx1"/>
            </a:solidFill>
            <a:prstDash val="sysDash"/>
            <a:miter lim="800000"/>
            <a:headEnd/>
            <a:tailEnd/>
          </a:ln>
        </p:spPr>
      </p:cxnSp>
      <p:sp>
        <p:nvSpPr>
          <p:cNvPr id="144413" name="文字方塊 35"/>
          <p:cNvSpPr txBox="1">
            <a:spLocks noChangeArrowheads="1"/>
          </p:cNvSpPr>
          <p:nvPr/>
        </p:nvSpPr>
        <p:spPr bwMode="auto">
          <a:xfrm>
            <a:off x="3269506" y="4878387"/>
            <a:ext cx="9358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100</a:t>
            </a:r>
          </a:p>
          <a:p>
            <a:pP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買上限</a:t>
            </a: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 </a:t>
            </a:r>
          </a:p>
        </p:txBody>
      </p:sp>
      <p:cxnSp>
        <p:nvCxnSpPr>
          <p:cNvPr id="144414" name="直線接點 36"/>
          <p:cNvCxnSpPr>
            <a:cxnSpLocks noChangeShapeType="1"/>
          </p:cNvCxnSpPr>
          <p:nvPr/>
        </p:nvCxnSpPr>
        <p:spPr bwMode="auto">
          <a:xfrm flipV="1">
            <a:off x="4641900" y="5703887"/>
            <a:ext cx="744538" cy="7938"/>
          </a:xfrm>
          <a:prstGeom prst="line">
            <a:avLst/>
          </a:prstGeom>
          <a:noFill/>
          <a:ln w="38100" algn="ctr">
            <a:solidFill>
              <a:schemeClr val="tx1"/>
            </a:solidFill>
            <a:prstDash val="sysDash"/>
            <a:miter lim="800000"/>
            <a:headEnd/>
            <a:tailEnd/>
          </a:ln>
        </p:spPr>
      </p:cxnSp>
      <p:sp>
        <p:nvSpPr>
          <p:cNvPr id="144415" name="文字方塊 37"/>
          <p:cNvSpPr txBox="1">
            <a:spLocks noChangeArrowheads="1"/>
          </p:cNvSpPr>
          <p:nvPr/>
        </p:nvSpPr>
        <p:spPr bwMode="auto">
          <a:xfrm>
            <a:off x="5014169" y="5568950"/>
            <a:ext cx="88344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-100</a:t>
            </a:r>
          </a:p>
          <a:p>
            <a:pPr algn="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賣下限</a:t>
            </a: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 </a:t>
            </a:r>
          </a:p>
        </p:txBody>
      </p:sp>
      <p:cxnSp>
        <p:nvCxnSpPr>
          <p:cNvPr id="144416" name="圖案 38"/>
          <p:cNvCxnSpPr>
            <a:cxnSpLocks noChangeShapeType="1"/>
          </p:cNvCxnSpPr>
          <p:nvPr/>
        </p:nvCxnSpPr>
        <p:spPr bwMode="auto">
          <a:xfrm rot="5400000">
            <a:off x="2732138" y="3932237"/>
            <a:ext cx="1074737" cy="3694113"/>
          </a:xfrm>
          <a:prstGeom prst="bentConnector2">
            <a:avLst/>
          </a:prstGeom>
          <a:noFill/>
          <a:ln w="9525" algn="ctr">
            <a:solidFill>
              <a:srgbClr val="FF0000"/>
            </a:solidFill>
            <a:miter lim="800000"/>
            <a:headEnd/>
            <a:tailEnd/>
          </a:ln>
        </p:spPr>
      </p:cxnSp>
      <p:cxnSp>
        <p:nvCxnSpPr>
          <p:cNvPr id="144417" name="直線單箭頭接點 39"/>
          <p:cNvCxnSpPr>
            <a:cxnSpLocks noChangeShapeType="1"/>
          </p:cNvCxnSpPr>
          <p:nvPr/>
        </p:nvCxnSpPr>
        <p:spPr bwMode="auto">
          <a:xfrm flipH="1" flipV="1">
            <a:off x="1422450" y="5784850"/>
            <a:ext cx="9525" cy="531812"/>
          </a:xfrm>
          <a:prstGeom prst="straightConnector1">
            <a:avLst/>
          </a:prstGeom>
          <a:noFill/>
          <a:ln w="38100" algn="ctr">
            <a:solidFill>
              <a:srgbClr val="FF0000"/>
            </a:solidFill>
            <a:miter lim="800000"/>
            <a:headEnd/>
            <a:tailEnd type="arrow" w="med" len="med"/>
          </a:ln>
        </p:spPr>
      </p:cxnSp>
      <p:cxnSp>
        <p:nvCxnSpPr>
          <p:cNvPr id="144418" name="圖案 40"/>
          <p:cNvCxnSpPr>
            <a:cxnSpLocks noChangeShapeType="1"/>
          </p:cNvCxnSpPr>
          <p:nvPr/>
        </p:nvCxnSpPr>
        <p:spPr bwMode="auto">
          <a:xfrm rot="5400000">
            <a:off x="3770363" y="3484562"/>
            <a:ext cx="506412" cy="5157788"/>
          </a:xfrm>
          <a:prstGeom prst="bentConnector2">
            <a:avLst/>
          </a:prstGeom>
          <a:noFill/>
          <a:ln w="38100" algn="ctr">
            <a:solidFill>
              <a:srgbClr val="FF0000"/>
            </a:solidFill>
            <a:miter lim="800000"/>
            <a:headEnd/>
            <a:tailEnd/>
          </a:ln>
        </p:spPr>
      </p:cxnSp>
      <p:sp>
        <p:nvSpPr>
          <p:cNvPr id="144419" name="文字方塊 41"/>
          <p:cNvSpPr txBox="1">
            <a:spLocks noChangeArrowheads="1"/>
          </p:cNvSpPr>
          <p:nvPr/>
        </p:nvSpPr>
        <p:spPr bwMode="auto">
          <a:xfrm>
            <a:off x="174975" y="5435600"/>
            <a:ext cx="1710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effectLst>
                  <a:outerShdw blurRad="38100" dist="38100" dir="2700000" algn="tl">
                    <a:srgbClr val="000000">
                      <a:alpha val="43137"/>
                    </a:srgbClr>
                  </a:outerShdw>
                </a:effectLst>
                <a:latin typeface="+mn-ea"/>
                <a:ea typeface="+mn-ea"/>
              </a:rPr>
              <a:t>(1+3)</a:t>
            </a:r>
            <a:r>
              <a:rPr lang="zh-TW" altLang="en-US" sz="1400" b="1">
                <a:effectLst>
                  <a:outerShdw blurRad="38100" dist="38100" dir="2700000" algn="tl">
                    <a:srgbClr val="000000">
                      <a:alpha val="43137"/>
                    </a:srgbClr>
                  </a:outerShdw>
                </a:effectLst>
                <a:latin typeface="+mn-ea"/>
                <a:ea typeface="+mn-ea"/>
              </a:rPr>
              <a:t> </a:t>
            </a:r>
            <a:r>
              <a:rPr lang="en-US" altLang="zh-TW" sz="1400" b="1">
                <a:effectLst>
                  <a:outerShdw blurRad="38100" dist="38100" dir="2700000" algn="tl">
                    <a:srgbClr val="000000">
                      <a:alpha val="43137"/>
                    </a:srgbClr>
                  </a:outerShdw>
                </a:effectLst>
                <a:latin typeface="+mn-ea"/>
                <a:ea typeface="+mn-ea"/>
              </a:rPr>
              <a:t>9,990</a:t>
            </a:r>
            <a:r>
              <a:rPr lang="zh-TW" altLang="en-US" sz="1400" b="1">
                <a:effectLst>
                  <a:outerShdw blurRad="38100" dist="38100" dir="2700000" algn="tl">
                    <a:srgbClr val="000000">
                      <a:alpha val="43137"/>
                    </a:srgbClr>
                  </a:outerShdw>
                </a:effectLst>
                <a:latin typeface="+mn-ea"/>
                <a:ea typeface="+mn-ea"/>
              </a:rPr>
              <a:t> </a:t>
            </a:r>
            <a:r>
              <a:rPr lang="en-US" altLang="zh-TW" sz="1400" b="1">
                <a:effectLst>
                  <a:outerShdw blurRad="38100" dist="38100" dir="2700000" algn="tl">
                    <a:srgbClr val="000000">
                      <a:alpha val="43137"/>
                    </a:srgbClr>
                  </a:outerShdw>
                </a:effectLst>
                <a:latin typeface="+mn-ea"/>
                <a:ea typeface="+mn-ea"/>
              </a:rPr>
              <a:t>(1</a:t>
            </a:r>
            <a:r>
              <a:rPr lang="zh-TW" altLang="en-US" sz="1400" b="1">
                <a:effectLst>
                  <a:outerShdw blurRad="38100" dist="38100" dir="2700000" algn="tl">
                    <a:srgbClr val="000000">
                      <a:alpha val="43137"/>
                    </a:srgbClr>
                  </a:outerShdw>
                </a:effectLst>
                <a:latin typeface="+mn-ea"/>
                <a:ea typeface="+mn-ea"/>
              </a:rPr>
              <a:t>口</a:t>
            </a:r>
            <a:r>
              <a:rPr lang="en-US" altLang="zh-TW" sz="1400" b="1">
                <a:effectLst>
                  <a:outerShdw blurRad="38100" dist="38100" dir="2700000" algn="tl">
                    <a:srgbClr val="000000">
                      <a:alpha val="43137"/>
                    </a:srgbClr>
                  </a:outerShdw>
                </a:effectLst>
                <a:latin typeface="+mn-ea"/>
                <a:ea typeface="+mn-ea"/>
              </a:rPr>
              <a:t>)</a:t>
            </a:r>
            <a:endParaRPr lang="zh-TW" altLang="en-US" sz="1400" b="1">
              <a:effectLst>
                <a:outerShdw blurRad="38100" dist="38100" dir="2700000" algn="tl">
                  <a:srgbClr val="000000">
                    <a:alpha val="43137"/>
                  </a:srgbClr>
                </a:outerShdw>
              </a:effectLst>
              <a:latin typeface="+mn-ea"/>
              <a:ea typeface="+mn-ea"/>
            </a:endParaRPr>
          </a:p>
        </p:txBody>
      </p:sp>
      <p:sp>
        <p:nvSpPr>
          <p:cNvPr id="37"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15</a:t>
            </a:r>
            <a:endParaRPr lang="zh-TW" altLang="en-US" b="1" dirty="0">
              <a:solidFill>
                <a:srgbClr val="FFFF00"/>
              </a:solidFill>
              <a:effectLst>
                <a:outerShdw blurRad="38100" dist="38100" dir="2700000" algn="tl">
                  <a:srgbClr val="000000"/>
                </a:outerShdw>
              </a:effectLst>
              <a:latin typeface="+mn-ea"/>
            </a:endParaRPr>
          </a:p>
        </p:txBody>
      </p:sp>
      <p:sp>
        <p:nvSpPr>
          <p:cNvPr id="38" name="Rectangle 4"/>
          <p:cNvSpPr>
            <a:spLocks noChangeArrowheads="1"/>
          </p:cNvSpPr>
          <p:nvPr/>
        </p:nvSpPr>
        <p:spPr bwMode="auto">
          <a:xfrm>
            <a:off x="2732890" y="1355789"/>
            <a:ext cx="3773470"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衍生單不適用動態價格穩定措施</a:t>
            </a:r>
            <a:endParaRPr lang="zh-TW" altLang="en-US" dirty="0" smtClean="0">
              <a:effectLst>
                <a:outerShdw blurRad="38100" dist="38100" dir="2700000" algn="tl">
                  <a:srgbClr val="000000"/>
                </a:outerShdw>
              </a:effectLst>
            </a:endParaRPr>
          </a:p>
        </p:txBody>
      </p:sp>
    </p:spTree>
    <p:extLst>
      <p:ext uri="{BB962C8B-B14F-4D97-AF65-F5344CB8AC3E}">
        <p14:creationId xmlns:p14="http://schemas.microsoft.com/office/powerpoint/2010/main" val="3701935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內容版面配置區 4"/>
          <p:cNvSpPr txBox="1">
            <a:spLocks/>
          </p:cNvSpPr>
          <p:nvPr/>
        </p:nvSpPr>
        <p:spPr bwMode="auto">
          <a:xfrm>
            <a:off x="457200" y="1959124"/>
            <a:ext cx="8483600" cy="1838176"/>
          </a:xfrm>
          <a:prstGeom prst="rect">
            <a:avLst/>
          </a:prstGeom>
          <a:noFill/>
          <a:ln w="9525">
            <a:noFill/>
            <a:miter lim="800000"/>
            <a:headEnd/>
            <a:tailEnd/>
          </a:ln>
        </p:spPr>
        <p:txBody>
          <a:bodyPr/>
          <a:lstStyle/>
          <a:p>
            <a:pPr marL="342900" indent="-342900" eaLnBrk="0" hangingPunct="0">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惟於部分委託簿流動性失衡情況下，可能產生衍生買進</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賣出</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價格高</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低</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於即時價格上</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下</a:t>
            </a:r>
            <a:r>
              <a:rPr lang="en-US" altLang="zh-TW" sz="2000" b="1" kern="0" dirty="0">
                <a:solidFill>
                  <a:srgbClr val="FF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限情形，由於</a:t>
            </a:r>
            <a:r>
              <a:rPr lang="zh-TW" altLang="en-US" sz="2000" b="1" u="sng" dirty="0">
                <a:solidFill>
                  <a:srgbClr val="00FF00"/>
                </a:solidFill>
                <a:effectLst>
                  <a:outerShdw blurRad="38100" dist="38100" dir="2700000" algn="tl">
                    <a:srgbClr val="000000">
                      <a:alpha val="43137"/>
                    </a:srgbClr>
                  </a:outerShdw>
                </a:effectLst>
                <a:latin typeface="+mn-ea"/>
              </a:rPr>
              <a:t>衍生單不適用動態價格穩定措施</a:t>
            </a:r>
            <a:r>
              <a:rPr lang="zh-TW" altLang="en-US" sz="2000" b="1" u="sng" kern="0" dirty="0">
                <a:solidFill>
                  <a:srgbClr val="00FF00"/>
                </a:solidFill>
                <a:effectLst>
                  <a:outerShdw blurRad="38100" dist="38100" dir="2700000" algn="tl">
                    <a:srgbClr val="000000">
                      <a:alpha val="43137"/>
                    </a:srgbClr>
                  </a:outerShdw>
                </a:effectLst>
                <a:latin typeface="+mn-ea"/>
              </a:rPr>
              <a:t>，該衍生價格有可能成為實際成交價格</a:t>
            </a:r>
            <a:r>
              <a:rPr lang="zh-TW" altLang="en-US" sz="2000" b="1" kern="0" dirty="0">
                <a:solidFill>
                  <a:srgbClr val="FFFF00"/>
                </a:solidFill>
                <a:effectLst>
                  <a:outerShdw blurRad="38100" dist="38100" dir="2700000" algn="tl">
                    <a:srgbClr val="000000">
                      <a:alpha val="43137"/>
                    </a:srgbClr>
                  </a:outerShdw>
                </a:effectLst>
                <a:latin typeface="+mn-ea"/>
              </a:rPr>
              <a:t>。</a:t>
            </a:r>
            <a:endParaRPr lang="en-US" altLang="zh-TW" sz="2000" b="1" kern="0" dirty="0">
              <a:solidFill>
                <a:srgbClr val="FFFF00"/>
              </a:solidFill>
              <a:effectLst>
                <a:outerShdw blurRad="38100" dist="38100" dir="2700000" algn="tl">
                  <a:srgbClr val="000000">
                    <a:alpha val="43137"/>
                  </a:srgbClr>
                </a:outerShdw>
              </a:effectLst>
              <a:latin typeface="+mn-ea"/>
            </a:endParaRPr>
          </a:p>
          <a:p>
            <a:pPr marL="342900" indent="-342900" eaLnBrk="0" hangingPunct="0">
              <a:spcBef>
                <a:spcPts val="60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範例</a:t>
            </a:r>
            <a:r>
              <a:rPr lang="en-US" altLang="zh-TW" sz="2000" b="1" kern="0" dirty="0">
                <a:solidFill>
                  <a:srgbClr val="FFFF00"/>
                </a:solidFill>
                <a:effectLst>
                  <a:outerShdw blurRad="38100" dist="38100" dir="2700000" algn="tl">
                    <a:srgbClr val="000000">
                      <a:alpha val="43137"/>
                    </a:srgbClr>
                  </a:outerShdw>
                </a:effectLst>
                <a:latin typeface="+mn-ea"/>
              </a:rPr>
              <a:t>1(</a:t>
            </a:r>
            <a:r>
              <a:rPr lang="zh-TW" altLang="en-US" sz="2000" b="1" kern="0" dirty="0">
                <a:solidFill>
                  <a:srgbClr val="FFFF00"/>
                </a:solidFill>
                <a:effectLst>
                  <a:outerShdw blurRad="38100" dist="38100" dir="2700000" algn="tl">
                    <a:srgbClr val="000000">
                      <a:alpha val="43137"/>
                    </a:srgbClr>
                  </a:outerShdw>
                </a:effectLst>
                <a:latin typeface="+mn-ea"/>
              </a:rPr>
              <a:t>跨月價差委託與單式月份委託衍生至另一單式月份，其</a:t>
            </a:r>
            <a:r>
              <a:rPr lang="zh-TW" altLang="en-US" sz="2000" b="1" u="sng" kern="0" dirty="0">
                <a:solidFill>
                  <a:srgbClr val="00FF00"/>
                </a:solidFill>
                <a:effectLst>
                  <a:outerShdw blurRad="38100" dist="38100" dir="2700000" algn="tl">
                    <a:srgbClr val="000000">
                      <a:alpha val="43137"/>
                    </a:srgbClr>
                  </a:outerShdw>
                </a:effectLst>
                <a:latin typeface="+mn-ea"/>
              </a:rPr>
              <a:t>衍生賣出價格低於該單式月份之即時價格區間下限</a:t>
            </a:r>
            <a:r>
              <a:rPr lang="en-US" altLang="zh-TW" sz="2000" b="1" kern="0" dirty="0">
                <a:solidFill>
                  <a:srgbClr val="00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a:t>
            </a:r>
            <a:endParaRPr lang="en-US" altLang="zh-TW" sz="2000" b="1" kern="0" dirty="0">
              <a:solidFill>
                <a:srgbClr val="FFFF00"/>
              </a:solidFill>
              <a:effectLst>
                <a:outerShdw blurRad="38100" dist="38100" dir="2700000" algn="tl">
                  <a:srgbClr val="000000">
                    <a:alpha val="43137"/>
                  </a:srgbClr>
                </a:outerShdw>
              </a:effectLst>
              <a:latin typeface="+mn-ea"/>
            </a:endParaRPr>
          </a:p>
        </p:txBody>
      </p:sp>
      <p:cxnSp>
        <p:nvCxnSpPr>
          <p:cNvPr id="145412" name="直線接點 10"/>
          <p:cNvCxnSpPr>
            <a:cxnSpLocks noChangeShapeType="1"/>
          </p:cNvCxnSpPr>
          <p:nvPr/>
        </p:nvCxnSpPr>
        <p:spPr bwMode="auto">
          <a:xfrm>
            <a:off x="906463" y="4173538"/>
            <a:ext cx="1774825" cy="0"/>
          </a:xfrm>
          <a:prstGeom prst="line">
            <a:avLst/>
          </a:prstGeom>
          <a:noFill/>
          <a:ln w="38100" algn="ctr">
            <a:solidFill>
              <a:schemeClr val="tx1"/>
            </a:solidFill>
            <a:miter lim="800000"/>
            <a:headEnd/>
            <a:tailEnd/>
          </a:ln>
        </p:spPr>
      </p:cxnSp>
      <p:cxnSp>
        <p:nvCxnSpPr>
          <p:cNvPr id="145413" name="直線接點 11"/>
          <p:cNvCxnSpPr>
            <a:cxnSpLocks noChangeShapeType="1"/>
          </p:cNvCxnSpPr>
          <p:nvPr/>
        </p:nvCxnSpPr>
        <p:spPr bwMode="auto">
          <a:xfrm>
            <a:off x="3578225" y="4187825"/>
            <a:ext cx="1774825" cy="0"/>
          </a:xfrm>
          <a:prstGeom prst="line">
            <a:avLst/>
          </a:prstGeom>
          <a:noFill/>
          <a:ln w="38100" algn="ctr">
            <a:solidFill>
              <a:schemeClr val="tx1"/>
            </a:solidFill>
            <a:miter lim="800000"/>
            <a:headEnd/>
            <a:tailEnd/>
          </a:ln>
        </p:spPr>
      </p:cxnSp>
      <p:cxnSp>
        <p:nvCxnSpPr>
          <p:cNvPr id="145414" name="直線接點 12"/>
          <p:cNvCxnSpPr>
            <a:cxnSpLocks noChangeShapeType="1"/>
          </p:cNvCxnSpPr>
          <p:nvPr/>
        </p:nvCxnSpPr>
        <p:spPr bwMode="auto">
          <a:xfrm>
            <a:off x="6186488" y="4179888"/>
            <a:ext cx="1776412" cy="0"/>
          </a:xfrm>
          <a:prstGeom prst="line">
            <a:avLst/>
          </a:prstGeom>
          <a:noFill/>
          <a:ln w="38100" algn="ctr">
            <a:solidFill>
              <a:schemeClr val="tx1"/>
            </a:solidFill>
            <a:miter lim="800000"/>
            <a:headEnd/>
            <a:tailEnd/>
          </a:ln>
        </p:spPr>
      </p:cxnSp>
      <p:cxnSp>
        <p:nvCxnSpPr>
          <p:cNvPr id="145415" name="直線接點 13"/>
          <p:cNvCxnSpPr>
            <a:cxnSpLocks noChangeShapeType="1"/>
          </p:cNvCxnSpPr>
          <p:nvPr/>
        </p:nvCxnSpPr>
        <p:spPr bwMode="auto">
          <a:xfrm>
            <a:off x="1766888" y="4173538"/>
            <a:ext cx="11112" cy="1244600"/>
          </a:xfrm>
          <a:prstGeom prst="line">
            <a:avLst/>
          </a:prstGeom>
          <a:noFill/>
          <a:ln w="38100" algn="ctr">
            <a:solidFill>
              <a:schemeClr val="tx1"/>
            </a:solidFill>
            <a:miter lim="800000"/>
            <a:headEnd/>
            <a:tailEnd/>
          </a:ln>
        </p:spPr>
      </p:cxnSp>
      <p:cxnSp>
        <p:nvCxnSpPr>
          <p:cNvPr id="145416" name="直線接點 14"/>
          <p:cNvCxnSpPr>
            <a:cxnSpLocks noChangeShapeType="1"/>
          </p:cNvCxnSpPr>
          <p:nvPr/>
        </p:nvCxnSpPr>
        <p:spPr bwMode="auto">
          <a:xfrm>
            <a:off x="4524375" y="4198938"/>
            <a:ext cx="11113" cy="1243012"/>
          </a:xfrm>
          <a:prstGeom prst="line">
            <a:avLst/>
          </a:prstGeom>
          <a:noFill/>
          <a:ln w="38100" algn="ctr">
            <a:solidFill>
              <a:schemeClr val="tx1"/>
            </a:solidFill>
            <a:miter lim="800000"/>
            <a:headEnd/>
            <a:tailEnd/>
          </a:ln>
        </p:spPr>
      </p:cxnSp>
      <p:cxnSp>
        <p:nvCxnSpPr>
          <p:cNvPr id="145417" name="直線接點 15"/>
          <p:cNvCxnSpPr>
            <a:cxnSpLocks noChangeShapeType="1"/>
          </p:cNvCxnSpPr>
          <p:nvPr/>
        </p:nvCxnSpPr>
        <p:spPr bwMode="auto">
          <a:xfrm>
            <a:off x="7132638" y="4191000"/>
            <a:ext cx="11112" cy="1244600"/>
          </a:xfrm>
          <a:prstGeom prst="line">
            <a:avLst/>
          </a:prstGeom>
          <a:noFill/>
          <a:ln w="38100" algn="ctr">
            <a:solidFill>
              <a:schemeClr val="tx1"/>
            </a:solidFill>
            <a:miter lim="800000"/>
            <a:headEnd/>
            <a:tailEnd/>
          </a:ln>
        </p:spPr>
      </p:cxnSp>
      <p:sp>
        <p:nvSpPr>
          <p:cNvPr id="145418" name="文字方塊 16"/>
          <p:cNvSpPr txBox="1">
            <a:spLocks noChangeArrowheads="1"/>
          </p:cNvSpPr>
          <p:nvPr/>
        </p:nvSpPr>
        <p:spPr bwMode="auto">
          <a:xfrm>
            <a:off x="4467225" y="4316413"/>
            <a:ext cx="11096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a:solidFill>
                  <a:schemeClr val="tx1"/>
                </a:solidFill>
                <a:latin typeface="Times New Roman" pitchFamily="18" charset="0"/>
                <a:ea typeface="標楷體" pitchFamily="65" charset="-120"/>
              </a:rPr>
              <a:t>(1)</a:t>
            </a:r>
            <a:r>
              <a:rPr lang="zh-TW" altLang="en-US" sz="1400">
                <a:solidFill>
                  <a:schemeClr val="tx1"/>
                </a:solidFill>
                <a:latin typeface="Times New Roman" pitchFamily="18" charset="0"/>
                <a:ea typeface="標楷體" pitchFamily="65" charset="-120"/>
              </a:rPr>
              <a:t> </a:t>
            </a:r>
            <a:r>
              <a:rPr lang="en-US" altLang="zh-TW" sz="1400">
                <a:solidFill>
                  <a:schemeClr val="tx1"/>
                </a:solidFill>
                <a:latin typeface="Times New Roman" pitchFamily="18" charset="0"/>
                <a:ea typeface="標楷體" pitchFamily="65" charset="-120"/>
              </a:rPr>
              <a:t>-10</a:t>
            </a:r>
            <a:r>
              <a:rPr lang="zh-TW" altLang="en-US" sz="1400">
                <a:solidFill>
                  <a:schemeClr val="tx1"/>
                </a:solidFill>
                <a:latin typeface="Times New Roman" pitchFamily="18" charset="0"/>
                <a:ea typeface="標楷體" pitchFamily="65" charset="-120"/>
              </a:rPr>
              <a:t> </a:t>
            </a:r>
            <a:r>
              <a:rPr lang="en-US" altLang="zh-TW" sz="1400">
                <a:solidFill>
                  <a:schemeClr val="tx1"/>
                </a:solidFill>
                <a:latin typeface="Times New Roman" pitchFamily="18" charset="0"/>
                <a:ea typeface="標楷體" pitchFamily="65" charset="-120"/>
              </a:rPr>
              <a:t>(1</a:t>
            </a:r>
            <a:r>
              <a:rPr lang="zh-TW" altLang="en-US" sz="1400">
                <a:solidFill>
                  <a:schemeClr val="tx1"/>
                </a:solidFill>
                <a:latin typeface="Times New Roman" pitchFamily="18" charset="0"/>
                <a:ea typeface="標楷體" pitchFamily="65" charset="-120"/>
              </a:rPr>
              <a:t>口</a:t>
            </a:r>
            <a:r>
              <a:rPr lang="en-US" altLang="zh-TW" sz="1400">
                <a:solidFill>
                  <a:schemeClr val="tx1"/>
                </a:solidFill>
                <a:latin typeface="Times New Roman" pitchFamily="18" charset="0"/>
                <a:ea typeface="標楷體" pitchFamily="65" charset="-120"/>
              </a:rPr>
              <a:t>)</a:t>
            </a:r>
            <a:endParaRPr lang="zh-TW" altLang="en-US" sz="1400">
              <a:solidFill>
                <a:schemeClr val="tx1"/>
              </a:solidFill>
              <a:latin typeface="Times New Roman" pitchFamily="18" charset="0"/>
              <a:ea typeface="標楷體" pitchFamily="65" charset="-120"/>
            </a:endParaRPr>
          </a:p>
        </p:txBody>
      </p:sp>
      <p:sp>
        <p:nvSpPr>
          <p:cNvPr id="145419" name="文字方塊 18"/>
          <p:cNvSpPr txBox="1">
            <a:spLocks noChangeArrowheads="1"/>
          </p:cNvSpPr>
          <p:nvPr/>
        </p:nvSpPr>
        <p:spPr bwMode="auto">
          <a:xfrm>
            <a:off x="1709738" y="4832350"/>
            <a:ext cx="1531188"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(3)</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9,801</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5420" name="文字方塊 19"/>
          <p:cNvSpPr txBox="1">
            <a:spLocks noChangeArrowheads="1"/>
          </p:cNvSpPr>
          <p:nvPr/>
        </p:nvSpPr>
        <p:spPr bwMode="auto">
          <a:xfrm>
            <a:off x="7170738" y="5538788"/>
            <a:ext cx="1710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dirty="0">
                <a:effectLst>
                  <a:outerShdw blurRad="38100" dist="38100" dir="2700000" algn="tl">
                    <a:srgbClr val="000000">
                      <a:alpha val="43137"/>
                    </a:srgbClr>
                  </a:outerShdw>
                </a:effectLst>
                <a:latin typeface="+mn-ea"/>
                <a:ea typeface="+mn-ea"/>
              </a:rPr>
              <a:t>(1+3)</a:t>
            </a:r>
            <a:r>
              <a:rPr lang="zh-TW" altLang="en-US" sz="1400" b="1" dirty="0">
                <a:effectLst>
                  <a:outerShdw blurRad="38100" dist="38100" dir="2700000" algn="tl">
                    <a:srgbClr val="000000">
                      <a:alpha val="43137"/>
                    </a:srgbClr>
                  </a:outerShdw>
                </a:effectLst>
                <a:latin typeface="+mn-ea"/>
                <a:ea typeface="+mn-ea"/>
              </a:rPr>
              <a:t> </a:t>
            </a:r>
            <a:r>
              <a:rPr lang="en-US" altLang="zh-TW" sz="1400" b="1" dirty="0">
                <a:effectLst>
                  <a:outerShdw blurRad="38100" dist="38100" dir="2700000" algn="tl">
                    <a:srgbClr val="000000">
                      <a:alpha val="43137"/>
                    </a:srgbClr>
                  </a:outerShdw>
                </a:effectLst>
                <a:latin typeface="+mn-ea"/>
                <a:ea typeface="+mn-ea"/>
              </a:rPr>
              <a:t>9,791</a:t>
            </a:r>
            <a:r>
              <a:rPr lang="zh-TW" altLang="en-US" sz="1400" b="1" dirty="0">
                <a:effectLst>
                  <a:outerShdw blurRad="38100" dist="38100" dir="2700000" algn="tl">
                    <a:srgbClr val="000000">
                      <a:alpha val="43137"/>
                    </a:srgbClr>
                  </a:outerShdw>
                </a:effectLst>
                <a:latin typeface="+mn-ea"/>
                <a:ea typeface="+mn-ea"/>
              </a:rPr>
              <a:t> </a:t>
            </a:r>
            <a:r>
              <a:rPr lang="en-US" altLang="zh-TW" sz="1400" b="1" dirty="0">
                <a:effectLst>
                  <a:outerShdw blurRad="38100" dist="38100" dir="2700000" algn="tl">
                    <a:srgbClr val="000000">
                      <a:alpha val="43137"/>
                    </a:srgbClr>
                  </a:outerShdw>
                </a:effectLst>
                <a:latin typeface="+mn-ea"/>
                <a:ea typeface="+mn-ea"/>
              </a:rPr>
              <a:t>(1</a:t>
            </a:r>
            <a:r>
              <a:rPr lang="zh-TW" altLang="en-US" sz="1400" b="1" dirty="0">
                <a:effectLst>
                  <a:outerShdw blurRad="38100" dist="38100" dir="2700000" algn="tl">
                    <a:srgbClr val="000000">
                      <a:alpha val="43137"/>
                    </a:srgbClr>
                  </a:outerShdw>
                </a:effectLst>
                <a:latin typeface="+mn-ea"/>
                <a:ea typeface="+mn-ea"/>
              </a:rPr>
              <a:t>口</a:t>
            </a:r>
            <a:r>
              <a:rPr lang="en-US" altLang="zh-TW" sz="1400" b="1" dirty="0">
                <a:effectLst>
                  <a:outerShdw blurRad="38100" dist="38100" dir="2700000" algn="tl">
                    <a:srgbClr val="000000">
                      <a:alpha val="43137"/>
                    </a:srgbClr>
                  </a:outerShdw>
                </a:effectLst>
                <a:latin typeface="+mn-ea"/>
                <a:ea typeface="+mn-ea"/>
              </a:rPr>
              <a:t>)</a:t>
            </a:r>
            <a:endParaRPr lang="zh-TW" altLang="en-US" sz="1400" b="1" dirty="0">
              <a:effectLst>
                <a:outerShdw blurRad="38100" dist="38100" dir="2700000" algn="tl">
                  <a:srgbClr val="000000">
                    <a:alpha val="43137"/>
                  </a:srgbClr>
                </a:outerShdw>
              </a:effectLst>
              <a:latin typeface="+mn-ea"/>
              <a:ea typeface="+mn-ea"/>
            </a:endParaRPr>
          </a:p>
        </p:txBody>
      </p:sp>
      <p:sp>
        <p:nvSpPr>
          <p:cNvPr id="145421" name="文字方塊 20"/>
          <p:cNvSpPr txBox="1">
            <a:spLocks noChangeArrowheads="1"/>
          </p:cNvSpPr>
          <p:nvPr/>
        </p:nvSpPr>
        <p:spPr bwMode="auto">
          <a:xfrm>
            <a:off x="1509713" y="3868738"/>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10</a:t>
            </a:r>
            <a:r>
              <a:rPr lang="zh-TW" altLang="en-US" sz="1400" b="1">
                <a:solidFill>
                  <a:schemeClr val="tx1"/>
                </a:solidFill>
                <a:effectLst>
                  <a:outerShdw blurRad="38100" dist="38100" dir="2700000" algn="tl">
                    <a:srgbClr val="000000">
                      <a:alpha val="43137"/>
                    </a:srgbClr>
                  </a:outerShdw>
                </a:effectLst>
                <a:latin typeface="+mn-ea"/>
                <a:ea typeface="+mn-ea"/>
              </a:rPr>
              <a:t>月</a:t>
            </a:r>
          </a:p>
        </p:txBody>
      </p:sp>
      <p:sp>
        <p:nvSpPr>
          <p:cNvPr id="145422" name="文字方塊 21"/>
          <p:cNvSpPr txBox="1">
            <a:spLocks noChangeArrowheads="1"/>
          </p:cNvSpPr>
          <p:nvPr/>
        </p:nvSpPr>
        <p:spPr bwMode="auto">
          <a:xfrm>
            <a:off x="6931025" y="3883025"/>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11</a:t>
            </a:r>
            <a:r>
              <a:rPr lang="zh-TW" altLang="en-US" sz="1400" b="1">
                <a:solidFill>
                  <a:schemeClr val="tx1"/>
                </a:solidFill>
                <a:effectLst>
                  <a:outerShdw blurRad="38100" dist="38100" dir="2700000" algn="tl">
                    <a:srgbClr val="000000">
                      <a:alpha val="43137"/>
                    </a:srgbClr>
                  </a:outerShdw>
                </a:effectLst>
                <a:latin typeface="+mn-ea"/>
                <a:ea typeface="+mn-ea"/>
              </a:rPr>
              <a:t>月</a:t>
            </a:r>
          </a:p>
        </p:txBody>
      </p:sp>
      <p:sp>
        <p:nvSpPr>
          <p:cNvPr id="145423" name="文字方塊 22"/>
          <p:cNvSpPr txBox="1">
            <a:spLocks noChangeArrowheads="1"/>
          </p:cNvSpPr>
          <p:nvPr/>
        </p:nvSpPr>
        <p:spPr bwMode="auto">
          <a:xfrm>
            <a:off x="4087813" y="3894138"/>
            <a:ext cx="99257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10</a:t>
            </a:r>
            <a:r>
              <a:rPr lang="zh-TW" altLang="en-US" sz="1400" b="1">
                <a:solidFill>
                  <a:schemeClr val="tx1"/>
                </a:solidFill>
                <a:effectLst>
                  <a:outerShdw blurRad="38100" dist="38100" dir="2700000" algn="tl">
                    <a:srgbClr val="000000">
                      <a:alpha val="43137"/>
                    </a:srgbClr>
                  </a:outerShdw>
                </a:effectLst>
                <a:latin typeface="+mn-ea"/>
                <a:ea typeface="+mn-ea"/>
              </a:rPr>
              <a:t>月</a:t>
            </a:r>
            <a:r>
              <a:rPr lang="en-US" altLang="zh-TW" sz="1400" b="1">
                <a:solidFill>
                  <a:schemeClr val="tx1"/>
                </a:solidFill>
                <a:effectLst>
                  <a:outerShdw blurRad="38100" dist="38100" dir="2700000" algn="tl">
                    <a:srgbClr val="000000">
                      <a:alpha val="43137"/>
                    </a:srgbClr>
                  </a:outerShdw>
                </a:effectLst>
                <a:latin typeface="+mn-ea"/>
                <a:ea typeface="+mn-ea"/>
              </a:rPr>
              <a:t>/11</a:t>
            </a:r>
            <a:r>
              <a:rPr lang="zh-TW" altLang="en-US" sz="1400" b="1">
                <a:solidFill>
                  <a:schemeClr val="tx1"/>
                </a:solidFill>
                <a:effectLst>
                  <a:outerShdw blurRad="38100" dist="38100" dir="2700000" algn="tl">
                    <a:srgbClr val="000000">
                      <a:alpha val="43137"/>
                    </a:srgbClr>
                  </a:outerShdw>
                </a:effectLst>
                <a:latin typeface="+mn-ea"/>
                <a:ea typeface="+mn-ea"/>
              </a:rPr>
              <a:t>月</a:t>
            </a:r>
          </a:p>
        </p:txBody>
      </p:sp>
      <p:cxnSp>
        <p:nvCxnSpPr>
          <p:cNvPr id="145424" name="圖案 24"/>
          <p:cNvCxnSpPr>
            <a:cxnSpLocks noChangeShapeType="1"/>
            <a:stCxn id="145418" idx="0"/>
          </p:cNvCxnSpPr>
          <p:nvPr/>
        </p:nvCxnSpPr>
        <p:spPr bwMode="auto">
          <a:xfrm rot="5400000" flipH="1" flipV="1">
            <a:off x="6196012" y="2643188"/>
            <a:ext cx="500063" cy="2846388"/>
          </a:xfrm>
          <a:prstGeom prst="bentConnector2">
            <a:avLst/>
          </a:prstGeom>
          <a:noFill/>
          <a:ln w="38100" algn="ctr">
            <a:solidFill>
              <a:srgbClr val="FF0000"/>
            </a:solidFill>
            <a:miter lim="800000"/>
            <a:headEnd/>
            <a:tailEnd/>
          </a:ln>
        </p:spPr>
      </p:cxnSp>
      <p:cxnSp>
        <p:nvCxnSpPr>
          <p:cNvPr id="145425" name="直線單箭頭接點 25"/>
          <p:cNvCxnSpPr>
            <a:cxnSpLocks noChangeShapeType="1"/>
          </p:cNvCxnSpPr>
          <p:nvPr/>
        </p:nvCxnSpPr>
        <p:spPr bwMode="auto">
          <a:xfrm flipH="1">
            <a:off x="7853363" y="3797300"/>
            <a:ext cx="20637" cy="1690688"/>
          </a:xfrm>
          <a:prstGeom prst="straightConnector1">
            <a:avLst/>
          </a:prstGeom>
          <a:noFill/>
          <a:ln w="38100" algn="ctr">
            <a:solidFill>
              <a:srgbClr val="FF0000"/>
            </a:solidFill>
            <a:miter lim="800000"/>
            <a:headEnd/>
            <a:tailEnd type="arrow" w="med" len="med"/>
          </a:ln>
        </p:spPr>
      </p:cxnSp>
      <p:cxnSp>
        <p:nvCxnSpPr>
          <p:cNvPr id="145426" name="直線接點 26"/>
          <p:cNvCxnSpPr>
            <a:cxnSpLocks noChangeShapeType="1"/>
          </p:cNvCxnSpPr>
          <p:nvPr/>
        </p:nvCxnSpPr>
        <p:spPr bwMode="auto">
          <a:xfrm flipV="1">
            <a:off x="1009650" y="4518025"/>
            <a:ext cx="742950" cy="9525"/>
          </a:xfrm>
          <a:prstGeom prst="line">
            <a:avLst/>
          </a:prstGeom>
          <a:noFill/>
          <a:ln w="38100" algn="ctr">
            <a:solidFill>
              <a:schemeClr val="tx1"/>
            </a:solidFill>
            <a:prstDash val="sysDash"/>
            <a:miter lim="800000"/>
            <a:headEnd/>
            <a:tailEnd/>
          </a:ln>
        </p:spPr>
      </p:cxnSp>
      <p:sp>
        <p:nvSpPr>
          <p:cNvPr id="145427" name="文字方塊 27"/>
          <p:cNvSpPr txBox="1">
            <a:spLocks noChangeArrowheads="1"/>
          </p:cNvSpPr>
          <p:nvPr/>
        </p:nvSpPr>
        <p:spPr bwMode="auto">
          <a:xfrm>
            <a:off x="179513" y="4356100"/>
            <a:ext cx="830138" cy="4001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10200</a:t>
            </a:r>
          </a:p>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買上限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5428" name="直線接點 28"/>
          <p:cNvCxnSpPr>
            <a:cxnSpLocks noChangeShapeType="1"/>
          </p:cNvCxnSpPr>
          <p:nvPr/>
        </p:nvCxnSpPr>
        <p:spPr bwMode="auto">
          <a:xfrm flipV="1">
            <a:off x="1766888" y="5229225"/>
            <a:ext cx="744537" cy="7938"/>
          </a:xfrm>
          <a:prstGeom prst="line">
            <a:avLst/>
          </a:prstGeom>
          <a:noFill/>
          <a:ln w="38100" algn="ctr">
            <a:solidFill>
              <a:schemeClr val="tx1"/>
            </a:solidFill>
            <a:prstDash val="sysDash"/>
            <a:miter lim="800000"/>
            <a:headEnd/>
            <a:tailEnd/>
          </a:ln>
        </p:spPr>
      </p:cxnSp>
      <p:sp>
        <p:nvSpPr>
          <p:cNvPr id="145429" name="文字方塊 29"/>
          <p:cNvSpPr txBox="1">
            <a:spLocks noChangeArrowheads="1"/>
          </p:cNvSpPr>
          <p:nvPr/>
        </p:nvSpPr>
        <p:spPr bwMode="auto">
          <a:xfrm>
            <a:off x="2267744" y="5094288"/>
            <a:ext cx="87391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latin typeface="+mn-ea"/>
                <a:ea typeface="+mn-ea"/>
              </a:rPr>
              <a:t>9800</a:t>
            </a:r>
          </a:p>
          <a:p>
            <a:pPr algn="r">
              <a:lnSpc>
                <a:spcPts val="1200"/>
              </a:lnSpc>
            </a:pPr>
            <a:r>
              <a:rPr lang="en-US" altLang="zh-TW" sz="1200" b="1" dirty="0">
                <a:solidFill>
                  <a:srgbClr val="00FF00"/>
                </a:solidFill>
                <a:latin typeface="+mn-ea"/>
                <a:ea typeface="+mn-ea"/>
              </a:rPr>
              <a:t>(</a:t>
            </a:r>
            <a:r>
              <a:rPr lang="zh-TW" altLang="en-US" sz="1200" b="1" dirty="0">
                <a:solidFill>
                  <a:srgbClr val="00FF00"/>
                </a:solidFill>
                <a:latin typeface="+mn-ea"/>
                <a:ea typeface="+mn-ea"/>
              </a:rPr>
              <a:t>賣下限</a:t>
            </a:r>
            <a:r>
              <a:rPr lang="en-US" altLang="zh-TW" sz="1200" b="1" dirty="0">
                <a:solidFill>
                  <a:srgbClr val="00FF00"/>
                </a:solidFill>
                <a:latin typeface="+mn-ea"/>
                <a:ea typeface="+mn-ea"/>
              </a:rPr>
              <a:t>)</a:t>
            </a:r>
            <a:r>
              <a:rPr lang="zh-TW" altLang="en-US" sz="1200" b="1" dirty="0">
                <a:solidFill>
                  <a:srgbClr val="00FF00"/>
                </a:solidFill>
                <a:latin typeface="+mn-ea"/>
                <a:ea typeface="+mn-ea"/>
              </a:rPr>
              <a:t> </a:t>
            </a:r>
          </a:p>
        </p:txBody>
      </p:sp>
      <p:cxnSp>
        <p:nvCxnSpPr>
          <p:cNvPr id="145430" name="直線接點 30"/>
          <p:cNvCxnSpPr>
            <a:cxnSpLocks noChangeShapeType="1"/>
          </p:cNvCxnSpPr>
          <p:nvPr/>
        </p:nvCxnSpPr>
        <p:spPr bwMode="auto">
          <a:xfrm flipV="1">
            <a:off x="6375400" y="4492625"/>
            <a:ext cx="742950" cy="7938"/>
          </a:xfrm>
          <a:prstGeom prst="line">
            <a:avLst/>
          </a:prstGeom>
          <a:noFill/>
          <a:ln w="38100" algn="ctr">
            <a:solidFill>
              <a:schemeClr val="tx1"/>
            </a:solidFill>
            <a:prstDash val="sysDash"/>
            <a:miter lim="800000"/>
            <a:headEnd/>
            <a:tailEnd/>
          </a:ln>
        </p:spPr>
      </p:cxnSp>
      <p:sp>
        <p:nvSpPr>
          <p:cNvPr id="145431" name="文字方塊 31"/>
          <p:cNvSpPr txBox="1">
            <a:spLocks noChangeArrowheads="1"/>
          </p:cNvSpPr>
          <p:nvPr/>
        </p:nvSpPr>
        <p:spPr bwMode="auto">
          <a:xfrm>
            <a:off x="5745163" y="4330700"/>
            <a:ext cx="8842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10200</a:t>
            </a:r>
          </a:p>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買上限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5432" name="直線接點 32"/>
          <p:cNvCxnSpPr>
            <a:cxnSpLocks noChangeShapeType="1"/>
          </p:cNvCxnSpPr>
          <p:nvPr/>
        </p:nvCxnSpPr>
        <p:spPr bwMode="auto">
          <a:xfrm flipV="1">
            <a:off x="7156450" y="5226050"/>
            <a:ext cx="744538" cy="9525"/>
          </a:xfrm>
          <a:prstGeom prst="line">
            <a:avLst/>
          </a:prstGeom>
          <a:noFill/>
          <a:ln w="38100" algn="ctr">
            <a:solidFill>
              <a:schemeClr val="tx1"/>
            </a:solidFill>
            <a:prstDash val="sysDash"/>
            <a:miter lim="800000"/>
            <a:headEnd/>
            <a:tailEnd/>
          </a:ln>
        </p:spPr>
      </p:cxnSp>
      <p:sp>
        <p:nvSpPr>
          <p:cNvPr id="145433" name="文字方塊 33"/>
          <p:cNvSpPr txBox="1">
            <a:spLocks noChangeArrowheads="1"/>
          </p:cNvSpPr>
          <p:nvPr/>
        </p:nvSpPr>
        <p:spPr bwMode="auto">
          <a:xfrm>
            <a:off x="7740352" y="5092700"/>
            <a:ext cx="79087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9800</a:t>
            </a:r>
          </a:p>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賣下限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5434" name="直線接點 34"/>
          <p:cNvCxnSpPr>
            <a:cxnSpLocks noChangeShapeType="1"/>
          </p:cNvCxnSpPr>
          <p:nvPr/>
        </p:nvCxnSpPr>
        <p:spPr bwMode="auto">
          <a:xfrm flipV="1">
            <a:off x="3784600" y="4467225"/>
            <a:ext cx="742950" cy="7938"/>
          </a:xfrm>
          <a:prstGeom prst="line">
            <a:avLst/>
          </a:prstGeom>
          <a:noFill/>
          <a:ln w="38100" algn="ctr">
            <a:solidFill>
              <a:schemeClr val="tx1"/>
            </a:solidFill>
            <a:prstDash val="sysDash"/>
            <a:miter lim="800000"/>
            <a:headEnd/>
            <a:tailEnd/>
          </a:ln>
        </p:spPr>
      </p:cxnSp>
      <p:sp>
        <p:nvSpPr>
          <p:cNvPr id="145435" name="文字方塊 35"/>
          <p:cNvSpPr txBox="1">
            <a:spLocks noChangeArrowheads="1"/>
          </p:cNvSpPr>
          <p:nvPr/>
        </p:nvSpPr>
        <p:spPr bwMode="auto">
          <a:xfrm>
            <a:off x="3368675" y="4340225"/>
            <a:ext cx="787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100</a:t>
            </a:r>
          </a:p>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買上限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5436" name="直線接點 36"/>
          <p:cNvCxnSpPr>
            <a:cxnSpLocks noChangeShapeType="1"/>
          </p:cNvCxnSpPr>
          <p:nvPr/>
        </p:nvCxnSpPr>
        <p:spPr bwMode="auto">
          <a:xfrm flipV="1">
            <a:off x="4518025" y="5165725"/>
            <a:ext cx="744538" cy="7938"/>
          </a:xfrm>
          <a:prstGeom prst="line">
            <a:avLst/>
          </a:prstGeom>
          <a:noFill/>
          <a:ln w="38100" algn="ctr">
            <a:solidFill>
              <a:schemeClr val="tx1"/>
            </a:solidFill>
            <a:prstDash val="sysDash"/>
            <a:miter lim="800000"/>
            <a:headEnd/>
            <a:tailEnd/>
          </a:ln>
        </p:spPr>
      </p:cxnSp>
      <p:sp>
        <p:nvSpPr>
          <p:cNvPr id="145437" name="文字方塊 37"/>
          <p:cNvSpPr txBox="1">
            <a:spLocks noChangeArrowheads="1"/>
          </p:cNvSpPr>
          <p:nvPr/>
        </p:nvSpPr>
        <p:spPr bwMode="auto">
          <a:xfrm>
            <a:off x="5016500" y="5030788"/>
            <a:ext cx="757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-100</a:t>
            </a:r>
          </a:p>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賣下限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5438" name="直線接點 43"/>
          <p:cNvCxnSpPr>
            <a:cxnSpLocks noChangeShapeType="1"/>
          </p:cNvCxnSpPr>
          <p:nvPr/>
        </p:nvCxnSpPr>
        <p:spPr bwMode="auto">
          <a:xfrm>
            <a:off x="2095500" y="3810000"/>
            <a:ext cx="2921000" cy="0"/>
          </a:xfrm>
          <a:prstGeom prst="line">
            <a:avLst/>
          </a:prstGeom>
          <a:noFill/>
          <a:ln w="38100" algn="ctr">
            <a:solidFill>
              <a:srgbClr val="FF0000"/>
            </a:solidFill>
            <a:miter lim="800000"/>
            <a:headEnd/>
            <a:tailEnd/>
          </a:ln>
        </p:spPr>
      </p:cxnSp>
      <p:cxnSp>
        <p:nvCxnSpPr>
          <p:cNvPr id="145439" name="直線接點 45"/>
          <p:cNvCxnSpPr>
            <a:cxnSpLocks noChangeShapeType="1"/>
          </p:cNvCxnSpPr>
          <p:nvPr/>
        </p:nvCxnSpPr>
        <p:spPr bwMode="auto">
          <a:xfrm>
            <a:off x="2095500" y="3810000"/>
            <a:ext cx="0" cy="1016000"/>
          </a:xfrm>
          <a:prstGeom prst="line">
            <a:avLst/>
          </a:prstGeom>
          <a:noFill/>
          <a:ln w="38100" algn="ctr">
            <a:solidFill>
              <a:srgbClr val="FF0000"/>
            </a:solidFill>
            <a:miter lim="800000"/>
            <a:headEnd/>
            <a:tailEnd/>
          </a:ln>
        </p:spPr>
      </p:cxnSp>
      <p:sp>
        <p:nvSpPr>
          <p:cNvPr id="145440" name="文字方塊 50"/>
          <p:cNvSpPr txBox="1">
            <a:spLocks noChangeArrowheads="1"/>
          </p:cNvSpPr>
          <p:nvPr/>
        </p:nvSpPr>
        <p:spPr bwMode="auto">
          <a:xfrm>
            <a:off x="1735138" y="4286250"/>
            <a:ext cx="1620957"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(2)</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10,001</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5441" name="圓角矩形圖說文字 38"/>
          <p:cNvSpPr>
            <a:spLocks noChangeArrowheads="1"/>
          </p:cNvSpPr>
          <p:nvPr/>
        </p:nvSpPr>
        <p:spPr bwMode="auto">
          <a:xfrm>
            <a:off x="5105400" y="5676900"/>
            <a:ext cx="1384300" cy="838200"/>
          </a:xfrm>
          <a:prstGeom prst="wedgeRoundRectCallout">
            <a:avLst>
              <a:gd name="adj1" fmla="val 42139"/>
              <a:gd name="adj2" fmla="val -87500"/>
              <a:gd name="adj3" fmla="val 16667"/>
            </a:avLst>
          </a:prstGeom>
          <a:solidFill>
            <a:schemeClr val="accent1"/>
          </a:solidFill>
          <a:ln w="9525" algn="ctr">
            <a:solidFill>
              <a:schemeClr val="tx1"/>
            </a:solidFill>
            <a:miter lim="800000"/>
            <a:headEnd/>
            <a:tailEnd/>
          </a:ln>
        </p:spPr>
        <p:txBody>
          <a:bodyPr wrap="none"/>
          <a:lstStyle/>
          <a:p>
            <a:r>
              <a:rPr lang="zh-TW" altLang="en-US" sz="1400" b="1">
                <a:effectLst>
                  <a:outerShdw blurRad="38100" dist="38100" dir="2700000" algn="tl">
                    <a:srgbClr val="000000">
                      <a:alpha val="43137"/>
                    </a:srgbClr>
                  </a:outerShdw>
                </a:effectLst>
                <a:latin typeface="+mn-ea"/>
              </a:rPr>
              <a:t>若</a:t>
            </a:r>
            <a:r>
              <a:rPr lang="en-US" altLang="zh-TW" sz="1400" b="1">
                <a:effectLst>
                  <a:outerShdw blurRad="38100" dist="38100" dir="2700000" algn="tl">
                    <a:srgbClr val="000000">
                      <a:alpha val="43137"/>
                    </a:srgbClr>
                  </a:outerShdw>
                </a:effectLst>
                <a:latin typeface="+mn-ea"/>
              </a:rPr>
              <a:t>(4)</a:t>
            </a:r>
            <a:r>
              <a:rPr lang="zh-TW" altLang="en-US" sz="1400" b="1">
                <a:effectLst>
                  <a:outerShdw blurRad="38100" dist="38100" dir="2700000" algn="tl">
                    <a:srgbClr val="000000">
                      <a:alpha val="43137"/>
                    </a:srgbClr>
                  </a:outerShdw>
                </a:effectLst>
                <a:latin typeface="+mn-ea"/>
              </a:rPr>
              <a:t>市價買進</a:t>
            </a:r>
            <a:endParaRPr lang="en-US" altLang="zh-TW" sz="1400" b="1">
              <a:effectLst>
                <a:outerShdw blurRad="38100" dist="38100" dir="2700000" algn="tl">
                  <a:srgbClr val="000000">
                    <a:alpha val="43137"/>
                  </a:srgbClr>
                </a:outerShdw>
              </a:effectLst>
              <a:latin typeface="+mn-ea"/>
            </a:endParaRPr>
          </a:p>
          <a:p>
            <a:r>
              <a:rPr lang="en-US" altLang="zh-TW" sz="1400" b="1">
                <a:effectLst>
                  <a:outerShdw blurRad="38100" dist="38100" dir="2700000" algn="tl">
                    <a:srgbClr val="000000">
                      <a:alpha val="43137"/>
                    </a:srgbClr>
                  </a:outerShdw>
                </a:effectLst>
                <a:latin typeface="+mn-ea"/>
              </a:rPr>
              <a:t>1</a:t>
            </a:r>
            <a:r>
              <a:rPr lang="zh-TW" altLang="en-US" sz="1400" b="1">
                <a:effectLst>
                  <a:outerShdw blurRad="38100" dist="38100" dir="2700000" algn="tl">
                    <a:srgbClr val="000000">
                      <a:alpha val="43137"/>
                    </a:srgbClr>
                  </a:outerShdw>
                </a:effectLst>
                <a:latin typeface="+mn-ea"/>
              </a:rPr>
              <a:t>口，則將成交</a:t>
            </a:r>
            <a:endParaRPr lang="en-US" altLang="zh-TW" sz="1400" b="1">
              <a:effectLst>
                <a:outerShdw blurRad="38100" dist="38100" dir="2700000" algn="tl">
                  <a:srgbClr val="000000">
                    <a:alpha val="43137"/>
                  </a:srgbClr>
                </a:outerShdw>
              </a:effectLst>
              <a:latin typeface="+mn-ea"/>
            </a:endParaRPr>
          </a:p>
          <a:p>
            <a:r>
              <a:rPr lang="zh-TW" altLang="en-US" sz="1400" b="1">
                <a:effectLst>
                  <a:outerShdw blurRad="38100" dist="38100" dir="2700000" algn="tl">
                    <a:srgbClr val="000000">
                      <a:alpha val="43137"/>
                    </a:srgbClr>
                  </a:outerShdw>
                </a:effectLst>
                <a:latin typeface="+mn-ea"/>
              </a:rPr>
              <a:t>於</a:t>
            </a:r>
            <a:r>
              <a:rPr lang="en-US" altLang="zh-TW" sz="1400" b="1">
                <a:effectLst>
                  <a:outerShdw blurRad="38100" dist="38100" dir="2700000" algn="tl">
                    <a:srgbClr val="000000">
                      <a:alpha val="43137"/>
                    </a:srgbClr>
                  </a:outerShdw>
                </a:effectLst>
                <a:latin typeface="+mn-ea"/>
              </a:rPr>
              <a:t>9,791</a:t>
            </a:r>
            <a:r>
              <a:rPr lang="zh-TW" altLang="en-US" sz="1400" b="1">
                <a:effectLst>
                  <a:outerShdw blurRad="38100" dist="38100" dir="2700000" algn="tl">
                    <a:srgbClr val="000000">
                      <a:alpha val="43137"/>
                    </a:srgbClr>
                  </a:outerShdw>
                </a:effectLst>
                <a:latin typeface="+mn-ea"/>
              </a:rPr>
              <a:t>點</a:t>
            </a:r>
          </a:p>
        </p:txBody>
      </p:sp>
      <p:sp>
        <p:nvSpPr>
          <p:cNvPr id="145442" name="文字方塊 39"/>
          <p:cNvSpPr txBox="1">
            <a:spLocks noChangeArrowheads="1"/>
          </p:cNvSpPr>
          <p:nvPr/>
        </p:nvSpPr>
        <p:spPr bwMode="auto">
          <a:xfrm>
            <a:off x="6003925" y="5078413"/>
            <a:ext cx="13516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(4)</a:t>
            </a:r>
            <a:r>
              <a:rPr lang="zh-TW" altLang="en-US" sz="1400" b="1">
                <a:solidFill>
                  <a:schemeClr val="tx1"/>
                </a:solidFill>
                <a:effectLst>
                  <a:outerShdw blurRad="38100" dist="38100" dir="2700000" algn="tl">
                    <a:srgbClr val="000000">
                      <a:alpha val="43137"/>
                    </a:srgbClr>
                  </a:outerShdw>
                </a:effectLst>
                <a:latin typeface="+mn-ea"/>
                <a:ea typeface="+mn-ea"/>
              </a:rPr>
              <a:t>市價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5443" name="圓角矩形 40"/>
          <p:cNvSpPr>
            <a:spLocks noChangeArrowheads="1"/>
          </p:cNvSpPr>
          <p:nvPr/>
        </p:nvSpPr>
        <p:spPr bwMode="auto">
          <a:xfrm>
            <a:off x="6934200" y="5854700"/>
            <a:ext cx="2006600" cy="660400"/>
          </a:xfrm>
          <a:prstGeom prst="roundRect">
            <a:avLst>
              <a:gd name="adj" fmla="val 16667"/>
            </a:avLst>
          </a:prstGeom>
          <a:solidFill>
            <a:schemeClr val="accent1"/>
          </a:solidFill>
          <a:ln w="9525" algn="ctr">
            <a:solidFill>
              <a:schemeClr val="tx1"/>
            </a:solidFill>
            <a:miter lim="800000"/>
            <a:headEnd/>
            <a:tailEnd/>
          </a:ln>
        </p:spPr>
        <p:txBody>
          <a:bodyPr wrap="none"/>
          <a:lstStyle/>
          <a:p>
            <a:r>
              <a:rPr lang="zh-TW" altLang="en-US" sz="1600" b="1">
                <a:effectLst>
                  <a:outerShdw blurRad="38100" dist="38100" dir="2700000" algn="tl">
                    <a:srgbClr val="000000">
                      <a:alpha val="43137"/>
                    </a:srgbClr>
                  </a:outerShdw>
                </a:effectLst>
                <a:latin typeface="+mn-ea"/>
              </a:rPr>
              <a:t>衍生賣單低於即時價</a:t>
            </a:r>
            <a:endParaRPr lang="en-US" altLang="zh-TW" sz="1600" b="1">
              <a:effectLst>
                <a:outerShdw blurRad="38100" dist="38100" dir="2700000" algn="tl">
                  <a:srgbClr val="000000">
                    <a:alpha val="43137"/>
                  </a:srgbClr>
                </a:outerShdw>
              </a:effectLst>
              <a:latin typeface="+mn-ea"/>
            </a:endParaRPr>
          </a:p>
          <a:p>
            <a:r>
              <a:rPr lang="zh-TW" altLang="en-US" sz="1600" b="1">
                <a:effectLst>
                  <a:outerShdw blurRad="38100" dist="38100" dir="2700000" algn="tl">
                    <a:srgbClr val="000000">
                      <a:alpha val="43137"/>
                    </a:srgbClr>
                  </a:outerShdw>
                </a:effectLst>
                <a:latin typeface="+mn-ea"/>
              </a:rPr>
              <a:t>格區間下限不會退單</a:t>
            </a:r>
          </a:p>
        </p:txBody>
      </p:sp>
      <p:sp>
        <p:nvSpPr>
          <p:cNvPr id="145444" name="圓角矩形 44"/>
          <p:cNvSpPr>
            <a:spLocks noChangeArrowheads="1"/>
          </p:cNvSpPr>
          <p:nvPr/>
        </p:nvSpPr>
        <p:spPr bwMode="auto">
          <a:xfrm>
            <a:off x="622300" y="5638800"/>
            <a:ext cx="3860800" cy="939800"/>
          </a:xfrm>
          <a:prstGeom prst="roundRect">
            <a:avLst>
              <a:gd name="adj" fmla="val 16667"/>
            </a:avLst>
          </a:prstGeom>
          <a:solidFill>
            <a:schemeClr val="accent1"/>
          </a:solidFill>
          <a:ln w="9525" algn="ctr">
            <a:solidFill>
              <a:schemeClr val="tx1"/>
            </a:solidFill>
            <a:miter lim="800000"/>
            <a:headEnd/>
            <a:tailEnd/>
          </a:ln>
        </p:spPr>
        <p:txBody>
          <a:bodyPr wrap="none" anchor="ctr"/>
          <a:lstStyle/>
          <a:p>
            <a:r>
              <a:rPr lang="zh-TW" altLang="en-US" sz="1600" b="1">
                <a:effectLst>
                  <a:outerShdw blurRad="38100" dist="38100" dir="2700000" algn="tl">
                    <a:srgbClr val="000000">
                      <a:alpha val="43137"/>
                    </a:srgbClr>
                  </a:outerShdw>
                </a:effectLst>
                <a:latin typeface="+mn-ea"/>
              </a:rPr>
              <a:t>正常狀況下，因委託簿中買賣委託密集，</a:t>
            </a:r>
            <a:endParaRPr lang="en-US" altLang="zh-TW" sz="1600" b="1">
              <a:effectLst>
                <a:outerShdw blurRad="38100" dist="38100" dir="2700000" algn="tl">
                  <a:srgbClr val="000000">
                    <a:alpha val="43137"/>
                  </a:srgbClr>
                </a:outerShdw>
              </a:effectLst>
              <a:latin typeface="+mn-ea"/>
            </a:endParaRPr>
          </a:p>
          <a:p>
            <a:r>
              <a:rPr lang="zh-TW" altLang="en-US" sz="1600" b="1">
                <a:effectLst>
                  <a:outerShdw blurRad="38100" dist="38100" dir="2700000" algn="tl">
                    <a:srgbClr val="000000">
                      <a:alpha val="43137"/>
                    </a:srgbClr>
                  </a:outerShdw>
                </a:effectLst>
                <a:latin typeface="+mn-ea"/>
              </a:rPr>
              <a:t>故衍生價格不會高</a:t>
            </a:r>
            <a:r>
              <a:rPr lang="en-US" altLang="zh-TW" sz="1600" b="1">
                <a:effectLst>
                  <a:outerShdw blurRad="38100" dist="38100" dir="2700000" algn="tl">
                    <a:srgbClr val="000000">
                      <a:alpha val="43137"/>
                    </a:srgbClr>
                  </a:outerShdw>
                </a:effectLst>
                <a:latin typeface="+mn-ea"/>
              </a:rPr>
              <a:t>(</a:t>
            </a:r>
            <a:r>
              <a:rPr lang="zh-TW" altLang="en-US" sz="1600" b="1">
                <a:effectLst>
                  <a:outerShdw blurRad="38100" dist="38100" dir="2700000" algn="tl">
                    <a:srgbClr val="000000">
                      <a:alpha val="43137"/>
                    </a:srgbClr>
                  </a:outerShdw>
                </a:effectLst>
                <a:latin typeface="+mn-ea"/>
              </a:rPr>
              <a:t>低</a:t>
            </a:r>
            <a:r>
              <a:rPr lang="en-US" altLang="zh-TW" sz="1600" b="1">
                <a:effectLst>
                  <a:outerShdw blurRad="38100" dist="38100" dir="2700000" algn="tl">
                    <a:srgbClr val="000000">
                      <a:alpha val="43137"/>
                    </a:srgbClr>
                  </a:outerShdw>
                </a:effectLst>
                <a:latin typeface="+mn-ea"/>
              </a:rPr>
              <a:t>)</a:t>
            </a:r>
            <a:r>
              <a:rPr lang="zh-TW" altLang="en-US" sz="1600" b="1">
                <a:effectLst>
                  <a:outerShdw blurRad="38100" dist="38100" dir="2700000" algn="tl">
                    <a:srgbClr val="000000">
                      <a:alpha val="43137"/>
                    </a:srgbClr>
                  </a:outerShdw>
                </a:effectLst>
                <a:latin typeface="+mn-ea"/>
              </a:rPr>
              <a:t>於即時價格區間上</a:t>
            </a:r>
            <a:endParaRPr lang="en-US" altLang="zh-TW" sz="1600" b="1">
              <a:effectLst>
                <a:outerShdw blurRad="38100" dist="38100" dir="2700000" algn="tl">
                  <a:srgbClr val="000000">
                    <a:alpha val="43137"/>
                  </a:srgbClr>
                </a:outerShdw>
              </a:effectLst>
              <a:latin typeface="+mn-ea"/>
            </a:endParaRPr>
          </a:p>
          <a:p>
            <a:r>
              <a:rPr lang="en-US" altLang="zh-TW" sz="1600" b="1">
                <a:effectLst>
                  <a:outerShdw blurRad="38100" dist="38100" dir="2700000" algn="tl">
                    <a:srgbClr val="000000">
                      <a:alpha val="43137"/>
                    </a:srgbClr>
                  </a:outerShdw>
                </a:effectLst>
                <a:latin typeface="+mn-ea"/>
              </a:rPr>
              <a:t>(</a:t>
            </a:r>
            <a:r>
              <a:rPr lang="zh-TW" altLang="en-US" sz="1600" b="1">
                <a:effectLst>
                  <a:outerShdw blurRad="38100" dist="38100" dir="2700000" algn="tl">
                    <a:srgbClr val="000000">
                      <a:alpha val="43137"/>
                    </a:srgbClr>
                  </a:outerShdw>
                </a:effectLst>
                <a:latin typeface="+mn-ea"/>
              </a:rPr>
              <a:t>下</a:t>
            </a:r>
            <a:r>
              <a:rPr lang="en-US" altLang="zh-TW" sz="1600" b="1">
                <a:effectLst>
                  <a:outerShdw blurRad="38100" dist="38100" dir="2700000" algn="tl">
                    <a:srgbClr val="000000">
                      <a:alpha val="43137"/>
                    </a:srgbClr>
                  </a:outerShdw>
                </a:effectLst>
                <a:latin typeface="+mn-ea"/>
              </a:rPr>
              <a:t>)</a:t>
            </a:r>
            <a:r>
              <a:rPr lang="zh-TW" altLang="en-US" sz="1600" b="1">
                <a:effectLst>
                  <a:outerShdw blurRad="38100" dist="38100" dir="2700000" algn="tl">
                    <a:srgbClr val="000000">
                      <a:alpha val="43137"/>
                    </a:srgbClr>
                  </a:outerShdw>
                </a:effectLst>
                <a:latin typeface="+mn-ea"/>
              </a:rPr>
              <a:t>限，本範例僅在少數狀況下才會發生</a:t>
            </a:r>
            <a:endParaRPr lang="en-US" altLang="zh-TW" sz="1600" b="1">
              <a:effectLst>
                <a:outerShdw blurRad="38100" dist="38100" dir="2700000" algn="tl">
                  <a:srgbClr val="000000">
                    <a:alpha val="43137"/>
                  </a:srgbClr>
                </a:outerShdw>
              </a:effectLst>
              <a:latin typeface="+mn-ea"/>
            </a:endParaRPr>
          </a:p>
        </p:txBody>
      </p:sp>
      <p:sp>
        <p:nvSpPr>
          <p:cNvPr id="39"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15</a:t>
            </a:r>
            <a:endParaRPr lang="zh-TW" altLang="en-US" b="1" dirty="0">
              <a:solidFill>
                <a:srgbClr val="FFFF00"/>
              </a:solidFill>
              <a:effectLst>
                <a:outerShdw blurRad="38100" dist="38100" dir="2700000" algn="tl">
                  <a:srgbClr val="000000"/>
                </a:outerShdw>
              </a:effectLst>
              <a:latin typeface="+mn-ea"/>
            </a:endParaRPr>
          </a:p>
        </p:txBody>
      </p:sp>
      <p:sp>
        <p:nvSpPr>
          <p:cNvPr id="40" name="Rectangle 4"/>
          <p:cNvSpPr>
            <a:spLocks noChangeArrowheads="1"/>
          </p:cNvSpPr>
          <p:nvPr/>
        </p:nvSpPr>
        <p:spPr bwMode="auto">
          <a:xfrm>
            <a:off x="2732890" y="1355789"/>
            <a:ext cx="3773470"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衍生單不適用動態價格穩定措施</a:t>
            </a:r>
            <a:endParaRPr lang="zh-TW" altLang="en-US" dirty="0" smtClean="0">
              <a:effectLst>
                <a:outerShdw blurRad="38100" dist="38100" dir="2700000" algn="tl">
                  <a:srgbClr val="000000"/>
                </a:outerShdw>
              </a:effectLst>
            </a:endParaRPr>
          </a:p>
        </p:txBody>
      </p:sp>
    </p:spTree>
    <p:extLst>
      <p:ext uri="{BB962C8B-B14F-4D97-AF65-F5344CB8AC3E}">
        <p14:creationId xmlns:p14="http://schemas.microsoft.com/office/powerpoint/2010/main" val="2463028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圓角矩形圖說文字 38"/>
          <p:cNvSpPr>
            <a:spLocks noChangeArrowheads="1"/>
          </p:cNvSpPr>
          <p:nvPr/>
        </p:nvSpPr>
        <p:spPr bwMode="auto">
          <a:xfrm>
            <a:off x="7332463" y="3291036"/>
            <a:ext cx="1384300" cy="838200"/>
          </a:xfrm>
          <a:prstGeom prst="wedgeRoundRectCallout">
            <a:avLst>
              <a:gd name="adj1" fmla="val 8194"/>
              <a:gd name="adj2" fmla="val 135227"/>
              <a:gd name="adj3" fmla="val 16667"/>
            </a:avLst>
          </a:prstGeom>
          <a:solidFill>
            <a:schemeClr val="accent1"/>
          </a:solidFill>
          <a:ln w="9525" algn="ctr">
            <a:solidFill>
              <a:schemeClr val="tx1"/>
            </a:solidFill>
            <a:miter lim="800000"/>
            <a:headEnd/>
            <a:tailEnd/>
          </a:ln>
        </p:spPr>
        <p:txBody>
          <a:bodyPr wrap="none"/>
          <a:lstStyle/>
          <a:p>
            <a:r>
              <a:rPr lang="zh-TW" altLang="en-US" sz="1400" b="1">
                <a:effectLst>
                  <a:outerShdw blurRad="38100" dist="38100" dir="2700000" algn="tl">
                    <a:srgbClr val="000000">
                      <a:alpha val="43137"/>
                    </a:srgbClr>
                  </a:outerShdw>
                </a:effectLst>
                <a:latin typeface="+mn-ea"/>
              </a:rPr>
              <a:t>若</a:t>
            </a:r>
            <a:r>
              <a:rPr lang="en-US" altLang="zh-TW" sz="1400" b="1">
                <a:effectLst>
                  <a:outerShdw blurRad="38100" dist="38100" dir="2700000" algn="tl">
                    <a:srgbClr val="000000">
                      <a:alpha val="43137"/>
                    </a:srgbClr>
                  </a:outerShdw>
                </a:effectLst>
                <a:latin typeface="+mn-ea"/>
              </a:rPr>
              <a:t>(3)</a:t>
            </a:r>
            <a:r>
              <a:rPr lang="zh-TW" altLang="en-US" sz="1400" b="1">
                <a:effectLst>
                  <a:outerShdw blurRad="38100" dist="38100" dir="2700000" algn="tl">
                    <a:srgbClr val="000000">
                      <a:alpha val="43137"/>
                    </a:srgbClr>
                  </a:outerShdw>
                </a:effectLst>
                <a:latin typeface="+mn-ea"/>
              </a:rPr>
              <a:t>市價賣出</a:t>
            </a:r>
            <a:endParaRPr lang="en-US" altLang="zh-TW" sz="1400" b="1">
              <a:effectLst>
                <a:outerShdw blurRad="38100" dist="38100" dir="2700000" algn="tl">
                  <a:srgbClr val="000000">
                    <a:alpha val="43137"/>
                  </a:srgbClr>
                </a:outerShdw>
              </a:effectLst>
              <a:latin typeface="+mn-ea"/>
            </a:endParaRPr>
          </a:p>
          <a:p>
            <a:r>
              <a:rPr lang="en-US" altLang="zh-TW" sz="1400" b="1">
                <a:effectLst>
                  <a:outerShdw blurRad="38100" dist="38100" dir="2700000" algn="tl">
                    <a:srgbClr val="000000">
                      <a:alpha val="43137"/>
                    </a:srgbClr>
                  </a:outerShdw>
                </a:effectLst>
                <a:latin typeface="+mn-ea"/>
              </a:rPr>
              <a:t>1</a:t>
            </a:r>
            <a:r>
              <a:rPr lang="zh-TW" altLang="en-US" sz="1400" b="1">
                <a:effectLst>
                  <a:outerShdw blurRad="38100" dist="38100" dir="2700000" algn="tl">
                    <a:srgbClr val="000000">
                      <a:alpha val="43137"/>
                    </a:srgbClr>
                  </a:outerShdw>
                </a:effectLst>
                <a:latin typeface="+mn-ea"/>
              </a:rPr>
              <a:t>口，則將成交</a:t>
            </a:r>
            <a:endParaRPr lang="en-US" altLang="zh-TW" sz="1400" b="1">
              <a:effectLst>
                <a:outerShdw blurRad="38100" dist="38100" dir="2700000" algn="tl">
                  <a:srgbClr val="000000">
                    <a:alpha val="43137"/>
                  </a:srgbClr>
                </a:outerShdw>
              </a:effectLst>
              <a:latin typeface="+mn-ea"/>
            </a:endParaRPr>
          </a:p>
          <a:p>
            <a:r>
              <a:rPr lang="zh-TW" altLang="en-US" sz="1400" b="1">
                <a:effectLst>
                  <a:outerShdw blurRad="38100" dist="38100" dir="2700000" algn="tl">
                    <a:srgbClr val="000000">
                      <a:alpha val="43137"/>
                    </a:srgbClr>
                  </a:outerShdw>
                </a:effectLst>
                <a:latin typeface="+mn-ea"/>
              </a:rPr>
              <a:t>於</a:t>
            </a:r>
            <a:r>
              <a:rPr lang="en-US" altLang="zh-TW" sz="1400" b="1">
                <a:effectLst>
                  <a:outerShdw blurRad="38100" dist="38100" dir="2700000" algn="tl">
                    <a:srgbClr val="000000">
                      <a:alpha val="43137"/>
                    </a:srgbClr>
                  </a:outerShdw>
                </a:effectLst>
                <a:latin typeface="+mn-ea"/>
              </a:rPr>
              <a:t>10,204</a:t>
            </a:r>
            <a:r>
              <a:rPr lang="zh-TW" altLang="en-US" sz="1400" b="1">
                <a:effectLst>
                  <a:outerShdw blurRad="38100" dist="38100" dir="2700000" algn="tl">
                    <a:srgbClr val="000000">
                      <a:alpha val="43137"/>
                    </a:srgbClr>
                  </a:outerShdw>
                </a:effectLst>
                <a:latin typeface="+mn-ea"/>
              </a:rPr>
              <a:t>點</a:t>
            </a:r>
          </a:p>
        </p:txBody>
      </p:sp>
      <p:sp>
        <p:nvSpPr>
          <p:cNvPr id="9" name="內容版面配置區 4"/>
          <p:cNvSpPr txBox="1">
            <a:spLocks/>
          </p:cNvSpPr>
          <p:nvPr/>
        </p:nvSpPr>
        <p:spPr bwMode="auto">
          <a:xfrm>
            <a:off x="444763" y="1988840"/>
            <a:ext cx="8483600" cy="1016000"/>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範例</a:t>
            </a:r>
            <a:r>
              <a:rPr lang="en-US" altLang="zh-TW" sz="2000" b="1" kern="0" dirty="0">
                <a:solidFill>
                  <a:srgbClr val="FFFF00"/>
                </a:solidFill>
                <a:effectLst>
                  <a:outerShdw blurRad="38100" dist="38100" dir="2700000" algn="tl">
                    <a:srgbClr val="000000">
                      <a:alpha val="43137"/>
                    </a:srgbClr>
                  </a:outerShdw>
                </a:effectLst>
                <a:latin typeface="+mn-ea"/>
              </a:rPr>
              <a:t>2(</a:t>
            </a:r>
            <a:r>
              <a:rPr lang="zh-TW" altLang="en-US" sz="2000" b="1" kern="0" dirty="0">
                <a:solidFill>
                  <a:srgbClr val="FFFF00"/>
                </a:solidFill>
                <a:effectLst>
                  <a:outerShdw blurRad="38100" dist="38100" dir="2700000" algn="tl">
                    <a:srgbClr val="000000">
                      <a:alpha val="43137"/>
                    </a:srgbClr>
                  </a:outerShdw>
                </a:effectLst>
                <a:latin typeface="+mn-ea"/>
              </a:rPr>
              <a:t>跨月價差委託與單式月份委託衍生至另一單式月份，其</a:t>
            </a:r>
            <a:r>
              <a:rPr lang="zh-TW" altLang="en-US" sz="2000" b="1" u="sng" kern="0" dirty="0">
                <a:solidFill>
                  <a:srgbClr val="00FF00"/>
                </a:solidFill>
                <a:effectLst>
                  <a:outerShdw blurRad="38100" dist="38100" dir="2700000" algn="tl">
                    <a:srgbClr val="000000">
                      <a:alpha val="43137"/>
                    </a:srgbClr>
                  </a:outerShdw>
                </a:effectLst>
                <a:latin typeface="+mn-ea"/>
              </a:rPr>
              <a:t>衍生買進價格高於該單式月份之即時價格區間上限</a:t>
            </a:r>
            <a:r>
              <a:rPr lang="en-US" altLang="zh-TW" sz="2000" b="1" kern="0" dirty="0">
                <a:solidFill>
                  <a:srgbClr val="00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a:t>
            </a:r>
            <a:endParaRPr lang="en-US" altLang="zh-TW" sz="2000" b="1" kern="0" dirty="0">
              <a:solidFill>
                <a:srgbClr val="FFFF00"/>
              </a:solidFill>
              <a:effectLst>
                <a:outerShdw blurRad="38100" dist="38100" dir="2700000" algn="tl">
                  <a:srgbClr val="000000">
                    <a:alpha val="43137"/>
                  </a:srgbClr>
                </a:outerShdw>
              </a:effectLst>
              <a:latin typeface="+mn-ea"/>
            </a:endParaRPr>
          </a:p>
        </p:txBody>
      </p:sp>
      <p:cxnSp>
        <p:nvCxnSpPr>
          <p:cNvPr id="146436" name="直線接點 10"/>
          <p:cNvCxnSpPr>
            <a:cxnSpLocks noChangeShapeType="1"/>
          </p:cNvCxnSpPr>
          <p:nvPr/>
        </p:nvCxnSpPr>
        <p:spPr bwMode="auto">
          <a:xfrm>
            <a:off x="961826" y="4480074"/>
            <a:ext cx="1774825" cy="0"/>
          </a:xfrm>
          <a:prstGeom prst="line">
            <a:avLst/>
          </a:prstGeom>
          <a:noFill/>
          <a:ln w="38100" algn="ctr">
            <a:solidFill>
              <a:schemeClr val="tx1"/>
            </a:solidFill>
            <a:miter lim="800000"/>
            <a:headEnd/>
            <a:tailEnd/>
          </a:ln>
        </p:spPr>
      </p:cxnSp>
      <p:cxnSp>
        <p:nvCxnSpPr>
          <p:cNvPr id="146437" name="直線接點 11"/>
          <p:cNvCxnSpPr>
            <a:cxnSpLocks noChangeShapeType="1"/>
          </p:cNvCxnSpPr>
          <p:nvPr/>
        </p:nvCxnSpPr>
        <p:spPr bwMode="auto">
          <a:xfrm>
            <a:off x="3633588" y="4494361"/>
            <a:ext cx="1774825" cy="0"/>
          </a:xfrm>
          <a:prstGeom prst="line">
            <a:avLst/>
          </a:prstGeom>
          <a:noFill/>
          <a:ln w="38100" algn="ctr">
            <a:solidFill>
              <a:schemeClr val="tx1"/>
            </a:solidFill>
            <a:miter lim="800000"/>
            <a:headEnd/>
            <a:tailEnd/>
          </a:ln>
        </p:spPr>
      </p:cxnSp>
      <p:cxnSp>
        <p:nvCxnSpPr>
          <p:cNvPr id="146438" name="直線接點 12"/>
          <p:cNvCxnSpPr>
            <a:cxnSpLocks noChangeShapeType="1"/>
          </p:cNvCxnSpPr>
          <p:nvPr/>
        </p:nvCxnSpPr>
        <p:spPr bwMode="auto">
          <a:xfrm>
            <a:off x="6241851" y="4486424"/>
            <a:ext cx="1776412" cy="0"/>
          </a:xfrm>
          <a:prstGeom prst="line">
            <a:avLst/>
          </a:prstGeom>
          <a:noFill/>
          <a:ln w="38100" algn="ctr">
            <a:solidFill>
              <a:schemeClr val="tx1"/>
            </a:solidFill>
            <a:miter lim="800000"/>
            <a:headEnd/>
            <a:tailEnd/>
          </a:ln>
        </p:spPr>
      </p:cxnSp>
      <p:cxnSp>
        <p:nvCxnSpPr>
          <p:cNvPr id="146439" name="直線接點 13"/>
          <p:cNvCxnSpPr>
            <a:cxnSpLocks noChangeShapeType="1"/>
          </p:cNvCxnSpPr>
          <p:nvPr/>
        </p:nvCxnSpPr>
        <p:spPr bwMode="auto">
          <a:xfrm>
            <a:off x="1822251" y="4480074"/>
            <a:ext cx="11112" cy="1244600"/>
          </a:xfrm>
          <a:prstGeom prst="line">
            <a:avLst/>
          </a:prstGeom>
          <a:noFill/>
          <a:ln w="38100" algn="ctr">
            <a:solidFill>
              <a:schemeClr val="tx1"/>
            </a:solidFill>
            <a:miter lim="800000"/>
            <a:headEnd/>
            <a:tailEnd/>
          </a:ln>
        </p:spPr>
      </p:cxnSp>
      <p:cxnSp>
        <p:nvCxnSpPr>
          <p:cNvPr id="146440" name="直線接點 14"/>
          <p:cNvCxnSpPr>
            <a:cxnSpLocks noChangeShapeType="1"/>
          </p:cNvCxnSpPr>
          <p:nvPr/>
        </p:nvCxnSpPr>
        <p:spPr bwMode="auto">
          <a:xfrm>
            <a:off x="4579738" y="4505474"/>
            <a:ext cx="11113" cy="1243012"/>
          </a:xfrm>
          <a:prstGeom prst="line">
            <a:avLst/>
          </a:prstGeom>
          <a:noFill/>
          <a:ln w="38100" algn="ctr">
            <a:solidFill>
              <a:schemeClr val="tx1"/>
            </a:solidFill>
            <a:miter lim="800000"/>
            <a:headEnd/>
            <a:tailEnd/>
          </a:ln>
        </p:spPr>
      </p:cxnSp>
      <p:cxnSp>
        <p:nvCxnSpPr>
          <p:cNvPr id="146441" name="直線接點 15"/>
          <p:cNvCxnSpPr>
            <a:cxnSpLocks noChangeShapeType="1"/>
          </p:cNvCxnSpPr>
          <p:nvPr/>
        </p:nvCxnSpPr>
        <p:spPr bwMode="auto">
          <a:xfrm>
            <a:off x="7188001" y="4497536"/>
            <a:ext cx="11112" cy="1244600"/>
          </a:xfrm>
          <a:prstGeom prst="line">
            <a:avLst/>
          </a:prstGeom>
          <a:noFill/>
          <a:ln w="38100" algn="ctr">
            <a:solidFill>
              <a:schemeClr val="tx1"/>
            </a:solidFill>
            <a:miter lim="800000"/>
            <a:headEnd/>
            <a:tailEnd/>
          </a:ln>
        </p:spPr>
      </p:cxnSp>
      <p:sp>
        <p:nvSpPr>
          <p:cNvPr id="146442" name="文字方塊 16"/>
          <p:cNvSpPr txBox="1">
            <a:spLocks noChangeArrowheads="1"/>
          </p:cNvSpPr>
          <p:nvPr/>
        </p:nvSpPr>
        <p:spPr bwMode="auto">
          <a:xfrm>
            <a:off x="3620888" y="5130949"/>
            <a:ext cx="117211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5</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6443" name="文字方塊 19"/>
          <p:cNvSpPr txBox="1">
            <a:spLocks noChangeArrowheads="1"/>
          </p:cNvSpPr>
          <p:nvPr/>
        </p:nvSpPr>
        <p:spPr bwMode="auto">
          <a:xfrm>
            <a:off x="5727501" y="4588024"/>
            <a:ext cx="18004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dirty="0">
                <a:effectLst>
                  <a:outerShdw blurRad="38100" dist="38100" dir="2700000" algn="tl">
                    <a:srgbClr val="000000">
                      <a:alpha val="43137"/>
                    </a:srgbClr>
                  </a:outerShdw>
                </a:effectLst>
                <a:latin typeface="+mn-ea"/>
                <a:ea typeface="+mn-ea"/>
              </a:rPr>
              <a:t>(1+2)</a:t>
            </a:r>
            <a:r>
              <a:rPr lang="zh-TW" altLang="en-US" sz="1400" b="1" dirty="0">
                <a:effectLst>
                  <a:outerShdw blurRad="38100" dist="38100" dir="2700000" algn="tl">
                    <a:srgbClr val="000000">
                      <a:alpha val="43137"/>
                    </a:srgbClr>
                  </a:outerShdw>
                </a:effectLst>
                <a:latin typeface="+mn-ea"/>
                <a:ea typeface="+mn-ea"/>
              </a:rPr>
              <a:t> </a:t>
            </a:r>
            <a:r>
              <a:rPr lang="en-US" altLang="zh-TW" sz="1400" b="1" dirty="0">
                <a:effectLst>
                  <a:outerShdw blurRad="38100" dist="38100" dir="2700000" algn="tl">
                    <a:srgbClr val="000000">
                      <a:alpha val="43137"/>
                    </a:srgbClr>
                  </a:outerShdw>
                </a:effectLst>
                <a:latin typeface="+mn-ea"/>
                <a:ea typeface="+mn-ea"/>
              </a:rPr>
              <a:t>10,204</a:t>
            </a:r>
            <a:r>
              <a:rPr lang="zh-TW" altLang="en-US" sz="1400" b="1" dirty="0">
                <a:effectLst>
                  <a:outerShdw blurRad="38100" dist="38100" dir="2700000" algn="tl">
                    <a:srgbClr val="000000">
                      <a:alpha val="43137"/>
                    </a:srgbClr>
                  </a:outerShdw>
                </a:effectLst>
                <a:latin typeface="+mn-ea"/>
                <a:ea typeface="+mn-ea"/>
              </a:rPr>
              <a:t> </a:t>
            </a:r>
            <a:r>
              <a:rPr lang="en-US" altLang="zh-TW" sz="1400" b="1" dirty="0">
                <a:effectLst>
                  <a:outerShdw blurRad="38100" dist="38100" dir="2700000" algn="tl">
                    <a:srgbClr val="000000">
                      <a:alpha val="43137"/>
                    </a:srgbClr>
                  </a:outerShdw>
                </a:effectLst>
                <a:latin typeface="+mn-ea"/>
                <a:ea typeface="+mn-ea"/>
              </a:rPr>
              <a:t>(1</a:t>
            </a:r>
            <a:r>
              <a:rPr lang="zh-TW" altLang="en-US" sz="1400" b="1" dirty="0">
                <a:effectLst>
                  <a:outerShdw blurRad="38100" dist="38100" dir="2700000" algn="tl">
                    <a:srgbClr val="000000">
                      <a:alpha val="43137"/>
                    </a:srgbClr>
                  </a:outerShdw>
                </a:effectLst>
                <a:latin typeface="+mn-ea"/>
                <a:ea typeface="+mn-ea"/>
              </a:rPr>
              <a:t>口</a:t>
            </a:r>
            <a:r>
              <a:rPr lang="en-US" altLang="zh-TW" sz="1400" b="1" dirty="0">
                <a:effectLst>
                  <a:outerShdw blurRad="38100" dist="38100" dir="2700000" algn="tl">
                    <a:srgbClr val="000000">
                      <a:alpha val="43137"/>
                    </a:srgbClr>
                  </a:outerShdw>
                </a:effectLst>
                <a:latin typeface="+mn-ea"/>
                <a:ea typeface="+mn-ea"/>
              </a:rPr>
              <a:t>)</a:t>
            </a:r>
            <a:endParaRPr lang="zh-TW" altLang="en-US" sz="1400" b="1" dirty="0">
              <a:effectLst>
                <a:outerShdw blurRad="38100" dist="38100" dir="2700000" algn="tl">
                  <a:srgbClr val="000000">
                    <a:alpha val="43137"/>
                  </a:srgbClr>
                </a:outerShdw>
              </a:effectLst>
              <a:latin typeface="+mn-ea"/>
              <a:ea typeface="+mn-ea"/>
            </a:endParaRPr>
          </a:p>
        </p:txBody>
      </p:sp>
      <p:sp>
        <p:nvSpPr>
          <p:cNvPr id="146444" name="文字方塊 20"/>
          <p:cNvSpPr txBox="1">
            <a:spLocks noChangeArrowheads="1"/>
          </p:cNvSpPr>
          <p:nvPr/>
        </p:nvSpPr>
        <p:spPr bwMode="auto">
          <a:xfrm>
            <a:off x="1565076" y="4175274"/>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dirty="0">
                <a:solidFill>
                  <a:schemeClr val="tx1"/>
                </a:solidFill>
                <a:latin typeface="+mn-ea"/>
                <a:ea typeface="+mn-ea"/>
              </a:rPr>
              <a:t>10</a:t>
            </a:r>
            <a:r>
              <a:rPr lang="zh-TW" altLang="en-US" sz="1400" b="1" dirty="0">
                <a:solidFill>
                  <a:schemeClr val="tx1"/>
                </a:solidFill>
                <a:latin typeface="+mn-ea"/>
                <a:ea typeface="+mn-ea"/>
              </a:rPr>
              <a:t>月</a:t>
            </a:r>
          </a:p>
        </p:txBody>
      </p:sp>
      <p:sp>
        <p:nvSpPr>
          <p:cNvPr id="146445" name="文字方塊 21"/>
          <p:cNvSpPr txBox="1">
            <a:spLocks noChangeArrowheads="1"/>
          </p:cNvSpPr>
          <p:nvPr/>
        </p:nvSpPr>
        <p:spPr bwMode="auto">
          <a:xfrm>
            <a:off x="6986388" y="4189561"/>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latin typeface="+mn-ea"/>
                <a:ea typeface="+mn-ea"/>
              </a:rPr>
              <a:t>11</a:t>
            </a:r>
            <a:r>
              <a:rPr lang="zh-TW" altLang="en-US" sz="1400" b="1">
                <a:solidFill>
                  <a:schemeClr val="tx1"/>
                </a:solidFill>
                <a:latin typeface="+mn-ea"/>
                <a:ea typeface="+mn-ea"/>
              </a:rPr>
              <a:t>月</a:t>
            </a:r>
          </a:p>
        </p:txBody>
      </p:sp>
      <p:sp>
        <p:nvSpPr>
          <p:cNvPr id="146446" name="文字方塊 22"/>
          <p:cNvSpPr txBox="1">
            <a:spLocks noChangeArrowheads="1"/>
          </p:cNvSpPr>
          <p:nvPr/>
        </p:nvSpPr>
        <p:spPr bwMode="auto">
          <a:xfrm>
            <a:off x="4143176" y="4200674"/>
            <a:ext cx="99257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latin typeface="+mn-ea"/>
                <a:ea typeface="+mn-ea"/>
              </a:rPr>
              <a:t>10</a:t>
            </a:r>
            <a:r>
              <a:rPr lang="zh-TW" altLang="en-US" sz="1400" b="1">
                <a:solidFill>
                  <a:schemeClr val="tx1"/>
                </a:solidFill>
                <a:latin typeface="+mn-ea"/>
                <a:ea typeface="+mn-ea"/>
              </a:rPr>
              <a:t>月</a:t>
            </a:r>
            <a:r>
              <a:rPr lang="en-US" altLang="zh-TW" sz="1400" b="1">
                <a:solidFill>
                  <a:schemeClr val="tx1"/>
                </a:solidFill>
                <a:latin typeface="+mn-ea"/>
                <a:ea typeface="+mn-ea"/>
              </a:rPr>
              <a:t>/11</a:t>
            </a:r>
            <a:r>
              <a:rPr lang="zh-TW" altLang="en-US" sz="1400" b="1">
                <a:solidFill>
                  <a:schemeClr val="tx1"/>
                </a:solidFill>
                <a:latin typeface="+mn-ea"/>
                <a:ea typeface="+mn-ea"/>
              </a:rPr>
              <a:t>月</a:t>
            </a:r>
          </a:p>
        </p:txBody>
      </p:sp>
      <p:cxnSp>
        <p:nvCxnSpPr>
          <p:cNvPr id="146447" name="直線單箭頭接點 25"/>
          <p:cNvCxnSpPr>
            <a:cxnSpLocks noChangeShapeType="1"/>
          </p:cNvCxnSpPr>
          <p:nvPr/>
        </p:nvCxnSpPr>
        <p:spPr bwMode="auto">
          <a:xfrm flipH="1" flipV="1">
            <a:off x="6862563" y="4891236"/>
            <a:ext cx="25400" cy="1574800"/>
          </a:xfrm>
          <a:prstGeom prst="straightConnector1">
            <a:avLst/>
          </a:prstGeom>
          <a:noFill/>
          <a:ln w="38100" algn="ctr">
            <a:solidFill>
              <a:srgbClr val="FF0000"/>
            </a:solidFill>
            <a:miter lim="800000"/>
            <a:headEnd/>
            <a:tailEnd type="arrow" w="med" len="med"/>
          </a:ln>
        </p:spPr>
      </p:cxnSp>
      <p:cxnSp>
        <p:nvCxnSpPr>
          <p:cNvPr id="146448" name="直線接點 26"/>
          <p:cNvCxnSpPr>
            <a:cxnSpLocks noChangeShapeType="1"/>
          </p:cNvCxnSpPr>
          <p:nvPr/>
        </p:nvCxnSpPr>
        <p:spPr bwMode="auto">
          <a:xfrm flipV="1">
            <a:off x="1065013" y="4824561"/>
            <a:ext cx="742950" cy="9525"/>
          </a:xfrm>
          <a:prstGeom prst="line">
            <a:avLst/>
          </a:prstGeom>
          <a:noFill/>
          <a:ln w="38100" algn="ctr">
            <a:solidFill>
              <a:schemeClr val="tx1"/>
            </a:solidFill>
            <a:prstDash val="sysDash"/>
            <a:miter lim="800000"/>
            <a:headEnd/>
            <a:tailEnd/>
          </a:ln>
        </p:spPr>
      </p:cxnSp>
      <p:sp>
        <p:nvSpPr>
          <p:cNvPr id="146449" name="文字方塊 27"/>
          <p:cNvSpPr txBox="1">
            <a:spLocks noChangeArrowheads="1"/>
          </p:cNvSpPr>
          <p:nvPr/>
        </p:nvSpPr>
        <p:spPr bwMode="auto">
          <a:xfrm>
            <a:off x="352226" y="4662636"/>
            <a:ext cx="86445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10200</a:t>
            </a:r>
          </a:p>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買上限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6450" name="直線接點 28"/>
          <p:cNvCxnSpPr>
            <a:cxnSpLocks noChangeShapeType="1"/>
          </p:cNvCxnSpPr>
          <p:nvPr/>
        </p:nvCxnSpPr>
        <p:spPr bwMode="auto">
          <a:xfrm flipV="1">
            <a:off x="1822251" y="5535761"/>
            <a:ext cx="744537" cy="7938"/>
          </a:xfrm>
          <a:prstGeom prst="line">
            <a:avLst/>
          </a:prstGeom>
          <a:noFill/>
          <a:ln w="38100" algn="ctr">
            <a:solidFill>
              <a:schemeClr val="tx1"/>
            </a:solidFill>
            <a:prstDash val="sysDash"/>
            <a:miter lim="800000"/>
            <a:headEnd/>
            <a:tailEnd/>
          </a:ln>
        </p:spPr>
      </p:cxnSp>
      <p:sp>
        <p:nvSpPr>
          <p:cNvPr id="146451" name="文字方塊 29"/>
          <p:cNvSpPr txBox="1">
            <a:spLocks noChangeArrowheads="1"/>
          </p:cNvSpPr>
          <p:nvPr/>
        </p:nvSpPr>
        <p:spPr bwMode="auto">
          <a:xfrm>
            <a:off x="2339752" y="5400824"/>
            <a:ext cx="8572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9800</a:t>
            </a:r>
          </a:p>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賣下限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6452" name="直線接點 30"/>
          <p:cNvCxnSpPr>
            <a:cxnSpLocks noChangeShapeType="1"/>
          </p:cNvCxnSpPr>
          <p:nvPr/>
        </p:nvCxnSpPr>
        <p:spPr bwMode="auto">
          <a:xfrm flipV="1">
            <a:off x="6430763" y="4938861"/>
            <a:ext cx="742950" cy="7938"/>
          </a:xfrm>
          <a:prstGeom prst="line">
            <a:avLst/>
          </a:prstGeom>
          <a:noFill/>
          <a:ln w="38100" algn="ctr">
            <a:solidFill>
              <a:schemeClr val="tx1"/>
            </a:solidFill>
            <a:prstDash val="sysDash"/>
            <a:miter lim="800000"/>
            <a:headEnd/>
            <a:tailEnd/>
          </a:ln>
        </p:spPr>
      </p:cxnSp>
      <p:sp>
        <p:nvSpPr>
          <p:cNvPr id="146453" name="文字方塊 31"/>
          <p:cNvSpPr txBox="1">
            <a:spLocks noChangeArrowheads="1"/>
          </p:cNvSpPr>
          <p:nvPr/>
        </p:nvSpPr>
        <p:spPr bwMode="auto">
          <a:xfrm>
            <a:off x="5800526" y="4853136"/>
            <a:ext cx="8288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10200</a:t>
            </a:r>
          </a:p>
          <a:p>
            <a:pPr>
              <a:lnSpc>
                <a:spcPts val="1200"/>
              </a:lnSpc>
            </a:pP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買上限</a:t>
            </a:r>
            <a:r>
              <a:rPr lang="en-US" altLang="zh-TW" sz="1200" b="1">
                <a:solidFill>
                  <a:srgbClr val="00FF00"/>
                </a:solidFill>
                <a:effectLst>
                  <a:outerShdw blurRad="38100" dist="38100" dir="2700000" algn="tl">
                    <a:srgbClr val="000000">
                      <a:alpha val="43137"/>
                    </a:srgbClr>
                  </a:outerShdw>
                </a:effectLst>
                <a:latin typeface="+mn-ea"/>
                <a:ea typeface="+mn-ea"/>
              </a:rPr>
              <a:t>)</a:t>
            </a:r>
            <a:r>
              <a:rPr lang="zh-TW" altLang="en-US" sz="1200" b="1">
                <a:solidFill>
                  <a:srgbClr val="00FF00"/>
                </a:solidFill>
                <a:effectLst>
                  <a:outerShdw blurRad="38100" dist="38100" dir="2700000" algn="tl">
                    <a:srgbClr val="000000">
                      <a:alpha val="43137"/>
                    </a:srgbClr>
                  </a:outerShdw>
                </a:effectLst>
                <a:latin typeface="+mn-ea"/>
                <a:ea typeface="+mn-ea"/>
              </a:rPr>
              <a:t> </a:t>
            </a:r>
          </a:p>
        </p:txBody>
      </p:sp>
      <p:cxnSp>
        <p:nvCxnSpPr>
          <p:cNvPr id="146454" name="直線接點 32"/>
          <p:cNvCxnSpPr>
            <a:cxnSpLocks noChangeShapeType="1"/>
          </p:cNvCxnSpPr>
          <p:nvPr/>
        </p:nvCxnSpPr>
        <p:spPr bwMode="auto">
          <a:xfrm flipV="1">
            <a:off x="7211813" y="5532586"/>
            <a:ext cx="744538" cy="9525"/>
          </a:xfrm>
          <a:prstGeom prst="line">
            <a:avLst/>
          </a:prstGeom>
          <a:noFill/>
          <a:ln w="38100" algn="ctr">
            <a:solidFill>
              <a:schemeClr val="tx1"/>
            </a:solidFill>
            <a:prstDash val="sysDash"/>
            <a:miter lim="800000"/>
            <a:headEnd/>
            <a:tailEnd/>
          </a:ln>
        </p:spPr>
      </p:cxnSp>
      <p:sp>
        <p:nvSpPr>
          <p:cNvPr id="146455" name="文字方塊 33"/>
          <p:cNvSpPr txBox="1">
            <a:spLocks noChangeArrowheads="1"/>
          </p:cNvSpPr>
          <p:nvPr/>
        </p:nvSpPr>
        <p:spPr bwMode="auto">
          <a:xfrm>
            <a:off x="7584083" y="5399236"/>
            <a:ext cx="10025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9800</a:t>
            </a:r>
          </a:p>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賣下限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6456" name="直線接點 34"/>
          <p:cNvCxnSpPr>
            <a:cxnSpLocks noChangeShapeType="1"/>
          </p:cNvCxnSpPr>
          <p:nvPr/>
        </p:nvCxnSpPr>
        <p:spPr bwMode="auto">
          <a:xfrm flipV="1">
            <a:off x="3839963" y="4773761"/>
            <a:ext cx="742950" cy="7938"/>
          </a:xfrm>
          <a:prstGeom prst="line">
            <a:avLst/>
          </a:prstGeom>
          <a:noFill/>
          <a:ln w="38100" algn="ctr">
            <a:solidFill>
              <a:schemeClr val="tx1"/>
            </a:solidFill>
            <a:prstDash val="sysDash"/>
            <a:miter lim="800000"/>
            <a:headEnd/>
            <a:tailEnd/>
          </a:ln>
        </p:spPr>
      </p:cxnSp>
      <p:sp>
        <p:nvSpPr>
          <p:cNvPr id="146457" name="文字方塊 35"/>
          <p:cNvSpPr txBox="1">
            <a:spLocks noChangeArrowheads="1"/>
          </p:cNvSpPr>
          <p:nvPr/>
        </p:nvSpPr>
        <p:spPr bwMode="auto">
          <a:xfrm>
            <a:off x="3424038" y="4646761"/>
            <a:ext cx="787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100</a:t>
            </a:r>
          </a:p>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買上限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6458" name="直線接點 36"/>
          <p:cNvCxnSpPr>
            <a:cxnSpLocks noChangeShapeType="1"/>
          </p:cNvCxnSpPr>
          <p:nvPr/>
        </p:nvCxnSpPr>
        <p:spPr bwMode="auto">
          <a:xfrm flipV="1">
            <a:off x="4573388" y="5472261"/>
            <a:ext cx="744538" cy="7938"/>
          </a:xfrm>
          <a:prstGeom prst="line">
            <a:avLst/>
          </a:prstGeom>
          <a:noFill/>
          <a:ln w="38100" algn="ctr">
            <a:solidFill>
              <a:schemeClr val="tx1"/>
            </a:solidFill>
            <a:prstDash val="sysDash"/>
            <a:miter lim="800000"/>
            <a:headEnd/>
            <a:tailEnd/>
          </a:ln>
        </p:spPr>
      </p:cxnSp>
      <p:sp>
        <p:nvSpPr>
          <p:cNvPr id="146459" name="文字方塊 37"/>
          <p:cNvSpPr txBox="1">
            <a:spLocks noChangeArrowheads="1"/>
          </p:cNvSpPr>
          <p:nvPr/>
        </p:nvSpPr>
        <p:spPr bwMode="auto">
          <a:xfrm>
            <a:off x="4945657" y="5337324"/>
            <a:ext cx="88344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-100</a:t>
            </a:r>
          </a:p>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賣下限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6460" name="直線接點 43"/>
          <p:cNvCxnSpPr>
            <a:cxnSpLocks noChangeShapeType="1"/>
          </p:cNvCxnSpPr>
          <p:nvPr/>
        </p:nvCxnSpPr>
        <p:spPr bwMode="auto">
          <a:xfrm>
            <a:off x="982463" y="6453336"/>
            <a:ext cx="5880100" cy="12700"/>
          </a:xfrm>
          <a:prstGeom prst="line">
            <a:avLst/>
          </a:prstGeom>
          <a:noFill/>
          <a:ln w="38100" algn="ctr">
            <a:solidFill>
              <a:srgbClr val="FF0000"/>
            </a:solidFill>
            <a:miter lim="800000"/>
            <a:headEnd/>
            <a:tailEnd/>
          </a:ln>
        </p:spPr>
      </p:cxnSp>
      <p:cxnSp>
        <p:nvCxnSpPr>
          <p:cNvPr id="146461" name="直線接點 45"/>
          <p:cNvCxnSpPr>
            <a:cxnSpLocks noChangeShapeType="1"/>
          </p:cNvCxnSpPr>
          <p:nvPr/>
        </p:nvCxnSpPr>
        <p:spPr bwMode="auto">
          <a:xfrm>
            <a:off x="982463" y="5437336"/>
            <a:ext cx="0" cy="1016000"/>
          </a:xfrm>
          <a:prstGeom prst="line">
            <a:avLst/>
          </a:prstGeom>
          <a:noFill/>
          <a:ln w="38100" algn="ctr">
            <a:solidFill>
              <a:srgbClr val="FF0000"/>
            </a:solidFill>
            <a:miter lim="800000"/>
            <a:headEnd/>
            <a:tailEnd/>
          </a:ln>
        </p:spPr>
      </p:cxnSp>
      <p:sp>
        <p:nvSpPr>
          <p:cNvPr id="146462" name="文字方塊 50"/>
          <p:cNvSpPr txBox="1">
            <a:spLocks noChangeArrowheads="1"/>
          </p:cNvSpPr>
          <p:nvPr/>
        </p:nvSpPr>
        <p:spPr bwMode="auto">
          <a:xfrm>
            <a:off x="406201" y="5100786"/>
            <a:ext cx="16209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dirty="0">
                <a:solidFill>
                  <a:schemeClr val="tx1"/>
                </a:solidFill>
                <a:effectLst>
                  <a:outerShdw blurRad="38100" dist="38100" dir="2700000" algn="tl">
                    <a:srgbClr val="000000">
                      <a:alpha val="43137"/>
                    </a:srgbClr>
                  </a:outerShdw>
                </a:effectLst>
                <a:latin typeface="+mn-ea"/>
                <a:ea typeface="+mn-ea"/>
              </a:rPr>
              <a:t>(2)</a:t>
            </a:r>
            <a:r>
              <a:rPr lang="zh-TW" altLang="en-US" sz="1400" b="1" dirty="0">
                <a:solidFill>
                  <a:schemeClr val="tx1"/>
                </a:solidFill>
                <a:effectLst>
                  <a:outerShdw blurRad="38100" dist="38100" dir="2700000" algn="tl">
                    <a:srgbClr val="000000">
                      <a:alpha val="43137"/>
                    </a:srgbClr>
                  </a:outerShdw>
                </a:effectLst>
                <a:latin typeface="+mn-ea"/>
                <a:ea typeface="+mn-ea"/>
              </a:rPr>
              <a:t> </a:t>
            </a:r>
            <a:r>
              <a:rPr lang="en-US" altLang="zh-TW" sz="1400" b="1" dirty="0">
                <a:solidFill>
                  <a:schemeClr val="tx1"/>
                </a:solidFill>
                <a:effectLst>
                  <a:outerShdw blurRad="38100" dist="38100" dir="2700000" algn="tl">
                    <a:srgbClr val="000000">
                      <a:alpha val="43137"/>
                    </a:srgbClr>
                  </a:outerShdw>
                </a:effectLst>
                <a:latin typeface="+mn-ea"/>
                <a:ea typeface="+mn-ea"/>
              </a:rPr>
              <a:t>10,199</a:t>
            </a:r>
            <a:r>
              <a:rPr lang="zh-TW" altLang="en-US" sz="1400" b="1" dirty="0">
                <a:solidFill>
                  <a:schemeClr val="tx1"/>
                </a:solidFill>
                <a:effectLst>
                  <a:outerShdw blurRad="38100" dist="38100" dir="2700000" algn="tl">
                    <a:srgbClr val="000000">
                      <a:alpha val="43137"/>
                    </a:srgbClr>
                  </a:outerShdw>
                </a:effectLst>
                <a:latin typeface="+mn-ea"/>
                <a:ea typeface="+mn-ea"/>
              </a:rPr>
              <a:t> </a:t>
            </a:r>
            <a:r>
              <a:rPr lang="en-US" altLang="zh-TW" sz="1400" b="1" dirty="0">
                <a:solidFill>
                  <a:schemeClr val="tx1"/>
                </a:solidFill>
                <a:effectLst>
                  <a:outerShdw blurRad="38100" dist="38100" dir="2700000" algn="tl">
                    <a:srgbClr val="000000">
                      <a:alpha val="43137"/>
                    </a:srgbClr>
                  </a:outerShdw>
                </a:effectLst>
                <a:latin typeface="+mn-ea"/>
                <a:ea typeface="+mn-ea"/>
              </a:rPr>
              <a:t>(1</a:t>
            </a:r>
            <a:r>
              <a:rPr lang="zh-TW" altLang="en-US" sz="1400" b="1" dirty="0">
                <a:solidFill>
                  <a:schemeClr val="tx1"/>
                </a:solidFill>
                <a:effectLst>
                  <a:outerShdw blurRad="38100" dist="38100" dir="2700000" algn="tl">
                    <a:srgbClr val="000000">
                      <a:alpha val="43137"/>
                    </a:srgbClr>
                  </a:outerShdw>
                </a:effectLst>
                <a:latin typeface="+mn-ea"/>
                <a:ea typeface="+mn-ea"/>
              </a:rPr>
              <a:t>口</a:t>
            </a:r>
            <a:r>
              <a:rPr lang="en-US" altLang="zh-TW" sz="1400" b="1" dirty="0">
                <a:solidFill>
                  <a:schemeClr val="tx1"/>
                </a:solidFill>
                <a:effectLst>
                  <a:outerShdw blurRad="38100" dist="38100" dir="2700000" algn="tl">
                    <a:srgbClr val="000000">
                      <a:alpha val="43137"/>
                    </a:srgbClr>
                  </a:outerShdw>
                </a:effectLst>
                <a:latin typeface="+mn-ea"/>
                <a:ea typeface="+mn-ea"/>
              </a:rPr>
              <a:t>)</a:t>
            </a:r>
            <a:endParaRPr lang="zh-TW" altLang="en-US" sz="1400" b="1" dirty="0">
              <a:solidFill>
                <a:schemeClr val="tx1"/>
              </a:solidFill>
              <a:effectLst>
                <a:outerShdw blurRad="38100" dist="38100" dir="2700000" algn="tl">
                  <a:srgbClr val="000000">
                    <a:alpha val="43137"/>
                  </a:srgbClr>
                </a:outerShdw>
              </a:effectLst>
              <a:latin typeface="+mn-ea"/>
              <a:ea typeface="+mn-ea"/>
            </a:endParaRPr>
          </a:p>
        </p:txBody>
      </p:sp>
      <p:cxnSp>
        <p:nvCxnSpPr>
          <p:cNvPr id="146463" name="直線接點 40"/>
          <p:cNvCxnSpPr>
            <a:cxnSpLocks noChangeShapeType="1"/>
          </p:cNvCxnSpPr>
          <p:nvPr/>
        </p:nvCxnSpPr>
        <p:spPr bwMode="auto">
          <a:xfrm>
            <a:off x="4119363" y="5437336"/>
            <a:ext cx="0" cy="1016000"/>
          </a:xfrm>
          <a:prstGeom prst="line">
            <a:avLst/>
          </a:prstGeom>
          <a:noFill/>
          <a:ln w="38100" algn="ctr">
            <a:solidFill>
              <a:srgbClr val="FF0000"/>
            </a:solidFill>
            <a:miter lim="800000"/>
            <a:headEnd/>
            <a:tailEnd/>
          </a:ln>
        </p:spPr>
      </p:cxnSp>
      <p:sp>
        <p:nvSpPr>
          <p:cNvPr id="146465" name="文字方塊 41"/>
          <p:cNvSpPr txBox="1">
            <a:spLocks noChangeArrowheads="1"/>
          </p:cNvSpPr>
          <p:nvPr/>
        </p:nvSpPr>
        <p:spPr bwMode="auto">
          <a:xfrm>
            <a:off x="7276901" y="4897586"/>
            <a:ext cx="14414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(3)</a:t>
            </a:r>
            <a:r>
              <a:rPr lang="zh-TW" altLang="en-US" sz="1400" b="1">
                <a:solidFill>
                  <a:schemeClr val="tx1"/>
                </a:solidFill>
                <a:effectLst>
                  <a:outerShdw blurRad="38100" dist="38100" dir="2700000" algn="tl">
                    <a:srgbClr val="000000">
                      <a:alpha val="43137"/>
                    </a:srgbClr>
                  </a:outerShdw>
                </a:effectLst>
                <a:latin typeface="+mn-ea"/>
                <a:ea typeface="+mn-ea"/>
              </a:rPr>
              <a:t> 市價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6466" name="圓角矩形 44"/>
          <p:cNvSpPr>
            <a:spLocks noChangeArrowheads="1"/>
          </p:cNvSpPr>
          <p:nvPr/>
        </p:nvSpPr>
        <p:spPr bwMode="auto">
          <a:xfrm>
            <a:off x="5186163" y="3570436"/>
            <a:ext cx="2006600" cy="660400"/>
          </a:xfrm>
          <a:prstGeom prst="roundRect">
            <a:avLst>
              <a:gd name="adj" fmla="val 16667"/>
            </a:avLst>
          </a:prstGeom>
          <a:solidFill>
            <a:schemeClr val="accent1"/>
          </a:solidFill>
          <a:ln w="9525" algn="ctr">
            <a:solidFill>
              <a:schemeClr val="tx1"/>
            </a:solidFill>
            <a:miter lim="800000"/>
            <a:headEnd/>
            <a:tailEnd/>
          </a:ln>
        </p:spPr>
        <p:txBody>
          <a:bodyPr wrap="none"/>
          <a:lstStyle/>
          <a:p>
            <a:r>
              <a:rPr lang="zh-TW" altLang="en-US" sz="1600" b="1">
                <a:effectLst>
                  <a:outerShdw blurRad="38100" dist="38100" dir="2700000" algn="tl">
                    <a:srgbClr val="000000">
                      <a:alpha val="43137"/>
                    </a:srgbClr>
                  </a:outerShdw>
                </a:effectLst>
                <a:latin typeface="+mn-ea"/>
              </a:rPr>
              <a:t>衍生買單高於即時價</a:t>
            </a:r>
            <a:endParaRPr lang="en-US" altLang="zh-TW" sz="1600" b="1">
              <a:effectLst>
                <a:outerShdw blurRad="38100" dist="38100" dir="2700000" algn="tl">
                  <a:srgbClr val="000000">
                    <a:alpha val="43137"/>
                  </a:srgbClr>
                </a:outerShdw>
              </a:effectLst>
              <a:latin typeface="+mn-ea"/>
            </a:endParaRPr>
          </a:p>
          <a:p>
            <a:r>
              <a:rPr lang="zh-TW" altLang="en-US" sz="1600" b="1">
                <a:effectLst>
                  <a:outerShdw blurRad="38100" dist="38100" dir="2700000" algn="tl">
                    <a:srgbClr val="000000">
                      <a:alpha val="43137"/>
                    </a:srgbClr>
                  </a:outerShdw>
                </a:effectLst>
                <a:latin typeface="+mn-ea"/>
              </a:rPr>
              <a:t>格區間上限不會退單</a:t>
            </a:r>
          </a:p>
        </p:txBody>
      </p:sp>
      <p:sp>
        <p:nvSpPr>
          <p:cNvPr id="146467" name="圓角矩形 42"/>
          <p:cNvSpPr>
            <a:spLocks noChangeArrowheads="1"/>
          </p:cNvSpPr>
          <p:nvPr/>
        </p:nvSpPr>
        <p:spPr bwMode="auto">
          <a:xfrm>
            <a:off x="804663" y="3252936"/>
            <a:ext cx="3860800" cy="939800"/>
          </a:xfrm>
          <a:prstGeom prst="roundRect">
            <a:avLst>
              <a:gd name="adj" fmla="val 16667"/>
            </a:avLst>
          </a:prstGeom>
          <a:solidFill>
            <a:schemeClr val="accent1"/>
          </a:solidFill>
          <a:ln w="9525" algn="ctr">
            <a:solidFill>
              <a:schemeClr val="tx1"/>
            </a:solidFill>
            <a:miter lim="800000"/>
            <a:headEnd/>
            <a:tailEnd/>
          </a:ln>
        </p:spPr>
        <p:txBody>
          <a:bodyPr wrap="none" anchor="ctr"/>
          <a:lstStyle/>
          <a:p>
            <a:r>
              <a:rPr lang="zh-TW" altLang="en-US" sz="1600" b="1" dirty="0">
                <a:effectLst>
                  <a:outerShdw blurRad="38100" dist="38100" dir="2700000" algn="tl">
                    <a:srgbClr val="000000">
                      <a:alpha val="43137"/>
                    </a:srgbClr>
                  </a:outerShdw>
                </a:effectLst>
                <a:latin typeface="+mn-ea"/>
              </a:rPr>
              <a:t>正常狀況下，因委託簿中買賣委託密集，</a:t>
            </a:r>
            <a:endParaRPr lang="en-US" altLang="zh-TW" sz="1600" b="1" dirty="0">
              <a:effectLst>
                <a:outerShdw blurRad="38100" dist="38100" dir="2700000" algn="tl">
                  <a:srgbClr val="000000">
                    <a:alpha val="43137"/>
                  </a:srgbClr>
                </a:outerShdw>
              </a:effectLst>
              <a:latin typeface="+mn-ea"/>
            </a:endParaRPr>
          </a:p>
          <a:p>
            <a:r>
              <a:rPr lang="zh-TW" altLang="en-US" sz="1600" b="1" dirty="0">
                <a:effectLst>
                  <a:outerShdw blurRad="38100" dist="38100" dir="2700000" algn="tl">
                    <a:srgbClr val="000000">
                      <a:alpha val="43137"/>
                    </a:srgbClr>
                  </a:outerShdw>
                </a:effectLst>
                <a:latin typeface="+mn-ea"/>
              </a:rPr>
              <a:t>故衍生價格不會高</a:t>
            </a:r>
            <a:r>
              <a:rPr lang="en-US" altLang="zh-TW" sz="1600" b="1" dirty="0">
                <a:effectLst>
                  <a:outerShdw blurRad="38100" dist="38100" dir="2700000" algn="tl">
                    <a:srgbClr val="000000">
                      <a:alpha val="43137"/>
                    </a:srgbClr>
                  </a:outerShdw>
                </a:effectLst>
                <a:latin typeface="+mn-ea"/>
              </a:rPr>
              <a:t>(</a:t>
            </a:r>
            <a:r>
              <a:rPr lang="zh-TW" altLang="en-US" sz="1600" b="1" dirty="0">
                <a:effectLst>
                  <a:outerShdw blurRad="38100" dist="38100" dir="2700000" algn="tl">
                    <a:srgbClr val="000000">
                      <a:alpha val="43137"/>
                    </a:srgbClr>
                  </a:outerShdw>
                </a:effectLst>
                <a:latin typeface="+mn-ea"/>
              </a:rPr>
              <a:t>低</a:t>
            </a:r>
            <a:r>
              <a:rPr lang="en-US" altLang="zh-TW" sz="1600" b="1" dirty="0">
                <a:effectLst>
                  <a:outerShdw blurRad="38100" dist="38100" dir="2700000" algn="tl">
                    <a:srgbClr val="000000">
                      <a:alpha val="43137"/>
                    </a:srgbClr>
                  </a:outerShdw>
                </a:effectLst>
                <a:latin typeface="+mn-ea"/>
              </a:rPr>
              <a:t>)</a:t>
            </a:r>
            <a:r>
              <a:rPr lang="zh-TW" altLang="en-US" sz="1600" b="1" dirty="0">
                <a:effectLst>
                  <a:outerShdw blurRad="38100" dist="38100" dir="2700000" algn="tl">
                    <a:srgbClr val="000000">
                      <a:alpha val="43137"/>
                    </a:srgbClr>
                  </a:outerShdw>
                </a:effectLst>
                <a:latin typeface="+mn-ea"/>
              </a:rPr>
              <a:t>於即時價格區間上</a:t>
            </a:r>
            <a:endParaRPr lang="en-US" altLang="zh-TW" sz="1600" b="1" dirty="0">
              <a:effectLst>
                <a:outerShdw blurRad="38100" dist="38100" dir="2700000" algn="tl">
                  <a:srgbClr val="000000">
                    <a:alpha val="43137"/>
                  </a:srgbClr>
                </a:outerShdw>
              </a:effectLst>
              <a:latin typeface="+mn-ea"/>
            </a:endParaRPr>
          </a:p>
          <a:p>
            <a:r>
              <a:rPr lang="en-US" altLang="zh-TW" sz="1600" b="1" dirty="0">
                <a:effectLst>
                  <a:outerShdw blurRad="38100" dist="38100" dir="2700000" algn="tl">
                    <a:srgbClr val="000000">
                      <a:alpha val="43137"/>
                    </a:srgbClr>
                  </a:outerShdw>
                </a:effectLst>
                <a:latin typeface="+mn-ea"/>
              </a:rPr>
              <a:t>(</a:t>
            </a:r>
            <a:r>
              <a:rPr lang="zh-TW" altLang="en-US" sz="1600" b="1" dirty="0">
                <a:effectLst>
                  <a:outerShdw blurRad="38100" dist="38100" dir="2700000" algn="tl">
                    <a:srgbClr val="000000">
                      <a:alpha val="43137"/>
                    </a:srgbClr>
                  </a:outerShdw>
                </a:effectLst>
                <a:latin typeface="+mn-ea"/>
              </a:rPr>
              <a:t>下</a:t>
            </a:r>
            <a:r>
              <a:rPr lang="en-US" altLang="zh-TW" sz="1600" b="1" dirty="0">
                <a:effectLst>
                  <a:outerShdw blurRad="38100" dist="38100" dir="2700000" algn="tl">
                    <a:srgbClr val="000000">
                      <a:alpha val="43137"/>
                    </a:srgbClr>
                  </a:outerShdw>
                </a:effectLst>
                <a:latin typeface="+mn-ea"/>
              </a:rPr>
              <a:t>)</a:t>
            </a:r>
            <a:r>
              <a:rPr lang="zh-TW" altLang="en-US" sz="1600" b="1" dirty="0">
                <a:effectLst>
                  <a:outerShdw blurRad="38100" dist="38100" dir="2700000" algn="tl">
                    <a:srgbClr val="000000">
                      <a:alpha val="43137"/>
                    </a:srgbClr>
                  </a:outerShdw>
                </a:effectLst>
                <a:latin typeface="+mn-ea"/>
              </a:rPr>
              <a:t>限，本範例僅在少數狀況下才會發生</a:t>
            </a:r>
            <a:endParaRPr lang="en-US" altLang="zh-TW" sz="1600" b="1" dirty="0">
              <a:effectLst>
                <a:outerShdw blurRad="38100" dist="38100" dir="2700000" algn="tl">
                  <a:srgbClr val="000000">
                    <a:alpha val="43137"/>
                  </a:srgbClr>
                </a:outerShdw>
              </a:effectLst>
              <a:latin typeface="+mn-ea"/>
            </a:endParaRPr>
          </a:p>
        </p:txBody>
      </p:sp>
      <p:sp>
        <p:nvSpPr>
          <p:cNvPr id="38"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15</a:t>
            </a:r>
            <a:endParaRPr lang="zh-TW" altLang="en-US" b="1" dirty="0">
              <a:solidFill>
                <a:srgbClr val="FFFF00"/>
              </a:solidFill>
              <a:effectLst>
                <a:outerShdw blurRad="38100" dist="38100" dir="2700000" algn="tl">
                  <a:srgbClr val="000000"/>
                </a:outerShdw>
              </a:effectLst>
              <a:latin typeface="+mn-ea"/>
            </a:endParaRPr>
          </a:p>
        </p:txBody>
      </p:sp>
      <p:sp>
        <p:nvSpPr>
          <p:cNvPr id="39" name="Rectangle 4"/>
          <p:cNvSpPr>
            <a:spLocks noChangeArrowheads="1"/>
          </p:cNvSpPr>
          <p:nvPr/>
        </p:nvSpPr>
        <p:spPr bwMode="auto">
          <a:xfrm>
            <a:off x="2732890" y="1355789"/>
            <a:ext cx="3773470"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衍生單不適用動態價格穩定措施</a:t>
            </a:r>
            <a:endParaRPr lang="zh-TW" altLang="en-US" dirty="0" smtClean="0">
              <a:effectLst>
                <a:outerShdw blurRad="38100" dist="38100" dir="2700000" algn="tl">
                  <a:srgbClr val="000000"/>
                </a:outerShdw>
              </a:effectLst>
            </a:endParaRPr>
          </a:p>
        </p:txBody>
      </p:sp>
    </p:spTree>
    <p:extLst>
      <p:ext uri="{BB962C8B-B14F-4D97-AF65-F5344CB8AC3E}">
        <p14:creationId xmlns:p14="http://schemas.microsoft.com/office/powerpoint/2010/main" val="1358701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內容版面配置區 4"/>
          <p:cNvSpPr txBox="1">
            <a:spLocks/>
          </p:cNvSpPr>
          <p:nvPr/>
        </p:nvSpPr>
        <p:spPr bwMode="auto">
          <a:xfrm>
            <a:off x="377825" y="1916831"/>
            <a:ext cx="8483600" cy="864097"/>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範例</a:t>
            </a:r>
            <a:r>
              <a:rPr lang="en-US" altLang="zh-TW" sz="2000" b="1" kern="0" dirty="0">
                <a:solidFill>
                  <a:srgbClr val="FFFF00"/>
                </a:solidFill>
                <a:effectLst>
                  <a:outerShdw blurRad="38100" dist="38100" dir="2700000" algn="tl">
                    <a:srgbClr val="000000">
                      <a:alpha val="43137"/>
                    </a:srgbClr>
                  </a:outerShdw>
                </a:effectLst>
                <a:latin typeface="+mn-ea"/>
              </a:rPr>
              <a:t>3(</a:t>
            </a:r>
            <a:r>
              <a:rPr lang="zh-TW" altLang="en-US" sz="2000" b="1" kern="0" dirty="0">
                <a:solidFill>
                  <a:srgbClr val="FFFF00"/>
                </a:solidFill>
                <a:effectLst>
                  <a:outerShdw blurRad="38100" dist="38100" dir="2700000" algn="tl">
                    <a:srgbClr val="000000">
                      <a:alpha val="43137"/>
                    </a:srgbClr>
                  </a:outerShdw>
                </a:effectLst>
                <a:latin typeface="+mn-ea"/>
              </a:rPr>
              <a:t>兩單式月份委託衍生至跨月價差，其</a:t>
            </a:r>
            <a:r>
              <a:rPr lang="zh-TW" altLang="en-US" sz="2000" b="1" u="sng" kern="0" dirty="0">
                <a:solidFill>
                  <a:srgbClr val="00FF00"/>
                </a:solidFill>
                <a:effectLst>
                  <a:outerShdw blurRad="38100" dist="38100" dir="2700000" algn="tl">
                    <a:srgbClr val="000000">
                      <a:alpha val="43137"/>
                    </a:srgbClr>
                  </a:outerShdw>
                </a:effectLst>
                <a:latin typeface="+mn-ea"/>
              </a:rPr>
              <a:t>衍生買進價格高於該跨月價差之即時價格區間上限</a:t>
            </a:r>
            <a:r>
              <a:rPr lang="en-US" altLang="zh-TW" sz="2000" b="1" kern="0" dirty="0">
                <a:solidFill>
                  <a:srgbClr val="00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a:t>
            </a:r>
            <a:endParaRPr lang="en-US" altLang="zh-TW" sz="2000" b="1" kern="0" dirty="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2800"/>
              </a:lnSpc>
              <a:spcBef>
                <a:spcPts val="0"/>
              </a:spcBef>
              <a:buFont typeface="Wingdings" pitchFamily="2" charset="2"/>
              <a:buChar char="n"/>
              <a:defRPr/>
            </a:pPr>
            <a:endParaRPr lang="en-US" altLang="zh-TW" sz="2000" b="1" kern="0" dirty="0">
              <a:solidFill>
                <a:srgbClr val="FFFF00"/>
              </a:solidFill>
              <a:effectLst>
                <a:outerShdw blurRad="38100" dist="38100" dir="2700000" algn="tl">
                  <a:srgbClr val="000000">
                    <a:alpha val="43137"/>
                  </a:srgbClr>
                </a:outerShdw>
              </a:effectLst>
              <a:latin typeface="+mn-ea"/>
            </a:endParaRPr>
          </a:p>
        </p:txBody>
      </p:sp>
      <p:cxnSp>
        <p:nvCxnSpPr>
          <p:cNvPr id="147459" name="直線接點 10"/>
          <p:cNvCxnSpPr>
            <a:cxnSpLocks noChangeShapeType="1"/>
          </p:cNvCxnSpPr>
          <p:nvPr/>
        </p:nvCxnSpPr>
        <p:spPr bwMode="auto">
          <a:xfrm>
            <a:off x="932657" y="3878362"/>
            <a:ext cx="1774825" cy="0"/>
          </a:xfrm>
          <a:prstGeom prst="line">
            <a:avLst/>
          </a:prstGeom>
          <a:noFill/>
          <a:ln w="38100" algn="ctr">
            <a:solidFill>
              <a:schemeClr val="tx1"/>
            </a:solidFill>
            <a:miter lim="800000"/>
            <a:headEnd/>
            <a:tailEnd/>
          </a:ln>
        </p:spPr>
      </p:cxnSp>
      <p:cxnSp>
        <p:nvCxnSpPr>
          <p:cNvPr id="147460" name="直線接點 11"/>
          <p:cNvCxnSpPr>
            <a:cxnSpLocks noChangeShapeType="1"/>
          </p:cNvCxnSpPr>
          <p:nvPr/>
        </p:nvCxnSpPr>
        <p:spPr bwMode="auto">
          <a:xfrm>
            <a:off x="3604419" y="3892649"/>
            <a:ext cx="1774825" cy="0"/>
          </a:xfrm>
          <a:prstGeom prst="line">
            <a:avLst/>
          </a:prstGeom>
          <a:noFill/>
          <a:ln w="38100" algn="ctr">
            <a:solidFill>
              <a:schemeClr val="tx1"/>
            </a:solidFill>
            <a:miter lim="800000"/>
            <a:headEnd/>
            <a:tailEnd/>
          </a:ln>
        </p:spPr>
      </p:cxnSp>
      <p:cxnSp>
        <p:nvCxnSpPr>
          <p:cNvPr id="147461" name="直線接點 12"/>
          <p:cNvCxnSpPr>
            <a:cxnSpLocks noChangeShapeType="1"/>
          </p:cNvCxnSpPr>
          <p:nvPr/>
        </p:nvCxnSpPr>
        <p:spPr bwMode="auto">
          <a:xfrm>
            <a:off x="6390482" y="3884712"/>
            <a:ext cx="1776412" cy="0"/>
          </a:xfrm>
          <a:prstGeom prst="line">
            <a:avLst/>
          </a:prstGeom>
          <a:noFill/>
          <a:ln w="38100" algn="ctr">
            <a:solidFill>
              <a:schemeClr val="tx1"/>
            </a:solidFill>
            <a:miter lim="800000"/>
            <a:headEnd/>
            <a:tailEnd/>
          </a:ln>
        </p:spPr>
      </p:cxnSp>
      <p:cxnSp>
        <p:nvCxnSpPr>
          <p:cNvPr id="147462" name="直線接點 13"/>
          <p:cNvCxnSpPr>
            <a:cxnSpLocks noChangeShapeType="1"/>
          </p:cNvCxnSpPr>
          <p:nvPr/>
        </p:nvCxnSpPr>
        <p:spPr bwMode="auto">
          <a:xfrm>
            <a:off x="1793082" y="3878362"/>
            <a:ext cx="11112" cy="1244600"/>
          </a:xfrm>
          <a:prstGeom prst="line">
            <a:avLst/>
          </a:prstGeom>
          <a:noFill/>
          <a:ln w="38100" algn="ctr">
            <a:solidFill>
              <a:schemeClr val="tx1"/>
            </a:solidFill>
            <a:miter lim="800000"/>
            <a:headEnd/>
            <a:tailEnd/>
          </a:ln>
        </p:spPr>
      </p:cxnSp>
      <p:cxnSp>
        <p:nvCxnSpPr>
          <p:cNvPr id="147463" name="直線接點 14"/>
          <p:cNvCxnSpPr>
            <a:cxnSpLocks noChangeShapeType="1"/>
          </p:cNvCxnSpPr>
          <p:nvPr/>
        </p:nvCxnSpPr>
        <p:spPr bwMode="auto">
          <a:xfrm>
            <a:off x="4550569" y="3903762"/>
            <a:ext cx="11113" cy="1243012"/>
          </a:xfrm>
          <a:prstGeom prst="line">
            <a:avLst/>
          </a:prstGeom>
          <a:noFill/>
          <a:ln w="38100" algn="ctr">
            <a:solidFill>
              <a:schemeClr val="tx1"/>
            </a:solidFill>
            <a:miter lim="800000"/>
            <a:headEnd/>
            <a:tailEnd/>
          </a:ln>
        </p:spPr>
      </p:cxnSp>
      <p:cxnSp>
        <p:nvCxnSpPr>
          <p:cNvPr id="147464" name="直線接點 15"/>
          <p:cNvCxnSpPr>
            <a:cxnSpLocks noChangeShapeType="1"/>
          </p:cNvCxnSpPr>
          <p:nvPr/>
        </p:nvCxnSpPr>
        <p:spPr bwMode="auto">
          <a:xfrm>
            <a:off x="7336632" y="3895824"/>
            <a:ext cx="11112" cy="1244600"/>
          </a:xfrm>
          <a:prstGeom prst="line">
            <a:avLst/>
          </a:prstGeom>
          <a:noFill/>
          <a:ln w="38100" algn="ctr">
            <a:solidFill>
              <a:schemeClr val="tx1"/>
            </a:solidFill>
            <a:miter lim="800000"/>
            <a:headEnd/>
            <a:tailEnd/>
          </a:ln>
        </p:spPr>
      </p:cxnSp>
      <p:sp>
        <p:nvSpPr>
          <p:cNvPr id="147465" name="文字方塊 17"/>
          <p:cNvSpPr txBox="1">
            <a:spLocks noChangeArrowheads="1"/>
          </p:cNvSpPr>
          <p:nvPr/>
        </p:nvSpPr>
        <p:spPr bwMode="auto">
          <a:xfrm>
            <a:off x="6074569" y="4533999"/>
            <a:ext cx="16209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(2)</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10,199</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7466" name="文字方塊 18"/>
          <p:cNvSpPr txBox="1">
            <a:spLocks noChangeArrowheads="1"/>
          </p:cNvSpPr>
          <p:nvPr/>
        </p:nvSpPr>
        <p:spPr bwMode="auto">
          <a:xfrm>
            <a:off x="1812132" y="4295874"/>
            <a:ext cx="16209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10,001</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7467" name="文字方塊 19"/>
          <p:cNvSpPr txBox="1">
            <a:spLocks noChangeArrowheads="1"/>
          </p:cNvSpPr>
          <p:nvPr/>
        </p:nvSpPr>
        <p:spPr bwMode="auto">
          <a:xfrm>
            <a:off x="3285332" y="3948212"/>
            <a:ext cx="14414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effectLst>
                  <a:outerShdw blurRad="38100" dist="38100" dir="2700000" algn="tl">
                    <a:srgbClr val="000000">
                      <a:alpha val="43137"/>
                    </a:srgbClr>
                  </a:outerShdw>
                </a:effectLst>
                <a:latin typeface="+mn-ea"/>
                <a:ea typeface="+mn-ea"/>
              </a:rPr>
              <a:t>(1+2)</a:t>
            </a:r>
            <a:r>
              <a:rPr lang="zh-TW" altLang="en-US" sz="1400" b="1">
                <a:effectLst>
                  <a:outerShdw blurRad="38100" dist="38100" dir="2700000" algn="tl">
                    <a:srgbClr val="000000">
                      <a:alpha val="43137"/>
                    </a:srgbClr>
                  </a:outerShdw>
                </a:effectLst>
                <a:latin typeface="+mn-ea"/>
                <a:ea typeface="+mn-ea"/>
              </a:rPr>
              <a:t> </a:t>
            </a:r>
            <a:r>
              <a:rPr lang="en-US" altLang="zh-TW" sz="1400" b="1">
                <a:effectLst>
                  <a:outerShdw blurRad="38100" dist="38100" dir="2700000" algn="tl">
                    <a:srgbClr val="000000">
                      <a:alpha val="43137"/>
                    </a:srgbClr>
                  </a:outerShdw>
                </a:effectLst>
                <a:latin typeface="+mn-ea"/>
                <a:ea typeface="+mn-ea"/>
              </a:rPr>
              <a:t>198(1</a:t>
            </a:r>
            <a:r>
              <a:rPr lang="zh-TW" altLang="en-US" sz="1400" b="1">
                <a:effectLst>
                  <a:outerShdw blurRad="38100" dist="38100" dir="2700000" algn="tl">
                    <a:srgbClr val="000000">
                      <a:alpha val="43137"/>
                    </a:srgbClr>
                  </a:outerShdw>
                </a:effectLst>
                <a:latin typeface="+mn-ea"/>
                <a:ea typeface="+mn-ea"/>
              </a:rPr>
              <a:t>口</a:t>
            </a:r>
            <a:r>
              <a:rPr lang="en-US" altLang="zh-TW" sz="1400" b="1">
                <a:effectLst>
                  <a:outerShdw blurRad="38100" dist="38100" dir="2700000" algn="tl">
                    <a:srgbClr val="000000">
                      <a:alpha val="43137"/>
                    </a:srgbClr>
                  </a:outerShdw>
                </a:effectLst>
                <a:latin typeface="+mn-ea"/>
                <a:ea typeface="+mn-ea"/>
              </a:rPr>
              <a:t>)</a:t>
            </a:r>
            <a:endParaRPr lang="zh-TW" altLang="en-US" sz="1400" b="1">
              <a:effectLst>
                <a:outerShdw blurRad="38100" dist="38100" dir="2700000" algn="tl">
                  <a:srgbClr val="000000">
                    <a:alpha val="43137"/>
                  </a:srgbClr>
                </a:outerShdw>
              </a:effectLst>
              <a:latin typeface="+mn-ea"/>
              <a:ea typeface="+mn-ea"/>
            </a:endParaRPr>
          </a:p>
        </p:txBody>
      </p:sp>
      <p:sp>
        <p:nvSpPr>
          <p:cNvPr id="147468" name="文字方塊 20"/>
          <p:cNvSpPr txBox="1">
            <a:spLocks noChangeArrowheads="1"/>
          </p:cNvSpPr>
          <p:nvPr/>
        </p:nvSpPr>
        <p:spPr bwMode="auto">
          <a:xfrm>
            <a:off x="1535907" y="3573562"/>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10</a:t>
            </a:r>
            <a:r>
              <a:rPr lang="zh-TW" altLang="en-US" sz="1400" b="1">
                <a:solidFill>
                  <a:schemeClr val="tx1"/>
                </a:solidFill>
                <a:effectLst>
                  <a:outerShdw blurRad="38100" dist="38100" dir="2700000" algn="tl">
                    <a:srgbClr val="000000">
                      <a:alpha val="43137"/>
                    </a:srgbClr>
                  </a:outerShdw>
                </a:effectLst>
                <a:latin typeface="+mn-ea"/>
                <a:ea typeface="+mn-ea"/>
              </a:rPr>
              <a:t>月</a:t>
            </a:r>
          </a:p>
        </p:txBody>
      </p:sp>
      <p:sp>
        <p:nvSpPr>
          <p:cNvPr id="147469" name="文字方塊 21"/>
          <p:cNvSpPr txBox="1">
            <a:spLocks noChangeArrowheads="1"/>
          </p:cNvSpPr>
          <p:nvPr/>
        </p:nvSpPr>
        <p:spPr bwMode="auto">
          <a:xfrm>
            <a:off x="7135019" y="3587849"/>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11</a:t>
            </a:r>
            <a:r>
              <a:rPr lang="zh-TW" altLang="en-US" sz="1400" b="1">
                <a:solidFill>
                  <a:schemeClr val="tx1"/>
                </a:solidFill>
                <a:effectLst>
                  <a:outerShdw blurRad="38100" dist="38100" dir="2700000" algn="tl">
                    <a:srgbClr val="000000">
                      <a:alpha val="43137"/>
                    </a:srgbClr>
                  </a:outerShdw>
                </a:effectLst>
                <a:latin typeface="+mn-ea"/>
                <a:ea typeface="+mn-ea"/>
              </a:rPr>
              <a:t>月</a:t>
            </a:r>
          </a:p>
        </p:txBody>
      </p:sp>
      <p:sp>
        <p:nvSpPr>
          <p:cNvPr id="147470" name="文字方塊 22"/>
          <p:cNvSpPr txBox="1">
            <a:spLocks noChangeArrowheads="1"/>
          </p:cNvSpPr>
          <p:nvPr/>
        </p:nvSpPr>
        <p:spPr bwMode="auto">
          <a:xfrm>
            <a:off x="4114007" y="3598962"/>
            <a:ext cx="99257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10</a:t>
            </a:r>
            <a:r>
              <a:rPr lang="zh-TW" altLang="en-US" sz="1400" b="1">
                <a:solidFill>
                  <a:schemeClr val="tx1"/>
                </a:solidFill>
                <a:effectLst>
                  <a:outerShdw blurRad="38100" dist="38100" dir="2700000" algn="tl">
                    <a:srgbClr val="000000">
                      <a:alpha val="43137"/>
                    </a:srgbClr>
                  </a:outerShdw>
                </a:effectLst>
                <a:latin typeface="+mn-ea"/>
                <a:ea typeface="+mn-ea"/>
              </a:rPr>
              <a:t>月</a:t>
            </a:r>
            <a:r>
              <a:rPr lang="en-US" altLang="zh-TW" sz="1400" b="1">
                <a:solidFill>
                  <a:schemeClr val="tx1"/>
                </a:solidFill>
                <a:effectLst>
                  <a:outerShdw blurRad="38100" dist="38100" dir="2700000" algn="tl">
                    <a:srgbClr val="000000">
                      <a:alpha val="43137"/>
                    </a:srgbClr>
                  </a:outerShdw>
                </a:effectLst>
                <a:latin typeface="+mn-ea"/>
                <a:ea typeface="+mn-ea"/>
              </a:rPr>
              <a:t>/11</a:t>
            </a:r>
            <a:r>
              <a:rPr lang="zh-TW" altLang="en-US" sz="1400" b="1">
                <a:solidFill>
                  <a:schemeClr val="tx1"/>
                </a:solidFill>
                <a:effectLst>
                  <a:outerShdw blurRad="38100" dist="38100" dir="2700000" algn="tl">
                    <a:srgbClr val="000000">
                      <a:alpha val="43137"/>
                    </a:srgbClr>
                  </a:outerShdw>
                </a:effectLst>
                <a:latin typeface="+mn-ea"/>
                <a:ea typeface="+mn-ea"/>
              </a:rPr>
              <a:t>月</a:t>
            </a:r>
          </a:p>
        </p:txBody>
      </p:sp>
      <p:cxnSp>
        <p:nvCxnSpPr>
          <p:cNvPr id="147471" name="直線單箭頭接點 25"/>
          <p:cNvCxnSpPr>
            <a:cxnSpLocks noChangeShapeType="1"/>
          </p:cNvCxnSpPr>
          <p:nvPr/>
        </p:nvCxnSpPr>
        <p:spPr bwMode="auto">
          <a:xfrm flipH="1">
            <a:off x="4071144" y="3159224"/>
            <a:ext cx="19050" cy="777875"/>
          </a:xfrm>
          <a:prstGeom prst="straightConnector1">
            <a:avLst/>
          </a:prstGeom>
          <a:noFill/>
          <a:ln w="38100" algn="ctr">
            <a:solidFill>
              <a:srgbClr val="FF0000"/>
            </a:solidFill>
            <a:miter lim="800000"/>
            <a:headEnd/>
            <a:tailEnd type="arrow" w="med" len="med"/>
          </a:ln>
        </p:spPr>
      </p:cxnSp>
      <p:cxnSp>
        <p:nvCxnSpPr>
          <p:cNvPr id="147472" name="直線接點 26"/>
          <p:cNvCxnSpPr>
            <a:cxnSpLocks noChangeShapeType="1"/>
          </p:cNvCxnSpPr>
          <p:nvPr/>
        </p:nvCxnSpPr>
        <p:spPr bwMode="auto">
          <a:xfrm flipV="1">
            <a:off x="1035844" y="4222849"/>
            <a:ext cx="742950" cy="9525"/>
          </a:xfrm>
          <a:prstGeom prst="line">
            <a:avLst/>
          </a:prstGeom>
          <a:noFill/>
          <a:ln w="38100" algn="ctr">
            <a:solidFill>
              <a:schemeClr val="tx1"/>
            </a:solidFill>
            <a:prstDash val="sysDash"/>
            <a:miter lim="800000"/>
            <a:headEnd/>
            <a:tailEnd/>
          </a:ln>
        </p:spPr>
      </p:cxnSp>
      <p:sp>
        <p:nvSpPr>
          <p:cNvPr id="147473" name="文字方塊 27"/>
          <p:cNvSpPr txBox="1">
            <a:spLocks noChangeArrowheads="1"/>
          </p:cNvSpPr>
          <p:nvPr/>
        </p:nvSpPr>
        <p:spPr bwMode="auto">
          <a:xfrm>
            <a:off x="323057" y="4060924"/>
            <a:ext cx="81875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10200</a:t>
            </a:r>
          </a:p>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買上限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7474" name="直線接點 28"/>
          <p:cNvCxnSpPr>
            <a:cxnSpLocks noChangeShapeType="1"/>
          </p:cNvCxnSpPr>
          <p:nvPr/>
        </p:nvCxnSpPr>
        <p:spPr bwMode="auto">
          <a:xfrm flipV="1">
            <a:off x="1793082" y="4934049"/>
            <a:ext cx="744537" cy="7938"/>
          </a:xfrm>
          <a:prstGeom prst="line">
            <a:avLst/>
          </a:prstGeom>
          <a:noFill/>
          <a:ln w="38100" algn="ctr">
            <a:solidFill>
              <a:schemeClr val="tx1"/>
            </a:solidFill>
            <a:prstDash val="sysDash"/>
            <a:miter lim="800000"/>
            <a:headEnd/>
            <a:tailEnd/>
          </a:ln>
        </p:spPr>
      </p:cxnSp>
      <p:sp>
        <p:nvSpPr>
          <p:cNvPr id="147475" name="文字方塊 29"/>
          <p:cNvSpPr txBox="1">
            <a:spLocks noChangeArrowheads="1"/>
          </p:cNvSpPr>
          <p:nvPr/>
        </p:nvSpPr>
        <p:spPr bwMode="auto">
          <a:xfrm>
            <a:off x="2299494" y="4799112"/>
            <a:ext cx="8683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9800</a:t>
            </a:r>
          </a:p>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賣下限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7476" name="直線接點 30"/>
          <p:cNvCxnSpPr>
            <a:cxnSpLocks noChangeShapeType="1"/>
          </p:cNvCxnSpPr>
          <p:nvPr/>
        </p:nvCxnSpPr>
        <p:spPr bwMode="auto">
          <a:xfrm flipV="1">
            <a:off x="6579394" y="4197449"/>
            <a:ext cx="742950" cy="7938"/>
          </a:xfrm>
          <a:prstGeom prst="line">
            <a:avLst/>
          </a:prstGeom>
          <a:noFill/>
          <a:ln w="38100" algn="ctr">
            <a:solidFill>
              <a:schemeClr val="tx1"/>
            </a:solidFill>
            <a:prstDash val="sysDash"/>
            <a:miter lim="800000"/>
            <a:headEnd/>
            <a:tailEnd/>
          </a:ln>
        </p:spPr>
      </p:cxnSp>
      <p:sp>
        <p:nvSpPr>
          <p:cNvPr id="147477" name="文字方塊 31"/>
          <p:cNvSpPr txBox="1">
            <a:spLocks noChangeArrowheads="1"/>
          </p:cNvSpPr>
          <p:nvPr/>
        </p:nvSpPr>
        <p:spPr bwMode="auto">
          <a:xfrm>
            <a:off x="5949157" y="4035524"/>
            <a:ext cx="8715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10200</a:t>
            </a:r>
          </a:p>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買上限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7478" name="直線接點 32"/>
          <p:cNvCxnSpPr>
            <a:cxnSpLocks noChangeShapeType="1"/>
          </p:cNvCxnSpPr>
          <p:nvPr/>
        </p:nvCxnSpPr>
        <p:spPr bwMode="auto">
          <a:xfrm flipV="1">
            <a:off x="7360444" y="4930874"/>
            <a:ext cx="744538" cy="9525"/>
          </a:xfrm>
          <a:prstGeom prst="line">
            <a:avLst/>
          </a:prstGeom>
          <a:noFill/>
          <a:ln w="38100" algn="ctr">
            <a:solidFill>
              <a:schemeClr val="tx1"/>
            </a:solidFill>
            <a:prstDash val="sysDash"/>
            <a:miter lim="800000"/>
            <a:headEnd/>
            <a:tailEnd/>
          </a:ln>
        </p:spPr>
      </p:cxnSp>
      <p:sp>
        <p:nvSpPr>
          <p:cNvPr id="147479" name="文字方塊 33"/>
          <p:cNvSpPr txBox="1">
            <a:spLocks noChangeArrowheads="1"/>
          </p:cNvSpPr>
          <p:nvPr/>
        </p:nvSpPr>
        <p:spPr bwMode="auto">
          <a:xfrm>
            <a:off x="7910562" y="4797524"/>
            <a:ext cx="8246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9800</a:t>
            </a:r>
          </a:p>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賣下限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7480" name="直線接點 34"/>
          <p:cNvCxnSpPr>
            <a:cxnSpLocks noChangeShapeType="1"/>
          </p:cNvCxnSpPr>
          <p:nvPr/>
        </p:nvCxnSpPr>
        <p:spPr bwMode="auto">
          <a:xfrm flipV="1">
            <a:off x="3810794" y="4387949"/>
            <a:ext cx="742950" cy="7938"/>
          </a:xfrm>
          <a:prstGeom prst="line">
            <a:avLst/>
          </a:prstGeom>
          <a:noFill/>
          <a:ln w="38100" algn="ctr">
            <a:solidFill>
              <a:schemeClr val="tx1"/>
            </a:solidFill>
            <a:prstDash val="sysDash"/>
            <a:miter lim="800000"/>
            <a:headEnd/>
            <a:tailEnd/>
          </a:ln>
        </p:spPr>
      </p:cxnSp>
      <p:sp>
        <p:nvSpPr>
          <p:cNvPr id="147481" name="文字方塊 35"/>
          <p:cNvSpPr txBox="1">
            <a:spLocks noChangeArrowheads="1"/>
          </p:cNvSpPr>
          <p:nvPr/>
        </p:nvSpPr>
        <p:spPr bwMode="auto">
          <a:xfrm>
            <a:off x="3394868" y="4260949"/>
            <a:ext cx="9152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100</a:t>
            </a:r>
          </a:p>
          <a:p>
            <a:pP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買上限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7482" name="直線接點 36"/>
          <p:cNvCxnSpPr>
            <a:cxnSpLocks noChangeShapeType="1"/>
          </p:cNvCxnSpPr>
          <p:nvPr/>
        </p:nvCxnSpPr>
        <p:spPr bwMode="auto">
          <a:xfrm flipV="1">
            <a:off x="4544219" y="4870549"/>
            <a:ext cx="744538" cy="7938"/>
          </a:xfrm>
          <a:prstGeom prst="line">
            <a:avLst/>
          </a:prstGeom>
          <a:noFill/>
          <a:ln w="38100" algn="ctr">
            <a:solidFill>
              <a:schemeClr val="tx1"/>
            </a:solidFill>
            <a:prstDash val="sysDash"/>
            <a:miter lim="800000"/>
            <a:headEnd/>
            <a:tailEnd/>
          </a:ln>
        </p:spPr>
      </p:cxnSp>
      <p:sp>
        <p:nvSpPr>
          <p:cNvPr id="147483" name="文字方塊 37"/>
          <p:cNvSpPr txBox="1">
            <a:spLocks noChangeArrowheads="1"/>
          </p:cNvSpPr>
          <p:nvPr/>
        </p:nvSpPr>
        <p:spPr bwMode="auto">
          <a:xfrm>
            <a:off x="4916488" y="4735612"/>
            <a:ext cx="88344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-100</a:t>
            </a:r>
          </a:p>
          <a:p>
            <a:pPr algn="r">
              <a:lnSpc>
                <a:spcPts val="1200"/>
              </a:lnSpc>
            </a:pP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賣下限</a:t>
            </a:r>
            <a:r>
              <a:rPr lang="en-US" altLang="zh-TW" sz="1200" b="1" dirty="0">
                <a:solidFill>
                  <a:srgbClr val="00FF00"/>
                </a:solidFill>
                <a:effectLst>
                  <a:outerShdw blurRad="38100" dist="38100" dir="2700000" algn="tl">
                    <a:srgbClr val="000000">
                      <a:alpha val="43137"/>
                    </a:srgbClr>
                  </a:outerShdw>
                </a:effectLst>
                <a:latin typeface="+mn-ea"/>
                <a:ea typeface="+mn-ea"/>
              </a:rPr>
              <a:t>)</a:t>
            </a:r>
            <a:r>
              <a:rPr lang="zh-TW" altLang="en-US" sz="1200" b="1" dirty="0">
                <a:solidFill>
                  <a:srgbClr val="00FF00"/>
                </a:solidFill>
                <a:effectLst>
                  <a:outerShdw blurRad="38100" dist="38100" dir="2700000" algn="tl">
                    <a:srgbClr val="000000">
                      <a:alpha val="43137"/>
                    </a:srgbClr>
                  </a:outerShdw>
                </a:effectLst>
                <a:latin typeface="+mn-ea"/>
                <a:ea typeface="+mn-ea"/>
              </a:rPr>
              <a:t> </a:t>
            </a:r>
          </a:p>
        </p:txBody>
      </p:sp>
      <p:cxnSp>
        <p:nvCxnSpPr>
          <p:cNvPr id="147484" name="直線接點 43"/>
          <p:cNvCxnSpPr>
            <a:cxnSpLocks noChangeShapeType="1"/>
          </p:cNvCxnSpPr>
          <p:nvPr/>
        </p:nvCxnSpPr>
        <p:spPr bwMode="auto">
          <a:xfrm>
            <a:off x="2299494" y="3159224"/>
            <a:ext cx="4521200" cy="0"/>
          </a:xfrm>
          <a:prstGeom prst="line">
            <a:avLst/>
          </a:prstGeom>
          <a:noFill/>
          <a:ln w="38100" algn="ctr">
            <a:solidFill>
              <a:srgbClr val="FF0000"/>
            </a:solidFill>
            <a:miter lim="800000"/>
            <a:headEnd/>
            <a:tailEnd/>
          </a:ln>
        </p:spPr>
      </p:cxnSp>
      <p:cxnSp>
        <p:nvCxnSpPr>
          <p:cNvPr id="147485" name="直線接點 47"/>
          <p:cNvCxnSpPr>
            <a:cxnSpLocks noChangeShapeType="1"/>
          </p:cNvCxnSpPr>
          <p:nvPr/>
        </p:nvCxnSpPr>
        <p:spPr bwMode="auto">
          <a:xfrm>
            <a:off x="2286794" y="3146524"/>
            <a:ext cx="0" cy="1092200"/>
          </a:xfrm>
          <a:prstGeom prst="line">
            <a:avLst/>
          </a:prstGeom>
          <a:noFill/>
          <a:ln w="38100" algn="ctr">
            <a:solidFill>
              <a:srgbClr val="FF0000"/>
            </a:solidFill>
            <a:miter lim="800000"/>
            <a:headEnd/>
            <a:tailEnd/>
          </a:ln>
        </p:spPr>
      </p:cxnSp>
      <p:cxnSp>
        <p:nvCxnSpPr>
          <p:cNvPr id="147486" name="直線接點 52"/>
          <p:cNvCxnSpPr>
            <a:cxnSpLocks noChangeShapeType="1"/>
          </p:cNvCxnSpPr>
          <p:nvPr/>
        </p:nvCxnSpPr>
        <p:spPr bwMode="auto">
          <a:xfrm>
            <a:off x="6820694" y="3171924"/>
            <a:ext cx="12700" cy="1333500"/>
          </a:xfrm>
          <a:prstGeom prst="line">
            <a:avLst/>
          </a:prstGeom>
          <a:noFill/>
          <a:ln w="38100" algn="ctr">
            <a:solidFill>
              <a:srgbClr val="FF0000"/>
            </a:solidFill>
            <a:miter lim="800000"/>
            <a:headEnd/>
            <a:tailEnd/>
          </a:ln>
        </p:spPr>
      </p:cxnSp>
      <p:sp>
        <p:nvSpPr>
          <p:cNvPr id="147488" name="圓角矩形圖說文字 38"/>
          <p:cNvSpPr>
            <a:spLocks noChangeArrowheads="1"/>
          </p:cNvSpPr>
          <p:nvPr/>
        </p:nvSpPr>
        <p:spPr bwMode="auto">
          <a:xfrm>
            <a:off x="4039394" y="5457924"/>
            <a:ext cx="1384300" cy="838200"/>
          </a:xfrm>
          <a:prstGeom prst="wedgeRoundRectCallout">
            <a:avLst>
              <a:gd name="adj1" fmla="val 11861"/>
              <a:gd name="adj2" fmla="val -160227"/>
              <a:gd name="adj3" fmla="val 16667"/>
            </a:avLst>
          </a:prstGeom>
          <a:solidFill>
            <a:schemeClr val="accent1"/>
          </a:solidFill>
          <a:ln w="9525" algn="ctr">
            <a:solidFill>
              <a:schemeClr val="tx1"/>
            </a:solidFill>
            <a:miter lim="800000"/>
            <a:headEnd/>
            <a:tailEnd/>
          </a:ln>
        </p:spPr>
        <p:txBody>
          <a:bodyPr wrap="none"/>
          <a:lstStyle/>
          <a:p>
            <a:r>
              <a:rPr lang="zh-TW" altLang="en-US" sz="1400" b="1">
                <a:effectLst>
                  <a:outerShdw blurRad="38100" dist="38100" dir="2700000" algn="tl">
                    <a:srgbClr val="000000">
                      <a:alpha val="43137"/>
                    </a:srgbClr>
                  </a:outerShdw>
                </a:effectLst>
                <a:latin typeface="+mn-ea"/>
              </a:rPr>
              <a:t>若</a:t>
            </a:r>
            <a:r>
              <a:rPr lang="en-US" altLang="zh-TW" sz="1400" b="1">
                <a:effectLst>
                  <a:outerShdw blurRad="38100" dist="38100" dir="2700000" algn="tl">
                    <a:srgbClr val="000000">
                      <a:alpha val="43137"/>
                    </a:srgbClr>
                  </a:outerShdw>
                </a:effectLst>
                <a:latin typeface="+mn-ea"/>
              </a:rPr>
              <a:t>(3)</a:t>
            </a:r>
            <a:r>
              <a:rPr lang="zh-TW" altLang="en-US" sz="1400" b="1">
                <a:effectLst>
                  <a:outerShdw blurRad="38100" dist="38100" dir="2700000" algn="tl">
                    <a:srgbClr val="000000">
                      <a:alpha val="43137"/>
                    </a:srgbClr>
                  </a:outerShdw>
                </a:effectLst>
                <a:latin typeface="+mn-ea"/>
              </a:rPr>
              <a:t>市價賣出</a:t>
            </a:r>
            <a:endParaRPr lang="en-US" altLang="zh-TW" sz="1400" b="1">
              <a:effectLst>
                <a:outerShdw blurRad="38100" dist="38100" dir="2700000" algn="tl">
                  <a:srgbClr val="000000">
                    <a:alpha val="43137"/>
                  </a:srgbClr>
                </a:outerShdw>
              </a:effectLst>
              <a:latin typeface="+mn-ea"/>
            </a:endParaRPr>
          </a:p>
          <a:p>
            <a:r>
              <a:rPr lang="en-US" altLang="zh-TW" sz="1400" b="1">
                <a:effectLst>
                  <a:outerShdw blurRad="38100" dist="38100" dir="2700000" algn="tl">
                    <a:srgbClr val="000000">
                      <a:alpha val="43137"/>
                    </a:srgbClr>
                  </a:outerShdw>
                </a:effectLst>
                <a:latin typeface="+mn-ea"/>
              </a:rPr>
              <a:t>1</a:t>
            </a:r>
            <a:r>
              <a:rPr lang="zh-TW" altLang="en-US" sz="1400" b="1">
                <a:effectLst>
                  <a:outerShdw blurRad="38100" dist="38100" dir="2700000" algn="tl">
                    <a:srgbClr val="000000">
                      <a:alpha val="43137"/>
                    </a:srgbClr>
                  </a:outerShdw>
                </a:effectLst>
                <a:latin typeface="+mn-ea"/>
              </a:rPr>
              <a:t>口，則將成交</a:t>
            </a:r>
            <a:endParaRPr lang="en-US" altLang="zh-TW" sz="1400" b="1">
              <a:effectLst>
                <a:outerShdw blurRad="38100" dist="38100" dir="2700000" algn="tl">
                  <a:srgbClr val="000000">
                    <a:alpha val="43137"/>
                  </a:srgbClr>
                </a:outerShdw>
              </a:effectLst>
              <a:latin typeface="+mn-ea"/>
            </a:endParaRPr>
          </a:p>
          <a:p>
            <a:r>
              <a:rPr lang="zh-TW" altLang="en-US" sz="1400" b="1">
                <a:effectLst>
                  <a:outerShdw blurRad="38100" dist="38100" dir="2700000" algn="tl">
                    <a:srgbClr val="000000">
                      <a:alpha val="43137"/>
                    </a:srgbClr>
                  </a:outerShdw>
                </a:effectLst>
                <a:latin typeface="+mn-ea"/>
              </a:rPr>
              <a:t>於</a:t>
            </a:r>
            <a:r>
              <a:rPr lang="en-US" altLang="zh-TW" sz="1400" b="1">
                <a:effectLst>
                  <a:outerShdw blurRad="38100" dist="38100" dir="2700000" algn="tl">
                    <a:srgbClr val="000000">
                      <a:alpha val="43137"/>
                    </a:srgbClr>
                  </a:outerShdw>
                </a:effectLst>
                <a:latin typeface="+mn-ea"/>
              </a:rPr>
              <a:t>198</a:t>
            </a:r>
            <a:r>
              <a:rPr lang="zh-TW" altLang="en-US" sz="1400" b="1">
                <a:effectLst>
                  <a:outerShdw blurRad="38100" dist="38100" dir="2700000" algn="tl">
                    <a:srgbClr val="000000">
                      <a:alpha val="43137"/>
                    </a:srgbClr>
                  </a:outerShdw>
                </a:effectLst>
                <a:latin typeface="+mn-ea"/>
              </a:rPr>
              <a:t>點</a:t>
            </a:r>
          </a:p>
        </p:txBody>
      </p:sp>
      <p:sp>
        <p:nvSpPr>
          <p:cNvPr id="147489" name="文字方塊 40"/>
          <p:cNvSpPr txBox="1">
            <a:spLocks noChangeArrowheads="1"/>
          </p:cNvSpPr>
          <p:nvPr/>
        </p:nvSpPr>
        <p:spPr bwMode="auto">
          <a:xfrm>
            <a:off x="4568032" y="4206974"/>
            <a:ext cx="14414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(3)</a:t>
            </a:r>
            <a:r>
              <a:rPr lang="zh-TW" altLang="en-US" sz="1400" b="1">
                <a:solidFill>
                  <a:schemeClr val="tx1"/>
                </a:solidFill>
                <a:effectLst>
                  <a:outerShdw blurRad="38100" dist="38100" dir="2700000" algn="tl">
                    <a:srgbClr val="000000">
                      <a:alpha val="43137"/>
                    </a:srgbClr>
                  </a:outerShdw>
                </a:effectLst>
                <a:latin typeface="+mn-ea"/>
                <a:ea typeface="+mn-ea"/>
              </a:rPr>
              <a:t> 市價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7490" name="圓角矩形 41"/>
          <p:cNvSpPr>
            <a:spLocks noChangeArrowheads="1"/>
          </p:cNvSpPr>
          <p:nvPr/>
        </p:nvSpPr>
        <p:spPr bwMode="auto">
          <a:xfrm>
            <a:off x="1804194" y="5445224"/>
            <a:ext cx="2006600" cy="660400"/>
          </a:xfrm>
          <a:prstGeom prst="roundRect">
            <a:avLst>
              <a:gd name="adj" fmla="val 16667"/>
            </a:avLst>
          </a:prstGeom>
          <a:solidFill>
            <a:schemeClr val="accent1"/>
          </a:solidFill>
          <a:ln w="9525" algn="ctr">
            <a:solidFill>
              <a:schemeClr val="tx1"/>
            </a:solidFill>
            <a:miter lim="800000"/>
            <a:headEnd/>
            <a:tailEnd/>
          </a:ln>
        </p:spPr>
        <p:txBody>
          <a:bodyPr wrap="none"/>
          <a:lstStyle/>
          <a:p>
            <a:r>
              <a:rPr lang="zh-TW" altLang="en-US" sz="1600" b="1" dirty="0">
                <a:effectLst>
                  <a:outerShdw blurRad="38100" dist="38100" dir="2700000" algn="tl">
                    <a:srgbClr val="000000">
                      <a:alpha val="43137"/>
                    </a:srgbClr>
                  </a:outerShdw>
                </a:effectLst>
                <a:latin typeface="+mn-ea"/>
              </a:rPr>
              <a:t>衍生買單高於即時價</a:t>
            </a:r>
            <a:endParaRPr lang="en-US" altLang="zh-TW" sz="1600" b="1" dirty="0">
              <a:effectLst>
                <a:outerShdw blurRad="38100" dist="38100" dir="2700000" algn="tl">
                  <a:srgbClr val="000000">
                    <a:alpha val="43137"/>
                  </a:srgbClr>
                </a:outerShdw>
              </a:effectLst>
              <a:latin typeface="+mn-ea"/>
            </a:endParaRPr>
          </a:p>
          <a:p>
            <a:r>
              <a:rPr lang="zh-TW" altLang="en-US" sz="1600" b="1" dirty="0">
                <a:effectLst>
                  <a:outerShdw blurRad="38100" dist="38100" dir="2700000" algn="tl">
                    <a:srgbClr val="000000">
                      <a:alpha val="43137"/>
                    </a:srgbClr>
                  </a:outerShdw>
                </a:effectLst>
                <a:latin typeface="+mn-ea"/>
              </a:rPr>
              <a:t>格區間上限不會退單</a:t>
            </a:r>
          </a:p>
        </p:txBody>
      </p:sp>
      <p:sp>
        <p:nvSpPr>
          <p:cNvPr id="147491" name="圓角矩形 42"/>
          <p:cNvSpPr>
            <a:spLocks noChangeArrowheads="1"/>
          </p:cNvSpPr>
          <p:nvPr/>
        </p:nvSpPr>
        <p:spPr bwMode="auto">
          <a:xfrm>
            <a:off x="5690394" y="5445224"/>
            <a:ext cx="3124200" cy="1206500"/>
          </a:xfrm>
          <a:prstGeom prst="roundRect">
            <a:avLst>
              <a:gd name="adj" fmla="val 16667"/>
            </a:avLst>
          </a:prstGeom>
          <a:solidFill>
            <a:schemeClr val="accent1"/>
          </a:solidFill>
          <a:ln w="9525" algn="ctr">
            <a:solidFill>
              <a:schemeClr val="tx1"/>
            </a:solidFill>
            <a:miter lim="800000"/>
            <a:headEnd/>
            <a:tailEnd/>
          </a:ln>
        </p:spPr>
        <p:txBody>
          <a:bodyPr wrap="none" anchor="ctr"/>
          <a:lstStyle/>
          <a:p>
            <a:r>
              <a:rPr lang="zh-TW" altLang="en-US" sz="1600" b="1">
                <a:effectLst>
                  <a:outerShdw blurRad="38100" dist="38100" dir="2700000" algn="tl">
                    <a:srgbClr val="000000">
                      <a:alpha val="43137"/>
                    </a:srgbClr>
                  </a:outerShdw>
                </a:effectLst>
                <a:latin typeface="+mn-ea"/>
              </a:rPr>
              <a:t>正常狀況下，因委託簿中買賣</a:t>
            </a:r>
            <a:endParaRPr lang="en-US" altLang="zh-TW" sz="1600" b="1">
              <a:effectLst>
                <a:outerShdw blurRad="38100" dist="38100" dir="2700000" algn="tl">
                  <a:srgbClr val="000000">
                    <a:alpha val="43137"/>
                  </a:srgbClr>
                </a:outerShdw>
              </a:effectLst>
              <a:latin typeface="+mn-ea"/>
            </a:endParaRPr>
          </a:p>
          <a:p>
            <a:r>
              <a:rPr lang="zh-TW" altLang="en-US" sz="1600" b="1">
                <a:effectLst>
                  <a:outerShdw blurRad="38100" dist="38100" dir="2700000" algn="tl">
                    <a:srgbClr val="000000">
                      <a:alpha val="43137"/>
                    </a:srgbClr>
                  </a:outerShdw>
                </a:effectLst>
                <a:latin typeface="+mn-ea"/>
              </a:rPr>
              <a:t>委託密集，故衍生價格不會高</a:t>
            </a:r>
            <a:endParaRPr lang="en-US" altLang="zh-TW" sz="1600" b="1">
              <a:effectLst>
                <a:outerShdw blurRad="38100" dist="38100" dir="2700000" algn="tl">
                  <a:srgbClr val="000000">
                    <a:alpha val="43137"/>
                  </a:srgbClr>
                </a:outerShdw>
              </a:effectLst>
              <a:latin typeface="+mn-ea"/>
            </a:endParaRPr>
          </a:p>
          <a:p>
            <a:r>
              <a:rPr lang="en-US" altLang="zh-TW" sz="1600" b="1">
                <a:effectLst>
                  <a:outerShdw blurRad="38100" dist="38100" dir="2700000" algn="tl">
                    <a:srgbClr val="000000">
                      <a:alpha val="43137"/>
                    </a:srgbClr>
                  </a:outerShdw>
                </a:effectLst>
                <a:latin typeface="+mn-ea"/>
              </a:rPr>
              <a:t>(</a:t>
            </a:r>
            <a:r>
              <a:rPr lang="zh-TW" altLang="en-US" sz="1600" b="1">
                <a:effectLst>
                  <a:outerShdw blurRad="38100" dist="38100" dir="2700000" algn="tl">
                    <a:srgbClr val="000000">
                      <a:alpha val="43137"/>
                    </a:srgbClr>
                  </a:outerShdw>
                </a:effectLst>
                <a:latin typeface="+mn-ea"/>
              </a:rPr>
              <a:t>低</a:t>
            </a:r>
            <a:r>
              <a:rPr lang="en-US" altLang="zh-TW" sz="1600" b="1">
                <a:effectLst>
                  <a:outerShdw blurRad="38100" dist="38100" dir="2700000" algn="tl">
                    <a:srgbClr val="000000">
                      <a:alpha val="43137"/>
                    </a:srgbClr>
                  </a:outerShdw>
                </a:effectLst>
                <a:latin typeface="+mn-ea"/>
              </a:rPr>
              <a:t>)</a:t>
            </a:r>
            <a:r>
              <a:rPr lang="zh-TW" altLang="en-US" sz="1600" b="1">
                <a:effectLst>
                  <a:outerShdw blurRad="38100" dist="38100" dir="2700000" algn="tl">
                    <a:srgbClr val="000000">
                      <a:alpha val="43137"/>
                    </a:srgbClr>
                  </a:outerShdw>
                </a:effectLst>
                <a:latin typeface="+mn-ea"/>
              </a:rPr>
              <a:t>於即時價格區間上</a:t>
            </a:r>
            <a:r>
              <a:rPr lang="en-US" altLang="zh-TW" sz="1600" b="1">
                <a:effectLst>
                  <a:outerShdw blurRad="38100" dist="38100" dir="2700000" algn="tl">
                    <a:srgbClr val="000000">
                      <a:alpha val="43137"/>
                    </a:srgbClr>
                  </a:outerShdw>
                </a:effectLst>
                <a:latin typeface="+mn-ea"/>
              </a:rPr>
              <a:t>(</a:t>
            </a:r>
            <a:r>
              <a:rPr lang="zh-TW" altLang="en-US" sz="1600" b="1">
                <a:effectLst>
                  <a:outerShdw blurRad="38100" dist="38100" dir="2700000" algn="tl">
                    <a:srgbClr val="000000">
                      <a:alpha val="43137"/>
                    </a:srgbClr>
                  </a:outerShdw>
                </a:effectLst>
                <a:latin typeface="+mn-ea"/>
              </a:rPr>
              <a:t>下</a:t>
            </a:r>
            <a:r>
              <a:rPr lang="en-US" altLang="zh-TW" sz="1600" b="1">
                <a:effectLst>
                  <a:outerShdw blurRad="38100" dist="38100" dir="2700000" algn="tl">
                    <a:srgbClr val="000000">
                      <a:alpha val="43137"/>
                    </a:srgbClr>
                  </a:outerShdw>
                </a:effectLst>
                <a:latin typeface="+mn-ea"/>
              </a:rPr>
              <a:t>)</a:t>
            </a:r>
            <a:r>
              <a:rPr lang="zh-TW" altLang="en-US" sz="1600" b="1">
                <a:effectLst>
                  <a:outerShdw blurRad="38100" dist="38100" dir="2700000" algn="tl">
                    <a:srgbClr val="000000">
                      <a:alpha val="43137"/>
                    </a:srgbClr>
                  </a:outerShdw>
                </a:effectLst>
                <a:latin typeface="+mn-ea"/>
              </a:rPr>
              <a:t>限，</a:t>
            </a:r>
            <a:endParaRPr lang="en-US" altLang="zh-TW" sz="1600" b="1">
              <a:effectLst>
                <a:outerShdw blurRad="38100" dist="38100" dir="2700000" algn="tl">
                  <a:srgbClr val="000000">
                    <a:alpha val="43137"/>
                  </a:srgbClr>
                </a:outerShdw>
              </a:effectLst>
              <a:latin typeface="+mn-ea"/>
            </a:endParaRPr>
          </a:p>
          <a:p>
            <a:r>
              <a:rPr lang="zh-TW" altLang="en-US" sz="1600" b="1">
                <a:effectLst>
                  <a:outerShdw blurRad="38100" dist="38100" dir="2700000" algn="tl">
                    <a:srgbClr val="000000">
                      <a:alpha val="43137"/>
                    </a:srgbClr>
                  </a:outerShdw>
                </a:effectLst>
                <a:latin typeface="+mn-ea"/>
              </a:rPr>
              <a:t>本範例僅在少數狀況下才會發生</a:t>
            </a:r>
            <a:endParaRPr lang="en-US" altLang="zh-TW" sz="1600" b="1">
              <a:effectLst>
                <a:outerShdw blurRad="38100" dist="38100" dir="2700000" algn="tl">
                  <a:srgbClr val="000000">
                    <a:alpha val="43137"/>
                  </a:srgbClr>
                </a:outerShdw>
              </a:effectLst>
              <a:latin typeface="+mn-ea"/>
            </a:endParaRPr>
          </a:p>
        </p:txBody>
      </p:sp>
      <p:sp>
        <p:nvSpPr>
          <p:cNvPr id="38"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15</a:t>
            </a:r>
            <a:endParaRPr lang="zh-TW" altLang="en-US" b="1" dirty="0">
              <a:solidFill>
                <a:srgbClr val="FFFF00"/>
              </a:solidFill>
              <a:effectLst>
                <a:outerShdw blurRad="38100" dist="38100" dir="2700000" algn="tl">
                  <a:srgbClr val="000000"/>
                </a:outerShdw>
              </a:effectLst>
              <a:latin typeface="+mn-ea"/>
            </a:endParaRPr>
          </a:p>
        </p:txBody>
      </p:sp>
      <p:sp>
        <p:nvSpPr>
          <p:cNvPr id="39" name="Rectangle 4"/>
          <p:cNvSpPr>
            <a:spLocks noChangeArrowheads="1"/>
          </p:cNvSpPr>
          <p:nvPr/>
        </p:nvSpPr>
        <p:spPr bwMode="auto">
          <a:xfrm>
            <a:off x="2732890" y="1355789"/>
            <a:ext cx="3773470"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衍生單不適用動態價格穩定措施</a:t>
            </a:r>
            <a:endParaRPr lang="zh-TW" altLang="en-US" dirty="0" smtClean="0">
              <a:effectLst>
                <a:outerShdw blurRad="38100" dist="38100" dir="2700000" algn="tl">
                  <a:srgbClr val="000000"/>
                </a:outerShdw>
              </a:effectLst>
            </a:endParaRPr>
          </a:p>
        </p:txBody>
      </p:sp>
    </p:spTree>
    <p:extLst>
      <p:ext uri="{BB962C8B-B14F-4D97-AF65-F5344CB8AC3E}">
        <p14:creationId xmlns:p14="http://schemas.microsoft.com/office/powerpoint/2010/main" val="1558229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內容版面配置區 4"/>
          <p:cNvSpPr txBox="1">
            <a:spLocks/>
          </p:cNvSpPr>
          <p:nvPr/>
        </p:nvSpPr>
        <p:spPr bwMode="auto">
          <a:xfrm>
            <a:off x="401378" y="1988840"/>
            <a:ext cx="8483600" cy="835610"/>
          </a:xfrm>
          <a:prstGeom prst="rect">
            <a:avLst/>
          </a:prstGeom>
          <a:noFill/>
          <a:ln w="9525">
            <a:noFill/>
            <a:miter lim="800000"/>
            <a:headEnd/>
            <a:tailEnd/>
          </a:ln>
        </p:spPr>
        <p:txBody>
          <a:bodyPr/>
          <a:lstStyle/>
          <a:p>
            <a:pPr marL="342900" indent="-342900" eaLnBrk="0" hangingPunct="0">
              <a:lnSpc>
                <a:spcPts val="2800"/>
              </a:lnSpc>
              <a:spcBef>
                <a:spcPts val="0"/>
              </a:spcBef>
              <a:buFont typeface="Wingdings" pitchFamily="2" charset="2"/>
              <a:buChar char="n"/>
              <a:defRPr/>
            </a:pPr>
            <a:r>
              <a:rPr lang="zh-TW" altLang="en-US" sz="2000" b="1" kern="0" dirty="0">
                <a:solidFill>
                  <a:srgbClr val="FFFF00"/>
                </a:solidFill>
                <a:effectLst>
                  <a:outerShdw blurRad="38100" dist="38100" dir="2700000" algn="tl">
                    <a:srgbClr val="000000">
                      <a:alpha val="43137"/>
                    </a:srgbClr>
                  </a:outerShdw>
                </a:effectLst>
                <a:latin typeface="+mn-ea"/>
              </a:rPr>
              <a:t>範例</a:t>
            </a:r>
            <a:r>
              <a:rPr lang="en-US" altLang="zh-TW" sz="2000" b="1" kern="0" dirty="0">
                <a:solidFill>
                  <a:srgbClr val="FFFF00"/>
                </a:solidFill>
                <a:effectLst>
                  <a:outerShdw blurRad="38100" dist="38100" dir="2700000" algn="tl">
                    <a:srgbClr val="000000">
                      <a:alpha val="43137"/>
                    </a:srgbClr>
                  </a:outerShdw>
                </a:effectLst>
                <a:latin typeface="+mn-ea"/>
              </a:rPr>
              <a:t>4(</a:t>
            </a:r>
            <a:r>
              <a:rPr lang="zh-TW" altLang="en-US" sz="2000" b="1" kern="0" dirty="0">
                <a:solidFill>
                  <a:srgbClr val="FFFF00"/>
                </a:solidFill>
                <a:effectLst>
                  <a:outerShdw blurRad="38100" dist="38100" dir="2700000" algn="tl">
                    <a:srgbClr val="000000">
                      <a:alpha val="43137"/>
                    </a:srgbClr>
                  </a:outerShdw>
                </a:effectLst>
                <a:latin typeface="+mn-ea"/>
              </a:rPr>
              <a:t>兩單式月份委託衍生至跨月價差，其</a:t>
            </a:r>
            <a:r>
              <a:rPr lang="zh-TW" altLang="en-US" sz="2000" b="1" u="sng" kern="0" dirty="0">
                <a:solidFill>
                  <a:srgbClr val="00FF00"/>
                </a:solidFill>
                <a:effectLst>
                  <a:outerShdw blurRad="38100" dist="38100" dir="2700000" algn="tl">
                    <a:srgbClr val="000000">
                      <a:alpha val="43137"/>
                    </a:srgbClr>
                  </a:outerShdw>
                </a:effectLst>
                <a:latin typeface="+mn-ea"/>
              </a:rPr>
              <a:t>衍生賣出價格低於該跨月價差之即時價格區間下限</a:t>
            </a:r>
            <a:r>
              <a:rPr lang="en-US" altLang="zh-TW" sz="2000" b="1" kern="0" dirty="0">
                <a:solidFill>
                  <a:srgbClr val="00FF00"/>
                </a:solidFill>
                <a:effectLst>
                  <a:outerShdw blurRad="38100" dist="38100" dir="2700000" algn="tl">
                    <a:srgbClr val="000000">
                      <a:alpha val="43137"/>
                    </a:srgbClr>
                  </a:outerShdw>
                </a:effectLst>
                <a:latin typeface="+mn-ea"/>
              </a:rPr>
              <a:t>)</a:t>
            </a:r>
            <a:r>
              <a:rPr lang="zh-TW" altLang="en-US" sz="2000" b="1" kern="0" dirty="0">
                <a:solidFill>
                  <a:srgbClr val="FFFF00"/>
                </a:solidFill>
                <a:effectLst>
                  <a:outerShdw blurRad="38100" dist="38100" dir="2700000" algn="tl">
                    <a:srgbClr val="000000">
                      <a:alpha val="43137"/>
                    </a:srgbClr>
                  </a:outerShdw>
                </a:effectLst>
                <a:latin typeface="+mn-ea"/>
              </a:rPr>
              <a:t>：</a:t>
            </a:r>
            <a:endParaRPr lang="en-US" altLang="zh-TW" sz="2000" b="1" kern="0" dirty="0">
              <a:solidFill>
                <a:srgbClr val="FFFF00"/>
              </a:solidFill>
              <a:effectLst>
                <a:outerShdw blurRad="38100" dist="38100" dir="2700000" algn="tl">
                  <a:srgbClr val="000000">
                    <a:alpha val="43137"/>
                  </a:srgbClr>
                </a:outerShdw>
              </a:effectLst>
              <a:latin typeface="+mn-ea"/>
            </a:endParaRPr>
          </a:p>
          <a:p>
            <a:pPr marL="342900" indent="-342900" eaLnBrk="0" hangingPunct="0">
              <a:lnSpc>
                <a:spcPts val="2800"/>
              </a:lnSpc>
              <a:spcBef>
                <a:spcPts val="0"/>
              </a:spcBef>
              <a:buFont typeface="Wingdings" pitchFamily="2" charset="2"/>
              <a:buChar char="n"/>
              <a:defRPr/>
            </a:pPr>
            <a:endParaRPr lang="en-US" altLang="zh-TW" sz="2000" b="1" kern="0" dirty="0">
              <a:solidFill>
                <a:srgbClr val="FFFF00"/>
              </a:solidFill>
              <a:effectLst>
                <a:outerShdw blurRad="38100" dist="38100" dir="2700000" algn="tl">
                  <a:srgbClr val="000000">
                    <a:alpha val="43137"/>
                  </a:srgbClr>
                </a:outerShdw>
              </a:effectLst>
              <a:latin typeface="+mn-ea"/>
            </a:endParaRPr>
          </a:p>
        </p:txBody>
      </p:sp>
      <p:cxnSp>
        <p:nvCxnSpPr>
          <p:cNvPr id="148483" name="直線接點 10"/>
          <p:cNvCxnSpPr>
            <a:cxnSpLocks noChangeShapeType="1"/>
          </p:cNvCxnSpPr>
          <p:nvPr/>
        </p:nvCxnSpPr>
        <p:spPr bwMode="auto">
          <a:xfrm>
            <a:off x="922923" y="3652838"/>
            <a:ext cx="1774825" cy="0"/>
          </a:xfrm>
          <a:prstGeom prst="line">
            <a:avLst/>
          </a:prstGeom>
          <a:noFill/>
          <a:ln w="38100" algn="ctr">
            <a:solidFill>
              <a:schemeClr val="tx1"/>
            </a:solidFill>
            <a:miter lim="800000"/>
            <a:headEnd/>
            <a:tailEnd/>
          </a:ln>
        </p:spPr>
      </p:cxnSp>
      <p:cxnSp>
        <p:nvCxnSpPr>
          <p:cNvPr id="148484" name="直線接點 11"/>
          <p:cNvCxnSpPr>
            <a:cxnSpLocks noChangeShapeType="1"/>
          </p:cNvCxnSpPr>
          <p:nvPr/>
        </p:nvCxnSpPr>
        <p:spPr bwMode="auto">
          <a:xfrm>
            <a:off x="3594685" y="3667125"/>
            <a:ext cx="1774825" cy="0"/>
          </a:xfrm>
          <a:prstGeom prst="line">
            <a:avLst/>
          </a:prstGeom>
          <a:noFill/>
          <a:ln w="9525" algn="ctr">
            <a:solidFill>
              <a:schemeClr val="tx1"/>
            </a:solidFill>
            <a:miter lim="800000"/>
            <a:headEnd/>
            <a:tailEnd/>
          </a:ln>
        </p:spPr>
      </p:cxnSp>
      <p:cxnSp>
        <p:nvCxnSpPr>
          <p:cNvPr id="148485" name="直線接點 12"/>
          <p:cNvCxnSpPr>
            <a:cxnSpLocks noChangeShapeType="1"/>
          </p:cNvCxnSpPr>
          <p:nvPr/>
        </p:nvCxnSpPr>
        <p:spPr bwMode="auto">
          <a:xfrm>
            <a:off x="6380748" y="3659188"/>
            <a:ext cx="1776412" cy="0"/>
          </a:xfrm>
          <a:prstGeom prst="line">
            <a:avLst/>
          </a:prstGeom>
          <a:noFill/>
          <a:ln w="38100" algn="ctr">
            <a:solidFill>
              <a:schemeClr val="tx1"/>
            </a:solidFill>
            <a:miter lim="800000"/>
            <a:headEnd/>
            <a:tailEnd/>
          </a:ln>
        </p:spPr>
      </p:cxnSp>
      <p:cxnSp>
        <p:nvCxnSpPr>
          <p:cNvPr id="148486" name="直線接點 13"/>
          <p:cNvCxnSpPr>
            <a:cxnSpLocks noChangeShapeType="1"/>
          </p:cNvCxnSpPr>
          <p:nvPr/>
        </p:nvCxnSpPr>
        <p:spPr bwMode="auto">
          <a:xfrm>
            <a:off x="1783348" y="3652838"/>
            <a:ext cx="11112" cy="1244600"/>
          </a:xfrm>
          <a:prstGeom prst="line">
            <a:avLst/>
          </a:prstGeom>
          <a:noFill/>
          <a:ln w="38100" algn="ctr">
            <a:solidFill>
              <a:schemeClr val="tx1"/>
            </a:solidFill>
            <a:miter lim="800000"/>
            <a:headEnd/>
            <a:tailEnd/>
          </a:ln>
        </p:spPr>
      </p:cxnSp>
      <p:cxnSp>
        <p:nvCxnSpPr>
          <p:cNvPr id="148487" name="直線接點 14"/>
          <p:cNvCxnSpPr>
            <a:cxnSpLocks noChangeShapeType="1"/>
          </p:cNvCxnSpPr>
          <p:nvPr/>
        </p:nvCxnSpPr>
        <p:spPr bwMode="auto">
          <a:xfrm>
            <a:off x="4540835" y="3678238"/>
            <a:ext cx="11113" cy="1243012"/>
          </a:xfrm>
          <a:prstGeom prst="line">
            <a:avLst/>
          </a:prstGeom>
          <a:noFill/>
          <a:ln w="38100" algn="ctr">
            <a:solidFill>
              <a:schemeClr val="tx1"/>
            </a:solidFill>
            <a:miter lim="800000"/>
            <a:headEnd/>
            <a:tailEnd/>
          </a:ln>
        </p:spPr>
      </p:cxnSp>
      <p:cxnSp>
        <p:nvCxnSpPr>
          <p:cNvPr id="148488" name="直線接點 15"/>
          <p:cNvCxnSpPr>
            <a:cxnSpLocks noChangeShapeType="1"/>
          </p:cNvCxnSpPr>
          <p:nvPr/>
        </p:nvCxnSpPr>
        <p:spPr bwMode="auto">
          <a:xfrm>
            <a:off x="7326898" y="3670300"/>
            <a:ext cx="11112" cy="1244600"/>
          </a:xfrm>
          <a:prstGeom prst="line">
            <a:avLst/>
          </a:prstGeom>
          <a:noFill/>
          <a:ln w="38100" algn="ctr">
            <a:solidFill>
              <a:schemeClr val="tx1"/>
            </a:solidFill>
            <a:miter lim="800000"/>
            <a:headEnd/>
            <a:tailEnd/>
          </a:ln>
        </p:spPr>
      </p:cxnSp>
      <p:sp>
        <p:nvSpPr>
          <p:cNvPr id="148489" name="文字方塊 17"/>
          <p:cNvSpPr txBox="1">
            <a:spLocks noChangeArrowheads="1"/>
          </p:cNvSpPr>
          <p:nvPr/>
        </p:nvSpPr>
        <p:spPr bwMode="auto">
          <a:xfrm>
            <a:off x="7334835" y="4270375"/>
            <a:ext cx="15311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(2)</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9,801</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8490" name="文字方塊 18"/>
          <p:cNvSpPr txBox="1">
            <a:spLocks noChangeArrowheads="1"/>
          </p:cNvSpPr>
          <p:nvPr/>
        </p:nvSpPr>
        <p:spPr bwMode="auto">
          <a:xfrm>
            <a:off x="354598" y="4552950"/>
            <a:ext cx="16209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10,001</a:t>
            </a:r>
            <a:r>
              <a:rPr lang="zh-TW" altLang="en-US" sz="1400" b="1">
                <a:solidFill>
                  <a:schemeClr val="tx1"/>
                </a:solidFill>
                <a:effectLst>
                  <a:outerShdw blurRad="38100" dist="38100" dir="2700000" algn="tl">
                    <a:srgbClr val="000000">
                      <a:alpha val="43137"/>
                    </a:srgbClr>
                  </a:outerShdw>
                </a:effectLst>
                <a:latin typeface="+mn-ea"/>
                <a:ea typeface="+mn-ea"/>
              </a:rPr>
              <a:t>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8491" name="文字方塊 19"/>
          <p:cNvSpPr txBox="1">
            <a:spLocks noChangeArrowheads="1"/>
          </p:cNvSpPr>
          <p:nvPr/>
        </p:nvSpPr>
        <p:spPr bwMode="auto">
          <a:xfrm>
            <a:off x="4558298" y="4903788"/>
            <a:ext cx="16209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effectLst>
                  <a:outerShdw blurRad="38100" dist="38100" dir="2700000" algn="tl">
                    <a:srgbClr val="000000">
                      <a:alpha val="43137"/>
                    </a:srgbClr>
                  </a:outerShdw>
                </a:effectLst>
                <a:latin typeface="+mn-ea"/>
                <a:ea typeface="+mn-ea"/>
              </a:rPr>
              <a:t>(1+2)</a:t>
            </a:r>
            <a:r>
              <a:rPr lang="zh-TW" altLang="en-US" sz="1400" b="1">
                <a:effectLst>
                  <a:outerShdw blurRad="38100" dist="38100" dir="2700000" algn="tl">
                    <a:srgbClr val="000000">
                      <a:alpha val="43137"/>
                    </a:srgbClr>
                  </a:outerShdw>
                </a:effectLst>
                <a:latin typeface="+mn-ea"/>
                <a:ea typeface="+mn-ea"/>
              </a:rPr>
              <a:t> </a:t>
            </a:r>
            <a:r>
              <a:rPr lang="en-US" altLang="zh-TW" sz="1400" b="1">
                <a:effectLst>
                  <a:outerShdw blurRad="38100" dist="38100" dir="2700000" algn="tl">
                    <a:srgbClr val="000000">
                      <a:alpha val="43137"/>
                    </a:srgbClr>
                  </a:outerShdw>
                </a:effectLst>
                <a:latin typeface="+mn-ea"/>
                <a:ea typeface="+mn-ea"/>
              </a:rPr>
              <a:t>-200 (1</a:t>
            </a:r>
            <a:r>
              <a:rPr lang="zh-TW" altLang="en-US" sz="1400" b="1">
                <a:effectLst>
                  <a:outerShdw blurRad="38100" dist="38100" dir="2700000" algn="tl">
                    <a:srgbClr val="000000">
                      <a:alpha val="43137"/>
                    </a:srgbClr>
                  </a:outerShdw>
                </a:effectLst>
                <a:latin typeface="+mn-ea"/>
                <a:ea typeface="+mn-ea"/>
              </a:rPr>
              <a:t>口</a:t>
            </a:r>
            <a:r>
              <a:rPr lang="en-US" altLang="zh-TW" sz="1400" b="1">
                <a:effectLst>
                  <a:outerShdw blurRad="38100" dist="38100" dir="2700000" algn="tl">
                    <a:srgbClr val="000000">
                      <a:alpha val="43137"/>
                    </a:srgbClr>
                  </a:outerShdw>
                </a:effectLst>
                <a:latin typeface="+mn-ea"/>
                <a:ea typeface="+mn-ea"/>
              </a:rPr>
              <a:t>)</a:t>
            </a:r>
            <a:endParaRPr lang="zh-TW" altLang="en-US" sz="1400" b="1">
              <a:effectLst>
                <a:outerShdw blurRad="38100" dist="38100" dir="2700000" algn="tl">
                  <a:srgbClr val="000000">
                    <a:alpha val="43137"/>
                  </a:srgbClr>
                </a:outerShdw>
              </a:effectLst>
              <a:latin typeface="+mn-ea"/>
              <a:ea typeface="+mn-ea"/>
            </a:endParaRPr>
          </a:p>
        </p:txBody>
      </p:sp>
      <p:sp>
        <p:nvSpPr>
          <p:cNvPr id="148492" name="文字方塊 20"/>
          <p:cNvSpPr txBox="1">
            <a:spLocks noChangeArrowheads="1"/>
          </p:cNvSpPr>
          <p:nvPr/>
        </p:nvSpPr>
        <p:spPr bwMode="auto">
          <a:xfrm>
            <a:off x="1526173" y="3348038"/>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10</a:t>
            </a:r>
            <a:r>
              <a:rPr lang="zh-TW" altLang="en-US" sz="1400" b="1">
                <a:solidFill>
                  <a:schemeClr val="tx1"/>
                </a:solidFill>
                <a:effectLst>
                  <a:outerShdw blurRad="38100" dist="38100" dir="2700000" algn="tl">
                    <a:srgbClr val="000000">
                      <a:alpha val="43137"/>
                    </a:srgbClr>
                  </a:outerShdw>
                </a:effectLst>
                <a:latin typeface="+mn-ea"/>
                <a:ea typeface="+mn-ea"/>
              </a:rPr>
              <a:t>月</a:t>
            </a:r>
          </a:p>
        </p:txBody>
      </p:sp>
      <p:sp>
        <p:nvSpPr>
          <p:cNvPr id="148493" name="文字方塊 21"/>
          <p:cNvSpPr txBox="1">
            <a:spLocks noChangeArrowheads="1"/>
          </p:cNvSpPr>
          <p:nvPr/>
        </p:nvSpPr>
        <p:spPr bwMode="auto">
          <a:xfrm>
            <a:off x="7125285" y="3362325"/>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11</a:t>
            </a:r>
            <a:r>
              <a:rPr lang="zh-TW" altLang="en-US" sz="1400" b="1">
                <a:solidFill>
                  <a:schemeClr val="tx1"/>
                </a:solidFill>
                <a:effectLst>
                  <a:outerShdw blurRad="38100" dist="38100" dir="2700000" algn="tl">
                    <a:srgbClr val="000000">
                      <a:alpha val="43137"/>
                    </a:srgbClr>
                  </a:outerShdw>
                </a:effectLst>
                <a:latin typeface="+mn-ea"/>
                <a:ea typeface="+mn-ea"/>
              </a:rPr>
              <a:t>月</a:t>
            </a:r>
          </a:p>
        </p:txBody>
      </p:sp>
      <p:sp>
        <p:nvSpPr>
          <p:cNvPr id="148494" name="文字方塊 22"/>
          <p:cNvSpPr txBox="1">
            <a:spLocks noChangeArrowheads="1"/>
          </p:cNvSpPr>
          <p:nvPr/>
        </p:nvSpPr>
        <p:spPr bwMode="auto">
          <a:xfrm>
            <a:off x="4104273" y="3373438"/>
            <a:ext cx="992579"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10</a:t>
            </a:r>
            <a:r>
              <a:rPr lang="zh-TW" altLang="en-US" sz="1400" b="1">
                <a:solidFill>
                  <a:schemeClr val="tx1"/>
                </a:solidFill>
                <a:effectLst>
                  <a:outerShdw blurRad="38100" dist="38100" dir="2700000" algn="tl">
                    <a:srgbClr val="000000">
                      <a:alpha val="43137"/>
                    </a:srgbClr>
                  </a:outerShdw>
                </a:effectLst>
                <a:latin typeface="+mn-ea"/>
                <a:ea typeface="+mn-ea"/>
              </a:rPr>
              <a:t>月</a:t>
            </a:r>
            <a:r>
              <a:rPr lang="en-US" altLang="zh-TW" sz="1400" b="1">
                <a:solidFill>
                  <a:schemeClr val="tx1"/>
                </a:solidFill>
                <a:effectLst>
                  <a:outerShdw blurRad="38100" dist="38100" dir="2700000" algn="tl">
                    <a:srgbClr val="000000">
                      <a:alpha val="43137"/>
                    </a:srgbClr>
                  </a:outerShdw>
                </a:effectLst>
                <a:latin typeface="+mn-ea"/>
                <a:ea typeface="+mn-ea"/>
              </a:rPr>
              <a:t>/11</a:t>
            </a:r>
            <a:r>
              <a:rPr lang="zh-TW" altLang="en-US" sz="1400" b="1">
                <a:solidFill>
                  <a:schemeClr val="tx1"/>
                </a:solidFill>
                <a:effectLst>
                  <a:outerShdw blurRad="38100" dist="38100" dir="2700000" algn="tl">
                    <a:srgbClr val="000000">
                      <a:alpha val="43137"/>
                    </a:srgbClr>
                  </a:outerShdw>
                </a:effectLst>
                <a:latin typeface="+mn-ea"/>
                <a:ea typeface="+mn-ea"/>
              </a:rPr>
              <a:t>月</a:t>
            </a:r>
          </a:p>
        </p:txBody>
      </p:sp>
      <p:cxnSp>
        <p:nvCxnSpPr>
          <p:cNvPr id="148495" name="直線單箭頭接點 25"/>
          <p:cNvCxnSpPr>
            <a:cxnSpLocks noChangeShapeType="1"/>
          </p:cNvCxnSpPr>
          <p:nvPr/>
        </p:nvCxnSpPr>
        <p:spPr bwMode="auto">
          <a:xfrm>
            <a:off x="5071060" y="3251200"/>
            <a:ext cx="12700" cy="1638300"/>
          </a:xfrm>
          <a:prstGeom prst="straightConnector1">
            <a:avLst/>
          </a:prstGeom>
          <a:noFill/>
          <a:ln w="38100" algn="ctr">
            <a:solidFill>
              <a:srgbClr val="FF0000"/>
            </a:solidFill>
            <a:miter lim="800000"/>
            <a:headEnd/>
            <a:tailEnd type="arrow" w="med" len="med"/>
          </a:ln>
        </p:spPr>
      </p:cxnSp>
      <p:cxnSp>
        <p:nvCxnSpPr>
          <p:cNvPr id="148496" name="直線接點 26"/>
          <p:cNvCxnSpPr>
            <a:cxnSpLocks noChangeShapeType="1"/>
          </p:cNvCxnSpPr>
          <p:nvPr/>
        </p:nvCxnSpPr>
        <p:spPr bwMode="auto">
          <a:xfrm flipV="1">
            <a:off x="1026110" y="3997325"/>
            <a:ext cx="742950" cy="9525"/>
          </a:xfrm>
          <a:prstGeom prst="line">
            <a:avLst/>
          </a:prstGeom>
          <a:noFill/>
          <a:ln w="38100" algn="ctr">
            <a:solidFill>
              <a:schemeClr val="tx1"/>
            </a:solidFill>
            <a:prstDash val="sysDash"/>
            <a:miter lim="800000"/>
            <a:headEnd/>
            <a:tailEnd/>
          </a:ln>
        </p:spPr>
      </p:cxnSp>
      <p:sp>
        <p:nvSpPr>
          <p:cNvPr id="148497" name="文字方塊 27"/>
          <p:cNvSpPr txBox="1">
            <a:spLocks noChangeArrowheads="1"/>
          </p:cNvSpPr>
          <p:nvPr/>
        </p:nvSpPr>
        <p:spPr bwMode="auto">
          <a:xfrm>
            <a:off x="313323" y="3835400"/>
            <a:ext cx="9477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dirty="0">
                <a:solidFill>
                  <a:srgbClr val="00FF00"/>
                </a:solidFill>
                <a:latin typeface="+mn-ea"/>
                <a:ea typeface="+mn-ea"/>
              </a:rPr>
              <a:t>10200</a:t>
            </a:r>
          </a:p>
          <a:p>
            <a:pPr>
              <a:lnSpc>
                <a:spcPts val="1200"/>
              </a:lnSpc>
            </a:pPr>
            <a:r>
              <a:rPr lang="en-US" altLang="zh-TW" sz="1200" b="1" dirty="0">
                <a:solidFill>
                  <a:srgbClr val="00FF00"/>
                </a:solidFill>
                <a:latin typeface="+mn-ea"/>
                <a:ea typeface="+mn-ea"/>
              </a:rPr>
              <a:t>(</a:t>
            </a:r>
            <a:r>
              <a:rPr lang="zh-TW" altLang="en-US" sz="1200" b="1" dirty="0">
                <a:solidFill>
                  <a:srgbClr val="00FF00"/>
                </a:solidFill>
                <a:latin typeface="+mn-ea"/>
                <a:ea typeface="+mn-ea"/>
              </a:rPr>
              <a:t>買上限</a:t>
            </a:r>
            <a:r>
              <a:rPr lang="en-US" altLang="zh-TW" sz="1200" b="1" dirty="0">
                <a:solidFill>
                  <a:srgbClr val="00FF00"/>
                </a:solidFill>
                <a:latin typeface="+mn-ea"/>
                <a:ea typeface="+mn-ea"/>
              </a:rPr>
              <a:t>)</a:t>
            </a:r>
            <a:r>
              <a:rPr lang="zh-TW" altLang="en-US" sz="1200" b="1" dirty="0">
                <a:solidFill>
                  <a:srgbClr val="00FF00"/>
                </a:solidFill>
                <a:latin typeface="+mn-ea"/>
                <a:ea typeface="+mn-ea"/>
              </a:rPr>
              <a:t> </a:t>
            </a:r>
          </a:p>
        </p:txBody>
      </p:sp>
      <p:cxnSp>
        <p:nvCxnSpPr>
          <p:cNvPr id="148498" name="直線接點 28"/>
          <p:cNvCxnSpPr>
            <a:cxnSpLocks noChangeShapeType="1"/>
          </p:cNvCxnSpPr>
          <p:nvPr/>
        </p:nvCxnSpPr>
        <p:spPr bwMode="auto">
          <a:xfrm flipV="1">
            <a:off x="1783348" y="4708525"/>
            <a:ext cx="744537" cy="7938"/>
          </a:xfrm>
          <a:prstGeom prst="line">
            <a:avLst/>
          </a:prstGeom>
          <a:noFill/>
          <a:ln w="38100" algn="ctr">
            <a:solidFill>
              <a:schemeClr val="tx1"/>
            </a:solidFill>
            <a:prstDash val="sysDash"/>
            <a:miter lim="800000"/>
            <a:headEnd/>
            <a:tailEnd/>
          </a:ln>
        </p:spPr>
      </p:cxnSp>
      <p:sp>
        <p:nvSpPr>
          <p:cNvPr id="148499" name="文字方塊 29"/>
          <p:cNvSpPr txBox="1">
            <a:spLocks noChangeArrowheads="1"/>
          </p:cNvSpPr>
          <p:nvPr/>
        </p:nvSpPr>
        <p:spPr bwMode="auto">
          <a:xfrm>
            <a:off x="2339752" y="4573588"/>
            <a:ext cx="81837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latin typeface="+mn-ea"/>
                <a:ea typeface="+mn-ea"/>
              </a:rPr>
              <a:t>9800</a:t>
            </a:r>
          </a:p>
          <a:p>
            <a:pPr algn="r">
              <a:lnSpc>
                <a:spcPts val="1200"/>
              </a:lnSpc>
            </a:pPr>
            <a:r>
              <a:rPr lang="en-US" altLang="zh-TW" sz="1200" b="1" dirty="0">
                <a:solidFill>
                  <a:srgbClr val="00FF00"/>
                </a:solidFill>
                <a:latin typeface="+mn-ea"/>
                <a:ea typeface="+mn-ea"/>
              </a:rPr>
              <a:t>(</a:t>
            </a:r>
            <a:r>
              <a:rPr lang="zh-TW" altLang="en-US" sz="1200" b="1" dirty="0">
                <a:solidFill>
                  <a:srgbClr val="00FF00"/>
                </a:solidFill>
                <a:latin typeface="+mn-ea"/>
                <a:ea typeface="+mn-ea"/>
              </a:rPr>
              <a:t>賣下限</a:t>
            </a:r>
            <a:r>
              <a:rPr lang="en-US" altLang="zh-TW" sz="1200" b="1" dirty="0">
                <a:solidFill>
                  <a:srgbClr val="00FF00"/>
                </a:solidFill>
                <a:latin typeface="+mn-ea"/>
                <a:ea typeface="+mn-ea"/>
              </a:rPr>
              <a:t>)</a:t>
            </a:r>
            <a:r>
              <a:rPr lang="zh-TW" altLang="en-US" sz="1200" b="1" dirty="0">
                <a:solidFill>
                  <a:srgbClr val="00FF00"/>
                </a:solidFill>
                <a:latin typeface="+mn-ea"/>
                <a:ea typeface="+mn-ea"/>
              </a:rPr>
              <a:t> </a:t>
            </a:r>
          </a:p>
        </p:txBody>
      </p:sp>
      <p:cxnSp>
        <p:nvCxnSpPr>
          <p:cNvPr id="148500" name="直線接點 30"/>
          <p:cNvCxnSpPr>
            <a:cxnSpLocks noChangeShapeType="1"/>
          </p:cNvCxnSpPr>
          <p:nvPr/>
        </p:nvCxnSpPr>
        <p:spPr bwMode="auto">
          <a:xfrm flipV="1">
            <a:off x="6569660" y="3971925"/>
            <a:ext cx="742950" cy="7938"/>
          </a:xfrm>
          <a:prstGeom prst="line">
            <a:avLst/>
          </a:prstGeom>
          <a:noFill/>
          <a:ln w="38100" algn="ctr">
            <a:solidFill>
              <a:schemeClr val="tx1"/>
            </a:solidFill>
            <a:prstDash val="sysDash"/>
            <a:miter lim="800000"/>
            <a:headEnd/>
            <a:tailEnd/>
          </a:ln>
        </p:spPr>
      </p:cxnSp>
      <p:sp>
        <p:nvSpPr>
          <p:cNvPr id="148501" name="文字方塊 31"/>
          <p:cNvSpPr txBox="1">
            <a:spLocks noChangeArrowheads="1"/>
          </p:cNvSpPr>
          <p:nvPr/>
        </p:nvSpPr>
        <p:spPr bwMode="auto">
          <a:xfrm>
            <a:off x="5939423" y="3810000"/>
            <a:ext cx="8648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a:solidFill>
                  <a:srgbClr val="00FF00"/>
                </a:solidFill>
                <a:latin typeface="+mn-ea"/>
                <a:ea typeface="+mn-ea"/>
              </a:rPr>
              <a:t>10200</a:t>
            </a:r>
          </a:p>
          <a:p>
            <a:pPr>
              <a:lnSpc>
                <a:spcPts val="1200"/>
              </a:lnSpc>
            </a:pPr>
            <a:r>
              <a:rPr lang="en-US" altLang="zh-TW" sz="1200" b="1">
                <a:solidFill>
                  <a:srgbClr val="00FF00"/>
                </a:solidFill>
                <a:latin typeface="+mn-ea"/>
                <a:ea typeface="+mn-ea"/>
              </a:rPr>
              <a:t>(</a:t>
            </a:r>
            <a:r>
              <a:rPr lang="zh-TW" altLang="en-US" sz="1200" b="1">
                <a:solidFill>
                  <a:srgbClr val="00FF00"/>
                </a:solidFill>
                <a:latin typeface="+mn-ea"/>
                <a:ea typeface="+mn-ea"/>
              </a:rPr>
              <a:t>買上限</a:t>
            </a:r>
            <a:r>
              <a:rPr lang="en-US" altLang="zh-TW" sz="1200" b="1">
                <a:solidFill>
                  <a:srgbClr val="00FF00"/>
                </a:solidFill>
                <a:latin typeface="+mn-ea"/>
                <a:ea typeface="+mn-ea"/>
              </a:rPr>
              <a:t>)</a:t>
            </a:r>
            <a:r>
              <a:rPr lang="zh-TW" altLang="en-US" sz="1200" b="1">
                <a:solidFill>
                  <a:srgbClr val="00FF00"/>
                </a:solidFill>
                <a:latin typeface="+mn-ea"/>
                <a:ea typeface="+mn-ea"/>
              </a:rPr>
              <a:t> </a:t>
            </a:r>
          </a:p>
        </p:txBody>
      </p:sp>
      <p:cxnSp>
        <p:nvCxnSpPr>
          <p:cNvPr id="148502" name="直線接點 32"/>
          <p:cNvCxnSpPr>
            <a:cxnSpLocks noChangeShapeType="1"/>
          </p:cNvCxnSpPr>
          <p:nvPr/>
        </p:nvCxnSpPr>
        <p:spPr bwMode="auto">
          <a:xfrm flipV="1">
            <a:off x="7350710" y="4705350"/>
            <a:ext cx="744538" cy="9525"/>
          </a:xfrm>
          <a:prstGeom prst="line">
            <a:avLst/>
          </a:prstGeom>
          <a:noFill/>
          <a:ln w="38100" algn="ctr">
            <a:solidFill>
              <a:schemeClr val="tx1"/>
            </a:solidFill>
            <a:prstDash val="sysDash"/>
            <a:miter lim="800000"/>
            <a:headEnd/>
            <a:tailEnd/>
          </a:ln>
        </p:spPr>
      </p:cxnSp>
      <p:sp>
        <p:nvSpPr>
          <p:cNvPr id="148503" name="文字方塊 33"/>
          <p:cNvSpPr txBox="1">
            <a:spLocks noChangeArrowheads="1"/>
          </p:cNvSpPr>
          <p:nvPr/>
        </p:nvSpPr>
        <p:spPr bwMode="auto">
          <a:xfrm>
            <a:off x="7812360" y="4572000"/>
            <a:ext cx="9131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latin typeface="+mn-ea"/>
                <a:ea typeface="+mn-ea"/>
              </a:rPr>
              <a:t>9800</a:t>
            </a:r>
          </a:p>
          <a:p>
            <a:pPr algn="r">
              <a:lnSpc>
                <a:spcPts val="1200"/>
              </a:lnSpc>
            </a:pPr>
            <a:r>
              <a:rPr lang="en-US" altLang="zh-TW" sz="1200" b="1" dirty="0">
                <a:solidFill>
                  <a:srgbClr val="00FF00"/>
                </a:solidFill>
                <a:latin typeface="+mn-ea"/>
                <a:ea typeface="+mn-ea"/>
              </a:rPr>
              <a:t>(</a:t>
            </a:r>
            <a:r>
              <a:rPr lang="zh-TW" altLang="en-US" sz="1200" b="1" dirty="0">
                <a:solidFill>
                  <a:srgbClr val="00FF00"/>
                </a:solidFill>
                <a:latin typeface="+mn-ea"/>
                <a:ea typeface="+mn-ea"/>
              </a:rPr>
              <a:t>賣下限</a:t>
            </a:r>
            <a:r>
              <a:rPr lang="en-US" altLang="zh-TW" sz="1200" b="1" dirty="0">
                <a:solidFill>
                  <a:srgbClr val="00FF00"/>
                </a:solidFill>
                <a:latin typeface="+mn-ea"/>
                <a:ea typeface="+mn-ea"/>
              </a:rPr>
              <a:t>)</a:t>
            </a:r>
            <a:r>
              <a:rPr lang="zh-TW" altLang="en-US" sz="1200" b="1" dirty="0">
                <a:solidFill>
                  <a:srgbClr val="00FF00"/>
                </a:solidFill>
                <a:latin typeface="+mn-ea"/>
                <a:ea typeface="+mn-ea"/>
              </a:rPr>
              <a:t> </a:t>
            </a:r>
          </a:p>
        </p:txBody>
      </p:sp>
      <p:cxnSp>
        <p:nvCxnSpPr>
          <p:cNvPr id="148504" name="直線接點 34"/>
          <p:cNvCxnSpPr>
            <a:cxnSpLocks noChangeShapeType="1"/>
          </p:cNvCxnSpPr>
          <p:nvPr/>
        </p:nvCxnSpPr>
        <p:spPr bwMode="auto">
          <a:xfrm flipV="1">
            <a:off x="3801060" y="3946525"/>
            <a:ext cx="742950" cy="7938"/>
          </a:xfrm>
          <a:prstGeom prst="line">
            <a:avLst/>
          </a:prstGeom>
          <a:noFill/>
          <a:ln w="38100" algn="ctr">
            <a:solidFill>
              <a:schemeClr val="tx1"/>
            </a:solidFill>
            <a:prstDash val="sysDash"/>
            <a:miter lim="800000"/>
            <a:headEnd/>
            <a:tailEnd/>
          </a:ln>
        </p:spPr>
      </p:cxnSp>
      <p:sp>
        <p:nvSpPr>
          <p:cNvPr id="148505" name="文字方塊 35"/>
          <p:cNvSpPr txBox="1">
            <a:spLocks noChangeArrowheads="1"/>
          </p:cNvSpPr>
          <p:nvPr/>
        </p:nvSpPr>
        <p:spPr bwMode="auto">
          <a:xfrm>
            <a:off x="3385134" y="3819525"/>
            <a:ext cx="898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nSpc>
                <a:spcPts val="1200"/>
              </a:lnSpc>
            </a:pPr>
            <a:r>
              <a:rPr lang="en-US" altLang="zh-TW" sz="1200" b="1" dirty="0">
                <a:solidFill>
                  <a:srgbClr val="00FF00"/>
                </a:solidFill>
                <a:latin typeface="+mn-ea"/>
                <a:ea typeface="+mn-ea"/>
              </a:rPr>
              <a:t>100</a:t>
            </a:r>
          </a:p>
          <a:p>
            <a:pPr>
              <a:lnSpc>
                <a:spcPts val="1200"/>
              </a:lnSpc>
            </a:pPr>
            <a:r>
              <a:rPr lang="en-US" altLang="zh-TW" sz="1200" b="1" dirty="0">
                <a:solidFill>
                  <a:srgbClr val="00FF00"/>
                </a:solidFill>
                <a:latin typeface="+mn-ea"/>
                <a:ea typeface="+mn-ea"/>
              </a:rPr>
              <a:t>(</a:t>
            </a:r>
            <a:r>
              <a:rPr lang="zh-TW" altLang="en-US" sz="1200" b="1" dirty="0">
                <a:solidFill>
                  <a:srgbClr val="00FF00"/>
                </a:solidFill>
                <a:latin typeface="+mn-ea"/>
                <a:ea typeface="+mn-ea"/>
              </a:rPr>
              <a:t>買上限</a:t>
            </a:r>
            <a:r>
              <a:rPr lang="en-US" altLang="zh-TW" sz="1200" b="1" dirty="0">
                <a:solidFill>
                  <a:srgbClr val="00FF00"/>
                </a:solidFill>
                <a:latin typeface="+mn-ea"/>
                <a:ea typeface="+mn-ea"/>
              </a:rPr>
              <a:t>)</a:t>
            </a:r>
            <a:r>
              <a:rPr lang="zh-TW" altLang="en-US" sz="1200" b="1" dirty="0">
                <a:solidFill>
                  <a:srgbClr val="00FF00"/>
                </a:solidFill>
                <a:latin typeface="+mn-ea"/>
                <a:ea typeface="+mn-ea"/>
              </a:rPr>
              <a:t> </a:t>
            </a:r>
          </a:p>
        </p:txBody>
      </p:sp>
      <p:cxnSp>
        <p:nvCxnSpPr>
          <p:cNvPr id="148506" name="直線接點 36"/>
          <p:cNvCxnSpPr>
            <a:cxnSpLocks noChangeShapeType="1"/>
          </p:cNvCxnSpPr>
          <p:nvPr/>
        </p:nvCxnSpPr>
        <p:spPr bwMode="auto">
          <a:xfrm flipV="1">
            <a:off x="4534485" y="4645025"/>
            <a:ext cx="744538" cy="7938"/>
          </a:xfrm>
          <a:prstGeom prst="line">
            <a:avLst/>
          </a:prstGeom>
          <a:noFill/>
          <a:ln w="38100" algn="ctr">
            <a:solidFill>
              <a:schemeClr val="tx1"/>
            </a:solidFill>
            <a:prstDash val="sysDash"/>
            <a:miter lim="800000"/>
            <a:headEnd/>
            <a:tailEnd/>
          </a:ln>
        </p:spPr>
      </p:cxnSp>
      <p:sp>
        <p:nvSpPr>
          <p:cNvPr id="148507" name="文字方塊 37"/>
          <p:cNvSpPr txBox="1">
            <a:spLocks noChangeArrowheads="1"/>
          </p:cNvSpPr>
          <p:nvPr/>
        </p:nvSpPr>
        <p:spPr bwMode="auto">
          <a:xfrm>
            <a:off x="4906754" y="4510088"/>
            <a:ext cx="88344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pPr algn="r">
              <a:lnSpc>
                <a:spcPts val="1200"/>
              </a:lnSpc>
            </a:pPr>
            <a:r>
              <a:rPr lang="en-US" altLang="zh-TW" sz="1200" b="1" dirty="0">
                <a:solidFill>
                  <a:srgbClr val="00FF00"/>
                </a:solidFill>
                <a:latin typeface="+mn-ea"/>
                <a:ea typeface="+mn-ea"/>
              </a:rPr>
              <a:t>-100</a:t>
            </a:r>
          </a:p>
          <a:p>
            <a:pPr algn="r">
              <a:lnSpc>
                <a:spcPts val="1200"/>
              </a:lnSpc>
            </a:pPr>
            <a:r>
              <a:rPr lang="en-US" altLang="zh-TW" sz="1200" b="1" dirty="0">
                <a:solidFill>
                  <a:srgbClr val="00FF00"/>
                </a:solidFill>
                <a:latin typeface="+mn-ea"/>
                <a:ea typeface="+mn-ea"/>
              </a:rPr>
              <a:t>(</a:t>
            </a:r>
            <a:r>
              <a:rPr lang="zh-TW" altLang="en-US" sz="1200" b="1" dirty="0">
                <a:solidFill>
                  <a:srgbClr val="00FF00"/>
                </a:solidFill>
                <a:latin typeface="+mn-ea"/>
                <a:ea typeface="+mn-ea"/>
              </a:rPr>
              <a:t>賣下限</a:t>
            </a:r>
            <a:r>
              <a:rPr lang="en-US" altLang="zh-TW" sz="1200" b="1" dirty="0">
                <a:solidFill>
                  <a:srgbClr val="00FF00"/>
                </a:solidFill>
                <a:latin typeface="+mn-ea"/>
                <a:ea typeface="+mn-ea"/>
              </a:rPr>
              <a:t>)</a:t>
            </a:r>
            <a:r>
              <a:rPr lang="zh-TW" altLang="en-US" sz="1200" b="1" dirty="0">
                <a:solidFill>
                  <a:srgbClr val="00FF00"/>
                </a:solidFill>
                <a:latin typeface="+mn-ea"/>
                <a:ea typeface="+mn-ea"/>
              </a:rPr>
              <a:t> </a:t>
            </a:r>
          </a:p>
        </p:txBody>
      </p:sp>
      <p:cxnSp>
        <p:nvCxnSpPr>
          <p:cNvPr id="148508" name="直線接點 43"/>
          <p:cNvCxnSpPr>
            <a:cxnSpLocks noChangeShapeType="1"/>
          </p:cNvCxnSpPr>
          <p:nvPr/>
        </p:nvCxnSpPr>
        <p:spPr bwMode="auto">
          <a:xfrm>
            <a:off x="1273760" y="3225800"/>
            <a:ext cx="6680200" cy="12700"/>
          </a:xfrm>
          <a:prstGeom prst="line">
            <a:avLst/>
          </a:prstGeom>
          <a:noFill/>
          <a:ln w="38100" algn="ctr">
            <a:solidFill>
              <a:srgbClr val="FF0000"/>
            </a:solidFill>
            <a:miter lim="800000"/>
            <a:headEnd/>
            <a:tailEnd/>
          </a:ln>
        </p:spPr>
      </p:cxnSp>
      <p:cxnSp>
        <p:nvCxnSpPr>
          <p:cNvPr id="148509" name="直線接點 47"/>
          <p:cNvCxnSpPr>
            <a:cxnSpLocks noChangeShapeType="1"/>
          </p:cNvCxnSpPr>
          <p:nvPr/>
        </p:nvCxnSpPr>
        <p:spPr bwMode="auto">
          <a:xfrm flipH="1">
            <a:off x="1261060" y="3238500"/>
            <a:ext cx="12700" cy="1320800"/>
          </a:xfrm>
          <a:prstGeom prst="line">
            <a:avLst/>
          </a:prstGeom>
          <a:noFill/>
          <a:ln w="38100" algn="ctr">
            <a:solidFill>
              <a:srgbClr val="FF0000"/>
            </a:solidFill>
            <a:miter lim="800000"/>
            <a:headEnd/>
            <a:tailEnd/>
          </a:ln>
        </p:spPr>
      </p:cxnSp>
      <p:cxnSp>
        <p:nvCxnSpPr>
          <p:cNvPr id="148510" name="直線接點 52"/>
          <p:cNvCxnSpPr>
            <a:cxnSpLocks noChangeShapeType="1"/>
          </p:cNvCxnSpPr>
          <p:nvPr/>
        </p:nvCxnSpPr>
        <p:spPr bwMode="auto">
          <a:xfrm>
            <a:off x="7953960" y="3251200"/>
            <a:ext cx="12700" cy="977900"/>
          </a:xfrm>
          <a:prstGeom prst="line">
            <a:avLst/>
          </a:prstGeom>
          <a:noFill/>
          <a:ln w="38100" algn="ctr">
            <a:solidFill>
              <a:srgbClr val="FF0000"/>
            </a:solidFill>
            <a:miter lim="800000"/>
            <a:headEnd/>
            <a:tailEnd/>
          </a:ln>
        </p:spPr>
      </p:cxnSp>
      <p:sp>
        <p:nvSpPr>
          <p:cNvPr id="148512" name="圓角矩形圖說文字 38"/>
          <p:cNvSpPr>
            <a:spLocks noChangeArrowheads="1"/>
          </p:cNvSpPr>
          <p:nvPr/>
        </p:nvSpPr>
        <p:spPr bwMode="auto">
          <a:xfrm>
            <a:off x="3851860" y="5346700"/>
            <a:ext cx="1384300" cy="838200"/>
          </a:xfrm>
          <a:prstGeom prst="wedgeRoundRectCallout">
            <a:avLst>
              <a:gd name="adj1" fmla="val -16579"/>
              <a:gd name="adj2" fmla="val -142046"/>
              <a:gd name="adj3" fmla="val 16667"/>
            </a:avLst>
          </a:prstGeom>
          <a:solidFill>
            <a:schemeClr val="accent1"/>
          </a:solidFill>
          <a:ln w="9525" algn="ctr">
            <a:solidFill>
              <a:schemeClr val="tx1"/>
            </a:solidFill>
            <a:miter lim="800000"/>
            <a:headEnd/>
            <a:tailEnd/>
          </a:ln>
        </p:spPr>
        <p:txBody>
          <a:bodyPr wrap="none"/>
          <a:lstStyle/>
          <a:p>
            <a:r>
              <a:rPr lang="zh-TW" altLang="en-US" sz="1400" b="1" dirty="0">
                <a:effectLst>
                  <a:outerShdw blurRad="38100" dist="38100" dir="2700000" algn="tl">
                    <a:srgbClr val="000000">
                      <a:alpha val="43137"/>
                    </a:srgbClr>
                  </a:outerShdw>
                </a:effectLst>
                <a:latin typeface="+mn-ea"/>
              </a:rPr>
              <a:t>若</a:t>
            </a:r>
            <a:r>
              <a:rPr lang="en-US" altLang="zh-TW" sz="1400" b="1" dirty="0">
                <a:effectLst>
                  <a:outerShdw blurRad="38100" dist="38100" dir="2700000" algn="tl">
                    <a:srgbClr val="000000">
                      <a:alpha val="43137"/>
                    </a:srgbClr>
                  </a:outerShdw>
                </a:effectLst>
                <a:latin typeface="+mn-ea"/>
              </a:rPr>
              <a:t>(3)</a:t>
            </a:r>
            <a:r>
              <a:rPr lang="zh-TW" altLang="en-US" sz="1400" b="1" dirty="0">
                <a:effectLst>
                  <a:outerShdw blurRad="38100" dist="38100" dir="2700000" algn="tl">
                    <a:srgbClr val="000000">
                      <a:alpha val="43137"/>
                    </a:srgbClr>
                  </a:outerShdw>
                </a:effectLst>
                <a:latin typeface="+mn-ea"/>
              </a:rPr>
              <a:t>市價買進</a:t>
            </a:r>
            <a:endParaRPr lang="en-US" altLang="zh-TW" sz="1400" b="1" dirty="0">
              <a:effectLst>
                <a:outerShdw blurRad="38100" dist="38100" dir="2700000" algn="tl">
                  <a:srgbClr val="000000">
                    <a:alpha val="43137"/>
                  </a:srgbClr>
                </a:outerShdw>
              </a:effectLst>
              <a:latin typeface="+mn-ea"/>
            </a:endParaRPr>
          </a:p>
          <a:p>
            <a:r>
              <a:rPr lang="en-US" altLang="zh-TW" sz="1400" b="1" dirty="0">
                <a:effectLst>
                  <a:outerShdw blurRad="38100" dist="38100" dir="2700000" algn="tl">
                    <a:srgbClr val="000000">
                      <a:alpha val="43137"/>
                    </a:srgbClr>
                  </a:outerShdw>
                </a:effectLst>
                <a:latin typeface="+mn-ea"/>
              </a:rPr>
              <a:t>1</a:t>
            </a:r>
            <a:r>
              <a:rPr lang="zh-TW" altLang="en-US" sz="1400" b="1" dirty="0">
                <a:effectLst>
                  <a:outerShdw blurRad="38100" dist="38100" dir="2700000" algn="tl">
                    <a:srgbClr val="000000">
                      <a:alpha val="43137"/>
                    </a:srgbClr>
                  </a:outerShdw>
                </a:effectLst>
                <a:latin typeface="+mn-ea"/>
              </a:rPr>
              <a:t>口，則將成交</a:t>
            </a:r>
            <a:endParaRPr lang="en-US" altLang="zh-TW" sz="1400" b="1" dirty="0">
              <a:effectLst>
                <a:outerShdw blurRad="38100" dist="38100" dir="2700000" algn="tl">
                  <a:srgbClr val="000000">
                    <a:alpha val="43137"/>
                  </a:srgbClr>
                </a:outerShdw>
              </a:effectLst>
              <a:latin typeface="+mn-ea"/>
            </a:endParaRPr>
          </a:p>
          <a:p>
            <a:r>
              <a:rPr lang="zh-TW" altLang="en-US" sz="1400" b="1" dirty="0">
                <a:effectLst>
                  <a:outerShdw blurRad="38100" dist="38100" dir="2700000" algn="tl">
                    <a:srgbClr val="000000">
                      <a:alpha val="43137"/>
                    </a:srgbClr>
                  </a:outerShdw>
                </a:effectLst>
                <a:latin typeface="+mn-ea"/>
              </a:rPr>
              <a:t>於</a:t>
            </a:r>
            <a:r>
              <a:rPr lang="en-US" altLang="zh-TW" sz="1400" b="1" dirty="0">
                <a:effectLst>
                  <a:outerShdw blurRad="38100" dist="38100" dir="2700000" algn="tl">
                    <a:srgbClr val="000000">
                      <a:alpha val="43137"/>
                    </a:srgbClr>
                  </a:outerShdw>
                </a:effectLst>
                <a:latin typeface="+mn-ea"/>
              </a:rPr>
              <a:t>-200</a:t>
            </a:r>
            <a:r>
              <a:rPr lang="zh-TW" altLang="en-US" sz="1400" b="1" dirty="0">
                <a:effectLst>
                  <a:outerShdw blurRad="38100" dist="38100" dir="2700000" algn="tl">
                    <a:srgbClr val="000000">
                      <a:alpha val="43137"/>
                    </a:srgbClr>
                  </a:outerShdw>
                </a:effectLst>
                <a:latin typeface="+mn-ea"/>
              </a:rPr>
              <a:t>點</a:t>
            </a:r>
          </a:p>
        </p:txBody>
      </p:sp>
      <p:sp>
        <p:nvSpPr>
          <p:cNvPr id="148513" name="文字方塊 44"/>
          <p:cNvSpPr txBox="1">
            <a:spLocks noChangeArrowheads="1"/>
          </p:cNvSpPr>
          <p:nvPr/>
        </p:nvSpPr>
        <p:spPr bwMode="auto">
          <a:xfrm>
            <a:off x="3275598" y="4197350"/>
            <a:ext cx="14414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en-US" altLang="zh-TW" sz="1400" b="1">
                <a:solidFill>
                  <a:schemeClr val="tx1"/>
                </a:solidFill>
                <a:effectLst>
                  <a:outerShdw blurRad="38100" dist="38100" dir="2700000" algn="tl">
                    <a:srgbClr val="000000">
                      <a:alpha val="43137"/>
                    </a:srgbClr>
                  </a:outerShdw>
                </a:effectLst>
                <a:latin typeface="+mn-ea"/>
                <a:ea typeface="+mn-ea"/>
              </a:rPr>
              <a:t>(3)</a:t>
            </a:r>
            <a:r>
              <a:rPr lang="zh-TW" altLang="en-US" sz="1400" b="1">
                <a:solidFill>
                  <a:schemeClr val="tx1"/>
                </a:solidFill>
                <a:effectLst>
                  <a:outerShdw blurRad="38100" dist="38100" dir="2700000" algn="tl">
                    <a:srgbClr val="000000">
                      <a:alpha val="43137"/>
                    </a:srgbClr>
                  </a:outerShdw>
                </a:effectLst>
                <a:latin typeface="+mn-ea"/>
                <a:ea typeface="+mn-ea"/>
              </a:rPr>
              <a:t> 市價 </a:t>
            </a:r>
            <a:r>
              <a:rPr lang="en-US" altLang="zh-TW" sz="1400" b="1">
                <a:solidFill>
                  <a:schemeClr val="tx1"/>
                </a:solidFill>
                <a:effectLst>
                  <a:outerShdw blurRad="38100" dist="38100" dir="2700000" algn="tl">
                    <a:srgbClr val="000000">
                      <a:alpha val="43137"/>
                    </a:srgbClr>
                  </a:outerShdw>
                </a:effectLst>
                <a:latin typeface="+mn-ea"/>
                <a:ea typeface="+mn-ea"/>
              </a:rPr>
              <a:t>(1</a:t>
            </a:r>
            <a:r>
              <a:rPr lang="zh-TW" altLang="en-US" sz="1400" b="1">
                <a:solidFill>
                  <a:schemeClr val="tx1"/>
                </a:solidFill>
                <a:effectLst>
                  <a:outerShdw blurRad="38100" dist="38100" dir="2700000" algn="tl">
                    <a:srgbClr val="000000">
                      <a:alpha val="43137"/>
                    </a:srgbClr>
                  </a:outerShdw>
                </a:effectLst>
                <a:latin typeface="+mn-ea"/>
                <a:ea typeface="+mn-ea"/>
              </a:rPr>
              <a:t>口</a:t>
            </a:r>
            <a:r>
              <a:rPr lang="en-US" altLang="zh-TW" sz="1400" b="1">
                <a:solidFill>
                  <a:schemeClr val="tx1"/>
                </a:solidFill>
                <a:effectLst>
                  <a:outerShdw blurRad="38100" dist="38100" dir="2700000" algn="tl">
                    <a:srgbClr val="000000">
                      <a:alpha val="43137"/>
                    </a:srgbClr>
                  </a:outerShdw>
                </a:effectLst>
                <a:latin typeface="+mn-ea"/>
                <a:ea typeface="+mn-ea"/>
              </a:rPr>
              <a:t>)</a:t>
            </a:r>
            <a:endParaRPr lang="zh-TW" altLang="en-US" sz="1400" b="1">
              <a:solidFill>
                <a:schemeClr val="tx1"/>
              </a:solidFill>
              <a:effectLst>
                <a:outerShdw blurRad="38100" dist="38100" dir="2700000" algn="tl">
                  <a:srgbClr val="000000">
                    <a:alpha val="43137"/>
                  </a:srgbClr>
                </a:outerShdw>
              </a:effectLst>
              <a:latin typeface="+mn-ea"/>
              <a:ea typeface="+mn-ea"/>
            </a:endParaRPr>
          </a:p>
        </p:txBody>
      </p:sp>
      <p:sp>
        <p:nvSpPr>
          <p:cNvPr id="148514" name="圓角矩形 48"/>
          <p:cNvSpPr>
            <a:spLocks noChangeArrowheads="1"/>
          </p:cNvSpPr>
          <p:nvPr/>
        </p:nvSpPr>
        <p:spPr bwMode="auto">
          <a:xfrm>
            <a:off x="5375860" y="5410200"/>
            <a:ext cx="2006600" cy="660400"/>
          </a:xfrm>
          <a:prstGeom prst="roundRect">
            <a:avLst>
              <a:gd name="adj" fmla="val 16667"/>
            </a:avLst>
          </a:prstGeom>
          <a:solidFill>
            <a:schemeClr val="accent1"/>
          </a:solidFill>
          <a:ln w="9525" algn="ctr">
            <a:solidFill>
              <a:schemeClr val="tx1"/>
            </a:solidFill>
            <a:miter lim="800000"/>
            <a:headEnd/>
            <a:tailEnd/>
          </a:ln>
        </p:spPr>
        <p:txBody>
          <a:bodyPr wrap="none"/>
          <a:lstStyle/>
          <a:p>
            <a:r>
              <a:rPr lang="zh-TW" altLang="en-US" sz="1600" b="1">
                <a:effectLst>
                  <a:outerShdw blurRad="38100" dist="38100" dir="2700000" algn="tl">
                    <a:srgbClr val="000000">
                      <a:alpha val="43137"/>
                    </a:srgbClr>
                  </a:outerShdw>
                </a:effectLst>
                <a:latin typeface="+mn-ea"/>
              </a:rPr>
              <a:t>衍生賣單低於即時價</a:t>
            </a:r>
            <a:endParaRPr lang="en-US" altLang="zh-TW" sz="1600" b="1">
              <a:effectLst>
                <a:outerShdw blurRad="38100" dist="38100" dir="2700000" algn="tl">
                  <a:srgbClr val="000000">
                    <a:alpha val="43137"/>
                  </a:srgbClr>
                </a:outerShdw>
              </a:effectLst>
              <a:latin typeface="+mn-ea"/>
            </a:endParaRPr>
          </a:p>
          <a:p>
            <a:r>
              <a:rPr lang="zh-TW" altLang="en-US" sz="1600" b="1">
                <a:effectLst>
                  <a:outerShdw blurRad="38100" dist="38100" dir="2700000" algn="tl">
                    <a:srgbClr val="000000">
                      <a:alpha val="43137"/>
                    </a:srgbClr>
                  </a:outerShdw>
                </a:effectLst>
                <a:latin typeface="+mn-ea"/>
              </a:rPr>
              <a:t>格區間下限不會退單</a:t>
            </a:r>
          </a:p>
        </p:txBody>
      </p:sp>
      <p:sp>
        <p:nvSpPr>
          <p:cNvPr id="148515" name="圓角矩形 40"/>
          <p:cNvSpPr>
            <a:spLocks noChangeArrowheads="1"/>
          </p:cNvSpPr>
          <p:nvPr/>
        </p:nvSpPr>
        <p:spPr bwMode="auto">
          <a:xfrm>
            <a:off x="587960" y="5270500"/>
            <a:ext cx="3124200" cy="1206500"/>
          </a:xfrm>
          <a:prstGeom prst="roundRect">
            <a:avLst>
              <a:gd name="adj" fmla="val 16667"/>
            </a:avLst>
          </a:prstGeom>
          <a:solidFill>
            <a:schemeClr val="accent1"/>
          </a:solidFill>
          <a:ln w="9525" algn="ctr">
            <a:solidFill>
              <a:schemeClr val="tx1"/>
            </a:solidFill>
            <a:miter lim="800000"/>
            <a:headEnd/>
            <a:tailEnd/>
          </a:ln>
        </p:spPr>
        <p:txBody>
          <a:bodyPr wrap="none" anchor="ctr"/>
          <a:lstStyle/>
          <a:p>
            <a:r>
              <a:rPr lang="zh-TW" altLang="en-US" sz="1600" b="1" dirty="0">
                <a:effectLst>
                  <a:outerShdw blurRad="38100" dist="38100" dir="2700000" algn="tl">
                    <a:srgbClr val="000000">
                      <a:alpha val="43137"/>
                    </a:srgbClr>
                  </a:outerShdw>
                </a:effectLst>
                <a:latin typeface="+mn-ea"/>
              </a:rPr>
              <a:t>正常狀況下，因委託簿中買賣</a:t>
            </a:r>
            <a:endParaRPr lang="en-US" altLang="zh-TW" sz="1600" b="1" dirty="0">
              <a:effectLst>
                <a:outerShdw blurRad="38100" dist="38100" dir="2700000" algn="tl">
                  <a:srgbClr val="000000">
                    <a:alpha val="43137"/>
                  </a:srgbClr>
                </a:outerShdw>
              </a:effectLst>
              <a:latin typeface="+mn-ea"/>
            </a:endParaRPr>
          </a:p>
          <a:p>
            <a:r>
              <a:rPr lang="zh-TW" altLang="en-US" sz="1600" b="1" dirty="0">
                <a:effectLst>
                  <a:outerShdw blurRad="38100" dist="38100" dir="2700000" algn="tl">
                    <a:srgbClr val="000000">
                      <a:alpha val="43137"/>
                    </a:srgbClr>
                  </a:outerShdw>
                </a:effectLst>
                <a:latin typeface="+mn-ea"/>
              </a:rPr>
              <a:t>委託密集，故衍生價格不會高</a:t>
            </a:r>
            <a:endParaRPr lang="en-US" altLang="zh-TW" sz="1600" b="1" dirty="0">
              <a:effectLst>
                <a:outerShdw blurRad="38100" dist="38100" dir="2700000" algn="tl">
                  <a:srgbClr val="000000">
                    <a:alpha val="43137"/>
                  </a:srgbClr>
                </a:outerShdw>
              </a:effectLst>
              <a:latin typeface="+mn-ea"/>
            </a:endParaRPr>
          </a:p>
          <a:p>
            <a:r>
              <a:rPr lang="en-US" altLang="zh-TW" sz="1600" b="1" dirty="0">
                <a:effectLst>
                  <a:outerShdw blurRad="38100" dist="38100" dir="2700000" algn="tl">
                    <a:srgbClr val="000000">
                      <a:alpha val="43137"/>
                    </a:srgbClr>
                  </a:outerShdw>
                </a:effectLst>
                <a:latin typeface="+mn-ea"/>
              </a:rPr>
              <a:t>(</a:t>
            </a:r>
            <a:r>
              <a:rPr lang="zh-TW" altLang="en-US" sz="1600" b="1" dirty="0">
                <a:effectLst>
                  <a:outerShdw blurRad="38100" dist="38100" dir="2700000" algn="tl">
                    <a:srgbClr val="000000">
                      <a:alpha val="43137"/>
                    </a:srgbClr>
                  </a:outerShdw>
                </a:effectLst>
                <a:latin typeface="+mn-ea"/>
              </a:rPr>
              <a:t>低</a:t>
            </a:r>
            <a:r>
              <a:rPr lang="en-US" altLang="zh-TW" sz="1600" b="1" dirty="0">
                <a:effectLst>
                  <a:outerShdw blurRad="38100" dist="38100" dir="2700000" algn="tl">
                    <a:srgbClr val="000000">
                      <a:alpha val="43137"/>
                    </a:srgbClr>
                  </a:outerShdw>
                </a:effectLst>
                <a:latin typeface="+mn-ea"/>
              </a:rPr>
              <a:t>)</a:t>
            </a:r>
            <a:r>
              <a:rPr lang="zh-TW" altLang="en-US" sz="1600" b="1" dirty="0">
                <a:effectLst>
                  <a:outerShdw blurRad="38100" dist="38100" dir="2700000" algn="tl">
                    <a:srgbClr val="000000">
                      <a:alpha val="43137"/>
                    </a:srgbClr>
                  </a:outerShdw>
                </a:effectLst>
                <a:latin typeface="+mn-ea"/>
              </a:rPr>
              <a:t>於即時價格區間上</a:t>
            </a:r>
            <a:r>
              <a:rPr lang="en-US" altLang="zh-TW" sz="1600" b="1" dirty="0">
                <a:effectLst>
                  <a:outerShdw blurRad="38100" dist="38100" dir="2700000" algn="tl">
                    <a:srgbClr val="000000">
                      <a:alpha val="43137"/>
                    </a:srgbClr>
                  </a:outerShdw>
                </a:effectLst>
                <a:latin typeface="+mn-ea"/>
              </a:rPr>
              <a:t>(</a:t>
            </a:r>
            <a:r>
              <a:rPr lang="zh-TW" altLang="en-US" sz="1600" b="1" dirty="0">
                <a:effectLst>
                  <a:outerShdw blurRad="38100" dist="38100" dir="2700000" algn="tl">
                    <a:srgbClr val="000000">
                      <a:alpha val="43137"/>
                    </a:srgbClr>
                  </a:outerShdw>
                </a:effectLst>
                <a:latin typeface="+mn-ea"/>
              </a:rPr>
              <a:t>下</a:t>
            </a:r>
            <a:r>
              <a:rPr lang="en-US" altLang="zh-TW" sz="1600" b="1" dirty="0">
                <a:effectLst>
                  <a:outerShdw blurRad="38100" dist="38100" dir="2700000" algn="tl">
                    <a:srgbClr val="000000">
                      <a:alpha val="43137"/>
                    </a:srgbClr>
                  </a:outerShdw>
                </a:effectLst>
                <a:latin typeface="+mn-ea"/>
              </a:rPr>
              <a:t>)</a:t>
            </a:r>
            <a:r>
              <a:rPr lang="zh-TW" altLang="en-US" sz="1600" b="1" dirty="0">
                <a:effectLst>
                  <a:outerShdw blurRad="38100" dist="38100" dir="2700000" algn="tl">
                    <a:srgbClr val="000000">
                      <a:alpha val="43137"/>
                    </a:srgbClr>
                  </a:outerShdw>
                </a:effectLst>
                <a:latin typeface="+mn-ea"/>
              </a:rPr>
              <a:t>限，</a:t>
            </a:r>
            <a:endParaRPr lang="en-US" altLang="zh-TW" sz="1600" b="1" dirty="0">
              <a:effectLst>
                <a:outerShdw blurRad="38100" dist="38100" dir="2700000" algn="tl">
                  <a:srgbClr val="000000">
                    <a:alpha val="43137"/>
                  </a:srgbClr>
                </a:outerShdw>
              </a:effectLst>
              <a:latin typeface="+mn-ea"/>
            </a:endParaRPr>
          </a:p>
          <a:p>
            <a:r>
              <a:rPr lang="zh-TW" altLang="en-US" sz="1600" b="1" dirty="0">
                <a:effectLst>
                  <a:outerShdw blurRad="38100" dist="38100" dir="2700000" algn="tl">
                    <a:srgbClr val="000000">
                      <a:alpha val="43137"/>
                    </a:srgbClr>
                  </a:outerShdw>
                </a:effectLst>
                <a:latin typeface="+mn-ea"/>
              </a:rPr>
              <a:t>本範例僅在少數狀況下才會發生</a:t>
            </a:r>
            <a:endParaRPr lang="en-US" altLang="zh-TW" sz="1600" b="1" dirty="0">
              <a:effectLst>
                <a:outerShdw blurRad="38100" dist="38100" dir="2700000" algn="tl">
                  <a:srgbClr val="000000">
                    <a:alpha val="43137"/>
                  </a:srgbClr>
                </a:outerShdw>
              </a:effectLst>
              <a:latin typeface="+mn-ea"/>
            </a:endParaRPr>
          </a:p>
        </p:txBody>
      </p:sp>
      <p:sp>
        <p:nvSpPr>
          <p:cNvPr id="38"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期貨動態</a:t>
            </a:r>
            <a:r>
              <a:rPr lang="zh-TW" altLang="en-US" sz="2800" b="1" dirty="0">
                <a:solidFill>
                  <a:srgbClr val="FFFF00"/>
                </a:solidFill>
                <a:effectLst>
                  <a:outerShdw blurRad="38100" dist="38100" dir="2700000" algn="tl">
                    <a:srgbClr val="000000"/>
                  </a:outerShdw>
                </a:effectLst>
              </a:rPr>
              <a:t>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範例</a:t>
            </a:r>
            <a:r>
              <a:rPr lang="en-US" altLang="zh-TW" b="1" dirty="0" smtClean="0">
                <a:solidFill>
                  <a:srgbClr val="FFFF00"/>
                </a:solidFill>
                <a:effectLst>
                  <a:outerShdw blurRad="38100" dist="38100" dir="2700000" algn="tl">
                    <a:srgbClr val="000000"/>
                  </a:outerShdw>
                </a:effectLst>
                <a:latin typeface="+mn-ea"/>
              </a:rPr>
              <a:t>15</a:t>
            </a:r>
            <a:endParaRPr lang="zh-TW" altLang="en-US" b="1" dirty="0">
              <a:solidFill>
                <a:srgbClr val="FFFF00"/>
              </a:solidFill>
              <a:effectLst>
                <a:outerShdw blurRad="38100" dist="38100" dir="2700000" algn="tl">
                  <a:srgbClr val="000000"/>
                </a:outerShdw>
              </a:effectLst>
              <a:latin typeface="+mn-ea"/>
            </a:endParaRPr>
          </a:p>
        </p:txBody>
      </p:sp>
      <p:sp>
        <p:nvSpPr>
          <p:cNvPr id="39" name="Rectangle 4"/>
          <p:cNvSpPr>
            <a:spLocks noChangeArrowheads="1"/>
          </p:cNvSpPr>
          <p:nvPr/>
        </p:nvSpPr>
        <p:spPr bwMode="auto">
          <a:xfrm>
            <a:off x="2732890" y="1355789"/>
            <a:ext cx="3773470"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effectLst>
                  <a:outerShdw blurRad="38100" dist="38100" dir="2700000" algn="tl">
                    <a:srgbClr val="000000"/>
                  </a:outerShdw>
                </a:effectLst>
              </a:rPr>
              <a:t>衍生單不適用動態價格穩定措施</a:t>
            </a:r>
            <a:endParaRPr lang="zh-TW" altLang="en-US" dirty="0" smtClean="0">
              <a:effectLst>
                <a:outerShdw blurRad="38100" dist="38100" dir="2700000" algn="tl">
                  <a:srgbClr val="000000"/>
                </a:outerShdw>
              </a:effectLst>
            </a:endParaRPr>
          </a:p>
        </p:txBody>
      </p:sp>
    </p:spTree>
    <p:extLst>
      <p:ext uri="{BB962C8B-B14F-4D97-AF65-F5344CB8AC3E}">
        <p14:creationId xmlns:p14="http://schemas.microsoft.com/office/powerpoint/2010/main" val="3955336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467544" y="2780928"/>
            <a:ext cx="8136904" cy="2160237"/>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marL="0" indent="0" algn="ctr">
              <a:lnSpc>
                <a:spcPts val="6000"/>
              </a:lnSpc>
              <a:spcBef>
                <a:spcPts val="0"/>
              </a:spcBef>
              <a:buClr>
                <a:srgbClr val="00FF00"/>
              </a:buClr>
              <a:buSzTx/>
              <a:buNone/>
              <a:defRPr/>
            </a:pPr>
            <a:r>
              <a:rPr lang="zh-TW" altLang="en-US" sz="4400" dirty="0" smtClean="0">
                <a:solidFill>
                  <a:srgbClr val="00FF00"/>
                </a:solidFill>
                <a:effectLst>
                  <a:outerShdw blurRad="38100" dist="38100" dir="2700000" algn="tl">
                    <a:srgbClr val="000000">
                      <a:alpha val="43137"/>
                    </a:srgbClr>
                  </a:outerShdw>
                </a:effectLst>
                <a:latin typeface="+mn-ea"/>
              </a:rPr>
              <a:t>臺指選擇權動態價格穩定措施</a:t>
            </a:r>
            <a:endParaRPr lang="en-US" altLang="zh-TW" sz="4400" dirty="0" smtClean="0">
              <a:solidFill>
                <a:srgbClr val="00FF00"/>
              </a:solidFill>
              <a:effectLst>
                <a:outerShdw blurRad="38100" dist="38100" dir="2700000" algn="tl">
                  <a:srgbClr val="000000">
                    <a:alpha val="43137"/>
                  </a:srgbClr>
                </a:outerShdw>
              </a:effectLst>
              <a:latin typeface="+mn-ea"/>
            </a:endParaRPr>
          </a:p>
          <a:p>
            <a:pPr marL="0" indent="0">
              <a:lnSpc>
                <a:spcPts val="6000"/>
              </a:lnSpc>
              <a:spcBef>
                <a:spcPts val="0"/>
              </a:spcBef>
              <a:buClr>
                <a:srgbClr val="00FF00"/>
              </a:buClr>
              <a:buSzTx/>
              <a:buNone/>
              <a:defRPr/>
            </a:pPr>
            <a:endParaRPr lang="en-US" altLang="zh-TW" sz="4400" dirty="0" smtClean="0">
              <a:solidFill>
                <a:srgbClr val="00FF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2134803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內容版面配置區 4"/>
          <p:cNvSpPr txBox="1">
            <a:spLocks/>
          </p:cNvSpPr>
          <p:nvPr/>
        </p:nvSpPr>
        <p:spPr bwMode="auto">
          <a:xfrm>
            <a:off x="251520" y="1484784"/>
            <a:ext cx="8568952" cy="4160567"/>
          </a:xfrm>
          <a:prstGeom prst="rect">
            <a:avLst/>
          </a:prstGeom>
          <a:noFill/>
          <a:ln w="9525">
            <a:noFill/>
            <a:miter lim="800000"/>
            <a:headEnd/>
            <a:tailEnd/>
          </a:ln>
        </p:spPr>
        <p:txBody>
          <a:bodyPr/>
          <a:lstStyle/>
          <a:p>
            <a:pPr marL="342900" indent="-342900" eaLnBrk="0" hangingPunct="0">
              <a:lnSpc>
                <a:spcPts val="3000"/>
              </a:lnSpc>
              <a:spcBef>
                <a:spcPts val="600"/>
              </a:spcBef>
              <a:spcAft>
                <a:spcPts val="600"/>
              </a:spcAft>
              <a:buFont typeface="Wingdings" pitchFamily="2" charset="2"/>
              <a:buChar char="n"/>
              <a:defRPr/>
            </a:pPr>
            <a:r>
              <a:rPr lang="zh-TW" altLang="en-US" sz="2000" b="1" kern="0" dirty="0" smtClean="0">
                <a:solidFill>
                  <a:srgbClr val="FFFF00"/>
                </a:solidFill>
                <a:latin typeface="+mn-ea"/>
              </a:rPr>
              <a:t>適用商品：台指選擇權所有契約。</a:t>
            </a:r>
            <a:endParaRPr lang="en-US" altLang="zh-TW" sz="2000" b="1" kern="0" dirty="0">
              <a:solidFill>
                <a:srgbClr val="FFFF00"/>
              </a:solidFill>
              <a:latin typeface="+mn-ea"/>
            </a:endParaRPr>
          </a:p>
          <a:p>
            <a:pPr marL="171450" indent="-342900">
              <a:lnSpc>
                <a:spcPts val="2500"/>
              </a:lnSpc>
              <a:spcBef>
                <a:spcPts val="400"/>
              </a:spcBef>
              <a:spcAft>
                <a:spcPts val="400"/>
              </a:spcAft>
              <a:buFont typeface="Wingdings" pitchFamily="2" charset="2"/>
              <a:buChar char="n"/>
              <a:defRPr/>
            </a:pPr>
            <a:r>
              <a:rPr lang="zh-TW" altLang="en-US" sz="2000" b="1" kern="0" dirty="0" smtClean="0">
                <a:solidFill>
                  <a:srgbClr val="FFFF00"/>
                </a:solidFill>
                <a:latin typeface="+mn-ea"/>
              </a:rPr>
              <a:t>運作方式：</a:t>
            </a:r>
            <a:endParaRPr lang="en-US" altLang="zh-TW" sz="2000" b="1" spc="-80" dirty="0">
              <a:solidFill>
                <a:srgbClr val="FFFF00"/>
              </a:solidFill>
              <a:latin typeface="+mn-ea"/>
            </a:endParaRPr>
          </a:p>
          <a:p>
            <a:pPr lvl="2" indent="-457200">
              <a:lnSpc>
                <a:spcPts val="2500"/>
              </a:lnSpc>
              <a:spcBef>
                <a:spcPts val="400"/>
              </a:spcBef>
              <a:spcAft>
                <a:spcPts val="400"/>
              </a:spcAft>
              <a:buFont typeface="Wingdings" pitchFamily="2" charset="2"/>
              <a:buChar char="u"/>
              <a:defRPr/>
            </a:pPr>
            <a:r>
              <a:rPr lang="zh-TW" altLang="en-US" sz="2000" b="1" spc="-80" dirty="0">
                <a:solidFill>
                  <a:srgbClr val="FFFF00"/>
                </a:solidFill>
                <a:latin typeface="+mn-ea"/>
              </a:rPr>
              <a:t>對每一新進委託</a:t>
            </a:r>
            <a:r>
              <a:rPr lang="zh-TW" altLang="zh-TW" sz="2000" b="1" spc="-80" dirty="0" smtClean="0">
                <a:solidFill>
                  <a:srgbClr val="FFFF00"/>
                </a:solidFill>
                <a:latin typeface="+mn-ea"/>
              </a:rPr>
              <a:t>單</a:t>
            </a:r>
            <a:r>
              <a:rPr lang="en-US" altLang="zh-TW" sz="2000" b="1" spc="-80" dirty="0" smtClean="0">
                <a:solidFill>
                  <a:srgbClr val="FFFF00"/>
                </a:solidFill>
                <a:latin typeface="+mn-ea"/>
              </a:rPr>
              <a:t>(</a:t>
            </a:r>
            <a:r>
              <a:rPr lang="zh-TW" altLang="en-US" sz="2000" b="1" spc="-80" dirty="0">
                <a:solidFill>
                  <a:srgbClr val="FFFF00"/>
                </a:solidFill>
                <a:latin typeface="+mn-ea"/>
              </a:rPr>
              <a:t>含限價、市價及一定範圍市價</a:t>
            </a:r>
            <a:r>
              <a:rPr lang="zh-TW" altLang="en-US" sz="2000" b="1" spc="-80" dirty="0" smtClean="0">
                <a:solidFill>
                  <a:srgbClr val="FFFF00"/>
                </a:solidFill>
                <a:latin typeface="+mn-ea"/>
              </a:rPr>
              <a:t>委託</a:t>
            </a:r>
            <a:r>
              <a:rPr lang="en-US" altLang="zh-TW" sz="2000" b="1" spc="-80" dirty="0" smtClean="0">
                <a:solidFill>
                  <a:srgbClr val="FFFF00"/>
                </a:solidFill>
                <a:latin typeface="+mn-ea"/>
              </a:rPr>
              <a:t>)</a:t>
            </a:r>
            <a:r>
              <a:rPr lang="zh-TW" altLang="en-US" sz="2000" b="1" spc="-80" baseline="30000" dirty="0" smtClean="0">
                <a:solidFill>
                  <a:srgbClr val="FFFF00"/>
                </a:solidFill>
                <a:latin typeface="+mn-ea"/>
              </a:rPr>
              <a:t> </a:t>
            </a:r>
            <a:r>
              <a:rPr lang="zh-TW" altLang="en-US" sz="2000" b="1" spc="-80" dirty="0">
                <a:solidFill>
                  <a:srgbClr val="FFFF00"/>
                </a:solidFill>
                <a:latin typeface="+mn-ea"/>
              </a:rPr>
              <a:t>，依當時委託簿狀況，試算可能成交價格</a:t>
            </a:r>
            <a:endParaRPr lang="en-US" altLang="zh-TW" sz="2000" b="1" spc="-80" dirty="0">
              <a:solidFill>
                <a:srgbClr val="FFFF00"/>
              </a:solidFill>
              <a:latin typeface="+mn-ea"/>
            </a:endParaRPr>
          </a:p>
          <a:p>
            <a:pPr lvl="3" indent="-457200">
              <a:lnSpc>
                <a:spcPts val="2500"/>
              </a:lnSpc>
              <a:spcBef>
                <a:spcPts val="400"/>
              </a:spcBef>
              <a:spcAft>
                <a:spcPts val="400"/>
              </a:spcAft>
              <a:buFont typeface="Wingdings" pitchFamily="2" charset="2"/>
              <a:buChar char="ü"/>
              <a:defRPr/>
            </a:pPr>
            <a:r>
              <a:rPr lang="zh-TW" altLang="en-US" sz="2000" b="1" spc="-80" dirty="0">
                <a:solidFill>
                  <a:srgbClr val="FFFF00"/>
                </a:solidFill>
                <a:latin typeface="+mn-ea"/>
              </a:rPr>
              <a:t>買進委託：可能成交價格  </a:t>
            </a:r>
            <a:r>
              <a:rPr lang="en-US" altLang="zh-TW" sz="2000" b="1" spc="-80" dirty="0">
                <a:solidFill>
                  <a:srgbClr val="FFFF00"/>
                </a:solidFill>
                <a:latin typeface="+mn-ea"/>
              </a:rPr>
              <a:t>&gt;</a:t>
            </a:r>
            <a:r>
              <a:rPr lang="zh-TW" altLang="en-US" sz="2000" b="1" spc="-80" dirty="0">
                <a:solidFill>
                  <a:srgbClr val="FFFF00"/>
                </a:solidFill>
                <a:latin typeface="+mn-ea"/>
              </a:rPr>
              <a:t>  即時價格區間上限  → 退單</a:t>
            </a:r>
            <a:endParaRPr lang="en-US" altLang="zh-TW" sz="2000" b="1" spc="-80" dirty="0">
              <a:solidFill>
                <a:srgbClr val="FFFF00"/>
              </a:solidFill>
              <a:latin typeface="+mn-ea"/>
            </a:endParaRPr>
          </a:p>
          <a:p>
            <a:pPr lvl="3" indent="-457200">
              <a:lnSpc>
                <a:spcPts val="2500"/>
              </a:lnSpc>
              <a:spcBef>
                <a:spcPts val="400"/>
              </a:spcBef>
              <a:spcAft>
                <a:spcPts val="400"/>
              </a:spcAft>
              <a:buFont typeface="Wingdings" pitchFamily="2" charset="2"/>
              <a:buChar char="ü"/>
              <a:defRPr/>
            </a:pPr>
            <a:r>
              <a:rPr lang="zh-TW" altLang="en-US" sz="2000" b="1" spc="-80" dirty="0">
                <a:solidFill>
                  <a:srgbClr val="FFFF00"/>
                </a:solidFill>
                <a:latin typeface="+mn-ea"/>
              </a:rPr>
              <a:t>賣出委託：可能成交價格  </a:t>
            </a:r>
            <a:r>
              <a:rPr lang="en-US" altLang="zh-TW" sz="2000" b="1" spc="-80" dirty="0">
                <a:solidFill>
                  <a:srgbClr val="FFFF00"/>
                </a:solidFill>
                <a:latin typeface="+mn-ea"/>
              </a:rPr>
              <a:t>&lt;</a:t>
            </a:r>
            <a:r>
              <a:rPr lang="zh-TW" altLang="en-US" sz="2000" b="1" spc="-80" dirty="0">
                <a:solidFill>
                  <a:srgbClr val="FFFF00"/>
                </a:solidFill>
                <a:latin typeface="+mn-ea"/>
              </a:rPr>
              <a:t>  即時價格區間下限  → 退單</a:t>
            </a:r>
            <a:endParaRPr lang="en-US" altLang="zh-TW" sz="2000" b="1" spc="-80" dirty="0">
              <a:solidFill>
                <a:srgbClr val="FFFF00"/>
              </a:solidFill>
              <a:latin typeface="+mn-ea"/>
            </a:endParaRPr>
          </a:p>
          <a:p>
            <a:pPr marL="898525" lvl="1" indent="-441325" eaLnBrk="0" hangingPunct="0">
              <a:lnSpc>
                <a:spcPts val="3000"/>
              </a:lnSpc>
              <a:spcBef>
                <a:spcPts val="600"/>
              </a:spcBef>
              <a:spcAft>
                <a:spcPts val="600"/>
              </a:spcAft>
              <a:buFont typeface="Wingdings" pitchFamily="2" charset="2"/>
              <a:buChar char="u"/>
              <a:defRPr/>
            </a:pPr>
            <a:r>
              <a:rPr lang="zh-TW" altLang="en-US" sz="2000" b="1" spc="-80" dirty="0">
                <a:solidFill>
                  <a:srgbClr val="FFFF00"/>
                </a:solidFill>
                <a:latin typeface="Times New Roman" pitchFamily="18" charset="0"/>
              </a:rPr>
              <a:t>僅</a:t>
            </a:r>
            <a:r>
              <a:rPr lang="zh-TW" altLang="zh-TW" sz="2000" b="1" spc="-80" dirty="0">
                <a:solidFill>
                  <a:srgbClr val="FFFF00"/>
                </a:solidFill>
                <a:latin typeface="Times New Roman" pitchFamily="18" charset="0"/>
              </a:rPr>
              <a:t>針對造成價格向上</a:t>
            </a:r>
            <a:r>
              <a:rPr lang="en-US" altLang="zh-TW" sz="2000" b="1" spc="-80" dirty="0">
                <a:solidFill>
                  <a:srgbClr val="FFFF00"/>
                </a:solidFill>
                <a:latin typeface="Times New Roman" pitchFamily="18" charset="0"/>
              </a:rPr>
              <a:t>(</a:t>
            </a:r>
            <a:r>
              <a:rPr lang="zh-TW" altLang="en-US" sz="2000" b="1" spc="-80" dirty="0">
                <a:solidFill>
                  <a:srgbClr val="FFFF00"/>
                </a:solidFill>
                <a:latin typeface="Times New Roman" pitchFamily="18" charset="0"/>
              </a:rPr>
              <a:t>下</a:t>
            </a:r>
            <a:r>
              <a:rPr lang="en-US" altLang="zh-TW" sz="2000" b="1" spc="-80" dirty="0">
                <a:solidFill>
                  <a:srgbClr val="FFFF00"/>
                </a:solidFill>
                <a:latin typeface="Times New Roman" pitchFamily="18" charset="0"/>
              </a:rPr>
              <a:t>)</a:t>
            </a:r>
            <a:r>
              <a:rPr lang="zh-TW" altLang="zh-TW" sz="2000" b="1" spc="-80" dirty="0">
                <a:solidFill>
                  <a:srgbClr val="FFFF00"/>
                </a:solidFill>
                <a:latin typeface="Times New Roman" pitchFamily="18" charset="0"/>
              </a:rPr>
              <a:t>異常波動</a:t>
            </a:r>
            <a:r>
              <a:rPr lang="zh-TW" altLang="en-US" sz="2000" b="1" spc="-80" dirty="0">
                <a:solidFill>
                  <a:srgbClr val="FFFF00"/>
                </a:solidFill>
                <a:latin typeface="Times New Roman" pitchFamily="18" charset="0"/>
              </a:rPr>
              <a:t>之</a:t>
            </a:r>
            <a:r>
              <a:rPr lang="zh-TW" altLang="zh-TW" sz="2000" b="1" spc="-80" dirty="0">
                <a:solidFill>
                  <a:srgbClr val="FFFF00"/>
                </a:solidFill>
                <a:latin typeface="Times New Roman" pitchFamily="18" charset="0"/>
              </a:rPr>
              <a:t>買進</a:t>
            </a:r>
            <a:r>
              <a:rPr lang="en-US" altLang="zh-TW" sz="2000" b="1" spc="-80" dirty="0">
                <a:solidFill>
                  <a:srgbClr val="FFFF00"/>
                </a:solidFill>
                <a:latin typeface="Times New Roman" pitchFamily="18" charset="0"/>
              </a:rPr>
              <a:t>(</a:t>
            </a:r>
            <a:r>
              <a:rPr lang="zh-TW" altLang="en-US" sz="2000" b="1" spc="-80" dirty="0">
                <a:solidFill>
                  <a:srgbClr val="FFFF00"/>
                </a:solidFill>
                <a:latin typeface="Times New Roman" pitchFamily="18" charset="0"/>
              </a:rPr>
              <a:t>賣出</a:t>
            </a:r>
            <a:r>
              <a:rPr lang="en-US" altLang="zh-TW" sz="2000" b="1" spc="-80" dirty="0">
                <a:solidFill>
                  <a:srgbClr val="FFFF00"/>
                </a:solidFill>
                <a:latin typeface="Times New Roman" pitchFamily="18" charset="0"/>
              </a:rPr>
              <a:t>)</a:t>
            </a:r>
            <a:r>
              <a:rPr lang="zh-TW" altLang="zh-TW" sz="2000" b="1" spc="-80" dirty="0">
                <a:solidFill>
                  <a:srgbClr val="FFFF00"/>
                </a:solidFill>
                <a:latin typeface="Times New Roman" pitchFamily="18" charset="0"/>
              </a:rPr>
              <a:t>委託退單</a:t>
            </a:r>
            <a:r>
              <a:rPr lang="zh-TW" altLang="en-US" sz="2000" b="1" spc="-80" dirty="0">
                <a:solidFill>
                  <a:srgbClr val="FFFF00"/>
                </a:solidFill>
                <a:latin typeface="Times New Roman" pitchFamily="18" charset="0"/>
              </a:rPr>
              <a:t>，不影響其他交易人交易之進行，低買高賣之委託單不會被退</a:t>
            </a:r>
            <a:r>
              <a:rPr lang="zh-TW" altLang="en-US" sz="2000" b="1" spc="-80" dirty="0" smtClean="0">
                <a:solidFill>
                  <a:srgbClr val="FFFF00"/>
                </a:solidFill>
                <a:latin typeface="Times New Roman" pitchFamily="18" charset="0"/>
              </a:rPr>
              <a:t>單。</a:t>
            </a:r>
            <a:endParaRPr lang="en-US" altLang="zh-TW" sz="2000" b="1" kern="0" dirty="0">
              <a:solidFill>
                <a:srgbClr val="FFFF00"/>
              </a:solidFill>
              <a:latin typeface="+mn-ea"/>
            </a:endParaRPr>
          </a:p>
        </p:txBody>
      </p:sp>
      <p:sp>
        <p:nvSpPr>
          <p:cNvPr id="8"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選擇權動態價格穩定措施</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3957960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4"/>
          <p:cNvSpPr>
            <a:spLocks noGrp="1"/>
          </p:cNvSpPr>
          <p:nvPr>
            <p:ph idx="1"/>
          </p:nvPr>
        </p:nvSpPr>
        <p:spPr>
          <a:xfrm>
            <a:off x="457200" y="1460500"/>
            <a:ext cx="8128000" cy="2133600"/>
          </a:xfrm>
        </p:spPr>
        <p:txBody>
          <a:bodyPr/>
          <a:lstStyle/>
          <a:p>
            <a:pPr marL="342900" lvl="1" indent="-342900">
              <a:lnSpc>
                <a:spcPts val="2800"/>
              </a:lnSpc>
              <a:spcBef>
                <a:spcPts val="600"/>
              </a:spcBef>
              <a:spcAft>
                <a:spcPts val="600"/>
              </a:spcAft>
              <a:buClr>
                <a:srgbClr val="FFFF00"/>
              </a:buClr>
              <a:buFont typeface="Wingdings" pitchFamily="2" charset="2"/>
              <a:buChar char="n"/>
              <a:defRPr/>
            </a:pPr>
            <a:r>
              <a:rPr lang="zh-TW" altLang="en-US" sz="2000" spc="-100" dirty="0" smtClean="0">
                <a:solidFill>
                  <a:srgbClr val="FFFF00"/>
                </a:solidFill>
                <a:latin typeface="+mn-ea"/>
              </a:rPr>
              <a:t>即時價格區間上、下限計算公式</a:t>
            </a:r>
            <a:endParaRPr lang="en-US" altLang="zh-TW" sz="2000" spc="-100" dirty="0" smtClean="0">
              <a:solidFill>
                <a:srgbClr val="FFFF00"/>
              </a:solidFill>
              <a:latin typeface="+mn-ea"/>
            </a:endParaRPr>
          </a:p>
          <a:p>
            <a:pPr marL="742950" lvl="2" indent="-342900">
              <a:lnSpc>
                <a:spcPts val="2800"/>
              </a:lnSpc>
              <a:spcBef>
                <a:spcPts val="600"/>
              </a:spcBef>
              <a:spcAft>
                <a:spcPts val="600"/>
              </a:spcAft>
              <a:buClr>
                <a:srgbClr val="FFFF00"/>
              </a:buClr>
              <a:buFont typeface="Wingdings" pitchFamily="2" charset="2"/>
              <a:buChar char="u"/>
              <a:defRPr/>
            </a:pPr>
            <a:r>
              <a:rPr lang="zh-TW" altLang="en-US" sz="2000" spc="-100" dirty="0" smtClean="0">
                <a:solidFill>
                  <a:srgbClr val="FFFF00"/>
                </a:solidFill>
                <a:latin typeface="+mn-ea"/>
              </a:rPr>
              <a:t>即時價格區間上限 </a:t>
            </a:r>
            <a:r>
              <a:rPr lang="en-US" altLang="zh-TW" sz="2000" spc="-100" dirty="0" smtClean="0">
                <a:solidFill>
                  <a:srgbClr val="FFFF00"/>
                </a:solidFill>
                <a:latin typeface="+mn-ea"/>
              </a:rPr>
              <a:t>=</a:t>
            </a:r>
            <a:r>
              <a:rPr lang="zh-TW" altLang="en-US" sz="2000" spc="-100" dirty="0" smtClean="0">
                <a:solidFill>
                  <a:srgbClr val="FFFF00"/>
                </a:solidFill>
                <a:latin typeface="+mn-ea"/>
              </a:rPr>
              <a:t> 基準價＋退單點數</a:t>
            </a:r>
            <a:endParaRPr lang="en-US" altLang="zh-TW" sz="2000" spc="-100" dirty="0" smtClean="0">
              <a:solidFill>
                <a:srgbClr val="FFFF00"/>
              </a:solidFill>
              <a:latin typeface="+mn-ea"/>
            </a:endParaRPr>
          </a:p>
          <a:p>
            <a:pPr marL="742950" lvl="2" indent="-342900">
              <a:lnSpc>
                <a:spcPts val="2800"/>
              </a:lnSpc>
              <a:spcBef>
                <a:spcPts val="600"/>
              </a:spcBef>
              <a:spcAft>
                <a:spcPts val="600"/>
              </a:spcAft>
              <a:buClr>
                <a:srgbClr val="FFFF00"/>
              </a:buClr>
              <a:buFont typeface="Wingdings" pitchFamily="2" charset="2"/>
              <a:buChar char="u"/>
              <a:defRPr/>
            </a:pPr>
            <a:r>
              <a:rPr lang="zh-TW" altLang="en-US" sz="2000" spc="-100" dirty="0" smtClean="0">
                <a:solidFill>
                  <a:srgbClr val="FFFF00"/>
                </a:solidFill>
                <a:latin typeface="+mn-ea"/>
              </a:rPr>
              <a:t>即時價格區間下限 </a:t>
            </a:r>
            <a:r>
              <a:rPr lang="en-US" altLang="zh-TW" sz="2000" spc="-100" dirty="0" smtClean="0">
                <a:solidFill>
                  <a:srgbClr val="FFFF00"/>
                </a:solidFill>
                <a:latin typeface="+mn-ea"/>
              </a:rPr>
              <a:t>=</a:t>
            </a:r>
            <a:r>
              <a:rPr lang="zh-TW" altLang="en-US" sz="2000" spc="-100" dirty="0" smtClean="0">
                <a:solidFill>
                  <a:srgbClr val="FFFF00"/>
                </a:solidFill>
                <a:latin typeface="+mn-ea"/>
              </a:rPr>
              <a:t> 基準價－退單點數</a:t>
            </a:r>
            <a:endParaRPr lang="en-US" altLang="zh-TW" sz="2000" spc="-100" dirty="0" smtClean="0">
              <a:solidFill>
                <a:srgbClr val="FFFF00"/>
              </a:solidFill>
              <a:latin typeface="+mn-ea"/>
            </a:endParaRPr>
          </a:p>
          <a:p>
            <a:pPr marL="342900" lvl="1" indent="-342900">
              <a:lnSpc>
                <a:spcPts val="2800"/>
              </a:lnSpc>
              <a:spcBef>
                <a:spcPts val="600"/>
              </a:spcBef>
              <a:spcAft>
                <a:spcPts val="600"/>
              </a:spcAft>
              <a:buClr>
                <a:srgbClr val="FFFF00"/>
              </a:buClr>
              <a:buFont typeface="Wingdings" pitchFamily="2" charset="2"/>
              <a:buChar char="n"/>
              <a:defRPr/>
            </a:pPr>
            <a:r>
              <a:rPr lang="zh-TW" altLang="en-US" sz="2000" spc="-100" dirty="0" smtClean="0">
                <a:solidFill>
                  <a:srgbClr val="FFFF00"/>
                </a:solidFill>
                <a:latin typeface="+mn-ea"/>
              </a:rPr>
              <a:t>台指選擇權動態價格穩定措施運作方式示意圖：</a:t>
            </a:r>
            <a:endParaRPr lang="en-US" altLang="zh-TW" sz="2000" spc="-100" dirty="0" smtClean="0">
              <a:solidFill>
                <a:srgbClr val="FFFF00"/>
              </a:solidFill>
              <a:latin typeface="+mn-ea"/>
            </a:endParaRPr>
          </a:p>
        </p:txBody>
      </p:sp>
      <p:sp>
        <p:nvSpPr>
          <p:cNvPr id="10" name="圓角矩形 10"/>
          <p:cNvSpPr>
            <a:spLocks noChangeArrowheads="1"/>
          </p:cNvSpPr>
          <p:nvPr/>
        </p:nvSpPr>
        <p:spPr bwMode="auto">
          <a:xfrm>
            <a:off x="4572000" y="2032000"/>
            <a:ext cx="1008112" cy="901700"/>
          </a:xfrm>
          <a:prstGeom prst="roundRect">
            <a:avLst>
              <a:gd name="adj" fmla="val 16667"/>
            </a:avLst>
          </a:prstGeom>
          <a:noFill/>
          <a:ln w="38100" algn="ctr">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zh-TW" altLang="en-US" sz="2000">
              <a:solidFill>
                <a:schemeClr val="tx1"/>
              </a:solidFill>
              <a:latin typeface="+mn-ea"/>
            </a:endParaRPr>
          </a:p>
        </p:txBody>
      </p:sp>
      <p:sp>
        <p:nvSpPr>
          <p:cNvPr id="11" name="文字方塊 11"/>
          <p:cNvSpPr txBox="1">
            <a:spLocks noChangeArrowheads="1"/>
          </p:cNvSpPr>
          <p:nvPr/>
        </p:nvSpPr>
        <p:spPr bwMode="auto">
          <a:xfrm>
            <a:off x="6345012" y="2381307"/>
            <a:ext cx="27749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dirty="0" smtClean="0">
                <a:solidFill>
                  <a:srgbClr val="00FF00"/>
                </a:solidFill>
                <a:latin typeface="+mn-ea"/>
                <a:ea typeface="+mn-ea"/>
              </a:rPr>
              <a:t>盤中非固定值：最近加權指數收盤價</a:t>
            </a:r>
            <a:r>
              <a:rPr lang="en-US" altLang="zh-TW" sz="1600" b="1" dirty="0" smtClean="0">
                <a:solidFill>
                  <a:srgbClr val="00FF00"/>
                </a:solidFill>
                <a:latin typeface="+mn-ea"/>
                <a:ea typeface="+mn-ea"/>
              </a:rPr>
              <a:t>1%~2%</a:t>
            </a:r>
            <a:r>
              <a:rPr lang="zh-TW" altLang="en-US" sz="1600" b="1" dirty="0" smtClean="0">
                <a:solidFill>
                  <a:srgbClr val="00FF00"/>
                </a:solidFill>
                <a:latin typeface="+mn-ea"/>
                <a:ea typeface="+mn-ea"/>
              </a:rPr>
              <a:t>訂定</a:t>
            </a:r>
            <a:endParaRPr lang="zh-TW" altLang="en-US" sz="1600" b="1" dirty="0">
              <a:solidFill>
                <a:srgbClr val="00FF00"/>
              </a:solidFill>
              <a:latin typeface="+mn-ea"/>
              <a:ea typeface="+mn-ea"/>
            </a:endParaRPr>
          </a:p>
        </p:txBody>
      </p:sp>
      <p:sp>
        <p:nvSpPr>
          <p:cNvPr id="15" name="圓角矩形 10"/>
          <p:cNvSpPr>
            <a:spLocks noChangeArrowheads="1"/>
          </p:cNvSpPr>
          <p:nvPr/>
        </p:nvSpPr>
        <p:spPr bwMode="auto">
          <a:xfrm>
            <a:off x="3530600" y="2032000"/>
            <a:ext cx="825376" cy="901700"/>
          </a:xfrm>
          <a:prstGeom prst="roundRect">
            <a:avLst>
              <a:gd name="adj" fmla="val 16667"/>
            </a:avLst>
          </a:prstGeom>
          <a:noFill/>
          <a:ln w="38100" algn="ctr">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zh-TW" altLang="en-US" sz="2000">
              <a:solidFill>
                <a:schemeClr val="tx1"/>
              </a:solidFill>
              <a:latin typeface="+mn-ea"/>
            </a:endParaRPr>
          </a:p>
        </p:txBody>
      </p:sp>
      <p:cxnSp>
        <p:nvCxnSpPr>
          <p:cNvPr id="3" name="直線單箭頭接點 2"/>
          <p:cNvCxnSpPr/>
          <p:nvPr/>
        </p:nvCxnSpPr>
        <p:spPr bwMode="auto">
          <a:xfrm flipV="1">
            <a:off x="5589040" y="2647588"/>
            <a:ext cx="755972" cy="1"/>
          </a:xfrm>
          <a:prstGeom prst="straightConnector1">
            <a:avLst/>
          </a:prstGeom>
          <a:noFill/>
          <a:ln w="38100" cap="flat" cmpd="sng" algn="ctr">
            <a:solidFill>
              <a:srgbClr val="00FF00"/>
            </a:solidFill>
            <a:prstDash val="solid"/>
            <a:round/>
            <a:headEnd type="none" w="med" len="med"/>
            <a:tailEnd type="arrow"/>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cxnSp>
      <p:sp>
        <p:nvSpPr>
          <p:cNvPr id="16" name="文字方塊 11"/>
          <p:cNvSpPr txBox="1">
            <a:spLocks noChangeArrowheads="1"/>
          </p:cNvSpPr>
          <p:nvPr/>
        </p:nvSpPr>
        <p:spPr bwMode="auto">
          <a:xfrm>
            <a:off x="4822343" y="1144031"/>
            <a:ext cx="27749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rgbClr val="FF0000"/>
                </a:solidFill>
                <a:latin typeface="Arial" charset="0"/>
                <a:ea typeface="新細明體" charset="-120"/>
              </a:defRPr>
            </a:lvl1pPr>
            <a:lvl2pPr marL="742950" indent="-285750">
              <a:defRPr kumimoji="1">
                <a:solidFill>
                  <a:srgbClr val="FF0000"/>
                </a:solidFill>
                <a:latin typeface="Arial" charset="0"/>
                <a:ea typeface="新細明體" charset="-120"/>
              </a:defRPr>
            </a:lvl2pPr>
            <a:lvl3pPr marL="1143000" indent="-228600">
              <a:defRPr kumimoji="1">
                <a:solidFill>
                  <a:srgbClr val="FF0000"/>
                </a:solidFill>
                <a:latin typeface="Arial" charset="0"/>
                <a:ea typeface="新細明體" charset="-120"/>
              </a:defRPr>
            </a:lvl3pPr>
            <a:lvl4pPr marL="1600200" indent="-228600">
              <a:defRPr kumimoji="1">
                <a:solidFill>
                  <a:srgbClr val="FF0000"/>
                </a:solidFill>
                <a:latin typeface="Arial" charset="0"/>
                <a:ea typeface="新細明體" charset="-120"/>
              </a:defRPr>
            </a:lvl4pPr>
            <a:lvl5pPr marL="2057400" indent="-228600">
              <a:defRPr kumimoji="1">
                <a:solidFill>
                  <a:srgbClr val="FF0000"/>
                </a:solidFill>
                <a:latin typeface="Arial" charset="0"/>
                <a:ea typeface="新細明體" charset="-120"/>
              </a:defRPr>
            </a:lvl5pPr>
            <a:lvl6pPr marL="2514600" indent="-228600" fontAlgn="base">
              <a:spcBef>
                <a:spcPct val="0"/>
              </a:spcBef>
              <a:spcAft>
                <a:spcPct val="0"/>
              </a:spcAft>
              <a:defRPr kumimoji="1">
                <a:solidFill>
                  <a:srgbClr val="FF0000"/>
                </a:solidFill>
                <a:latin typeface="Arial" charset="0"/>
                <a:ea typeface="新細明體" charset="-120"/>
              </a:defRPr>
            </a:lvl6pPr>
            <a:lvl7pPr marL="2971800" indent="-228600" fontAlgn="base">
              <a:spcBef>
                <a:spcPct val="0"/>
              </a:spcBef>
              <a:spcAft>
                <a:spcPct val="0"/>
              </a:spcAft>
              <a:defRPr kumimoji="1">
                <a:solidFill>
                  <a:srgbClr val="FF0000"/>
                </a:solidFill>
                <a:latin typeface="Arial" charset="0"/>
                <a:ea typeface="新細明體" charset="-120"/>
              </a:defRPr>
            </a:lvl7pPr>
            <a:lvl8pPr marL="3429000" indent="-228600" fontAlgn="base">
              <a:spcBef>
                <a:spcPct val="0"/>
              </a:spcBef>
              <a:spcAft>
                <a:spcPct val="0"/>
              </a:spcAft>
              <a:defRPr kumimoji="1">
                <a:solidFill>
                  <a:srgbClr val="FF0000"/>
                </a:solidFill>
                <a:latin typeface="Arial" charset="0"/>
                <a:ea typeface="新細明體" charset="-120"/>
              </a:defRPr>
            </a:lvl8pPr>
            <a:lvl9pPr marL="3886200" indent="-228600" fontAlgn="base">
              <a:spcBef>
                <a:spcPct val="0"/>
              </a:spcBef>
              <a:spcAft>
                <a:spcPct val="0"/>
              </a:spcAft>
              <a:defRPr kumimoji="1">
                <a:solidFill>
                  <a:srgbClr val="FF0000"/>
                </a:solidFill>
                <a:latin typeface="Arial" charset="0"/>
                <a:ea typeface="新細明體" charset="-120"/>
              </a:defRPr>
            </a:lvl9pPr>
          </a:lstStyle>
          <a:p>
            <a:r>
              <a:rPr lang="zh-TW" altLang="en-US" sz="1600" b="1" dirty="0" smtClean="0">
                <a:solidFill>
                  <a:srgbClr val="00FF00"/>
                </a:solidFill>
                <a:latin typeface="+mn-ea"/>
                <a:ea typeface="+mn-ea"/>
              </a:rPr>
              <a:t>依盤中市場資訊決定相關參數，再以選擇權評價模型計算基準價</a:t>
            </a:r>
            <a:endParaRPr lang="zh-TW" altLang="en-US" sz="1600" b="1" dirty="0">
              <a:solidFill>
                <a:srgbClr val="00FF00"/>
              </a:solidFill>
              <a:latin typeface="+mn-ea"/>
              <a:ea typeface="+mn-ea"/>
            </a:endParaRPr>
          </a:p>
        </p:txBody>
      </p:sp>
      <p:cxnSp>
        <p:nvCxnSpPr>
          <p:cNvPr id="17" name="直線單箭頭接點 16"/>
          <p:cNvCxnSpPr/>
          <p:nvPr/>
        </p:nvCxnSpPr>
        <p:spPr bwMode="auto">
          <a:xfrm flipV="1">
            <a:off x="4355976" y="1739613"/>
            <a:ext cx="468219" cy="292387"/>
          </a:xfrm>
          <a:prstGeom prst="straightConnector1">
            <a:avLst/>
          </a:prstGeom>
          <a:noFill/>
          <a:ln w="38100" cap="flat" cmpd="sng" algn="ctr">
            <a:solidFill>
              <a:srgbClr val="00FF00"/>
            </a:solidFill>
            <a:prstDash val="solid"/>
            <a:round/>
            <a:headEnd type="none" w="med" len="med"/>
            <a:tailEnd type="arrow"/>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cxnSp>
      <p:sp>
        <p:nvSpPr>
          <p:cNvPr id="39" name="手繪多邊形 38"/>
          <p:cNvSpPr/>
          <p:nvPr/>
        </p:nvSpPr>
        <p:spPr bwMode="auto">
          <a:xfrm>
            <a:off x="2310399" y="3473264"/>
            <a:ext cx="4959629" cy="1591818"/>
          </a:xfrm>
          <a:custGeom>
            <a:avLst/>
            <a:gdLst>
              <a:gd name="connsiteX0" fmla="*/ 0 w 7776242"/>
              <a:gd name="connsiteY0" fmla="*/ 0 h 1703010"/>
              <a:gd name="connsiteX1" fmla="*/ 6070386 w 7776242"/>
              <a:gd name="connsiteY1" fmla="*/ 1698171 h 1703010"/>
              <a:gd name="connsiteX2" fmla="*/ 7776242 w 7776242"/>
              <a:gd name="connsiteY2" fmla="*/ 507146 h 1703010"/>
              <a:gd name="connsiteX0" fmla="*/ 0 w 7776242"/>
              <a:gd name="connsiteY0" fmla="*/ 0 h 2538047"/>
              <a:gd name="connsiteX1" fmla="*/ 2197633 w 7776242"/>
              <a:gd name="connsiteY1" fmla="*/ 2474259 h 2538047"/>
              <a:gd name="connsiteX2" fmla="*/ 6070386 w 7776242"/>
              <a:gd name="connsiteY2" fmla="*/ 1698171 h 2538047"/>
              <a:gd name="connsiteX3" fmla="*/ 7776242 w 7776242"/>
              <a:gd name="connsiteY3" fmla="*/ 507146 h 2538047"/>
              <a:gd name="connsiteX0" fmla="*/ 0 w 7776242"/>
              <a:gd name="connsiteY0" fmla="*/ 0 h 2729233"/>
              <a:gd name="connsiteX1" fmla="*/ 2197633 w 7776242"/>
              <a:gd name="connsiteY1" fmla="*/ 2474259 h 2729233"/>
              <a:gd name="connsiteX2" fmla="*/ 6170279 w 7776242"/>
              <a:gd name="connsiteY2" fmla="*/ 2520363 h 2729233"/>
              <a:gd name="connsiteX3" fmla="*/ 7776242 w 7776242"/>
              <a:gd name="connsiteY3" fmla="*/ 507146 h 2729233"/>
              <a:gd name="connsiteX0" fmla="*/ 0 w 7776242"/>
              <a:gd name="connsiteY0" fmla="*/ 0 h 2694231"/>
              <a:gd name="connsiteX1" fmla="*/ 1244813 w 7776242"/>
              <a:gd name="connsiteY1" fmla="*/ 1675119 h 2694231"/>
              <a:gd name="connsiteX2" fmla="*/ 2197633 w 7776242"/>
              <a:gd name="connsiteY2" fmla="*/ 2474259 h 2694231"/>
              <a:gd name="connsiteX3" fmla="*/ 6170279 w 7776242"/>
              <a:gd name="connsiteY3" fmla="*/ 2520363 h 2694231"/>
              <a:gd name="connsiteX4" fmla="*/ 7776242 w 7776242"/>
              <a:gd name="connsiteY4" fmla="*/ 507146 h 2694231"/>
              <a:gd name="connsiteX0" fmla="*/ 0 w 7776242"/>
              <a:gd name="connsiteY0" fmla="*/ 0 h 2521574"/>
              <a:gd name="connsiteX1" fmla="*/ 1244813 w 7776242"/>
              <a:gd name="connsiteY1" fmla="*/ 1675119 h 2521574"/>
              <a:gd name="connsiteX2" fmla="*/ 2766252 w 7776242"/>
              <a:gd name="connsiteY2" fmla="*/ 814508 h 2521574"/>
              <a:gd name="connsiteX3" fmla="*/ 6170279 w 7776242"/>
              <a:gd name="connsiteY3" fmla="*/ 2520363 h 2521574"/>
              <a:gd name="connsiteX4" fmla="*/ 7776242 w 7776242"/>
              <a:gd name="connsiteY4" fmla="*/ 507146 h 2521574"/>
              <a:gd name="connsiteX0" fmla="*/ 0 w 7776242"/>
              <a:gd name="connsiteY0" fmla="*/ 0 h 2521574"/>
              <a:gd name="connsiteX1" fmla="*/ 361149 w 7776242"/>
              <a:gd name="connsiteY1" fmla="*/ 1006609 h 2521574"/>
              <a:gd name="connsiteX2" fmla="*/ 1244813 w 7776242"/>
              <a:gd name="connsiteY2" fmla="*/ 1675119 h 2521574"/>
              <a:gd name="connsiteX3" fmla="*/ 2766252 w 7776242"/>
              <a:gd name="connsiteY3" fmla="*/ 814508 h 2521574"/>
              <a:gd name="connsiteX4" fmla="*/ 6170279 w 7776242"/>
              <a:gd name="connsiteY4" fmla="*/ 2520363 h 2521574"/>
              <a:gd name="connsiteX5" fmla="*/ 7776242 w 7776242"/>
              <a:gd name="connsiteY5" fmla="*/ 507146 h 2521574"/>
              <a:gd name="connsiteX0" fmla="*/ 0 w 8344860"/>
              <a:gd name="connsiteY0" fmla="*/ 0 h 2698307"/>
              <a:gd name="connsiteX1" fmla="*/ 929767 w 8344860"/>
              <a:gd name="connsiteY1" fmla="*/ 1183342 h 2698307"/>
              <a:gd name="connsiteX2" fmla="*/ 1813431 w 8344860"/>
              <a:gd name="connsiteY2" fmla="*/ 1851852 h 2698307"/>
              <a:gd name="connsiteX3" fmla="*/ 3334870 w 8344860"/>
              <a:gd name="connsiteY3" fmla="*/ 991241 h 2698307"/>
              <a:gd name="connsiteX4" fmla="*/ 6738897 w 8344860"/>
              <a:gd name="connsiteY4" fmla="*/ 2697096 h 2698307"/>
              <a:gd name="connsiteX5" fmla="*/ 8344860 w 8344860"/>
              <a:gd name="connsiteY5" fmla="*/ 683879 h 2698307"/>
              <a:gd name="connsiteX0" fmla="*/ 0 w 8344860"/>
              <a:gd name="connsiteY0" fmla="*/ 0 h 1946317"/>
              <a:gd name="connsiteX1" fmla="*/ 929767 w 8344860"/>
              <a:gd name="connsiteY1" fmla="*/ 1183342 h 1946317"/>
              <a:gd name="connsiteX2" fmla="*/ 1813431 w 8344860"/>
              <a:gd name="connsiteY2" fmla="*/ 1851852 h 1946317"/>
              <a:gd name="connsiteX3" fmla="*/ 3334870 w 8344860"/>
              <a:gd name="connsiteY3" fmla="*/ 991241 h 1946317"/>
              <a:gd name="connsiteX4" fmla="*/ 6308591 w 8344860"/>
              <a:gd name="connsiteY4" fmla="*/ 1944061 h 1946317"/>
              <a:gd name="connsiteX5" fmla="*/ 8344860 w 8344860"/>
              <a:gd name="connsiteY5" fmla="*/ 683879 h 1946317"/>
              <a:gd name="connsiteX0" fmla="*/ 0 w 8344860"/>
              <a:gd name="connsiteY0" fmla="*/ 0 h 1945170"/>
              <a:gd name="connsiteX1" fmla="*/ 929767 w 8344860"/>
              <a:gd name="connsiteY1" fmla="*/ 1183342 h 1945170"/>
              <a:gd name="connsiteX2" fmla="*/ 1813431 w 8344860"/>
              <a:gd name="connsiteY2" fmla="*/ 1851852 h 1945170"/>
              <a:gd name="connsiteX3" fmla="*/ 4018749 w 8344860"/>
              <a:gd name="connsiteY3" fmla="*/ 906716 h 1945170"/>
              <a:gd name="connsiteX4" fmla="*/ 6308591 w 8344860"/>
              <a:gd name="connsiteY4" fmla="*/ 1944061 h 1945170"/>
              <a:gd name="connsiteX5" fmla="*/ 8344860 w 8344860"/>
              <a:gd name="connsiteY5" fmla="*/ 683879 h 1945170"/>
              <a:gd name="connsiteX0" fmla="*/ 0 w 8644538"/>
              <a:gd name="connsiteY0" fmla="*/ 0 h 1706965"/>
              <a:gd name="connsiteX1" fmla="*/ 1229445 w 8644538"/>
              <a:gd name="connsiteY1" fmla="*/ 945137 h 1706965"/>
              <a:gd name="connsiteX2" fmla="*/ 2113109 w 8644538"/>
              <a:gd name="connsiteY2" fmla="*/ 1613647 h 1706965"/>
              <a:gd name="connsiteX3" fmla="*/ 4318427 w 8644538"/>
              <a:gd name="connsiteY3" fmla="*/ 668511 h 1706965"/>
              <a:gd name="connsiteX4" fmla="*/ 6608269 w 8644538"/>
              <a:gd name="connsiteY4" fmla="*/ 1705856 h 1706965"/>
              <a:gd name="connsiteX5" fmla="*/ 8644538 w 8644538"/>
              <a:gd name="connsiteY5" fmla="*/ 445674 h 1706965"/>
              <a:gd name="connsiteX0" fmla="*/ 0 w 8644538"/>
              <a:gd name="connsiteY0" fmla="*/ 0 h 1706965"/>
              <a:gd name="connsiteX1" fmla="*/ 1198709 w 8644538"/>
              <a:gd name="connsiteY1" fmla="*/ 975873 h 1706965"/>
              <a:gd name="connsiteX2" fmla="*/ 2113109 w 8644538"/>
              <a:gd name="connsiteY2" fmla="*/ 1613647 h 1706965"/>
              <a:gd name="connsiteX3" fmla="*/ 4318427 w 8644538"/>
              <a:gd name="connsiteY3" fmla="*/ 668511 h 1706965"/>
              <a:gd name="connsiteX4" fmla="*/ 6608269 w 8644538"/>
              <a:gd name="connsiteY4" fmla="*/ 1705856 h 1706965"/>
              <a:gd name="connsiteX5" fmla="*/ 8644538 w 8644538"/>
              <a:gd name="connsiteY5" fmla="*/ 445674 h 1706965"/>
              <a:gd name="connsiteX0" fmla="*/ 0 w 8644538"/>
              <a:gd name="connsiteY0" fmla="*/ 0 h 1706965"/>
              <a:gd name="connsiteX1" fmla="*/ 1198709 w 8644538"/>
              <a:gd name="connsiteY1" fmla="*/ 975873 h 1706965"/>
              <a:gd name="connsiteX2" fmla="*/ 2113109 w 8644538"/>
              <a:gd name="connsiteY2" fmla="*/ 1613647 h 1706965"/>
              <a:gd name="connsiteX3" fmla="*/ 4318427 w 8644538"/>
              <a:gd name="connsiteY3" fmla="*/ 668511 h 1706965"/>
              <a:gd name="connsiteX4" fmla="*/ 6608269 w 8644538"/>
              <a:gd name="connsiteY4" fmla="*/ 1705856 h 1706965"/>
              <a:gd name="connsiteX5" fmla="*/ 8644538 w 8644538"/>
              <a:gd name="connsiteY5" fmla="*/ 445674 h 1706965"/>
              <a:gd name="connsiteX0" fmla="*/ 0 w 8644538"/>
              <a:gd name="connsiteY0" fmla="*/ 0 h 1706965"/>
              <a:gd name="connsiteX1" fmla="*/ 1183341 w 8644538"/>
              <a:gd name="connsiteY1" fmla="*/ 991241 h 1706965"/>
              <a:gd name="connsiteX2" fmla="*/ 2113109 w 8644538"/>
              <a:gd name="connsiteY2" fmla="*/ 1613647 h 1706965"/>
              <a:gd name="connsiteX3" fmla="*/ 4318427 w 8644538"/>
              <a:gd name="connsiteY3" fmla="*/ 668511 h 1706965"/>
              <a:gd name="connsiteX4" fmla="*/ 6608269 w 8644538"/>
              <a:gd name="connsiteY4" fmla="*/ 1705856 h 1706965"/>
              <a:gd name="connsiteX5" fmla="*/ 8644538 w 8644538"/>
              <a:gd name="connsiteY5" fmla="*/ 445674 h 1706965"/>
              <a:gd name="connsiteX0" fmla="*/ 0 w 8426767"/>
              <a:gd name="connsiteY0" fmla="*/ 0 h 1890152"/>
              <a:gd name="connsiteX1" fmla="*/ 965570 w 8426767"/>
              <a:gd name="connsiteY1" fmla="*/ 1174428 h 1890152"/>
              <a:gd name="connsiteX2" fmla="*/ 1895338 w 8426767"/>
              <a:gd name="connsiteY2" fmla="*/ 1796834 h 1890152"/>
              <a:gd name="connsiteX3" fmla="*/ 4100656 w 8426767"/>
              <a:gd name="connsiteY3" fmla="*/ 851698 h 1890152"/>
              <a:gd name="connsiteX4" fmla="*/ 6390498 w 8426767"/>
              <a:gd name="connsiteY4" fmla="*/ 1889043 h 1890152"/>
              <a:gd name="connsiteX5" fmla="*/ 8426767 w 8426767"/>
              <a:gd name="connsiteY5" fmla="*/ 628861 h 189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26767" h="1890152">
                <a:moveTo>
                  <a:pt x="0" y="0"/>
                </a:moveTo>
                <a:cubicBezTo>
                  <a:pt x="119102" y="161365"/>
                  <a:pt x="642840" y="941347"/>
                  <a:pt x="965570" y="1174428"/>
                </a:cubicBezTo>
                <a:cubicBezTo>
                  <a:pt x="1173039" y="1453615"/>
                  <a:pt x="1553398" y="1822447"/>
                  <a:pt x="1895338" y="1796834"/>
                </a:cubicBezTo>
                <a:cubicBezTo>
                  <a:pt x="2237278" y="1771221"/>
                  <a:pt x="3259254" y="683930"/>
                  <a:pt x="4100656" y="851698"/>
                </a:cubicBezTo>
                <a:cubicBezTo>
                  <a:pt x="4942058" y="1019466"/>
                  <a:pt x="5669480" y="1926182"/>
                  <a:pt x="6390498" y="1889043"/>
                </a:cubicBezTo>
                <a:cubicBezTo>
                  <a:pt x="7111516" y="1851904"/>
                  <a:pt x="8175755" y="856821"/>
                  <a:pt x="8426767" y="628861"/>
                </a:cubicBezTo>
              </a:path>
            </a:pathLst>
          </a:custGeom>
          <a:noFill/>
          <a:ln w="25400" cap="flat" cmpd="sng" algn="ctr">
            <a:solidFill>
              <a:schemeClr val="tx1"/>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400" b="0" i="0" u="none" strike="noStrike" cap="none" normalizeH="0" baseline="0" smtClean="0">
              <a:ln>
                <a:noFill/>
              </a:ln>
              <a:solidFill>
                <a:schemeClr val="tx1"/>
              </a:solidFill>
              <a:effectLst/>
              <a:latin typeface="Arial" charset="0"/>
              <a:ea typeface="新細明體" pitchFamily="18" charset="-120"/>
            </a:endParaRPr>
          </a:p>
        </p:txBody>
      </p:sp>
      <p:sp>
        <p:nvSpPr>
          <p:cNvPr id="40" name="手繪多邊形 39"/>
          <p:cNvSpPr/>
          <p:nvPr/>
        </p:nvSpPr>
        <p:spPr bwMode="auto">
          <a:xfrm>
            <a:off x="2223576" y="4997304"/>
            <a:ext cx="5091487" cy="1591818"/>
          </a:xfrm>
          <a:custGeom>
            <a:avLst/>
            <a:gdLst>
              <a:gd name="connsiteX0" fmla="*/ 0 w 7776242"/>
              <a:gd name="connsiteY0" fmla="*/ 0 h 1703010"/>
              <a:gd name="connsiteX1" fmla="*/ 6070386 w 7776242"/>
              <a:gd name="connsiteY1" fmla="*/ 1698171 h 1703010"/>
              <a:gd name="connsiteX2" fmla="*/ 7776242 w 7776242"/>
              <a:gd name="connsiteY2" fmla="*/ 507146 h 1703010"/>
              <a:gd name="connsiteX0" fmla="*/ 0 w 7776242"/>
              <a:gd name="connsiteY0" fmla="*/ 0 h 2538047"/>
              <a:gd name="connsiteX1" fmla="*/ 2197633 w 7776242"/>
              <a:gd name="connsiteY1" fmla="*/ 2474259 h 2538047"/>
              <a:gd name="connsiteX2" fmla="*/ 6070386 w 7776242"/>
              <a:gd name="connsiteY2" fmla="*/ 1698171 h 2538047"/>
              <a:gd name="connsiteX3" fmla="*/ 7776242 w 7776242"/>
              <a:gd name="connsiteY3" fmla="*/ 507146 h 2538047"/>
              <a:gd name="connsiteX0" fmla="*/ 0 w 7776242"/>
              <a:gd name="connsiteY0" fmla="*/ 0 h 2729233"/>
              <a:gd name="connsiteX1" fmla="*/ 2197633 w 7776242"/>
              <a:gd name="connsiteY1" fmla="*/ 2474259 h 2729233"/>
              <a:gd name="connsiteX2" fmla="*/ 6170279 w 7776242"/>
              <a:gd name="connsiteY2" fmla="*/ 2520363 h 2729233"/>
              <a:gd name="connsiteX3" fmla="*/ 7776242 w 7776242"/>
              <a:gd name="connsiteY3" fmla="*/ 507146 h 2729233"/>
              <a:gd name="connsiteX0" fmla="*/ 0 w 7776242"/>
              <a:gd name="connsiteY0" fmla="*/ 0 h 2694231"/>
              <a:gd name="connsiteX1" fmla="*/ 1244813 w 7776242"/>
              <a:gd name="connsiteY1" fmla="*/ 1675119 h 2694231"/>
              <a:gd name="connsiteX2" fmla="*/ 2197633 w 7776242"/>
              <a:gd name="connsiteY2" fmla="*/ 2474259 h 2694231"/>
              <a:gd name="connsiteX3" fmla="*/ 6170279 w 7776242"/>
              <a:gd name="connsiteY3" fmla="*/ 2520363 h 2694231"/>
              <a:gd name="connsiteX4" fmla="*/ 7776242 w 7776242"/>
              <a:gd name="connsiteY4" fmla="*/ 507146 h 2694231"/>
              <a:gd name="connsiteX0" fmla="*/ 0 w 7776242"/>
              <a:gd name="connsiteY0" fmla="*/ 0 h 2521574"/>
              <a:gd name="connsiteX1" fmla="*/ 1244813 w 7776242"/>
              <a:gd name="connsiteY1" fmla="*/ 1675119 h 2521574"/>
              <a:gd name="connsiteX2" fmla="*/ 2766252 w 7776242"/>
              <a:gd name="connsiteY2" fmla="*/ 814508 h 2521574"/>
              <a:gd name="connsiteX3" fmla="*/ 6170279 w 7776242"/>
              <a:gd name="connsiteY3" fmla="*/ 2520363 h 2521574"/>
              <a:gd name="connsiteX4" fmla="*/ 7776242 w 7776242"/>
              <a:gd name="connsiteY4" fmla="*/ 507146 h 2521574"/>
              <a:gd name="connsiteX0" fmla="*/ 0 w 7776242"/>
              <a:gd name="connsiteY0" fmla="*/ 0 h 2521574"/>
              <a:gd name="connsiteX1" fmla="*/ 361149 w 7776242"/>
              <a:gd name="connsiteY1" fmla="*/ 1006609 h 2521574"/>
              <a:gd name="connsiteX2" fmla="*/ 1244813 w 7776242"/>
              <a:gd name="connsiteY2" fmla="*/ 1675119 h 2521574"/>
              <a:gd name="connsiteX3" fmla="*/ 2766252 w 7776242"/>
              <a:gd name="connsiteY3" fmla="*/ 814508 h 2521574"/>
              <a:gd name="connsiteX4" fmla="*/ 6170279 w 7776242"/>
              <a:gd name="connsiteY4" fmla="*/ 2520363 h 2521574"/>
              <a:gd name="connsiteX5" fmla="*/ 7776242 w 7776242"/>
              <a:gd name="connsiteY5" fmla="*/ 507146 h 2521574"/>
              <a:gd name="connsiteX0" fmla="*/ 0 w 8344860"/>
              <a:gd name="connsiteY0" fmla="*/ 0 h 2698307"/>
              <a:gd name="connsiteX1" fmla="*/ 929767 w 8344860"/>
              <a:gd name="connsiteY1" fmla="*/ 1183342 h 2698307"/>
              <a:gd name="connsiteX2" fmla="*/ 1813431 w 8344860"/>
              <a:gd name="connsiteY2" fmla="*/ 1851852 h 2698307"/>
              <a:gd name="connsiteX3" fmla="*/ 3334870 w 8344860"/>
              <a:gd name="connsiteY3" fmla="*/ 991241 h 2698307"/>
              <a:gd name="connsiteX4" fmla="*/ 6738897 w 8344860"/>
              <a:gd name="connsiteY4" fmla="*/ 2697096 h 2698307"/>
              <a:gd name="connsiteX5" fmla="*/ 8344860 w 8344860"/>
              <a:gd name="connsiteY5" fmla="*/ 683879 h 2698307"/>
              <a:gd name="connsiteX0" fmla="*/ 0 w 8344860"/>
              <a:gd name="connsiteY0" fmla="*/ 0 h 1946317"/>
              <a:gd name="connsiteX1" fmla="*/ 929767 w 8344860"/>
              <a:gd name="connsiteY1" fmla="*/ 1183342 h 1946317"/>
              <a:gd name="connsiteX2" fmla="*/ 1813431 w 8344860"/>
              <a:gd name="connsiteY2" fmla="*/ 1851852 h 1946317"/>
              <a:gd name="connsiteX3" fmla="*/ 3334870 w 8344860"/>
              <a:gd name="connsiteY3" fmla="*/ 991241 h 1946317"/>
              <a:gd name="connsiteX4" fmla="*/ 6308591 w 8344860"/>
              <a:gd name="connsiteY4" fmla="*/ 1944061 h 1946317"/>
              <a:gd name="connsiteX5" fmla="*/ 8344860 w 8344860"/>
              <a:gd name="connsiteY5" fmla="*/ 683879 h 1946317"/>
              <a:gd name="connsiteX0" fmla="*/ 0 w 8344860"/>
              <a:gd name="connsiteY0" fmla="*/ 0 h 1945170"/>
              <a:gd name="connsiteX1" fmla="*/ 929767 w 8344860"/>
              <a:gd name="connsiteY1" fmla="*/ 1183342 h 1945170"/>
              <a:gd name="connsiteX2" fmla="*/ 1813431 w 8344860"/>
              <a:gd name="connsiteY2" fmla="*/ 1851852 h 1945170"/>
              <a:gd name="connsiteX3" fmla="*/ 4018749 w 8344860"/>
              <a:gd name="connsiteY3" fmla="*/ 906716 h 1945170"/>
              <a:gd name="connsiteX4" fmla="*/ 6308591 w 8344860"/>
              <a:gd name="connsiteY4" fmla="*/ 1944061 h 1945170"/>
              <a:gd name="connsiteX5" fmla="*/ 8344860 w 8344860"/>
              <a:gd name="connsiteY5" fmla="*/ 683879 h 1945170"/>
              <a:gd name="connsiteX0" fmla="*/ 0 w 8644538"/>
              <a:gd name="connsiteY0" fmla="*/ 0 h 1706965"/>
              <a:gd name="connsiteX1" fmla="*/ 1229445 w 8644538"/>
              <a:gd name="connsiteY1" fmla="*/ 945137 h 1706965"/>
              <a:gd name="connsiteX2" fmla="*/ 2113109 w 8644538"/>
              <a:gd name="connsiteY2" fmla="*/ 1613647 h 1706965"/>
              <a:gd name="connsiteX3" fmla="*/ 4318427 w 8644538"/>
              <a:gd name="connsiteY3" fmla="*/ 668511 h 1706965"/>
              <a:gd name="connsiteX4" fmla="*/ 6608269 w 8644538"/>
              <a:gd name="connsiteY4" fmla="*/ 1705856 h 1706965"/>
              <a:gd name="connsiteX5" fmla="*/ 8644538 w 8644538"/>
              <a:gd name="connsiteY5" fmla="*/ 445674 h 1706965"/>
              <a:gd name="connsiteX0" fmla="*/ 0 w 8644538"/>
              <a:gd name="connsiteY0" fmla="*/ 0 h 1706965"/>
              <a:gd name="connsiteX1" fmla="*/ 1198709 w 8644538"/>
              <a:gd name="connsiteY1" fmla="*/ 975873 h 1706965"/>
              <a:gd name="connsiteX2" fmla="*/ 2113109 w 8644538"/>
              <a:gd name="connsiteY2" fmla="*/ 1613647 h 1706965"/>
              <a:gd name="connsiteX3" fmla="*/ 4318427 w 8644538"/>
              <a:gd name="connsiteY3" fmla="*/ 668511 h 1706965"/>
              <a:gd name="connsiteX4" fmla="*/ 6608269 w 8644538"/>
              <a:gd name="connsiteY4" fmla="*/ 1705856 h 1706965"/>
              <a:gd name="connsiteX5" fmla="*/ 8644538 w 8644538"/>
              <a:gd name="connsiteY5" fmla="*/ 445674 h 1706965"/>
              <a:gd name="connsiteX0" fmla="*/ 0 w 8644538"/>
              <a:gd name="connsiteY0" fmla="*/ 0 h 1706965"/>
              <a:gd name="connsiteX1" fmla="*/ 1198709 w 8644538"/>
              <a:gd name="connsiteY1" fmla="*/ 975873 h 1706965"/>
              <a:gd name="connsiteX2" fmla="*/ 2113109 w 8644538"/>
              <a:gd name="connsiteY2" fmla="*/ 1613647 h 1706965"/>
              <a:gd name="connsiteX3" fmla="*/ 4318427 w 8644538"/>
              <a:gd name="connsiteY3" fmla="*/ 668511 h 1706965"/>
              <a:gd name="connsiteX4" fmla="*/ 6608269 w 8644538"/>
              <a:gd name="connsiteY4" fmla="*/ 1705856 h 1706965"/>
              <a:gd name="connsiteX5" fmla="*/ 8644538 w 8644538"/>
              <a:gd name="connsiteY5" fmla="*/ 445674 h 1706965"/>
              <a:gd name="connsiteX0" fmla="*/ 0 w 8644538"/>
              <a:gd name="connsiteY0" fmla="*/ 0 h 1706965"/>
              <a:gd name="connsiteX1" fmla="*/ 1183341 w 8644538"/>
              <a:gd name="connsiteY1" fmla="*/ 991241 h 1706965"/>
              <a:gd name="connsiteX2" fmla="*/ 2113109 w 8644538"/>
              <a:gd name="connsiteY2" fmla="*/ 1613647 h 1706965"/>
              <a:gd name="connsiteX3" fmla="*/ 4318427 w 8644538"/>
              <a:gd name="connsiteY3" fmla="*/ 668511 h 1706965"/>
              <a:gd name="connsiteX4" fmla="*/ 6608269 w 8644538"/>
              <a:gd name="connsiteY4" fmla="*/ 1705856 h 1706965"/>
              <a:gd name="connsiteX5" fmla="*/ 8644538 w 8644538"/>
              <a:gd name="connsiteY5" fmla="*/ 445674 h 1706965"/>
              <a:gd name="connsiteX0" fmla="*/ 0 w 8426767"/>
              <a:gd name="connsiteY0" fmla="*/ 0 h 1890152"/>
              <a:gd name="connsiteX1" fmla="*/ 965570 w 8426767"/>
              <a:gd name="connsiteY1" fmla="*/ 1174428 h 1890152"/>
              <a:gd name="connsiteX2" fmla="*/ 1895338 w 8426767"/>
              <a:gd name="connsiteY2" fmla="*/ 1796834 h 1890152"/>
              <a:gd name="connsiteX3" fmla="*/ 4100656 w 8426767"/>
              <a:gd name="connsiteY3" fmla="*/ 851698 h 1890152"/>
              <a:gd name="connsiteX4" fmla="*/ 6390498 w 8426767"/>
              <a:gd name="connsiteY4" fmla="*/ 1889043 h 1890152"/>
              <a:gd name="connsiteX5" fmla="*/ 8426767 w 8426767"/>
              <a:gd name="connsiteY5" fmla="*/ 628861 h 1890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26767" h="1890152">
                <a:moveTo>
                  <a:pt x="0" y="0"/>
                </a:moveTo>
                <a:cubicBezTo>
                  <a:pt x="119102" y="161365"/>
                  <a:pt x="642840" y="941347"/>
                  <a:pt x="965570" y="1174428"/>
                </a:cubicBezTo>
                <a:cubicBezTo>
                  <a:pt x="1173039" y="1453615"/>
                  <a:pt x="1553398" y="1822447"/>
                  <a:pt x="1895338" y="1796834"/>
                </a:cubicBezTo>
                <a:cubicBezTo>
                  <a:pt x="2237278" y="1771221"/>
                  <a:pt x="3259254" y="683930"/>
                  <a:pt x="4100656" y="851698"/>
                </a:cubicBezTo>
                <a:cubicBezTo>
                  <a:pt x="4942058" y="1019466"/>
                  <a:pt x="5669480" y="1926182"/>
                  <a:pt x="6390498" y="1889043"/>
                </a:cubicBezTo>
                <a:cubicBezTo>
                  <a:pt x="7111516" y="1851904"/>
                  <a:pt x="8175755" y="856821"/>
                  <a:pt x="8426767" y="628861"/>
                </a:cubicBezTo>
              </a:path>
            </a:pathLst>
          </a:custGeom>
          <a:noFill/>
          <a:ln w="25400" cap="flat" cmpd="sng" algn="ctr">
            <a:solidFill>
              <a:schemeClr val="tx1"/>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400" b="0" i="0" u="none" strike="noStrike" cap="none" normalizeH="0" baseline="0" smtClean="0">
              <a:ln>
                <a:noFill/>
              </a:ln>
              <a:solidFill>
                <a:schemeClr val="tx1"/>
              </a:solidFill>
              <a:effectLst/>
              <a:latin typeface="Arial" charset="0"/>
              <a:ea typeface="新細明體" pitchFamily="18" charset="-120"/>
            </a:endParaRPr>
          </a:p>
        </p:txBody>
      </p:sp>
      <p:sp>
        <p:nvSpPr>
          <p:cNvPr id="41" name="文字方塊 40"/>
          <p:cNvSpPr txBox="1"/>
          <p:nvPr/>
        </p:nvSpPr>
        <p:spPr>
          <a:xfrm>
            <a:off x="289367" y="3473264"/>
            <a:ext cx="1947560" cy="374571"/>
          </a:xfrm>
          <a:prstGeom prst="wedgeRoundRectCallout">
            <a:avLst>
              <a:gd name="adj1" fmla="val 52251"/>
              <a:gd name="adj2" fmla="val 71712"/>
              <a:gd name="adj3" fmla="val 16667"/>
            </a:avLst>
          </a:prstGeom>
          <a:solidFill>
            <a:schemeClr val="tx1"/>
          </a:solidFill>
          <a:ln>
            <a:solidFill>
              <a:srgbClr val="003774"/>
            </a:solidFill>
          </a:ln>
        </p:spPr>
        <p:txBody>
          <a:bodyPr wrap="square" rtlCol="0">
            <a:spAutoFit/>
          </a:bodyPr>
          <a:lstStyle/>
          <a:p>
            <a:pPr algn="ctr"/>
            <a:r>
              <a:rPr lang="zh-TW" altLang="en-US" sz="1600" b="1" dirty="0" smtClean="0">
                <a:solidFill>
                  <a:srgbClr val="003774"/>
                </a:solidFill>
                <a:latin typeface="+mn-ea"/>
                <a:ea typeface="+mn-ea"/>
              </a:rPr>
              <a:t>即時價格區間上</a:t>
            </a:r>
            <a:r>
              <a:rPr lang="zh-TW" altLang="en-US" sz="1600" b="1" dirty="0">
                <a:solidFill>
                  <a:srgbClr val="003774"/>
                </a:solidFill>
                <a:latin typeface="+mn-ea"/>
                <a:ea typeface="+mn-ea"/>
              </a:rPr>
              <a:t>限</a:t>
            </a:r>
          </a:p>
        </p:txBody>
      </p:sp>
      <p:sp>
        <p:nvSpPr>
          <p:cNvPr id="42" name="文字方塊 41"/>
          <p:cNvSpPr txBox="1"/>
          <p:nvPr/>
        </p:nvSpPr>
        <p:spPr>
          <a:xfrm>
            <a:off x="301776" y="4685407"/>
            <a:ext cx="1859335" cy="374571"/>
          </a:xfrm>
          <a:prstGeom prst="wedgeRoundRectCallout">
            <a:avLst>
              <a:gd name="adj1" fmla="val 58039"/>
              <a:gd name="adj2" fmla="val 74015"/>
              <a:gd name="adj3" fmla="val 16667"/>
            </a:avLst>
          </a:prstGeom>
          <a:solidFill>
            <a:schemeClr val="tx1"/>
          </a:solidFill>
          <a:ln>
            <a:solidFill>
              <a:srgbClr val="003774"/>
            </a:solidFill>
          </a:ln>
        </p:spPr>
        <p:txBody>
          <a:bodyPr wrap="square" rtlCol="0">
            <a:spAutoFit/>
          </a:bodyPr>
          <a:lstStyle/>
          <a:p>
            <a:pPr algn="ctr"/>
            <a:r>
              <a:rPr lang="zh-TW" altLang="en-US" sz="1600" b="1" dirty="0" smtClean="0">
                <a:solidFill>
                  <a:srgbClr val="003774"/>
                </a:solidFill>
                <a:latin typeface="+mn-ea"/>
                <a:ea typeface="+mn-ea"/>
              </a:rPr>
              <a:t>即時價格區間下限</a:t>
            </a:r>
            <a:endParaRPr lang="zh-TW" altLang="en-US" sz="1600" b="1" dirty="0">
              <a:solidFill>
                <a:srgbClr val="003774"/>
              </a:solidFill>
              <a:latin typeface="+mn-ea"/>
              <a:ea typeface="+mn-ea"/>
            </a:endParaRPr>
          </a:p>
        </p:txBody>
      </p:sp>
      <p:sp>
        <p:nvSpPr>
          <p:cNvPr id="43" name="橢圓 42"/>
          <p:cNvSpPr/>
          <p:nvPr/>
        </p:nvSpPr>
        <p:spPr bwMode="auto">
          <a:xfrm>
            <a:off x="4783289" y="6061342"/>
            <a:ext cx="208800" cy="207629"/>
          </a:xfrm>
          <a:prstGeom prst="ellipse">
            <a:avLst/>
          </a:prstGeom>
          <a:solidFill>
            <a:srgbClr val="FF00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400" b="0" i="0" u="none" strike="noStrike" cap="none" normalizeH="0" baseline="0" smtClean="0">
              <a:ln>
                <a:noFill/>
              </a:ln>
              <a:solidFill>
                <a:schemeClr val="tx1"/>
              </a:solidFill>
              <a:effectLst/>
              <a:latin typeface="Arial" charset="0"/>
              <a:ea typeface="新細明體" pitchFamily="18" charset="-120"/>
            </a:endParaRPr>
          </a:p>
        </p:txBody>
      </p:sp>
      <p:sp>
        <p:nvSpPr>
          <p:cNvPr id="44" name="文字方塊 43"/>
          <p:cNvSpPr txBox="1"/>
          <p:nvPr/>
        </p:nvSpPr>
        <p:spPr>
          <a:xfrm>
            <a:off x="7164126" y="6088847"/>
            <a:ext cx="1979873" cy="523220"/>
          </a:xfrm>
          <a:prstGeom prst="rect">
            <a:avLst/>
          </a:prstGeom>
          <a:noFill/>
          <a:ln>
            <a:noFill/>
          </a:ln>
        </p:spPr>
        <p:txBody>
          <a:bodyPr wrap="square">
            <a:spAutoFit/>
          </a:bodyPr>
          <a:lstStyle/>
          <a:p>
            <a:pPr>
              <a:defRPr/>
            </a:pPr>
            <a:r>
              <a:rPr lang="zh-TW" altLang="en-US" sz="1400" b="1" dirty="0" smtClean="0">
                <a:solidFill>
                  <a:srgbClr val="00FF00"/>
                </a:solidFill>
                <a:effectLst>
                  <a:outerShdw blurRad="38100" dist="38100" dir="2700000" algn="tl">
                    <a:srgbClr val="000000">
                      <a:alpha val="43137"/>
                    </a:srgbClr>
                  </a:outerShdw>
                </a:effectLst>
                <a:latin typeface="+mn-ea"/>
              </a:rPr>
              <a:t>低買</a:t>
            </a:r>
            <a:r>
              <a:rPr lang="en-US" altLang="zh-TW" sz="1400" b="1" dirty="0" smtClean="0">
                <a:solidFill>
                  <a:srgbClr val="FFFF00"/>
                </a:solidFill>
                <a:effectLst>
                  <a:outerShdw blurRad="38100" dist="38100" dir="2700000" algn="tl">
                    <a:srgbClr val="000000">
                      <a:alpha val="43137"/>
                    </a:srgbClr>
                  </a:outerShdw>
                </a:effectLst>
                <a:latin typeface="+mn-ea"/>
              </a:rPr>
              <a:t>:</a:t>
            </a:r>
            <a:r>
              <a:rPr lang="zh-TW" altLang="en-US" sz="1400" b="1" dirty="0" smtClean="0">
                <a:solidFill>
                  <a:srgbClr val="FFFF00"/>
                </a:solidFill>
                <a:effectLst>
                  <a:outerShdw blurRad="38100" dist="38100" dir="2700000" algn="tl">
                    <a:srgbClr val="000000">
                      <a:alpha val="43137"/>
                    </a:srgbClr>
                  </a:outerShdw>
                </a:effectLst>
                <a:latin typeface="+mn-ea"/>
              </a:rPr>
              <a:t>買進委託價格低於區間下限，</a:t>
            </a:r>
            <a:r>
              <a:rPr lang="zh-TW" altLang="en-US" sz="1400" b="1" dirty="0" smtClean="0">
                <a:solidFill>
                  <a:srgbClr val="00FF00"/>
                </a:solidFill>
                <a:effectLst>
                  <a:outerShdw blurRad="38100" dist="38100" dir="2700000" algn="tl">
                    <a:srgbClr val="000000">
                      <a:alpha val="43137"/>
                    </a:srgbClr>
                  </a:outerShdw>
                </a:effectLst>
                <a:latin typeface="+mn-ea"/>
              </a:rPr>
              <a:t>不退單</a:t>
            </a:r>
            <a:endParaRPr lang="zh-TW" altLang="en-US" sz="1400" b="1" dirty="0">
              <a:solidFill>
                <a:srgbClr val="00FF00"/>
              </a:solidFill>
              <a:effectLst>
                <a:outerShdw blurRad="38100" dist="38100" dir="2700000" algn="tl">
                  <a:srgbClr val="000000">
                    <a:alpha val="43137"/>
                  </a:srgbClr>
                </a:outerShdw>
              </a:effectLst>
              <a:latin typeface="+mn-ea"/>
            </a:endParaRPr>
          </a:p>
        </p:txBody>
      </p:sp>
      <p:sp>
        <p:nvSpPr>
          <p:cNvPr id="45" name="橢圓 44"/>
          <p:cNvSpPr/>
          <p:nvPr/>
        </p:nvSpPr>
        <p:spPr bwMode="auto">
          <a:xfrm>
            <a:off x="5569722" y="4417043"/>
            <a:ext cx="208800" cy="207629"/>
          </a:xfrm>
          <a:prstGeom prst="ellipse">
            <a:avLst/>
          </a:prstGeom>
          <a:solidFill>
            <a:srgbClr val="0066CC"/>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400" b="0" i="0" u="none" strike="noStrike" cap="none" normalizeH="0" baseline="0" smtClean="0">
              <a:ln>
                <a:noFill/>
              </a:ln>
              <a:solidFill>
                <a:schemeClr val="tx1"/>
              </a:solidFill>
              <a:effectLst/>
              <a:latin typeface="Arial" charset="0"/>
              <a:ea typeface="新細明體" pitchFamily="18" charset="-120"/>
            </a:endParaRPr>
          </a:p>
        </p:txBody>
      </p:sp>
      <p:sp>
        <p:nvSpPr>
          <p:cNvPr id="46" name="文字方塊 45"/>
          <p:cNvSpPr txBox="1"/>
          <p:nvPr/>
        </p:nvSpPr>
        <p:spPr>
          <a:xfrm>
            <a:off x="1504452" y="5562247"/>
            <a:ext cx="2438836" cy="523220"/>
          </a:xfrm>
          <a:prstGeom prst="rect">
            <a:avLst/>
          </a:prstGeom>
          <a:noFill/>
          <a:ln>
            <a:noFill/>
          </a:ln>
        </p:spPr>
        <p:txBody>
          <a:bodyPr wrap="square">
            <a:spAutoFit/>
          </a:bodyPr>
          <a:lstStyle/>
          <a:p>
            <a:pPr>
              <a:defRPr/>
            </a:pPr>
            <a:r>
              <a:rPr lang="zh-TW" altLang="en-US" sz="1400" b="1" dirty="0" smtClean="0">
                <a:solidFill>
                  <a:srgbClr val="00FF00"/>
                </a:solidFill>
                <a:effectLst>
                  <a:outerShdw blurRad="38100" dist="38100" dir="2700000" algn="tl">
                    <a:srgbClr val="000000">
                      <a:alpha val="43137"/>
                    </a:srgbClr>
                  </a:outerShdw>
                </a:effectLst>
                <a:latin typeface="+mn-ea"/>
              </a:rPr>
              <a:t>高買</a:t>
            </a:r>
            <a:r>
              <a:rPr lang="zh-TW" altLang="en-US" sz="1400" b="1" dirty="0" smtClean="0">
                <a:solidFill>
                  <a:srgbClr val="FFFF00"/>
                </a:solidFill>
                <a:effectLst>
                  <a:outerShdw blurRad="38100" dist="38100" dir="2700000" algn="tl">
                    <a:srgbClr val="000000">
                      <a:alpha val="43137"/>
                    </a:srgbClr>
                  </a:outerShdw>
                </a:effectLst>
                <a:latin typeface="+mn-ea"/>
              </a:rPr>
              <a:t>：買進委託可能成交價格高於區間上限，</a:t>
            </a:r>
            <a:r>
              <a:rPr lang="zh-TW" altLang="en-US" sz="1400" b="1" u="sng" dirty="0" smtClean="0">
                <a:solidFill>
                  <a:srgbClr val="00FF00"/>
                </a:solidFill>
                <a:effectLst>
                  <a:outerShdw blurRad="38100" dist="38100" dir="2700000" algn="tl">
                    <a:srgbClr val="000000">
                      <a:alpha val="43137"/>
                    </a:srgbClr>
                  </a:outerShdw>
                </a:effectLst>
                <a:latin typeface="+mn-ea"/>
              </a:rPr>
              <a:t>予以退單</a:t>
            </a:r>
            <a:endParaRPr lang="zh-TW" altLang="en-US" sz="1400" b="1" u="sng" dirty="0">
              <a:solidFill>
                <a:srgbClr val="00FF00"/>
              </a:solidFill>
              <a:effectLst>
                <a:outerShdw blurRad="38100" dist="38100" dir="2700000" algn="tl">
                  <a:srgbClr val="000000">
                    <a:alpha val="43137"/>
                  </a:srgbClr>
                </a:outerShdw>
              </a:effectLst>
              <a:latin typeface="+mn-ea"/>
            </a:endParaRPr>
          </a:p>
        </p:txBody>
      </p:sp>
      <p:sp>
        <p:nvSpPr>
          <p:cNvPr id="47" name="橢圓 46"/>
          <p:cNvSpPr/>
          <p:nvPr/>
        </p:nvSpPr>
        <p:spPr bwMode="auto">
          <a:xfrm>
            <a:off x="7005782" y="5957528"/>
            <a:ext cx="208800" cy="207629"/>
          </a:xfrm>
          <a:prstGeom prst="ellipse">
            <a:avLst/>
          </a:prstGeom>
          <a:solidFill>
            <a:srgbClr val="0066CC"/>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400" b="0" i="0" u="none" strike="noStrike" cap="none" normalizeH="0" baseline="0" smtClean="0">
              <a:ln>
                <a:noFill/>
              </a:ln>
              <a:solidFill>
                <a:schemeClr val="tx1"/>
              </a:solidFill>
              <a:effectLst/>
              <a:latin typeface="Arial" charset="0"/>
              <a:ea typeface="新細明體" pitchFamily="18" charset="-120"/>
            </a:endParaRPr>
          </a:p>
        </p:txBody>
      </p:sp>
      <p:sp>
        <p:nvSpPr>
          <p:cNvPr id="48" name="文字方塊 47"/>
          <p:cNvSpPr txBox="1"/>
          <p:nvPr/>
        </p:nvSpPr>
        <p:spPr>
          <a:xfrm>
            <a:off x="4304335" y="5096795"/>
            <a:ext cx="2389282" cy="523220"/>
          </a:xfrm>
          <a:prstGeom prst="rect">
            <a:avLst/>
          </a:prstGeom>
          <a:noFill/>
          <a:ln>
            <a:noFill/>
          </a:ln>
        </p:spPr>
        <p:txBody>
          <a:bodyPr wrap="square">
            <a:spAutoFit/>
          </a:bodyPr>
          <a:lstStyle/>
          <a:p>
            <a:pPr>
              <a:defRPr/>
            </a:pPr>
            <a:r>
              <a:rPr lang="zh-TW" altLang="en-US" sz="1400" b="1" dirty="0" smtClean="0">
                <a:solidFill>
                  <a:srgbClr val="00FF00"/>
                </a:solidFill>
                <a:effectLst>
                  <a:outerShdw blurRad="38100" dist="38100" dir="2700000" algn="tl">
                    <a:srgbClr val="000000">
                      <a:alpha val="43137"/>
                    </a:srgbClr>
                  </a:outerShdw>
                </a:effectLst>
                <a:latin typeface="+mn-ea"/>
              </a:rPr>
              <a:t>低賣</a:t>
            </a:r>
            <a:r>
              <a:rPr lang="zh-TW" altLang="en-US" sz="1400" b="1" dirty="0" smtClean="0">
                <a:solidFill>
                  <a:srgbClr val="FFFF00"/>
                </a:solidFill>
                <a:effectLst>
                  <a:outerShdw blurRad="38100" dist="38100" dir="2700000" algn="tl">
                    <a:srgbClr val="000000">
                      <a:alpha val="43137"/>
                    </a:srgbClr>
                  </a:outerShdw>
                </a:effectLst>
                <a:latin typeface="+mn-ea"/>
              </a:rPr>
              <a:t>：賣出</a:t>
            </a:r>
            <a:r>
              <a:rPr lang="zh-TW" altLang="en-US" sz="1400" b="1" dirty="0">
                <a:solidFill>
                  <a:srgbClr val="FFFF00"/>
                </a:solidFill>
                <a:effectLst>
                  <a:outerShdw blurRad="38100" dist="38100" dir="2700000" algn="tl">
                    <a:srgbClr val="000000">
                      <a:alpha val="43137"/>
                    </a:srgbClr>
                  </a:outerShdw>
                </a:effectLst>
                <a:latin typeface="+mn-ea"/>
              </a:rPr>
              <a:t>委</a:t>
            </a:r>
            <a:r>
              <a:rPr lang="zh-TW" altLang="en-US" sz="1400" b="1" dirty="0" smtClean="0">
                <a:solidFill>
                  <a:srgbClr val="FFFF00"/>
                </a:solidFill>
                <a:effectLst>
                  <a:outerShdw blurRad="38100" dist="38100" dir="2700000" algn="tl">
                    <a:srgbClr val="000000">
                      <a:alpha val="43137"/>
                    </a:srgbClr>
                  </a:outerShdw>
                </a:effectLst>
                <a:latin typeface="+mn-ea"/>
              </a:rPr>
              <a:t>託</a:t>
            </a:r>
            <a:r>
              <a:rPr lang="zh-TW" altLang="en-US" sz="1400" b="1" dirty="0">
                <a:solidFill>
                  <a:srgbClr val="FFFF00"/>
                </a:solidFill>
                <a:effectLst>
                  <a:outerShdw blurRad="38100" dist="38100" dir="2700000" algn="tl">
                    <a:srgbClr val="000000">
                      <a:alpha val="43137"/>
                    </a:srgbClr>
                  </a:outerShdw>
                </a:effectLst>
                <a:latin typeface="+mn-ea"/>
              </a:rPr>
              <a:t>可能成交價格低於區間下限，</a:t>
            </a:r>
            <a:r>
              <a:rPr lang="zh-TW" altLang="en-US" sz="1400" b="1" u="sng" dirty="0">
                <a:solidFill>
                  <a:srgbClr val="00FF00"/>
                </a:solidFill>
                <a:effectLst>
                  <a:outerShdw blurRad="38100" dist="38100" dir="2700000" algn="tl">
                    <a:srgbClr val="000000">
                      <a:alpha val="43137"/>
                    </a:srgbClr>
                  </a:outerShdw>
                </a:effectLst>
                <a:latin typeface="+mn-ea"/>
              </a:rPr>
              <a:t>予以退單</a:t>
            </a:r>
          </a:p>
        </p:txBody>
      </p:sp>
      <p:sp>
        <p:nvSpPr>
          <p:cNvPr id="49" name="橢圓 48"/>
          <p:cNvSpPr/>
          <p:nvPr/>
        </p:nvSpPr>
        <p:spPr bwMode="auto">
          <a:xfrm>
            <a:off x="3248511" y="4312176"/>
            <a:ext cx="208800" cy="207629"/>
          </a:xfrm>
          <a:prstGeom prst="ellipse">
            <a:avLst/>
          </a:prstGeom>
          <a:solidFill>
            <a:srgbClr val="FF00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400" b="0" i="0" u="none" strike="noStrike" cap="none" normalizeH="0" baseline="0" smtClean="0">
              <a:ln>
                <a:noFill/>
              </a:ln>
              <a:solidFill>
                <a:schemeClr val="tx1"/>
              </a:solidFill>
              <a:effectLst/>
              <a:latin typeface="Arial" charset="0"/>
              <a:ea typeface="新細明體" pitchFamily="18" charset="-120"/>
            </a:endParaRPr>
          </a:p>
        </p:txBody>
      </p:sp>
      <p:sp>
        <p:nvSpPr>
          <p:cNvPr id="50" name="文字方塊 49"/>
          <p:cNvSpPr txBox="1"/>
          <p:nvPr/>
        </p:nvSpPr>
        <p:spPr>
          <a:xfrm>
            <a:off x="4964824" y="3519797"/>
            <a:ext cx="2004610" cy="523220"/>
          </a:xfrm>
          <a:prstGeom prst="rect">
            <a:avLst/>
          </a:prstGeom>
          <a:noFill/>
          <a:ln>
            <a:noFill/>
          </a:ln>
        </p:spPr>
        <p:txBody>
          <a:bodyPr wrap="square">
            <a:spAutoFit/>
          </a:bodyPr>
          <a:lstStyle/>
          <a:p>
            <a:pPr>
              <a:defRPr/>
            </a:pPr>
            <a:r>
              <a:rPr lang="zh-TW" altLang="en-US" sz="1400" b="1" dirty="0" smtClean="0">
                <a:solidFill>
                  <a:srgbClr val="00FF00"/>
                </a:solidFill>
                <a:effectLst>
                  <a:outerShdw blurRad="38100" dist="38100" dir="2700000" algn="tl">
                    <a:srgbClr val="000000">
                      <a:alpha val="43137"/>
                    </a:srgbClr>
                  </a:outerShdw>
                </a:effectLst>
                <a:latin typeface="+mn-ea"/>
              </a:rPr>
              <a:t>高賣</a:t>
            </a:r>
            <a:r>
              <a:rPr lang="zh-TW" altLang="en-US" sz="1400" b="1" dirty="0">
                <a:solidFill>
                  <a:srgbClr val="FFFF00"/>
                </a:solidFill>
                <a:effectLst>
                  <a:outerShdw blurRad="38100" dist="38100" dir="2700000" algn="tl">
                    <a:srgbClr val="000000">
                      <a:alpha val="43137"/>
                    </a:srgbClr>
                  </a:outerShdw>
                </a:effectLst>
                <a:latin typeface="+mn-ea"/>
              </a:rPr>
              <a:t>：</a:t>
            </a:r>
            <a:r>
              <a:rPr lang="zh-TW" altLang="en-US" sz="1400" b="1" dirty="0" smtClean="0">
                <a:solidFill>
                  <a:srgbClr val="FFFF00"/>
                </a:solidFill>
                <a:effectLst>
                  <a:outerShdw blurRad="38100" dist="38100" dir="2700000" algn="tl">
                    <a:srgbClr val="000000">
                      <a:alpha val="43137"/>
                    </a:srgbClr>
                  </a:outerShdw>
                </a:effectLst>
                <a:latin typeface="+mn-ea"/>
              </a:rPr>
              <a:t>賣出委託價格高於區間上限，</a:t>
            </a:r>
            <a:r>
              <a:rPr lang="zh-TW" altLang="en-US" sz="1400" b="1" dirty="0" smtClean="0">
                <a:solidFill>
                  <a:srgbClr val="00FF00"/>
                </a:solidFill>
                <a:effectLst>
                  <a:outerShdw blurRad="38100" dist="38100" dir="2700000" algn="tl">
                    <a:srgbClr val="000000">
                      <a:alpha val="43137"/>
                    </a:srgbClr>
                  </a:outerShdw>
                </a:effectLst>
                <a:latin typeface="+mn-ea"/>
              </a:rPr>
              <a:t>不</a:t>
            </a:r>
            <a:r>
              <a:rPr lang="zh-TW" altLang="en-US" sz="1400" b="1" dirty="0">
                <a:solidFill>
                  <a:srgbClr val="00FF00"/>
                </a:solidFill>
                <a:effectLst>
                  <a:outerShdw blurRad="38100" dist="38100" dir="2700000" algn="tl">
                    <a:srgbClr val="000000">
                      <a:alpha val="43137"/>
                    </a:srgbClr>
                  </a:outerShdw>
                </a:effectLst>
                <a:latin typeface="+mn-ea"/>
              </a:rPr>
              <a:t>退單</a:t>
            </a:r>
          </a:p>
        </p:txBody>
      </p:sp>
      <p:sp>
        <p:nvSpPr>
          <p:cNvPr id="51" name="向上箭號 50"/>
          <p:cNvSpPr/>
          <p:nvPr/>
        </p:nvSpPr>
        <p:spPr bwMode="auto">
          <a:xfrm>
            <a:off x="3248511" y="4566688"/>
            <a:ext cx="208800" cy="490661"/>
          </a:xfrm>
          <a:prstGeom prst="upArrow">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52" name="向上箭號 51"/>
          <p:cNvSpPr/>
          <p:nvPr/>
        </p:nvSpPr>
        <p:spPr bwMode="auto">
          <a:xfrm>
            <a:off x="7005782" y="6202756"/>
            <a:ext cx="208800" cy="396000"/>
          </a:xfrm>
          <a:prstGeom prst="upArrow">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53" name="向上箭號 52"/>
          <p:cNvSpPr/>
          <p:nvPr/>
        </p:nvSpPr>
        <p:spPr bwMode="auto">
          <a:xfrm flipV="1">
            <a:off x="5569722" y="3984597"/>
            <a:ext cx="208800" cy="396000"/>
          </a:xfrm>
          <a:prstGeom prst="upArrow">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54" name="向上箭號 53"/>
          <p:cNvSpPr/>
          <p:nvPr/>
        </p:nvSpPr>
        <p:spPr bwMode="auto">
          <a:xfrm flipV="1">
            <a:off x="4769319" y="5620015"/>
            <a:ext cx="208800" cy="396000"/>
          </a:xfrm>
          <a:prstGeom prst="upArrow">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26"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選擇權動態價格穩定措施</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1489161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盤中風險控管機制</a:t>
            </a:r>
            <a:endParaRPr lang="zh-TW" altLang="en-US" b="1" dirty="0">
              <a:solidFill>
                <a:srgbClr val="FFFF00"/>
              </a:solidFill>
              <a:effectLst>
                <a:outerShdw blurRad="38100" dist="38100" dir="2700000" algn="tl">
                  <a:srgbClr val="000000"/>
                </a:outerShdw>
              </a:effectLst>
            </a:endParaRPr>
          </a:p>
        </p:txBody>
      </p:sp>
      <p:sp>
        <p:nvSpPr>
          <p:cNvPr id="12" name="Rectangle 3"/>
          <p:cNvSpPr txBox="1">
            <a:spLocks noChangeArrowheads="1"/>
          </p:cNvSpPr>
          <p:nvPr/>
        </p:nvSpPr>
        <p:spPr bwMode="auto">
          <a:xfrm>
            <a:off x="251521" y="1484784"/>
            <a:ext cx="8640960" cy="482441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ts val="28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為避免收盤時部位損失超過保證金數額</a:t>
            </a:r>
            <a:r>
              <a:rPr lang="en-US" altLang="zh-TW" sz="2000" dirty="0" smtClean="0">
                <a:solidFill>
                  <a:srgbClr val="FAFD00"/>
                </a:solidFill>
                <a:effectLst>
                  <a:outerShdw blurRad="38100" dist="38100" dir="2700000" algn="tl">
                    <a:srgbClr val="000000">
                      <a:alpha val="43137"/>
                    </a:srgbClr>
                  </a:outerShdw>
                </a:effectLst>
                <a:latin typeface="+mn-ea"/>
              </a:rPr>
              <a:t>(</a:t>
            </a:r>
            <a:r>
              <a:rPr lang="zh-TW" altLang="en-US" sz="2000" dirty="0" smtClean="0">
                <a:solidFill>
                  <a:srgbClr val="FAFD00"/>
                </a:solidFill>
                <a:effectLst>
                  <a:outerShdw blurRad="38100" dist="38100" dir="2700000" algn="tl">
                    <a:srgbClr val="000000">
                      <a:alpha val="43137"/>
                    </a:srgbClr>
                  </a:outerShdw>
                </a:effectLst>
                <a:latin typeface="+mn-ea"/>
              </a:rPr>
              <a:t>即帳戶出現超額損失</a:t>
            </a:r>
            <a:r>
              <a:rPr lang="en-US" altLang="zh-TW" sz="2000" dirty="0" smtClean="0">
                <a:solidFill>
                  <a:srgbClr val="FAFD00"/>
                </a:solidFill>
                <a:effectLst>
                  <a:outerShdw blurRad="38100" dist="38100" dir="2700000" algn="tl">
                    <a:srgbClr val="000000">
                      <a:alpha val="43137"/>
                    </a:srgbClr>
                  </a:outerShdw>
                </a:effectLst>
                <a:latin typeface="+mn-ea"/>
              </a:rPr>
              <a:t>)</a:t>
            </a:r>
            <a:r>
              <a:rPr lang="zh-TW" altLang="en-US" sz="2000" dirty="0" smtClean="0">
                <a:solidFill>
                  <a:srgbClr val="FAFD00"/>
                </a:solidFill>
                <a:effectLst>
                  <a:outerShdw blurRad="38100" dist="38100" dir="2700000" algn="tl">
                    <a:srgbClr val="000000">
                      <a:alpha val="43137"/>
                    </a:srgbClr>
                  </a:outerShdw>
                </a:effectLst>
                <a:latin typeface="+mn-ea"/>
              </a:rPr>
              <a:t>，期貨商必須於盤中以市價進行</a:t>
            </a:r>
            <a:r>
              <a:rPr lang="zh-TW" altLang="en-US" sz="2000" dirty="0" smtClean="0">
                <a:solidFill>
                  <a:srgbClr val="FAFD00"/>
                </a:solidFill>
                <a:effectLst>
                  <a:outerShdw blurRad="38100" dist="38100" dir="2700000" algn="tl">
                    <a:srgbClr val="000000">
                      <a:alpha val="43137"/>
                    </a:srgbClr>
                  </a:outerShdw>
                </a:effectLst>
                <a:latin typeface="+mn-ea"/>
              </a:rPr>
              <a:t>損益及保證金需求計算</a:t>
            </a:r>
            <a:r>
              <a:rPr lang="zh-TW" altLang="en-US" sz="2000" dirty="0" smtClean="0">
                <a:solidFill>
                  <a:srgbClr val="FAFD00"/>
                </a:solidFill>
                <a:effectLst>
                  <a:outerShdw blurRad="38100" dist="38100" dir="2700000" algn="tl">
                    <a:srgbClr val="000000">
                      <a:alpha val="43137"/>
                    </a:srgbClr>
                  </a:outerShdw>
                </a:effectLst>
                <a:latin typeface="+mn-ea"/>
              </a:rPr>
              <a:t>，並為下列之風險控管作業：</a:t>
            </a:r>
            <a:endParaRPr lang="zh-TW" altLang="en-US" sz="2000" dirty="0" smtClean="0">
              <a:solidFill>
                <a:srgbClr val="FAFD00"/>
              </a:solidFill>
              <a:latin typeface="+mn-ea"/>
            </a:endParaRPr>
          </a:p>
          <a:p>
            <a:pPr lvl="1">
              <a:lnSpc>
                <a:spcPts val="28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當權益數低於部位所需維持保證金時，應依與客戶約定之方式通知客戶</a:t>
            </a:r>
            <a:r>
              <a:rPr lang="en-US" altLang="zh-TW" sz="2000" dirty="0" smtClean="0">
                <a:solidFill>
                  <a:srgbClr val="FAFD00"/>
                </a:solidFill>
                <a:effectLst>
                  <a:outerShdw blurRad="38100" dist="38100" dir="2700000" algn="tl">
                    <a:srgbClr val="000000">
                      <a:alpha val="43137"/>
                    </a:srgbClr>
                  </a:outerShdw>
                </a:effectLst>
                <a:latin typeface="+mn-ea"/>
              </a:rPr>
              <a:t>(</a:t>
            </a:r>
            <a:r>
              <a:rPr lang="zh-TW" altLang="en-US" sz="2000" dirty="0" smtClean="0">
                <a:solidFill>
                  <a:srgbClr val="FAFD00"/>
                </a:solidFill>
                <a:effectLst>
                  <a:outerShdw blurRad="38100" dist="38100" dir="2700000" algn="tl">
                    <a:srgbClr val="000000">
                      <a:alpha val="43137"/>
                    </a:srgbClr>
                  </a:outerShdw>
                </a:effectLst>
                <a:latin typeface="+mn-ea"/>
              </a:rPr>
              <a:t>即高風險帳戶通知</a:t>
            </a:r>
            <a:r>
              <a:rPr lang="en-US" altLang="zh-TW" sz="2000" dirty="0" smtClean="0">
                <a:solidFill>
                  <a:srgbClr val="FAFD00"/>
                </a:solidFill>
                <a:effectLst>
                  <a:outerShdw blurRad="38100" dist="38100" dir="2700000" algn="tl">
                    <a:srgbClr val="000000">
                      <a:alpha val="43137"/>
                    </a:srgbClr>
                  </a:outerShdw>
                </a:effectLst>
                <a:latin typeface="+mn-ea"/>
              </a:rPr>
              <a:t>)</a:t>
            </a:r>
            <a:r>
              <a:rPr lang="zh-TW" altLang="en-US" sz="2000" dirty="0" smtClean="0">
                <a:solidFill>
                  <a:srgbClr val="FAFD00"/>
                </a:solidFill>
                <a:effectLst>
                  <a:outerShdw blurRad="38100" dist="38100" dir="2700000" algn="tl">
                    <a:srgbClr val="000000">
                      <a:alpha val="43137"/>
                    </a:srgbClr>
                  </a:outerShdw>
                </a:effectLst>
                <a:latin typeface="+mn-ea"/>
              </a:rPr>
              <a:t>儘速預為因應。</a:t>
            </a:r>
            <a:endParaRPr lang="en-US" altLang="zh-TW" sz="2000" dirty="0" smtClean="0">
              <a:solidFill>
                <a:srgbClr val="FAFD00"/>
              </a:solidFill>
              <a:effectLst>
                <a:outerShdw blurRad="38100" dist="38100" dir="2700000" algn="tl">
                  <a:srgbClr val="000000">
                    <a:alpha val="43137"/>
                  </a:srgbClr>
                </a:outerShdw>
              </a:effectLst>
              <a:latin typeface="+mn-ea"/>
            </a:endParaRPr>
          </a:p>
          <a:p>
            <a:pPr lvl="1">
              <a:lnSpc>
                <a:spcPts val="2800"/>
              </a:lnSpc>
              <a:spcBef>
                <a:spcPts val="0"/>
              </a:spcBef>
              <a:buClr>
                <a:schemeClr val="tx1"/>
              </a:buClr>
              <a:buSzTx/>
              <a:buFont typeface="Wingdings" pitchFamily="2" charset="2"/>
              <a:buChar char="ü"/>
              <a:defRPr/>
            </a:pPr>
            <a:r>
              <a:rPr lang="zh-TW" altLang="en-US" sz="2000" dirty="0" smtClean="0">
                <a:solidFill>
                  <a:srgbClr val="FAFD00"/>
                </a:solidFill>
                <a:effectLst>
                  <a:outerShdw blurRad="38100" dist="38100" dir="2700000" algn="tl">
                    <a:srgbClr val="000000">
                      <a:alpha val="43137"/>
                    </a:srgbClr>
                  </a:outerShdw>
                </a:effectLst>
                <a:latin typeface="+mn-ea"/>
              </a:rPr>
              <a:t>盤中依風險指標公式計算，當比率低於與客戶於受託契約定之百分比</a:t>
            </a:r>
            <a:r>
              <a:rPr lang="en-US" altLang="zh-TW" sz="2000" dirty="0" smtClean="0">
                <a:solidFill>
                  <a:srgbClr val="FAFD00"/>
                </a:solidFill>
                <a:effectLst>
                  <a:outerShdw blurRad="38100" dist="38100" dir="2700000" algn="tl">
                    <a:srgbClr val="000000">
                      <a:alpha val="43137"/>
                    </a:srgbClr>
                  </a:outerShdw>
                </a:effectLst>
                <a:latin typeface="+mn-ea"/>
              </a:rPr>
              <a:t>(</a:t>
            </a:r>
            <a:r>
              <a:rPr lang="zh-TW" altLang="en-US" sz="2000" dirty="0" smtClean="0">
                <a:solidFill>
                  <a:srgbClr val="FAFD00"/>
                </a:solidFill>
                <a:effectLst>
                  <a:outerShdw blurRad="38100" dist="38100" dir="2700000" algn="tl">
                    <a:srgbClr val="000000">
                      <a:alpha val="43137"/>
                    </a:srgbClr>
                  </a:outerShdw>
                </a:effectLst>
                <a:latin typeface="+mn-ea"/>
              </a:rPr>
              <a:t>現行規定約定之比率不得低於</a:t>
            </a:r>
            <a:r>
              <a:rPr lang="en-US" altLang="zh-TW" sz="2000" dirty="0" smtClean="0">
                <a:solidFill>
                  <a:srgbClr val="FAFD00"/>
                </a:solidFill>
                <a:effectLst>
                  <a:outerShdw blurRad="38100" dist="38100" dir="2700000" algn="tl">
                    <a:srgbClr val="000000">
                      <a:alpha val="43137"/>
                    </a:srgbClr>
                  </a:outerShdw>
                </a:effectLst>
                <a:latin typeface="+mn-ea"/>
              </a:rPr>
              <a:t>25%)</a:t>
            </a:r>
            <a:r>
              <a:rPr lang="zh-TW" altLang="en-US" sz="2000" dirty="0" smtClean="0">
                <a:solidFill>
                  <a:srgbClr val="FAFD00"/>
                </a:solidFill>
                <a:effectLst>
                  <a:outerShdw blurRad="38100" dist="38100" dir="2700000" algn="tl">
                    <a:srgbClr val="000000">
                      <a:alpha val="43137"/>
                    </a:srgbClr>
                  </a:outerShdw>
                </a:effectLst>
                <a:latin typeface="+mn-ea"/>
              </a:rPr>
              <a:t>時，期貨商應開始進行代為沖銷客戶部位之作業，並以全數沖銷為原則。</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28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各期貨商計算帳戶風險指標之公式全市場統一：</a:t>
            </a:r>
            <a:endParaRPr lang="en-US" altLang="zh-TW" sz="2000" dirty="0">
              <a:solidFill>
                <a:srgbClr val="FAFD00"/>
              </a:solidFill>
              <a:effectLst>
                <a:outerShdw blurRad="38100" dist="38100" dir="2700000" algn="tl">
                  <a:srgbClr val="000000">
                    <a:alpha val="43137"/>
                  </a:srgbClr>
                </a:outerShdw>
              </a:effectLst>
              <a:latin typeface="+mn-ea"/>
            </a:endParaRPr>
          </a:p>
          <a:p>
            <a:pPr>
              <a:lnSpc>
                <a:spcPct val="100000"/>
              </a:lnSpc>
              <a:spcBef>
                <a:spcPts val="0"/>
              </a:spcBef>
              <a:buClr>
                <a:srgbClr val="00FF00"/>
              </a:buClr>
              <a:buSzTx/>
              <a:buFont typeface="Wingdings" pitchFamily="2" charset="2"/>
              <a:buChar char="l"/>
              <a:defRPr/>
            </a:pPr>
            <a:endParaRPr lang="zh-TW" altLang="en-US" sz="2000" dirty="0">
              <a:solidFill>
                <a:srgbClr val="FAFD00"/>
              </a:solidFill>
              <a:latin typeface="+mn-ea"/>
            </a:endParaRPr>
          </a:p>
          <a:p>
            <a:pPr>
              <a:lnSpc>
                <a:spcPct val="100000"/>
              </a:lnSpc>
              <a:buClr>
                <a:srgbClr val="00FF00"/>
              </a:buClr>
              <a:buSzTx/>
              <a:buFont typeface="Wingdings" pitchFamily="2" charset="2"/>
              <a:buNone/>
              <a:defRPr/>
            </a:pPr>
            <a:r>
              <a:rPr lang="zh-TW" altLang="en-US" sz="2000" dirty="0">
                <a:solidFill>
                  <a:srgbClr val="FAFD00"/>
                </a:solidFill>
                <a:latin typeface="標楷體" pitchFamily="65" charset="-120"/>
              </a:rPr>
              <a:t> </a:t>
            </a:r>
            <a:r>
              <a:rPr lang="zh-TW" altLang="en-US" sz="2000" dirty="0" smtClean="0">
                <a:solidFill>
                  <a:srgbClr val="FAFD00"/>
                </a:solidFill>
                <a:latin typeface="標楷體" pitchFamily="65" charset="-120"/>
              </a:rPr>
              <a:t>　</a:t>
            </a:r>
            <a:r>
              <a:rPr lang="zh-TW" altLang="en-US" sz="2000" dirty="0">
                <a:solidFill>
                  <a:srgbClr val="FAFD00"/>
                </a:solidFill>
                <a:latin typeface="標楷體" pitchFamily="65" charset="-120"/>
              </a:rPr>
              <a:t> 　　　　　  </a:t>
            </a:r>
            <a:r>
              <a:rPr lang="zh-TW" altLang="en-US" sz="1600" i="1" u="sng" dirty="0" smtClean="0">
                <a:solidFill>
                  <a:srgbClr val="00FF00"/>
                </a:solidFill>
                <a:latin typeface="標楷體" pitchFamily="65" charset="-120"/>
              </a:rPr>
              <a:t>風險</a:t>
            </a:r>
            <a:r>
              <a:rPr lang="zh-TW" altLang="en-US" sz="1600" i="1" u="sng" dirty="0">
                <a:solidFill>
                  <a:srgbClr val="00FF00"/>
                </a:solidFill>
                <a:latin typeface="標楷體" pitchFamily="65" charset="-120"/>
              </a:rPr>
              <a:t>權益</a:t>
            </a:r>
            <a:r>
              <a:rPr lang="en-US" altLang="zh-TW" sz="1600" dirty="0">
                <a:solidFill>
                  <a:srgbClr val="FAFD00"/>
                </a:solidFill>
                <a:latin typeface="標楷體" pitchFamily="65" charset="-120"/>
              </a:rPr>
              <a:t>+</a:t>
            </a:r>
            <a:r>
              <a:rPr lang="zh-TW" altLang="en-US" sz="1600" dirty="0">
                <a:solidFill>
                  <a:srgbClr val="FAFD00"/>
                </a:solidFill>
                <a:latin typeface="標楷體" pitchFamily="65" charset="-120"/>
              </a:rPr>
              <a:t>未沖銷選擇權</a:t>
            </a:r>
            <a:r>
              <a:rPr lang="zh-TW" altLang="en-US" sz="1600" u="sng" dirty="0">
                <a:solidFill>
                  <a:srgbClr val="00FF00"/>
                </a:solidFill>
                <a:latin typeface="標楷體" pitchFamily="65" charset="-120"/>
              </a:rPr>
              <a:t>買方</a:t>
            </a:r>
            <a:r>
              <a:rPr lang="zh-TW" altLang="en-US" sz="1600" i="1" u="sng" dirty="0">
                <a:solidFill>
                  <a:srgbClr val="00FF00"/>
                </a:solidFill>
                <a:latin typeface="標楷體" pitchFamily="65" charset="-120"/>
              </a:rPr>
              <a:t>風險市值</a:t>
            </a:r>
            <a:r>
              <a:rPr lang="en-US" altLang="zh-TW" sz="1600" dirty="0">
                <a:solidFill>
                  <a:srgbClr val="FAFD00"/>
                </a:solidFill>
                <a:latin typeface="標楷體" pitchFamily="65" charset="-120"/>
              </a:rPr>
              <a:t>–</a:t>
            </a:r>
            <a:r>
              <a:rPr lang="zh-TW" altLang="en-US" sz="1600" dirty="0">
                <a:solidFill>
                  <a:srgbClr val="FAFD00"/>
                </a:solidFill>
                <a:latin typeface="標楷體" pitchFamily="65" charset="-120"/>
              </a:rPr>
              <a:t>未沖銷選擇權</a:t>
            </a:r>
            <a:r>
              <a:rPr lang="zh-TW" altLang="en-US" sz="1600" u="sng" dirty="0">
                <a:solidFill>
                  <a:srgbClr val="00FF00"/>
                </a:solidFill>
                <a:latin typeface="標楷體" pitchFamily="65" charset="-120"/>
              </a:rPr>
              <a:t>賣方</a:t>
            </a:r>
            <a:r>
              <a:rPr lang="zh-TW" altLang="en-US" sz="1600" i="1" u="sng" dirty="0">
                <a:solidFill>
                  <a:srgbClr val="00FF00"/>
                </a:solidFill>
                <a:latin typeface="標楷體" pitchFamily="65" charset="-120"/>
              </a:rPr>
              <a:t>風險市值</a:t>
            </a:r>
            <a:r>
              <a:rPr lang="zh-TW" altLang="en-US" sz="1600" dirty="0">
                <a:solidFill>
                  <a:srgbClr val="FAFD00"/>
                </a:solidFill>
                <a:latin typeface="標楷體" pitchFamily="65" charset="-120"/>
              </a:rPr>
              <a:t> </a:t>
            </a:r>
          </a:p>
          <a:p>
            <a:pPr marL="0" indent="0">
              <a:lnSpc>
                <a:spcPct val="100000"/>
              </a:lnSpc>
              <a:buClr>
                <a:srgbClr val="00FF00"/>
              </a:buClr>
              <a:buSzTx/>
              <a:buNone/>
              <a:defRPr/>
            </a:pPr>
            <a:r>
              <a:rPr lang="zh-TW" altLang="en-US" sz="2000" dirty="0">
                <a:solidFill>
                  <a:srgbClr val="FAFD00"/>
                </a:solidFill>
                <a:latin typeface="標楷體" pitchFamily="65" charset="-120"/>
              </a:rPr>
              <a:t>風險指標 </a:t>
            </a:r>
            <a:r>
              <a:rPr lang="en-US" altLang="zh-TW" sz="2000" dirty="0">
                <a:solidFill>
                  <a:srgbClr val="FAFD00"/>
                </a:solidFill>
                <a:latin typeface="標楷體" pitchFamily="65" charset="-120"/>
              </a:rPr>
              <a:t>= -------------------------------------------------------</a:t>
            </a:r>
          </a:p>
          <a:p>
            <a:pPr>
              <a:lnSpc>
                <a:spcPct val="100000"/>
              </a:lnSpc>
              <a:buClr>
                <a:srgbClr val="00FF00"/>
              </a:buClr>
              <a:buSzTx/>
              <a:buFont typeface="Wingdings" pitchFamily="2" charset="2"/>
              <a:buNone/>
              <a:defRPr/>
            </a:pPr>
            <a:r>
              <a:rPr lang="en-US" altLang="zh-TW" sz="2000" dirty="0">
                <a:solidFill>
                  <a:srgbClr val="FAFD00"/>
                </a:solidFill>
                <a:latin typeface="標楷體" pitchFamily="65" charset="-120"/>
              </a:rPr>
              <a:t>        </a:t>
            </a:r>
            <a:r>
              <a:rPr lang="zh-TW" altLang="en-US" sz="2000" dirty="0">
                <a:solidFill>
                  <a:srgbClr val="FAFD00"/>
                </a:solidFill>
                <a:latin typeface="標楷體" pitchFamily="65" charset="-120"/>
              </a:rPr>
              <a:t>　</a:t>
            </a:r>
            <a:r>
              <a:rPr lang="en-US" altLang="zh-TW" sz="2000" dirty="0">
                <a:solidFill>
                  <a:srgbClr val="FAFD00"/>
                </a:solidFill>
                <a:latin typeface="標楷體" pitchFamily="65" charset="-120"/>
              </a:rPr>
              <a:t> </a:t>
            </a:r>
            <a:r>
              <a:rPr lang="zh-TW" altLang="en-US" sz="1400" dirty="0">
                <a:solidFill>
                  <a:srgbClr val="FAFD00"/>
                </a:solidFill>
                <a:latin typeface="標楷體" pitchFamily="65" charset="-120"/>
              </a:rPr>
              <a:t>未沖銷部位所需風險原始保證金</a:t>
            </a:r>
            <a:r>
              <a:rPr lang="en-US" altLang="zh-TW" sz="1400" dirty="0">
                <a:solidFill>
                  <a:srgbClr val="FAFD00"/>
                </a:solidFill>
                <a:latin typeface="標楷體" pitchFamily="65" charset="-120"/>
              </a:rPr>
              <a:t>+</a:t>
            </a:r>
            <a:r>
              <a:rPr lang="zh-TW" altLang="en-US" sz="1400" dirty="0">
                <a:solidFill>
                  <a:srgbClr val="FAFD00"/>
                </a:solidFill>
                <a:latin typeface="標楷體" pitchFamily="65" charset="-120"/>
              </a:rPr>
              <a:t>未沖銷選擇權買方風險市值</a:t>
            </a:r>
            <a:r>
              <a:rPr lang="en-US" altLang="zh-TW" sz="1400" dirty="0">
                <a:solidFill>
                  <a:srgbClr val="FAFD00"/>
                </a:solidFill>
                <a:latin typeface="標楷體" pitchFamily="65" charset="-120"/>
              </a:rPr>
              <a:t>–</a:t>
            </a:r>
            <a:r>
              <a:rPr lang="zh-TW" altLang="en-US" sz="1400" dirty="0">
                <a:solidFill>
                  <a:srgbClr val="FAFD00"/>
                </a:solidFill>
                <a:latin typeface="標楷體" pitchFamily="65" charset="-120"/>
              </a:rPr>
              <a:t>未沖銷選擇權賣方風險市值</a:t>
            </a:r>
          </a:p>
          <a:p>
            <a:pPr>
              <a:lnSpc>
                <a:spcPct val="100000"/>
              </a:lnSpc>
              <a:buClr>
                <a:srgbClr val="00FF00"/>
              </a:buClr>
              <a:buSzTx/>
              <a:buFont typeface="Wingdings" pitchFamily="2" charset="2"/>
              <a:buNone/>
              <a:defRPr/>
            </a:pPr>
            <a:r>
              <a:rPr lang="zh-TW" altLang="en-US" sz="1400" dirty="0">
                <a:solidFill>
                  <a:srgbClr val="FAFD00"/>
                </a:solidFill>
                <a:latin typeface="標楷體" pitchFamily="65" charset="-120"/>
              </a:rPr>
              <a:t>            　      ＋依「加收保證金指標」所加收之保證金</a:t>
            </a:r>
            <a:endParaRPr lang="en-US" altLang="zh-TW" sz="2000" dirty="0">
              <a:solidFill>
                <a:srgbClr val="FAFD00"/>
              </a:solidFill>
              <a:effectLst>
                <a:outerShdw blurRad="38100" dist="38100" dir="2700000" algn="tl">
                  <a:srgbClr val="000000">
                    <a:alpha val="43137"/>
                  </a:srgbClr>
                </a:outerShdw>
              </a:effectLst>
              <a:latin typeface="+mn-ea"/>
            </a:endParaRPr>
          </a:p>
        </p:txBody>
      </p:sp>
      <p:sp>
        <p:nvSpPr>
          <p:cNvPr id="4" name="Rectangle 5"/>
          <p:cNvSpPr>
            <a:spLocks noChangeArrowheads="1"/>
          </p:cNvSpPr>
          <p:nvPr/>
        </p:nvSpPr>
        <p:spPr bwMode="auto">
          <a:xfrm>
            <a:off x="251522" y="4724872"/>
            <a:ext cx="8615808" cy="15843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p>
            <a:endParaRPr lang="zh-TW" altLang="en-US" sz="1600"/>
          </a:p>
        </p:txBody>
      </p:sp>
    </p:spTree>
    <p:extLst>
      <p:ext uri="{BB962C8B-B14F-4D97-AF65-F5344CB8AC3E}">
        <p14:creationId xmlns:p14="http://schemas.microsoft.com/office/powerpoint/2010/main" val="239819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xEl>
                                              <p:pRg st="1" end="1"/>
                                            </p:txEl>
                                          </p:spTgt>
                                        </p:tgtEl>
                                        <p:attrNameLst>
                                          <p:attrName>style.visibility</p:attrName>
                                        </p:attrNameLst>
                                      </p:cBhvr>
                                      <p:to>
                                        <p:strVal val="visible"/>
                                      </p:to>
                                    </p:set>
                                    <p:animEffect transition="in" filter="wipe(left)">
                                      <p:cBhvr>
                                        <p:cTn id="10" dur="500"/>
                                        <p:tgtEl>
                                          <p:spTgt spid="12">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2">
                                            <p:txEl>
                                              <p:pRg st="2" end="2"/>
                                            </p:txEl>
                                          </p:spTgt>
                                        </p:tgtEl>
                                        <p:attrNameLst>
                                          <p:attrName>style.visibility</p:attrName>
                                        </p:attrNameLst>
                                      </p:cBhvr>
                                      <p:to>
                                        <p:strVal val="visible"/>
                                      </p:to>
                                    </p:set>
                                    <p:animEffect transition="in" filter="wipe(left)">
                                      <p:cBhvr>
                                        <p:cTn id="13" dur="500"/>
                                        <p:tgtEl>
                                          <p:spTgt spid="1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2">
                                            <p:txEl>
                                              <p:pRg st="3" end="3"/>
                                            </p:txEl>
                                          </p:spTgt>
                                        </p:tgtEl>
                                        <p:attrNameLst>
                                          <p:attrName>style.visibility</p:attrName>
                                        </p:attrNameLst>
                                      </p:cBhvr>
                                      <p:to>
                                        <p:strVal val="visible"/>
                                      </p:to>
                                    </p:set>
                                    <p:animEffect transition="in" filter="wipe(left)">
                                      <p:cBhvr>
                                        <p:cTn id="18" dur="500"/>
                                        <p:tgtEl>
                                          <p:spTgt spid="1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2">
                                            <p:txEl>
                                              <p:pRg st="5" end="5"/>
                                            </p:txEl>
                                          </p:spTgt>
                                        </p:tgtEl>
                                        <p:attrNameLst>
                                          <p:attrName>style.visibility</p:attrName>
                                        </p:attrNameLst>
                                      </p:cBhvr>
                                      <p:to>
                                        <p:strVal val="visible"/>
                                      </p:to>
                                    </p:set>
                                    <p:animEffect transition="in" filter="wipe(left)">
                                      <p:cBhvr>
                                        <p:cTn id="23" dur="500"/>
                                        <p:tgtEl>
                                          <p:spTgt spid="12">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2">
                                            <p:txEl>
                                              <p:pRg st="6" end="6"/>
                                            </p:txEl>
                                          </p:spTgt>
                                        </p:tgtEl>
                                        <p:attrNameLst>
                                          <p:attrName>style.visibility</p:attrName>
                                        </p:attrNameLst>
                                      </p:cBhvr>
                                      <p:to>
                                        <p:strVal val="visible"/>
                                      </p:to>
                                    </p:set>
                                    <p:animEffect transition="in" filter="wipe(left)">
                                      <p:cBhvr>
                                        <p:cTn id="28" dur="500"/>
                                        <p:tgtEl>
                                          <p:spTgt spid="12">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2">
                                            <p:txEl>
                                              <p:pRg st="7" end="7"/>
                                            </p:txEl>
                                          </p:spTgt>
                                        </p:tgtEl>
                                        <p:attrNameLst>
                                          <p:attrName>style.visibility</p:attrName>
                                        </p:attrNameLst>
                                      </p:cBhvr>
                                      <p:to>
                                        <p:strVal val="visible"/>
                                      </p:to>
                                    </p:set>
                                    <p:animEffect transition="in" filter="wipe(left)">
                                      <p:cBhvr>
                                        <p:cTn id="33" dur="500"/>
                                        <p:tgtEl>
                                          <p:spTgt spid="12">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2">
                                            <p:txEl>
                                              <p:pRg st="8" end="8"/>
                                            </p:txEl>
                                          </p:spTgt>
                                        </p:tgtEl>
                                        <p:attrNameLst>
                                          <p:attrName>style.visibility</p:attrName>
                                        </p:attrNameLst>
                                      </p:cBhvr>
                                      <p:to>
                                        <p:strVal val="visible"/>
                                      </p:to>
                                    </p:set>
                                    <p:animEffect transition="in" filter="wipe(left)">
                                      <p:cBhvr>
                                        <p:cTn id="38" dur="500"/>
                                        <p:tgtEl>
                                          <p:spTgt spid="12">
                                            <p:txEl>
                                              <p:pRg st="8" end="8"/>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left)">
                                      <p:cBhvr>
                                        <p:cTn id="4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4"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4095907" y="1341438"/>
            <a:ext cx="95218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基準價</a:t>
            </a:r>
          </a:p>
        </p:txBody>
      </p:sp>
      <p:sp>
        <p:nvSpPr>
          <p:cNvPr id="4" name="內容版面配置區 2"/>
          <p:cNvSpPr txBox="1">
            <a:spLocks/>
          </p:cNvSpPr>
          <p:nvPr/>
        </p:nvSpPr>
        <p:spPr>
          <a:xfrm>
            <a:off x="314480" y="1988840"/>
            <a:ext cx="8515040" cy="4464496"/>
          </a:xfrm>
          <a:prstGeom prst="rect">
            <a:avLst/>
          </a:prstGeom>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marL="400050">
              <a:lnSpc>
                <a:spcPct val="100000"/>
              </a:lnSpc>
              <a:buClr>
                <a:srgbClr val="FFFF00"/>
              </a:buClr>
              <a:buSzPct val="100000"/>
            </a:pPr>
            <a:r>
              <a:rPr lang="zh-TW" altLang="en-US" sz="2000" dirty="0" smtClean="0">
                <a:solidFill>
                  <a:srgbClr val="FFFF00"/>
                </a:solidFill>
              </a:rPr>
              <a:t>基準價以選擇權評價模型及相關參數計算，</a:t>
            </a:r>
            <a:r>
              <a:rPr lang="zh-TW" altLang="en-US" sz="2000" dirty="0" smtClean="0">
                <a:solidFill>
                  <a:srgbClr val="FFFF00"/>
                </a:solidFill>
                <a:latin typeface="+mn-ea"/>
              </a:rPr>
              <a:t>相關參數如下：</a:t>
            </a:r>
            <a:endParaRPr lang="en-US" altLang="zh-TW" sz="2000" dirty="0" smtClean="0">
              <a:solidFill>
                <a:srgbClr val="FFFF00"/>
              </a:solidFill>
              <a:latin typeface="+mn-ea"/>
            </a:endParaRPr>
          </a:p>
          <a:p>
            <a:pPr marL="809625" lvl="1" indent="-352425">
              <a:lnSpc>
                <a:spcPct val="100000"/>
              </a:lnSpc>
              <a:spcBef>
                <a:spcPts val="1200"/>
              </a:spcBef>
              <a:buClr>
                <a:srgbClr val="FFFF00"/>
              </a:buClr>
              <a:buFont typeface="Wingdings" pitchFamily="2" charset="2"/>
              <a:buChar char="u"/>
            </a:pPr>
            <a:r>
              <a:rPr lang="zh-TW" altLang="zh-TW" sz="2000" dirty="0" smtClean="0">
                <a:solidFill>
                  <a:srgbClr val="00FF00"/>
                </a:solidFill>
              </a:rPr>
              <a:t>標的價格</a:t>
            </a:r>
            <a:r>
              <a:rPr lang="zh-TW" altLang="zh-TW" sz="2000" dirty="0" smtClean="0">
                <a:solidFill>
                  <a:srgbClr val="FFFF00"/>
                </a:solidFill>
              </a:rPr>
              <a:t>，包括同標的且同到期日之期貨基準價、標的指數價格、指數成分股除息影響點數及國內外相關商品價格</a:t>
            </a:r>
          </a:p>
          <a:p>
            <a:pPr marL="809625" lvl="1" indent="-352425">
              <a:lnSpc>
                <a:spcPct val="100000"/>
              </a:lnSpc>
              <a:spcBef>
                <a:spcPts val="1200"/>
              </a:spcBef>
              <a:buClr>
                <a:srgbClr val="FFFF00"/>
              </a:buClr>
              <a:buFont typeface="Wingdings" pitchFamily="2" charset="2"/>
              <a:buChar char="u"/>
            </a:pPr>
            <a:r>
              <a:rPr lang="zh-TW" altLang="zh-TW" sz="2000" dirty="0" smtClean="0">
                <a:solidFill>
                  <a:srgbClr val="00FF00"/>
                </a:solidFill>
              </a:rPr>
              <a:t>波動度</a:t>
            </a:r>
            <a:r>
              <a:rPr lang="zh-TW" altLang="zh-TW" sz="2000" dirty="0" smtClean="0">
                <a:solidFill>
                  <a:srgbClr val="FFFF00"/>
                </a:solidFill>
              </a:rPr>
              <a:t>，包括以選擇權買賣報價價格與數量等交易資訊決定之波動度、相關期貨波動度或標的指數波動度</a:t>
            </a:r>
          </a:p>
          <a:p>
            <a:pPr marL="809625" lvl="1" indent="-352425">
              <a:lnSpc>
                <a:spcPct val="100000"/>
              </a:lnSpc>
              <a:spcBef>
                <a:spcPts val="1200"/>
              </a:spcBef>
              <a:buClr>
                <a:srgbClr val="FFFF00"/>
              </a:buClr>
              <a:buFont typeface="Wingdings" pitchFamily="2" charset="2"/>
              <a:buChar char="u"/>
            </a:pPr>
            <a:r>
              <a:rPr lang="zh-TW" altLang="zh-TW" sz="2000" dirty="0" smtClean="0">
                <a:solidFill>
                  <a:srgbClr val="00FF00"/>
                </a:solidFill>
              </a:rPr>
              <a:t>利率</a:t>
            </a:r>
            <a:r>
              <a:rPr lang="zh-TW" altLang="zh-TW" sz="2000" dirty="0" smtClean="0">
                <a:solidFill>
                  <a:srgbClr val="FFFF00"/>
                </a:solidFill>
              </a:rPr>
              <a:t>，包括臺北金融業拆款定盤利率、臺灣短期票券報價利率指標或臺灣銀行新臺幣基準利率</a:t>
            </a:r>
          </a:p>
          <a:p>
            <a:pPr marL="809625" lvl="1" indent="-352425">
              <a:lnSpc>
                <a:spcPct val="100000"/>
              </a:lnSpc>
              <a:spcBef>
                <a:spcPts val="1200"/>
              </a:spcBef>
              <a:buClr>
                <a:srgbClr val="FFFF00"/>
              </a:buClr>
              <a:buFont typeface="Wingdings" pitchFamily="2" charset="2"/>
              <a:buChar char="u"/>
            </a:pPr>
            <a:r>
              <a:rPr lang="zh-TW" altLang="zh-TW" sz="2000" dirty="0" smtClean="0">
                <a:solidFill>
                  <a:srgbClr val="00FF00"/>
                </a:solidFill>
              </a:rPr>
              <a:t>履約價格</a:t>
            </a:r>
          </a:p>
          <a:p>
            <a:pPr marL="809625" lvl="1" indent="-352425">
              <a:lnSpc>
                <a:spcPct val="100000"/>
              </a:lnSpc>
              <a:spcBef>
                <a:spcPts val="1200"/>
              </a:spcBef>
              <a:buClr>
                <a:srgbClr val="FFFF00"/>
              </a:buClr>
              <a:buFont typeface="Wingdings" pitchFamily="2" charset="2"/>
              <a:buChar char="u"/>
            </a:pPr>
            <a:r>
              <a:rPr lang="zh-TW" altLang="zh-TW" sz="2000" dirty="0" smtClean="0">
                <a:solidFill>
                  <a:srgbClr val="00FF00"/>
                </a:solidFill>
              </a:rPr>
              <a:t>距到期時間</a:t>
            </a:r>
            <a:endParaRPr lang="en-US" altLang="zh-TW" sz="2000" dirty="0" smtClean="0">
              <a:solidFill>
                <a:srgbClr val="00FF00"/>
              </a:solidFill>
              <a:latin typeface="+mn-ea"/>
            </a:endParaRPr>
          </a:p>
        </p:txBody>
      </p:sp>
      <p:sp>
        <p:nvSpPr>
          <p:cNvPr id="5"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選擇權動態價格穩定措施</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73849250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3967667" y="1351787"/>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退單點數</a:t>
            </a:r>
          </a:p>
        </p:txBody>
      </p:sp>
      <p:sp>
        <p:nvSpPr>
          <p:cNvPr id="5" name="內容版面配置區 2"/>
          <p:cNvSpPr txBox="1">
            <a:spLocks/>
          </p:cNvSpPr>
          <p:nvPr/>
        </p:nvSpPr>
        <p:spPr>
          <a:xfrm>
            <a:off x="211167" y="2060848"/>
            <a:ext cx="8721665" cy="4189644"/>
          </a:xfrm>
          <a:prstGeom prst="rect">
            <a:avLst/>
          </a:prstGeom>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marL="271463" indent="-271463">
              <a:lnSpc>
                <a:spcPct val="100000"/>
              </a:lnSpc>
              <a:spcBef>
                <a:spcPts val="600"/>
              </a:spcBef>
              <a:spcAft>
                <a:spcPts val="0"/>
              </a:spcAft>
              <a:buClr>
                <a:srgbClr val="FFFF00"/>
              </a:buClr>
              <a:buSzPct val="100000"/>
            </a:pPr>
            <a:r>
              <a:rPr lang="zh-TW" altLang="zh-TW" sz="2000" dirty="0" smtClean="0">
                <a:solidFill>
                  <a:srgbClr val="00FF00"/>
                </a:solidFill>
                <a:latin typeface="+mn-ea"/>
              </a:rPr>
              <a:t>週到期</a:t>
            </a:r>
            <a:r>
              <a:rPr lang="zh-TW" altLang="zh-TW" sz="2000" dirty="0" smtClean="0">
                <a:solidFill>
                  <a:srgbClr val="FFFF00"/>
                </a:solidFill>
                <a:latin typeface="+mn-ea"/>
              </a:rPr>
              <a:t>契約與</a:t>
            </a:r>
            <a:r>
              <a:rPr lang="zh-TW" altLang="zh-TW" sz="2000" dirty="0" smtClean="0">
                <a:solidFill>
                  <a:srgbClr val="00FF00"/>
                </a:solidFill>
                <a:latin typeface="+mn-ea"/>
              </a:rPr>
              <a:t>最近月</a:t>
            </a:r>
            <a:r>
              <a:rPr lang="zh-TW" altLang="zh-TW" sz="2000" dirty="0" smtClean="0">
                <a:solidFill>
                  <a:srgbClr val="FFFF00"/>
                </a:solidFill>
                <a:latin typeface="+mn-ea"/>
              </a:rPr>
              <a:t>到期契約</a:t>
            </a:r>
            <a:endParaRPr lang="en-US" altLang="zh-TW" sz="2000" dirty="0" smtClean="0">
              <a:solidFill>
                <a:srgbClr val="FFFF00"/>
              </a:solidFill>
              <a:latin typeface="+mn-ea"/>
            </a:endParaRPr>
          </a:p>
          <a:p>
            <a:pPr marL="627063" lvl="2" indent="-342900">
              <a:lnSpc>
                <a:spcPct val="100000"/>
              </a:lnSpc>
              <a:spcBef>
                <a:spcPts val="600"/>
              </a:spcBef>
              <a:spcAft>
                <a:spcPts val="0"/>
              </a:spcAft>
              <a:buClr>
                <a:srgbClr val="FFFF00"/>
              </a:buClr>
              <a:buFont typeface="Wingdings" pitchFamily="2" charset="2"/>
              <a:buChar char="u"/>
            </a:pPr>
            <a:r>
              <a:rPr lang="zh-TW" altLang="en-US" sz="2000" dirty="0" smtClean="0">
                <a:solidFill>
                  <a:srgbClr val="FFFF00"/>
                </a:solidFill>
                <a:latin typeface="+mn-ea"/>
              </a:rPr>
              <a:t>取得當盤最新波動度參數前</a:t>
            </a:r>
            <a:r>
              <a:rPr lang="en-US" altLang="zh-TW" sz="2000" dirty="0" smtClean="0">
                <a:solidFill>
                  <a:srgbClr val="FFFF00"/>
                </a:solidFill>
                <a:latin typeface="+mn-ea"/>
              </a:rPr>
              <a:t>：</a:t>
            </a:r>
          </a:p>
          <a:p>
            <a:pPr marL="792163" lvl="3" indent="0">
              <a:lnSpc>
                <a:spcPct val="100000"/>
              </a:lnSpc>
              <a:spcBef>
                <a:spcPts val="600"/>
              </a:spcBef>
              <a:spcAft>
                <a:spcPts val="0"/>
              </a:spcAft>
              <a:buClr>
                <a:srgbClr val="FFFF00"/>
              </a:buClr>
              <a:buNone/>
            </a:pPr>
            <a:r>
              <a:rPr lang="zh-TW" altLang="zh-TW" sz="2000" dirty="0" smtClean="0">
                <a:solidFill>
                  <a:srgbClr val="FFFF00"/>
                </a:solidFill>
                <a:latin typeface="+mn-ea"/>
              </a:rPr>
              <a:t>退單點數</a:t>
            </a:r>
            <a:r>
              <a:rPr lang="en-US" altLang="zh-TW" sz="2000" dirty="0" smtClean="0">
                <a:solidFill>
                  <a:srgbClr val="FFFF00"/>
                </a:solidFill>
                <a:latin typeface="+mn-ea"/>
              </a:rPr>
              <a:t>=</a:t>
            </a:r>
            <a:r>
              <a:rPr lang="zh-TW" altLang="en-US" sz="2000" dirty="0" smtClean="0">
                <a:solidFill>
                  <a:srgbClr val="FFFF00"/>
                </a:solidFill>
                <a:latin typeface="+mn-ea"/>
              </a:rPr>
              <a:t>最近加權指數收盤價 </a:t>
            </a:r>
            <a:r>
              <a:rPr lang="en-US" altLang="zh-TW" sz="2000" dirty="0" smtClean="0">
                <a:solidFill>
                  <a:srgbClr val="FFFF00"/>
                </a:solidFill>
                <a:latin typeface="+mn-ea"/>
              </a:rPr>
              <a:t>×</a:t>
            </a:r>
            <a:r>
              <a:rPr lang="zh-TW" altLang="en-US" sz="2000" dirty="0" smtClean="0">
                <a:solidFill>
                  <a:srgbClr val="FFFF00"/>
                </a:solidFill>
                <a:latin typeface="+mn-ea"/>
              </a:rPr>
              <a:t> 退單百分比</a:t>
            </a:r>
            <a:endParaRPr lang="zh-TW" altLang="zh-TW" sz="2000" dirty="0" smtClean="0">
              <a:solidFill>
                <a:srgbClr val="FFFF00"/>
              </a:solidFill>
              <a:latin typeface="+mn-ea"/>
            </a:endParaRPr>
          </a:p>
          <a:p>
            <a:pPr marL="627063" lvl="2" indent="-342900">
              <a:lnSpc>
                <a:spcPct val="100000"/>
              </a:lnSpc>
              <a:spcBef>
                <a:spcPts val="600"/>
              </a:spcBef>
              <a:spcAft>
                <a:spcPts val="0"/>
              </a:spcAft>
              <a:buClr>
                <a:srgbClr val="FFFF00"/>
              </a:buClr>
              <a:buFont typeface="Wingdings" pitchFamily="2" charset="2"/>
              <a:buChar char="u"/>
              <a:tabLst>
                <a:tab pos="806450" algn="l"/>
              </a:tabLst>
            </a:pPr>
            <a:r>
              <a:rPr lang="zh-TW" altLang="en-US" sz="2000" dirty="0" smtClean="0">
                <a:solidFill>
                  <a:srgbClr val="FFFF00"/>
                </a:solidFill>
                <a:latin typeface="+mn-ea"/>
              </a:rPr>
              <a:t>取得當盤最新波動度參數後</a:t>
            </a:r>
            <a:r>
              <a:rPr lang="en-US" altLang="zh-TW" sz="2000" dirty="0" smtClean="0">
                <a:solidFill>
                  <a:srgbClr val="FFFF00"/>
                </a:solidFill>
                <a:latin typeface="+mn-ea"/>
              </a:rPr>
              <a:t>：</a:t>
            </a:r>
          </a:p>
          <a:p>
            <a:pPr marL="792163" lvl="3" indent="0">
              <a:lnSpc>
                <a:spcPct val="100000"/>
              </a:lnSpc>
              <a:spcBef>
                <a:spcPts val="600"/>
              </a:spcBef>
              <a:spcAft>
                <a:spcPts val="0"/>
              </a:spcAft>
              <a:buClr>
                <a:srgbClr val="003774"/>
              </a:buClr>
              <a:buFontTx/>
              <a:buNone/>
            </a:pPr>
            <a:r>
              <a:rPr lang="zh-TW" altLang="zh-TW" sz="2000" dirty="0" smtClean="0">
                <a:solidFill>
                  <a:srgbClr val="FFFF00"/>
                </a:solidFill>
                <a:latin typeface="+mn-ea"/>
              </a:rPr>
              <a:t>退單點數</a:t>
            </a:r>
            <a:r>
              <a:rPr lang="en-US" altLang="zh-TW" sz="2000" dirty="0" smtClean="0">
                <a:solidFill>
                  <a:srgbClr val="FFFF00"/>
                </a:solidFill>
                <a:latin typeface="+mn-ea"/>
              </a:rPr>
              <a:t>=</a:t>
            </a:r>
            <a:r>
              <a:rPr lang="zh-TW" altLang="en-US" sz="2000" dirty="0" smtClean="0">
                <a:solidFill>
                  <a:srgbClr val="FFFF00"/>
                </a:solidFill>
                <a:latin typeface="+mn-ea"/>
              </a:rPr>
              <a:t>最近加權指數收盤價 </a:t>
            </a:r>
            <a:r>
              <a:rPr lang="en-US" altLang="zh-TW" sz="2000" dirty="0" smtClean="0">
                <a:solidFill>
                  <a:srgbClr val="FFFF00"/>
                </a:solidFill>
                <a:latin typeface="+mn-ea"/>
              </a:rPr>
              <a:t>×</a:t>
            </a:r>
            <a:r>
              <a:rPr lang="zh-TW" altLang="en-US" sz="2000" dirty="0" smtClean="0">
                <a:solidFill>
                  <a:srgbClr val="FFFF00"/>
                </a:solidFill>
                <a:latin typeface="+mn-ea"/>
              </a:rPr>
              <a:t> 退單百分比 </a:t>
            </a:r>
            <a:r>
              <a:rPr lang="en-US" altLang="zh-TW" sz="2000" dirty="0" smtClean="0">
                <a:solidFill>
                  <a:srgbClr val="FFFF00"/>
                </a:solidFill>
                <a:latin typeface="+mn-ea"/>
              </a:rPr>
              <a:t>×</a:t>
            </a:r>
            <a:r>
              <a:rPr lang="zh-TW" altLang="en-US" sz="2000" dirty="0" smtClean="0">
                <a:solidFill>
                  <a:srgbClr val="FFFF00"/>
                </a:solidFill>
                <a:latin typeface="+mn-ea"/>
              </a:rPr>
              <a:t> </a:t>
            </a:r>
            <a:r>
              <a:rPr lang="en-US" altLang="zh-TW" sz="2000" dirty="0" smtClean="0">
                <a:solidFill>
                  <a:srgbClr val="FFFF00"/>
                </a:solidFill>
                <a:latin typeface="+mn-ea"/>
              </a:rPr>
              <a:t>【Delta</a:t>
            </a:r>
            <a:r>
              <a:rPr lang="zh-TW" altLang="en-US" sz="2000" dirty="0" smtClean="0">
                <a:solidFill>
                  <a:srgbClr val="FFFF00"/>
                </a:solidFill>
                <a:latin typeface="+mn-ea"/>
              </a:rPr>
              <a:t>絕對值</a:t>
            </a:r>
            <a:r>
              <a:rPr lang="en-US" altLang="zh-TW" sz="2000" dirty="0" smtClean="0">
                <a:solidFill>
                  <a:srgbClr val="FFFF00"/>
                </a:solidFill>
                <a:latin typeface="+mn-ea"/>
              </a:rPr>
              <a:t>×2】</a:t>
            </a:r>
          </a:p>
          <a:p>
            <a:pPr marL="1135063" lvl="3" indent="-342900">
              <a:lnSpc>
                <a:spcPct val="100000"/>
              </a:lnSpc>
              <a:spcBef>
                <a:spcPts val="1200"/>
              </a:spcBef>
              <a:buClr>
                <a:srgbClr val="FFFF00"/>
              </a:buClr>
              <a:buFont typeface="Wingdings" pitchFamily="2" charset="2"/>
              <a:buChar char="l"/>
            </a:pPr>
            <a:r>
              <a:rPr lang="en-US" altLang="zh-TW" sz="2000" dirty="0" smtClean="0">
                <a:solidFill>
                  <a:srgbClr val="FFFF00"/>
                </a:solidFill>
                <a:latin typeface="+mn-ea"/>
              </a:rPr>
              <a:t>Delta</a:t>
            </a:r>
            <a:r>
              <a:rPr lang="zh-TW" altLang="en-US" sz="2000" dirty="0" smtClean="0">
                <a:solidFill>
                  <a:srgbClr val="FFFF00"/>
                </a:solidFill>
                <a:latin typeface="+mn-ea"/>
              </a:rPr>
              <a:t>絕對值未達</a:t>
            </a:r>
            <a:r>
              <a:rPr lang="en-US" altLang="zh-TW" sz="2000" dirty="0" smtClean="0">
                <a:solidFill>
                  <a:srgbClr val="FFFF00"/>
                </a:solidFill>
                <a:latin typeface="+mn-ea"/>
              </a:rPr>
              <a:t>0.25</a:t>
            </a:r>
            <a:r>
              <a:rPr lang="zh-TW" altLang="en-US" sz="2000" dirty="0" smtClean="0">
                <a:solidFill>
                  <a:srgbClr val="FFFF00"/>
                </a:solidFill>
                <a:latin typeface="+mn-ea"/>
              </a:rPr>
              <a:t>者，視為</a:t>
            </a:r>
            <a:r>
              <a:rPr lang="en-US" altLang="zh-TW" sz="2000" dirty="0" smtClean="0">
                <a:solidFill>
                  <a:srgbClr val="FFFF00"/>
                </a:solidFill>
                <a:latin typeface="+mn-ea"/>
              </a:rPr>
              <a:t>0.25</a:t>
            </a:r>
            <a:r>
              <a:rPr lang="zh-TW" altLang="en-US" sz="2000" dirty="0" smtClean="0">
                <a:solidFill>
                  <a:srgbClr val="FFFF00"/>
                </a:solidFill>
                <a:latin typeface="+mn-ea"/>
              </a:rPr>
              <a:t>；</a:t>
            </a:r>
            <a:r>
              <a:rPr lang="en-US" altLang="zh-TW" sz="2000" dirty="0" smtClean="0">
                <a:solidFill>
                  <a:srgbClr val="FFFF00"/>
                </a:solidFill>
                <a:latin typeface="+mn-ea"/>
              </a:rPr>
              <a:t> Delta</a:t>
            </a:r>
            <a:r>
              <a:rPr lang="zh-TW" altLang="en-US" sz="2000" dirty="0" smtClean="0">
                <a:solidFill>
                  <a:srgbClr val="FFFF00"/>
                </a:solidFill>
                <a:latin typeface="+mn-ea"/>
              </a:rPr>
              <a:t>絕對值逾</a:t>
            </a:r>
            <a:r>
              <a:rPr lang="en-US" altLang="zh-TW" sz="2000" dirty="0" smtClean="0">
                <a:solidFill>
                  <a:srgbClr val="FFFF00"/>
                </a:solidFill>
                <a:latin typeface="+mn-ea"/>
              </a:rPr>
              <a:t>0.5</a:t>
            </a:r>
            <a:r>
              <a:rPr lang="zh-TW" altLang="en-US" sz="2000" dirty="0" smtClean="0">
                <a:solidFill>
                  <a:srgbClr val="FFFF00"/>
                </a:solidFill>
                <a:latin typeface="+mn-ea"/>
              </a:rPr>
              <a:t>者，視為</a:t>
            </a:r>
            <a:r>
              <a:rPr lang="en-US" altLang="zh-TW" sz="2000" dirty="0" smtClean="0">
                <a:solidFill>
                  <a:srgbClr val="FFFF00"/>
                </a:solidFill>
                <a:latin typeface="+mn-ea"/>
              </a:rPr>
              <a:t>0.5</a:t>
            </a:r>
          </a:p>
          <a:p>
            <a:pPr marL="1135063" lvl="3" indent="-342900">
              <a:lnSpc>
                <a:spcPct val="100000"/>
              </a:lnSpc>
              <a:spcBef>
                <a:spcPts val="1200"/>
              </a:spcBef>
              <a:buClr>
                <a:srgbClr val="FFFF00"/>
              </a:buClr>
              <a:buFont typeface="Wingdings" pitchFamily="2" charset="2"/>
              <a:buChar char="l"/>
            </a:pPr>
            <a:r>
              <a:rPr lang="en-US" altLang="zh-TW" sz="2000" dirty="0" smtClean="0">
                <a:solidFill>
                  <a:srgbClr val="FFFF00"/>
                </a:solidFill>
                <a:latin typeface="+mn-ea"/>
              </a:rPr>
              <a:t>Delta</a:t>
            </a:r>
            <a:r>
              <a:rPr lang="zh-TW" altLang="en-US" sz="2000" dirty="0" smtClean="0">
                <a:solidFill>
                  <a:srgbClr val="FFFF00"/>
                </a:solidFill>
                <a:latin typeface="+mn-ea"/>
              </a:rPr>
              <a:t>為理論避險比率，依臺指選擇權基準價之相關條件訂定之</a:t>
            </a:r>
            <a:endParaRPr lang="en-US" altLang="zh-TW" sz="2000" dirty="0" smtClean="0">
              <a:solidFill>
                <a:srgbClr val="FFFF00"/>
              </a:solidFill>
              <a:latin typeface="+mn-ea"/>
            </a:endParaRPr>
          </a:p>
          <a:p>
            <a:pPr>
              <a:lnSpc>
                <a:spcPct val="100000"/>
              </a:lnSpc>
              <a:spcBef>
                <a:spcPts val="600"/>
              </a:spcBef>
              <a:spcAft>
                <a:spcPts val="0"/>
              </a:spcAft>
              <a:buClr>
                <a:srgbClr val="FFFF00"/>
              </a:buClr>
              <a:buSzPct val="100000"/>
              <a:buFont typeface="Wingdings" pitchFamily="2" charset="2"/>
              <a:buChar char="n"/>
            </a:pPr>
            <a:r>
              <a:rPr lang="zh-TW" altLang="en-US" sz="2000" dirty="0" smtClean="0">
                <a:solidFill>
                  <a:srgbClr val="FFFF00"/>
                </a:solidFill>
                <a:latin typeface="+mn-ea"/>
              </a:rPr>
              <a:t> </a:t>
            </a:r>
            <a:r>
              <a:rPr lang="zh-TW" altLang="en-US" sz="2000" dirty="0" smtClean="0">
                <a:solidFill>
                  <a:srgbClr val="00FF00"/>
                </a:solidFill>
                <a:latin typeface="+mn-ea"/>
              </a:rPr>
              <a:t>其他到期月份</a:t>
            </a:r>
            <a:r>
              <a:rPr lang="zh-TW" altLang="en-US" sz="2000" dirty="0" smtClean="0">
                <a:solidFill>
                  <a:srgbClr val="FFFF00"/>
                </a:solidFill>
                <a:latin typeface="+mn-ea"/>
              </a:rPr>
              <a:t>契約</a:t>
            </a:r>
            <a:endParaRPr lang="en-US" altLang="zh-TW" sz="2000" dirty="0" smtClean="0">
              <a:solidFill>
                <a:srgbClr val="FFFF00"/>
              </a:solidFill>
              <a:latin typeface="+mn-ea"/>
            </a:endParaRPr>
          </a:p>
          <a:p>
            <a:pPr marL="627063" lvl="2" indent="-342900">
              <a:lnSpc>
                <a:spcPct val="100000"/>
              </a:lnSpc>
              <a:spcBef>
                <a:spcPts val="600"/>
              </a:spcBef>
              <a:spcAft>
                <a:spcPts val="0"/>
              </a:spcAft>
              <a:buClr>
                <a:srgbClr val="FFFF00"/>
              </a:buClr>
              <a:buFont typeface="Wingdings" pitchFamily="2" charset="2"/>
              <a:buChar char="u"/>
            </a:pPr>
            <a:r>
              <a:rPr lang="zh-TW" altLang="zh-TW" sz="2000" dirty="0" smtClean="0">
                <a:solidFill>
                  <a:srgbClr val="FFFF00"/>
                </a:solidFill>
                <a:latin typeface="+mn-ea"/>
              </a:rPr>
              <a:t>退單點數</a:t>
            </a:r>
            <a:r>
              <a:rPr lang="en-US" altLang="zh-TW" sz="2000" dirty="0" smtClean="0">
                <a:solidFill>
                  <a:srgbClr val="FFFF00"/>
                </a:solidFill>
                <a:latin typeface="+mn-ea"/>
              </a:rPr>
              <a:t>=</a:t>
            </a:r>
            <a:r>
              <a:rPr lang="zh-TW" altLang="en-US" sz="2000" dirty="0" smtClean="0">
                <a:solidFill>
                  <a:srgbClr val="FFFF00"/>
                </a:solidFill>
                <a:latin typeface="+mn-ea"/>
              </a:rPr>
              <a:t>最近加權指數收盤價 </a:t>
            </a:r>
            <a:r>
              <a:rPr lang="en-US" altLang="zh-TW" sz="2000" dirty="0" smtClean="0">
                <a:solidFill>
                  <a:srgbClr val="FFFF00"/>
                </a:solidFill>
                <a:latin typeface="+mn-ea"/>
              </a:rPr>
              <a:t>×</a:t>
            </a:r>
            <a:r>
              <a:rPr lang="zh-TW" altLang="en-US" sz="2000" dirty="0" smtClean="0">
                <a:solidFill>
                  <a:srgbClr val="FFFF00"/>
                </a:solidFill>
                <a:latin typeface="+mn-ea"/>
              </a:rPr>
              <a:t> 退單百分比</a:t>
            </a:r>
            <a:endParaRPr lang="en-US" altLang="zh-TW" sz="2000" dirty="0" smtClean="0">
              <a:solidFill>
                <a:srgbClr val="FFFF00"/>
              </a:solidFill>
              <a:latin typeface="+mn-ea"/>
            </a:endParaRPr>
          </a:p>
          <a:p>
            <a:pPr marL="342900" lvl="1" indent="-342900">
              <a:lnSpc>
                <a:spcPct val="100000"/>
              </a:lnSpc>
              <a:spcBef>
                <a:spcPts val="600"/>
              </a:spcBef>
              <a:spcAft>
                <a:spcPts val="0"/>
              </a:spcAft>
              <a:buClr>
                <a:srgbClr val="FFFF00"/>
              </a:buClr>
              <a:buFont typeface="Wingdings" pitchFamily="2" charset="2"/>
              <a:buChar char="n"/>
            </a:pPr>
            <a:r>
              <a:rPr lang="zh-TW" altLang="en-US" sz="2000" dirty="0" smtClean="0">
                <a:solidFill>
                  <a:srgbClr val="FFFF00"/>
                </a:solidFill>
                <a:latin typeface="+mn-ea"/>
              </a:rPr>
              <a:t>依本公司</a:t>
            </a:r>
            <a:r>
              <a:rPr lang="en-US" altLang="zh-TW" sz="2000" dirty="0" smtClean="0">
                <a:solidFill>
                  <a:srgbClr val="FFFF00"/>
                </a:solidFill>
                <a:latin typeface="+mn-ea"/>
              </a:rPr>
              <a:t>108</a:t>
            </a:r>
            <a:r>
              <a:rPr lang="zh-TW" altLang="en-US" sz="2000" dirty="0" smtClean="0">
                <a:solidFill>
                  <a:srgbClr val="FFFF00"/>
                </a:solidFill>
                <a:latin typeface="+mn-ea"/>
              </a:rPr>
              <a:t>年</a:t>
            </a:r>
            <a:r>
              <a:rPr lang="en-US" altLang="zh-TW" sz="2000" dirty="0" smtClean="0">
                <a:solidFill>
                  <a:srgbClr val="FFFF00"/>
                </a:solidFill>
                <a:latin typeface="+mn-ea"/>
              </a:rPr>
              <a:t>2</a:t>
            </a:r>
            <a:r>
              <a:rPr lang="zh-TW" altLang="en-US" sz="2000" dirty="0" smtClean="0">
                <a:solidFill>
                  <a:srgbClr val="FFFF00"/>
                </a:solidFill>
                <a:latin typeface="+mn-ea"/>
              </a:rPr>
              <a:t>月</a:t>
            </a:r>
            <a:r>
              <a:rPr lang="en-US" altLang="zh-TW" sz="2000" dirty="0" smtClean="0">
                <a:solidFill>
                  <a:srgbClr val="FFFF00"/>
                </a:solidFill>
                <a:latin typeface="+mn-ea"/>
              </a:rPr>
              <a:t>15</a:t>
            </a:r>
            <a:r>
              <a:rPr lang="zh-TW" altLang="en-US" sz="2000" dirty="0" smtClean="0">
                <a:solidFill>
                  <a:srgbClr val="FFFF00"/>
                </a:solidFill>
                <a:latin typeface="+mn-ea"/>
              </a:rPr>
              <a:t>日公告，臺指選擇權退單百分比為</a:t>
            </a:r>
            <a:r>
              <a:rPr lang="en-US" altLang="zh-TW" sz="2000" dirty="0" smtClean="0">
                <a:solidFill>
                  <a:srgbClr val="FFFF00"/>
                </a:solidFill>
                <a:latin typeface="+mn-ea"/>
              </a:rPr>
              <a:t>2%</a:t>
            </a:r>
            <a:endParaRPr lang="zh-TW" altLang="en-US" sz="2000" dirty="0" smtClean="0">
              <a:solidFill>
                <a:srgbClr val="FFFF00"/>
              </a:solidFill>
              <a:latin typeface="+mn-ea"/>
            </a:endParaRPr>
          </a:p>
          <a:p>
            <a:pPr marL="569913" lvl="2" indent="-285750">
              <a:lnSpc>
                <a:spcPct val="100000"/>
              </a:lnSpc>
              <a:spcBef>
                <a:spcPts val="600"/>
              </a:spcBef>
              <a:spcAft>
                <a:spcPts val="0"/>
              </a:spcAft>
              <a:buFont typeface="Wingdings" panose="05000000000000000000" pitchFamily="2" charset="2"/>
              <a:buChar char="u"/>
            </a:pPr>
            <a:endParaRPr lang="zh-TW" altLang="en-US" sz="2000" dirty="0">
              <a:solidFill>
                <a:srgbClr val="FFFF00"/>
              </a:solidFill>
              <a:latin typeface="+mn-ea"/>
            </a:endParaRPr>
          </a:p>
        </p:txBody>
      </p:sp>
      <p:sp>
        <p:nvSpPr>
          <p:cNvPr id="6"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選擇權動態價格穩定措施</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21551392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3967667" y="1351787"/>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退單點數</a:t>
            </a:r>
          </a:p>
        </p:txBody>
      </p:sp>
      <p:sp>
        <p:nvSpPr>
          <p:cNvPr id="4" name="文字方塊 3"/>
          <p:cNvSpPr txBox="1"/>
          <p:nvPr/>
        </p:nvSpPr>
        <p:spPr>
          <a:xfrm>
            <a:off x="323528" y="1916832"/>
            <a:ext cx="5190776" cy="422936"/>
          </a:xfrm>
          <a:prstGeom prst="rect">
            <a:avLst/>
          </a:prstGeom>
          <a:noFill/>
        </p:spPr>
        <p:txBody>
          <a:bodyPr wrap="square" rtlCol="0">
            <a:spAutoFit/>
          </a:bodyPr>
          <a:lstStyle/>
          <a:p>
            <a:pPr marL="342900" lvl="1" indent="-342900">
              <a:lnSpc>
                <a:spcPts val="2800"/>
              </a:lnSpc>
              <a:spcBef>
                <a:spcPts val="600"/>
              </a:spcBef>
              <a:spcAft>
                <a:spcPts val="600"/>
              </a:spcAft>
              <a:buFont typeface="Wingdings" panose="05000000000000000000" pitchFamily="2" charset="2"/>
              <a:buChar char="n"/>
              <a:defRPr/>
            </a:pPr>
            <a:r>
              <a:rPr lang="zh-TW" altLang="en-US" sz="2000" b="1" kern="0" spc="-100" dirty="0" smtClean="0">
                <a:solidFill>
                  <a:srgbClr val="FFFF00"/>
                </a:solidFill>
                <a:effectLst>
                  <a:outerShdw blurRad="38100" dist="38100" dir="2700000" algn="tl">
                    <a:srgbClr val="000000">
                      <a:alpha val="43137"/>
                    </a:srgbClr>
                  </a:outerShdw>
                </a:effectLst>
                <a:latin typeface="+mn-ea"/>
              </a:rPr>
              <a:t>不同到期契約之「退單點數」彙</a:t>
            </a:r>
            <a:r>
              <a:rPr lang="zh-TW" altLang="en-US" sz="2000" b="1" kern="0" spc="-100" dirty="0">
                <a:solidFill>
                  <a:srgbClr val="FFFF00"/>
                </a:solidFill>
                <a:effectLst>
                  <a:outerShdw blurRad="38100" dist="38100" dir="2700000" algn="tl">
                    <a:srgbClr val="000000">
                      <a:alpha val="43137"/>
                    </a:srgbClr>
                  </a:outerShdw>
                </a:effectLst>
                <a:latin typeface="+mn-ea"/>
              </a:rPr>
              <a:t>整</a:t>
            </a:r>
            <a:endParaRPr lang="en-US" altLang="zh-TW" sz="2000" b="1" kern="0" spc="-100" dirty="0">
              <a:solidFill>
                <a:srgbClr val="FFFF00"/>
              </a:solidFill>
              <a:effectLst>
                <a:outerShdw blurRad="38100" dist="38100" dir="2700000" algn="tl">
                  <a:srgbClr val="000000">
                    <a:alpha val="43137"/>
                  </a:srgbClr>
                </a:outerShdw>
              </a:effectLst>
              <a:latin typeface="+mn-ea"/>
            </a:endParaRPr>
          </a:p>
        </p:txBody>
      </p:sp>
      <mc:AlternateContent xmlns:mc="http://schemas.openxmlformats.org/markup-compatibility/2006" xmlns:a14="http://schemas.microsoft.com/office/drawing/2010/main">
        <mc:Choice Requires="a14">
          <p:graphicFrame>
            <p:nvGraphicFramePr>
              <p:cNvPr id="5" name="表格 4"/>
              <p:cNvGraphicFramePr>
                <a:graphicFrameLocks noGrp="1"/>
              </p:cNvGraphicFramePr>
              <p:nvPr>
                <p:extLst>
                  <p:ext uri="{D42A27DB-BD31-4B8C-83A1-F6EECF244321}">
                    <p14:modId xmlns:p14="http://schemas.microsoft.com/office/powerpoint/2010/main" val="1159085921"/>
                  </p:ext>
                </p:extLst>
              </p:nvPr>
            </p:nvGraphicFramePr>
            <p:xfrm>
              <a:off x="337551" y="2444871"/>
              <a:ext cx="8496786" cy="3630897"/>
            </p:xfrm>
            <a:graphic>
              <a:graphicData uri="http://schemas.openxmlformats.org/drawingml/2006/table">
                <a:tbl>
                  <a:tblPr firstRow="1" bandRow="1">
                    <a:tableStyleId>{5C22544A-7EE6-4342-B048-85BDC9FD1C3A}</a:tableStyleId>
                  </a:tblPr>
                  <a:tblGrid>
                    <a:gridCol w="1775861">
                      <a:extLst>
                        <a:ext uri="{9D8B030D-6E8A-4147-A177-3AD203B41FA5}">
                          <a16:colId xmlns:a16="http://schemas.microsoft.com/office/drawing/2014/main" xmlns="" val="20000"/>
                        </a:ext>
                      </a:extLst>
                    </a:gridCol>
                    <a:gridCol w="1519252">
                      <a:extLst>
                        <a:ext uri="{9D8B030D-6E8A-4147-A177-3AD203B41FA5}">
                          <a16:colId xmlns:a16="http://schemas.microsoft.com/office/drawing/2014/main" xmlns="" val="20001"/>
                        </a:ext>
                      </a:extLst>
                    </a:gridCol>
                    <a:gridCol w="1665053">
                      <a:extLst>
                        <a:ext uri="{9D8B030D-6E8A-4147-A177-3AD203B41FA5}">
                          <a16:colId xmlns:a16="http://schemas.microsoft.com/office/drawing/2014/main" xmlns="" val="20002"/>
                        </a:ext>
                      </a:extLst>
                    </a:gridCol>
                    <a:gridCol w="1232364">
                      <a:extLst>
                        <a:ext uri="{9D8B030D-6E8A-4147-A177-3AD203B41FA5}">
                          <a16:colId xmlns:a16="http://schemas.microsoft.com/office/drawing/2014/main" xmlns="" val="20003"/>
                        </a:ext>
                      </a:extLst>
                    </a:gridCol>
                    <a:gridCol w="1080120">
                      <a:extLst>
                        <a:ext uri="{9D8B030D-6E8A-4147-A177-3AD203B41FA5}">
                          <a16:colId xmlns:a16="http://schemas.microsoft.com/office/drawing/2014/main" xmlns="" val="20004"/>
                        </a:ext>
                      </a:extLst>
                    </a:gridCol>
                    <a:gridCol w="1224136">
                      <a:extLst>
                        <a:ext uri="{9D8B030D-6E8A-4147-A177-3AD203B41FA5}">
                          <a16:colId xmlns:a16="http://schemas.microsoft.com/office/drawing/2014/main" xmlns="" val="20005"/>
                        </a:ext>
                      </a:extLst>
                    </a:gridCol>
                  </a:tblGrid>
                  <a:tr h="470935">
                    <a:tc>
                      <a:txBody>
                        <a:bodyPr/>
                        <a:lstStyle/>
                        <a:p>
                          <a:pPr marL="0" algn="ctr" defTabSz="914400" rtl="0" eaLnBrk="1" latinLnBrk="0" hangingPunct="1"/>
                          <a:r>
                            <a:rPr lang="zh-TW" altLang="en-US" sz="2000" b="1" kern="1200" dirty="0" smtClean="0">
                              <a:solidFill>
                                <a:srgbClr val="FFFF00"/>
                              </a:solidFill>
                              <a:effectLst>
                                <a:outerShdw blurRad="38100" dist="38100" dir="2700000" algn="tl">
                                  <a:srgbClr val="000000">
                                    <a:alpha val="43137"/>
                                  </a:srgbClr>
                                </a:outerShdw>
                              </a:effectLst>
                              <a:latin typeface="+mn-ea"/>
                              <a:ea typeface="+mn-ea"/>
                              <a:cs typeface="+mn-cs"/>
                            </a:rPr>
                            <a:t>取得當盤</a:t>
                          </a:r>
                          <a:endParaRPr lang="en-US" altLang="zh-TW" sz="2000" b="1" kern="1200" dirty="0" smtClean="0">
                            <a:solidFill>
                              <a:srgbClr val="FFFF00"/>
                            </a:solidFill>
                            <a:effectLst>
                              <a:outerShdw blurRad="38100" dist="38100" dir="2700000" algn="tl">
                                <a:srgbClr val="000000">
                                  <a:alpha val="43137"/>
                                </a:srgbClr>
                              </a:outerShdw>
                            </a:effectLst>
                            <a:latin typeface="+mn-ea"/>
                            <a:ea typeface="+mn-ea"/>
                            <a:cs typeface="+mn-cs"/>
                          </a:endParaRPr>
                        </a:p>
                        <a:p>
                          <a:pPr marL="0" algn="ctr" defTabSz="914400" rtl="0" eaLnBrk="1" latinLnBrk="0" hangingPunct="1"/>
                          <a:r>
                            <a:rPr lang="zh-TW" altLang="en-US" sz="2000" b="1" kern="1200" dirty="0" smtClean="0">
                              <a:solidFill>
                                <a:srgbClr val="FFFF00"/>
                              </a:solidFill>
                              <a:effectLst>
                                <a:outerShdw blurRad="38100" dist="38100" dir="2700000" algn="tl">
                                  <a:srgbClr val="000000">
                                    <a:alpha val="43137"/>
                                  </a:srgbClr>
                                </a:outerShdw>
                              </a:effectLst>
                              <a:latin typeface="+mn-ea"/>
                              <a:ea typeface="+mn-ea"/>
                              <a:cs typeface="+mn-cs"/>
                            </a:rPr>
                            <a:t>波動度參數</a:t>
                          </a:r>
                          <a:endParaRPr lang="en-US" altLang="zh-TW" sz="2000" b="1" kern="1200" dirty="0" smtClean="0">
                            <a:solidFill>
                              <a:srgbClr val="FFFF00"/>
                            </a:solidFill>
                            <a:effectLst>
                              <a:outerShdw blurRad="38100" dist="38100" dir="2700000" algn="tl">
                                <a:srgbClr val="000000">
                                  <a:alpha val="43137"/>
                                </a:srgbClr>
                              </a:outerShdw>
                            </a:effectLst>
                            <a:latin typeface="+mn-ea"/>
                            <a:ea typeface="+mn-ea"/>
                            <a:cs typeface="+mn-cs"/>
                          </a:endParaRPr>
                        </a:p>
                      </a:txBody>
                      <a:tcP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tcPr>
                    </a:tc>
                    <a:tc>
                      <a:txBody>
                        <a:bodyPr/>
                        <a:lstStyle/>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週到期</a:t>
                          </a:r>
                          <a:endParaRPr lang="en-US" altLang="zh-TW" sz="2000" b="1" dirty="0" smtClean="0">
                            <a:solidFill>
                              <a:srgbClr val="FFFF00"/>
                            </a:solidFill>
                            <a:effectLst>
                              <a:outerShdw blurRad="38100" dist="38100" dir="2700000" algn="tl">
                                <a:srgbClr val="000000">
                                  <a:alpha val="43137"/>
                                </a:srgbClr>
                              </a:outerShdw>
                            </a:effectLst>
                            <a:latin typeface="+mn-ea"/>
                            <a:ea typeface="+mn-ea"/>
                          </a:endParaRPr>
                        </a:p>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契約</a:t>
                          </a:r>
                          <a:endParaRPr lang="zh-TW" altLang="en-US" sz="2000" b="1" dirty="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tcPr>
                    </a:tc>
                    <a:tc>
                      <a:txBody>
                        <a:bodyPr/>
                        <a:lstStyle/>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最近月</a:t>
                          </a:r>
                          <a:endParaRPr lang="en-US" altLang="zh-TW" sz="2000" b="1" dirty="0" smtClean="0">
                            <a:solidFill>
                              <a:srgbClr val="FFFF00"/>
                            </a:solidFill>
                            <a:effectLst>
                              <a:outerShdw blurRad="38100" dist="38100" dir="2700000" algn="tl">
                                <a:srgbClr val="000000">
                                  <a:alpha val="43137"/>
                                </a:srgbClr>
                              </a:outerShdw>
                            </a:effectLst>
                            <a:latin typeface="+mn-ea"/>
                            <a:ea typeface="+mn-ea"/>
                          </a:endParaRPr>
                        </a:p>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契約</a:t>
                          </a:r>
                          <a:endParaRPr lang="zh-TW" altLang="en-US" sz="2000" b="1" dirty="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tcPr>
                    </a:tc>
                    <a:tc>
                      <a:txBody>
                        <a:bodyPr/>
                        <a:lstStyle/>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次近月</a:t>
                          </a:r>
                          <a:endParaRPr lang="en-US" altLang="zh-TW" sz="2000" b="1" dirty="0" smtClean="0">
                            <a:solidFill>
                              <a:srgbClr val="FFFF00"/>
                            </a:solidFill>
                            <a:effectLst>
                              <a:outerShdw blurRad="38100" dist="38100" dir="2700000" algn="tl">
                                <a:srgbClr val="000000">
                                  <a:alpha val="43137"/>
                                </a:srgbClr>
                              </a:outerShdw>
                            </a:effectLst>
                            <a:latin typeface="+mn-ea"/>
                            <a:ea typeface="+mn-ea"/>
                          </a:endParaRPr>
                        </a:p>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契約</a:t>
                          </a:r>
                          <a:endParaRPr lang="zh-TW" altLang="en-US" sz="2000" b="1" dirty="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tcPr>
                    </a:tc>
                    <a:tc>
                      <a:txBody>
                        <a:bodyPr/>
                        <a:lstStyle/>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第</a:t>
                          </a:r>
                          <a:r>
                            <a:rPr lang="en-US" altLang="zh-TW" sz="2000" b="1" dirty="0" smtClean="0">
                              <a:solidFill>
                                <a:srgbClr val="FFFF00"/>
                              </a:solidFill>
                              <a:effectLst>
                                <a:outerShdw blurRad="38100" dist="38100" dir="2700000" algn="tl">
                                  <a:srgbClr val="000000">
                                    <a:alpha val="43137"/>
                                  </a:srgbClr>
                                </a:outerShdw>
                              </a:effectLst>
                              <a:latin typeface="+mn-ea"/>
                              <a:ea typeface="+mn-ea"/>
                            </a:rPr>
                            <a:t>3</a:t>
                          </a:r>
                          <a:r>
                            <a:rPr lang="zh-TW" altLang="en-US" sz="2000" b="1" dirty="0" smtClean="0">
                              <a:solidFill>
                                <a:srgbClr val="FFFF00"/>
                              </a:solidFill>
                              <a:effectLst>
                                <a:outerShdw blurRad="38100" dist="38100" dir="2700000" algn="tl">
                                  <a:srgbClr val="000000">
                                    <a:alpha val="43137"/>
                                  </a:srgbClr>
                                </a:outerShdw>
                              </a:effectLst>
                              <a:latin typeface="+mn-ea"/>
                              <a:ea typeface="+mn-ea"/>
                            </a:rPr>
                            <a:t>近月</a:t>
                          </a:r>
                          <a:endParaRPr lang="en-US" altLang="zh-TW" sz="2000" b="1" dirty="0" smtClean="0">
                            <a:solidFill>
                              <a:srgbClr val="FFFF00"/>
                            </a:solidFill>
                            <a:effectLst>
                              <a:outerShdw blurRad="38100" dist="38100" dir="2700000" algn="tl">
                                <a:srgbClr val="000000">
                                  <a:alpha val="43137"/>
                                </a:srgbClr>
                              </a:outerShdw>
                            </a:effectLst>
                            <a:latin typeface="+mn-ea"/>
                            <a:ea typeface="+mn-ea"/>
                          </a:endParaRPr>
                        </a:p>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契約</a:t>
                          </a:r>
                          <a:endParaRPr lang="zh-TW" altLang="en-US" sz="2000" b="1" dirty="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rgbClr val="003774"/>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tcPr>
                    </a:tc>
                    <a:tc>
                      <a:txBody>
                        <a:bodyPr/>
                        <a:lstStyle/>
                        <a:p>
                          <a:pPr marL="0" algn="ctr" defTabSz="914400" rtl="0" eaLnBrk="1" latinLnBrk="0" hangingPunct="1"/>
                          <a:r>
                            <a:rPr lang="zh-TW" altLang="en-US" sz="2000" b="1" kern="1200" dirty="0" smtClean="0">
                              <a:solidFill>
                                <a:srgbClr val="FFFF00"/>
                              </a:solidFill>
                              <a:effectLst>
                                <a:outerShdw blurRad="38100" dist="38100" dir="2700000" algn="tl">
                                  <a:srgbClr val="000000">
                                    <a:alpha val="43137"/>
                                  </a:srgbClr>
                                </a:outerShdw>
                              </a:effectLst>
                              <a:latin typeface="+mn-ea"/>
                              <a:ea typeface="+mn-ea"/>
                              <a:cs typeface="+mn-cs"/>
                            </a:rPr>
                            <a:t>季月</a:t>
                          </a:r>
                          <a:endParaRPr lang="en-US" altLang="zh-TW" sz="2000" b="1" kern="1200" dirty="0" smtClean="0">
                            <a:solidFill>
                              <a:srgbClr val="FFFF00"/>
                            </a:solidFill>
                            <a:effectLst>
                              <a:outerShdw blurRad="38100" dist="38100" dir="2700000" algn="tl">
                                <a:srgbClr val="000000">
                                  <a:alpha val="43137"/>
                                </a:srgbClr>
                              </a:outerShdw>
                            </a:effectLst>
                            <a:latin typeface="+mn-ea"/>
                            <a:ea typeface="+mn-ea"/>
                            <a:cs typeface="+mn-cs"/>
                          </a:endParaRPr>
                        </a:p>
                        <a:p>
                          <a:pPr marL="0" algn="ctr" defTabSz="914400" rtl="0" eaLnBrk="1" latinLnBrk="0" hangingPunct="1"/>
                          <a:r>
                            <a:rPr lang="zh-TW" altLang="en-US" sz="2000" b="1" kern="1200" dirty="0" smtClean="0">
                              <a:solidFill>
                                <a:srgbClr val="FFFF00"/>
                              </a:solidFill>
                              <a:effectLst>
                                <a:outerShdw blurRad="38100" dist="38100" dir="2700000" algn="tl">
                                  <a:srgbClr val="000000">
                                    <a:alpha val="43137"/>
                                  </a:srgbClr>
                                </a:outerShdw>
                              </a:effectLst>
                              <a:latin typeface="+mn-ea"/>
                              <a:ea typeface="+mn-ea"/>
                              <a:cs typeface="+mn-cs"/>
                            </a:rPr>
                            <a:t>契約</a:t>
                          </a:r>
                          <a:endParaRPr lang="zh-TW" altLang="en-US" sz="2000" b="1" kern="1200" dirty="0">
                            <a:solidFill>
                              <a:srgbClr val="FFFF00"/>
                            </a:solidFill>
                            <a:effectLst>
                              <a:outerShdw blurRad="38100" dist="38100" dir="2700000" algn="tl">
                                <a:srgbClr val="000000">
                                  <a:alpha val="43137"/>
                                </a:srgbClr>
                              </a:outerShdw>
                            </a:effectLst>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37177">
                    <a:tc>
                      <a:txBody>
                        <a:bodyPr/>
                        <a:lstStyle/>
                        <a:p>
                          <a:pPr algn="ctr"/>
                          <a:r>
                            <a:rPr lang="zh-TW" altLang="en-US" sz="1800" b="1" dirty="0" smtClean="0">
                              <a:solidFill>
                                <a:srgbClr val="00FF00"/>
                              </a:solidFill>
                              <a:effectLst>
                                <a:outerShdw blurRad="38100" dist="38100" dir="2700000" algn="tl">
                                  <a:srgbClr val="000000">
                                    <a:alpha val="43137"/>
                                  </a:srgbClr>
                                </a:outerShdw>
                              </a:effectLst>
                              <a:latin typeface="+mn-ea"/>
                              <a:ea typeface="+mn-ea"/>
                            </a:rPr>
                            <a:t>未取得</a:t>
                          </a:r>
                          <a:endParaRPr lang="zh-TW" altLang="en-US" sz="1800" b="1" dirty="0">
                            <a:solidFill>
                              <a:srgbClr val="00FF00"/>
                            </a:solidFill>
                            <a:effectLst>
                              <a:outerShdw blurRad="38100" dist="38100" dir="2700000" algn="tl">
                                <a:srgbClr val="000000">
                                  <a:alpha val="43137"/>
                                </a:srgbClr>
                              </a:outerShdw>
                            </a:effectLst>
                            <a:latin typeface="+mn-ea"/>
                            <a:ea typeface="+mn-ea"/>
                          </a:endParaRP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solidFill>
                          <a:schemeClr val="accent1">
                            <a:lumMod val="60000"/>
                            <a:lumOff val="4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800" b="1" dirty="0" smtClean="0">
                              <a:solidFill>
                                <a:srgbClr val="00FF00"/>
                              </a:solidFill>
                              <a:effectLst>
                                <a:outerShdw blurRad="38100" dist="38100" dir="2700000" algn="tl">
                                  <a:srgbClr val="000000">
                                    <a:alpha val="43137"/>
                                  </a:srgbClr>
                                </a:outerShdw>
                              </a:effectLst>
                              <a:latin typeface="+mn-ea"/>
                              <a:ea typeface="+mn-ea"/>
                            </a:rPr>
                            <a:t>最近</a:t>
                          </a:r>
                          <a:r>
                            <a:rPr lang="zh-TW" altLang="en-US" sz="1800" b="1" kern="1200" dirty="0" smtClean="0">
                              <a:solidFill>
                                <a:srgbClr val="00FF00"/>
                              </a:solidFill>
                              <a:effectLst>
                                <a:outerShdw blurRad="38100" dist="38100" dir="2700000" algn="tl">
                                  <a:srgbClr val="000000">
                                    <a:alpha val="43137"/>
                                  </a:srgbClr>
                                </a:outerShdw>
                              </a:effectLst>
                              <a:latin typeface="+mn-ea"/>
                              <a:ea typeface="+mn-ea"/>
                              <a:cs typeface="+mn-cs"/>
                            </a:rPr>
                            <a:t>加權指數</a:t>
                          </a:r>
                          <a:r>
                            <a:rPr lang="zh-TW" altLang="en-US" sz="1800" b="1" dirty="0" smtClean="0">
                              <a:solidFill>
                                <a:srgbClr val="00FF00"/>
                              </a:solidFill>
                              <a:effectLst>
                                <a:outerShdw blurRad="38100" dist="38100" dir="2700000" algn="tl">
                                  <a:srgbClr val="000000">
                                    <a:alpha val="43137"/>
                                  </a:srgbClr>
                                </a:outerShdw>
                              </a:effectLst>
                              <a:latin typeface="+mn-ea"/>
                              <a:ea typeface="+mn-ea"/>
                            </a:rPr>
                            <a:t>收盤價</a:t>
                          </a:r>
                          <a:r>
                            <a:rPr lang="en-US" altLang="zh-TW" sz="1800" b="1" dirty="0" smtClean="0">
                              <a:solidFill>
                                <a:srgbClr val="00FF00"/>
                              </a:solidFill>
                              <a:effectLst>
                                <a:outerShdw blurRad="38100" dist="38100" dir="2700000" algn="tl">
                                  <a:srgbClr val="000000">
                                    <a:alpha val="43137"/>
                                  </a:srgbClr>
                                </a:outerShdw>
                              </a:effectLst>
                              <a:latin typeface="+mn-ea"/>
                              <a:ea typeface="+mn-ea"/>
                              <a:cs typeface="Times New Roman" panose="02020603050405020304" pitchFamily="18" charset="0"/>
                            </a:rPr>
                            <a:t>×</a:t>
                          </a:r>
                          <a:r>
                            <a:rPr lang="en-US" altLang="zh-TW" sz="1800" b="1" dirty="0" smtClean="0">
                              <a:solidFill>
                                <a:srgbClr val="00FF00"/>
                              </a:solidFill>
                              <a:effectLst>
                                <a:outerShdw blurRad="38100" dist="38100" dir="2700000" algn="tl">
                                  <a:srgbClr val="000000">
                                    <a:alpha val="43137"/>
                                  </a:srgbClr>
                                </a:outerShdw>
                              </a:effectLst>
                              <a:latin typeface="+mn-ea"/>
                              <a:ea typeface="+mn-ea"/>
                            </a:rPr>
                            <a:t>2%</a:t>
                          </a: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solidFill>
                          <a:schemeClr val="accent1">
                            <a:lumMod val="60000"/>
                            <a:lumOff val="40000"/>
                          </a:schemeClr>
                        </a:solidFill>
                      </a:tcPr>
                    </a:tc>
                    <a:tc hMerge="1">
                      <a:txBody>
                        <a:bodyPr/>
                        <a:lstStyle/>
                        <a:p>
                          <a:endParaRPr lang="zh-TW" altLang="en-US"/>
                        </a:p>
                      </a:txBody>
                      <a:tcPr/>
                    </a:tc>
                    <a:tc rowSpan="2" gridSpan="3">
                      <a:txBody>
                        <a:bodyPr/>
                        <a:lstStyle/>
                        <a:p>
                          <a:endParaRPr lang="en-US" altLang="zh-TW" sz="2000" b="1" dirty="0" smtClean="0">
                            <a:solidFill>
                              <a:srgbClr val="00FF00"/>
                            </a:solidFill>
                            <a:effectLst>
                              <a:outerShdw blurRad="38100" dist="38100" dir="2700000" algn="tl">
                                <a:srgbClr val="000000">
                                  <a:alpha val="43137"/>
                                </a:srgbClr>
                              </a:outerShdw>
                            </a:effectLst>
                            <a:latin typeface="+mn-ea"/>
                            <a:ea typeface="+mn-ea"/>
                          </a:endParaRPr>
                        </a:p>
                        <a:p>
                          <a:pPr algn="ctr"/>
                          <a:r>
                            <a:rPr lang="zh-TW" altLang="en-US" sz="2000" b="1" dirty="0" smtClean="0">
                              <a:solidFill>
                                <a:srgbClr val="00FF00"/>
                              </a:solidFill>
                              <a:effectLst>
                                <a:outerShdw blurRad="38100" dist="38100" dir="2700000" algn="tl">
                                  <a:srgbClr val="000000">
                                    <a:alpha val="43137"/>
                                  </a:srgbClr>
                                </a:outerShdw>
                              </a:effectLst>
                              <a:latin typeface="+mn-ea"/>
                              <a:ea typeface="+mn-ea"/>
                            </a:rPr>
                            <a:t>最近</a:t>
                          </a:r>
                          <a:r>
                            <a:rPr lang="zh-TW" altLang="en-US" sz="2000" b="1" kern="1200" dirty="0" smtClean="0">
                              <a:solidFill>
                                <a:srgbClr val="00FF00"/>
                              </a:solidFill>
                              <a:effectLst>
                                <a:outerShdw blurRad="38100" dist="38100" dir="2700000" algn="tl">
                                  <a:srgbClr val="000000">
                                    <a:alpha val="43137"/>
                                  </a:srgbClr>
                                </a:outerShdw>
                              </a:effectLst>
                              <a:latin typeface="+mn-ea"/>
                              <a:ea typeface="+mn-ea"/>
                              <a:cs typeface="+mn-cs"/>
                            </a:rPr>
                            <a:t>加權指數</a:t>
                          </a:r>
                          <a:r>
                            <a:rPr lang="zh-TW" altLang="en-US" sz="2000" b="1" dirty="0" smtClean="0">
                              <a:solidFill>
                                <a:srgbClr val="00FF00"/>
                              </a:solidFill>
                              <a:effectLst>
                                <a:outerShdw blurRad="38100" dist="38100" dir="2700000" algn="tl">
                                  <a:srgbClr val="000000">
                                    <a:alpha val="43137"/>
                                  </a:srgbClr>
                                </a:outerShdw>
                              </a:effectLst>
                              <a:latin typeface="+mn-ea"/>
                              <a:ea typeface="+mn-ea"/>
                            </a:rPr>
                            <a:t>收盤價</a:t>
                          </a:r>
                          <a:r>
                            <a:rPr lang="en-US" altLang="zh-TW" sz="2000" b="1" dirty="0" smtClean="0">
                              <a:solidFill>
                                <a:srgbClr val="00FF00"/>
                              </a:solidFill>
                              <a:effectLst>
                                <a:outerShdw blurRad="38100" dist="38100" dir="2700000" algn="tl">
                                  <a:srgbClr val="000000">
                                    <a:alpha val="43137"/>
                                  </a:srgbClr>
                                </a:outerShdw>
                              </a:effectLst>
                              <a:latin typeface="+mn-ea"/>
                              <a:ea typeface="+mn-ea"/>
                              <a:cs typeface="Times New Roman" panose="02020603050405020304" pitchFamily="18" charset="0"/>
                            </a:rPr>
                            <a:t>×</a:t>
                          </a:r>
                          <a:r>
                            <a:rPr lang="en-US" altLang="zh-TW" sz="2000" b="1" dirty="0" smtClean="0">
                              <a:solidFill>
                                <a:srgbClr val="00FF00"/>
                              </a:solidFill>
                              <a:effectLst>
                                <a:outerShdw blurRad="38100" dist="38100" dir="2700000" algn="tl">
                                  <a:srgbClr val="000000">
                                    <a:alpha val="43137"/>
                                  </a:srgbClr>
                                </a:outerShdw>
                              </a:effectLst>
                              <a:latin typeface="+mn-ea"/>
                              <a:ea typeface="+mn-ea"/>
                            </a:rPr>
                            <a:t>2%</a:t>
                          </a: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solidFill>
                          <a:schemeClr val="accent1">
                            <a:lumMod val="60000"/>
                            <a:lumOff val="40000"/>
                          </a:schemeClr>
                        </a:solidFill>
                      </a:tcPr>
                    </a:tc>
                    <a:tc rowSpan="2" hMerge="1">
                      <a:txBody>
                        <a:bodyPr/>
                        <a:lstStyle/>
                        <a:p>
                          <a:endParaRPr lang="zh-TW" altLang="en-US" dirty="0"/>
                        </a:p>
                      </a:txBody>
                      <a:tcPr/>
                    </a:tc>
                    <a:tc rowSpan="2" hMerge="1">
                      <a:txBody>
                        <a:bodyPr/>
                        <a:lstStyle/>
                        <a:p>
                          <a:endParaRPr lang="zh-TW" altLang="en-US" dirty="0"/>
                        </a:p>
                      </a:txBody>
                      <a:tcPr/>
                    </a:tc>
                    <a:extLst>
                      <a:ext uri="{0D108BD9-81ED-4DB2-BD59-A6C34878D82A}">
                        <a16:rowId xmlns:a16="http://schemas.microsoft.com/office/drawing/2014/main" xmlns="" val="10001"/>
                      </a:ext>
                    </a:extLst>
                  </a:tr>
                  <a:tr h="20143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800" b="1" dirty="0" smtClean="0">
                              <a:solidFill>
                                <a:srgbClr val="00FF00"/>
                              </a:solidFill>
                              <a:effectLst>
                                <a:outerShdw blurRad="38100" dist="38100" dir="2700000" algn="tl">
                                  <a:srgbClr val="000000">
                                    <a:alpha val="43137"/>
                                  </a:srgbClr>
                                </a:outerShdw>
                              </a:effectLst>
                              <a:latin typeface="+mn-ea"/>
                              <a:ea typeface="+mn-ea"/>
                            </a:rPr>
                            <a:t>已取得</a:t>
                          </a: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solidFill>
                          <a:schemeClr val="accent1">
                            <a:lumMod val="60000"/>
                            <a:lumOff val="40000"/>
                          </a:schemeClr>
                        </a:solidFill>
                      </a:tcPr>
                    </a:tc>
                    <a:tc gridSpan="2">
                      <a:txBody>
                        <a:bodyPr/>
                        <a:lstStyle/>
                        <a:p>
                          <a:pPr marL="0" lvl="3" indent="0">
                            <a:spcBef>
                              <a:spcPts val="600"/>
                            </a:spcBef>
                            <a:spcAft>
                              <a:spcPts val="0"/>
                            </a:spcAft>
                            <a:buClr>
                              <a:srgbClr val="003774"/>
                            </a:buClr>
                            <a:buFont typeface="Wingdings" panose="05000000000000000000" pitchFamily="2" charset="2"/>
                            <a:buNone/>
                          </a:pPr>
                          <a:r>
                            <a:rPr lang="en-US" altLang="zh-TW" sz="1800" b="1" dirty="0" smtClean="0">
                              <a:solidFill>
                                <a:srgbClr val="00FF00"/>
                              </a:solidFill>
                              <a:effectLst>
                                <a:outerShdw blurRad="38100" dist="38100" dir="2700000" algn="tl">
                                  <a:srgbClr val="000000">
                                    <a:alpha val="43137"/>
                                  </a:srgbClr>
                                </a:outerShdw>
                              </a:effectLst>
                              <a:latin typeface="+mn-ea"/>
                              <a:ea typeface="+mn-ea"/>
                            </a:rPr>
                            <a:t>|Delta|</a:t>
                          </a:r>
                          <a14:m>
                            <m:oMath xmlns:m="http://schemas.openxmlformats.org/officeDocument/2006/math">
                              <m:r>
                                <a:rPr lang="en-US" altLang="zh-TW" sz="1800" b="1">
                                  <a:solidFill>
                                    <a:srgbClr val="00FF00"/>
                                  </a:solidFill>
                                  <a:effectLst>
                                    <a:outerShdw blurRad="38100" dist="38100" dir="2700000" algn="tl">
                                      <a:srgbClr val="000000">
                                        <a:alpha val="43137"/>
                                      </a:srgbClr>
                                    </a:outerShdw>
                                  </a:effectLst>
                                  <a:latin typeface="Cambria Math"/>
                                  <a:ea typeface="+mn-ea"/>
                                </a:rPr>
                                <m:t>≥</m:t>
                              </m:r>
                            </m:oMath>
                          </a14:m>
                          <a:r>
                            <a:rPr lang="en-US" altLang="zh-TW" sz="1800" b="1" dirty="0" smtClean="0">
                              <a:solidFill>
                                <a:srgbClr val="00FF00"/>
                              </a:solidFill>
                              <a:effectLst>
                                <a:outerShdw blurRad="38100" dist="38100" dir="2700000" algn="tl">
                                  <a:srgbClr val="000000">
                                    <a:alpha val="43137"/>
                                  </a:srgbClr>
                                </a:outerShdw>
                              </a:effectLst>
                              <a:latin typeface="+mn-ea"/>
                              <a:ea typeface="+mn-ea"/>
                            </a:rPr>
                            <a:t>0.5</a:t>
                          </a:r>
                          <a:endParaRPr lang="en-US" altLang="zh-TW" sz="1800" b="1" dirty="0">
                            <a:solidFill>
                              <a:srgbClr val="00FF00"/>
                            </a:solidFill>
                            <a:effectLst>
                              <a:outerShdw blurRad="38100" dist="38100" dir="2700000" algn="tl">
                                <a:srgbClr val="000000">
                                  <a:alpha val="43137"/>
                                </a:srgbClr>
                              </a:outerShdw>
                            </a:effectLst>
                            <a:latin typeface="+mn-ea"/>
                            <a:ea typeface="+mn-ea"/>
                          </a:endParaRPr>
                        </a:p>
                        <a:p>
                          <a:pPr marL="225425" lvl="3" indent="0">
                            <a:spcBef>
                              <a:spcPts val="600"/>
                            </a:spcBef>
                            <a:spcAft>
                              <a:spcPts val="0"/>
                            </a:spcAft>
                            <a:buClr>
                              <a:srgbClr val="003774"/>
                            </a:buClr>
                            <a:buFont typeface="Arial" panose="020B0604020202020204" pitchFamily="34" charset="0"/>
                            <a:buNone/>
                          </a:pPr>
                          <a:r>
                            <a:rPr lang="zh-TW" altLang="en-US" sz="1800" b="1" dirty="0" smtClean="0">
                              <a:solidFill>
                                <a:srgbClr val="00FF00"/>
                              </a:solidFill>
                              <a:effectLst>
                                <a:outerShdw blurRad="38100" dist="38100" dir="2700000" algn="tl">
                                  <a:srgbClr val="000000">
                                    <a:alpha val="43137"/>
                                  </a:srgbClr>
                                </a:outerShdw>
                              </a:effectLst>
                              <a:latin typeface="+mn-ea"/>
                              <a:ea typeface="+mn-ea"/>
                            </a:rPr>
                            <a:t>最近</a:t>
                          </a:r>
                          <a:r>
                            <a:rPr lang="zh-TW" altLang="en-US" sz="1800" b="1" kern="1200" dirty="0" smtClean="0">
                              <a:solidFill>
                                <a:srgbClr val="00FF00"/>
                              </a:solidFill>
                              <a:effectLst>
                                <a:outerShdw blurRad="38100" dist="38100" dir="2700000" algn="tl">
                                  <a:srgbClr val="000000">
                                    <a:alpha val="43137"/>
                                  </a:srgbClr>
                                </a:outerShdw>
                              </a:effectLst>
                              <a:latin typeface="+mn-ea"/>
                              <a:ea typeface="+mn-ea"/>
                              <a:cs typeface="+mn-cs"/>
                            </a:rPr>
                            <a:t>加權指數</a:t>
                          </a:r>
                          <a:r>
                            <a:rPr lang="zh-TW" altLang="en-US" sz="1800" b="1" dirty="0" smtClean="0">
                              <a:solidFill>
                                <a:srgbClr val="00FF00"/>
                              </a:solidFill>
                              <a:effectLst>
                                <a:outerShdw blurRad="38100" dist="38100" dir="2700000" algn="tl">
                                  <a:srgbClr val="000000">
                                    <a:alpha val="43137"/>
                                  </a:srgbClr>
                                </a:outerShdw>
                              </a:effectLst>
                              <a:latin typeface="+mn-ea"/>
                              <a:ea typeface="+mn-ea"/>
                            </a:rPr>
                            <a:t>收盤價</a:t>
                          </a:r>
                          <a:r>
                            <a:rPr lang="en-US" altLang="zh-TW" sz="1800" b="1" dirty="0" smtClean="0">
                              <a:solidFill>
                                <a:srgbClr val="00FF00"/>
                              </a:solidFill>
                              <a:effectLst>
                                <a:outerShdw blurRad="38100" dist="38100" dir="2700000" algn="tl">
                                  <a:srgbClr val="000000">
                                    <a:alpha val="43137"/>
                                  </a:srgbClr>
                                </a:outerShdw>
                              </a:effectLst>
                              <a:latin typeface="+mn-ea"/>
                              <a:ea typeface="+mn-ea"/>
                            </a:rPr>
                            <a:t>×2%</a:t>
                          </a:r>
                          <a:endParaRPr lang="zh-TW" altLang="zh-TW" sz="1800" b="1" dirty="0">
                            <a:solidFill>
                              <a:srgbClr val="00FF00"/>
                            </a:solidFill>
                            <a:effectLst>
                              <a:outerShdw blurRad="38100" dist="38100" dir="2700000" algn="tl">
                                <a:srgbClr val="000000">
                                  <a:alpha val="43137"/>
                                </a:srgbClr>
                              </a:outerShdw>
                            </a:effectLst>
                            <a:latin typeface="+mn-ea"/>
                            <a:ea typeface="+mn-ea"/>
                          </a:endParaRPr>
                        </a:p>
                        <a:p>
                          <a:pPr marL="0" lvl="3" indent="0">
                            <a:spcBef>
                              <a:spcPts val="600"/>
                            </a:spcBef>
                            <a:spcAft>
                              <a:spcPts val="0"/>
                            </a:spcAft>
                            <a:buClr>
                              <a:srgbClr val="003774"/>
                            </a:buClr>
                            <a:buFont typeface="Wingdings" panose="05000000000000000000" pitchFamily="2" charset="2"/>
                            <a:buNone/>
                          </a:pPr>
                          <a:r>
                            <a:rPr lang="en-US" altLang="zh-TW" sz="1800" b="1" dirty="0" smtClean="0">
                              <a:solidFill>
                                <a:srgbClr val="00FF00"/>
                              </a:solidFill>
                              <a:effectLst>
                                <a:outerShdw blurRad="38100" dist="38100" dir="2700000" algn="tl">
                                  <a:srgbClr val="000000">
                                    <a:alpha val="43137"/>
                                  </a:srgbClr>
                                </a:outerShdw>
                              </a:effectLst>
                              <a:latin typeface="+mn-ea"/>
                              <a:ea typeface="+mn-ea"/>
                            </a:rPr>
                            <a:t>0.25</a:t>
                          </a:r>
                          <a14:m>
                            <m:oMath xmlns:m="http://schemas.openxmlformats.org/officeDocument/2006/math">
                              <m:r>
                                <a:rPr lang="en-US" altLang="zh-TW" sz="1800" b="1">
                                  <a:solidFill>
                                    <a:srgbClr val="00FF00"/>
                                  </a:solidFill>
                                  <a:effectLst>
                                    <a:outerShdw blurRad="38100" dist="38100" dir="2700000" algn="tl">
                                      <a:srgbClr val="000000">
                                        <a:alpha val="43137"/>
                                      </a:srgbClr>
                                    </a:outerShdw>
                                  </a:effectLst>
                                  <a:latin typeface="Cambria Math"/>
                                  <a:ea typeface="+mn-ea"/>
                                </a:rPr>
                                <m:t>≤</m:t>
                              </m:r>
                            </m:oMath>
                          </a14:m>
                          <a:r>
                            <a:rPr lang="en-US" altLang="zh-TW" sz="1800" b="1" dirty="0" smtClean="0">
                              <a:solidFill>
                                <a:srgbClr val="00FF00"/>
                              </a:solidFill>
                              <a:effectLst>
                                <a:outerShdw blurRad="38100" dist="38100" dir="2700000" algn="tl">
                                  <a:srgbClr val="000000">
                                    <a:alpha val="43137"/>
                                  </a:srgbClr>
                                </a:outerShdw>
                              </a:effectLst>
                              <a:latin typeface="+mn-ea"/>
                              <a:ea typeface="+mn-ea"/>
                            </a:rPr>
                            <a:t>|Delta|&lt;0.5</a:t>
                          </a:r>
                        </a:p>
                        <a:p>
                          <a:pPr marL="225425" lvl="3" indent="0">
                            <a:spcBef>
                              <a:spcPts val="600"/>
                            </a:spcBef>
                            <a:spcAft>
                              <a:spcPts val="0"/>
                            </a:spcAft>
                            <a:buClr>
                              <a:srgbClr val="003774"/>
                            </a:buClr>
                            <a:buFont typeface="Arial" panose="020B0604020202020204" pitchFamily="34" charset="0"/>
                            <a:buNone/>
                          </a:pPr>
                          <a:r>
                            <a:rPr lang="zh-TW" altLang="en-US" sz="1800" b="1" dirty="0" smtClean="0">
                              <a:solidFill>
                                <a:srgbClr val="00FF00"/>
                              </a:solidFill>
                              <a:effectLst>
                                <a:outerShdw blurRad="38100" dist="38100" dir="2700000" algn="tl">
                                  <a:srgbClr val="000000">
                                    <a:alpha val="43137"/>
                                  </a:srgbClr>
                                </a:outerShdw>
                              </a:effectLst>
                              <a:latin typeface="+mn-ea"/>
                              <a:ea typeface="+mn-ea"/>
                            </a:rPr>
                            <a:t>最近</a:t>
                          </a:r>
                          <a:r>
                            <a:rPr lang="zh-TW" altLang="en-US" sz="1800" b="1" kern="1200" dirty="0" smtClean="0">
                              <a:solidFill>
                                <a:srgbClr val="00FF00"/>
                              </a:solidFill>
                              <a:effectLst>
                                <a:outerShdw blurRad="38100" dist="38100" dir="2700000" algn="tl">
                                  <a:srgbClr val="000000">
                                    <a:alpha val="43137"/>
                                  </a:srgbClr>
                                </a:outerShdw>
                              </a:effectLst>
                              <a:latin typeface="+mn-ea"/>
                              <a:ea typeface="+mn-ea"/>
                              <a:cs typeface="+mn-cs"/>
                            </a:rPr>
                            <a:t>加權指數</a:t>
                          </a:r>
                          <a:r>
                            <a:rPr lang="zh-TW" altLang="en-US" sz="1800" b="1" dirty="0" smtClean="0">
                              <a:solidFill>
                                <a:srgbClr val="00FF00"/>
                              </a:solidFill>
                              <a:effectLst>
                                <a:outerShdw blurRad="38100" dist="38100" dir="2700000" algn="tl">
                                  <a:srgbClr val="000000">
                                    <a:alpha val="43137"/>
                                  </a:srgbClr>
                                </a:outerShdw>
                              </a:effectLst>
                              <a:latin typeface="+mn-ea"/>
                              <a:ea typeface="+mn-ea"/>
                            </a:rPr>
                            <a:t>收盤價</a:t>
                          </a:r>
                          <a:r>
                            <a:rPr lang="en-US" altLang="zh-TW" sz="1800" b="1" dirty="0" smtClean="0">
                              <a:solidFill>
                                <a:srgbClr val="00FF00"/>
                              </a:solidFill>
                              <a:effectLst>
                                <a:outerShdw blurRad="38100" dist="38100" dir="2700000" algn="tl">
                                  <a:srgbClr val="000000">
                                    <a:alpha val="43137"/>
                                  </a:srgbClr>
                                </a:outerShdw>
                              </a:effectLst>
                              <a:latin typeface="+mn-ea"/>
                              <a:ea typeface="+mn-ea"/>
                            </a:rPr>
                            <a:t>×2%×【Delta</a:t>
                          </a:r>
                          <a:r>
                            <a:rPr lang="zh-TW" altLang="zh-TW" sz="1800" b="1" dirty="0">
                              <a:solidFill>
                                <a:srgbClr val="00FF00"/>
                              </a:solidFill>
                              <a:effectLst>
                                <a:outerShdw blurRad="38100" dist="38100" dir="2700000" algn="tl">
                                  <a:srgbClr val="000000">
                                    <a:alpha val="43137"/>
                                  </a:srgbClr>
                                </a:outerShdw>
                              </a:effectLst>
                              <a:latin typeface="+mn-ea"/>
                              <a:ea typeface="+mn-ea"/>
                            </a:rPr>
                            <a:t>絕對值</a:t>
                          </a:r>
                          <a:r>
                            <a:rPr lang="en-US" altLang="zh-TW" sz="1800" b="1" dirty="0">
                              <a:solidFill>
                                <a:srgbClr val="00FF00"/>
                              </a:solidFill>
                              <a:effectLst>
                                <a:outerShdw blurRad="38100" dist="38100" dir="2700000" algn="tl">
                                  <a:srgbClr val="000000">
                                    <a:alpha val="43137"/>
                                  </a:srgbClr>
                                </a:outerShdw>
                              </a:effectLst>
                              <a:latin typeface="+mn-ea"/>
                              <a:ea typeface="+mn-ea"/>
                            </a:rPr>
                            <a:t>×</a:t>
                          </a:r>
                          <a:r>
                            <a:rPr lang="en-US" altLang="zh-TW" sz="1800" b="1" dirty="0" smtClean="0">
                              <a:solidFill>
                                <a:srgbClr val="00FF00"/>
                              </a:solidFill>
                              <a:effectLst>
                                <a:outerShdw blurRad="38100" dist="38100" dir="2700000" algn="tl">
                                  <a:srgbClr val="000000">
                                    <a:alpha val="43137"/>
                                  </a:srgbClr>
                                </a:outerShdw>
                              </a:effectLst>
                              <a:latin typeface="+mn-ea"/>
                              <a:ea typeface="+mn-ea"/>
                            </a:rPr>
                            <a:t>2】</a:t>
                          </a:r>
                          <a:endParaRPr lang="zh-TW" altLang="zh-TW" sz="1800" b="1" dirty="0">
                            <a:solidFill>
                              <a:srgbClr val="00FF00"/>
                            </a:solidFill>
                            <a:effectLst>
                              <a:outerShdw blurRad="38100" dist="38100" dir="2700000" algn="tl">
                                <a:srgbClr val="000000">
                                  <a:alpha val="43137"/>
                                </a:srgbClr>
                              </a:outerShdw>
                            </a:effectLst>
                            <a:latin typeface="+mn-ea"/>
                            <a:ea typeface="+mn-ea"/>
                          </a:endParaRPr>
                        </a:p>
                        <a:p>
                          <a:pPr marL="0" lvl="3" indent="0">
                            <a:spcBef>
                              <a:spcPts val="600"/>
                            </a:spcBef>
                            <a:spcAft>
                              <a:spcPts val="0"/>
                            </a:spcAft>
                            <a:buClr>
                              <a:srgbClr val="003774"/>
                            </a:buClr>
                            <a:buFont typeface="Wingdings" panose="05000000000000000000" pitchFamily="2" charset="2"/>
                            <a:buNone/>
                          </a:pPr>
                          <a:r>
                            <a:rPr lang="en-US" altLang="zh-TW" sz="1800" b="1" dirty="0" smtClean="0">
                              <a:solidFill>
                                <a:srgbClr val="00FF00"/>
                              </a:solidFill>
                              <a:effectLst>
                                <a:outerShdw blurRad="38100" dist="38100" dir="2700000" algn="tl">
                                  <a:srgbClr val="000000">
                                    <a:alpha val="43137"/>
                                  </a:srgbClr>
                                </a:outerShdw>
                              </a:effectLst>
                              <a:latin typeface="+mn-ea"/>
                              <a:ea typeface="+mn-ea"/>
                            </a:rPr>
                            <a:t>|Delta|&lt;0.25</a:t>
                          </a:r>
                        </a:p>
                        <a:p>
                          <a:pPr marL="225425" lvl="3" indent="0">
                            <a:spcBef>
                              <a:spcPts val="600"/>
                            </a:spcBef>
                            <a:spcAft>
                              <a:spcPts val="0"/>
                            </a:spcAft>
                            <a:buClr>
                              <a:srgbClr val="003774"/>
                            </a:buClr>
                            <a:buFont typeface="Arial" panose="020B0604020202020204" pitchFamily="34" charset="0"/>
                            <a:buNone/>
                          </a:pPr>
                          <a:r>
                            <a:rPr lang="zh-TW" altLang="en-US" sz="1800" b="1" dirty="0" smtClean="0">
                              <a:solidFill>
                                <a:srgbClr val="00FF00"/>
                              </a:solidFill>
                              <a:effectLst>
                                <a:outerShdw blurRad="38100" dist="38100" dir="2700000" algn="tl">
                                  <a:srgbClr val="000000">
                                    <a:alpha val="43137"/>
                                  </a:srgbClr>
                                </a:outerShdw>
                              </a:effectLst>
                              <a:latin typeface="+mn-ea"/>
                              <a:ea typeface="+mn-ea"/>
                            </a:rPr>
                            <a:t>最近</a:t>
                          </a:r>
                          <a:r>
                            <a:rPr lang="zh-TW" altLang="en-US" sz="1800" b="1" kern="1200" dirty="0" smtClean="0">
                              <a:solidFill>
                                <a:srgbClr val="00FF00"/>
                              </a:solidFill>
                              <a:effectLst>
                                <a:outerShdw blurRad="38100" dist="38100" dir="2700000" algn="tl">
                                  <a:srgbClr val="000000">
                                    <a:alpha val="43137"/>
                                  </a:srgbClr>
                                </a:outerShdw>
                              </a:effectLst>
                              <a:latin typeface="+mn-ea"/>
                              <a:ea typeface="+mn-ea"/>
                              <a:cs typeface="+mn-cs"/>
                            </a:rPr>
                            <a:t>加權指數</a:t>
                          </a:r>
                          <a:r>
                            <a:rPr lang="zh-TW" altLang="en-US" sz="1800" b="1" dirty="0" smtClean="0">
                              <a:solidFill>
                                <a:srgbClr val="00FF00"/>
                              </a:solidFill>
                              <a:effectLst>
                                <a:outerShdw blurRad="38100" dist="38100" dir="2700000" algn="tl">
                                  <a:srgbClr val="000000">
                                    <a:alpha val="43137"/>
                                  </a:srgbClr>
                                </a:outerShdw>
                              </a:effectLst>
                              <a:latin typeface="+mn-ea"/>
                              <a:ea typeface="+mn-ea"/>
                            </a:rPr>
                            <a:t>收盤</a:t>
                          </a:r>
                          <a:r>
                            <a:rPr lang="zh-TW" altLang="en-US" sz="1800" b="1" dirty="0">
                              <a:solidFill>
                                <a:srgbClr val="00FF00"/>
                              </a:solidFill>
                              <a:effectLst>
                                <a:outerShdw blurRad="38100" dist="38100" dir="2700000" algn="tl">
                                  <a:srgbClr val="000000">
                                    <a:alpha val="43137"/>
                                  </a:srgbClr>
                                </a:outerShdw>
                              </a:effectLst>
                              <a:latin typeface="+mn-ea"/>
                              <a:ea typeface="+mn-ea"/>
                            </a:rPr>
                            <a:t>價</a:t>
                          </a:r>
                          <a:r>
                            <a:rPr lang="en-US" altLang="zh-TW" sz="1800" b="1" dirty="0" smtClean="0">
                              <a:solidFill>
                                <a:srgbClr val="00FF00"/>
                              </a:solidFill>
                              <a:effectLst>
                                <a:outerShdw blurRad="38100" dist="38100" dir="2700000" algn="tl">
                                  <a:srgbClr val="000000">
                                    <a:alpha val="43137"/>
                                  </a:srgbClr>
                                </a:outerShdw>
                              </a:effectLst>
                              <a:latin typeface="+mn-ea"/>
                              <a:ea typeface="+mn-ea"/>
                            </a:rPr>
                            <a:t>×1%</a:t>
                          </a:r>
                          <a:endParaRPr lang="en-US" altLang="zh-TW" sz="1800" b="1" dirty="0">
                            <a:solidFill>
                              <a:srgbClr val="00FF00"/>
                            </a:solidFill>
                            <a:effectLst>
                              <a:outerShdw blurRad="38100" dist="38100" dir="2700000" algn="tl">
                                <a:srgbClr val="000000">
                                  <a:alpha val="43137"/>
                                </a:srgbClr>
                              </a:outerShdw>
                            </a:effectLst>
                            <a:latin typeface="+mn-ea"/>
                            <a:ea typeface="+mn-ea"/>
                          </a:endParaRP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solidFill>
                          <a:schemeClr val="accent1">
                            <a:lumMod val="60000"/>
                            <a:lumOff val="40000"/>
                          </a:schemeClr>
                        </a:solidFill>
                      </a:tcPr>
                    </a:tc>
                    <a:tc hMerge="1">
                      <a:txBody>
                        <a:bodyPr/>
                        <a:lstStyle/>
                        <a:p>
                          <a:endParaRPr lang="zh-TW" altLang="en-US"/>
                        </a:p>
                      </a:txBody>
                      <a:tcPr/>
                    </a:tc>
                    <a:tc gridSpan="3" vMerge="1">
                      <a:txBody>
                        <a:bodyPr/>
                        <a:lstStyle/>
                        <a:p>
                          <a:endParaRPr lang="zh-TW" altLang="en-US" dirty="0"/>
                        </a:p>
                      </a:txBody>
                      <a:tcPr/>
                    </a:tc>
                    <a:tc hMerge="1" vMerge="1">
                      <a:txBody>
                        <a:bodyPr/>
                        <a:lstStyle/>
                        <a:p>
                          <a:endParaRPr lang="zh-TW" altLang="en-US" dirty="0"/>
                        </a:p>
                      </a:txBody>
                      <a:tcPr/>
                    </a:tc>
                    <a:tc hMerge="1" vMerge="1">
                      <a:txBody>
                        <a:bodyPr/>
                        <a:lstStyle/>
                        <a:p>
                          <a:endParaRPr lang="zh-TW" altLang="en-US" dirty="0"/>
                        </a:p>
                      </a:txBody>
                      <a:tcPr/>
                    </a:tc>
                    <a:extLst>
                      <a:ext uri="{0D108BD9-81ED-4DB2-BD59-A6C34878D82A}">
                        <a16:rowId xmlns:a16="http://schemas.microsoft.com/office/drawing/2014/main" xmlns="" val="10002"/>
                      </a:ext>
                    </a:extLst>
                  </a:tr>
                </a:tbl>
              </a:graphicData>
            </a:graphic>
          </p:graphicFrame>
        </mc:Choice>
        <mc:Fallback xmlns="">
          <p:graphicFrame>
            <p:nvGraphicFramePr>
              <p:cNvPr id="5" name="表格 4"/>
              <p:cNvGraphicFramePr>
                <a:graphicFrameLocks noGrp="1"/>
              </p:cNvGraphicFramePr>
              <p:nvPr>
                <p:extLst>
                  <p:ext uri="{D42A27DB-BD31-4B8C-83A1-F6EECF244321}">
                    <p14:modId xmlns:p14="http://schemas.microsoft.com/office/powerpoint/2010/main" val="3163100242"/>
                  </p:ext>
                </p:extLst>
              </p:nvPr>
            </p:nvGraphicFramePr>
            <p:xfrm>
              <a:off x="337551" y="2444871"/>
              <a:ext cx="8496786" cy="3630897"/>
            </p:xfrm>
            <a:graphic>
              <a:graphicData uri="http://schemas.openxmlformats.org/drawingml/2006/table">
                <a:tbl>
                  <a:tblPr firstRow="1" bandRow="1">
                    <a:tableStyleId>{5C22544A-7EE6-4342-B048-85BDC9FD1C3A}</a:tableStyleId>
                  </a:tblPr>
                  <a:tblGrid>
                    <a:gridCol w="1775861">
                      <a:extLst>
                        <a:ext uri="{9D8B030D-6E8A-4147-A177-3AD203B41FA5}">
                          <a16:colId xmlns:a16="http://schemas.microsoft.com/office/drawing/2014/main" xmlns:a14="http://schemas.microsoft.com/office/drawing/2010/main" xmlns="" val="20000"/>
                        </a:ext>
                      </a:extLst>
                    </a:gridCol>
                    <a:gridCol w="1519252">
                      <a:extLst>
                        <a:ext uri="{9D8B030D-6E8A-4147-A177-3AD203B41FA5}">
                          <a16:colId xmlns:a16="http://schemas.microsoft.com/office/drawing/2014/main" xmlns:a14="http://schemas.microsoft.com/office/drawing/2010/main" xmlns="" val="20001"/>
                        </a:ext>
                      </a:extLst>
                    </a:gridCol>
                    <a:gridCol w="1665053">
                      <a:extLst>
                        <a:ext uri="{9D8B030D-6E8A-4147-A177-3AD203B41FA5}">
                          <a16:colId xmlns:a16="http://schemas.microsoft.com/office/drawing/2014/main" xmlns:a14="http://schemas.microsoft.com/office/drawing/2010/main" xmlns="" val="20002"/>
                        </a:ext>
                      </a:extLst>
                    </a:gridCol>
                    <a:gridCol w="1232364">
                      <a:extLst>
                        <a:ext uri="{9D8B030D-6E8A-4147-A177-3AD203B41FA5}">
                          <a16:colId xmlns:a16="http://schemas.microsoft.com/office/drawing/2014/main" xmlns:a14="http://schemas.microsoft.com/office/drawing/2010/main" xmlns="" val="20003"/>
                        </a:ext>
                      </a:extLst>
                    </a:gridCol>
                    <a:gridCol w="1080120">
                      <a:extLst>
                        <a:ext uri="{9D8B030D-6E8A-4147-A177-3AD203B41FA5}">
                          <a16:colId xmlns:a16="http://schemas.microsoft.com/office/drawing/2014/main" xmlns:a14="http://schemas.microsoft.com/office/drawing/2010/main" xmlns="" val="20004"/>
                        </a:ext>
                      </a:extLst>
                    </a:gridCol>
                    <a:gridCol w="1224136">
                      <a:extLst>
                        <a:ext uri="{9D8B030D-6E8A-4147-A177-3AD203B41FA5}">
                          <a16:colId xmlns:a16="http://schemas.microsoft.com/office/drawing/2014/main" xmlns:a14="http://schemas.microsoft.com/office/drawing/2010/main" xmlns="" val="20005"/>
                        </a:ext>
                      </a:extLst>
                    </a:gridCol>
                  </a:tblGrid>
                  <a:tr h="701040">
                    <a:tc>
                      <a:txBody>
                        <a:bodyPr/>
                        <a:lstStyle/>
                        <a:p>
                          <a:pPr marL="0" algn="ctr" defTabSz="914400" rtl="0" eaLnBrk="1" latinLnBrk="0" hangingPunct="1"/>
                          <a:r>
                            <a:rPr lang="zh-TW" altLang="en-US" sz="2000" b="1" kern="1200" dirty="0" smtClean="0">
                              <a:solidFill>
                                <a:srgbClr val="FFFF00"/>
                              </a:solidFill>
                              <a:effectLst>
                                <a:outerShdw blurRad="38100" dist="38100" dir="2700000" algn="tl">
                                  <a:srgbClr val="000000">
                                    <a:alpha val="43137"/>
                                  </a:srgbClr>
                                </a:outerShdw>
                              </a:effectLst>
                              <a:latin typeface="+mn-ea"/>
                              <a:ea typeface="+mn-ea"/>
                              <a:cs typeface="+mn-cs"/>
                            </a:rPr>
                            <a:t>取得當盤</a:t>
                          </a:r>
                          <a:endParaRPr lang="en-US" altLang="zh-TW" sz="2000" b="1" kern="1200" dirty="0" smtClean="0">
                            <a:solidFill>
                              <a:srgbClr val="FFFF00"/>
                            </a:solidFill>
                            <a:effectLst>
                              <a:outerShdw blurRad="38100" dist="38100" dir="2700000" algn="tl">
                                <a:srgbClr val="000000">
                                  <a:alpha val="43137"/>
                                </a:srgbClr>
                              </a:outerShdw>
                            </a:effectLst>
                            <a:latin typeface="+mn-ea"/>
                            <a:ea typeface="+mn-ea"/>
                            <a:cs typeface="+mn-cs"/>
                          </a:endParaRPr>
                        </a:p>
                        <a:p>
                          <a:pPr marL="0" algn="ctr" defTabSz="914400" rtl="0" eaLnBrk="1" latinLnBrk="0" hangingPunct="1"/>
                          <a:r>
                            <a:rPr lang="zh-TW" altLang="en-US" sz="2000" b="1" kern="1200" dirty="0" smtClean="0">
                              <a:solidFill>
                                <a:srgbClr val="FFFF00"/>
                              </a:solidFill>
                              <a:effectLst>
                                <a:outerShdw blurRad="38100" dist="38100" dir="2700000" algn="tl">
                                  <a:srgbClr val="000000">
                                    <a:alpha val="43137"/>
                                  </a:srgbClr>
                                </a:outerShdw>
                              </a:effectLst>
                              <a:latin typeface="+mn-ea"/>
                              <a:ea typeface="+mn-ea"/>
                              <a:cs typeface="+mn-cs"/>
                            </a:rPr>
                            <a:t>波動度參數</a:t>
                          </a:r>
                          <a:endParaRPr lang="en-US" altLang="zh-TW" sz="2000" b="1" kern="1200" dirty="0" smtClean="0">
                            <a:solidFill>
                              <a:srgbClr val="FFFF00"/>
                            </a:solidFill>
                            <a:effectLst>
                              <a:outerShdw blurRad="38100" dist="38100" dir="2700000" algn="tl">
                                <a:srgbClr val="000000">
                                  <a:alpha val="43137"/>
                                </a:srgbClr>
                              </a:outerShdw>
                            </a:effectLst>
                            <a:latin typeface="+mn-ea"/>
                            <a:ea typeface="+mn-ea"/>
                            <a:cs typeface="+mn-cs"/>
                          </a:endParaRPr>
                        </a:p>
                      </a:txBody>
                      <a:tcP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tcPr>
                    </a:tc>
                    <a:tc>
                      <a:txBody>
                        <a:bodyPr/>
                        <a:lstStyle/>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週到期</a:t>
                          </a:r>
                          <a:endParaRPr lang="en-US" altLang="zh-TW" sz="2000" b="1" dirty="0" smtClean="0">
                            <a:solidFill>
                              <a:srgbClr val="FFFF00"/>
                            </a:solidFill>
                            <a:effectLst>
                              <a:outerShdw blurRad="38100" dist="38100" dir="2700000" algn="tl">
                                <a:srgbClr val="000000">
                                  <a:alpha val="43137"/>
                                </a:srgbClr>
                              </a:outerShdw>
                            </a:effectLst>
                            <a:latin typeface="+mn-ea"/>
                            <a:ea typeface="+mn-ea"/>
                          </a:endParaRPr>
                        </a:p>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契約</a:t>
                          </a:r>
                          <a:endParaRPr lang="zh-TW" altLang="en-US" sz="2000" b="1" dirty="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tcPr>
                    </a:tc>
                    <a:tc>
                      <a:txBody>
                        <a:bodyPr/>
                        <a:lstStyle/>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最近月</a:t>
                          </a:r>
                          <a:endParaRPr lang="en-US" altLang="zh-TW" sz="2000" b="1" dirty="0" smtClean="0">
                            <a:solidFill>
                              <a:srgbClr val="FFFF00"/>
                            </a:solidFill>
                            <a:effectLst>
                              <a:outerShdw blurRad="38100" dist="38100" dir="2700000" algn="tl">
                                <a:srgbClr val="000000">
                                  <a:alpha val="43137"/>
                                </a:srgbClr>
                              </a:outerShdw>
                            </a:effectLst>
                            <a:latin typeface="+mn-ea"/>
                            <a:ea typeface="+mn-ea"/>
                          </a:endParaRPr>
                        </a:p>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契約</a:t>
                          </a:r>
                          <a:endParaRPr lang="zh-TW" altLang="en-US" sz="2000" b="1" dirty="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tcPr>
                    </a:tc>
                    <a:tc>
                      <a:txBody>
                        <a:bodyPr/>
                        <a:lstStyle/>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次近月</a:t>
                          </a:r>
                          <a:endParaRPr lang="en-US" altLang="zh-TW" sz="2000" b="1" dirty="0" smtClean="0">
                            <a:solidFill>
                              <a:srgbClr val="FFFF00"/>
                            </a:solidFill>
                            <a:effectLst>
                              <a:outerShdw blurRad="38100" dist="38100" dir="2700000" algn="tl">
                                <a:srgbClr val="000000">
                                  <a:alpha val="43137"/>
                                </a:srgbClr>
                              </a:outerShdw>
                            </a:effectLst>
                            <a:latin typeface="+mn-ea"/>
                            <a:ea typeface="+mn-ea"/>
                          </a:endParaRPr>
                        </a:p>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契約</a:t>
                          </a:r>
                          <a:endParaRPr lang="zh-TW" altLang="en-US" sz="2000" b="1" dirty="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tcPr>
                    </a:tc>
                    <a:tc>
                      <a:txBody>
                        <a:bodyPr/>
                        <a:lstStyle/>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第</a:t>
                          </a:r>
                          <a:r>
                            <a:rPr lang="en-US" altLang="zh-TW" sz="2000" b="1" dirty="0" smtClean="0">
                              <a:solidFill>
                                <a:srgbClr val="FFFF00"/>
                              </a:solidFill>
                              <a:effectLst>
                                <a:outerShdw blurRad="38100" dist="38100" dir="2700000" algn="tl">
                                  <a:srgbClr val="000000">
                                    <a:alpha val="43137"/>
                                  </a:srgbClr>
                                </a:outerShdw>
                              </a:effectLst>
                              <a:latin typeface="+mn-ea"/>
                              <a:ea typeface="+mn-ea"/>
                            </a:rPr>
                            <a:t>3</a:t>
                          </a:r>
                          <a:r>
                            <a:rPr lang="zh-TW" altLang="en-US" sz="2000" b="1" dirty="0" smtClean="0">
                              <a:solidFill>
                                <a:srgbClr val="FFFF00"/>
                              </a:solidFill>
                              <a:effectLst>
                                <a:outerShdw blurRad="38100" dist="38100" dir="2700000" algn="tl">
                                  <a:srgbClr val="000000">
                                    <a:alpha val="43137"/>
                                  </a:srgbClr>
                                </a:outerShdw>
                              </a:effectLst>
                              <a:latin typeface="+mn-ea"/>
                              <a:ea typeface="+mn-ea"/>
                            </a:rPr>
                            <a:t>近月</a:t>
                          </a:r>
                          <a:endParaRPr lang="en-US" altLang="zh-TW" sz="2000" b="1" dirty="0" smtClean="0">
                            <a:solidFill>
                              <a:srgbClr val="FFFF00"/>
                            </a:solidFill>
                            <a:effectLst>
                              <a:outerShdw blurRad="38100" dist="38100" dir="2700000" algn="tl">
                                <a:srgbClr val="000000">
                                  <a:alpha val="43137"/>
                                </a:srgbClr>
                              </a:outerShdw>
                            </a:effectLst>
                            <a:latin typeface="+mn-ea"/>
                            <a:ea typeface="+mn-ea"/>
                          </a:endParaRPr>
                        </a:p>
                        <a:p>
                          <a:pPr algn="ctr"/>
                          <a:r>
                            <a:rPr lang="zh-TW" altLang="en-US" sz="2000" b="1" dirty="0" smtClean="0">
                              <a:solidFill>
                                <a:srgbClr val="FFFF00"/>
                              </a:solidFill>
                              <a:effectLst>
                                <a:outerShdw blurRad="38100" dist="38100" dir="2700000" algn="tl">
                                  <a:srgbClr val="000000">
                                    <a:alpha val="43137"/>
                                  </a:srgbClr>
                                </a:outerShdw>
                              </a:effectLst>
                              <a:latin typeface="+mn-ea"/>
                              <a:ea typeface="+mn-ea"/>
                            </a:rPr>
                            <a:t>契約</a:t>
                          </a:r>
                          <a:endParaRPr lang="zh-TW" altLang="en-US" sz="2000" b="1" dirty="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rgbClr val="003774"/>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tcPr>
                    </a:tc>
                    <a:tc>
                      <a:txBody>
                        <a:bodyPr/>
                        <a:lstStyle/>
                        <a:p>
                          <a:pPr marL="0" algn="ctr" defTabSz="914400" rtl="0" eaLnBrk="1" latinLnBrk="0" hangingPunct="1"/>
                          <a:r>
                            <a:rPr lang="zh-TW" altLang="en-US" sz="2000" b="1" kern="1200" dirty="0" smtClean="0">
                              <a:solidFill>
                                <a:srgbClr val="FFFF00"/>
                              </a:solidFill>
                              <a:effectLst>
                                <a:outerShdw blurRad="38100" dist="38100" dir="2700000" algn="tl">
                                  <a:srgbClr val="000000">
                                    <a:alpha val="43137"/>
                                  </a:srgbClr>
                                </a:outerShdw>
                              </a:effectLst>
                              <a:latin typeface="+mn-ea"/>
                              <a:ea typeface="+mn-ea"/>
                              <a:cs typeface="+mn-cs"/>
                            </a:rPr>
                            <a:t>季月</a:t>
                          </a:r>
                          <a:endParaRPr lang="en-US" altLang="zh-TW" sz="2000" b="1" kern="1200" dirty="0" smtClean="0">
                            <a:solidFill>
                              <a:srgbClr val="FFFF00"/>
                            </a:solidFill>
                            <a:effectLst>
                              <a:outerShdw blurRad="38100" dist="38100" dir="2700000" algn="tl">
                                <a:srgbClr val="000000">
                                  <a:alpha val="43137"/>
                                </a:srgbClr>
                              </a:outerShdw>
                            </a:effectLst>
                            <a:latin typeface="+mn-ea"/>
                            <a:ea typeface="+mn-ea"/>
                            <a:cs typeface="+mn-cs"/>
                          </a:endParaRPr>
                        </a:p>
                        <a:p>
                          <a:pPr marL="0" algn="ctr" defTabSz="914400" rtl="0" eaLnBrk="1" latinLnBrk="0" hangingPunct="1"/>
                          <a:r>
                            <a:rPr lang="zh-TW" altLang="en-US" sz="2000" b="1" kern="1200" dirty="0" smtClean="0">
                              <a:solidFill>
                                <a:srgbClr val="FFFF00"/>
                              </a:solidFill>
                              <a:effectLst>
                                <a:outerShdw blurRad="38100" dist="38100" dir="2700000" algn="tl">
                                  <a:srgbClr val="000000">
                                    <a:alpha val="43137"/>
                                  </a:srgbClr>
                                </a:outerShdw>
                              </a:effectLst>
                              <a:latin typeface="+mn-ea"/>
                              <a:ea typeface="+mn-ea"/>
                              <a:cs typeface="+mn-cs"/>
                            </a:rPr>
                            <a:t>契約</a:t>
                          </a:r>
                          <a:endParaRPr lang="zh-TW" altLang="en-US" sz="2000" b="1" kern="1200" dirty="0">
                            <a:solidFill>
                              <a:srgbClr val="FFFF00"/>
                            </a:solidFill>
                            <a:effectLst>
                              <a:outerShdw blurRad="38100" dist="38100" dir="2700000" algn="tl">
                                <a:srgbClr val="000000">
                                  <a:alpha val="43137"/>
                                </a:srgbClr>
                              </a:outerShdw>
                            </a:effectLst>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a14="http://schemas.microsoft.com/office/drawing/2010/main" xmlns="" val="10000"/>
                      </a:ext>
                    </a:extLst>
                  </a:tr>
                  <a:tr h="537177">
                    <a:tc>
                      <a:txBody>
                        <a:bodyPr/>
                        <a:lstStyle/>
                        <a:p>
                          <a:pPr algn="ctr"/>
                          <a:r>
                            <a:rPr lang="zh-TW" altLang="en-US" sz="1800" b="1" dirty="0" smtClean="0">
                              <a:solidFill>
                                <a:srgbClr val="00FF00"/>
                              </a:solidFill>
                              <a:effectLst>
                                <a:outerShdw blurRad="38100" dist="38100" dir="2700000" algn="tl">
                                  <a:srgbClr val="000000">
                                    <a:alpha val="43137"/>
                                  </a:srgbClr>
                                </a:outerShdw>
                              </a:effectLst>
                              <a:latin typeface="+mn-ea"/>
                              <a:ea typeface="+mn-ea"/>
                            </a:rPr>
                            <a:t>未取得</a:t>
                          </a:r>
                          <a:endParaRPr lang="zh-TW" altLang="en-US" sz="1800" b="1" dirty="0">
                            <a:solidFill>
                              <a:srgbClr val="00FF00"/>
                            </a:solidFill>
                            <a:effectLst>
                              <a:outerShdw blurRad="38100" dist="38100" dir="2700000" algn="tl">
                                <a:srgbClr val="000000">
                                  <a:alpha val="43137"/>
                                </a:srgbClr>
                              </a:outerShdw>
                            </a:effectLst>
                            <a:latin typeface="+mn-ea"/>
                            <a:ea typeface="+mn-ea"/>
                          </a:endParaRP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solidFill>
                          <a:schemeClr val="accent1">
                            <a:lumMod val="60000"/>
                            <a:lumOff val="4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800" b="1" dirty="0" smtClean="0">
                              <a:solidFill>
                                <a:srgbClr val="00FF00"/>
                              </a:solidFill>
                              <a:effectLst>
                                <a:outerShdw blurRad="38100" dist="38100" dir="2700000" algn="tl">
                                  <a:srgbClr val="000000">
                                    <a:alpha val="43137"/>
                                  </a:srgbClr>
                                </a:outerShdw>
                              </a:effectLst>
                              <a:latin typeface="+mn-ea"/>
                              <a:ea typeface="+mn-ea"/>
                            </a:rPr>
                            <a:t>最近</a:t>
                          </a:r>
                          <a:r>
                            <a:rPr lang="zh-TW" altLang="en-US" sz="1800" b="1" kern="1200" dirty="0" smtClean="0">
                              <a:solidFill>
                                <a:srgbClr val="00FF00"/>
                              </a:solidFill>
                              <a:effectLst>
                                <a:outerShdw blurRad="38100" dist="38100" dir="2700000" algn="tl">
                                  <a:srgbClr val="000000">
                                    <a:alpha val="43137"/>
                                  </a:srgbClr>
                                </a:outerShdw>
                              </a:effectLst>
                              <a:latin typeface="+mn-ea"/>
                              <a:ea typeface="+mn-ea"/>
                              <a:cs typeface="+mn-cs"/>
                            </a:rPr>
                            <a:t>加權指數</a:t>
                          </a:r>
                          <a:r>
                            <a:rPr lang="zh-TW" altLang="en-US" sz="1800" b="1" dirty="0" smtClean="0">
                              <a:solidFill>
                                <a:srgbClr val="00FF00"/>
                              </a:solidFill>
                              <a:effectLst>
                                <a:outerShdw blurRad="38100" dist="38100" dir="2700000" algn="tl">
                                  <a:srgbClr val="000000">
                                    <a:alpha val="43137"/>
                                  </a:srgbClr>
                                </a:outerShdw>
                              </a:effectLst>
                              <a:latin typeface="+mn-ea"/>
                              <a:ea typeface="+mn-ea"/>
                            </a:rPr>
                            <a:t>收盤價</a:t>
                          </a:r>
                          <a:r>
                            <a:rPr lang="en-US" altLang="zh-TW" sz="1800" b="1" dirty="0" smtClean="0">
                              <a:solidFill>
                                <a:srgbClr val="00FF00"/>
                              </a:solidFill>
                              <a:effectLst>
                                <a:outerShdw blurRad="38100" dist="38100" dir="2700000" algn="tl">
                                  <a:srgbClr val="000000">
                                    <a:alpha val="43137"/>
                                  </a:srgbClr>
                                </a:outerShdw>
                              </a:effectLst>
                              <a:latin typeface="+mn-ea"/>
                              <a:ea typeface="+mn-ea"/>
                              <a:cs typeface="Times New Roman" panose="02020603050405020304" pitchFamily="18" charset="0"/>
                            </a:rPr>
                            <a:t>×</a:t>
                          </a:r>
                          <a:r>
                            <a:rPr lang="en-US" altLang="zh-TW" sz="1800" b="1" dirty="0" smtClean="0">
                              <a:solidFill>
                                <a:srgbClr val="00FF00"/>
                              </a:solidFill>
                              <a:effectLst>
                                <a:outerShdw blurRad="38100" dist="38100" dir="2700000" algn="tl">
                                  <a:srgbClr val="000000">
                                    <a:alpha val="43137"/>
                                  </a:srgbClr>
                                </a:outerShdw>
                              </a:effectLst>
                              <a:latin typeface="+mn-ea"/>
                              <a:ea typeface="+mn-ea"/>
                            </a:rPr>
                            <a:t>2%</a:t>
                          </a: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solidFill>
                          <a:schemeClr val="accent1">
                            <a:lumMod val="60000"/>
                            <a:lumOff val="40000"/>
                          </a:schemeClr>
                        </a:solidFill>
                      </a:tcPr>
                    </a:tc>
                    <a:tc hMerge="1">
                      <a:txBody>
                        <a:bodyPr/>
                        <a:lstStyle/>
                        <a:p>
                          <a:endParaRPr lang="zh-TW" altLang="en-US"/>
                        </a:p>
                      </a:txBody>
                      <a:tcPr/>
                    </a:tc>
                    <a:tc rowSpan="2" gridSpan="3">
                      <a:txBody>
                        <a:bodyPr/>
                        <a:lstStyle/>
                        <a:p>
                          <a:endParaRPr lang="en-US" altLang="zh-TW" sz="2000" b="1" dirty="0" smtClean="0">
                            <a:solidFill>
                              <a:srgbClr val="00FF00"/>
                            </a:solidFill>
                            <a:effectLst>
                              <a:outerShdw blurRad="38100" dist="38100" dir="2700000" algn="tl">
                                <a:srgbClr val="000000">
                                  <a:alpha val="43137"/>
                                </a:srgbClr>
                              </a:outerShdw>
                            </a:effectLst>
                            <a:latin typeface="+mn-ea"/>
                            <a:ea typeface="+mn-ea"/>
                          </a:endParaRPr>
                        </a:p>
                        <a:p>
                          <a:pPr algn="ctr"/>
                          <a:r>
                            <a:rPr lang="zh-TW" altLang="en-US" sz="2000" b="1" dirty="0" smtClean="0">
                              <a:solidFill>
                                <a:srgbClr val="00FF00"/>
                              </a:solidFill>
                              <a:effectLst>
                                <a:outerShdw blurRad="38100" dist="38100" dir="2700000" algn="tl">
                                  <a:srgbClr val="000000">
                                    <a:alpha val="43137"/>
                                  </a:srgbClr>
                                </a:outerShdw>
                              </a:effectLst>
                              <a:latin typeface="+mn-ea"/>
                              <a:ea typeface="+mn-ea"/>
                            </a:rPr>
                            <a:t>最近</a:t>
                          </a:r>
                          <a:r>
                            <a:rPr lang="zh-TW" altLang="en-US" sz="2000" b="1" kern="1200" dirty="0" smtClean="0">
                              <a:solidFill>
                                <a:srgbClr val="00FF00"/>
                              </a:solidFill>
                              <a:effectLst>
                                <a:outerShdw blurRad="38100" dist="38100" dir="2700000" algn="tl">
                                  <a:srgbClr val="000000">
                                    <a:alpha val="43137"/>
                                  </a:srgbClr>
                                </a:outerShdw>
                              </a:effectLst>
                              <a:latin typeface="+mn-ea"/>
                              <a:ea typeface="+mn-ea"/>
                              <a:cs typeface="+mn-cs"/>
                            </a:rPr>
                            <a:t>加權指數</a:t>
                          </a:r>
                          <a:r>
                            <a:rPr lang="zh-TW" altLang="en-US" sz="2000" b="1" dirty="0" smtClean="0">
                              <a:solidFill>
                                <a:srgbClr val="00FF00"/>
                              </a:solidFill>
                              <a:effectLst>
                                <a:outerShdw blurRad="38100" dist="38100" dir="2700000" algn="tl">
                                  <a:srgbClr val="000000">
                                    <a:alpha val="43137"/>
                                  </a:srgbClr>
                                </a:outerShdw>
                              </a:effectLst>
                              <a:latin typeface="+mn-ea"/>
                              <a:ea typeface="+mn-ea"/>
                            </a:rPr>
                            <a:t>收盤價</a:t>
                          </a:r>
                          <a:r>
                            <a:rPr lang="en-US" altLang="zh-TW" sz="2000" b="1" dirty="0" smtClean="0">
                              <a:solidFill>
                                <a:srgbClr val="00FF00"/>
                              </a:solidFill>
                              <a:effectLst>
                                <a:outerShdw blurRad="38100" dist="38100" dir="2700000" algn="tl">
                                  <a:srgbClr val="000000">
                                    <a:alpha val="43137"/>
                                  </a:srgbClr>
                                </a:outerShdw>
                              </a:effectLst>
                              <a:latin typeface="+mn-ea"/>
                              <a:ea typeface="+mn-ea"/>
                              <a:cs typeface="Times New Roman" panose="02020603050405020304" pitchFamily="18" charset="0"/>
                            </a:rPr>
                            <a:t>×</a:t>
                          </a:r>
                          <a:r>
                            <a:rPr lang="en-US" altLang="zh-TW" sz="2000" b="1" dirty="0" smtClean="0">
                              <a:solidFill>
                                <a:srgbClr val="00FF00"/>
                              </a:solidFill>
                              <a:effectLst>
                                <a:outerShdw blurRad="38100" dist="38100" dir="2700000" algn="tl">
                                  <a:srgbClr val="000000">
                                    <a:alpha val="43137"/>
                                  </a:srgbClr>
                                </a:outerShdw>
                              </a:effectLst>
                              <a:latin typeface="+mn-ea"/>
                              <a:ea typeface="+mn-ea"/>
                            </a:rPr>
                            <a:t>2%</a:t>
                          </a: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solidFill>
                          <a:schemeClr val="accent1">
                            <a:lumMod val="60000"/>
                            <a:lumOff val="40000"/>
                          </a:schemeClr>
                        </a:solidFill>
                      </a:tcPr>
                    </a:tc>
                    <a:tc rowSpan="2" hMerge="1">
                      <a:txBody>
                        <a:bodyPr/>
                        <a:lstStyle/>
                        <a:p>
                          <a:endParaRPr lang="zh-TW" altLang="en-US" dirty="0"/>
                        </a:p>
                      </a:txBody>
                      <a:tcPr/>
                    </a:tc>
                    <a:tc rowSpan="2" hMerge="1">
                      <a:txBody>
                        <a:bodyPr/>
                        <a:lstStyle/>
                        <a:p>
                          <a:endParaRPr lang="zh-TW" altLang="en-US" dirty="0"/>
                        </a:p>
                      </a:txBody>
                      <a:tcPr/>
                    </a:tc>
                    <a:extLst>
                      <a:ext uri="{0D108BD9-81ED-4DB2-BD59-A6C34878D82A}">
                        <a16:rowId xmlns:a16="http://schemas.microsoft.com/office/drawing/2014/main" xmlns:a14="http://schemas.microsoft.com/office/drawing/2010/main" xmlns="" val="10001"/>
                      </a:ext>
                    </a:extLst>
                  </a:tr>
                  <a:tr h="23926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800" b="1" dirty="0" smtClean="0">
                              <a:solidFill>
                                <a:srgbClr val="00FF00"/>
                              </a:solidFill>
                              <a:effectLst>
                                <a:outerShdw blurRad="38100" dist="38100" dir="2700000" algn="tl">
                                  <a:srgbClr val="000000">
                                    <a:alpha val="43137"/>
                                  </a:srgbClr>
                                </a:outerShdw>
                              </a:effectLst>
                              <a:latin typeface="+mn-ea"/>
                              <a:ea typeface="+mn-ea"/>
                            </a:rPr>
                            <a:t>已取得</a:t>
                          </a:r>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solidFill>
                          <a:schemeClr val="accent1">
                            <a:lumMod val="60000"/>
                            <a:lumOff val="40000"/>
                          </a:schemeClr>
                        </a:solidFill>
                      </a:tcPr>
                    </a:tc>
                    <a:tc gridSpan="2">
                      <a:txBody>
                        <a:bodyPr/>
                        <a:lstStyle/>
                        <a:p>
                          <a:endParaRPr lang="zh-TW"/>
                        </a:p>
                      </a:txBody>
                      <a:tcPr anchor="ctr">
                        <a:lnL w="12700" cap="flat" cmpd="sng" algn="ctr">
                          <a:solidFill>
                            <a:srgbClr val="003774"/>
                          </a:solidFill>
                          <a:prstDash val="solid"/>
                          <a:round/>
                          <a:headEnd type="none" w="med" len="med"/>
                          <a:tailEnd type="none" w="med" len="med"/>
                        </a:lnL>
                        <a:lnR w="12700" cap="flat" cmpd="sng" algn="ctr">
                          <a:solidFill>
                            <a:srgbClr val="003774"/>
                          </a:solidFill>
                          <a:prstDash val="solid"/>
                          <a:round/>
                          <a:headEnd type="none" w="med" len="med"/>
                          <a:tailEnd type="none" w="med" len="med"/>
                        </a:lnR>
                        <a:lnT w="12700" cap="flat" cmpd="sng" algn="ctr">
                          <a:solidFill>
                            <a:srgbClr val="003774"/>
                          </a:solidFill>
                          <a:prstDash val="solid"/>
                          <a:round/>
                          <a:headEnd type="none" w="med" len="med"/>
                          <a:tailEnd type="none" w="med" len="med"/>
                        </a:lnT>
                        <a:lnB w="12700" cap="flat" cmpd="sng" algn="ctr">
                          <a:solidFill>
                            <a:srgbClr val="003774"/>
                          </a:solidFill>
                          <a:prstDash val="solid"/>
                          <a:round/>
                          <a:headEnd type="none" w="med" len="med"/>
                          <a:tailEnd type="none" w="med" len="med"/>
                        </a:lnB>
                        <a:blipFill rotWithShape="1">
                          <a:blip r:embed="rId3"/>
                          <a:stretch>
                            <a:fillRect l="-55641" t="-53181" r="-111090" b="-5344"/>
                          </a:stretch>
                        </a:blipFill>
                      </a:tcPr>
                    </a:tc>
                    <a:tc hMerge="1">
                      <a:txBody>
                        <a:bodyPr/>
                        <a:lstStyle/>
                        <a:p>
                          <a:endParaRPr lang="zh-TW" altLang="en-US"/>
                        </a:p>
                      </a:txBody>
                      <a:tcPr/>
                    </a:tc>
                    <a:tc gridSpan="3" vMerge="1">
                      <a:txBody>
                        <a:bodyPr/>
                        <a:lstStyle/>
                        <a:p>
                          <a:endParaRPr lang="zh-TW" altLang="en-US" dirty="0"/>
                        </a:p>
                      </a:txBody>
                      <a:tcPr/>
                    </a:tc>
                    <a:tc hMerge="1" vMerge="1">
                      <a:txBody>
                        <a:bodyPr/>
                        <a:lstStyle/>
                        <a:p>
                          <a:endParaRPr lang="zh-TW" altLang="en-US" dirty="0"/>
                        </a:p>
                      </a:txBody>
                      <a:tcPr/>
                    </a:tc>
                    <a:tc hMerge="1" vMerge="1">
                      <a:txBody>
                        <a:bodyPr/>
                        <a:lstStyle/>
                        <a:p>
                          <a:endParaRPr lang="zh-TW" altLang="en-US" dirty="0"/>
                        </a:p>
                      </a:txBody>
                      <a:tcPr/>
                    </a:tc>
                    <a:extLst>
                      <a:ext uri="{0D108BD9-81ED-4DB2-BD59-A6C34878D82A}">
                        <a16:rowId xmlns:a16="http://schemas.microsoft.com/office/drawing/2014/main" xmlns:a14="http://schemas.microsoft.com/office/drawing/2010/main" xmlns="" val="10002"/>
                      </a:ext>
                    </a:extLst>
                  </a:tr>
                </a:tbl>
              </a:graphicData>
            </a:graphic>
          </p:graphicFrame>
        </mc:Fallback>
      </mc:AlternateContent>
      <p:sp>
        <p:nvSpPr>
          <p:cNvPr id="6" name="矩形 5"/>
          <p:cNvSpPr/>
          <p:nvPr/>
        </p:nvSpPr>
        <p:spPr>
          <a:xfrm>
            <a:off x="611560" y="6108713"/>
            <a:ext cx="7622600" cy="784830"/>
          </a:xfrm>
          <a:prstGeom prst="rect">
            <a:avLst/>
          </a:prstGeom>
        </p:spPr>
        <p:txBody>
          <a:bodyPr wrap="none">
            <a:spAutoFit/>
          </a:bodyPr>
          <a:lstStyle/>
          <a:p>
            <a:pPr marL="271463" lvl="1" indent="-271463">
              <a:spcBef>
                <a:spcPts val="600"/>
              </a:spcBef>
              <a:spcAft>
                <a:spcPts val="0"/>
              </a:spcAft>
              <a:buClr>
                <a:srgbClr val="003774"/>
              </a:buClr>
            </a:pPr>
            <a:r>
              <a:rPr lang="zh-TW" altLang="en-US" sz="2000" b="1" dirty="0" smtClean="0">
                <a:solidFill>
                  <a:srgbClr val="FFFF00"/>
                </a:solidFill>
                <a:effectLst>
                  <a:outerShdw blurRad="38100" dist="38100" dir="2700000" algn="tl">
                    <a:srgbClr val="000000">
                      <a:alpha val="43137"/>
                    </a:srgbClr>
                  </a:outerShdw>
                </a:effectLst>
                <a:latin typeface="+mn-ea"/>
              </a:rPr>
              <a:t>註：退</a:t>
            </a:r>
            <a:r>
              <a:rPr lang="zh-TW" altLang="en-US" sz="2000" b="1" dirty="0">
                <a:solidFill>
                  <a:srgbClr val="FFFF00"/>
                </a:solidFill>
                <a:effectLst>
                  <a:outerShdw blurRad="38100" dist="38100" dir="2700000" algn="tl">
                    <a:srgbClr val="000000">
                      <a:alpha val="43137"/>
                    </a:srgbClr>
                  </a:outerShdw>
                </a:effectLst>
                <a:latin typeface="+mn-ea"/>
              </a:rPr>
              <a:t>單百分比為</a:t>
            </a:r>
            <a:r>
              <a:rPr lang="en-US" altLang="zh-TW" sz="2000" b="1" dirty="0">
                <a:solidFill>
                  <a:srgbClr val="FFFF00"/>
                </a:solidFill>
                <a:effectLst>
                  <a:outerShdw blurRad="38100" dist="38100" dir="2700000" algn="tl">
                    <a:srgbClr val="000000">
                      <a:alpha val="43137"/>
                    </a:srgbClr>
                  </a:outerShdw>
                </a:effectLst>
                <a:latin typeface="+mn-ea"/>
              </a:rPr>
              <a:t>2</a:t>
            </a:r>
            <a:r>
              <a:rPr lang="en-US" altLang="zh-TW" sz="2000" b="1" dirty="0" smtClean="0">
                <a:solidFill>
                  <a:srgbClr val="FFFF00"/>
                </a:solidFill>
                <a:effectLst>
                  <a:outerShdw blurRad="38100" dist="38100" dir="2700000" algn="tl">
                    <a:srgbClr val="000000">
                      <a:alpha val="43137"/>
                    </a:srgbClr>
                  </a:outerShdw>
                </a:effectLst>
                <a:latin typeface="+mn-ea"/>
              </a:rPr>
              <a:t>%</a:t>
            </a:r>
            <a:r>
              <a:rPr lang="zh-TW" altLang="en-US" sz="2000" b="1" dirty="0" smtClean="0">
                <a:solidFill>
                  <a:srgbClr val="FFFF00"/>
                </a:solidFill>
                <a:effectLst>
                  <a:outerShdw blurRad="38100" dist="38100" dir="2700000" algn="tl">
                    <a:srgbClr val="000000">
                      <a:alpha val="43137"/>
                    </a:srgbClr>
                  </a:outerShdw>
                </a:effectLst>
                <a:latin typeface="+mn-ea"/>
              </a:rPr>
              <a:t>，若遇放寬退單點數及調整即時價格區間時，</a:t>
            </a:r>
            <a:endParaRPr lang="en-US" altLang="zh-TW" sz="2000" b="1" dirty="0" smtClean="0">
              <a:solidFill>
                <a:srgbClr val="FFFF00"/>
              </a:solidFill>
              <a:effectLst>
                <a:outerShdw blurRad="38100" dist="38100" dir="2700000" algn="tl">
                  <a:srgbClr val="000000">
                    <a:alpha val="43137"/>
                  </a:srgbClr>
                </a:outerShdw>
              </a:effectLst>
              <a:latin typeface="+mn-ea"/>
            </a:endParaRPr>
          </a:p>
          <a:p>
            <a:pPr marL="271463" lvl="1" indent="-271463">
              <a:spcBef>
                <a:spcPts val="600"/>
              </a:spcBef>
              <a:spcAft>
                <a:spcPts val="0"/>
              </a:spcAft>
              <a:buClr>
                <a:srgbClr val="003774"/>
              </a:buClr>
            </a:pPr>
            <a:r>
              <a:rPr lang="zh-TW" altLang="en-US" sz="2000" b="1" dirty="0" smtClean="0">
                <a:solidFill>
                  <a:srgbClr val="FFFF00"/>
                </a:solidFill>
                <a:effectLst>
                  <a:outerShdw blurRad="38100" dist="38100" dir="2700000" algn="tl">
                    <a:srgbClr val="000000">
                      <a:alpha val="43137"/>
                    </a:srgbClr>
                  </a:outerShdw>
                </a:effectLst>
                <a:latin typeface="+mn-ea"/>
              </a:rPr>
              <a:t>　　期交所將宣布調整之</a:t>
            </a:r>
            <a:endParaRPr lang="zh-TW" altLang="en-US" sz="2000" b="1" dirty="0">
              <a:solidFill>
                <a:srgbClr val="FFFF00"/>
              </a:solidFill>
              <a:effectLst>
                <a:outerShdw blurRad="38100" dist="38100" dir="2700000" algn="tl">
                  <a:srgbClr val="000000">
                    <a:alpha val="43137"/>
                  </a:srgbClr>
                </a:outerShdw>
              </a:effectLst>
              <a:latin typeface="+mn-ea"/>
            </a:endParaRPr>
          </a:p>
        </p:txBody>
      </p:sp>
      <p:sp>
        <p:nvSpPr>
          <p:cNvPr id="7"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選擇權動態價格穩定措施</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3415500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3967667" y="1351787"/>
            <a:ext cx="1208665"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退單點數</a:t>
            </a:r>
          </a:p>
        </p:txBody>
      </p:sp>
      <p:sp>
        <p:nvSpPr>
          <p:cNvPr id="4" name="文字方塊 3"/>
          <p:cNvSpPr txBox="1"/>
          <p:nvPr/>
        </p:nvSpPr>
        <p:spPr>
          <a:xfrm>
            <a:off x="332291" y="1938338"/>
            <a:ext cx="6778435" cy="451406"/>
          </a:xfrm>
          <a:prstGeom prst="rect">
            <a:avLst/>
          </a:prstGeom>
          <a:noFill/>
        </p:spPr>
        <p:txBody>
          <a:bodyPr wrap="square" rtlCol="0">
            <a:spAutoFit/>
          </a:bodyPr>
          <a:lstStyle/>
          <a:p>
            <a:pPr marL="342900" lvl="1" indent="-342900">
              <a:lnSpc>
                <a:spcPts val="2800"/>
              </a:lnSpc>
              <a:spcBef>
                <a:spcPts val="600"/>
              </a:spcBef>
              <a:spcAft>
                <a:spcPts val="600"/>
              </a:spcAft>
              <a:buFont typeface="Wingdings" panose="05000000000000000000" pitchFamily="2" charset="2"/>
              <a:buChar char="n"/>
              <a:defRPr/>
            </a:pPr>
            <a:r>
              <a:rPr lang="zh-TW" altLang="en-US" sz="2000" b="1" kern="0" spc="-100" dirty="0" smtClean="0">
                <a:solidFill>
                  <a:srgbClr val="00FF00"/>
                </a:solidFill>
                <a:latin typeface="+mn-ea"/>
              </a:rPr>
              <a:t>週到期</a:t>
            </a:r>
            <a:r>
              <a:rPr lang="zh-TW" altLang="en-US" sz="2000" b="1" kern="0" spc="-100" dirty="0" smtClean="0">
                <a:solidFill>
                  <a:srgbClr val="FFFF00"/>
                </a:solidFill>
                <a:latin typeface="+mn-ea"/>
              </a:rPr>
              <a:t>與</a:t>
            </a:r>
            <a:r>
              <a:rPr lang="zh-TW" altLang="en-US" sz="2000" b="1" kern="0" spc="-100" dirty="0" smtClean="0">
                <a:solidFill>
                  <a:srgbClr val="00FF00"/>
                </a:solidFill>
                <a:latin typeface="+mn-ea"/>
              </a:rPr>
              <a:t>最近月</a:t>
            </a:r>
            <a:r>
              <a:rPr lang="zh-TW" altLang="en-US" sz="2000" b="1" kern="0" spc="-100" dirty="0" smtClean="0">
                <a:solidFill>
                  <a:srgbClr val="FFFF00"/>
                </a:solidFill>
                <a:latin typeface="+mn-ea"/>
              </a:rPr>
              <a:t>契約，已取得當盤波動度參數之退單點數</a:t>
            </a:r>
            <a:endParaRPr lang="en-US" altLang="zh-TW" sz="2000" b="1" kern="0" spc="-100" dirty="0" smtClean="0">
              <a:solidFill>
                <a:srgbClr val="FFFF00"/>
              </a:solidFill>
              <a:latin typeface="+mn-ea"/>
            </a:endParaRPr>
          </a:p>
        </p:txBody>
      </p:sp>
      <p:sp>
        <p:nvSpPr>
          <p:cNvPr id="5" name="文字方塊 4"/>
          <p:cNvSpPr txBox="1"/>
          <p:nvPr/>
        </p:nvSpPr>
        <p:spPr>
          <a:xfrm>
            <a:off x="6459114" y="6305499"/>
            <a:ext cx="1021751" cy="400110"/>
          </a:xfrm>
          <a:prstGeom prst="rect">
            <a:avLst/>
          </a:prstGeom>
          <a:noFill/>
          <a:ln>
            <a:noFill/>
          </a:ln>
        </p:spPr>
        <p:txBody>
          <a:bodyPr wrap="square" rtlCol="0">
            <a:spAutoFit/>
          </a:bodyPr>
          <a:lstStyle/>
          <a:p>
            <a:r>
              <a:rPr lang="en-US" altLang="zh-TW" sz="2000" b="1" dirty="0">
                <a:solidFill>
                  <a:srgbClr val="FFFF00"/>
                </a:solidFill>
                <a:effectLst>
                  <a:outerShdw blurRad="38100" dist="38100" dir="2700000" algn="tl">
                    <a:srgbClr val="000000">
                      <a:alpha val="43137"/>
                    </a:srgbClr>
                  </a:outerShdw>
                </a:effectLst>
                <a:latin typeface="+mn-ea"/>
              </a:rPr>
              <a:t>0.5</a:t>
            </a:r>
            <a:endParaRPr lang="zh-TW" altLang="en-US" sz="2000" b="1" dirty="0">
              <a:solidFill>
                <a:srgbClr val="FFFF00"/>
              </a:solidFill>
              <a:effectLst>
                <a:outerShdw blurRad="38100" dist="38100" dir="2700000" algn="tl">
                  <a:srgbClr val="000000">
                    <a:alpha val="43137"/>
                  </a:srgbClr>
                </a:outerShdw>
              </a:effectLst>
              <a:latin typeface="+mn-ea"/>
            </a:endParaRPr>
          </a:p>
        </p:txBody>
      </p:sp>
      <p:sp>
        <p:nvSpPr>
          <p:cNvPr id="6" name="文字方塊 5"/>
          <p:cNvSpPr txBox="1"/>
          <p:nvPr/>
        </p:nvSpPr>
        <p:spPr>
          <a:xfrm>
            <a:off x="3014794" y="6282486"/>
            <a:ext cx="772898" cy="400110"/>
          </a:xfrm>
          <a:prstGeom prst="rect">
            <a:avLst/>
          </a:prstGeom>
          <a:noFill/>
          <a:ln>
            <a:noFill/>
          </a:ln>
        </p:spPr>
        <p:txBody>
          <a:bodyPr wrap="square" rtlCol="0">
            <a:spAutoFit/>
          </a:bodyPr>
          <a:lstStyle/>
          <a:p>
            <a:r>
              <a:rPr lang="en-US" altLang="zh-TW" sz="2000" b="1" dirty="0">
                <a:solidFill>
                  <a:srgbClr val="FFFF00"/>
                </a:solidFill>
                <a:effectLst>
                  <a:outerShdw blurRad="38100" dist="38100" dir="2700000" algn="tl">
                    <a:srgbClr val="000000">
                      <a:alpha val="43137"/>
                    </a:srgbClr>
                  </a:outerShdw>
                </a:effectLst>
                <a:latin typeface="+mn-ea"/>
              </a:rPr>
              <a:t>0.25</a:t>
            </a:r>
            <a:endParaRPr lang="zh-TW" altLang="en-US" sz="2000" b="1" dirty="0">
              <a:solidFill>
                <a:srgbClr val="FFFF00"/>
              </a:solidFill>
              <a:effectLst>
                <a:outerShdw blurRad="38100" dist="38100" dir="2700000" algn="tl">
                  <a:srgbClr val="000000">
                    <a:alpha val="43137"/>
                  </a:srgbClr>
                </a:outerShdw>
              </a:effectLst>
              <a:latin typeface="+mn-ea"/>
            </a:endParaRPr>
          </a:p>
        </p:txBody>
      </p:sp>
      <p:sp>
        <p:nvSpPr>
          <p:cNvPr id="7" name="文字方塊 6"/>
          <p:cNvSpPr txBox="1"/>
          <p:nvPr/>
        </p:nvSpPr>
        <p:spPr>
          <a:xfrm>
            <a:off x="7697275" y="6305499"/>
            <a:ext cx="1217331" cy="400110"/>
          </a:xfrm>
          <a:prstGeom prst="rect">
            <a:avLst/>
          </a:prstGeom>
          <a:noFill/>
          <a:ln>
            <a:noFill/>
          </a:ln>
        </p:spPr>
        <p:txBody>
          <a:bodyPr wrap="square" rtlCol="0">
            <a:spAutoFit/>
          </a:bodyPr>
          <a:lstStyle/>
          <a:p>
            <a:r>
              <a:rPr lang="en-US" altLang="zh-TW" sz="2000" b="1" dirty="0">
                <a:solidFill>
                  <a:srgbClr val="FFFF00"/>
                </a:solidFill>
                <a:effectLst>
                  <a:outerShdw blurRad="38100" dist="38100" dir="2700000" algn="tl">
                    <a:srgbClr val="000000">
                      <a:alpha val="43137"/>
                    </a:srgbClr>
                  </a:outerShdw>
                </a:effectLst>
                <a:latin typeface="+mn-ea"/>
                <a:cs typeface="Times New Roman" panose="02020603050405020304" pitchFamily="18" charset="0"/>
              </a:rPr>
              <a:t>Delta</a:t>
            </a:r>
            <a:r>
              <a:rPr lang="zh-TW" altLang="en-US" sz="2000" b="1" dirty="0">
                <a:solidFill>
                  <a:srgbClr val="FFFF00"/>
                </a:solidFill>
                <a:effectLst>
                  <a:outerShdw blurRad="38100" dist="38100" dir="2700000" algn="tl">
                    <a:srgbClr val="000000">
                      <a:alpha val="43137"/>
                    </a:srgbClr>
                  </a:outerShdw>
                </a:effectLst>
                <a:latin typeface="+mn-ea"/>
                <a:cs typeface="Times New Roman" panose="02020603050405020304" pitchFamily="18" charset="0"/>
              </a:rPr>
              <a:t>值</a:t>
            </a:r>
          </a:p>
        </p:txBody>
      </p:sp>
      <p:grpSp>
        <p:nvGrpSpPr>
          <p:cNvPr id="8" name="群組 7"/>
          <p:cNvGrpSpPr/>
          <p:nvPr/>
        </p:nvGrpSpPr>
        <p:grpSpPr>
          <a:xfrm>
            <a:off x="328727" y="2548314"/>
            <a:ext cx="8369141" cy="3830909"/>
            <a:chOff x="654277" y="2314452"/>
            <a:chExt cx="7602575" cy="3830909"/>
          </a:xfrm>
        </p:grpSpPr>
        <p:sp>
          <p:nvSpPr>
            <p:cNvPr id="9" name="矩形 8"/>
            <p:cNvSpPr/>
            <p:nvPr/>
          </p:nvSpPr>
          <p:spPr bwMode="auto">
            <a:xfrm>
              <a:off x="3393088" y="2708837"/>
              <a:ext cx="3110694" cy="342682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00FF00"/>
                </a:solidFill>
                <a:effectLst>
                  <a:outerShdw blurRad="38100" dist="38100" dir="2700000" algn="tl">
                    <a:srgbClr val="000000">
                      <a:alpha val="43137"/>
                    </a:srgbClr>
                  </a:outerShdw>
                </a:effectLst>
                <a:latin typeface="+mn-ea"/>
              </a:endParaRPr>
            </a:p>
          </p:txBody>
        </p:sp>
        <p:sp>
          <p:nvSpPr>
            <p:cNvPr id="10" name="矩形 9"/>
            <p:cNvSpPr/>
            <p:nvPr/>
          </p:nvSpPr>
          <p:spPr bwMode="auto">
            <a:xfrm>
              <a:off x="6479151" y="2700940"/>
              <a:ext cx="1766206" cy="3426828"/>
            </a:xfrm>
            <a:prstGeom prst="rect">
              <a:avLst/>
            </a:prstGeom>
            <a:solidFill>
              <a:srgbClr val="0070C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b="1" i="0" u="none" strike="noStrike" cap="none" normalizeH="0" baseline="0" dirty="0" smtClean="0">
                <a:ln>
                  <a:noFill/>
                </a:ln>
                <a:solidFill>
                  <a:srgbClr val="00FF00"/>
                </a:solidFill>
                <a:effectLst>
                  <a:outerShdw blurRad="38100" dist="38100" dir="2700000" algn="tl">
                    <a:srgbClr val="000000">
                      <a:alpha val="43137"/>
                    </a:srgbClr>
                  </a:outerShdw>
                </a:effectLst>
                <a:latin typeface="+mn-ea"/>
              </a:endParaRPr>
            </a:p>
          </p:txBody>
        </p:sp>
        <p:sp>
          <p:nvSpPr>
            <p:cNvPr id="11" name="矩形 10"/>
            <p:cNvSpPr/>
            <p:nvPr/>
          </p:nvSpPr>
          <p:spPr bwMode="auto">
            <a:xfrm>
              <a:off x="1563211" y="2718533"/>
              <a:ext cx="1822979" cy="3426828"/>
            </a:xfrm>
            <a:prstGeom prst="rect">
              <a:avLst/>
            </a:prstGeom>
            <a:solidFill>
              <a:srgbClr val="0070C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b="1" i="0" u="none" strike="noStrike" cap="none" normalizeH="0" baseline="0" dirty="0" smtClean="0">
                <a:ln>
                  <a:noFill/>
                </a:ln>
                <a:solidFill>
                  <a:srgbClr val="00FF00"/>
                </a:solidFill>
                <a:effectLst>
                  <a:outerShdw blurRad="38100" dist="38100" dir="2700000" algn="tl">
                    <a:srgbClr val="000000">
                      <a:alpha val="43137"/>
                    </a:srgbClr>
                  </a:outerShdw>
                </a:effectLst>
                <a:latin typeface="+mn-ea"/>
              </a:endParaRPr>
            </a:p>
          </p:txBody>
        </p:sp>
        <p:sp>
          <p:nvSpPr>
            <p:cNvPr id="12" name="矩形 11"/>
            <p:cNvSpPr/>
            <p:nvPr/>
          </p:nvSpPr>
          <p:spPr bwMode="auto">
            <a:xfrm>
              <a:off x="1563211" y="6029140"/>
              <a:ext cx="6682146" cy="87040"/>
            </a:xfrm>
            <a:prstGeom prst="rect">
              <a:avLst/>
            </a:prstGeom>
            <a:solidFill>
              <a:schemeClr val="tx1"/>
            </a:solidFill>
            <a:ln w="9525" cap="flat" cmpd="sng" algn="ctr">
              <a:solidFill>
                <a:srgbClr val="003774"/>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000" b="1" i="0" u="none" strike="noStrike" cap="none" normalizeH="0" baseline="0">
                <a:ln>
                  <a:noFill/>
                </a:ln>
                <a:solidFill>
                  <a:srgbClr val="00FF00"/>
                </a:solidFill>
                <a:effectLst>
                  <a:outerShdw blurRad="38100" dist="38100" dir="2700000" algn="tl">
                    <a:srgbClr val="000000">
                      <a:alpha val="43137"/>
                    </a:srgbClr>
                  </a:outerShdw>
                </a:effectLst>
                <a:latin typeface="+mn-ea"/>
              </a:endParaRPr>
            </a:p>
          </p:txBody>
        </p:sp>
        <p:sp>
          <p:nvSpPr>
            <p:cNvPr id="13" name="矩形 12"/>
            <p:cNvSpPr/>
            <p:nvPr/>
          </p:nvSpPr>
          <p:spPr bwMode="auto">
            <a:xfrm flipH="1" flipV="1">
              <a:off x="1513987" y="2686568"/>
              <a:ext cx="56123" cy="3426828"/>
            </a:xfrm>
            <a:prstGeom prst="rect">
              <a:avLst/>
            </a:prstGeom>
            <a:solidFill>
              <a:schemeClr val="tx1"/>
            </a:solidFill>
            <a:ln w="9525" cap="flat" cmpd="sng" algn="ctr">
              <a:solidFill>
                <a:srgbClr val="003774"/>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000" b="1" i="0" u="none" strike="noStrike" cap="none" normalizeH="0" baseline="0">
                <a:ln>
                  <a:noFill/>
                </a:ln>
                <a:solidFill>
                  <a:srgbClr val="00FF00"/>
                </a:solidFill>
                <a:effectLst>
                  <a:outerShdw blurRad="38100" dist="38100" dir="2700000" algn="tl">
                    <a:srgbClr val="000000">
                      <a:alpha val="43137"/>
                    </a:srgbClr>
                  </a:outerShdw>
                </a:effectLst>
                <a:latin typeface="+mn-ea"/>
              </a:endParaRPr>
            </a:p>
          </p:txBody>
        </p:sp>
        <p:sp>
          <p:nvSpPr>
            <p:cNvPr id="14" name="文字方塊 13"/>
            <p:cNvSpPr txBox="1"/>
            <p:nvPr/>
          </p:nvSpPr>
          <p:spPr>
            <a:xfrm>
              <a:off x="654277" y="2314452"/>
              <a:ext cx="1158327" cy="400110"/>
            </a:xfrm>
            <a:prstGeom prst="rect">
              <a:avLst/>
            </a:prstGeom>
            <a:noFill/>
            <a:ln>
              <a:noFill/>
            </a:ln>
          </p:spPr>
          <p:txBody>
            <a:bodyPr wrap="square" rtlCol="0">
              <a:spAutoFit/>
            </a:bodyPr>
            <a:lstStyle/>
            <a:p>
              <a:r>
                <a:rPr lang="zh-TW" altLang="en-US" sz="2000" b="1" dirty="0">
                  <a:solidFill>
                    <a:srgbClr val="00FF00"/>
                  </a:solidFill>
                  <a:effectLst>
                    <a:outerShdw blurRad="38100" dist="38100" dir="2700000" algn="tl">
                      <a:srgbClr val="000000">
                        <a:alpha val="43137"/>
                      </a:srgbClr>
                    </a:outerShdw>
                  </a:effectLst>
                  <a:latin typeface="+mn-ea"/>
                </a:rPr>
                <a:t>退單點數</a:t>
              </a:r>
            </a:p>
          </p:txBody>
        </p:sp>
        <p:cxnSp>
          <p:nvCxnSpPr>
            <p:cNvPr id="15" name="直線接點 14"/>
            <p:cNvCxnSpPr/>
            <p:nvPr/>
          </p:nvCxnSpPr>
          <p:spPr bwMode="auto">
            <a:xfrm>
              <a:off x="1588298" y="3407119"/>
              <a:ext cx="4889375" cy="27428"/>
            </a:xfrm>
            <a:prstGeom prst="line">
              <a:avLst/>
            </a:prstGeom>
            <a:solidFill>
              <a:schemeClr val="accent1"/>
            </a:solidFill>
            <a:ln w="12700" cap="flat" cmpd="sng" algn="ctr">
              <a:solidFill>
                <a:srgbClr val="003774"/>
              </a:solidFill>
              <a:prstDash val="sysDash"/>
              <a:miter lim="800000"/>
              <a:headEnd type="none" w="med" len="med"/>
              <a:tailEnd type="none" w="med" len="med"/>
            </a:ln>
            <a:effectLst/>
          </p:spPr>
        </p:cxnSp>
        <p:sp>
          <p:nvSpPr>
            <p:cNvPr id="16" name="文字方塊 15"/>
            <p:cNvSpPr txBox="1"/>
            <p:nvPr/>
          </p:nvSpPr>
          <p:spPr>
            <a:xfrm>
              <a:off x="6515277" y="3535219"/>
              <a:ext cx="1741575" cy="923330"/>
            </a:xfrm>
            <a:prstGeom prst="rect">
              <a:avLst/>
            </a:prstGeom>
            <a:noFill/>
            <a:ln>
              <a:noFill/>
            </a:ln>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mn-ea"/>
                </a:rPr>
                <a:t>最近</a:t>
              </a:r>
              <a:r>
                <a:rPr lang="zh-TW" altLang="en-US" b="1" dirty="0">
                  <a:solidFill>
                    <a:srgbClr val="00FF00"/>
                  </a:solidFill>
                  <a:effectLst>
                    <a:outerShdw blurRad="38100" dist="38100" dir="2700000" algn="tl">
                      <a:srgbClr val="000000">
                        <a:alpha val="43137"/>
                      </a:srgbClr>
                    </a:outerShdw>
                  </a:effectLst>
                  <a:latin typeface="+mn-ea"/>
                </a:rPr>
                <a:t>加權指數</a:t>
              </a:r>
              <a:r>
                <a:rPr lang="zh-TW" altLang="en-US" b="1" dirty="0" smtClean="0">
                  <a:solidFill>
                    <a:srgbClr val="00FF00"/>
                  </a:solidFill>
                  <a:effectLst>
                    <a:outerShdw blurRad="38100" dist="38100" dir="2700000" algn="tl">
                      <a:srgbClr val="000000">
                        <a:alpha val="43137"/>
                      </a:srgbClr>
                    </a:outerShdw>
                  </a:effectLst>
                  <a:latin typeface="+mn-ea"/>
                </a:rPr>
                <a:t>收盤</a:t>
              </a:r>
              <a:r>
                <a:rPr lang="zh-TW" altLang="en-US" b="1" dirty="0">
                  <a:solidFill>
                    <a:srgbClr val="00FF00"/>
                  </a:solidFill>
                  <a:effectLst>
                    <a:outerShdw blurRad="38100" dist="38100" dir="2700000" algn="tl">
                      <a:srgbClr val="000000">
                        <a:alpha val="43137"/>
                      </a:srgbClr>
                    </a:outerShdw>
                  </a:effectLst>
                  <a:latin typeface="+mn-ea"/>
                </a:rPr>
                <a:t>價</a:t>
              </a:r>
              <a:r>
                <a:rPr lang="en-US" altLang="zh-TW" b="1" dirty="0" smtClean="0">
                  <a:solidFill>
                    <a:srgbClr val="00FF00"/>
                  </a:solidFill>
                  <a:effectLst>
                    <a:outerShdw blurRad="38100" dist="38100" dir="2700000" algn="tl">
                      <a:srgbClr val="000000">
                        <a:alpha val="43137"/>
                      </a:srgbClr>
                    </a:outerShdw>
                  </a:effectLst>
                  <a:latin typeface="+mn-ea"/>
                  <a:cs typeface="Times New Roman" panose="02020603050405020304" pitchFamily="18" charset="0"/>
                </a:rPr>
                <a:t>×</a:t>
              </a:r>
              <a:r>
                <a:rPr lang="en-US" altLang="zh-TW" b="1" dirty="0">
                  <a:solidFill>
                    <a:srgbClr val="00FF00"/>
                  </a:solidFill>
                  <a:effectLst>
                    <a:outerShdw blurRad="38100" dist="38100" dir="2700000" algn="tl">
                      <a:srgbClr val="000000">
                        <a:alpha val="43137"/>
                      </a:srgbClr>
                    </a:outerShdw>
                  </a:effectLst>
                  <a:latin typeface="+mn-ea"/>
                  <a:cs typeface="Times New Roman" panose="02020603050405020304" pitchFamily="18" charset="0"/>
                </a:rPr>
                <a:t>2</a:t>
              </a:r>
              <a:r>
                <a:rPr lang="en-US" altLang="zh-TW" b="1" dirty="0" smtClean="0">
                  <a:solidFill>
                    <a:srgbClr val="00FF00"/>
                  </a:solidFill>
                  <a:effectLst>
                    <a:outerShdw blurRad="38100" dist="38100" dir="2700000" algn="tl">
                      <a:srgbClr val="000000">
                        <a:alpha val="43137"/>
                      </a:srgbClr>
                    </a:outerShdw>
                  </a:effectLst>
                  <a:latin typeface="+mn-ea"/>
                  <a:cs typeface="Times New Roman" panose="02020603050405020304" pitchFamily="18" charset="0"/>
                </a:rPr>
                <a:t>%</a:t>
              </a:r>
            </a:p>
            <a:p>
              <a:r>
                <a:rPr lang="en-US" altLang="zh-TW" b="1" dirty="0" smtClean="0">
                  <a:solidFill>
                    <a:srgbClr val="00FF00"/>
                  </a:solidFill>
                  <a:effectLst>
                    <a:outerShdw blurRad="38100" dist="38100" dir="2700000" algn="tl">
                      <a:srgbClr val="000000">
                        <a:alpha val="43137"/>
                      </a:srgbClr>
                    </a:outerShdw>
                  </a:effectLst>
                  <a:latin typeface="+mn-ea"/>
                  <a:cs typeface="Times New Roman" panose="02020603050405020304" pitchFamily="18" charset="0"/>
                </a:rPr>
                <a:t>=200</a:t>
              </a:r>
              <a:r>
                <a:rPr lang="zh-TW" altLang="en-US" b="1" dirty="0" smtClean="0">
                  <a:solidFill>
                    <a:srgbClr val="00FF00"/>
                  </a:solidFill>
                  <a:effectLst>
                    <a:outerShdw blurRad="38100" dist="38100" dir="2700000" algn="tl">
                      <a:srgbClr val="000000">
                        <a:alpha val="43137"/>
                      </a:srgbClr>
                    </a:outerShdw>
                  </a:effectLst>
                  <a:latin typeface="+mn-ea"/>
                  <a:cs typeface="Times New Roman" panose="02020603050405020304" pitchFamily="18" charset="0"/>
                </a:rPr>
                <a:t>點</a:t>
              </a:r>
              <a:endParaRPr lang="zh-TW" altLang="en-US" b="1" dirty="0">
                <a:solidFill>
                  <a:srgbClr val="00FF00"/>
                </a:solidFill>
                <a:effectLst>
                  <a:outerShdw blurRad="38100" dist="38100" dir="2700000" algn="tl">
                    <a:srgbClr val="000000">
                      <a:alpha val="43137"/>
                    </a:srgbClr>
                  </a:outerShdw>
                </a:effectLst>
                <a:latin typeface="+mn-ea"/>
                <a:cs typeface="Times New Roman" panose="02020603050405020304" pitchFamily="18" charset="0"/>
              </a:endParaRPr>
            </a:p>
          </p:txBody>
        </p:sp>
        <p:cxnSp>
          <p:nvCxnSpPr>
            <p:cNvPr id="17" name="直線接點 16"/>
            <p:cNvCxnSpPr/>
            <p:nvPr/>
          </p:nvCxnSpPr>
          <p:spPr bwMode="auto">
            <a:xfrm flipH="1">
              <a:off x="6472557" y="3444379"/>
              <a:ext cx="4019" cy="2550668"/>
            </a:xfrm>
            <a:prstGeom prst="line">
              <a:avLst/>
            </a:prstGeom>
            <a:solidFill>
              <a:schemeClr val="accent1"/>
            </a:solidFill>
            <a:ln w="25400" cap="flat" cmpd="sng" algn="ctr">
              <a:solidFill>
                <a:srgbClr val="003774"/>
              </a:solidFill>
              <a:prstDash val="sysDash"/>
              <a:miter lim="800000"/>
              <a:headEnd type="none" w="med" len="med"/>
              <a:tailEnd type="none" w="med" len="med"/>
            </a:ln>
            <a:effectLst/>
          </p:spPr>
        </p:cxnSp>
        <p:cxnSp>
          <p:nvCxnSpPr>
            <p:cNvPr id="18" name="直線接點 17"/>
            <p:cNvCxnSpPr/>
            <p:nvPr/>
          </p:nvCxnSpPr>
          <p:spPr bwMode="auto">
            <a:xfrm flipH="1">
              <a:off x="3387550" y="5381428"/>
              <a:ext cx="8113" cy="690209"/>
            </a:xfrm>
            <a:prstGeom prst="line">
              <a:avLst/>
            </a:prstGeom>
            <a:solidFill>
              <a:schemeClr val="accent1"/>
            </a:solidFill>
            <a:ln w="25400" cap="flat" cmpd="sng" algn="ctr">
              <a:solidFill>
                <a:srgbClr val="003774"/>
              </a:solidFill>
              <a:prstDash val="sysDash"/>
              <a:miter lim="800000"/>
              <a:headEnd type="none" w="med" len="med"/>
              <a:tailEnd type="none" w="med" len="med"/>
            </a:ln>
            <a:effectLst/>
          </p:spPr>
        </p:cxnSp>
        <p:cxnSp>
          <p:nvCxnSpPr>
            <p:cNvPr id="19" name="直線接點 18"/>
            <p:cNvCxnSpPr/>
            <p:nvPr/>
          </p:nvCxnSpPr>
          <p:spPr bwMode="auto">
            <a:xfrm flipV="1">
              <a:off x="3395663" y="3444379"/>
              <a:ext cx="3074014" cy="1937050"/>
            </a:xfrm>
            <a:prstGeom prst="line">
              <a:avLst/>
            </a:prstGeom>
            <a:solidFill>
              <a:schemeClr val="accent1"/>
            </a:solidFill>
            <a:ln w="57150" cap="flat" cmpd="sng" algn="ctr">
              <a:solidFill>
                <a:srgbClr val="FF0000"/>
              </a:solidFill>
              <a:prstDash val="solid"/>
              <a:miter lim="800000"/>
              <a:headEnd type="none" w="med" len="med"/>
              <a:tailEnd type="none" w="med" len="med"/>
            </a:ln>
            <a:effectLst/>
          </p:spPr>
        </p:cxnSp>
        <p:cxnSp>
          <p:nvCxnSpPr>
            <p:cNvPr id="20" name="直線接點 19"/>
            <p:cNvCxnSpPr/>
            <p:nvPr/>
          </p:nvCxnSpPr>
          <p:spPr bwMode="auto">
            <a:xfrm>
              <a:off x="1546034" y="5381428"/>
              <a:ext cx="1874260" cy="0"/>
            </a:xfrm>
            <a:prstGeom prst="line">
              <a:avLst/>
            </a:prstGeom>
            <a:solidFill>
              <a:schemeClr val="accent1"/>
            </a:solidFill>
            <a:ln w="57150" cap="flat" cmpd="sng" algn="ctr">
              <a:solidFill>
                <a:srgbClr val="FF0000"/>
              </a:solidFill>
              <a:prstDash val="solid"/>
              <a:miter lim="800000"/>
              <a:headEnd type="none" w="med" len="med"/>
              <a:tailEnd type="none" w="med" len="med"/>
            </a:ln>
            <a:effectLst/>
          </p:spPr>
        </p:cxnSp>
        <p:cxnSp>
          <p:nvCxnSpPr>
            <p:cNvPr id="21" name="直線接點 20"/>
            <p:cNvCxnSpPr/>
            <p:nvPr/>
          </p:nvCxnSpPr>
          <p:spPr bwMode="auto">
            <a:xfrm>
              <a:off x="6451522" y="3444379"/>
              <a:ext cx="1792771" cy="16858"/>
            </a:xfrm>
            <a:prstGeom prst="line">
              <a:avLst/>
            </a:prstGeom>
            <a:solidFill>
              <a:schemeClr val="accent1"/>
            </a:solidFill>
            <a:ln w="57150" cap="flat" cmpd="sng" algn="ctr">
              <a:solidFill>
                <a:srgbClr val="FF0000"/>
              </a:solidFill>
              <a:prstDash val="solid"/>
              <a:miter lim="800000"/>
              <a:headEnd type="none" w="med" len="med"/>
              <a:tailEnd type="none" w="med" len="med"/>
            </a:ln>
            <a:effectLst/>
          </p:spPr>
        </p:cxnSp>
        <p:sp>
          <p:nvSpPr>
            <p:cNvPr id="22" name="文字方塊 21"/>
            <p:cNvSpPr txBox="1"/>
            <p:nvPr/>
          </p:nvSpPr>
          <p:spPr>
            <a:xfrm>
              <a:off x="1551716" y="4461166"/>
              <a:ext cx="1757848" cy="923330"/>
            </a:xfrm>
            <a:prstGeom prst="rect">
              <a:avLst/>
            </a:prstGeom>
            <a:noFill/>
            <a:ln>
              <a:noFill/>
            </a:ln>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mn-ea"/>
                </a:rPr>
                <a:t>最近</a:t>
              </a:r>
              <a:r>
                <a:rPr lang="zh-TW" altLang="en-US" b="1" dirty="0">
                  <a:solidFill>
                    <a:srgbClr val="00FF00"/>
                  </a:solidFill>
                  <a:effectLst>
                    <a:outerShdw blurRad="38100" dist="38100" dir="2700000" algn="tl">
                      <a:srgbClr val="000000">
                        <a:alpha val="43137"/>
                      </a:srgbClr>
                    </a:outerShdw>
                  </a:effectLst>
                  <a:latin typeface="+mn-ea"/>
                </a:rPr>
                <a:t>加權指數</a:t>
              </a:r>
              <a:r>
                <a:rPr lang="zh-TW" altLang="en-US" b="1" dirty="0" smtClean="0">
                  <a:solidFill>
                    <a:srgbClr val="00FF00"/>
                  </a:solidFill>
                  <a:effectLst>
                    <a:outerShdw blurRad="38100" dist="38100" dir="2700000" algn="tl">
                      <a:srgbClr val="000000">
                        <a:alpha val="43137"/>
                      </a:srgbClr>
                    </a:outerShdw>
                  </a:effectLst>
                  <a:latin typeface="+mn-ea"/>
                </a:rPr>
                <a:t>收盤</a:t>
              </a:r>
              <a:r>
                <a:rPr lang="zh-TW" altLang="en-US" b="1" dirty="0">
                  <a:solidFill>
                    <a:srgbClr val="00FF00"/>
                  </a:solidFill>
                  <a:effectLst>
                    <a:outerShdw blurRad="38100" dist="38100" dir="2700000" algn="tl">
                      <a:srgbClr val="000000">
                        <a:alpha val="43137"/>
                      </a:srgbClr>
                    </a:outerShdw>
                  </a:effectLst>
                  <a:latin typeface="+mn-ea"/>
                </a:rPr>
                <a:t>價</a:t>
              </a:r>
              <a:r>
                <a:rPr lang="en-US" altLang="zh-TW" b="1" dirty="0" smtClean="0">
                  <a:solidFill>
                    <a:srgbClr val="00FF00"/>
                  </a:solidFill>
                  <a:effectLst>
                    <a:outerShdw blurRad="38100" dist="38100" dir="2700000" algn="tl">
                      <a:srgbClr val="000000">
                        <a:alpha val="43137"/>
                      </a:srgbClr>
                    </a:outerShdw>
                  </a:effectLst>
                  <a:latin typeface="+mn-ea"/>
                  <a:cs typeface="Times New Roman" panose="02020603050405020304" pitchFamily="18" charset="0"/>
                </a:rPr>
                <a:t>×</a:t>
              </a:r>
              <a:r>
                <a:rPr lang="en-US" altLang="zh-TW" b="1" dirty="0">
                  <a:solidFill>
                    <a:srgbClr val="00FF00"/>
                  </a:solidFill>
                  <a:effectLst>
                    <a:outerShdw blurRad="38100" dist="38100" dir="2700000" algn="tl">
                      <a:srgbClr val="000000">
                        <a:alpha val="43137"/>
                      </a:srgbClr>
                    </a:outerShdw>
                  </a:effectLst>
                  <a:latin typeface="+mn-ea"/>
                  <a:cs typeface="Times New Roman" panose="02020603050405020304" pitchFamily="18" charset="0"/>
                </a:rPr>
                <a:t>1</a:t>
              </a:r>
              <a:r>
                <a:rPr lang="en-US" altLang="zh-TW" b="1" dirty="0" smtClean="0">
                  <a:solidFill>
                    <a:srgbClr val="00FF00"/>
                  </a:solidFill>
                  <a:effectLst>
                    <a:outerShdw blurRad="38100" dist="38100" dir="2700000" algn="tl">
                      <a:srgbClr val="000000">
                        <a:alpha val="43137"/>
                      </a:srgbClr>
                    </a:outerShdw>
                  </a:effectLst>
                  <a:latin typeface="+mn-ea"/>
                  <a:cs typeface="Times New Roman" panose="02020603050405020304" pitchFamily="18" charset="0"/>
                </a:rPr>
                <a:t>%</a:t>
              </a:r>
            </a:p>
            <a:p>
              <a:r>
                <a:rPr lang="en-US" altLang="zh-TW" b="1" dirty="0" smtClean="0">
                  <a:solidFill>
                    <a:srgbClr val="00FF00"/>
                  </a:solidFill>
                  <a:effectLst>
                    <a:outerShdw blurRad="38100" dist="38100" dir="2700000" algn="tl">
                      <a:srgbClr val="000000">
                        <a:alpha val="43137"/>
                      </a:srgbClr>
                    </a:outerShdw>
                  </a:effectLst>
                  <a:latin typeface="+mn-ea"/>
                  <a:cs typeface="Times New Roman" panose="02020603050405020304" pitchFamily="18" charset="0"/>
                </a:rPr>
                <a:t>=100</a:t>
              </a:r>
              <a:r>
                <a:rPr lang="zh-TW" altLang="en-US" b="1" dirty="0" smtClean="0">
                  <a:solidFill>
                    <a:srgbClr val="00FF00"/>
                  </a:solidFill>
                  <a:effectLst>
                    <a:outerShdw blurRad="38100" dist="38100" dir="2700000" algn="tl">
                      <a:srgbClr val="000000">
                        <a:alpha val="43137"/>
                      </a:srgbClr>
                    </a:outerShdw>
                  </a:effectLst>
                  <a:latin typeface="+mn-ea"/>
                  <a:cs typeface="Times New Roman" panose="02020603050405020304" pitchFamily="18" charset="0"/>
                </a:rPr>
                <a:t>點</a:t>
              </a:r>
              <a:endParaRPr lang="zh-TW" altLang="en-US" b="1" dirty="0">
                <a:solidFill>
                  <a:srgbClr val="00FF00"/>
                </a:solidFill>
                <a:effectLst>
                  <a:outerShdw blurRad="38100" dist="38100" dir="2700000" algn="tl">
                    <a:srgbClr val="000000">
                      <a:alpha val="43137"/>
                    </a:srgbClr>
                  </a:outerShdw>
                </a:effectLst>
                <a:latin typeface="+mn-ea"/>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3" name="文字方塊 22"/>
                <p:cNvSpPr txBox="1"/>
                <p:nvPr/>
              </p:nvSpPr>
              <p:spPr>
                <a:xfrm>
                  <a:off x="3386191" y="3367629"/>
                  <a:ext cx="2907050" cy="830997"/>
                </a:xfrm>
                <a:prstGeom prst="rect">
                  <a:avLst/>
                </a:prstGeom>
                <a:noFill/>
                <a:ln>
                  <a:noFill/>
                </a:ln>
              </p:spPr>
              <p:txBody>
                <a:bodyPr wrap="square" rtlCol="0">
                  <a:spAutoFit/>
                </a:bodyPr>
                <a:lstStyle/>
                <a:p>
                  <a14:m>
                    <m:oMath xmlns:m="http://schemas.openxmlformats.org/officeDocument/2006/math">
                      <m:r>
                        <m:rPr>
                          <m:nor/>
                        </m:rPr>
                        <a:rPr lang="zh-TW" altLang="en-US" sz="1600" b="1" dirty="0" smtClean="0">
                          <a:solidFill>
                            <a:schemeClr val="bg1"/>
                          </a:solidFill>
                          <a:effectLst/>
                          <a:latin typeface="+mn-ea"/>
                        </a:rPr>
                        <m:t>最近加權指數收盤價</m:t>
                      </m:r>
                      <m:r>
                        <a:rPr lang="zh-TW" altLang="en-US" sz="1600" b="1" dirty="0">
                          <a:solidFill>
                            <a:schemeClr val="bg1"/>
                          </a:solidFill>
                          <a:effectLst/>
                          <a:latin typeface="Cambria Math"/>
                        </a:rPr>
                        <m:t> </m:t>
                      </m:r>
                      <m:r>
                        <m:rPr>
                          <m:nor/>
                        </m:rPr>
                        <a:rPr lang="en-US" altLang="zh-TW" sz="1600" b="1" dirty="0">
                          <a:solidFill>
                            <a:schemeClr val="bg1"/>
                          </a:solidFill>
                          <a:effectLst/>
                          <a:latin typeface="+mn-ea"/>
                        </a:rPr>
                        <m:t>×</m:t>
                      </m:r>
                      <m:r>
                        <a:rPr lang="zh-TW" altLang="en-US" sz="1600" b="1" dirty="0">
                          <a:solidFill>
                            <a:schemeClr val="bg1"/>
                          </a:solidFill>
                          <a:effectLst/>
                          <a:latin typeface="Cambria Math"/>
                        </a:rPr>
                        <m:t> </m:t>
                      </m:r>
                      <m:r>
                        <m:rPr>
                          <m:nor/>
                        </m:rPr>
                        <a:rPr lang="en-US" altLang="zh-TW" sz="1600" b="1" dirty="0">
                          <a:solidFill>
                            <a:schemeClr val="bg1"/>
                          </a:solidFill>
                          <a:effectLst/>
                          <a:latin typeface="+mn-ea"/>
                        </a:rPr>
                        <m:t>2%</m:t>
                      </m:r>
                    </m:oMath>
                  </a14:m>
                  <a:r>
                    <a:rPr lang="en-US" altLang="zh-TW" sz="1600" b="1" dirty="0">
                      <a:solidFill>
                        <a:schemeClr val="bg1"/>
                      </a:solidFill>
                      <a:effectLst/>
                      <a:latin typeface="+mn-ea"/>
                      <a:cs typeface="Times New Roman" panose="02020603050405020304" pitchFamily="18" charset="0"/>
                    </a:rPr>
                    <a:t> </a:t>
                  </a:r>
                  <a14:m>
                    <m:oMath xmlns:m="http://schemas.openxmlformats.org/officeDocument/2006/math">
                      <m:r>
                        <m:rPr>
                          <m:nor/>
                        </m:rPr>
                        <a:rPr lang="en-US" altLang="zh-TW" sz="1600" b="1" dirty="0">
                          <a:solidFill>
                            <a:schemeClr val="bg1"/>
                          </a:solidFill>
                          <a:effectLst/>
                          <a:latin typeface="+mn-ea"/>
                          <a:cs typeface="Times New Roman" panose="02020603050405020304" pitchFamily="18" charset="0"/>
                        </a:rPr>
                        <m:t>×</m:t>
                      </m:r>
                    </m:oMath>
                  </a14:m>
                  <a:r>
                    <a:rPr lang="zh-TW" altLang="zh-TW" sz="1600" b="1" dirty="0">
                      <a:solidFill>
                        <a:schemeClr val="bg1"/>
                      </a:solidFill>
                      <a:effectLst/>
                      <a:latin typeface="+mn-ea"/>
                    </a:rPr>
                    <a:t> </a:t>
                  </a:r>
                  <a14:m>
                    <m:oMath xmlns:m="http://schemas.openxmlformats.org/officeDocument/2006/math">
                      <m:d>
                        <m:dPr>
                          <m:begChr m:val="|"/>
                          <m:endChr m:val="|"/>
                          <m:ctrlPr>
                            <a:rPr lang="zh-TW" altLang="zh-TW" sz="1600" b="1" i="1">
                              <a:solidFill>
                                <a:schemeClr val="bg1"/>
                              </a:solidFill>
                              <a:effectLst/>
                              <a:latin typeface="Cambria Math"/>
                            </a:rPr>
                          </m:ctrlPr>
                        </m:dPr>
                        <m:e>
                          <m:r>
                            <a:rPr lang="en-US" altLang="zh-TW" sz="1600" b="1" i="1">
                              <a:solidFill>
                                <a:schemeClr val="bg1"/>
                              </a:solidFill>
                              <a:effectLst/>
                              <a:latin typeface="Cambria Math"/>
                            </a:rPr>
                            <m:t>𝑫𝒆𝒍𝒕𝒂</m:t>
                          </m:r>
                          <m:r>
                            <a:rPr lang="en-US" altLang="zh-TW" sz="1600" b="1" i="1">
                              <a:solidFill>
                                <a:schemeClr val="bg1"/>
                              </a:solidFill>
                              <a:effectLst/>
                              <a:latin typeface="Cambria Math"/>
                            </a:rPr>
                            <m:t>×</m:t>
                          </m:r>
                          <m:r>
                            <a:rPr lang="en-US" altLang="zh-TW" sz="1600" b="1" i="1" smtClean="0">
                              <a:solidFill>
                                <a:schemeClr val="bg1"/>
                              </a:solidFill>
                              <a:effectLst/>
                              <a:latin typeface="Cambria Math"/>
                            </a:rPr>
                            <m:t>𝟐</m:t>
                          </m:r>
                        </m:e>
                      </m:d>
                    </m:oMath>
                  </a14:m>
                  <a:endParaRPr lang="en-US" altLang="zh-TW" sz="1600" b="1" dirty="0" smtClean="0">
                    <a:solidFill>
                      <a:schemeClr val="bg1"/>
                    </a:solidFill>
                    <a:effectLst/>
                    <a:latin typeface="+mn-ea"/>
                  </a:endParaRPr>
                </a:p>
                <a:p>
                  <a:r>
                    <a:rPr lang="en-US" altLang="zh-TW" sz="1600" b="1" dirty="0" smtClean="0">
                      <a:solidFill>
                        <a:schemeClr val="bg1"/>
                      </a:solidFill>
                      <a:effectLst/>
                      <a:latin typeface="+mn-ea"/>
                    </a:rPr>
                    <a:t>=200</a:t>
                  </a:r>
                  <a:r>
                    <a:rPr lang="zh-TW" altLang="en-US" sz="1600" b="1" dirty="0" smtClean="0">
                      <a:solidFill>
                        <a:schemeClr val="bg1"/>
                      </a:solidFill>
                      <a:effectLst/>
                      <a:latin typeface="+mn-ea"/>
                    </a:rPr>
                    <a:t>點</a:t>
                  </a:r>
                  <a:r>
                    <a:rPr lang="en-US" altLang="zh-TW" sz="1600" b="1" dirty="0" smtClean="0">
                      <a:solidFill>
                        <a:schemeClr val="bg1"/>
                      </a:solidFill>
                      <a:effectLst/>
                      <a:latin typeface="+mn-ea"/>
                    </a:rPr>
                    <a:t> </a:t>
                  </a:r>
                  <a14:m>
                    <m:oMath xmlns:m="http://schemas.openxmlformats.org/officeDocument/2006/math">
                      <m:r>
                        <m:rPr>
                          <m:nor/>
                        </m:rPr>
                        <a:rPr lang="en-US" altLang="zh-TW" sz="1600" b="1" dirty="0">
                          <a:solidFill>
                            <a:schemeClr val="bg1"/>
                          </a:solidFill>
                          <a:effectLst/>
                          <a:latin typeface="+mn-ea"/>
                          <a:cs typeface="Times New Roman" panose="02020603050405020304" pitchFamily="18" charset="0"/>
                        </a:rPr>
                        <m:t>×</m:t>
                      </m:r>
                    </m:oMath>
                  </a14:m>
                  <a:r>
                    <a:rPr lang="zh-TW" altLang="zh-TW" sz="1600" b="1" dirty="0">
                      <a:solidFill>
                        <a:schemeClr val="bg1"/>
                      </a:solidFill>
                      <a:effectLst/>
                      <a:latin typeface="+mn-ea"/>
                    </a:rPr>
                    <a:t> </a:t>
                  </a:r>
                  <a14:m>
                    <m:oMath xmlns:m="http://schemas.openxmlformats.org/officeDocument/2006/math">
                      <m:d>
                        <m:dPr>
                          <m:begChr m:val="|"/>
                          <m:endChr m:val="|"/>
                          <m:ctrlPr>
                            <a:rPr lang="zh-TW" altLang="zh-TW" sz="1600" b="1" i="1">
                              <a:solidFill>
                                <a:schemeClr val="bg1"/>
                              </a:solidFill>
                              <a:effectLst/>
                              <a:latin typeface="Cambria Math"/>
                            </a:rPr>
                          </m:ctrlPr>
                        </m:dPr>
                        <m:e>
                          <m:r>
                            <a:rPr lang="en-US" altLang="zh-TW" sz="1600" b="1" i="1">
                              <a:solidFill>
                                <a:schemeClr val="bg1"/>
                              </a:solidFill>
                              <a:effectLst/>
                              <a:latin typeface="Cambria Math"/>
                            </a:rPr>
                            <m:t>𝑫𝒆𝒍𝒕𝒂</m:t>
                          </m:r>
                          <m:r>
                            <a:rPr lang="en-US" altLang="zh-TW" sz="1600" b="1" i="1">
                              <a:solidFill>
                                <a:schemeClr val="bg1"/>
                              </a:solidFill>
                              <a:effectLst/>
                              <a:latin typeface="Cambria Math"/>
                            </a:rPr>
                            <m:t>×</m:t>
                          </m:r>
                          <m:r>
                            <a:rPr lang="en-US" altLang="zh-TW" sz="1600" b="1" i="1">
                              <a:solidFill>
                                <a:schemeClr val="bg1"/>
                              </a:solidFill>
                              <a:effectLst/>
                              <a:latin typeface="Cambria Math"/>
                            </a:rPr>
                            <m:t>𝟐</m:t>
                          </m:r>
                        </m:e>
                      </m:d>
                    </m:oMath>
                  </a14:m>
                  <a:endParaRPr lang="zh-TW" altLang="en-US" sz="1600" b="1" dirty="0">
                    <a:solidFill>
                      <a:schemeClr val="bg1"/>
                    </a:solidFill>
                    <a:effectLst/>
                    <a:latin typeface="+mn-ea"/>
                    <a:cs typeface="Times New Roman" panose="02020603050405020304" pitchFamily="18" charset="0"/>
                  </a:endParaRPr>
                </a:p>
              </p:txBody>
            </p:sp>
          </mc:Choice>
          <mc:Fallback xmlns="">
            <p:sp>
              <p:nvSpPr>
                <p:cNvPr id="23" name="文字方塊 22"/>
                <p:cNvSpPr txBox="1">
                  <a:spLocks noRot="1" noChangeAspect="1" noMove="1" noResize="1" noEditPoints="1" noAdjustHandles="1" noChangeArrowheads="1" noChangeShapeType="1" noTextEdit="1"/>
                </p:cNvSpPr>
                <p:nvPr/>
              </p:nvSpPr>
              <p:spPr>
                <a:xfrm>
                  <a:off x="3386191" y="3367629"/>
                  <a:ext cx="2907050" cy="830997"/>
                </a:xfrm>
                <a:prstGeom prst="rect">
                  <a:avLst/>
                </a:prstGeom>
                <a:blipFill rotWithShape="1">
                  <a:blip r:embed="rId3"/>
                  <a:stretch>
                    <a:fillRect l="-952" b="-8824"/>
                  </a:stretch>
                </a:blipFill>
                <a:ln>
                  <a:noFill/>
                </a:ln>
              </p:spPr>
              <p:txBody>
                <a:bodyPr/>
                <a:lstStyle/>
                <a:p>
                  <a:r>
                    <a:rPr lang="zh-TW" altLang="en-US">
                      <a:noFill/>
                    </a:rPr>
                    <a:t> </a:t>
                  </a:r>
                </a:p>
              </p:txBody>
            </p:sp>
          </mc:Fallback>
        </mc:AlternateContent>
        <p:sp>
          <p:nvSpPr>
            <p:cNvPr id="24" name="文字方塊 23"/>
            <p:cNvSpPr txBox="1"/>
            <p:nvPr/>
          </p:nvSpPr>
          <p:spPr>
            <a:xfrm>
              <a:off x="654278" y="5240071"/>
              <a:ext cx="914138" cy="400110"/>
            </a:xfrm>
            <a:prstGeom prst="rect">
              <a:avLst/>
            </a:prstGeom>
            <a:noFill/>
            <a:ln>
              <a:noFill/>
            </a:ln>
          </p:spPr>
          <p:txBody>
            <a:bodyPr wrap="square" rtlCol="0">
              <a:spAutoFit/>
            </a:bodyPr>
            <a:lstStyle/>
            <a:p>
              <a:r>
                <a:rPr lang="en-US" altLang="zh-TW" sz="2000" b="1" dirty="0" smtClean="0">
                  <a:solidFill>
                    <a:srgbClr val="00FF00"/>
                  </a:solidFill>
                  <a:effectLst>
                    <a:outerShdw blurRad="38100" dist="38100" dir="2700000" algn="tl">
                      <a:srgbClr val="000000">
                        <a:alpha val="43137"/>
                      </a:srgbClr>
                    </a:outerShdw>
                  </a:effectLst>
                  <a:latin typeface="+mn-ea"/>
                </a:rPr>
                <a:t>100</a:t>
              </a:r>
              <a:r>
                <a:rPr lang="zh-TW" altLang="en-US" sz="2000" b="1" dirty="0" smtClean="0">
                  <a:solidFill>
                    <a:srgbClr val="00FF00"/>
                  </a:solidFill>
                  <a:effectLst>
                    <a:outerShdw blurRad="38100" dist="38100" dir="2700000" algn="tl">
                      <a:srgbClr val="000000">
                        <a:alpha val="43137"/>
                      </a:srgbClr>
                    </a:outerShdw>
                  </a:effectLst>
                  <a:latin typeface="+mn-ea"/>
                </a:rPr>
                <a:t>點</a:t>
              </a:r>
              <a:endParaRPr lang="zh-TW" altLang="en-US" sz="2000" b="1" dirty="0">
                <a:solidFill>
                  <a:srgbClr val="00FF00"/>
                </a:solidFill>
                <a:effectLst>
                  <a:outerShdw blurRad="38100" dist="38100" dir="2700000" algn="tl">
                    <a:srgbClr val="000000">
                      <a:alpha val="43137"/>
                    </a:srgbClr>
                  </a:outerShdw>
                </a:effectLst>
                <a:latin typeface="+mn-ea"/>
                <a:cs typeface="Times New Roman" panose="02020603050405020304" pitchFamily="18" charset="0"/>
              </a:endParaRPr>
            </a:p>
          </p:txBody>
        </p:sp>
        <p:sp>
          <p:nvSpPr>
            <p:cNvPr id="25" name="文字方塊 24"/>
            <p:cNvSpPr txBox="1"/>
            <p:nvPr/>
          </p:nvSpPr>
          <p:spPr>
            <a:xfrm>
              <a:off x="657515" y="3240889"/>
              <a:ext cx="928116" cy="400110"/>
            </a:xfrm>
            <a:prstGeom prst="rect">
              <a:avLst/>
            </a:prstGeom>
            <a:noFill/>
            <a:ln>
              <a:noFill/>
            </a:ln>
          </p:spPr>
          <p:txBody>
            <a:bodyPr wrap="square" rtlCol="0">
              <a:spAutoFit/>
            </a:bodyPr>
            <a:lstStyle/>
            <a:p>
              <a:r>
                <a:rPr lang="en-US" altLang="zh-TW" sz="2000" b="1" dirty="0" smtClean="0">
                  <a:solidFill>
                    <a:srgbClr val="00FF00"/>
                  </a:solidFill>
                  <a:effectLst>
                    <a:outerShdw blurRad="38100" dist="38100" dir="2700000" algn="tl">
                      <a:srgbClr val="000000">
                        <a:alpha val="43137"/>
                      </a:srgbClr>
                    </a:outerShdw>
                  </a:effectLst>
                  <a:latin typeface="+mn-ea"/>
                  <a:cs typeface="Times New Roman" panose="02020603050405020304" pitchFamily="18" charset="0"/>
                </a:rPr>
                <a:t>200</a:t>
              </a:r>
              <a:r>
                <a:rPr lang="zh-TW" altLang="en-US" sz="2000" b="1" dirty="0" smtClean="0">
                  <a:solidFill>
                    <a:srgbClr val="00FF00"/>
                  </a:solidFill>
                  <a:effectLst>
                    <a:outerShdw blurRad="38100" dist="38100" dir="2700000" algn="tl">
                      <a:srgbClr val="000000">
                        <a:alpha val="43137"/>
                      </a:srgbClr>
                    </a:outerShdw>
                  </a:effectLst>
                  <a:latin typeface="+mn-ea"/>
                  <a:cs typeface="Times New Roman" panose="02020603050405020304" pitchFamily="18" charset="0"/>
                </a:rPr>
                <a:t>點</a:t>
              </a:r>
              <a:endParaRPr lang="zh-TW" altLang="en-US" sz="2000" b="1" dirty="0">
                <a:solidFill>
                  <a:srgbClr val="00FF00"/>
                </a:solidFill>
                <a:effectLst>
                  <a:outerShdw blurRad="38100" dist="38100" dir="2700000" algn="tl">
                    <a:srgbClr val="000000">
                      <a:alpha val="43137"/>
                    </a:srgbClr>
                  </a:outerShdw>
                </a:effectLst>
                <a:latin typeface="+mn-ea"/>
                <a:cs typeface="Times New Roman" panose="02020603050405020304" pitchFamily="18" charset="0"/>
              </a:endParaRPr>
            </a:p>
          </p:txBody>
        </p:sp>
      </p:grpSp>
      <p:sp>
        <p:nvSpPr>
          <p:cNvPr id="26" name="矩形 25"/>
          <p:cNvSpPr/>
          <p:nvPr/>
        </p:nvSpPr>
        <p:spPr>
          <a:xfrm>
            <a:off x="3046125" y="2441637"/>
            <a:ext cx="4775666" cy="422936"/>
          </a:xfrm>
          <a:prstGeom prst="rect">
            <a:avLst/>
          </a:prstGeom>
        </p:spPr>
        <p:txBody>
          <a:bodyPr wrap="none">
            <a:spAutoFit/>
          </a:bodyPr>
          <a:lstStyle/>
          <a:p>
            <a:pPr marL="0" lvl="1">
              <a:lnSpc>
                <a:spcPts val="2800"/>
              </a:lnSpc>
              <a:spcBef>
                <a:spcPts val="600"/>
              </a:spcBef>
              <a:spcAft>
                <a:spcPts val="600"/>
              </a:spcAft>
              <a:defRPr/>
            </a:pPr>
            <a:r>
              <a:rPr lang="en-US" altLang="zh-TW" sz="2000" b="1" kern="0" spc="-100" dirty="0" smtClean="0">
                <a:solidFill>
                  <a:srgbClr val="FFFF00"/>
                </a:solidFill>
                <a:effectLst>
                  <a:outerShdw blurRad="38100" dist="38100" dir="2700000" algn="tl">
                    <a:srgbClr val="000000">
                      <a:alpha val="43137"/>
                    </a:srgbClr>
                  </a:outerShdw>
                </a:effectLst>
                <a:latin typeface="+mn-ea"/>
              </a:rPr>
              <a:t>【</a:t>
            </a:r>
            <a:r>
              <a:rPr lang="zh-TW" altLang="en-US" sz="2000" b="1" kern="0" spc="-100" dirty="0" smtClean="0">
                <a:solidFill>
                  <a:srgbClr val="FFFF00"/>
                </a:solidFill>
                <a:effectLst>
                  <a:outerShdw blurRad="38100" dist="38100" dir="2700000" algn="tl">
                    <a:srgbClr val="000000">
                      <a:alpha val="43137"/>
                    </a:srgbClr>
                  </a:outerShdw>
                </a:effectLst>
                <a:latin typeface="+mn-ea"/>
              </a:rPr>
              <a:t>以最近加權指</a:t>
            </a:r>
            <a:r>
              <a:rPr lang="zh-TW" altLang="en-US" sz="2000" b="1" kern="0" spc="-100" dirty="0">
                <a:solidFill>
                  <a:srgbClr val="FFFF00"/>
                </a:solidFill>
                <a:effectLst>
                  <a:outerShdw blurRad="38100" dist="38100" dir="2700000" algn="tl">
                    <a:srgbClr val="000000">
                      <a:alpha val="43137"/>
                    </a:srgbClr>
                  </a:outerShdw>
                </a:effectLst>
                <a:latin typeface="+mn-ea"/>
              </a:rPr>
              <a:t>數</a:t>
            </a:r>
            <a:r>
              <a:rPr lang="zh-TW" altLang="en-US" sz="2000" b="1" kern="0" spc="-100" dirty="0" smtClean="0">
                <a:solidFill>
                  <a:srgbClr val="FFFF00"/>
                </a:solidFill>
                <a:effectLst>
                  <a:outerShdw blurRad="38100" dist="38100" dir="2700000" algn="tl">
                    <a:srgbClr val="000000">
                      <a:alpha val="43137"/>
                    </a:srgbClr>
                  </a:outerShdw>
                </a:effectLst>
                <a:latin typeface="+mn-ea"/>
              </a:rPr>
              <a:t>收盤</a:t>
            </a:r>
            <a:r>
              <a:rPr lang="zh-TW" altLang="en-US" sz="2000" b="1" kern="0" spc="-100" dirty="0">
                <a:solidFill>
                  <a:srgbClr val="FFFF00"/>
                </a:solidFill>
                <a:effectLst>
                  <a:outerShdw blurRad="38100" dist="38100" dir="2700000" algn="tl">
                    <a:srgbClr val="000000">
                      <a:alpha val="43137"/>
                    </a:srgbClr>
                  </a:outerShdw>
                </a:effectLst>
                <a:latin typeface="+mn-ea"/>
              </a:rPr>
              <a:t>價為</a:t>
            </a:r>
            <a:r>
              <a:rPr lang="en-US" altLang="zh-TW" sz="2000" b="1" kern="0" spc="-100" dirty="0">
                <a:solidFill>
                  <a:srgbClr val="FFFF00"/>
                </a:solidFill>
                <a:effectLst>
                  <a:outerShdw blurRad="38100" dist="38100" dir="2700000" algn="tl">
                    <a:srgbClr val="000000">
                      <a:alpha val="43137"/>
                    </a:srgbClr>
                  </a:outerShdw>
                </a:effectLst>
                <a:latin typeface="+mn-ea"/>
              </a:rPr>
              <a:t>10,000</a:t>
            </a:r>
            <a:r>
              <a:rPr lang="zh-TW" altLang="en-US" sz="2000" b="1" kern="0" spc="-100" dirty="0">
                <a:solidFill>
                  <a:srgbClr val="FFFF00"/>
                </a:solidFill>
                <a:effectLst>
                  <a:outerShdw blurRad="38100" dist="38100" dir="2700000" algn="tl">
                    <a:srgbClr val="000000">
                      <a:alpha val="43137"/>
                    </a:srgbClr>
                  </a:outerShdw>
                </a:effectLst>
                <a:latin typeface="+mn-ea"/>
              </a:rPr>
              <a:t>點為</a:t>
            </a:r>
            <a:r>
              <a:rPr lang="zh-TW" altLang="en-US" sz="2000" b="1" kern="0" spc="-100" dirty="0" smtClean="0">
                <a:solidFill>
                  <a:srgbClr val="FFFF00"/>
                </a:solidFill>
                <a:effectLst>
                  <a:outerShdw blurRad="38100" dist="38100" dir="2700000" algn="tl">
                    <a:srgbClr val="000000">
                      <a:alpha val="43137"/>
                    </a:srgbClr>
                  </a:outerShdw>
                </a:effectLst>
                <a:latin typeface="+mn-ea"/>
              </a:rPr>
              <a:t>例</a:t>
            </a:r>
            <a:r>
              <a:rPr lang="en-US" altLang="zh-TW" sz="2000" b="1" kern="0" spc="-100" dirty="0" smtClean="0">
                <a:solidFill>
                  <a:srgbClr val="FFFF00"/>
                </a:solidFill>
                <a:effectLst>
                  <a:outerShdw blurRad="38100" dist="38100" dir="2700000" algn="tl">
                    <a:srgbClr val="000000">
                      <a:alpha val="43137"/>
                    </a:srgbClr>
                  </a:outerShdw>
                </a:effectLst>
                <a:latin typeface="+mn-ea"/>
              </a:rPr>
              <a:t>】</a:t>
            </a:r>
            <a:endParaRPr lang="en-US" altLang="zh-TW" sz="2000" b="1" kern="0" spc="-100" dirty="0">
              <a:solidFill>
                <a:srgbClr val="FFFF00"/>
              </a:solidFill>
              <a:effectLst>
                <a:outerShdw blurRad="38100" dist="38100" dir="2700000" algn="tl">
                  <a:srgbClr val="000000">
                    <a:alpha val="43137"/>
                  </a:srgbClr>
                </a:outerShdw>
              </a:effectLst>
              <a:latin typeface="+mn-ea"/>
            </a:endParaRPr>
          </a:p>
        </p:txBody>
      </p:sp>
      <p:sp>
        <p:nvSpPr>
          <p:cNvPr id="27" name="向左箭號 26"/>
          <p:cNvSpPr/>
          <p:nvPr/>
        </p:nvSpPr>
        <p:spPr bwMode="auto">
          <a:xfrm>
            <a:off x="1619184" y="2937912"/>
            <a:ext cx="1445672" cy="655216"/>
          </a:xfrm>
          <a:prstGeom prst="leftArrow">
            <a:avLst/>
          </a:prstGeom>
          <a:noFill/>
          <a:ln w="9525" cap="flat" cmpd="sng" algn="ctr">
            <a:solidFill>
              <a:schemeClr val="bg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zh-TW" altLang="en-US" b="1" i="0" u="none" strike="noStrike" cap="none" normalizeH="0" baseline="0" dirty="0" smtClean="0">
                <a:ln>
                  <a:noFill/>
                </a:ln>
                <a:solidFill>
                  <a:srgbClr val="00FF00"/>
                </a:solidFill>
                <a:effectLst>
                  <a:outerShdw blurRad="38100" dist="38100" dir="2700000" algn="tl">
                    <a:srgbClr val="000000">
                      <a:alpha val="43137"/>
                    </a:srgbClr>
                  </a:outerShdw>
                </a:effectLst>
                <a:latin typeface="+mn-ea"/>
              </a:rPr>
              <a:t>深價外契約</a:t>
            </a:r>
            <a:endParaRPr kumimoji="1" lang="en-US" b="1" i="0" u="none" strike="noStrike" cap="none" normalizeH="0" baseline="0" dirty="0" smtClean="0">
              <a:ln>
                <a:noFill/>
              </a:ln>
              <a:solidFill>
                <a:srgbClr val="00FF00"/>
              </a:solidFill>
              <a:effectLst>
                <a:outerShdw blurRad="38100" dist="38100" dir="2700000" algn="tl">
                  <a:srgbClr val="000000">
                    <a:alpha val="43137"/>
                  </a:srgbClr>
                </a:outerShdw>
              </a:effectLst>
              <a:latin typeface="+mn-ea"/>
            </a:endParaRPr>
          </a:p>
        </p:txBody>
      </p:sp>
      <p:sp>
        <p:nvSpPr>
          <p:cNvPr id="28" name="向左箭號 27"/>
          <p:cNvSpPr/>
          <p:nvPr/>
        </p:nvSpPr>
        <p:spPr bwMode="auto">
          <a:xfrm flipH="1">
            <a:off x="6887845" y="2946275"/>
            <a:ext cx="1655021" cy="655216"/>
          </a:xfrm>
          <a:prstGeom prst="leftArrow">
            <a:avLst/>
          </a:prstGeom>
          <a:noFill/>
          <a:ln w="9525" cap="flat" cmpd="sng" algn="ctr">
            <a:solidFill>
              <a:srgbClr val="00206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zh-TW" altLang="en-US" b="1" dirty="0">
                <a:solidFill>
                  <a:srgbClr val="00FF00"/>
                </a:solidFill>
                <a:effectLst>
                  <a:outerShdw blurRad="38100" dist="38100" dir="2700000" algn="tl">
                    <a:srgbClr val="000000">
                      <a:alpha val="43137"/>
                    </a:srgbClr>
                  </a:outerShdw>
                </a:effectLst>
                <a:latin typeface="+mn-ea"/>
              </a:rPr>
              <a:t>深</a:t>
            </a:r>
            <a:r>
              <a:rPr kumimoji="1" lang="zh-TW" altLang="en-US" b="1" i="0" u="none" strike="noStrike" cap="none" normalizeH="0" baseline="0" dirty="0" smtClean="0">
                <a:ln>
                  <a:noFill/>
                </a:ln>
                <a:solidFill>
                  <a:srgbClr val="00FF00"/>
                </a:solidFill>
                <a:effectLst>
                  <a:outerShdw blurRad="38100" dist="38100" dir="2700000" algn="tl">
                    <a:srgbClr val="000000">
                      <a:alpha val="43137"/>
                    </a:srgbClr>
                  </a:outerShdw>
                </a:effectLst>
                <a:latin typeface="+mn-ea"/>
              </a:rPr>
              <a:t>價內契約</a:t>
            </a:r>
            <a:endParaRPr kumimoji="1" lang="en-US" b="1" i="0" u="none" strike="noStrike" cap="none" normalizeH="0" baseline="0" dirty="0" smtClean="0">
              <a:ln>
                <a:noFill/>
              </a:ln>
              <a:solidFill>
                <a:srgbClr val="00FF00"/>
              </a:solidFill>
              <a:effectLst>
                <a:outerShdw blurRad="38100" dist="38100" dir="2700000" algn="tl">
                  <a:srgbClr val="000000">
                    <a:alpha val="43137"/>
                  </a:srgbClr>
                </a:outerShdw>
              </a:effectLst>
              <a:latin typeface="+mn-ea"/>
            </a:endParaRPr>
          </a:p>
        </p:txBody>
      </p:sp>
      <p:sp>
        <p:nvSpPr>
          <p:cNvPr id="29"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選擇權動態價格穩定措施</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250667783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選擇權動態價格穩定措施</a:t>
            </a:r>
            <a:endParaRPr lang="zh-TW" altLang="en-US" b="1" dirty="0">
              <a:solidFill>
                <a:srgbClr val="FFFF00"/>
              </a:solidFill>
              <a:effectLst>
                <a:outerShdw blurRad="38100" dist="38100" dir="2700000" algn="tl">
                  <a:srgbClr val="000000"/>
                </a:outerShdw>
              </a:effectLst>
              <a:latin typeface="+mn-ea"/>
            </a:endParaRPr>
          </a:p>
        </p:txBody>
      </p:sp>
      <p:sp>
        <p:nvSpPr>
          <p:cNvPr id="4" name="內容版面配置區 2"/>
          <p:cNvSpPr txBox="1">
            <a:spLocks/>
          </p:cNvSpPr>
          <p:nvPr/>
        </p:nvSpPr>
        <p:spPr>
          <a:xfrm>
            <a:off x="251520" y="1988840"/>
            <a:ext cx="8741332" cy="4221574"/>
          </a:xfrm>
          <a:prstGeom prst="rect">
            <a:avLst/>
          </a:prstGeom>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ct val="100000"/>
              </a:lnSpc>
              <a:spcBef>
                <a:spcPts val="600"/>
              </a:spcBef>
              <a:buClr>
                <a:srgbClr val="FFFF00"/>
              </a:buClr>
              <a:buSzPct val="100000"/>
              <a:buFont typeface="Wingdings" pitchFamily="2" charset="2"/>
              <a:buChar char="n"/>
            </a:pPr>
            <a:r>
              <a:rPr lang="zh-TW" altLang="en-US" sz="2000" dirty="0">
                <a:solidFill>
                  <a:srgbClr val="FFFF00"/>
                </a:solidFill>
                <a:effectLst/>
                <a:latin typeface="+mn-ea"/>
              </a:rPr>
              <a:t>動態價格穩定措施遇質化條件或量化標準時，將調整一</a:t>
            </a:r>
            <a:r>
              <a:rPr lang="zh-TW" altLang="en-US" sz="2000" dirty="0" smtClean="0">
                <a:solidFill>
                  <a:srgbClr val="FFFF00"/>
                </a:solidFill>
                <a:effectLst/>
                <a:latin typeface="+mn-ea"/>
              </a:rPr>
              <a:t>部或</a:t>
            </a:r>
            <a:r>
              <a:rPr lang="zh-TW" altLang="en-US" sz="2000" dirty="0">
                <a:solidFill>
                  <a:srgbClr val="FFFF00"/>
                </a:solidFill>
                <a:effectLst/>
                <a:latin typeface="+mn-ea"/>
              </a:rPr>
              <a:t>全部適用契約之即時價格區間上</a:t>
            </a:r>
            <a:r>
              <a:rPr lang="zh-TW" altLang="en-US" sz="2000" dirty="0" smtClean="0">
                <a:solidFill>
                  <a:srgbClr val="FFFF00"/>
                </a:solidFill>
                <a:effectLst/>
                <a:latin typeface="+mn-ea"/>
              </a:rPr>
              <a:t>下限</a:t>
            </a:r>
            <a:endParaRPr lang="en-US" altLang="zh-TW" dirty="0" smtClean="0">
              <a:solidFill>
                <a:srgbClr val="FFFF00"/>
              </a:solidFill>
              <a:effectLst/>
              <a:latin typeface="+mn-ea"/>
            </a:endParaRPr>
          </a:p>
          <a:p>
            <a:pPr>
              <a:lnSpc>
                <a:spcPct val="100000"/>
              </a:lnSpc>
              <a:spcBef>
                <a:spcPts val="600"/>
              </a:spcBef>
              <a:buClr>
                <a:srgbClr val="FFFF00"/>
              </a:buClr>
              <a:buSzPct val="100000"/>
              <a:buFont typeface="Wingdings" pitchFamily="2" charset="2"/>
              <a:buChar char="n"/>
            </a:pPr>
            <a:r>
              <a:rPr lang="zh-TW" altLang="en-US" sz="2000" dirty="0" smtClean="0">
                <a:solidFill>
                  <a:srgbClr val="FFFF00"/>
                </a:solidFill>
                <a:effectLst/>
                <a:latin typeface="+mn-ea"/>
              </a:rPr>
              <a:t>質化條件</a:t>
            </a:r>
            <a:endParaRPr lang="en-US" altLang="zh-TW" sz="2000" dirty="0" smtClean="0">
              <a:solidFill>
                <a:srgbClr val="FFFF00"/>
              </a:solidFill>
              <a:effectLst/>
              <a:latin typeface="+mn-ea"/>
            </a:endParaRPr>
          </a:p>
          <a:p>
            <a:pPr marL="914400" lvl="1" indent="-342900">
              <a:lnSpc>
                <a:spcPct val="100000"/>
              </a:lnSpc>
              <a:spcBef>
                <a:spcPts val="600"/>
              </a:spcBef>
              <a:buClr>
                <a:srgbClr val="FFFF00"/>
              </a:buClr>
              <a:buFont typeface="Wingdings" pitchFamily="2" charset="2"/>
              <a:buChar char="u"/>
            </a:pPr>
            <a:r>
              <a:rPr lang="zh-TW" altLang="en-US" sz="2000" dirty="0" smtClean="0">
                <a:solidFill>
                  <a:srgbClr val="FFFF00"/>
                </a:solidFill>
                <a:effectLst/>
                <a:latin typeface="+mn-ea"/>
              </a:rPr>
              <a:t>國內外</a:t>
            </a:r>
            <a:r>
              <a:rPr lang="zh-TW" altLang="en-US" sz="2000" dirty="0">
                <a:solidFill>
                  <a:srgbClr val="FFFF00"/>
                </a:solidFill>
                <a:effectLst/>
                <a:latin typeface="+mn-ea"/>
              </a:rPr>
              <a:t>發生天然災害、暴動、戰禍等不可抗力事件或有其他特殊情形，致有影響本公司期貨交易</a:t>
            </a:r>
            <a:r>
              <a:rPr lang="zh-TW" altLang="en-US" sz="2000" dirty="0" smtClean="0">
                <a:solidFill>
                  <a:srgbClr val="FFFF00"/>
                </a:solidFill>
                <a:effectLst/>
                <a:latin typeface="+mn-ea"/>
              </a:rPr>
              <a:t>之虞。</a:t>
            </a:r>
            <a:endParaRPr lang="en-US" altLang="zh-TW" sz="2000" dirty="0">
              <a:solidFill>
                <a:srgbClr val="FFFF00"/>
              </a:solidFill>
              <a:effectLst/>
              <a:latin typeface="+mn-ea"/>
            </a:endParaRPr>
          </a:p>
          <a:p>
            <a:pPr marL="914400" lvl="1" indent="-342900">
              <a:lnSpc>
                <a:spcPct val="100000"/>
              </a:lnSpc>
              <a:spcBef>
                <a:spcPts val="600"/>
              </a:spcBef>
              <a:buClr>
                <a:srgbClr val="FFFF00"/>
              </a:buClr>
              <a:buFont typeface="Wingdings" pitchFamily="2" charset="2"/>
              <a:buChar char="u"/>
            </a:pPr>
            <a:r>
              <a:rPr lang="zh-TW" altLang="en-US" sz="2000" dirty="0" smtClean="0">
                <a:solidFill>
                  <a:srgbClr val="FFFF00"/>
                </a:solidFill>
                <a:effectLst/>
                <a:latin typeface="+mn-ea"/>
              </a:rPr>
              <a:t>其他期交</a:t>
            </a:r>
            <a:r>
              <a:rPr lang="zh-TW" altLang="en-US" sz="2000" dirty="0">
                <a:solidFill>
                  <a:srgbClr val="FFFF00"/>
                </a:solidFill>
                <a:effectLst/>
                <a:latin typeface="+mn-ea"/>
              </a:rPr>
              <a:t>所</a:t>
            </a:r>
            <a:r>
              <a:rPr lang="zh-TW" altLang="en-US" sz="2000" dirty="0" smtClean="0">
                <a:solidFill>
                  <a:srgbClr val="FFFF00"/>
                </a:solidFill>
                <a:effectLst/>
                <a:latin typeface="+mn-ea"/>
              </a:rPr>
              <a:t>認為</a:t>
            </a:r>
            <a:r>
              <a:rPr lang="zh-TW" altLang="en-US" sz="2000" dirty="0">
                <a:solidFill>
                  <a:srgbClr val="FFFF00"/>
                </a:solidFill>
                <a:effectLst/>
                <a:latin typeface="+mn-ea"/>
              </a:rPr>
              <a:t>有必要調整之</a:t>
            </a:r>
            <a:r>
              <a:rPr lang="zh-TW" altLang="en-US" sz="2000" dirty="0" smtClean="0">
                <a:solidFill>
                  <a:srgbClr val="FFFF00"/>
                </a:solidFill>
                <a:effectLst/>
                <a:latin typeface="+mn-ea"/>
              </a:rPr>
              <a:t>情事。</a:t>
            </a:r>
            <a:endParaRPr lang="en-US" altLang="zh-TW" sz="2000" dirty="0">
              <a:solidFill>
                <a:srgbClr val="FFFF00"/>
              </a:solidFill>
              <a:effectLst/>
              <a:latin typeface="+mn-ea"/>
            </a:endParaRPr>
          </a:p>
          <a:p>
            <a:pPr>
              <a:lnSpc>
                <a:spcPct val="100000"/>
              </a:lnSpc>
              <a:spcBef>
                <a:spcPts val="600"/>
              </a:spcBef>
              <a:buClr>
                <a:srgbClr val="FFFF00"/>
              </a:buClr>
              <a:buSzPct val="100000"/>
              <a:buFont typeface="Wingdings" pitchFamily="2" charset="2"/>
              <a:buChar char="n"/>
            </a:pPr>
            <a:r>
              <a:rPr lang="zh-TW" altLang="en-US" sz="2000" dirty="0" smtClean="0">
                <a:solidFill>
                  <a:srgbClr val="FFFF00"/>
                </a:solidFill>
                <a:effectLst/>
                <a:latin typeface="+mn-ea"/>
              </a:rPr>
              <a:t>量化指標</a:t>
            </a:r>
            <a:endParaRPr lang="en-US" altLang="zh-TW" sz="2000" dirty="0" smtClean="0">
              <a:solidFill>
                <a:srgbClr val="FFFF00"/>
              </a:solidFill>
              <a:effectLst/>
              <a:latin typeface="+mn-ea"/>
            </a:endParaRPr>
          </a:p>
          <a:p>
            <a:pPr marL="914400" lvl="1" indent="-342900">
              <a:lnSpc>
                <a:spcPct val="100000"/>
              </a:lnSpc>
              <a:spcBef>
                <a:spcPts val="600"/>
              </a:spcBef>
              <a:buClr>
                <a:srgbClr val="FFFF00"/>
              </a:buClr>
              <a:buFont typeface="Wingdings" pitchFamily="2" charset="2"/>
              <a:buChar char="u"/>
            </a:pPr>
            <a:r>
              <a:rPr lang="zh-TW" altLang="en-US" sz="2000" dirty="0">
                <a:solidFill>
                  <a:srgbClr val="FFFF00"/>
                </a:solidFill>
                <a:effectLst/>
                <a:latin typeface="+mn-ea"/>
              </a:rPr>
              <a:t>波動指標達本公司所定之一定</a:t>
            </a:r>
            <a:r>
              <a:rPr lang="zh-TW" altLang="en-US" sz="2000" dirty="0" smtClean="0">
                <a:solidFill>
                  <a:srgbClr val="FFFF00"/>
                </a:solidFill>
                <a:effectLst/>
                <a:latin typeface="+mn-ea"/>
              </a:rPr>
              <a:t>標準。</a:t>
            </a:r>
            <a:endParaRPr lang="en-US" altLang="zh-TW" sz="1600" dirty="0">
              <a:solidFill>
                <a:srgbClr val="FFFF00"/>
              </a:solidFill>
              <a:effectLst/>
              <a:latin typeface="+mn-ea"/>
            </a:endParaRPr>
          </a:p>
          <a:p>
            <a:pPr marL="914400" lvl="1" indent="-342900">
              <a:lnSpc>
                <a:spcPct val="100000"/>
              </a:lnSpc>
              <a:spcBef>
                <a:spcPts val="600"/>
              </a:spcBef>
              <a:buClr>
                <a:srgbClr val="FFFF00"/>
              </a:buClr>
              <a:buFont typeface="Wingdings" pitchFamily="2" charset="2"/>
              <a:buChar char="u"/>
            </a:pPr>
            <a:r>
              <a:rPr lang="zh-TW" altLang="en-US" sz="2000" dirty="0">
                <a:solidFill>
                  <a:srgbClr val="FFFF00"/>
                </a:solidFill>
                <a:effectLst/>
                <a:latin typeface="+mn-ea"/>
              </a:rPr>
              <a:t>遇國內外期貨或現貨市場</a:t>
            </a:r>
            <a:r>
              <a:rPr lang="zh-TW" altLang="en-US" sz="2000" dirty="0" smtClean="0">
                <a:solidFill>
                  <a:srgbClr val="FFFF00"/>
                </a:solidFill>
                <a:effectLst/>
                <a:latin typeface="+mn-ea"/>
              </a:rPr>
              <a:t>漲</a:t>
            </a:r>
            <a:r>
              <a:rPr lang="en-US" altLang="zh-TW" sz="2000" dirty="0" smtClean="0">
                <a:solidFill>
                  <a:srgbClr val="FFFF00"/>
                </a:solidFill>
                <a:effectLst/>
                <a:latin typeface="+mn-ea"/>
              </a:rPr>
              <a:t>(</a:t>
            </a:r>
            <a:r>
              <a:rPr lang="zh-TW" altLang="en-US" sz="2000" dirty="0" smtClean="0">
                <a:solidFill>
                  <a:srgbClr val="FFFF00"/>
                </a:solidFill>
                <a:effectLst/>
                <a:latin typeface="+mn-ea"/>
              </a:rPr>
              <a:t>跌</a:t>
            </a:r>
            <a:r>
              <a:rPr lang="en-US" altLang="zh-TW" sz="2000" dirty="0" smtClean="0">
                <a:solidFill>
                  <a:srgbClr val="FFFF00"/>
                </a:solidFill>
                <a:effectLst/>
                <a:latin typeface="+mn-ea"/>
              </a:rPr>
              <a:t>)</a:t>
            </a:r>
            <a:r>
              <a:rPr lang="zh-TW" altLang="en-US" sz="2000" dirty="0" smtClean="0">
                <a:solidFill>
                  <a:srgbClr val="FFFF00"/>
                </a:solidFill>
                <a:effectLst/>
                <a:latin typeface="+mn-ea"/>
              </a:rPr>
              <a:t>幅</a:t>
            </a:r>
            <a:r>
              <a:rPr lang="zh-TW" altLang="en-US" sz="2000" dirty="0">
                <a:solidFill>
                  <a:srgbClr val="FFFF00"/>
                </a:solidFill>
                <a:effectLst/>
                <a:latin typeface="+mn-ea"/>
              </a:rPr>
              <a:t>逾期交所所定之一定</a:t>
            </a:r>
            <a:r>
              <a:rPr lang="zh-TW" altLang="en-US" sz="2000" dirty="0" smtClean="0">
                <a:solidFill>
                  <a:srgbClr val="FFFF00"/>
                </a:solidFill>
                <a:effectLst/>
                <a:latin typeface="+mn-ea"/>
              </a:rPr>
              <a:t>比率。</a:t>
            </a:r>
            <a:endParaRPr lang="en-US" altLang="zh-TW" sz="1600" dirty="0" smtClean="0">
              <a:solidFill>
                <a:srgbClr val="FFFF00"/>
              </a:solidFill>
              <a:effectLst/>
              <a:latin typeface="+mn-ea"/>
            </a:endParaRPr>
          </a:p>
          <a:p>
            <a:pPr marL="1771650" lvl="3" indent="-342900">
              <a:lnSpc>
                <a:spcPct val="100000"/>
              </a:lnSpc>
              <a:spcBef>
                <a:spcPts val="600"/>
              </a:spcBef>
              <a:buClr>
                <a:srgbClr val="FFFF00"/>
              </a:buClr>
              <a:buFont typeface="Wingdings" panose="05000000000000000000" pitchFamily="2" charset="2"/>
              <a:buChar char="ü"/>
            </a:pPr>
            <a:endParaRPr lang="en-US" altLang="zh-TW" sz="600" dirty="0">
              <a:solidFill>
                <a:srgbClr val="FFFF00"/>
              </a:solidFill>
              <a:latin typeface="+mn-ea"/>
            </a:endParaRPr>
          </a:p>
          <a:p>
            <a:pPr marL="114300" indent="0">
              <a:lnSpc>
                <a:spcPct val="100000"/>
              </a:lnSpc>
              <a:spcBef>
                <a:spcPts val="600"/>
              </a:spcBef>
              <a:buNone/>
            </a:pPr>
            <a:endParaRPr lang="en-US" altLang="zh-TW" sz="2000" dirty="0">
              <a:solidFill>
                <a:srgbClr val="FFFF00"/>
              </a:solidFill>
              <a:latin typeface="+mn-ea"/>
            </a:endParaRPr>
          </a:p>
        </p:txBody>
      </p:sp>
      <p:sp>
        <p:nvSpPr>
          <p:cNvPr id="5" name="Rectangle 4"/>
          <p:cNvSpPr>
            <a:spLocks noChangeArrowheads="1"/>
          </p:cNvSpPr>
          <p:nvPr/>
        </p:nvSpPr>
        <p:spPr bwMode="auto">
          <a:xfrm>
            <a:off x="2863691" y="1351787"/>
            <a:ext cx="3516989"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特殊市況得調整即時價格區間</a:t>
            </a:r>
          </a:p>
        </p:txBody>
      </p:sp>
    </p:spTree>
    <p:extLst>
      <p:ext uri="{BB962C8B-B14F-4D97-AF65-F5344CB8AC3E}">
        <p14:creationId xmlns:p14="http://schemas.microsoft.com/office/powerpoint/2010/main" val="128611942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2941745" y="1351786"/>
            <a:ext cx="3260509"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effectLst>
                  <a:outerShdw blurRad="38100" dist="38100" dir="2700000" algn="tl">
                    <a:srgbClr val="000000"/>
                  </a:outerShdw>
                </a:effectLst>
              </a:rPr>
              <a:t>暫停動態價格穩定措施資訊</a:t>
            </a:r>
          </a:p>
        </p:txBody>
      </p:sp>
      <p:sp>
        <p:nvSpPr>
          <p:cNvPr id="4" name="內容版面配置區 2"/>
          <p:cNvSpPr txBox="1">
            <a:spLocks/>
          </p:cNvSpPr>
          <p:nvPr/>
        </p:nvSpPr>
        <p:spPr>
          <a:xfrm>
            <a:off x="251520" y="1791335"/>
            <a:ext cx="8741332" cy="4419079"/>
          </a:xfrm>
          <a:prstGeom prst="rect">
            <a:avLst/>
          </a:prstGeom>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ct val="100000"/>
              </a:lnSpc>
              <a:spcBef>
                <a:spcPts val="600"/>
              </a:spcBef>
              <a:buClr>
                <a:srgbClr val="FFFF00"/>
              </a:buClr>
              <a:buSzPct val="100000"/>
              <a:buFont typeface="Wingdings" pitchFamily="2" charset="2"/>
              <a:buChar char="n"/>
            </a:pPr>
            <a:r>
              <a:rPr lang="zh-TW" altLang="en-US" sz="2000" dirty="0" smtClean="0">
                <a:solidFill>
                  <a:srgbClr val="FFFF00"/>
                </a:solidFill>
                <a:latin typeface="+mn-ea"/>
              </a:rPr>
              <a:t>考量國內外發生重大事件或特殊市況，動態價格穩定措施可能影響市場正常交易，期交所得宣布暫停一部或全部適用契約之即時價格區間。</a:t>
            </a:r>
            <a:endParaRPr lang="en-US" altLang="zh-TW" sz="2000" dirty="0" smtClean="0">
              <a:solidFill>
                <a:srgbClr val="FFFF00"/>
              </a:solidFill>
              <a:latin typeface="+mn-ea"/>
            </a:endParaRPr>
          </a:p>
          <a:p>
            <a:pPr>
              <a:lnSpc>
                <a:spcPct val="100000"/>
              </a:lnSpc>
              <a:spcBef>
                <a:spcPts val="600"/>
              </a:spcBef>
              <a:buClr>
                <a:srgbClr val="FFFF00"/>
              </a:buClr>
              <a:buSzPct val="100000"/>
              <a:buFont typeface="Wingdings" pitchFamily="2" charset="2"/>
              <a:buChar char="n"/>
            </a:pPr>
            <a:r>
              <a:rPr lang="zh-TW" altLang="en-US" sz="2000" dirty="0" smtClean="0">
                <a:solidFill>
                  <a:srgbClr val="FFFF00"/>
                </a:solidFill>
                <a:latin typeface="+mn-ea"/>
              </a:rPr>
              <a:t>條件</a:t>
            </a:r>
            <a:endParaRPr lang="en-US" altLang="zh-TW" sz="2000" dirty="0" smtClean="0">
              <a:solidFill>
                <a:srgbClr val="FFFF00"/>
              </a:solidFill>
              <a:latin typeface="+mn-ea"/>
            </a:endParaRPr>
          </a:p>
          <a:p>
            <a:pPr marL="914400" lvl="1" indent="-342900">
              <a:lnSpc>
                <a:spcPct val="100000"/>
              </a:lnSpc>
              <a:spcBef>
                <a:spcPts val="600"/>
              </a:spcBef>
              <a:buClr>
                <a:srgbClr val="FFFF00"/>
              </a:buClr>
              <a:buFont typeface="Wingdings" pitchFamily="2" charset="2"/>
              <a:buChar char="u"/>
            </a:pPr>
            <a:r>
              <a:rPr lang="zh-TW" altLang="zh-TW" sz="2000" dirty="0" smtClean="0">
                <a:solidFill>
                  <a:srgbClr val="FFFF00"/>
                </a:solidFill>
                <a:latin typeface="+mn-ea"/>
              </a:rPr>
              <a:t>國內</a:t>
            </a:r>
            <a:r>
              <a:rPr lang="zh-TW" altLang="en-US" sz="2000" dirty="0" smtClean="0">
                <a:solidFill>
                  <a:srgbClr val="FFFF00"/>
                </a:solidFill>
                <a:latin typeface="+mn-ea"/>
              </a:rPr>
              <a:t>發生天災、戰爭</a:t>
            </a:r>
            <a:r>
              <a:rPr lang="zh-TW" altLang="zh-TW" sz="2000" dirty="0" smtClean="0">
                <a:solidFill>
                  <a:srgbClr val="FFFF00"/>
                </a:solidFill>
                <a:latin typeface="+mn-ea"/>
              </a:rPr>
              <a:t>或其他</a:t>
            </a:r>
            <a:r>
              <a:rPr lang="zh-TW" altLang="en-US" sz="2000" dirty="0" smtClean="0">
                <a:solidFill>
                  <a:srgbClr val="FFFF00"/>
                </a:solidFill>
                <a:latin typeface="+mn-ea"/>
              </a:rPr>
              <a:t>特殊市況</a:t>
            </a:r>
            <a:r>
              <a:rPr lang="zh-TW" altLang="zh-TW" sz="2000" dirty="0" smtClean="0">
                <a:solidFill>
                  <a:srgbClr val="FFFF00"/>
                </a:solidFill>
                <a:latin typeface="+mn-ea"/>
              </a:rPr>
              <a:t>，有影響期貨交易之虞</a:t>
            </a:r>
            <a:r>
              <a:rPr lang="zh-TW" altLang="en-US" sz="2000" dirty="0" smtClean="0">
                <a:solidFill>
                  <a:srgbClr val="FFFF00"/>
                </a:solidFill>
                <a:latin typeface="+mn-ea"/>
              </a:rPr>
              <a:t>。</a:t>
            </a:r>
            <a:endParaRPr lang="en-US" altLang="zh-TW" sz="2000" dirty="0" smtClean="0">
              <a:solidFill>
                <a:srgbClr val="FFFF00"/>
              </a:solidFill>
              <a:latin typeface="+mn-ea"/>
            </a:endParaRPr>
          </a:p>
          <a:p>
            <a:pPr marL="914400" lvl="1" indent="-342900">
              <a:lnSpc>
                <a:spcPct val="100000"/>
              </a:lnSpc>
              <a:spcBef>
                <a:spcPts val="600"/>
              </a:spcBef>
              <a:buClr>
                <a:srgbClr val="FFFF00"/>
              </a:buClr>
              <a:buFont typeface="Wingdings" pitchFamily="2" charset="2"/>
              <a:buChar char="u"/>
            </a:pPr>
            <a:r>
              <a:rPr lang="zh-TW" altLang="en-US" sz="2000" dirty="0" smtClean="0">
                <a:solidFill>
                  <a:srgbClr val="FFFF00"/>
                </a:solidFill>
                <a:latin typeface="+mn-ea"/>
              </a:rPr>
              <a:t>因系統異常影響本公司動態價格穩定措施正常運作。</a:t>
            </a:r>
            <a:endParaRPr lang="en-US" altLang="zh-TW" sz="2000" dirty="0" smtClean="0">
              <a:solidFill>
                <a:srgbClr val="FFFF00"/>
              </a:solidFill>
              <a:latin typeface="+mn-ea"/>
            </a:endParaRPr>
          </a:p>
          <a:p>
            <a:pPr marL="457200" indent="-342900">
              <a:lnSpc>
                <a:spcPct val="100000"/>
              </a:lnSpc>
              <a:spcBef>
                <a:spcPts val="600"/>
              </a:spcBef>
              <a:buClr>
                <a:srgbClr val="FFFF00"/>
              </a:buClr>
              <a:buSzPct val="100000"/>
              <a:buFont typeface="Wingdings" pitchFamily="2" charset="2"/>
              <a:buChar char="n"/>
            </a:pPr>
            <a:r>
              <a:rPr lang="zh-TW" altLang="en-US" sz="2000" dirty="0" smtClean="0">
                <a:solidFill>
                  <a:srgbClr val="FFFF00"/>
                </a:solidFill>
                <a:latin typeface="+mn-ea"/>
              </a:rPr>
              <a:t>作法</a:t>
            </a:r>
            <a:endParaRPr lang="en-US" altLang="zh-TW" sz="2000" dirty="0" smtClean="0">
              <a:solidFill>
                <a:srgbClr val="FFFF00"/>
              </a:solidFill>
              <a:latin typeface="+mn-ea"/>
            </a:endParaRPr>
          </a:p>
          <a:p>
            <a:pPr marL="914400" lvl="1" indent="-342900">
              <a:lnSpc>
                <a:spcPct val="100000"/>
              </a:lnSpc>
              <a:spcBef>
                <a:spcPts val="600"/>
              </a:spcBef>
              <a:buClr>
                <a:srgbClr val="FFFF00"/>
              </a:buClr>
              <a:buFont typeface="Wingdings" pitchFamily="2" charset="2"/>
              <a:buChar char="u"/>
            </a:pPr>
            <a:r>
              <a:rPr lang="zh-TW" altLang="en-US" sz="2000" dirty="0" smtClean="0">
                <a:solidFill>
                  <a:srgbClr val="FFFF00"/>
                </a:solidFill>
                <a:latin typeface="+mn-ea"/>
              </a:rPr>
              <a:t>期交所得宣布暫停一部或全部適用契約之動態價格穩定措施。</a:t>
            </a:r>
            <a:endParaRPr lang="en-US" altLang="zh-TW" sz="2000" dirty="0" smtClean="0">
              <a:solidFill>
                <a:srgbClr val="FFFF00"/>
              </a:solidFill>
              <a:latin typeface="+mn-ea"/>
            </a:endParaRPr>
          </a:p>
          <a:p>
            <a:pPr marL="914400" lvl="1" indent="-342900">
              <a:lnSpc>
                <a:spcPct val="100000"/>
              </a:lnSpc>
              <a:spcBef>
                <a:spcPts val="600"/>
              </a:spcBef>
              <a:buClr>
                <a:srgbClr val="FFFF00"/>
              </a:buClr>
              <a:buFont typeface="Wingdings" pitchFamily="2" charset="2"/>
              <a:buChar char="u"/>
            </a:pPr>
            <a:r>
              <a:rPr lang="zh-TW" altLang="zh-TW" sz="2000" dirty="0" smtClean="0">
                <a:solidFill>
                  <a:srgbClr val="FFFF00"/>
                </a:solidFill>
                <a:latin typeface="+mn-ea"/>
              </a:rPr>
              <a:t>宣布事宜，</a:t>
            </a:r>
            <a:r>
              <a:rPr lang="zh-TW" altLang="en-US" sz="2000" dirty="0" smtClean="0">
                <a:solidFill>
                  <a:srgbClr val="FFFF00"/>
                </a:solidFill>
                <a:latin typeface="+mn-ea"/>
              </a:rPr>
              <a:t>期交所將</a:t>
            </a:r>
            <a:r>
              <a:rPr lang="zh-TW" altLang="zh-TW" sz="2000" dirty="0" smtClean="0">
                <a:solidFill>
                  <a:srgbClr val="FFFF00"/>
                </a:solidFill>
                <a:latin typeface="+mn-ea"/>
              </a:rPr>
              <a:t>透過交易資訊發布管道或媒體傳輸工具為之</a:t>
            </a:r>
            <a:r>
              <a:rPr lang="zh-TW" altLang="en-US" sz="2000" dirty="0" smtClean="0">
                <a:solidFill>
                  <a:srgbClr val="FFFF00"/>
                </a:solidFill>
                <a:latin typeface="+mn-ea"/>
              </a:rPr>
              <a:t>。</a:t>
            </a:r>
            <a:endParaRPr lang="en-US" altLang="zh-TW" sz="2000" dirty="0" smtClean="0">
              <a:solidFill>
                <a:srgbClr val="FFFF00"/>
              </a:solidFill>
              <a:latin typeface="+mn-ea"/>
            </a:endParaRPr>
          </a:p>
          <a:p>
            <a:pPr marL="400050">
              <a:lnSpc>
                <a:spcPct val="100000"/>
              </a:lnSpc>
              <a:spcBef>
                <a:spcPts val="600"/>
              </a:spcBef>
              <a:buFont typeface="Wingdings" panose="05000000000000000000" pitchFamily="2" charset="2"/>
              <a:buChar char="u"/>
            </a:pPr>
            <a:endParaRPr lang="en-US" altLang="zh-TW" sz="2000" dirty="0">
              <a:solidFill>
                <a:srgbClr val="FFFF00"/>
              </a:solidFill>
              <a:latin typeface="+mn-ea"/>
            </a:endParaRPr>
          </a:p>
        </p:txBody>
      </p:sp>
      <p:sp>
        <p:nvSpPr>
          <p:cNvPr id="5" name="書卷 (水平) 4"/>
          <p:cNvSpPr/>
          <p:nvPr/>
        </p:nvSpPr>
        <p:spPr bwMode="auto">
          <a:xfrm>
            <a:off x="575555" y="4869160"/>
            <a:ext cx="7992888" cy="1872208"/>
          </a:xfrm>
          <a:prstGeom prst="horizontalScroll">
            <a:avLst>
              <a:gd name="adj" fmla="val 8395"/>
            </a:avLst>
          </a:prstGeom>
          <a:solidFill>
            <a:schemeClr val="accent4">
              <a:lumMod val="90000"/>
            </a:schemeClr>
          </a:solidFill>
          <a:ln w="12700" cap="flat" cmpd="sng" algn="ctr">
            <a:solidFill>
              <a:schemeClr val="hlink"/>
            </a:solidFill>
            <a:prstDash val="solid"/>
            <a:round/>
            <a:headEnd type="none" w="med" len="med"/>
            <a:tailEnd type="none" w="med" len="med"/>
          </a:ln>
          <a:effectLst/>
          <a:extLst/>
        </p:spPr>
        <p:txBody>
          <a:bodyPr vert="horz" wrap="none" lIns="90488" tIns="44450" rIns="90488" bIns="4445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1" lang="zh-TW" altLang="en-US" sz="2800" b="1" u="sng" dirty="0">
                <a:solidFill>
                  <a:srgbClr val="FFFF00"/>
                </a:solidFill>
                <a:latin typeface="+mn-ea"/>
              </a:rPr>
              <a:t>注  意  事  項</a:t>
            </a:r>
          </a:p>
        </p:txBody>
      </p:sp>
      <p:sp>
        <p:nvSpPr>
          <p:cNvPr id="6" name="文字方塊 5"/>
          <p:cNvSpPr txBox="1"/>
          <p:nvPr/>
        </p:nvSpPr>
        <p:spPr>
          <a:xfrm>
            <a:off x="985782" y="5581689"/>
            <a:ext cx="7474650" cy="1015663"/>
          </a:xfrm>
          <a:prstGeom prst="rect">
            <a:avLst/>
          </a:prstGeom>
          <a:noFill/>
        </p:spPr>
        <p:txBody>
          <a:bodyPr wrap="square" rtlCol="0">
            <a:spAutoFit/>
          </a:bodyPr>
          <a:lstStyle/>
          <a:p>
            <a:r>
              <a:rPr kumimoji="1" lang="zh-TW" altLang="en-US" sz="2000" dirty="0">
                <a:solidFill>
                  <a:srgbClr val="FF0000"/>
                </a:solidFill>
                <a:effectLst>
                  <a:outerShdw blurRad="38100" dist="38100" dir="2700000" algn="tl">
                    <a:srgbClr val="000000"/>
                  </a:outerShdw>
                </a:effectLst>
                <a:latin typeface="+mn-ea"/>
              </a:rPr>
              <a:t>動態價格穩定措施僅能提供一定範圍之價格穩定，且可能因市況放寬退單點數或因資訊異常暫停退單，交易人從事期貨交易時應留意市場流動性及自身交易價格，不宜完全依賴本措施。</a:t>
            </a:r>
          </a:p>
        </p:txBody>
      </p:sp>
      <p:sp>
        <p:nvSpPr>
          <p:cNvPr id="7"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選擇權動態價格穩定措施</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56961352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4"/>
          <p:cNvSpPr txBox="1">
            <a:spLocks/>
          </p:cNvSpPr>
          <p:nvPr/>
        </p:nvSpPr>
        <p:spPr>
          <a:xfrm>
            <a:off x="457200" y="1460500"/>
            <a:ext cx="8128000" cy="5064844"/>
          </a:xfrm>
          <a:prstGeom prst="rect">
            <a:avLst/>
          </a:prstGeom>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marL="0" indent="-57150">
              <a:lnSpc>
                <a:spcPct val="150000"/>
              </a:lnSpc>
              <a:spcBef>
                <a:spcPts val="0"/>
              </a:spcBef>
              <a:spcAft>
                <a:spcPts val="0"/>
              </a:spcAft>
              <a:buClr>
                <a:srgbClr val="FFFF00"/>
              </a:buClr>
              <a:buSzPct val="100000"/>
              <a:buFont typeface="Wingdings" pitchFamily="2" charset="2"/>
              <a:buChar char="n"/>
              <a:defRPr/>
            </a:pPr>
            <a:r>
              <a:rPr lang="zh-TW" altLang="en-US" sz="2000" spc="-100" smtClean="0">
                <a:solidFill>
                  <a:srgbClr val="FFFF00"/>
                </a:solidFill>
                <a:latin typeface="+mn-ea"/>
              </a:rPr>
              <a:t>　期貨商配合辦理以下宣導事項，俾使交易人充分瞭解：</a:t>
            </a:r>
          </a:p>
          <a:p>
            <a:pPr lvl="1" indent="-342900">
              <a:lnSpc>
                <a:spcPct val="150000"/>
              </a:lnSpc>
              <a:spcBef>
                <a:spcPts val="0"/>
              </a:spcBef>
              <a:spcAft>
                <a:spcPts val="0"/>
              </a:spcAft>
              <a:buClr>
                <a:srgbClr val="FFFF00"/>
              </a:buClr>
              <a:buFont typeface="Wingdings" pitchFamily="2" charset="2"/>
              <a:buChar char="u"/>
              <a:defRPr/>
            </a:pPr>
            <a:r>
              <a:rPr lang="zh-TW" altLang="en-US" sz="2000" spc="-100" smtClean="0">
                <a:solidFill>
                  <a:srgbClr val="FFFF00"/>
                </a:solidFill>
                <a:latin typeface="+mn-ea"/>
              </a:rPr>
              <a:t>於各營業處所、公司網站、買賣報告書、月對帳單及網際網路方式下單介面</a:t>
            </a:r>
            <a:r>
              <a:rPr lang="en-US" altLang="zh-TW" sz="2000" spc="-100" smtClean="0">
                <a:solidFill>
                  <a:srgbClr val="FFFF00"/>
                </a:solidFill>
                <a:latin typeface="+mn-ea"/>
              </a:rPr>
              <a:t>(</a:t>
            </a:r>
            <a:r>
              <a:rPr lang="zh-TW" altLang="en-US" sz="2000" spc="-100" smtClean="0">
                <a:solidFill>
                  <a:srgbClr val="FFFF00"/>
                </a:solidFill>
                <a:latin typeface="+mn-ea"/>
              </a:rPr>
              <a:t>包含電腦下單軟體、手持式裝置如手機、平板電腦之下單</a:t>
            </a:r>
            <a:r>
              <a:rPr lang="en-US" altLang="zh-TW" sz="2000" spc="-100" smtClean="0">
                <a:solidFill>
                  <a:srgbClr val="FFFF00"/>
                </a:solidFill>
                <a:latin typeface="+mn-ea"/>
              </a:rPr>
              <a:t>APP)</a:t>
            </a:r>
            <a:r>
              <a:rPr lang="zh-TW" altLang="en-US" sz="2000" spc="-100" smtClean="0">
                <a:solidFill>
                  <a:srgbClr val="FFFF00"/>
                </a:solidFill>
                <a:latin typeface="+mn-ea"/>
              </a:rPr>
              <a:t>，加註相關說明文字，並請交易人應注意其委託回報，管理自身委託狀況，以掌握該委託是否有被退單情形。</a:t>
            </a:r>
          </a:p>
          <a:p>
            <a:pPr lvl="1" indent="-342900">
              <a:lnSpc>
                <a:spcPct val="150000"/>
              </a:lnSpc>
              <a:spcBef>
                <a:spcPts val="0"/>
              </a:spcBef>
              <a:spcAft>
                <a:spcPts val="0"/>
              </a:spcAft>
              <a:buClr>
                <a:srgbClr val="FFFF00"/>
              </a:buClr>
              <a:buFont typeface="Wingdings" pitchFamily="2" charset="2"/>
              <a:buChar char="u"/>
              <a:defRPr/>
            </a:pPr>
            <a:r>
              <a:rPr lang="zh-TW" altLang="en-US" sz="2000" spc="-100" smtClean="0">
                <a:solidFill>
                  <a:srgbClr val="FFFF00"/>
                </a:solidFill>
                <a:latin typeface="+mn-ea"/>
              </a:rPr>
              <a:t>前述說明文字至少應包含：「因應動態價格穩定措施上線實施，針對該措施之適用商品，臺灣期貨交易所會對造成價格異常波動之新進委託</a:t>
            </a:r>
            <a:r>
              <a:rPr lang="en-US" altLang="zh-TW" sz="2000" spc="-100" smtClean="0">
                <a:solidFill>
                  <a:srgbClr val="FFFF00"/>
                </a:solidFill>
                <a:latin typeface="+mn-ea"/>
              </a:rPr>
              <a:t>(</a:t>
            </a:r>
            <a:r>
              <a:rPr lang="zh-TW" altLang="en-US" sz="2000" spc="-100" smtClean="0">
                <a:solidFill>
                  <a:srgbClr val="FFFF00"/>
                </a:solidFill>
                <a:latin typeface="+mn-ea"/>
              </a:rPr>
              <a:t>例如新進買進委託之可能成交價格高於即時價格區間上限或新進賣出委託之可能成交價格低於即時價格區間下限</a:t>
            </a:r>
            <a:r>
              <a:rPr lang="en-US" altLang="zh-TW" sz="2000" spc="-100" smtClean="0">
                <a:solidFill>
                  <a:srgbClr val="FFFF00"/>
                </a:solidFill>
                <a:latin typeface="+mn-ea"/>
              </a:rPr>
              <a:t>)</a:t>
            </a:r>
            <a:r>
              <a:rPr lang="zh-TW" altLang="en-US" sz="2000" spc="-100" smtClean="0">
                <a:solidFill>
                  <a:srgbClr val="FFFF00"/>
                </a:solidFill>
                <a:latin typeface="+mn-ea"/>
              </a:rPr>
              <a:t>予以退單，請交易人注意委託回報，管理自身委託狀況，以掌握該委託是否有被退單情形。」</a:t>
            </a:r>
            <a:endParaRPr lang="zh-TW" altLang="en-US" sz="2000" spc="-100" dirty="0">
              <a:solidFill>
                <a:srgbClr val="FFFF00"/>
              </a:solidFill>
              <a:latin typeface="+mn-ea"/>
            </a:endParaRPr>
          </a:p>
        </p:txBody>
      </p:sp>
      <p:sp>
        <p:nvSpPr>
          <p:cNvPr id="4"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defRPr/>
            </a:pPr>
            <a:r>
              <a:rPr lang="zh-TW" altLang="en-US" sz="2800" b="1" dirty="0" smtClean="0">
                <a:solidFill>
                  <a:srgbClr val="FFFF00"/>
                </a:solidFill>
                <a:effectLst>
                  <a:outerShdw blurRad="38100" dist="38100" dir="2700000" algn="tl">
                    <a:srgbClr val="000000"/>
                  </a:outerShdw>
                </a:effectLst>
              </a:rPr>
              <a:t>選擇權動態價格穩定措施</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271274893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p:cNvSpPr>
            <a:spLocks noChangeArrowheads="1"/>
          </p:cNvSpPr>
          <p:nvPr/>
        </p:nvSpPr>
        <p:spPr bwMode="auto">
          <a:xfrm>
            <a:off x="3326466" y="1341435"/>
            <a:ext cx="2491068"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單式限價委託未退單</a:t>
            </a:r>
          </a:p>
        </p:txBody>
      </p:sp>
      <p:sp>
        <p:nvSpPr>
          <p:cNvPr id="13" name="內容版面配置區 2"/>
          <p:cNvSpPr>
            <a:spLocks noGrp="1"/>
          </p:cNvSpPr>
          <p:nvPr>
            <p:ph idx="1"/>
          </p:nvPr>
        </p:nvSpPr>
        <p:spPr>
          <a:xfrm>
            <a:off x="137233" y="2348880"/>
            <a:ext cx="5072490" cy="3541704"/>
          </a:xfrm>
        </p:spPr>
        <p:txBody>
          <a:bodyPr/>
          <a:lstStyle/>
          <a:p>
            <a:pPr marL="342900" lvl="1" indent="-342900">
              <a:lnSpc>
                <a:spcPts val="2400"/>
              </a:lnSpc>
              <a:spcBef>
                <a:spcPts val="400"/>
              </a:spcBef>
              <a:spcAft>
                <a:spcPts val="400"/>
              </a:spcAft>
              <a:buClr>
                <a:schemeClr val="tx1"/>
              </a:buClr>
              <a:buFont typeface="Wingdings" pitchFamily="2" charset="2"/>
              <a:buChar char="n"/>
              <a:defRPr/>
            </a:pPr>
            <a:r>
              <a:rPr lang="zh-TW" altLang="en-US" sz="2000" dirty="0" smtClean="0">
                <a:solidFill>
                  <a:srgbClr val="FFFF00"/>
                </a:solidFill>
                <a:effectLst>
                  <a:outerShdw blurRad="38100" dist="38100" dir="2700000" algn="tl">
                    <a:srgbClr val="000000">
                      <a:alpha val="43137"/>
                    </a:srgbClr>
                  </a:outerShdw>
                </a:effectLst>
                <a:latin typeface="+mn-ea"/>
              </a:rPr>
              <a:t>買進範例</a:t>
            </a:r>
            <a:endParaRPr lang="en-US" altLang="zh-TW" sz="2000" dirty="0">
              <a:solidFill>
                <a:srgbClr val="FFFF00"/>
              </a:solidFill>
              <a:effectLst>
                <a:outerShdw blurRad="38100" dist="38100" dir="2700000" algn="tl">
                  <a:srgbClr val="000000">
                    <a:alpha val="43137"/>
                  </a:srgbClr>
                </a:outerShdw>
              </a:effectLst>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effectLst>
                  <a:outerShdw blurRad="38100" dist="38100" dir="2700000" algn="tl">
                    <a:srgbClr val="000000">
                      <a:alpha val="43137"/>
                    </a:srgbClr>
                  </a:outerShdw>
                </a:effectLst>
                <a:latin typeface="+mn-ea"/>
              </a:rPr>
              <a:t>假設</a:t>
            </a:r>
            <a:r>
              <a:rPr lang="en-US" altLang="zh-TW" sz="2000" dirty="0">
                <a:solidFill>
                  <a:srgbClr val="FFFF00"/>
                </a:solidFill>
                <a:effectLst>
                  <a:outerShdw blurRad="38100" dist="38100" dir="2700000" algn="tl">
                    <a:srgbClr val="000000">
                      <a:alpha val="43137"/>
                    </a:srgbClr>
                  </a:outerShdw>
                </a:effectLst>
                <a:latin typeface="+mn-ea"/>
              </a:rPr>
              <a:t>TXO</a:t>
            </a:r>
            <a:r>
              <a:rPr lang="zh-TW" altLang="en-US" sz="2000" dirty="0">
                <a:solidFill>
                  <a:srgbClr val="FFFF00"/>
                </a:solidFill>
                <a:effectLst>
                  <a:outerShdw blurRad="38100" dist="38100" dir="2700000" algn="tl">
                    <a:srgbClr val="000000">
                      <a:alpha val="43137"/>
                    </a:srgbClr>
                  </a:outerShdw>
                </a:effectLst>
                <a:latin typeface="+mn-ea"/>
              </a:rPr>
              <a:t>次近月履約價</a:t>
            </a:r>
            <a:r>
              <a:rPr lang="en-US" altLang="zh-TW" sz="2000" dirty="0">
                <a:solidFill>
                  <a:srgbClr val="FFFF00"/>
                </a:solidFill>
                <a:effectLst>
                  <a:outerShdw blurRad="38100" dist="38100" dir="2700000" algn="tl">
                    <a:srgbClr val="000000">
                      <a:alpha val="43137"/>
                    </a:srgbClr>
                  </a:outerShdw>
                </a:effectLst>
                <a:latin typeface="+mn-ea"/>
              </a:rPr>
              <a:t>9600</a:t>
            </a:r>
            <a:r>
              <a:rPr lang="zh-TW" altLang="en-US" sz="2000" dirty="0">
                <a:solidFill>
                  <a:srgbClr val="FFFF00"/>
                </a:solidFill>
                <a:effectLst>
                  <a:outerShdw blurRad="38100" dist="38100" dir="2700000" algn="tl">
                    <a:srgbClr val="000000">
                      <a:alpha val="43137"/>
                    </a:srgbClr>
                  </a:outerShdw>
                </a:effectLst>
                <a:latin typeface="+mn-ea"/>
              </a:rPr>
              <a:t>賣權即時價格區間上限為</a:t>
            </a:r>
            <a:r>
              <a:rPr lang="en-US" altLang="zh-TW" sz="2000" dirty="0">
                <a:solidFill>
                  <a:srgbClr val="FFFF00"/>
                </a:solidFill>
                <a:effectLst>
                  <a:outerShdw blurRad="38100" dist="38100" dir="2700000" algn="tl">
                    <a:srgbClr val="000000">
                      <a:alpha val="43137"/>
                    </a:srgbClr>
                  </a:outerShdw>
                </a:effectLst>
                <a:latin typeface="+mn-ea"/>
              </a:rPr>
              <a:t>250</a:t>
            </a:r>
            <a:r>
              <a:rPr lang="zh-TW" altLang="en-US" sz="2000" dirty="0">
                <a:solidFill>
                  <a:srgbClr val="FFFF00"/>
                </a:solidFill>
                <a:effectLst>
                  <a:outerShdw blurRad="38100" dist="38100" dir="2700000" algn="tl">
                    <a:srgbClr val="000000">
                      <a:alpha val="43137"/>
                    </a:srgbClr>
                  </a:outerShdw>
                </a:effectLst>
                <a:latin typeface="+mn-ea"/>
              </a:rPr>
              <a:t>點</a:t>
            </a:r>
            <a:endParaRPr lang="en-US" altLang="zh-TW" sz="2000" dirty="0">
              <a:solidFill>
                <a:srgbClr val="FFFF00"/>
              </a:solidFill>
              <a:effectLst>
                <a:outerShdw blurRad="38100" dist="38100" dir="2700000" algn="tl">
                  <a:srgbClr val="000000">
                    <a:alpha val="43137"/>
                  </a:srgbClr>
                </a:outerShdw>
              </a:effectLst>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smtClean="0">
                <a:solidFill>
                  <a:srgbClr val="FFFF00"/>
                </a:solidFill>
                <a:effectLst>
                  <a:outerShdw blurRad="38100" dist="38100" dir="2700000" algn="tl">
                    <a:srgbClr val="000000">
                      <a:alpha val="43137"/>
                    </a:srgbClr>
                  </a:outerShdw>
                </a:effectLst>
                <a:latin typeface="+mn-ea"/>
              </a:rPr>
              <a:t>若</a:t>
            </a:r>
            <a:r>
              <a:rPr lang="zh-TW" altLang="en-US" sz="2000" dirty="0">
                <a:solidFill>
                  <a:srgbClr val="FFFF00"/>
                </a:solidFill>
                <a:effectLst>
                  <a:outerShdw blurRad="38100" dist="38100" dir="2700000" algn="tl">
                    <a:srgbClr val="000000">
                      <a:alpha val="43137"/>
                    </a:srgbClr>
                  </a:outerShdw>
                </a:effectLst>
                <a:latin typeface="+mn-ea"/>
              </a:rPr>
              <a:t>交易人</a:t>
            </a:r>
            <a:r>
              <a:rPr lang="zh-TW" altLang="en-US" sz="2000" dirty="0" smtClean="0">
                <a:solidFill>
                  <a:srgbClr val="FFFF00"/>
                </a:solidFill>
                <a:effectLst>
                  <a:outerShdw blurRad="38100" dist="38100" dir="2700000" algn="tl">
                    <a:srgbClr val="000000">
                      <a:alpha val="43137"/>
                    </a:srgbClr>
                  </a:outerShdw>
                </a:effectLst>
                <a:latin typeface="+mn-ea"/>
              </a:rPr>
              <a:t>以限價</a:t>
            </a:r>
            <a:r>
              <a:rPr lang="en-US" altLang="zh-TW" sz="2000" dirty="0" smtClean="0">
                <a:solidFill>
                  <a:srgbClr val="FFFF00"/>
                </a:solidFill>
                <a:effectLst>
                  <a:outerShdw blurRad="38100" dist="38100" dir="2700000" algn="tl">
                    <a:srgbClr val="000000">
                      <a:alpha val="43137"/>
                    </a:srgbClr>
                  </a:outerShdw>
                </a:effectLst>
                <a:latin typeface="+mn-ea"/>
              </a:rPr>
              <a:t>180</a:t>
            </a:r>
            <a:r>
              <a:rPr lang="zh-TW" altLang="en-US" sz="2000" dirty="0" smtClean="0">
                <a:solidFill>
                  <a:srgbClr val="FFFF00"/>
                </a:solidFill>
                <a:effectLst>
                  <a:outerShdw blurRad="38100" dist="38100" dir="2700000" algn="tl">
                    <a:srgbClr val="000000">
                      <a:alpha val="43137"/>
                    </a:srgbClr>
                  </a:outerShdw>
                </a:effectLst>
                <a:latin typeface="+mn-ea"/>
              </a:rPr>
              <a:t>點委託買進</a:t>
            </a:r>
            <a:r>
              <a:rPr lang="en-US" altLang="zh-TW" sz="2000" dirty="0">
                <a:solidFill>
                  <a:srgbClr val="FFFF00"/>
                </a:solidFill>
                <a:effectLst>
                  <a:outerShdw blurRad="38100" dist="38100" dir="2700000" algn="tl">
                    <a:srgbClr val="000000">
                      <a:alpha val="43137"/>
                    </a:srgbClr>
                  </a:outerShdw>
                </a:effectLst>
                <a:latin typeface="+mn-ea"/>
              </a:rPr>
              <a:t>8</a:t>
            </a:r>
            <a:r>
              <a:rPr lang="zh-TW" altLang="en-US" sz="2000" dirty="0" smtClean="0">
                <a:solidFill>
                  <a:srgbClr val="FFFF00"/>
                </a:solidFill>
                <a:effectLst>
                  <a:outerShdw blurRad="38100" dist="38100" dir="2700000" algn="tl">
                    <a:srgbClr val="000000">
                      <a:alpha val="43137"/>
                    </a:srgbClr>
                  </a:outerShdw>
                </a:effectLst>
                <a:latin typeface="+mn-ea"/>
              </a:rPr>
              <a:t>口履約價</a:t>
            </a:r>
            <a:r>
              <a:rPr lang="en-US" altLang="zh-TW" sz="2000" dirty="0" smtClean="0">
                <a:solidFill>
                  <a:srgbClr val="FFFF00"/>
                </a:solidFill>
                <a:effectLst>
                  <a:outerShdw blurRad="38100" dist="38100" dir="2700000" algn="tl">
                    <a:srgbClr val="000000">
                      <a:alpha val="43137"/>
                    </a:srgbClr>
                  </a:outerShdw>
                </a:effectLst>
                <a:latin typeface="+mn-ea"/>
              </a:rPr>
              <a:t>9600</a:t>
            </a:r>
            <a:r>
              <a:rPr lang="zh-TW" altLang="en-US" sz="2000" dirty="0" smtClean="0">
                <a:solidFill>
                  <a:srgbClr val="FFFF00"/>
                </a:solidFill>
                <a:effectLst>
                  <a:outerShdw blurRad="38100" dist="38100" dir="2700000" algn="tl">
                    <a:srgbClr val="000000">
                      <a:alpha val="43137"/>
                    </a:srgbClr>
                  </a:outerShdw>
                </a:effectLst>
                <a:latin typeface="+mn-ea"/>
              </a:rPr>
              <a:t>賣權</a:t>
            </a:r>
            <a:endParaRPr lang="en-US" altLang="zh-TW" sz="2000" dirty="0" smtClean="0">
              <a:solidFill>
                <a:srgbClr val="FFFF00"/>
              </a:solidFill>
              <a:effectLst>
                <a:outerShdw blurRad="38100" dist="38100" dir="2700000" algn="tl">
                  <a:srgbClr val="000000">
                    <a:alpha val="43137"/>
                  </a:srgbClr>
                </a:outerShdw>
              </a:effectLst>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effectLst>
                  <a:outerShdw blurRad="38100" dist="38100" dir="2700000" algn="tl">
                    <a:srgbClr val="000000">
                      <a:alpha val="43137"/>
                    </a:srgbClr>
                  </a:outerShdw>
                </a:effectLst>
                <a:latin typeface="+mn-ea"/>
              </a:rPr>
              <a:t>依當時委託簿試算，該委託可能成交價為</a:t>
            </a:r>
            <a:r>
              <a:rPr lang="en-US" altLang="zh-TW" sz="2000" dirty="0">
                <a:solidFill>
                  <a:srgbClr val="FFFF00"/>
                </a:solidFill>
                <a:effectLst>
                  <a:outerShdw blurRad="38100" dist="38100" dir="2700000" algn="tl">
                    <a:srgbClr val="000000">
                      <a:alpha val="43137"/>
                    </a:srgbClr>
                  </a:outerShdw>
                </a:effectLst>
                <a:latin typeface="+mn-ea"/>
              </a:rPr>
              <a:t>45.5</a:t>
            </a:r>
            <a:r>
              <a:rPr lang="zh-TW" altLang="en-US" sz="2000" dirty="0">
                <a:solidFill>
                  <a:srgbClr val="FFFF00"/>
                </a:solidFill>
                <a:effectLst>
                  <a:outerShdw blurRad="38100" dist="38100" dir="2700000" algn="tl">
                    <a:srgbClr val="000000">
                      <a:alpha val="43137"/>
                    </a:srgbClr>
                  </a:outerShdw>
                </a:effectLst>
                <a:latin typeface="+mn-ea"/>
              </a:rPr>
              <a:t>點</a:t>
            </a:r>
            <a:r>
              <a:rPr lang="en-US" altLang="zh-TW" sz="2000" dirty="0">
                <a:solidFill>
                  <a:srgbClr val="FFFF00"/>
                </a:solidFill>
                <a:effectLst>
                  <a:outerShdw blurRad="38100" dist="38100" dir="2700000" algn="tl">
                    <a:srgbClr val="000000">
                      <a:alpha val="43137"/>
                    </a:srgbClr>
                  </a:outerShdw>
                </a:effectLst>
                <a:latin typeface="+mn-ea"/>
              </a:rPr>
              <a:t>5</a:t>
            </a:r>
            <a:r>
              <a:rPr lang="zh-TW" altLang="en-US" sz="2000" dirty="0">
                <a:solidFill>
                  <a:srgbClr val="FFFF00"/>
                </a:solidFill>
                <a:effectLst>
                  <a:outerShdw blurRad="38100" dist="38100" dir="2700000" algn="tl">
                    <a:srgbClr val="000000">
                      <a:alpha val="43137"/>
                    </a:srgbClr>
                  </a:outerShdw>
                </a:effectLst>
                <a:latin typeface="+mn-ea"/>
              </a:rPr>
              <a:t>口、</a:t>
            </a:r>
            <a:r>
              <a:rPr lang="en-US" altLang="zh-TW" sz="2000" dirty="0">
                <a:solidFill>
                  <a:srgbClr val="FFFF00"/>
                </a:solidFill>
                <a:effectLst>
                  <a:outerShdw blurRad="38100" dist="38100" dir="2700000" algn="tl">
                    <a:srgbClr val="000000">
                      <a:alpha val="43137"/>
                    </a:srgbClr>
                  </a:outerShdw>
                </a:effectLst>
                <a:latin typeface="+mn-ea"/>
              </a:rPr>
              <a:t>46</a:t>
            </a:r>
            <a:r>
              <a:rPr lang="zh-TW" altLang="en-US" sz="2000" dirty="0">
                <a:solidFill>
                  <a:srgbClr val="FFFF00"/>
                </a:solidFill>
                <a:effectLst>
                  <a:outerShdw blurRad="38100" dist="38100" dir="2700000" algn="tl">
                    <a:srgbClr val="000000">
                      <a:alpha val="43137"/>
                    </a:srgbClr>
                  </a:outerShdw>
                </a:effectLst>
                <a:latin typeface="+mn-ea"/>
              </a:rPr>
              <a:t>點</a:t>
            </a:r>
            <a:r>
              <a:rPr lang="en-US" altLang="zh-TW" sz="2000" dirty="0">
                <a:solidFill>
                  <a:srgbClr val="FFFF00"/>
                </a:solidFill>
                <a:effectLst>
                  <a:outerShdw blurRad="38100" dist="38100" dir="2700000" algn="tl">
                    <a:srgbClr val="000000">
                      <a:alpha val="43137"/>
                    </a:srgbClr>
                  </a:outerShdw>
                </a:effectLst>
                <a:latin typeface="+mn-ea"/>
              </a:rPr>
              <a:t>2</a:t>
            </a:r>
            <a:r>
              <a:rPr lang="zh-TW" altLang="en-US" sz="2000" dirty="0">
                <a:solidFill>
                  <a:srgbClr val="FFFF00"/>
                </a:solidFill>
                <a:effectLst>
                  <a:outerShdw blurRad="38100" dist="38100" dir="2700000" algn="tl">
                    <a:srgbClr val="000000">
                      <a:alpha val="43137"/>
                    </a:srgbClr>
                  </a:outerShdw>
                </a:effectLst>
                <a:latin typeface="+mn-ea"/>
              </a:rPr>
              <a:t>口、</a:t>
            </a:r>
            <a:r>
              <a:rPr lang="en-US" altLang="zh-TW" sz="2000" dirty="0">
                <a:solidFill>
                  <a:srgbClr val="FFFF00"/>
                </a:solidFill>
                <a:effectLst>
                  <a:outerShdw blurRad="38100" dist="38100" dir="2700000" algn="tl">
                    <a:srgbClr val="000000">
                      <a:alpha val="43137"/>
                    </a:srgbClr>
                  </a:outerShdw>
                </a:effectLst>
                <a:latin typeface="+mn-ea"/>
              </a:rPr>
              <a:t>165</a:t>
            </a:r>
            <a:r>
              <a:rPr lang="zh-TW" altLang="en-US" sz="2000" dirty="0">
                <a:solidFill>
                  <a:srgbClr val="FFFF00"/>
                </a:solidFill>
                <a:effectLst>
                  <a:outerShdw blurRad="38100" dist="38100" dir="2700000" algn="tl">
                    <a:srgbClr val="000000">
                      <a:alpha val="43137"/>
                    </a:srgbClr>
                  </a:outerShdw>
                </a:effectLst>
                <a:latin typeface="+mn-ea"/>
              </a:rPr>
              <a:t>點</a:t>
            </a:r>
            <a:r>
              <a:rPr lang="en-US" altLang="zh-TW" sz="2000" dirty="0">
                <a:solidFill>
                  <a:srgbClr val="FFFF00"/>
                </a:solidFill>
                <a:effectLst>
                  <a:outerShdw blurRad="38100" dist="38100" dir="2700000" algn="tl">
                    <a:srgbClr val="000000">
                      <a:alpha val="43137"/>
                    </a:srgbClr>
                  </a:outerShdw>
                </a:effectLst>
                <a:latin typeface="+mn-ea"/>
              </a:rPr>
              <a:t>1</a:t>
            </a:r>
            <a:r>
              <a:rPr lang="zh-TW" altLang="en-US" sz="2000" dirty="0">
                <a:solidFill>
                  <a:srgbClr val="FFFF00"/>
                </a:solidFill>
                <a:effectLst>
                  <a:outerShdw blurRad="38100" dist="38100" dir="2700000" algn="tl">
                    <a:srgbClr val="000000">
                      <a:alpha val="43137"/>
                    </a:srgbClr>
                  </a:outerShdw>
                </a:effectLst>
                <a:latin typeface="+mn-ea"/>
              </a:rPr>
              <a:t>口、</a:t>
            </a:r>
            <a:r>
              <a:rPr lang="zh-TW" altLang="en-US" sz="2000" dirty="0">
                <a:solidFill>
                  <a:srgbClr val="00FF00"/>
                </a:solidFill>
                <a:effectLst>
                  <a:outerShdw blurRad="38100" dist="38100" dir="2700000" algn="tl">
                    <a:srgbClr val="000000">
                      <a:alpha val="43137"/>
                    </a:srgbClr>
                  </a:outerShdw>
                </a:effectLst>
                <a:latin typeface="+mn-ea"/>
              </a:rPr>
              <a:t>不會退單</a:t>
            </a:r>
          </a:p>
          <a:p>
            <a:pPr marL="742950" lvl="2" indent="-342900">
              <a:lnSpc>
                <a:spcPts val="2400"/>
              </a:lnSpc>
              <a:spcBef>
                <a:spcPts val="400"/>
              </a:spcBef>
              <a:spcAft>
                <a:spcPts val="400"/>
              </a:spcAft>
              <a:buFont typeface="Wingdings" pitchFamily="2" charset="2"/>
              <a:buChar char="u"/>
              <a:defRPr/>
            </a:pPr>
            <a:endParaRPr lang="en-US" altLang="zh-TW" sz="2000" dirty="0" smtClean="0">
              <a:solidFill>
                <a:srgbClr val="FFFF00"/>
              </a:solidFill>
              <a:effectLst>
                <a:outerShdw blurRad="38100" dist="38100" dir="2700000" algn="tl">
                  <a:srgbClr val="000000">
                    <a:alpha val="43137"/>
                  </a:srgbClr>
                </a:outerShdw>
              </a:effectLst>
              <a:latin typeface="+mn-ea"/>
            </a:endParaRPr>
          </a:p>
        </p:txBody>
      </p:sp>
      <p:graphicFrame>
        <p:nvGraphicFramePr>
          <p:cNvPr id="15" name="表格 14"/>
          <p:cNvGraphicFramePr>
            <a:graphicFrameLocks noGrp="1"/>
          </p:cNvGraphicFramePr>
          <p:nvPr>
            <p:extLst>
              <p:ext uri="{D42A27DB-BD31-4B8C-83A1-F6EECF244321}">
                <p14:modId xmlns:p14="http://schemas.microsoft.com/office/powerpoint/2010/main" val="68530708"/>
              </p:ext>
            </p:extLst>
          </p:nvPr>
        </p:nvGraphicFramePr>
        <p:xfrm>
          <a:off x="5557174" y="2599560"/>
          <a:ext cx="2241711" cy="3282950"/>
        </p:xfrm>
        <a:graphic>
          <a:graphicData uri="http://schemas.openxmlformats.org/drawingml/2006/table">
            <a:tbl>
              <a:tblPr firstRow="1" bandRow="1">
                <a:tableStyleId>{5940675A-B579-460E-94D1-54222C63F5DA}</a:tableStyleId>
              </a:tblPr>
              <a:tblGrid>
                <a:gridCol w="677439">
                  <a:extLst>
                    <a:ext uri="{9D8B030D-6E8A-4147-A177-3AD203B41FA5}">
                      <a16:colId xmlns:a16="http://schemas.microsoft.com/office/drawing/2014/main" xmlns="" val="20000"/>
                    </a:ext>
                  </a:extLst>
                </a:gridCol>
                <a:gridCol w="923782">
                  <a:extLst>
                    <a:ext uri="{9D8B030D-6E8A-4147-A177-3AD203B41FA5}">
                      <a16:colId xmlns:a16="http://schemas.microsoft.com/office/drawing/2014/main" xmlns="" val="20001"/>
                    </a:ext>
                  </a:extLst>
                </a:gridCol>
                <a:gridCol w="640490">
                  <a:extLst>
                    <a:ext uri="{9D8B030D-6E8A-4147-A177-3AD203B41FA5}">
                      <a16:colId xmlns:a16="http://schemas.microsoft.com/office/drawing/2014/main" xmlns="" val="20002"/>
                    </a:ext>
                  </a:extLst>
                </a:gridCol>
              </a:tblGrid>
              <a:tr h="261789">
                <a:tc>
                  <a:txBody>
                    <a:bodyPr/>
                    <a:lstStyle/>
                    <a:p>
                      <a:pPr algn="ctr">
                        <a:lnSpc>
                          <a:spcPts val="1600"/>
                        </a:lnSpc>
                      </a:pPr>
                      <a:r>
                        <a:rPr lang="zh-TW" altLang="en-US"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委買</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委託價</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委賣</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61789">
                <a:tc>
                  <a:txBody>
                    <a:bodyPr/>
                    <a:lstStyle/>
                    <a:p>
                      <a:pPr algn="ctr">
                        <a:lnSpc>
                          <a:spcPts val="1600"/>
                        </a:lnSpc>
                      </a:pP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310</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5</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61789">
                <a:tc>
                  <a:txBody>
                    <a:bodyPr/>
                    <a:lstStyle/>
                    <a:p>
                      <a:pPr algn="ctr">
                        <a:lnSpc>
                          <a:spcPts val="1600"/>
                        </a:lnSpc>
                      </a:pP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300</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10</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61789">
                <a:tc>
                  <a:txBody>
                    <a:bodyPr/>
                    <a:lstStyle/>
                    <a:p>
                      <a:pPr algn="ctr">
                        <a:lnSpc>
                          <a:spcPts val="1600"/>
                        </a:lnSpc>
                      </a:pP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255</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10</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61789">
                <a:tc>
                  <a:txBody>
                    <a:bodyPr/>
                    <a:lstStyle/>
                    <a:p>
                      <a:pPr algn="ctr">
                        <a:lnSpc>
                          <a:spcPts val="1600"/>
                        </a:lnSpc>
                      </a:pP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165</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3</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61789">
                <a:tc>
                  <a:txBody>
                    <a:bodyPr/>
                    <a:lstStyle/>
                    <a:p>
                      <a:pPr algn="ctr">
                        <a:lnSpc>
                          <a:spcPts val="1600"/>
                        </a:lnSpc>
                      </a:pP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 </a:t>
                      </a: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46</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2</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61789">
                <a:tc>
                  <a:txBody>
                    <a:bodyPr/>
                    <a:lstStyle/>
                    <a:p>
                      <a:pPr algn="ctr">
                        <a:lnSpc>
                          <a:spcPts val="1600"/>
                        </a:lnSpc>
                      </a:pPr>
                      <a:endParaRPr lang="zh-TW" altLang="en-US" sz="1800" b="1" baseline="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45.5</a:t>
                      </a:r>
                      <a:r>
                        <a:rPr lang="zh-TW" altLang="en-US"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 </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5</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61789">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5</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smtClean="0">
                          <a:ln>
                            <a:solidFill>
                              <a:schemeClr val="tx1"/>
                            </a:solidFill>
                          </a:ln>
                          <a:solidFill>
                            <a:srgbClr val="FFFF00"/>
                          </a:solidFill>
                          <a:effectLst>
                            <a:outerShdw blurRad="38100" dist="38100" dir="2700000" algn="tl">
                              <a:srgbClr val="000000">
                                <a:alpha val="43137"/>
                              </a:srgbClr>
                            </a:outerShdw>
                          </a:effectLst>
                          <a:latin typeface="+mn-ea"/>
                          <a:ea typeface="+mn-ea"/>
                        </a:rPr>
                        <a:t> </a:t>
                      </a:r>
                      <a:r>
                        <a:rPr lang="en-US" altLang="zh-TW" sz="1800" b="1" baseline="0" smtClean="0">
                          <a:ln>
                            <a:solidFill>
                              <a:schemeClr val="tx1"/>
                            </a:solidFill>
                          </a:ln>
                          <a:solidFill>
                            <a:srgbClr val="FFFF00"/>
                          </a:solidFill>
                          <a:effectLst>
                            <a:outerShdw blurRad="38100" dist="38100" dir="2700000" algn="tl">
                              <a:srgbClr val="000000">
                                <a:alpha val="43137"/>
                              </a:srgbClr>
                            </a:outerShdw>
                          </a:effectLst>
                          <a:latin typeface="+mn-ea"/>
                          <a:ea typeface="+mn-ea"/>
                        </a:rPr>
                        <a:t>45</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61789">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5</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 </a:t>
                      </a: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43</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61789">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5</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 </a:t>
                      </a: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30</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61789">
                <a:tc>
                  <a:txBody>
                    <a:bodyPr/>
                    <a:lstStyle/>
                    <a:p>
                      <a:pPr algn="ctr">
                        <a:lnSpc>
                          <a:spcPts val="1600"/>
                        </a:lnSpc>
                      </a:pP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5</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 </a:t>
                      </a:r>
                      <a:r>
                        <a:rPr lang="en-US" altLang="zh-TW" sz="1800" b="1" baseline="0" dirty="0" smtClean="0">
                          <a:ln>
                            <a:solidFill>
                              <a:schemeClr val="tx1"/>
                            </a:solidFill>
                          </a:ln>
                          <a:solidFill>
                            <a:srgbClr val="FFFF00"/>
                          </a:solidFill>
                          <a:effectLst>
                            <a:outerShdw blurRad="38100" dist="38100" dir="2700000" algn="tl">
                              <a:srgbClr val="000000">
                                <a:alpha val="43137"/>
                              </a:srgbClr>
                            </a:outerShdw>
                          </a:effectLst>
                          <a:latin typeface="+mn-ea"/>
                          <a:ea typeface="+mn-ea"/>
                        </a:rPr>
                        <a:t>25</a:t>
                      </a: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baseline="0" dirty="0">
                        <a:ln>
                          <a:solidFill>
                            <a:schemeClr val="tx1"/>
                          </a:solidFill>
                        </a:ln>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cxnSp>
        <p:nvCxnSpPr>
          <p:cNvPr id="16" name="直線接點 15"/>
          <p:cNvCxnSpPr/>
          <p:nvPr/>
        </p:nvCxnSpPr>
        <p:spPr bwMode="auto">
          <a:xfrm>
            <a:off x="6298398" y="3766192"/>
            <a:ext cx="1450616" cy="26151"/>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17" name="文字方塊 16"/>
          <p:cNvSpPr txBox="1"/>
          <p:nvPr/>
        </p:nvSpPr>
        <p:spPr>
          <a:xfrm>
            <a:off x="7946026" y="3473195"/>
            <a:ext cx="1036182" cy="830997"/>
          </a:xfrm>
          <a:prstGeom prst="rect">
            <a:avLst/>
          </a:prstGeom>
          <a:noFill/>
        </p:spPr>
        <p:txBody>
          <a:bodyPr wrap="square" rtlCol="0">
            <a:spAutoFit/>
          </a:bodyPr>
          <a:lstStyle/>
          <a:p>
            <a:r>
              <a:rPr lang="zh-TW" altLang="en-US" sz="1600" b="1" dirty="0" smtClean="0">
                <a:solidFill>
                  <a:srgbClr val="00FF00"/>
                </a:solidFill>
                <a:effectLst>
                  <a:outerShdw blurRad="38100" dist="38100" dir="2700000" algn="tl">
                    <a:srgbClr val="000000">
                      <a:alpha val="43137"/>
                    </a:srgbClr>
                  </a:outerShdw>
                </a:effectLst>
                <a:latin typeface="+mn-ea"/>
              </a:rPr>
              <a:t>即時價格區間上限</a:t>
            </a:r>
            <a:r>
              <a:rPr lang="en-US" altLang="zh-TW" sz="1600" b="1" dirty="0" smtClean="0">
                <a:solidFill>
                  <a:srgbClr val="00FF00"/>
                </a:solidFill>
                <a:effectLst>
                  <a:outerShdw blurRad="38100" dist="38100" dir="2700000" algn="tl">
                    <a:srgbClr val="000000">
                      <a:alpha val="43137"/>
                    </a:srgbClr>
                  </a:outerShdw>
                </a:effectLst>
                <a:latin typeface="+mn-ea"/>
              </a:rPr>
              <a:t>250</a:t>
            </a:r>
            <a:r>
              <a:rPr lang="zh-TW" altLang="en-US" sz="1600" b="1" dirty="0" smtClean="0">
                <a:solidFill>
                  <a:srgbClr val="00FF00"/>
                </a:solidFill>
                <a:effectLst>
                  <a:outerShdw blurRad="38100" dist="38100" dir="2700000" algn="tl">
                    <a:srgbClr val="000000">
                      <a:alpha val="43137"/>
                    </a:srgbClr>
                  </a:outerShdw>
                </a:effectLst>
                <a:latin typeface="+mn-ea"/>
              </a:rPr>
              <a:t>點</a:t>
            </a:r>
            <a:endParaRPr lang="zh-TW" altLang="en-US" sz="1600" b="1" dirty="0">
              <a:solidFill>
                <a:srgbClr val="00FF00"/>
              </a:solidFill>
              <a:effectLst>
                <a:outerShdw blurRad="38100" dist="38100" dir="2700000" algn="tl">
                  <a:srgbClr val="000000">
                    <a:alpha val="43137"/>
                  </a:srgbClr>
                </a:outerShdw>
              </a:effectLst>
              <a:latin typeface="+mn-ea"/>
            </a:endParaRPr>
          </a:p>
        </p:txBody>
      </p:sp>
      <p:sp>
        <p:nvSpPr>
          <p:cNvPr id="18" name="矩形 17"/>
          <p:cNvSpPr/>
          <p:nvPr/>
        </p:nvSpPr>
        <p:spPr bwMode="auto">
          <a:xfrm>
            <a:off x="7153937" y="3809151"/>
            <a:ext cx="608659" cy="915993"/>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19"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選擇權動態價格穩定措施</a:t>
            </a:r>
            <a:endParaRPr lang="en-US" altLang="zh-TW" sz="2800" b="1" dirty="0" smtClean="0">
              <a:solidFill>
                <a:srgbClr val="FFFF00"/>
              </a:solidFill>
              <a:effectLst>
                <a:outerShdw blurRad="38100" dist="38100" dir="2700000" algn="tl">
                  <a:srgbClr val="000000"/>
                </a:outerShdw>
              </a:effectLst>
            </a:endParaRP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單式委託範例</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4968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p:cNvSpPr>
            <a:spLocks noChangeArrowheads="1"/>
          </p:cNvSpPr>
          <p:nvPr/>
        </p:nvSpPr>
        <p:spPr bwMode="auto">
          <a:xfrm>
            <a:off x="3326466" y="1341435"/>
            <a:ext cx="2491068"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單式限價委託未退單</a:t>
            </a:r>
          </a:p>
        </p:txBody>
      </p:sp>
      <p:sp>
        <p:nvSpPr>
          <p:cNvPr id="12" name="內容版面配置區 2"/>
          <p:cNvSpPr>
            <a:spLocks noGrp="1"/>
          </p:cNvSpPr>
          <p:nvPr>
            <p:ph idx="1"/>
          </p:nvPr>
        </p:nvSpPr>
        <p:spPr>
          <a:xfrm>
            <a:off x="147583" y="2276872"/>
            <a:ext cx="4928474" cy="4045760"/>
          </a:xfrm>
        </p:spPr>
        <p:txBody>
          <a:bodyPr/>
          <a:lstStyle/>
          <a:p>
            <a:pPr marL="342900" lvl="1" indent="-342900">
              <a:lnSpc>
                <a:spcPts val="2400"/>
              </a:lnSpc>
              <a:spcBef>
                <a:spcPts val="400"/>
              </a:spcBef>
              <a:spcAft>
                <a:spcPts val="400"/>
              </a:spcAft>
              <a:buClr>
                <a:schemeClr val="tx1"/>
              </a:buClr>
              <a:buFont typeface="Wingdings" pitchFamily="2" charset="2"/>
              <a:buChar char="n"/>
              <a:defRPr/>
            </a:pPr>
            <a:r>
              <a:rPr lang="zh-TW" altLang="en-US" sz="2000" b="1" dirty="0" smtClean="0">
                <a:solidFill>
                  <a:srgbClr val="FFFF00"/>
                </a:solidFill>
                <a:latin typeface="+mn-ea"/>
              </a:rPr>
              <a:t>賣出範例</a:t>
            </a:r>
            <a:endParaRPr lang="en-US" altLang="zh-TW" sz="2000" b="1" dirty="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假設</a:t>
            </a:r>
            <a:r>
              <a:rPr lang="en-US" altLang="zh-TW" sz="2000" dirty="0">
                <a:solidFill>
                  <a:srgbClr val="FFFF00"/>
                </a:solidFill>
                <a:latin typeface="+mn-ea"/>
              </a:rPr>
              <a:t>TXO</a:t>
            </a:r>
            <a:r>
              <a:rPr lang="zh-TW" altLang="en-US" sz="2000" dirty="0">
                <a:solidFill>
                  <a:srgbClr val="FFFF00"/>
                </a:solidFill>
                <a:latin typeface="+mn-ea"/>
              </a:rPr>
              <a:t>次近月履約價</a:t>
            </a:r>
            <a:r>
              <a:rPr lang="en-US" altLang="zh-TW" sz="2000" dirty="0">
                <a:solidFill>
                  <a:srgbClr val="FFFF00"/>
                </a:solidFill>
                <a:latin typeface="+mn-ea"/>
              </a:rPr>
              <a:t>9600</a:t>
            </a:r>
            <a:r>
              <a:rPr lang="zh-TW" altLang="en-US" sz="2000" dirty="0">
                <a:solidFill>
                  <a:srgbClr val="FFFF00"/>
                </a:solidFill>
                <a:latin typeface="+mn-ea"/>
              </a:rPr>
              <a:t>賣權即時價格區間下限為</a:t>
            </a:r>
            <a:r>
              <a:rPr lang="en-US" altLang="zh-TW" sz="2000" dirty="0">
                <a:solidFill>
                  <a:srgbClr val="FFFF00"/>
                </a:solidFill>
                <a:latin typeface="+mn-ea"/>
              </a:rPr>
              <a:t>66</a:t>
            </a:r>
            <a:r>
              <a:rPr lang="zh-TW" altLang="en-US" sz="2000" dirty="0">
                <a:solidFill>
                  <a:srgbClr val="FFFF00"/>
                </a:solidFill>
                <a:latin typeface="+mn-ea"/>
              </a:rPr>
              <a:t>點</a:t>
            </a:r>
            <a:endParaRPr lang="en-US" altLang="zh-TW" sz="2000" dirty="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smtClean="0">
                <a:solidFill>
                  <a:srgbClr val="FFFF00"/>
                </a:solidFill>
                <a:latin typeface="+mn-ea"/>
              </a:rPr>
              <a:t>若</a:t>
            </a:r>
            <a:r>
              <a:rPr lang="zh-TW" altLang="en-US" sz="2000" dirty="0">
                <a:solidFill>
                  <a:srgbClr val="FFFF00"/>
                </a:solidFill>
                <a:latin typeface="+mn-ea"/>
              </a:rPr>
              <a:t>交易人</a:t>
            </a:r>
            <a:r>
              <a:rPr lang="zh-TW" altLang="en-US" sz="2000" dirty="0" smtClean="0">
                <a:solidFill>
                  <a:srgbClr val="FFFF00"/>
                </a:solidFill>
                <a:latin typeface="+mn-ea"/>
              </a:rPr>
              <a:t>以限價</a:t>
            </a:r>
            <a:r>
              <a:rPr lang="en-US" altLang="zh-TW" sz="2000" dirty="0" smtClean="0">
                <a:solidFill>
                  <a:srgbClr val="FFFF00"/>
                </a:solidFill>
                <a:latin typeface="+mn-ea"/>
              </a:rPr>
              <a:t>70</a:t>
            </a:r>
            <a:r>
              <a:rPr lang="zh-TW" altLang="en-US" sz="2000" dirty="0" smtClean="0">
                <a:solidFill>
                  <a:srgbClr val="FFFF00"/>
                </a:solidFill>
                <a:latin typeface="+mn-ea"/>
              </a:rPr>
              <a:t>點委託賣出</a:t>
            </a:r>
            <a:r>
              <a:rPr lang="en-US" altLang="zh-TW" sz="2000" dirty="0" smtClean="0">
                <a:solidFill>
                  <a:srgbClr val="FFFF00"/>
                </a:solidFill>
                <a:latin typeface="+mn-ea"/>
              </a:rPr>
              <a:t>10</a:t>
            </a:r>
            <a:r>
              <a:rPr lang="zh-TW" altLang="en-US" sz="2000" dirty="0" smtClean="0">
                <a:solidFill>
                  <a:srgbClr val="FFFF00"/>
                </a:solidFill>
                <a:latin typeface="+mn-ea"/>
              </a:rPr>
              <a:t>口履約價</a:t>
            </a:r>
            <a:r>
              <a:rPr lang="en-US" altLang="zh-TW" sz="2000" dirty="0" smtClean="0">
                <a:solidFill>
                  <a:srgbClr val="FFFF00"/>
                </a:solidFill>
                <a:latin typeface="+mn-ea"/>
              </a:rPr>
              <a:t>9600</a:t>
            </a:r>
            <a:r>
              <a:rPr lang="zh-TW" altLang="en-US" sz="2000" dirty="0" smtClean="0">
                <a:solidFill>
                  <a:srgbClr val="FFFF00"/>
                </a:solidFill>
                <a:latin typeface="+mn-ea"/>
              </a:rPr>
              <a:t>賣權</a:t>
            </a:r>
            <a:endParaRPr lang="en-US" altLang="zh-TW" sz="2000" dirty="0" smtClean="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依當時委託簿試算，該委託可能成交價為</a:t>
            </a:r>
            <a:r>
              <a:rPr lang="en-US" altLang="zh-TW" sz="2000" dirty="0">
                <a:solidFill>
                  <a:srgbClr val="FFFF00"/>
                </a:solidFill>
                <a:latin typeface="+mn-ea"/>
              </a:rPr>
              <a:t>170</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r>
              <a:rPr lang="en-US" altLang="zh-TW" sz="2000" dirty="0">
                <a:solidFill>
                  <a:srgbClr val="FFFF00"/>
                </a:solidFill>
                <a:latin typeface="+mn-ea"/>
              </a:rPr>
              <a:t>169</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r>
              <a:rPr lang="zh-TW" altLang="en-US" sz="2000" dirty="0">
                <a:solidFill>
                  <a:srgbClr val="00FF00"/>
                </a:solidFill>
                <a:latin typeface="+mn-ea"/>
              </a:rPr>
              <a:t>不會退</a:t>
            </a:r>
            <a:r>
              <a:rPr lang="zh-TW" altLang="en-US" sz="2000" dirty="0" smtClean="0">
                <a:solidFill>
                  <a:srgbClr val="00FF00"/>
                </a:solidFill>
                <a:latin typeface="+mn-ea"/>
              </a:rPr>
              <a:t>單</a:t>
            </a:r>
            <a:endParaRPr lang="zh-TW" altLang="en-US" sz="2000" dirty="0">
              <a:solidFill>
                <a:srgbClr val="00FF00"/>
              </a:solidFill>
              <a:latin typeface="+mn-ea"/>
            </a:endParaRPr>
          </a:p>
        </p:txBody>
      </p:sp>
      <p:graphicFrame>
        <p:nvGraphicFramePr>
          <p:cNvPr id="19" name="表格 18"/>
          <p:cNvGraphicFramePr>
            <a:graphicFrameLocks noGrp="1"/>
          </p:cNvGraphicFramePr>
          <p:nvPr>
            <p:extLst>
              <p:ext uri="{D42A27DB-BD31-4B8C-83A1-F6EECF244321}">
                <p14:modId xmlns:p14="http://schemas.microsoft.com/office/powerpoint/2010/main" val="4117086981"/>
              </p:ext>
            </p:extLst>
          </p:nvPr>
        </p:nvGraphicFramePr>
        <p:xfrm>
          <a:off x="5630756" y="2492896"/>
          <a:ext cx="2270475" cy="3282950"/>
        </p:xfrm>
        <a:graphic>
          <a:graphicData uri="http://schemas.openxmlformats.org/drawingml/2006/table">
            <a:tbl>
              <a:tblPr firstRow="1" bandRow="1">
                <a:tableStyleId>{5940675A-B579-460E-94D1-54222C63F5DA}</a:tableStyleId>
              </a:tblPr>
              <a:tblGrid>
                <a:gridCol w="657288">
                  <a:extLst>
                    <a:ext uri="{9D8B030D-6E8A-4147-A177-3AD203B41FA5}">
                      <a16:colId xmlns:a16="http://schemas.microsoft.com/office/drawing/2014/main" xmlns="" val="20000"/>
                    </a:ext>
                  </a:extLst>
                </a:gridCol>
                <a:gridCol w="876244">
                  <a:extLst>
                    <a:ext uri="{9D8B030D-6E8A-4147-A177-3AD203B41FA5}">
                      <a16:colId xmlns:a16="http://schemas.microsoft.com/office/drawing/2014/main" xmlns="" val="20001"/>
                    </a:ext>
                  </a:extLst>
                </a:gridCol>
                <a:gridCol w="736943">
                  <a:extLst>
                    <a:ext uri="{9D8B030D-6E8A-4147-A177-3AD203B41FA5}">
                      <a16:colId xmlns:a16="http://schemas.microsoft.com/office/drawing/2014/main" xmlns="" val="20002"/>
                    </a:ext>
                  </a:extLst>
                </a:gridCol>
              </a:tblGrid>
              <a:tr h="287354">
                <a:tc>
                  <a:txBody>
                    <a:bodyPr/>
                    <a:lstStyle/>
                    <a:p>
                      <a:pPr algn="ctr">
                        <a:lnSpc>
                          <a:spcPts val="1600"/>
                        </a:lnSpc>
                      </a:pPr>
                      <a:r>
                        <a:rPr lang="zh-TW" altLang="en-US" sz="1800" b="1" baseline="0"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87354">
                <a:tc>
                  <a:txBody>
                    <a:bodyPr/>
                    <a:lstStyle/>
                    <a:p>
                      <a:pPr algn="ctr">
                        <a:lnSpc>
                          <a:spcPts val="1600"/>
                        </a:lnSpc>
                      </a:pP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180</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87354">
                <a:tc>
                  <a:txBody>
                    <a:bodyPr/>
                    <a:lstStyle/>
                    <a:p>
                      <a:pPr algn="ctr">
                        <a:lnSpc>
                          <a:spcPts val="1600"/>
                        </a:lnSpc>
                      </a:pP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175</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87354">
                <a:tc>
                  <a:txBody>
                    <a:bodyPr/>
                    <a:lstStyle/>
                    <a:p>
                      <a:pPr algn="ctr">
                        <a:lnSpc>
                          <a:spcPts val="1600"/>
                        </a:lnSpc>
                      </a:pP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174</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87354">
                <a:tc>
                  <a:txBody>
                    <a:bodyPr/>
                    <a:lstStyle/>
                    <a:p>
                      <a:pPr algn="ctr">
                        <a:lnSpc>
                          <a:spcPts val="1600"/>
                        </a:lnSpc>
                      </a:pP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172</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87354">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170</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87354">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169</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87354">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solidFill>
                            <a:srgbClr val="FFFF00"/>
                          </a:solidFill>
                          <a:effectLst>
                            <a:outerShdw blurRad="38100" dist="38100" dir="2700000" algn="tl">
                              <a:srgbClr val="000000">
                                <a:alpha val="43137"/>
                              </a:srgbClr>
                            </a:outerShdw>
                          </a:effectLst>
                          <a:latin typeface="+mn-ea"/>
                          <a:ea typeface="+mn-ea"/>
                        </a:rPr>
                        <a:t> </a:t>
                      </a: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70</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87354">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1</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solidFill>
                            <a:srgbClr val="FFFF00"/>
                          </a:solidFill>
                          <a:effectLst>
                            <a:outerShdw blurRad="38100" dist="38100" dir="2700000" algn="tl">
                              <a:srgbClr val="000000">
                                <a:alpha val="43137"/>
                              </a:srgbClr>
                            </a:outerShdw>
                          </a:effectLst>
                          <a:latin typeface="+mn-ea"/>
                          <a:ea typeface="+mn-ea"/>
                        </a:rPr>
                        <a:t> </a:t>
                      </a: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45</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87354">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1</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solidFill>
                            <a:srgbClr val="FFFF00"/>
                          </a:solidFill>
                          <a:effectLst>
                            <a:outerShdw blurRad="38100" dist="38100" dir="2700000" algn="tl">
                              <a:srgbClr val="000000">
                                <a:alpha val="43137"/>
                              </a:srgbClr>
                            </a:outerShdw>
                          </a:effectLst>
                          <a:latin typeface="+mn-ea"/>
                          <a:ea typeface="+mn-ea"/>
                        </a:rPr>
                        <a:t> </a:t>
                      </a: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30</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87354">
                <a:tc>
                  <a:txBody>
                    <a:bodyPr/>
                    <a:lstStyle/>
                    <a:p>
                      <a:pPr algn="ctr">
                        <a:lnSpc>
                          <a:spcPts val="1600"/>
                        </a:lnSpc>
                      </a:pP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baseline="0" dirty="0" smtClean="0">
                          <a:solidFill>
                            <a:srgbClr val="FFFF00"/>
                          </a:solidFill>
                          <a:effectLst>
                            <a:outerShdw blurRad="38100" dist="38100" dir="2700000" algn="tl">
                              <a:srgbClr val="000000">
                                <a:alpha val="43137"/>
                              </a:srgbClr>
                            </a:outerShdw>
                          </a:effectLst>
                          <a:latin typeface="+mn-ea"/>
                          <a:ea typeface="+mn-ea"/>
                        </a:rPr>
                        <a:t> </a:t>
                      </a:r>
                      <a:r>
                        <a:rPr lang="en-US" altLang="zh-TW" sz="1800" b="1" baseline="0"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baseline="0"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20" name="直線接點 19"/>
          <p:cNvCxnSpPr/>
          <p:nvPr/>
        </p:nvCxnSpPr>
        <p:spPr bwMode="auto">
          <a:xfrm>
            <a:off x="5697934" y="4836986"/>
            <a:ext cx="2136121" cy="14909"/>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21" name="文字方塊 20"/>
          <p:cNvSpPr txBox="1"/>
          <p:nvPr/>
        </p:nvSpPr>
        <p:spPr>
          <a:xfrm>
            <a:off x="7922494" y="4372314"/>
            <a:ext cx="1193800" cy="923330"/>
          </a:xfrm>
          <a:prstGeom prst="rect">
            <a:avLst/>
          </a:prstGeom>
          <a:noFill/>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Times New Roman" pitchFamily="18" charset="0"/>
                <a:ea typeface="標楷體" pitchFamily="65" charset="-120"/>
              </a:rPr>
              <a:t>即時價格區間下限</a:t>
            </a:r>
            <a:r>
              <a:rPr lang="en-US" altLang="zh-TW" b="1" dirty="0" smtClean="0">
                <a:solidFill>
                  <a:srgbClr val="00FF00"/>
                </a:solidFill>
                <a:effectLst>
                  <a:outerShdw blurRad="38100" dist="38100" dir="2700000" algn="tl">
                    <a:srgbClr val="000000">
                      <a:alpha val="43137"/>
                    </a:srgbClr>
                  </a:outerShdw>
                </a:effectLst>
                <a:latin typeface="Times New Roman" pitchFamily="18" charset="0"/>
                <a:ea typeface="標楷體" pitchFamily="65" charset="-120"/>
              </a:rPr>
              <a:t>66</a:t>
            </a:r>
            <a:r>
              <a:rPr lang="zh-TW" altLang="en-US" b="1" dirty="0" smtClean="0">
                <a:solidFill>
                  <a:srgbClr val="00FF00"/>
                </a:solidFill>
                <a:effectLst>
                  <a:outerShdw blurRad="38100" dist="38100" dir="2700000" algn="tl">
                    <a:srgbClr val="000000">
                      <a:alpha val="43137"/>
                    </a:srgbClr>
                  </a:outerShdw>
                </a:effectLst>
                <a:latin typeface="Times New Roman" pitchFamily="18" charset="0"/>
                <a:ea typeface="標楷體" pitchFamily="65" charset="-120"/>
              </a:rPr>
              <a:t>點</a:t>
            </a:r>
            <a:endParaRPr lang="zh-TW" altLang="en-US" b="1" dirty="0">
              <a:solidFill>
                <a:srgbClr val="00FF00"/>
              </a:solidFill>
              <a:effectLst>
                <a:outerShdw blurRad="38100" dist="38100" dir="2700000" algn="tl">
                  <a:srgbClr val="000000">
                    <a:alpha val="43137"/>
                  </a:srgbClr>
                </a:outerShdw>
              </a:effectLst>
              <a:latin typeface="Times New Roman" pitchFamily="18" charset="0"/>
              <a:ea typeface="標楷體" pitchFamily="65" charset="-120"/>
            </a:endParaRPr>
          </a:p>
        </p:txBody>
      </p:sp>
      <p:sp>
        <p:nvSpPr>
          <p:cNvPr id="22" name="矩形 21"/>
          <p:cNvSpPr/>
          <p:nvPr/>
        </p:nvSpPr>
        <p:spPr bwMode="auto">
          <a:xfrm>
            <a:off x="5580112" y="3933056"/>
            <a:ext cx="726481" cy="577144"/>
          </a:xfrm>
          <a:prstGeom prst="rect">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p:spPr>
        <p:txBody>
          <a:bodyPr vert="horz" wrap="none" lIns="90488" tIns="44450" rIns="90488" bIns="4445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23"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單式委託範例</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3719965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7583" y="2060848"/>
            <a:ext cx="5288514" cy="4261784"/>
          </a:xfrm>
        </p:spPr>
        <p:txBody>
          <a:bodyPr/>
          <a:lstStyle/>
          <a:p>
            <a:pPr marL="342900" lvl="1" indent="-342900">
              <a:lnSpc>
                <a:spcPts val="2400"/>
              </a:lnSpc>
              <a:spcBef>
                <a:spcPts val="400"/>
              </a:spcBef>
              <a:spcAft>
                <a:spcPts val="400"/>
              </a:spcAft>
              <a:buClr>
                <a:schemeClr val="tx1"/>
              </a:buClr>
              <a:buFont typeface="Wingdings" pitchFamily="2" charset="2"/>
              <a:buChar char="n"/>
              <a:defRPr/>
            </a:pPr>
            <a:r>
              <a:rPr lang="zh-TW" altLang="en-US" sz="2000" b="1" kern="1200" dirty="0" smtClean="0">
                <a:solidFill>
                  <a:srgbClr val="FFFF00"/>
                </a:solidFill>
                <a:latin typeface="+mn-ea"/>
              </a:rPr>
              <a:t>買進範例</a:t>
            </a:r>
            <a:endParaRPr lang="en-US" altLang="zh-TW" sz="2000" b="1" kern="1200" dirty="0" smtClean="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假設</a:t>
            </a:r>
            <a:r>
              <a:rPr lang="en-US" altLang="zh-TW" sz="2000" dirty="0">
                <a:solidFill>
                  <a:srgbClr val="FFFF00"/>
                </a:solidFill>
                <a:latin typeface="+mn-ea"/>
              </a:rPr>
              <a:t>TXO</a:t>
            </a:r>
            <a:r>
              <a:rPr lang="zh-TW" altLang="en-US" sz="2000" dirty="0">
                <a:solidFill>
                  <a:srgbClr val="FFFF00"/>
                </a:solidFill>
                <a:latin typeface="+mn-ea"/>
              </a:rPr>
              <a:t>次近月履約價</a:t>
            </a:r>
            <a:r>
              <a:rPr lang="en-US" altLang="zh-TW" sz="2000" dirty="0">
                <a:solidFill>
                  <a:srgbClr val="FFFF00"/>
                </a:solidFill>
                <a:latin typeface="+mn-ea"/>
              </a:rPr>
              <a:t>9600</a:t>
            </a:r>
            <a:r>
              <a:rPr lang="zh-TW" altLang="en-US" sz="2000" dirty="0">
                <a:solidFill>
                  <a:srgbClr val="FFFF00"/>
                </a:solidFill>
                <a:latin typeface="+mn-ea"/>
              </a:rPr>
              <a:t>賣權即時價格區間上限為</a:t>
            </a:r>
            <a:r>
              <a:rPr lang="en-US" altLang="zh-TW" sz="2000" dirty="0">
                <a:solidFill>
                  <a:srgbClr val="FFFF00"/>
                </a:solidFill>
                <a:latin typeface="+mn-ea"/>
              </a:rPr>
              <a:t>250</a:t>
            </a:r>
            <a:r>
              <a:rPr lang="zh-TW" altLang="en-US" sz="2000" dirty="0">
                <a:solidFill>
                  <a:srgbClr val="FFFF00"/>
                </a:solidFill>
                <a:latin typeface="+mn-ea"/>
              </a:rPr>
              <a:t>點</a:t>
            </a:r>
            <a:endParaRPr lang="en-US" altLang="zh-TW" sz="2000" dirty="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smtClean="0">
                <a:solidFill>
                  <a:srgbClr val="FFFF00"/>
                </a:solidFill>
                <a:latin typeface="+mn-ea"/>
              </a:rPr>
              <a:t>若</a:t>
            </a:r>
            <a:r>
              <a:rPr lang="zh-TW" altLang="en-US" sz="2000" dirty="0">
                <a:solidFill>
                  <a:srgbClr val="FFFF00"/>
                </a:solidFill>
                <a:latin typeface="+mn-ea"/>
              </a:rPr>
              <a:t>交易人</a:t>
            </a:r>
            <a:r>
              <a:rPr lang="zh-TW" altLang="en-US" sz="2000" dirty="0" smtClean="0">
                <a:solidFill>
                  <a:srgbClr val="FFFF00"/>
                </a:solidFill>
                <a:latin typeface="+mn-ea"/>
              </a:rPr>
              <a:t>以限價</a:t>
            </a:r>
            <a:r>
              <a:rPr lang="en-US" altLang="zh-TW" sz="2000" dirty="0" smtClean="0">
                <a:solidFill>
                  <a:srgbClr val="FFFF00"/>
                </a:solidFill>
                <a:latin typeface="+mn-ea"/>
              </a:rPr>
              <a:t>300</a:t>
            </a:r>
            <a:r>
              <a:rPr lang="zh-TW" altLang="en-US" sz="2000" dirty="0" smtClean="0">
                <a:solidFill>
                  <a:srgbClr val="FFFF00"/>
                </a:solidFill>
                <a:latin typeface="+mn-ea"/>
              </a:rPr>
              <a:t>點委託買進</a:t>
            </a:r>
            <a:r>
              <a:rPr lang="en-US" altLang="zh-TW" sz="2000" dirty="0" smtClean="0">
                <a:solidFill>
                  <a:srgbClr val="FFFF00"/>
                </a:solidFill>
                <a:latin typeface="+mn-ea"/>
              </a:rPr>
              <a:t>20</a:t>
            </a:r>
            <a:r>
              <a:rPr lang="zh-TW" altLang="en-US" sz="2000" dirty="0" smtClean="0">
                <a:solidFill>
                  <a:srgbClr val="FFFF00"/>
                </a:solidFill>
                <a:latin typeface="+mn-ea"/>
              </a:rPr>
              <a:t>口履約價</a:t>
            </a:r>
            <a:r>
              <a:rPr lang="en-US" altLang="zh-TW" sz="2000" dirty="0" smtClean="0">
                <a:solidFill>
                  <a:srgbClr val="FFFF00"/>
                </a:solidFill>
                <a:latin typeface="+mn-ea"/>
              </a:rPr>
              <a:t>9600</a:t>
            </a:r>
            <a:r>
              <a:rPr lang="zh-TW" altLang="en-US" sz="2000" dirty="0" smtClean="0">
                <a:solidFill>
                  <a:srgbClr val="FFFF00"/>
                </a:solidFill>
                <a:latin typeface="+mn-ea"/>
              </a:rPr>
              <a:t>賣權</a:t>
            </a:r>
            <a:endParaRPr lang="en-US" altLang="zh-TW" sz="2000" dirty="0" smtClean="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依當時委託簿試算，該委託可能成交價為</a:t>
            </a:r>
            <a:r>
              <a:rPr lang="en-US" altLang="zh-TW" sz="2000" dirty="0">
                <a:solidFill>
                  <a:srgbClr val="FFFF00"/>
                </a:solidFill>
                <a:latin typeface="+mn-ea"/>
              </a:rPr>
              <a:t>45.5</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r>
              <a:rPr lang="en-US" altLang="zh-TW" sz="2000" dirty="0">
                <a:solidFill>
                  <a:srgbClr val="FFFF00"/>
                </a:solidFill>
                <a:latin typeface="+mn-ea"/>
              </a:rPr>
              <a:t>46</a:t>
            </a:r>
            <a:r>
              <a:rPr lang="zh-TW" altLang="en-US" sz="2000" dirty="0">
                <a:solidFill>
                  <a:srgbClr val="FFFF00"/>
                </a:solidFill>
                <a:latin typeface="+mn-ea"/>
              </a:rPr>
              <a:t>點</a:t>
            </a:r>
            <a:r>
              <a:rPr lang="en-US" altLang="zh-TW" sz="2000" dirty="0">
                <a:solidFill>
                  <a:srgbClr val="FFFF00"/>
                </a:solidFill>
                <a:latin typeface="+mn-ea"/>
              </a:rPr>
              <a:t>2</a:t>
            </a:r>
            <a:r>
              <a:rPr lang="zh-TW" altLang="en-US" sz="2000" dirty="0">
                <a:solidFill>
                  <a:srgbClr val="FFFF00"/>
                </a:solidFill>
                <a:latin typeface="+mn-ea"/>
              </a:rPr>
              <a:t>口、</a:t>
            </a:r>
            <a:r>
              <a:rPr lang="en-US" altLang="zh-TW" sz="2000" dirty="0">
                <a:solidFill>
                  <a:srgbClr val="FFFF00"/>
                </a:solidFill>
                <a:latin typeface="+mn-ea"/>
              </a:rPr>
              <a:t>165</a:t>
            </a:r>
            <a:r>
              <a:rPr lang="zh-TW" altLang="en-US" sz="2000" dirty="0">
                <a:solidFill>
                  <a:srgbClr val="FFFF00"/>
                </a:solidFill>
                <a:latin typeface="+mn-ea"/>
              </a:rPr>
              <a:t>點</a:t>
            </a:r>
            <a:r>
              <a:rPr lang="en-US" altLang="zh-TW" sz="2000" dirty="0">
                <a:solidFill>
                  <a:srgbClr val="FFFF00"/>
                </a:solidFill>
                <a:latin typeface="+mn-ea"/>
              </a:rPr>
              <a:t>3</a:t>
            </a:r>
            <a:r>
              <a:rPr lang="zh-TW" altLang="en-US" sz="2000" dirty="0">
                <a:solidFill>
                  <a:srgbClr val="FFFF00"/>
                </a:solidFill>
                <a:latin typeface="+mn-ea"/>
              </a:rPr>
              <a:t>口、</a:t>
            </a:r>
            <a:r>
              <a:rPr lang="en-US" altLang="zh-TW" sz="2000" dirty="0">
                <a:solidFill>
                  <a:srgbClr val="FFFF00"/>
                </a:solidFill>
                <a:latin typeface="+mn-ea"/>
              </a:rPr>
              <a:t>255</a:t>
            </a:r>
            <a:r>
              <a:rPr lang="zh-TW" altLang="en-US" sz="2000" dirty="0">
                <a:solidFill>
                  <a:srgbClr val="FFFF00"/>
                </a:solidFill>
                <a:latin typeface="+mn-ea"/>
              </a:rPr>
              <a:t>點</a:t>
            </a:r>
            <a:r>
              <a:rPr lang="en-US" altLang="zh-TW" sz="2000" dirty="0">
                <a:solidFill>
                  <a:srgbClr val="FFFF00"/>
                </a:solidFill>
                <a:latin typeface="+mn-ea"/>
              </a:rPr>
              <a:t>10</a:t>
            </a:r>
            <a:r>
              <a:rPr lang="zh-TW" altLang="en-US" sz="2000" dirty="0">
                <a:solidFill>
                  <a:srgbClr val="FFFF00"/>
                </a:solidFill>
                <a:latin typeface="+mn-ea"/>
              </a:rPr>
              <a:t>口：</a:t>
            </a: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ROD</a:t>
            </a:r>
            <a:r>
              <a:rPr lang="zh-TW" altLang="en-US" sz="2000" dirty="0">
                <a:solidFill>
                  <a:srgbClr val="FFFF00"/>
                </a:solidFill>
                <a:latin typeface="+mn-ea"/>
              </a:rPr>
              <a:t>或</a:t>
            </a:r>
            <a:r>
              <a:rPr lang="en-US" altLang="zh-TW" sz="2000" dirty="0">
                <a:solidFill>
                  <a:srgbClr val="FFFF00"/>
                </a:solidFill>
                <a:latin typeface="+mn-ea"/>
              </a:rPr>
              <a:t>IOC</a:t>
            </a:r>
            <a:r>
              <a:rPr lang="zh-TW" altLang="en-US" sz="2000" dirty="0">
                <a:solidFill>
                  <a:srgbClr val="FFFF00"/>
                </a:solidFill>
                <a:latin typeface="+mn-ea"/>
              </a:rPr>
              <a:t>： </a:t>
            </a:r>
            <a:r>
              <a:rPr lang="en-US" altLang="zh-TW" sz="2000" dirty="0">
                <a:solidFill>
                  <a:srgbClr val="00FF00"/>
                </a:solidFill>
                <a:latin typeface="+mn-ea"/>
              </a:rPr>
              <a:t>45.5</a:t>
            </a:r>
            <a:r>
              <a:rPr lang="zh-TW" altLang="en-US" sz="2000" dirty="0">
                <a:solidFill>
                  <a:srgbClr val="00FF00"/>
                </a:solidFill>
                <a:latin typeface="+mn-ea"/>
              </a:rPr>
              <a:t>點</a:t>
            </a:r>
            <a:r>
              <a:rPr lang="en-US" altLang="zh-TW" sz="2000" dirty="0">
                <a:solidFill>
                  <a:srgbClr val="00FF00"/>
                </a:solidFill>
                <a:latin typeface="+mn-ea"/>
              </a:rPr>
              <a:t>5</a:t>
            </a:r>
            <a:r>
              <a:rPr lang="zh-TW" altLang="en-US" sz="2000" dirty="0">
                <a:solidFill>
                  <a:srgbClr val="00FF00"/>
                </a:solidFill>
                <a:latin typeface="+mn-ea"/>
              </a:rPr>
              <a:t>口、</a:t>
            </a:r>
            <a:r>
              <a:rPr lang="en-US" altLang="zh-TW" sz="2000" dirty="0">
                <a:solidFill>
                  <a:srgbClr val="00FF00"/>
                </a:solidFill>
                <a:latin typeface="+mn-ea"/>
              </a:rPr>
              <a:t>46</a:t>
            </a:r>
            <a:r>
              <a:rPr lang="zh-TW" altLang="en-US" sz="2000" dirty="0">
                <a:solidFill>
                  <a:srgbClr val="00FF00"/>
                </a:solidFill>
                <a:latin typeface="+mn-ea"/>
              </a:rPr>
              <a:t>點</a:t>
            </a:r>
            <a:r>
              <a:rPr lang="en-US" altLang="zh-TW" sz="2000" dirty="0">
                <a:solidFill>
                  <a:srgbClr val="00FF00"/>
                </a:solidFill>
                <a:latin typeface="+mn-ea"/>
              </a:rPr>
              <a:t>2</a:t>
            </a:r>
            <a:r>
              <a:rPr lang="zh-TW" altLang="en-US" sz="2000" dirty="0">
                <a:solidFill>
                  <a:srgbClr val="00FF00"/>
                </a:solidFill>
                <a:latin typeface="+mn-ea"/>
              </a:rPr>
              <a:t>口、</a:t>
            </a:r>
            <a:r>
              <a:rPr lang="en-US" altLang="zh-TW" sz="2000" dirty="0">
                <a:solidFill>
                  <a:srgbClr val="00FF00"/>
                </a:solidFill>
                <a:latin typeface="+mn-ea"/>
              </a:rPr>
              <a:t>165</a:t>
            </a:r>
            <a:r>
              <a:rPr lang="zh-TW" altLang="en-US" sz="2000" dirty="0">
                <a:solidFill>
                  <a:srgbClr val="00FF00"/>
                </a:solidFill>
                <a:latin typeface="+mn-ea"/>
              </a:rPr>
              <a:t>點</a:t>
            </a:r>
            <a:r>
              <a:rPr lang="en-US" altLang="zh-TW" sz="2000" dirty="0">
                <a:solidFill>
                  <a:srgbClr val="00FF00"/>
                </a:solidFill>
                <a:latin typeface="+mn-ea"/>
              </a:rPr>
              <a:t>3</a:t>
            </a:r>
            <a:r>
              <a:rPr lang="zh-TW" altLang="en-US" sz="2000" dirty="0">
                <a:solidFill>
                  <a:srgbClr val="00FF00"/>
                </a:solidFill>
                <a:latin typeface="+mn-ea"/>
              </a:rPr>
              <a:t>口</a:t>
            </a:r>
            <a:r>
              <a:rPr lang="zh-TW" altLang="en-US" sz="2000" dirty="0">
                <a:solidFill>
                  <a:srgbClr val="FFFF00"/>
                </a:solidFill>
                <a:latin typeface="+mn-ea"/>
              </a:rPr>
              <a:t>成交，</a:t>
            </a:r>
            <a:r>
              <a:rPr lang="zh-TW" altLang="en-US" sz="2000" dirty="0">
                <a:solidFill>
                  <a:srgbClr val="00FF00"/>
                </a:solidFill>
                <a:latin typeface="+mn-ea"/>
              </a:rPr>
              <a:t>剩餘</a:t>
            </a:r>
            <a:r>
              <a:rPr lang="en-US" altLang="zh-TW" sz="2000" dirty="0">
                <a:solidFill>
                  <a:srgbClr val="00FF00"/>
                </a:solidFill>
                <a:latin typeface="+mn-ea"/>
              </a:rPr>
              <a:t>10</a:t>
            </a:r>
            <a:r>
              <a:rPr lang="zh-TW" altLang="en-US" sz="2000" dirty="0">
                <a:solidFill>
                  <a:srgbClr val="00FF00"/>
                </a:solidFill>
                <a:latin typeface="+mn-ea"/>
              </a:rPr>
              <a:t>口因可能成交價高於即時價格區間上限退單</a:t>
            </a: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FOK</a:t>
            </a:r>
            <a:r>
              <a:rPr lang="zh-TW" altLang="en-US" sz="2000" dirty="0">
                <a:solidFill>
                  <a:srgbClr val="FFFF00"/>
                </a:solidFill>
                <a:latin typeface="+mn-ea"/>
              </a:rPr>
              <a:t>：</a:t>
            </a:r>
            <a:r>
              <a:rPr lang="zh-TW" altLang="en-US" sz="2000" dirty="0">
                <a:solidFill>
                  <a:srgbClr val="00FF00"/>
                </a:solidFill>
                <a:latin typeface="+mn-ea"/>
              </a:rPr>
              <a:t>整筆委託退</a:t>
            </a:r>
            <a:r>
              <a:rPr lang="zh-TW" altLang="en-US" sz="2000" dirty="0" smtClean="0">
                <a:solidFill>
                  <a:srgbClr val="00FF00"/>
                </a:solidFill>
                <a:latin typeface="+mn-ea"/>
              </a:rPr>
              <a:t>單</a:t>
            </a:r>
            <a:endParaRPr lang="zh-TW" altLang="en-US" sz="2000" dirty="0">
              <a:solidFill>
                <a:srgbClr val="00FF00"/>
              </a:solidFill>
              <a:latin typeface="+mn-ea"/>
            </a:endParaRPr>
          </a:p>
        </p:txBody>
      </p:sp>
      <p:graphicFrame>
        <p:nvGraphicFramePr>
          <p:cNvPr id="6" name="表格 5"/>
          <p:cNvGraphicFramePr>
            <a:graphicFrameLocks noGrp="1"/>
          </p:cNvGraphicFramePr>
          <p:nvPr>
            <p:extLst>
              <p:ext uri="{D42A27DB-BD31-4B8C-83A1-F6EECF244321}">
                <p14:modId xmlns:p14="http://schemas.microsoft.com/office/powerpoint/2010/main" val="2141021866"/>
              </p:ext>
            </p:extLst>
          </p:nvPr>
        </p:nvGraphicFramePr>
        <p:xfrm>
          <a:off x="5541885" y="2630402"/>
          <a:ext cx="2270475" cy="3282950"/>
        </p:xfrm>
        <a:graphic>
          <a:graphicData uri="http://schemas.openxmlformats.org/drawingml/2006/table">
            <a:tbl>
              <a:tblPr firstRow="1" bandRow="1">
                <a:tableStyleId>{5940675A-B579-460E-94D1-54222C63F5DA}</a:tableStyleId>
              </a:tblPr>
              <a:tblGrid>
                <a:gridCol w="657288">
                  <a:extLst>
                    <a:ext uri="{9D8B030D-6E8A-4147-A177-3AD203B41FA5}">
                      <a16:colId xmlns:a16="http://schemas.microsoft.com/office/drawing/2014/main" xmlns="" val="20000"/>
                    </a:ext>
                  </a:extLst>
                </a:gridCol>
                <a:gridCol w="896303">
                  <a:extLst>
                    <a:ext uri="{9D8B030D-6E8A-4147-A177-3AD203B41FA5}">
                      <a16:colId xmlns:a16="http://schemas.microsoft.com/office/drawing/2014/main" xmlns="" val="20001"/>
                    </a:ext>
                  </a:extLst>
                </a:gridCol>
                <a:gridCol w="716884">
                  <a:extLst>
                    <a:ext uri="{9D8B030D-6E8A-4147-A177-3AD203B41FA5}">
                      <a16:colId xmlns:a16="http://schemas.microsoft.com/office/drawing/2014/main" xmlns="" val="20002"/>
                    </a:ext>
                  </a:extLst>
                </a:gridCol>
              </a:tblGrid>
              <a:tr h="290692">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90692">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310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90692">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300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90692">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255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90692">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165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90692">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46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90692">
                <a:tc>
                  <a:txBody>
                    <a:bodyPr/>
                    <a:lstStyle/>
                    <a:p>
                      <a:pPr algn="ctr">
                        <a:lnSpc>
                          <a:spcPts val="16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45.5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90692">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45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90692">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43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90692">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38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90692">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36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cxnSp>
        <p:nvCxnSpPr>
          <p:cNvPr id="7" name="直線接點 6"/>
          <p:cNvCxnSpPr/>
          <p:nvPr/>
        </p:nvCxnSpPr>
        <p:spPr bwMode="auto">
          <a:xfrm>
            <a:off x="6228184" y="3821703"/>
            <a:ext cx="1578525" cy="9864"/>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8" name="文字方塊 7"/>
          <p:cNvSpPr txBox="1"/>
          <p:nvPr/>
        </p:nvSpPr>
        <p:spPr>
          <a:xfrm>
            <a:off x="7806709" y="3369902"/>
            <a:ext cx="1193800" cy="923330"/>
          </a:xfrm>
          <a:prstGeom prst="rect">
            <a:avLst/>
          </a:prstGeom>
          <a:noFill/>
        </p:spPr>
        <p:txBody>
          <a:bodyPr wrap="square" rtlCol="0">
            <a:spAutoFit/>
          </a:bodyPr>
          <a:lstStyle/>
          <a:p>
            <a:r>
              <a:rPr lang="zh-TW" altLang="en-US" b="1" dirty="0" smtClean="0">
                <a:solidFill>
                  <a:srgbClr val="00FF00"/>
                </a:solidFill>
                <a:latin typeface="+mn-ea"/>
              </a:rPr>
              <a:t>即時價格區間上限</a:t>
            </a:r>
            <a:r>
              <a:rPr lang="en-US" altLang="zh-TW" b="1" dirty="0" smtClean="0">
                <a:solidFill>
                  <a:srgbClr val="00FF00"/>
                </a:solidFill>
                <a:latin typeface="+mn-ea"/>
              </a:rPr>
              <a:t>250</a:t>
            </a:r>
            <a:r>
              <a:rPr lang="zh-TW" altLang="en-US" b="1" dirty="0" smtClean="0">
                <a:solidFill>
                  <a:srgbClr val="00FF00"/>
                </a:solidFill>
                <a:latin typeface="+mn-ea"/>
              </a:rPr>
              <a:t>點</a:t>
            </a:r>
            <a:endParaRPr lang="zh-TW" altLang="en-US" b="1" dirty="0">
              <a:solidFill>
                <a:srgbClr val="00FF00"/>
              </a:solidFill>
              <a:latin typeface="+mn-ea"/>
            </a:endParaRPr>
          </a:p>
        </p:txBody>
      </p:sp>
      <p:sp>
        <p:nvSpPr>
          <p:cNvPr id="11" name="Rectangle 4"/>
          <p:cNvSpPr>
            <a:spLocks noChangeArrowheads="1"/>
          </p:cNvSpPr>
          <p:nvPr/>
        </p:nvSpPr>
        <p:spPr bwMode="auto">
          <a:xfrm>
            <a:off x="3463347" y="1341434"/>
            <a:ext cx="2234587"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單式限價委託退單</a:t>
            </a:r>
          </a:p>
        </p:txBody>
      </p:sp>
      <p:sp>
        <p:nvSpPr>
          <p:cNvPr id="12"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單式委託範例</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2276649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ct val="110000"/>
              </a:lnSpc>
              <a:defRPr/>
            </a:pPr>
            <a:r>
              <a:rPr lang="zh-TW" altLang="en-US" sz="2800" b="1" dirty="0" smtClean="0">
                <a:solidFill>
                  <a:srgbClr val="FFFF00"/>
                </a:solidFill>
                <a:effectLst>
                  <a:outerShdw blurRad="38100" dist="38100" dir="2700000" algn="tl">
                    <a:srgbClr val="000000"/>
                  </a:outerShdw>
                </a:effectLst>
              </a:rPr>
              <a:t>盤中高風險帳戶通知</a:t>
            </a:r>
            <a:endParaRPr lang="zh-TW" altLang="en-US" b="1" dirty="0">
              <a:solidFill>
                <a:srgbClr val="FFFF00"/>
              </a:solidFill>
              <a:effectLst>
                <a:outerShdw blurRad="38100" dist="38100" dir="2700000" algn="tl">
                  <a:srgbClr val="000000"/>
                </a:outerShdw>
              </a:effectLst>
            </a:endParaRPr>
          </a:p>
        </p:txBody>
      </p:sp>
      <p:sp>
        <p:nvSpPr>
          <p:cNvPr id="12" name="Rectangle 3"/>
          <p:cNvSpPr txBox="1">
            <a:spLocks noChangeArrowheads="1"/>
          </p:cNvSpPr>
          <p:nvPr/>
        </p:nvSpPr>
        <p:spPr bwMode="auto">
          <a:xfrm>
            <a:off x="251521" y="1484784"/>
            <a:ext cx="8640960" cy="4824413"/>
          </a:xfrm>
          <a:prstGeom prst="rect">
            <a:avLst/>
          </a:prstGeom>
          <a:extLst/>
        </p:spPr>
        <p:txBody>
          <a:bodyPr/>
          <a:lstStyle>
            <a:lvl1pPr marL="285750" indent="-285750" algn="l" rtl="0" eaLnBrk="0" fontAlgn="base" hangingPunct="0">
              <a:lnSpc>
                <a:spcPct val="90000"/>
              </a:lnSpc>
              <a:spcBef>
                <a:spcPct val="30000"/>
              </a:spcBef>
              <a:spcAft>
                <a:spcPct val="0"/>
              </a:spcAft>
              <a:buClr>
                <a:schemeClr val="accent2"/>
              </a:buClr>
              <a:buSzPct val="75000"/>
              <a:buFont typeface="Monotype Sorts" pitchFamily="2" charset="2"/>
              <a:buChar char="n"/>
              <a:defRPr kumimoji="1" sz="2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90000"/>
              </a:lnSpc>
              <a:spcBef>
                <a:spcPct val="30000"/>
              </a:spcBef>
              <a:spcAft>
                <a:spcPct val="0"/>
              </a:spcAft>
              <a:buClr>
                <a:schemeClr val="tx2"/>
              </a:buClr>
              <a:buSzPct val="100000"/>
              <a:buChar char="–"/>
              <a:defRPr kumimoji="1" sz="2800" b="1">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lnSpc>
                <a:spcPct val="90000"/>
              </a:lnSpc>
              <a:spcBef>
                <a:spcPct val="30000"/>
              </a:spcBef>
              <a:spcAft>
                <a:spcPct val="0"/>
              </a:spcAft>
              <a:buClr>
                <a:schemeClr val="tx2"/>
              </a:buClr>
              <a:buSzPct val="100000"/>
              <a:buChar char="•"/>
              <a:defRPr kumimoji="1" sz="2400" b="1">
                <a:solidFill>
                  <a:schemeClr val="tx1"/>
                </a:solidFill>
                <a:effectLst>
                  <a:outerShdw blurRad="38100" dist="38100" dir="2700000" algn="tl">
                    <a:srgbClr val="000000"/>
                  </a:outerShdw>
                </a:effectLst>
                <a:latin typeface="+mn-lt"/>
                <a:ea typeface="+mn-ea"/>
              </a:defRPr>
            </a:lvl3pPr>
            <a:lvl4pPr marL="1543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4pPr>
            <a:lvl5pPr marL="20002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5pPr>
            <a:lvl6pPr marL="24574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6pPr>
            <a:lvl7pPr marL="29146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7pPr>
            <a:lvl8pPr marL="33718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8pPr>
            <a:lvl9pPr marL="3829050" indent="-171450" algn="l" rtl="0" eaLnBrk="0" fontAlgn="base" hangingPunct="0">
              <a:lnSpc>
                <a:spcPct val="90000"/>
              </a:lnSpc>
              <a:spcBef>
                <a:spcPct val="30000"/>
              </a:spcBef>
              <a:spcAft>
                <a:spcPct val="0"/>
              </a:spcAft>
              <a:buClr>
                <a:schemeClr val="tx2"/>
              </a:buClr>
              <a:buSzPct val="100000"/>
              <a:buChar char="•"/>
              <a:defRPr kumimoji="1" sz="1400" b="1">
                <a:solidFill>
                  <a:schemeClr val="tx1"/>
                </a:solidFill>
                <a:effectLst>
                  <a:outerShdw blurRad="38100" dist="38100" dir="2700000" algn="tl">
                    <a:srgbClr val="000000"/>
                  </a:outerShdw>
                </a:effectLst>
                <a:latin typeface="+mn-lt"/>
                <a:ea typeface="+mn-ea"/>
              </a:defRPr>
            </a:lvl9pPr>
          </a:lstStyle>
          <a:p>
            <a:pPr>
              <a:lnSpc>
                <a:spcPts val="4000"/>
              </a:lnSpc>
              <a:spcBef>
                <a:spcPts val="0"/>
              </a:spcBef>
              <a:buClr>
                <a:srgbClr val="00FF00"/>
              </a:buClr>
              <a:buSzTx/>
              <a:buFont typeface="Wingdings" pitchFamily="2" charset="2"/>
              <a:buChar char="l"/>
              <a:defRPr/>
            </a:pPr>
            <a:r>
              <a:rPr lang="zh-TW" altLang="en-US" sz="2000" dirty="0">
                <a:solidFill>
                  <a:srgbClr val="FAFD00"/>
                </a:solidFill>
                <a:effectLst>
                  <a:outerShdw blurRad="38100" dist="38100" dir="2700000" algn="tl">
                    <a:srgbClr val="000000">
                      <a:alpha val="43137"/>
                    </a:srgbClr>
                  </a:outerShdw>
                </a:effectLst>
                <a:latin typeface="+mn-ea"/>
              </a:rPr>
              <a:t>當盤中權益數低於部位所需維持保證金時，期貨商應依與客戶約定之方式通知客戶</a:t>
            </a:r>
            <a:r>
              <a:rPr lang="zh-TW" altLang="en-US" sz="2000" dirty="0" smtClean="0">
                <a:solidFill>
                  <a:srgbClr val="FAFD00"/>
                </a:solidFill>
                <a:effectLst>
                  <a:outerShdw blurRad="38100" dist="38100" dir="2700000" algn="tl">
                    <a:srgbClr val="000000">
                      <a:alpha val="43137"/>
                    </a:srgbClr>
                  </a:outerShdw>
                </a:effectLst>
                <a:latin typeface="+mn-ea"/>
              </a:rPr>
              <a:t>。</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4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通知之方法包括當面、電話、簡訊、電子郵件或其他交易人指定方式。</a:t>
            </a:r>
            <a:endParaRPr lang="zh-TW" altLang="en-US" sz="2000" dirty="0">
              <a:solidFill>
                <a:srgbClr val="FAFD00"/>
              </a:solidFill>
              <a:effectLst>
                <a:outerShdw blurRad="38100" dist="38100" dir="2700000" algn="tl">
                  <a:srgbClr val="000000">
                    <a:alpha val="43137"/>
                  </a:srgbClr>
                </a:outerShdw>
              </a:effectLst>
              <a:latin typeface="+mn-ea"/>
            </a:endParaRPr>
          </a:p>
          <a:p>
            <a:pPr>
              <a:lnSpc>
                <a:spcPts val="4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通知之次數以當盤一次為原則。</a:t>
            </a:r>
            <a:endParaRPr lang="en-US" altLang="zh-TW" sz="2000" dirty="0" smtClean="0">
              <a:solidFill>
                <a:srgbClr val="FAFD00"/>
              </a:solidFill>
              <a:effectLst>
                <a:outerShdw blurRad="38100" dist="38100" dir="2700000" algn="tl">
                  <a:srgbClr val="000000">
                    <a:alpha val="43137"/>
                  </a:srgbClr>
                </a:outerShdw>
              </a:effectLst>
              <a:latin typeface="+mn-ea"/>
            </a:endParaRPr>
          </a:p>
          <a:p>
            <a:pPr>
              <a:lnSpc>
                <a:spcPts val="4000"/>
              </a:lnSpc>
              <a:spcBef>
                <a:spcPts val="0"/>
              </a:spcBef>
              <a:buClr>
                <a:srgbClr val="00FF00"/>
              </a:buClr>
              <a:buSzTx/>
              <a:buFont typeface="Wingdings" pitchFamily="2" charset="2"/>
              <a:buChar char="l"/>
              <a:defRPr/>
            </a:pPr>
            <a:r>
              <a:rPr lang="zh-TW" altLang="en-US" sz="2000" dirty="0" smtClean="0">
                <a:solidFill>
                  <a:srgbClr val="FAFD00"/>
                </a:solidFill>
                <a:effectLst>
                  <a:outerShdw blurRad="38100" dist="38100" dir="2700000" algn="tl">
                    <a:srgbClr val="000000">
                      <a:alpha val="43137"/>
                    </a:srgbClr>
                  </a:outerShdw>
                </a:effectLst>
                <a:latin typeface="+mn-ea"/>
              </a:rPr>
              <a:t>通知</a:t>
            </a:r>
            <a:r>
              <a:rPr lang="zh-TW" altLang="en-US" sz="2000" dirty="0">
                <a:solidFill>
                  <a:srgbClr val="FAFD00"/>
                </a:solidFill>
                <a:effectLst>
                  <a:outerShdw blurRad="38100" dist="38100" dir="2700000" algn="tl">
                    <a:srgbClr val="000000">
                      <a:alpha val="43137"/>
                    </a:srgbClr>
                  </a:outerShdw>
                </a:effectLst>
                <a:latin typeface="+mn-ea"/>
              </a:rPr>
              <a:t>內容全市場統一為下列文字</a:t>
            </a:r>
            <a:r>
              <a:rPr lang="zh-TW" altLang="en-US" sz="2000" dirty="0" smtClean="0">
                <a:solidFill>
                  <a:srgbClr val="FAFD00"/>
                </a:solidFill>
                <a:effectLst>
                  <a:outerShdw blurRad="38100" dist="38100" dir="2700000" algn="tl">
                    <a:srgbClr val="000000">
                      <a:alpha val="43137"/>
                    </a:srgbClr>
                  </a:outerShdw>
                </a:effectLst>
                <a:latin typeface="+mn-ea"/>
              </a:rPr>
              <a:t>：</a:t>
            </a:r>
            <a:endParaRPr lang="zh-TW" altLang="en-US" sz="2000" dirty="0" smtClean="0">
              <a:solidFill>
                <a:srgbClr val="FAFD00"/>
              </a:solidFill>
              <a:latin typeface="+mn-ea"/>
            </a:endParaRPr>
          </a:p>
          <a:p>
            <a:pPr lvl="1">
              <a:lnSpc>
                <a:spcPts val="4000"/>
              </a:lnSpc>
              <a:spcBef>
                <a:spcPts val="0"/>
              </a:spcBef>
              <a:buClr>
                <a:schemeClr val="tx1"/>
              </a:buClr>
              <a:buSzTx/>
              <a:buFont typeface="Wingdings" pitchFamily="2" charset="2"/>
              <a:buChar char="ü"/>
              <a:defRPr/>
            </a:pPr>
            <a:r>
              <a:rPr lang="en-US" altLang="zh-TW" sz="2000" dirty="0" smtClean="0">
                <a:solidFill>
                  <a:srgbClr val="FAFD00"/>
                </a:solidFill>
                <a:effectLst>
                  <a:outerShdw blurRad="38100" dist="38100" dir="2700000" algn="tl">
                    <a:srgbClr val="000000">
                      <a:alpha val="43137"/>
                    </a:srgbClr>
                  </a:outerShdw>
                </a:effectLst>
                <a:latin typeface="+mn-ea"/>
              </a:rPr>
              <a:t>『</a:t>
            </a:r>
            <a:r>
              <a:rPr lang="zh-TW" altLang="en-US" sz="2000" dirty="0">
                <a:solidFill>
                  <a:srgbClr val="FAFD00"/>
                </a:solidFill>
                <a:effectLst>
                  <a:outerShdw blurRad="38100" dist="38100" dir="2700000" algn="tl">
                    <a:srgbClr val="000000">
                      <a:alpha val="43137"/>
                    </a:srgbClr>
                  </a:outerShdw>
                </a:effectLst>
                <a:latin typeface="+mn-ea"/>
              </a:rPr>
              <a:t>您帳戶權益數已低於部位所需維持保證金，請儘速補足至原始保證金並注意權益數變化，當風險</a:t>
            </a:r>
            <a:r>
              <a:rPr lang="zh-TW" altLang="en-US" sz="2000" dirty="0" smtClean="0">
                <a:solidFill>
                  <a:srgbClr val="FAFD00"/>
                </a:solidFill>
                <a:effectLst>
                  <a:outerShdw blurRad="38100" dist="38100" dir="2700000" algn="tl">
                    <a:srgbClr val="000000">
                      <a:alpha val="43137"/>
                    </a:srgbClr>
                  </a:outerShdw>
                </a:effectLst>
                <a:latin typeface="+mn-ea"/>
              </a:rPr>
              <a:t>指標</a:t>
            </a:r>
            <a:r>
              <a:rPr lang="zh-TW" altLang="en-US" sz="2000" dirty="0">
                <a:solidFill>
                  <a:srgbClr val="FAFD00"/>
                </a:solidFill>
                <a:effectLst>
                  <a:outerShdw blurRad="38100" dist="38100" dir="2700000" algn="tl">
                    <a:srgbClr val="000000">
                      <a:alpha val="43137"/>
                    </a:srgbClr>
                  </a:outerShdw>
                </a:effectLst>
                <a:latin typeface="+mn-ea"/>
              </a:rPr>
              <a:t>達</a:t>
            </a:r>
            <a:r>
              <a:rPr lang="zh-TW" altLang="en-US" sz="2000" dirty="0" smtClean="0">
                <a:solidFill>
                  <a:srgbClr val="FAFD00"/>
                </a:solidFill>
                <a:effectLst>
                  <a:outerShdw blurRad="38100" dist="38100" dir="2700000" algn="tl">
                    <a:srgbClr val="000000">
                      <a:alpha val="43137"/>
                    </a:srgbClr>
                  </a:outerShdw>
                </a:effectLst>
                <a:latin typeface="+mn-ea"/>
              </a:rPr>
              <a:t>約定</a:t>
            </a:r>
            <a:r>
              <a:rPr lang="zh-TW" altLang="en-US" sz="2000" dirty="0">
                <a:solidFill>
                  <a:srgbClr val="FAFD00"/>
                </a:solidFill>
                <a:effectLst>
                  <a:outerShdw blurRad="38100" dist="38100" dir="2700000" algn="tl">
                    <a:srgbClr val="000000">
                      <a:alpha val="43137"/>
                    </a:srgbClr>
                  </a:outerShdw>
                </a:effectLst>
                <a:latin typeface="+mn-ea"/>
              </a:rPr>
              <a:t>代沖銷條件時</a:t>
            </a:r>
            <a:r>
              <a:rPr lang="zh-TW" altLang="en-US" sz="2000" dirty="0" smtClean="0">
                <a:solidFill>
                  <a:srgbClr val="FAFD00"/>
                </a:solidFill>
                <a:effectLst>
                  <a:outerShdw blurRad="38100" dist="38100" dir="2700000" algn="tl">
                    <a:srgbClr val="000000">
                      <a:alpha val="43137"/>
                    </a:srgbClr>
                  </a:outerShdw>
                </a:effectLst>
                <a:latin typeface="+mn-ea"/>
              </a:rPr>
              <a:t>，本公司將</a:t>
            </a:r>
            <a:r>
              <a:rPr lang="zh-TW" altLang="en-US" sz="2000" dirty="0">
                <a:solidFill>
                  <a:srgbClr val="FAFD00"/>
                </a:solidFill>
                <a:effectLst>
                  <a:outerShdw blurRad="38100" dist="38100" dir="2700000" algn="tl">
                    <a:srgbClr val="000000">
                      <a:alpha val="43137"/>
                    </a:srgbClr>
                  </a:outerShdw>
                </a:effectLst>
                <a:latin typeface="+mn-ea"/>
              </a:rPr>
              <a:t>開始執行代沖銷程序。</a:t>
            </a:r>
            <a:r>
              <a:rPr lang="en-US" altLang="zh-TW" sz="2000" dirty="0" smtClean="0">
                <a:solidFill>
                  <a:srgbClr val="FAFD00"/>
                </a:solidFill>
                <a:effectLst>
                  <a:outerShdw blurRad="38100" dist="38100" dir="2700000" algn="tl">
                    <a:srgbClr val="000000">
                      <a:alpha val="43137"/>
                    </a:srgbClr>
                  </a:outerShdw>
                </a:effectLst>
                <a:latin typeface="+mn-ea"/>
              </a:rPr>
              <a:t>』</a:t>
            </a:r>
            <a:endParaRPr lang="en-US" altLang="zh-TW" sz="2000" dirty="0">
              <a:solidFill>
                <a:srgbClr val="FAFD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358143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wipe(left)">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wipe(left)">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wipe(left)">
                                      <p:cBhvr>
                                        <p:cTn id="22" dur="500"/>
                                        <p:tgtEl>
                                          <p:spTgt spid="12">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2">
                                            <p:txEl>
                                              <p:pRg st="4" end="4"/>
                                            </p:txEl>
                                          </p:spTgt>
                                        </p:tgtEl>
                                        <p:attrNameLst>
                                          <p:attrName>style.visibility</p:attrName>
                                        </p:attrNameLst>
                                      </p:cBhvr>
                                      <p:to>
                                        <p:strVal val="visible"/>
                                      </p:to>
                                    </p:set>
                                    <p:animEffect transition="in" filter="wipe(left)">
                                      <p:cBhvr>
                                        <p:cTn id="25"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7583" y="1988840"/>
            <a:ext cx="5216506" cy="4333792"/>
          </a:xfrm>
        </p:spPr>
        <p:txBody>
          <a:bodyPr/>
          <a:lstStyle/>
          <a:p>
            <a:pPr marL="342900" lvl="1" indent="-342900">
              <a:lnSpc>
                <a:spcPts val="2400"/>
              </a:lnSpc>
              <a:spcBef>
                <a:spcPts val="400"/>
              </a:spcBef>
              <a:spcAft>
                <a:spcPts val="400"/>
              </a:spcAft>
              <a:buClr>
                <a:schemeClr val="tx1"/>
              </a:buClr>
              <a:buFont typeface="Wingdings" pitchFamily="2" charset="2"/>
              <a:buChar char="n"/>
              <a:defRPr/>
            </a:pPr>
            <a:r>
              <a:rPr lang="zh-TW" altLang="en-US" sz="2000" b="1" kern="1200" dirty="0" smtClean="0">
                <a:solidFill>
                  <a:srgbClr val="FFFF00"/>
                </a:solidFill>
                <a:latin typeface="+mn-ea"/>
              </a:rPr>
              <a:t>賣出範例</a:t>
            </a:r>
            <a:endParaRPr lang="en-US" altLang="zh-TW" sz="2000" b="1" kern="1200" dirty="0" smtClean="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假設</a:t>
            </a:r>
            <a:r>
              <a:rPr lang="en-US" altLang="zh-TW" sz="2000" dirty="0">
                <a:solidFill>
                  <a:srgbClr val="FFFF00"/>
                </a:solidFill>
                <a:latin typeface="+mn-ea"/>
              </a:rPr>
              <a:t>TXO</a:t>
            </a:r>
            <a:r>
              <a:rPr lang="zh-TW" altLang="en-US" sz="2000" dirty="0">
                <a:solidFill>
                  <a:srgbClr val="FFFF00"/>
                </a:solidFill>
                <a:latin typeface="+mn-ea"/>
              </a:rPr>
              <a:t>次近月履約價</a:t>
            </a:r>
            <a:r>
              <a:rPr lang="en-US" altLang="zh-TW" sz="2000" dirty="0">
                <a:solidFill>
                  <a:srgbClr val="FFFF00"/>
                </a:solidFill>
                <a:latin typeface="+mn-ea"/>
              </a:rPr>
              <a:t>9600</a:t>
            </a:r>
            <a:r>
              <a:rPr lang="zh-TW" altLang="en-US" sz="2000" dirty="0">
                <a:solidFill>
                  <a:srgbClr val="FFFF00"/>
                </a:solidFill>
                <a:latin typeface="+mn-ea"/>
              </a:rPr>
              <a:t>賣權即時價格區間下限為</a:t>
            </a:r>
            <a:r>
              <a:rPr lang="en-US" altLang="zh-TW" sz="2000" dirty="0">
                <a:solidFill>
                  <a:srgbClr val="FFFF00"/>
                </a:solidFill>
                <a:latin typeface="+mn-ea"/>
              </a:rPr>
              <a:t>66</a:t>
            </a:r>
            <a:r>
              <a:rPr lang="zh-TW" altLang="en-US" sz="2000" dirty="0">
                <a:solidFill>
                  <a:srgbClr val="FFFF00"/>
                </a:solidFill>
                <a:latin typeface="+mn-ea"/>
              </a:rPr>
              <a:t>點</a:t>
            </a:r>
            <a:endParaRPr lang="en-US" altLang="zh-TW" sz="2000" dirty="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smtClean="0">
                <a:solidFill>
                  <a:srgbClr val="FFFF00"/>
                </a:solidFill>
                <a:latin typeface="+mn-ea"/>
              </a:rPr>
              <a:t>若</a:t>
            </a:r>
            <a:r>
              <a:rPr lang="zh-TW" altLang="en-US" sz="2000" dirty="0">
                <a:solidFill>
                  <a:srgbClr val="FFFF00"/>
                </a:solidFill>
                <a:latin typeface="+mn-ea"/>
              </a:rPr>
              <a:t>交易人</a:t>
            </a:r>
            <a:r>
              <a:rPr lang="zh-TW" altLang="en-US" sz="2000" dirty="0" smtClean="0">
                <a:solidFill>
                  <a:srgbClr val="FFFF00"/>
                </a:solidFill>
                <a:latin typeface="+mn-ea"/>
              </a:rPr>
              <a:t>以限價</a:t>
            </a:r>
            <a:r>
              <a:rPr lang="en-US" altLang="zh-TW" sz="2000" dirty="0" smtClean="0">
                <a:solidFill>
                  <a:srgbClr val="FFFF00"/>
                </a:solidFill>
                <a:latin typeface="+mn-ea"/>
              </a:rPr>
              <a:t>28</a:t>
            </a:r>
            <a:r>
              <a:rPr lang="zh-TW" altLang="en-US" sz="2000" dirty="0" smtClean="0">
                <a:solidFill>
                  <a:srgbClr val="FFFF00"/>
                </a:solidFill>
                <a:latin typeface="+mn-ea"/>
              </a:rPr>
              <a:t>點委託賣出</a:t>
            </a:r>
            <a:r>
              <a:rPr lang="en-US" altLang="zh-TW" sz="2000" dirty="0" smtClean="0">
                <a:solidFill>
                  <a:srgbClr val="FFFF00"/>
                </a:solidFill>
                <a:latin typeface="+mn-ea"/>
              </a:rPr>
              <a:t>15</a:t>
            </a:r>
            <a:r>
              <a:rPr lang="zh-TW" altLang="en-US" sz="2000" dirty="0" smtClean="0">
                <a:solidFill>
                  <a:srgbClr val="FFFF00"/>
                </a:solidFill>
                <a:latin typeface="+mn-ea"/>
              </a:rPr>
              <a:t>口履約價</a:t>
            </a:r>
            <a:r>
              <a:rPr lang="en-US" altLang="zh-TW" sz="2000" dirty="0" smtClean="0">
                <a:solidFill>
                  <a:srgbClr val="FFFF00"/>
                </a:solidFill>
                <a:latin typeface="+mn-ea"/>
              </a:rPr>
              <a:t>9600</a:t>
            </a:r>
            <a:r>
              <a:rPr lang="zh-TW" altLang="en-US" sz="2000" dirty="0" smtClean="0">
                <a:solidFill>
                  <a:srgbClr val="FFFF00"/>
                </a:solidFill>
                <a:latin typeface="+mn-ea"/>
              </a:rPr>
              <a:t>賣權</a:t>
            </a:r>
            <a:endParaRPr lang="en-US" altLang="zh-TW" sz="2000" dirty="0" smtClean="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依當時委託簿試算，該委託可能成交價為</a:t>
            </a:r>
            <a:r>
              <a:rPr lang="en-US" altLang="zh-TW" sz="2000" dirty="0">
                <a:solidFill>
                  <a:srgbClr val="FFFF00"/>
                </a:solidFill>
                <a:latin typeface="+mn-ea"/>
              </a:rPr>
              <a:t>170</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r>
              <a:rPr lang="en-US" altLang="zh-TW" sz="2000" dirty="0">
                <a:solidFill>
                  <a:srgbClr val="FFFF00"/>
                </a:solidFill>
                <a:latin typeface="+mn-ea"/>
              </a:rPr>
              <a:t>169</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r>
              <a:rPr lang="en-US" altLang="zh-TW" sz="2000" dirty="0">
                <a:solidFill>
                  <a:srgbClr val="FFFF00"/>
                </a:solidFill>
                <a:latin typeface="+mn-ea"/>
              </a:rPr>
              <a:t>70</a:t>
            </a:r>
            <a:r>
              <a:rPr lang="zh-TW" altLang="en-US" sz="2000" dirty="0">
                <a:solidFill>
                  <a:srgbClr val="FFFF00"/>
                </a:solidFill>
                <a:latin typeface="+mn-ea"/>
              </a:rPr>
              <a:t>點</a:t>
            </a:r>
            <a:r>
              <a:rPr lang="en-US" altLang="zh-TW" sz="2000" dirty="0">
                <a:solidFill>
                  <a:srgbClr val="FFFF00"/>
                </a:solidFill>
                <a:latin typeface="+mn-ea"/>
              </a:rPr>
              <a:t>3</a:t>
            </a:r>
            <a:r>
              <a:rPr lang="zh-TW" altLang="en-US" sz="2000" dirty="0">
                <a:solidFill>
                  <a:srgbClr val="FFFF00"/>
                </a:solidFill>
                <a:latin typeface="+mn-ea"/>
              </a:rPr>
              <a:t>口、</a:t>
            </a:r>
            <a:r>
              <a:rPr lang="en-US" altLang="zh-TW" sz="2000" dirty="0">
                <a:solidFill>
                  <a:srgbClr val="FFFF00"/>
                </a:solidFill>
                <a:latin typeface="+mn-ea"/>
              </a:rPr>
              <a:t>45</a:t>
            </a:r>
            <a:r>
              <a:rPr lang="zh-TW" altLang="en-US" sz="2000" dirty="0">
                <a:solidFill>
                  <a:srgbClr val="FFFF00"/>
                </a:solidFill>
                <a:latin typeface="+mn-ea"/>
              </a:rPr>
              <a:t>點</a:t>
            </a:r>
            <a:r>
              <a:rPr lang="en-US" altLang="zh-TW" sz="2000" dirty="0">
                <a:solidFill>
                  <a:srgbClr val="FFFF00"/>
                </a:solidFill>
                <a:latin typeface="+mn-ea"/>
              </a:rPr>
              <a:t>1</a:t>
            </a:r>
            <a:r>
              <a:rPr lang="zh-TW" altLang="en-US" sz="2000" dirty="0">
                <a:solidFill>
                  <a:srgbClr val="FFFF00"/>
                </a:solidFill>
                <a:latin typeface="+mn-ea"/>
              </a:rPr>
              <a:t>口、</a:t>
            </a:r>
            <a:r>
              <a:rPr lang="en-US" altLang="zh-TW" sz="2000" dirty="0">
                <a:solidFill>
                  <a:srgbClr val="FFFF00"/>
                </a:solidFill>
                <a:latin typeface="+mn-ea"/>
              </a:rPr>
              <a:t>30</a:t>
            </a:r>
            <a:r>
              <a:rPr lang="zh-TW" altLang="en-US" sz="2000" dirty="0">
                <a:solidFill>
                  <a:srgbClr val="FFFF00"/>
                </a:solidFill>
                <a:latin typeface="+mn-ea"/>
              </a:rPr>
              <a:t>點</a:t>
            </a:r>
            <a:r>
              <a:rPr lang="en-US" altLang="zh-TW" sz="2000" dirty="0">
                <a:solidFill>
                  <a:srgbClr val="FFFF00"/>
                </a:solidFill>
                <a:latin typeface="+mn-ea"/>
              </a:rPr>
              <a:t>1</a:t>
            </a:r>
            <a:r>
              <a:rPr lang="zh-TW" altLang="en-US" sz="2000" dirty="0">
                <a:solidFill>
                  <a:srgbClr val="FFFF00"/>
                </a:solidFill>
                <a:latin typeface="+mn-ea"/>
              </a:rPr>
              <a:t>口</a:t>
            </a: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ROD</a:t>
            </a:r>
            <a:r>
              <a:rPr lang="zh-TW" altLang="en-US" sz="2000" dirty="0">
                <a:solidFill>
                  <a:srgbClr val="FFFF00"/>
                </a:solidFill>
                <a:latin typeface="+mn-ea"/>
              </a:rPr>
              <a:t>或</a:t>
            </a:r>
            <a:r>
              <a:rPr lang="en-US" altLang="zh-TW" sz="2000" dirty="0">
                <a:solidFill>
                  <a:srgbClr val="FFFF00"/>
                </a:solidFill>
                <a:latin typeface="+mn-ea"/>
              </a:rPr>
              <a:t>IOC</a:t>
            </a:r>
            <a:r>
              <a:rPr lang="zh-TW" altLang="en-US" sz="2000" dirty="0">
                <a:solidFill>
                  <a:srgbClr val="FFFF00"/>
                </a:solidFill>
                <a:latin typeface="+mn-ea"/>
              </a:rPr>
              <a:t>： </a:t>
            </a:r>
            <a:r>
              <a:rPr lang="en-US" altLang="zh-TW" sz="2000" dirty="0">
                <a:solidFill>
                  <a:srgbClr val="00FF00"/>
                </a:solidFill>
                <a:latin typeface="+mn-ea"/>
              </a:rPr>
              <a:t>170</a:t>
            </a:r>
            <a:r>
              <a:rPr lang="zh-TW" altLang="en-US" sz="2000" dirty="0">
                <a:solidFill>
                  <a:srgbClr val="00FF00"/>
                </a:solidFill>
                <a:latin typeface="+mn-ea"/>
              </a:rPr>
              <a:t>點</a:t>
            </a:r>
            <a:r>
              <a:rPr lang="en-US" altLang="zh-TW" sz="2000" dirty="0">
                <a:solidFill>
                  <a:srgbClr val="00FF00"/>
                </a:solidFill>
                <a:latin typeface="+mn-ea"/>
              </a:rPr>
              <a:t>5</a:t>
            </a:r>
            <a:r>
              <a:rPr lang="zh-TW" altLang="en-US" sz="2000" dirty="0">
                <a:solidFill>
                  <a:srgbClr val="00FF00"/>
                </a:solidFill>
                <a:latin typeface="+mn-ea"/>
              </a:rPr>
              <a:t>口、</a:t>
            </a:r>
            <a:r>
              <a:rPr lang="en-US" altLang="zh-TW" sz="2000" dirty="0">
                <a:solidFill>
                  <a:srgbClr val="00FF00"/>
                </a:solidFill>
                <a:latin typeface="+mn-ea"/>
              </a:rPr>
              <a:t>169</a:t>
            </a:r>
            <a:r>
              <a:rPr lang="zh-TW" altLang="en-US" sz="2000" dirty="0">
                <a:solidFill>
                  <a:srgbClr val="00FF00"/>
                </a:solidFill>
                <a:latin typeface="+mn-ea"/>
              </a:rPr>
              <a:t>點</a:t>
            </a:r>
            <a:r>
              <a:rPr lang="en-US" altLang="zh-TW" sz="2000" dirty="0">
                <a:solidFill>
                  <a:srgbClr val="00FF00"/>
                </a:solidFill>
                <a:latin typeface="+mn-ea"/>
              </a:rPr>
              <a:t>5</a:t>
            </a:r>
            <a:r>
              <a:rPr lang="zh-TW" altLang="en-US" sz="2000" dirty="0">
                <a:solidFill>
                  <a:srgbClr val="00FF00"/>
                </a:solidFill>
                <a:latin typeface="+mn-ea"/>
              </a:rPr>
              <a:t>口、</a:t>
            </a:r>
            <a:r>
              <a:rPr lang="en-US" altLang="zh-TW" sz="2000" dirty="0">
                <a:solidFill>
                  <a:srgbClr val="00FF00"/>
                </a:solidFill>
                <a:latin typeface="+mn-ea"/>
              </a:rPr>
              <a:t>70</a:t>
            </a:r>
            <a:r>
              <a:rPr lang="zh-TW" altLang="en-US" sz="2000" dirty="0">
                <a:solidFill>
                  <a:srgbClr val="00FF00"/>
                </a:solidFill>
                <a:latin typeface="+mn-ea"/>
              </a:rPr>
              <a:t>點</a:t>
            </a:r>
            <a:r>
              <a:rPr lang="en-US" altLang="zh-TW" sz="2000" dirty="0">
                <a:solidFill>
                  <a:srgbClr val="00FF00"/>
                </a:solidFill>
                <a:latin typeface="+mn-ea"/>
              </a:rPr>
              <a:t>3</a:t>
            </a:r>
            <a:r>
              <a:rPr lang="zh-TW" altLang="en-US" sz="2000" dirty="0">
                <a:solidFill>
                  <a:srgbClr val="00FF00"/>
                </a:solidFill>
                <a:latin typeface="+mn-ea"/>
              </a:rPr>
              <a:t>口</a:t>
            </a:r>
            <a:r>
              <a:rPr lang="zh-TW" altLang="en-US" sz="2000" dirty="0">
                <a:solidFill>
                  <a:srgbClr val="FFFF00"/>
                </a:solidFill>
                <a:latin typeface="+mn-ea"/>
              </a:rPr>
              <a:t>成交，</a:t>
            </a:r>
            <a:r>
              <a:rPr lang="zh-TW" altLang="en-US" sz="2000" dirty="0">
                <a:solidFill>
                  <a:srgbClr val="00FF00"/>
                </a:solidFill>
                <a:latin typeface="+mn-ea"/>
              </a:rPr>
              <a:t>剩餘</a:t>
            </a:r>
            <a:r>
              <a:rPr lang="en-US" altLang="zh-TW" sz="2000" dirty="0">
                <a:solidFill>
                  <a:srgbClr val="00FF00"/>
                </a:solidFill>
                <a:latin typeface="+mn-ea"/>
              </a:rPr>
              <a:t>2</a:t>
            </a:r>
            <a:r>
              <a:rPr lang="zh-TW" altLang="en-US" sz="2000" dirty="0">
                <a:solidFill>
                  <a:srgbClr val="00FF00"/>
                </a:solidFill>
                <a:latin typeface="+mn-ea"/>
              </a:rPr>
              <a:t>口因可能成交價低於即時價格區間下限退單</a:t>
            </a: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FOK</a:t>
            </a:r>
            <a:r>
              <a:rPr lang="zh-TW" altLang="en-US" sz="2000" dirty="0">
                <a:solidFill>
                  <a:srgbClr val="FFFF00"/>
                </a:solidFill>
                <a:latin typeface="+mn-ea"/>
              </a:rPr>
              <a:t>：</a:t>
            </a:r>
            <a:r>
              <a:rPr lang="zh-TW" altLang="en-US" sz="2000" dirty="0">
                <a:solidFill>
                  <a:srgbClr val="00FF00"/>
                </a:solidFill>
                <a:latin typeface="+mn-ea"/>
              </a:rPr>
              <a:t>整筆委託退</a:t>
            </a:r>
            <a:r>
              <a:rPr lang="zh-TW" altLang="en-US" sz="2000" dirty="0" smtClean="0">
                <a:solidFill>
                  <a:srgbClr val="00FF00"/>
                </a:solidFill>
                <a:latin typeface="+mn-ea"/>
              </a:rPr>
              <a:t>單</a:t>
            </a:r>
            <a:endParaRPr lang="zh-TW" altLang="en-US" sz="2000" dirty="0">
              <a:solidFill>
                <a:srgbClr val="00FF00"/>
              </a:solidFill>
              <a:latin typeface="+mn-ea"/>
            </a:endParaRPr>
          </a:p>
        </p:txBody>
      </p:sp>
      <p:graphicFrame>
        <p:nvGraphicFramePr>
          <p:cNvPr id="6" name="表格 5"/>
          <p:cNvGraphicFramePr>
            <a:graphicFrameLocks noGrp="1"/>
          </p:cNvGraphicFramePr>
          <p:nvPr>
            <p:extLst>
              <p:ext uri="{D42A27DB-BD31-4B8C-83A1-F6EECF244321}">
                <p14:modId xmlns:p14="http://schemas.microsoft.com/office/powerpoint/2010/main" val="2554813098"/>
              </p:ext>
            </p:extLst>
          </p:nvPr>
        </p:nvGraphicFramePr>
        <p:xfrm>
          <a:off x="5697934" y="2708920"/>
          <a:ext cx="2258442" cy="3282950"/>
        </p:xfrm>
        <a:graphic>
          <a:graphicData uri="http://schemas.openxmlformats.org/drawingml/2006/table">
            <a:tbl>
              <a:tblPr firstRow="1" bandRow="1">
                <a:tableStyleId>{5940675A-B579-460E-94D1-54222C63F5DA}</a:tableStyleId>
              </a:tblPr>
              <a:tblGrid>
                <a:gridCol w="657288">
                  <a:extLst>
                    <a:ext uri="{9D8B030D-6E8A-4147-A177-3AD203B41FA5}">
                      <a16:colId xmlns:a16="http://schemas.microsoft.com/office/drawing/2014/main" xmlns="" val="20000"/>
                    </a:ext>
                  </a:extLst>
                </a:gridCol>
                <a:gridCol w="896303">
                  <a:extLst>
                    <a:ext uri="{9D8B030D-6E8A-4147-A177-3AD203B41FA5}">
                      <a16:colId xmlns:a16="http://schemas.microsoft.com/office/drawing/2014/main" xmlns="" val="20001"/>
                    </a:ext>
                  </a:extLst>
                </a:gridCol>
                <a:gridCol w="704851">
                  <a:extLst>
                    <a:ext uri="{9D8B030D-6E8A-4147-A177-3AD203B41FA5}">
                      <a16:colId xmlns:a16="http://schemas.microsoft.com/office/drawing/2014/main" xmlns="" val="20002"/>
                    </a:ext>
                  </a:extLst>
                </a:gridCol>
              </a:tblGrid>
              <a:tr h="292059">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92059">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180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92059">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175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92059">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174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92059">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172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92059">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170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92059">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169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92059">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70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92059">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45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92059">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30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92059">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7" name="直線接點 6"/>
          <p:cNvCxnSpPr/>
          <p:nvPr/>
        </p:nvCxnSpPr>
        <p:spPr bwMode="auto">
          <a:xfrm>
            <a:off x="5796136" y="5079221"/>
            <a:ext cx="2155111" cy="14909"/>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8" name="文字方塊 7"/>
          <p:cNvSpPr txBox="1"/>
          <p:nvPr/>
        </p:nvSpPr>
        <p:spPr>
          <a:xfrm>
            <a:off x="7871638" y="4742317"/>
            <a:ext cx="1193800" cy="923330"/>
          </a:xfrm>
          <a:prstGeom prst="rect">
            <a:avLst/>
          </a:prstGeom>
          <a:noFill/>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mn-ea"/>
              </a:rPr>
              <a:t>即時價格區間下限</a:t>
            </a:r>
            <a:r>
              <a:rPr lang="en-US" altLang="zh-TW" b="1" dirty="0" smtClean="0">
                <a:solidFill>
                  <a:srgbClr val="00FF00"/>
                </a:solidFill>
                <a:effectLst>
                  <a:outerShdw blurRad="38100" dist="38100" dir="2700000" algn="tl">
                    <a:srgbClr val="000000">
                      <a:alpha val="43137"/>
                    </a:srgbClr>
                  </a:outerShdw>
                </a:effectLst>
                <a:latin typeface="+mn-ea"/>
              </a:rPr>
              <a:t>66</a:t>
            </a:r>
            <a:r>
              <a:rPr lang="zh-TW" altLang="en-US" b="1" dirty="0" smtClean="0">
                <a:solidFill>
                  <a:srgbClr val="00FF00"/>
                </a:solidFill>
                <a:effectLst>
                  <a:outerShdw blurRad="38100" dist="38100" dir="2700000" algn="tl">
                    <a:srgbClr val="000000">
                      <a:alpha val="43137"/>
                    </a:srgbClr>
                  </a:outerShdw>
                </a:effectLst>
                <a:latin typeface="+mn-ea"/>
              </a:rPr>
              <a:t>點</a:t>
            </a:r>
            <a:endParaRPr lang="zh-TW" altLang="en-US" b="1" dirty="0">
              <a:solidFill>
                <a:srgbClr val="00FF00"/>
              </a:solidFill>
              <a:effectLst>
                <a:outerShdw blurRad="38100" dist="38100" dir="2700000" algn="tl">
                  <a:srgbClr val="000000">
                    <a:alpha val="43137"/>
                  </a:srgbClr>
                </a:outerShdw>
              </a:effectLst>
              <a:latin typeface="+mn-ea"/>
            </a:endParaRPr>
          </a:p>
        </p:txBody>
      </p:sp>
      <p:sp>
        <p:nvSpPr>
          <p:cNvPr id="13" name="Rectangle 4"/>
          <p:cNvSpPr>
            <a:spLocks noChangeArrowheads="1"/>
          </p:cNvSpPr>
          <p:nvPr/>
        </p:nvSpPr>
        <p:spPr bwMode="auto">
          <a:xfrm>
            <a:off x="3463347" y="1341434"/>
            <a:ext cx="2234587"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單式限價委託退單</a:t>
            </a:r>
          </a:p>
        </p:txBody>
      </p:sp>
      <p:sp>
        <p:nvSpPr>
          <p:cNvPr id="14"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單式委託範例</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1451767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7583" y="2060848"/>
            <a:ext cx="5216506" cy="4261784"/>
          </a:xfrm>
        </p:spPr>
        <p:txBody>
          <a:bodyPr/>
          <a:lstStyle/>
          <a:p>
            <a:pPr marL="342900" lvl="1" indent="-342900">
              <a:lnSpc>
                <a:spcPts val="2400"/>
              </a:lnSpc>
              <a:spcBef>
                <a:spcPts val="400"/>
              </a:spcBef>
              <a:spcAft>
                <a:spcPts val="400"/>
              </a:spcAft>
              <a:buClr>
                <a:schemeClr val="tx1"/>
              </a:buClr>
              <a:buFont typeface="Wingdings" pitchFamily="2" charset="2"/>
              <a:buChar char="n"/>
              <a:defRPr/>
            </a:pPr>
            <a:r>
              <a:rPr lang="zh-TW" altLang="en-US" sz="2000" b="1" kern="1200" dirty="0" smtClean="0">
                <a:solidFill>
                  <a:srgbClr val="FFFF00"/>
                </a:solidFill>
                <a:latin typeface="+mn-ea"/>
              </a:rPr>
              <a:t>買進範例</a:t>
            </a:r>
            <a:endParaRPr lang="en-US" altLang="zh-TW" sz="2000" b="1" kern="1200" dirty="0" smtClean="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假設</a:t>
            </a:r>
            <a:r>
              <a:rPr lang="en-US" altLang="zh-TW" sz="2000" dirty="0">
                <a:solidFill>
                  <a:srgbClr val="FFFF00"/>
                </a:solidFill>
                <a:latin typeface="+mn-ea"/>
              </a:rPr>
              <a:t>TXO</a:t>
            </a:r>
            <a:r>
              <a:rPr lang="zh-TW" altLang="en-US" sz="2000" dirty="0">
                <a:solidFill>
                  <a:srgbClr val="FFFF00"/>
                </a:solidFill>
                <a:latin typeface="+mn-ea"/>
              </a:rPr>
              <a:t>次近月履約價</a:t>
            </a:r>
            <a:r>
              <a:rPr lang="en-US" altLang="zh-TW" sz="2000" dirty="0">
                <a:solidFill>
                  <a:srgbClr val="FFFF00"/>
                </a:solidFill>
                <a:latin typeface="+mn-ea"/>
              </a:rPr>
              <a:t>9600</a:t>
            </a:r>
            <a:r>
              <a:rPr lang="zh-TW" altLang="en-US" sz="2000" dirty="0">
                <a:solidFill>
                  <a:srgbClr val="FFFF00"/>
                </a:solidFill>
                <a:latin typeface="+mn-ea"/>
              </a:rPr>
              <a:t>賣權即時價格區間上限為</a:t>
            </a:r>
            <a:r>
              <a:rPr lang="en-US" altLang="zh-TW" sz="2000" dirty="0">
                <a:solidFill>
                  <a:srgbClr val="FFFF00"/>
                </a:solidFill>
                <a:latin typeface="+mn-ea"/>
              </a:rPr>
              <a:t>250</a:t>
            </a:r>
            <a:r>
              <a:rPr lang="zh-TW" altLang="en-US" sz="2000" dirty="0">
                <a:solidFill>
                  <a:srgbClr val="FFFF00"/>
                </a:solidFill>
                <a:latin typeface="+mn-ea"/>
              </a:rPr>
              <a:t>點</a:t>
            </a:r>
            <a:endParaRPr lang="en-US" altLang="zh-TW" sz="2000" dirty="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smtClean="0">
                <a:solidFill>
                  <a:srgbClr val="FFFF00"/>
                </a:solidFill>
                <a:latin typeface="+mn-ea"/>
              </a:rPr>
              <a:t>若</a:t>
            </a:r>
            <a:r>
              <a:rPr lang="zh-TW" altLang="en-US" sz="2000" dirty="0">
                <a:solidFill>
                  <a:srgbClr val="FFFF00"/>
                </a:solidFill>
                <a:latin typeface="+mn-ea"/>
              </a:rPr>
              <a:t>交易人</a:t>
            </a:r>
            <a:r>
              <a:rPr lang="zh-TW" altLang="en-US" sz="2000" dirty="0" smtClean="0">
                <a:solidFill>
                  <a:srgbClr val="FFFF00"/>
                </a:solidFill>
                <a:latin typeface="+mn-ea"/>
              </a:rPr>
              <a:t>以</a:t>
            </a:r>
            <a:r>
              <a:rPr lang="zh-TW" altLang="en-US" sz="2000" dirty="0">
                <a:solidFill>
                  <a:srgbClr val="FFFF00"/>
                </a:solidFill>
                <a:latin typeface="+mn-ea"/>
              </a:rPr>
              <a:t>市價</a:t>
            </a:r>
            <a:r>
              <a:rPr lang="zh-TW" altLang="en-US" sz="2000" dirty="0" smtClean="0">
                <a:solidFill>
                  <a:srgbClr val="FFFF00"/>
                </a:solidFill>
                <a:latin typeface="+mn-ea"/>
              </a:rPr>
              <a:t>委託買進</a:t>
            </a:r>
            <a:r>
              <a:rPr lang="en-US" altLang="zh-TW" sz="2000" dirty="0" smtClean="0">
                <a:solidFill>
                  <a:srgbClr val="FFFF00"/>
                </a:solidFill>
                <a:latin typeface="+mn-ea"/>
              </a:rPr>
              <a:t>10</a:t>
            </a:r>
            <a:r>
              <a:rPr lang="zh-TW" altLang="en-US" sz="2000" dirty="0" smtClean="0">
                <a:solidFill>
                  <a:srgbClr val="FFFF00"/>
                </a:solidFill>
                <a:latin typeface="+mn-ea"/>
              </a:rPr>
              <a:t>口履約價</a:t>
            </a:r>
            <a:r>
              <a:rPr lang="en-US" altLang="zh-TW" sz="2000" dirty="0" smtClean="0">
                <a:solidFill>
                  <a:srgbClr val="FFFF00"/>
                </a:solidFill>
                <a:latin typeface="+mn-ea"/>
              </a:rPr>
              <a:t>9600</a:t>
            </a:r>
            <a:r>
              <a:rPr lang="zh-TW" altLang="en-US" sz="2000" dirty="0" smtClean="0">
                <a:solidFill>
                  <a:srgbClr val="FFFF00"/>
                </a:solidFill>
                <a:latin typeface="+mn-ea"/>
              </a:rPr>
              <a:t>賣權</a:t>
            </a:r>
            <a:endParaRPr lang="en-US" altLang="zh-TW" sz="2000" dirty="0" smtClean="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依當時委託簿試算，該委託可能成交價為</a:t>
            </a:r>
            <a:r>
              <a:rPr lang="en-US" altLang="zh-TW" sz="2000" dirty="0">
                <a:solidFill>
                  <a:srgbClr val="FFFF00"/>
                </a:solidFill>
                <a:latin typeface="+mn-ea"/>
              </a:rPr>
              <a:t>45.5</a:t>
            </a:r>
            <a:r>
              <a:rPr lang="zh-TW" altLang="en-US" sz="2000" dirty="0">
                <a:solidFill>
                  <a:srgbClr val="FFFF00"/>
                </a:solidFill>
                <a:latin typeface="+mn-ea"/>
              </a:rPr>
              <a:t>點</a:t>
            </a:r>
            <a:r>
              <a:rPr lang="en-US" altLang="zh-TW" sz="2000" dirty="0">
                <a:solidFill>
                  <a:srgbClr val="FFFF00"/>
                </a:solidFill>
                <a:latin typeface="+mn-ea"/>
              </a:rPr>
              <a:t>2</a:t>
            </a:r>
            <a:r>
              <a:rPr lang="zh-TW" altLang="en-US" sz="2000" dirty="0">
                <a:solidFill>
                  <a:srgbClr val="FFFF00"/>
                </a:solidFill>
                <a:latin typeface="+mn-ea"/>
              </a:rPr>
              <a:t>口、</a:t>
            </a:r>
            <a:r>
              <a:rPr lang="en-US" altLang="zh-TW" sz="2000" dirty="0">
                <a:solidFill>
                  <a:srgbClr val="FFFF00"/>
                </a:solidFill>
                <a:latin typeface="+mn-ea"/>
              </a:rPr>
              <a:t>46</a:t>
            </a:r>
            <a:r>
              <a:rPr lang="zh-TW" altLang="en-US" sz="2000" dirty="0">
                <a:solidFill>
                  <a:srgbClr val="FFFF00"/>
                </a:solidFill>
                <a:latin typeface="+mn-ea"/>
              </a:rPr>
              <a:t>點</a:t>
            </a:r>
            <a:r>
              <a:rPr lang="en-US" altLang="zh-TW" sz="2000" dirty="0">
                <a:solidFill>
                  <a:srgbClr val="FFFF00"/>
                </a:solidFill>
                <a:latin typeface="+mn-ea"/>
              </a:rPr>
              <a:t>2</a:t>
            </a:r>
            <a:r>
              <a:rPr lang="zh-TW" altLang="en-US" sz="2000" dirty="0">
                <a:solidFill>
                  <a:srgbClr val="FFFF00"/>
                </a:solidFill>
                <a:latin typeface="+mn-ea"/>
              </a:rPr>
              <a:t>口、</a:t>
            </a:r>
            <a:r>
              <a:rPr lang="en-US" altLang="zh-TW" sz="2000" dirty="0">
                <a:solidFill>
                  <a:srgbClr val="FFFF00"/>
                </a:solidFill>
                <a:latin typeface="+mn-ea"/>
              </a:rPr>
              <a:t>165</a:t>
            </a:r>
            <a:r>
              <a:rPr lang="zh-TW" altLang="en-US" sz="2000" dirty="0">
                <a:solidFill>
                  <a:srgbClr val="FFFF00"/>
                </a:solidFill>
                <a:latin typeface="+mn-ea"/>
              </a:rPr>
              <a:t>點</a:t>
            </a:r>
            <a:r>
              <a:rPr lang="en-US" altLang="zh-TW" sz="2000" dirty="0">
                <a:solidFill>
                  <a:srgbClr val="FFFF00"/>
                </a:solidFill>
                <a:latin typeface="+mn-ea"/>
              </a:rPr>
              <a:t>3</a:t>
            </a:r>
            <a:r>
              <a:rPr lang="zh-TW" altLang="en-US" sz="2000" dirty="0">
                <a:solidFill>
                  <a:srgbClr val="FFFF00"/>
                </a:solidFill>
                <a:latin typeface="+mn-ea"/>
              </a:rPr>
              <a:t>口、</a:t>
            </a:r>
            <a:r>
              <a:rPr lang="en-US" altLang="zh-TW" sz="2000" dirty="0">
                <a:solidFill>
                  <a:srgbClr val="FFFF00"/>
                </a:solidFill>
                <a:latin typeface="+mn-ea"/>
              </a:rPr>
              <a:t>255</a:t>
            </a:r>
            <a:r>
              <a:rPr lang="zh-TW" altLang="en-US" sz="2000" dirty="0">
                <a:solidFill>
                  <a:srgbClr val="FFFF00"/>
                </a:solidFill>
                <a:latin typeface="+mn-ea"/>
              </a:rPr>
              <a:t>點</a:t>
            </a:r>
            <a:r>
              <a:rPr lang="en-US" altLang="zh-TW" sz="2000" dirty="0">
                <a:solidFill>
                  <a:srgbClr val="FFFF00"/>
                </a:solidFill>
                <a:latin typeface="+mn-ea"/>
              </a:rPr>
              <a:t>3</a:t>
            </a:r>
            <a:r>
              <a:rPr lang="zh-TW" altLang="en-US" sz="2000" dirty="0">
                <a:solidFill>
                  <a:srgbClr val="FFFF00"/>
                </a:solidFill>
                <a:latin typeface="+mn-ea"/>
              </a:rPr>
              <a:t>口：</a:t>
            </a: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IOC</a:t>
            </a:r>
            <a:r>
              <a:rPr lang="zh-TW" altLang="en-US" sz="2000" dirty="0">
                <a:solidFill>
                  <a:srgbClr val="FFFF00"/>
                </a:solidFill>
                <a:latin typeface="+mn-ea"/>
              </a:rPr>
              <a:t>： </a:t>
            </a:r>
            <a:r>
              <a:rPr lang="en-US" altLang="zh-TW" sz="2000" dirty="0">
                <a:solidFill>
                  <a:srgbClr val="00FF00"/>
                </a:solidFill>
                <a:latin typeface="+mn-ea"/>
              </a:rPr>
              <a:t>45.5</a:t>
            </a:r>
            <a:r>
              <a:rPr lang="zh-TW" altLang="en-US" sz="2000" dirty="0">
                <a:solidFill>
                  <a:srgbClr val="00FF00"/>
                </a:solidFill>
                <a:latin typeface="+mn-ea"/>
              </a:rPr>
              <a:t>點</a:t>
            </a:r>
            <a:r>
              <a:rPr lang="en-US" altLang="zh-TW" sz="2000" dirty="0">
                <a:solidFill>
                  <a:srgbClr val="00FF00"/>
                </a:solidFill>
                <a:latin typeface="+mn-ea"/>
              </a:rPr>
              <a:t>2</a:t>
            </a:r>
            <a:r>
              <a:rPr lang="zh-TW" altLang="en-US" sz="2000" dirty="0">
                <a:solidFill>
                  <a:srgbClr val="00FF00"/>
                </a:solidFill>
                <a:latin typeface="+mn-ea"/>
              </a:rPr>
              <a:t>口、</a:t>
            </a:r>
            <a:r>
              <a:rPr lang="en-US" altLang="zh-TW" sz="2000" dirty="0">
                <a:solidFill>
                  <a:srgbClr val="00FF00"/>
                </a:solidFill>
                <a:latin typeface="+mn-ea"/>
              </a:rPr>
              <a:t>46</a:t>
            </a:r>
            <a:r>
              <a:rPr lang="zh-TW" altLang="en-US" sz="2000" dirty="0">
                <a:solidFill>
                  <a:srgbClr val="00FF00"/>
                </a:solidFill>
                <a:latin typeface="+mn-ea"/>
              </a:rPr>
              <a:t>點</a:t>
            </a:r>
            <a:r>
              <a:rPr lang="en-US" altLang="zh-TW" sz="2000" dirty="0">
                <a:solidFill>
                  <a:srgbClr val="00FF00"/>
                </a:solidFill>
                <a:latin typeface="+mn-ea"/>
              </a:rPr>
              <a:t>2</a:t>
            </a:r>
            <a:r>
              <a:rPr lang="zh-TW" altLang="en-US" sz="2000" dirty="0">
                <a:solidFill>
                  <a:srgbClr val="00FF00"/>
                </a:solidFill>
                <a:latin typeface="+mn-ea"/>
              </a:rPr>
              <a:t>口、</a:t>
            </a:r>
            <a:r>
              <a:rPr lang="en-US" altLang="zh-TW" sz="2000" dirty="0">
                <a:solidFill>
                  <a:srgbClr val="00FF00"/>
                </a:solidFill>
                <a:latin typeface="+mn-ea"/>
              </a:rPr>
              <a:t>165</a:t>
            </a:r>
            <a:r>
              <a:rPr lang="zh-TW" altLang="en-US" sz="2000" dirty="0">
                <a:solidFill>
                  <a:srgbClr val="00FF00"/>
                </a:solidFill>
                <a:latin typeface="+mn-ea"/>
              </a:rPr>
              <a:t>點</a:t>
            </a:r>
            <a:r>
              <a:rPr lang="en-US" altLang="zh-TW" sz="2000" dirty="0">
                <a:solidFill>
                  <a:srgbClr val="00FF00"/>
                </a:solidFill>
                <a:latin typeface="+mn-ea"/>
              </a:rPr>
              <a:t>3</a:t>
            </a:r>
            <a:r>
              <a:rPr lang="zh-TW" altLang="en-US" sz="2000" dirty="0">
                <a:solidFill>
                  <a:srgbClr val="00FF00"/>
                </a:solidFill>
                <a:latin typeface="+mn-ea"/>
              </a:rPr>
              <a:t>口</a:t>
            </a:r>
            <a:r>
              <a:rPr lang="zh-TW" altLang="en-US" sz="2000" dirty="0">
                <a:solidFill>
                  <a:srgbClr val="FFFF00"/>
                </a:solidFill>
                <a:latin typeface="+mn-ea"/>
              </a:rPr>
              <a:t>成交，</a:t>
            </a:r>
            <a:r>
              <a:rPr lang="zh-TW" altLang="en-US" sz="2000" dirty="0">
                <a:solidFill>
                  <a:srgbClr val="00FF00"/>
                </a:solidFill>
                <a:latin typeface="+mn-ea"/>
              </a:rPr>
              <a:t>剩餘</a:t>
            </a:r>
            <a:r>
              <a:rPr lang="en-US" altLang="zh-TW" sz="2000" dirty="0">
                <a:solidFill>
                  <a:srgbClr val="00FF00"/>
                </a:solidFill>
                <a:latin typeface="+mn-ea"/>
              </a:rPr>
              <a:t>3</a:t>
            </a:r>
            <a:r>
              <a:rPr lang="zh-TW" altLang="en-US" sz="2000" dirty="0">
                <a:solidFill>
                  <a:srgbClr val="00FF00"/>
                </a:solidFill>
                <a:latin typeface="+mn-ea"/>
              </a:rPr>
              <a:t>口因可能成交價高於即時價格區間上限退單</a:t>
            </a: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FOK</a:t>
            </a:r>
            <a:r>
              <a:rPr lang="zh-TW" altLang="en-US" sz="2000" dirty="0">
                <a:solidFill>
                  <a:srgbClr val="FFFF00"/>
                </a:solidFill>
                <a:latin typeface="+mn-ea"/>
              </a:rPr>
              <a:t>：</a:t>
            </a:r>
            <a:r>
              <a:rPr lang="zh-TW" altLang="en-US" sz="2000" dirty="0">
                <a:solidFill>
                  <a:srgbClr val="00FF00"/>
                </a:solidFill>
                <a:latin typeface="+mn-ea"/>
              </a:rPr>
              <a:t>整筆委託退</a:t>
            </a:r>
            <a:r>
              <a:rPr lang="zh-TW" altLang="en-US" sz="2000" dirty="0" smtClean="0">
                <a:solidFill>
                  <a:srgbClr val="00FF00"/>
                </a:solidFill>
                <a:latin typeface="+mn-ea"/>
              </a:rPr>
              <a:t>單</a:t>
            </a:r>
            <a:endParaRPr lang="zh-TW" altLang="en-US" sz="2000" dirty="0">
              <a:solidFill>
                <a:srgbClr val="00FF00"/>
              </a:solidFill>
              <a:latin typeface="+mn-ea"/>
            </a:endParaRPr>
          </a:p>
        </p:txBody>
      </p:sp>
      <p:graphicFrame>
        <p:nvGraphicFramePr>
          <p:cNvPr id="6" name="表格 5"/>
          <p:cNvGraphicFramePr>
            <a:graphicFrameLocks noGrp="1"/>
          </p:cNvGraphicFramePr>
          <p:nvPr>
            <p:extLst>
              <p:ext uri="{D42A27DB-BD31-4B8C-83A1-F6EECF244321}">
                <p14:modId xmlns:p14="http://schemas.microsoft.com/office/powerpoint/2010/main" val="4021007355"/>
              </p:ext>
            </p:extLst>
          </p:nvPr>
        </p:nvGraphicFramePr>
        <p:xfrm>
          <a:off x="5697934" y="2701980"/>
          <a:ext cx="2258442" cy="3282950"/>
        </p:xfrm>
        <a:graphic>
          <a:graphicData uri="http://schemas.openxmlformats.org/drawingml/2006/table">
            <a:tbl>
              <a:tblPr firstRow="1" bandRow="1">
                <a:tableStyleId>{5940675A-B579-460E-94D1-54222C63F5DA}</a:tableStyleId>
              </a:tblPr>
              <a:tblGrid>
                <a:gridCol w="657288">
                  <a:extLst>
                    <a:ext uri="{9D8B030D-6E8A-4147-A177-3AD203B41FA5}">
                      <a16:colId xmlns:a16="http://schemas.microsoft.com/office/drawing/2014/main" xmlns="" val="20000"/>
                    </a:ext>
                  </a:extLst>
                </a:gridCol>
                <a:gridCol w="896303">
                  <a:extLst>
                    <a:ext uri="{9D8B030D-6E8A-4147-A177-3AD203B41FA5}">
                      <a16:colId xmlns:a16="http://schemas.microsoft.com/office/drawing/2014/main" xmlns="" val="20001"/>
                    </a:ext>
                  </a:extLst>
                </a:gridCol>
                <a:gridCol w="704851">
                  <a:extLst>
                    <a:ext uri="{9D8B030D-6E8A-4147-A177-3AD203B41FA5}">
                      <a16:colId xmlns:a16="http://schemas.microsoft.com/office/drawing/2014/main" xmlns="" val="20002"/>
                    </a:ext>
                  </a:extLst>
                </a:gridCol>
              </a:tblGrid>
              <a:tr h="268963">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68963">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330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68963">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300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68963">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255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68963">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165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68963">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46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68963">
                <a:tc>
                  <a:txBody>
                    <a:bodyPr/>
                    <a:lstStyle/>
                    <a:p>
                      <a:pPr algn="ctr">
                        <a:lnSpc>
                          <a:spcPts val="16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45.5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68963">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45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68963">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43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68963">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68963">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 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cxnSp>
        <p:nvCxnSpPr>
          <p:cNvPr id="7" name="直線接點 6"/>
          <p:cNvCxnSpPr/>
          <p:nvPr/>
        </p:nvCxnSpPr>
        <p:spPr bwMode="auto">
          <a:xfrm>
            <a:off x="6336426" y="3860835"/>
            <a:ext cx="1578525" cy="9864"/>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8" name="文字方塊 7"/>
          <p:cNvSpPr txBox="1"/>
          <p:nvPr/>
        </p:nvSpPr>
        <p:spPr>
          <a:xfrm>
            <a:off x="7975962" y="3451934"/>
            <a:ext cx="1193800" cy="923330"/>
          </a:xfrm>
          <a:prstGeom prst="rect">
            <a:avLst/>
          </a:prstGeom>
          <a:noFill/>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mn-ea"/>
              </a:rPr>
              <a:t>即時價格區間上限</a:t>
            </a:r>
            <a:r>
              <a:rPr lang="en-US" altLang="zh-TW" b="1" dirty="0" smtClean="0">
                <a:solidFill>
                  <a:srgbClr val="00FF00"/>
                </a:solidFill>
                <a:effectLst>
                  <a:outerShdw blurRad="38100" dist="38100" dir="2700000" algn="tl">
                    <a:srgbClr val="000000">
                      <a:alpha val="43137"/>
                    </a:srgbClr>
                  </a:outerShdw>
                </a:effectLst>
                <a:latin typeface="+mn-ea"/>
              </a:rPr>
              <a:t>250</a:t>
            </a:r>
            <a:r>
              <a:rPr lang="zh-TW" altLang="en-US" b="1" dirty="0" smtClean="0">
                <a:solidFill>
                  <a:srgbClr val="00FF00"/>
                </a:solidFill>
                <a:effectLst>
                  <a:outerShdw blurRad="38100" dist="38100" dir="2700000" algn="tl">
                    <a:srgbClr val="000000">
                      <a:alpha val="43137"/>
                    </a:srgbClr>
                  </a:outerShdw>
                </a:effectLst>
                <a:latin typeface="+mn-ea"/>
              </a:rPr>
              <a:t>點</a:t>
            </a:r>
            <a:endParaRPr lang="zh-TW" altLang="en-US" b="1" dirty="0">
              <a:solidFill>
                <a:srgbClr val="00FF00"/>
              </a:solidFill>
              <a:effectLst>
                <a:outerShdw blurRad="38100" dist="38100" dir="2700000" algn="tl">
                  <a:srgbClr val="000000">
                    <a:alpha val="43137"/>
                  </a:srgbClr>
                </a:outerShdw>
              </a:effectLst>
              <a:latin typeface="+mn-ea"/>
            </a:endParaRPr>
          </a:p>
        </p:txBody>
      </p:sp>
      <p:sp>
        <p:nvSpPr>
          <p:cNvPr id="11" name="Rectangle 4"/>
          <p:cNvSpPr>
            <a:spLocks noChangeArrowheads="1"/>
          </p:cNvSpPr>
          <p:nvPr/>
        </p:nvSpPr>
        <p:spPr bwMode="auto">
          <a:xfrm>
            <a:off x="3463347" y="1341434"/>
            <a:ext cx="2234587"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單式市價委託退單</a:t>
            </a:r>
          </a:p>
        </p:txBody>
      </p:sp>
      <p:sp>
        <p:nvSpPr>
          <p:cNvPr id="12"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單式委託範例</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2102045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2060848"/>
            <a:ext cx="5288514" cy="4261784"/>
          </a:xfrm>
        </p:spPr>
        <p:txBody>
          <a:bodyPr/>
          <a:lstStyle/>
          <a:p>
            <a:pPr marL="342900" lvl="1" indent="-342900">
              <a:lnSpc>
                <a:spcPts val="2400"/>
              </a:lnSpc>
              <a:spcBef>
                <a:spcPts val="400"/>
              </a:spcBef>
              <a:spcAft>
                <a:spcPts val="400"/>
              </a:spcAft>
              <a:buClr>
                <a:schemeClr val="tx1"/>
              </a:buClr>
              <a:buFont typeface="Wingdings" pitchFamily="2" charset="2"/>
              <a:buChar char="n"/>
              <a:defRPr/>
            </a:pPr>
            <a:r>
              <a:rPr lang="zh-TW" altLang="en-US" sz="2000" b="1" kern="1200" dirty="0" smtClean="0">
                <a:solidFill>
                  <a:srgbClr val="FFFF00"/>
                </a:solidFill>
                <a:latin typeface="+mn-ea"/>
              </a:rPr>
              <a:t>賣出範例</a:t>
            </a:r>
            <a:endParaRPr lang="en-US" altLang="zh-TW" sz="2000" b="1" kern="1200" dirty="0" smtClean="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假設</a:t>
            </a:r>
            <a:r>
              <a:rPr lang="en-US" altLang="zh-TW" sz="2000" dirty="0">
                <a:solidFill>
                  <a:srgbClr val="FFFF00"/>
                </a:solidFill>
                <a:latin typeface="+mn-ea"/>
              </a:rPr>
              <a:t>TXO</a:t>
            </a:r>
            <a:r>
              <a:rPr lang="zh-TW" altLang="en-US" sz="2000" dirty="0">
                <a:solidFill>
                  <a:srgbClr val="FFFF00"/>
                </a:solidFill>
                <a:latin typeface="+mn-ea"/>
              </a:rPr>
              <a:t>次近月履約價</a:t>
            </a:r>
            <a:r>
              <a:rPr lang="en-US" altLang="zh-TW" sz="2000" dirty="0">
                <a:solidFill>
                  <a:srgbClr val="FFFF00"/>
                </a:solidFill>
                <a:latin typeface="+mn-ea"/>
              </a:rPr>
              <a:t>9600</a:t>
            </a:r>
            <a:r>
              <a:rPr lang="zh-TW" altLang="en-US" sz="2000" dirty="0">
                <a:solidFill>
                  <a:srgbClr val="FFFF00"/>
                </a:solidFill>
                <a:latin typeface="+mn-ea"/>
              </a:rPr>
              <a:t>賣權即時價格區間下限為</a:t>
            </a:r>
            <a:r>
              <a:rPr lang="en-US" altLang="zh-TW" sz="2000" dirty="0">
                <a:solidFill>
                  <a:srgbClr val="FFFF00"/>
                </a:solidFill>
                <a:latin typeface="+mn-ea"/>
              </a:rPr>
              <a:t>40</a:t>
            </a:r>
            <a:r>
              <a:rPr lang="zh-TW" altLang="en-US" sz="2000" dirty="0">
                <a:solidFill>
                  <a:srgbClr val="FFFF00"/>
                </a:solidFill>
                <a:latin typeface="+mn-ea"/>
              </a:rPr>
              <a:t>點</a:t>
            </a:r>
            <a:endParaRPr lang="en-US" altLang="zh-TW" sz="2000" dirty="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smtClean="0">
                <a:solidFill>
                  <a:srgbClr val="FFFF00"/>
                </a:solidFill>
                <a:latin typeface="+mn-ea"/>
              </a:rPr>
              <a:t>若</a:t>
            </a:r>
            <a:r>
              <a:rPr lang="zh-TW" altLang="en-US" sz="2000" dirty="0">
                <a:solidFill>
                  <a:srgbClr val="FFFF00"/>
                </a:solidFill>
                <a:latin typeface="+mn-ea"/>
              </a:rPr>
              <a:t>交易人</a:t>
            </a:r>
            <a:r>
              <a:rPr lang="zh-TW" altLang="en-US" sz="2000" dirty="0" smtClean="0">
                <a:solidFill>
                  <a:srgbClr val="FFFF00"/>
                </a:solidFill>
                <a:latin typeface="+mn-ea"/>
              </a:rPr>
              <a:t>以市價委託賣出</a:t>
            </a:r>
            <a:r>
              <a:rPr lang="en-US" altLang="zh-TW" sz="2000" dirty="0">
                <a:solidFill>
                  <a:srgbClr val="FFFF00"/>
                </a:solidFill>
                <a:latin typeface="+mn-ea"/>
              </a:rPr>
              <a:t>1</a:t>
            </a:r>
            <a:r>
              <a:rPr lang="en-US" altLang="zh-TW" sz="2000" dirty="0" smtClean="0">
                <a:solidFill>
                  <a:srgbClr val="FFFF00"/>
                </a:solidFill>
                <a:latin typeface="+mn-ea"/>
              </a:rPr>
              <a:t>0</a:t>
            </a:r>
            <a:r>
              <a:rPr lang="zh-TW" altLang="en-US" sz="2000" dirty="0" smtClean="0">
                <a:solidFill>
                  <a:srgbClr val="FFFF00"/>
                </a:solidFill>
                <a:latin typeface="+mn-ea"/>
              </a:rPr>
              <a:t>口履約價</a:t>
            </a:r>
            <a:r>
              <a:rPr lang="en-US" altLang="zh-TW" sz="2000" dirty="0" smtClean="0">
                <a:solidFill>
                  <a:srgbClr val="FFFF00"/>
                </a:solidFill>
                <a:latin typeface="+mn-ea"/>
              </a:rPr>
              <a:t>9600</a:t>
            </a:r>
            <a:r>
              <a:rPr lang="zh-TW" altLang="en-US" sz="2000" dirty="0" smtClean="0">
                <a:solidFill>
                  <a:srgbClr val="FFFF00"/>
                </a:solidFill>
                <a:latin typeface="+mn-ea"/>
              </a:rPr>
              <a:t>賣權</a:t>
            </a:r>
            <a:endParaRPr lang="en-US" altLang="zh-TW" sz="2000" dirty="0" smtClean="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依當時委託簿試算，該委託可能成交價為</a:t>
            </a:r>
            <a:r>
              <a:rPr lang="en-US" altLang="zh-TW" sz="2000" dirty="0">
                <a:solidFill>
                  <a:srgbClr val="FFFF00"/>
                </a:solidFill>
                <a:latin typeface="+mn-ea"/>
              </a:rPr>
              <a:t>170</a:t>
            </a:r>
            <a:r>
              <a:rPr lang="zh-TW" altLang="en-US" sz="2000" dirty="0">
                <a:solidFill>
                  <a:srgbClr val="FFFF00"/>
                </a:solidFill>
                <a:latin typeface="+mn-ea"/>
              </a:rPr>
              <a:t>點</a:t>
            </a:r>
            <a:r>
              <a:rPr lang="en-US" altLang="zh-TW" sz="2000" dirty="0">
                <a:solidFill>
                  <a:srgbClr val="FFFF00"/>
                </a:solidFill>
                <a:latin typeface="+mn-ea"/>
              </a:rPr>
              <a:t>2</a:t>
            </a:r>
            <a:r>
              <a:rPr lang="zh-TW" altLang="en-US" sz="2000" dirty="0">
                <a:solidFill>
                  <a:srgbClr val="FFFF00"/>
                </a:solidFill>
                <a:latin typeface="+mn-ea"/>
              </a:rPr>
              <a:t>口、</a:t>
            </a:r>
            <a:r>
              <a:rPr lang="en-US" altLang="zh-TW" sz="2000" dirty="0">
                <a:solidFill>
                  <a:srgbClr val="FFFF00"/>
                </a:solidFill>
                <a:latin typeface="+mn-ea"/>
              </a:rPr>
              <a:t>169</a:t>
            </a:r>
            <a:r>
              <a:rPr lang="zh-TW" altLang="en-US" sz="2000" dirty="0">
                <a:solidFill>
                  <a:srgbClr val="FFFF00"/>
                </a:solidFill>
                <a:latin typeface="+mn-ea"/>
              </a:rPr>
              <a:t>點</a:t>
            </a:r>
            <a:r>
              <a:rPr lang="en-US" altLang="zh-TW" sz="2000" dirty="0">
                <a:solidFill>
                  <a:srgbClr val="FFFF00"/>
                </a:solidFill>
                <a:latin typeface="+mn-ea"/>
              </a:rPr>
              <a:t>2</a:t>
            </a:r>
            <a:r>
              <a:rPr lang="zh-TW" altLang="en-US" sz="2000" dirty="0">
                <a:solidFill>
                  <a:srgbClr val="FFFF00"/>
                </a:solidFill>
                <a:latin typeface="+mn-ea"/>
              </a:rPr>
              <a:t>口、</a:t>
            </a:r>
            <a:r>
              <a:rPr lang="en-US" altLang="zh-TW" sz="2000" dirty="0">
                <a:solidFill>
                  <a:srgbClr val="FFFF00"/>
                </a:solidFill>
                <a:latin typeface="+mn-ea"/>
              </a:rPr>
              <a:t>70</a:t>
            </a:r>
            <a:r>
              <a:rPr lang="zh-TW" altLang="en-US" sz="2000" dirty="0">
                <a:solidFill>
                  <a:srgbClr val="FFFF00"/>
                </a:solidFill>
                <a:latin typeface="+mn-ea"/>
              </a:rPr>
              <a:t>點</a:t>
            </a:r>
            <a:r>
              <a:rPr lang="en-US" altLang="zh-TW" sz="2000" dirty="0">
                <a:solidFill>
                  <a:srgbClr val="FFFF00"/>
                </a:solidFill>
                <a:latin typeface="+mn-ea"/>
              </a:rPr>
              <a:t>2</a:t>
            </a:r>
            <a:r>
              <a:rPr lang="zh-TW" altLang="en-US" sz="2000" dirty="0">
                <a:solidFill>
                  <a:srgbClr val="FFFF00"/>
                </a:solidFill>
                <a:latin typeface="+mn-ea"/>
              </a:rPr>
              <a:t>口、</a:t>
            </a:r>
            <a:r>
              <a:rPr lang="en-US" altLang="zh-TW" sz="2000" dirty="0">
                <a:solidFill>
                  <a:srgbClr val="FFFF00"/>
                </a:solidFill>
                <a:latin typeface="+mn-ea"/>
              </a:rPr>
              <a:t>45</a:t>
            </a:r>
            <a:r>
              <a:rPr lang="zh-TW" altLang="en-US" sz="2000" dirty="0">
                <a:solidFill>
                  <a:srgbClr val="FFFF00"/>
                </a:solidFill>
                <a:latin typeface="+mn-ea"/>
              </a:rPr>
              <a:t>點</a:t>
            </a:r>
            <a:r>
              <a:rPr lang="en-US" altLang="zh-TW" sz="2000" dirty="0">
                <a:solidFill>
                  <a:srgbClr val="FFFF00"/>
                </a:solidFill>
                <a:latin typeface="+mn-ea"/>
              </a:rPr>
              <a:t>2</a:t>
            </a:r>
            <a:r>
              <a:rPr lang="zh-TW" altLang="en-US" sz="2000" dirty="0">
                <a:solidFill>
                  <a:srgbClr val="FFFF00"/>
                </a:solidFill>
                <a:latin typeface="+mn-ea"/>
              </a:rPr>
              <a:t>口、</a:t>
            </a:r>
            <a:r>
              <a:rPr lang="en-US" altLang="zh-TW" sz="2000" dirty="0">
                <a:solidFill>
                  <a:srgbClr val="FFFF00"/>
                </a:solidFill>
                <a:latin typeface="+mn-ea"/>
              </a:rPr>
              <a:t>30</a:t>
            </a:r>
            <a:r>
              <a:rPr lang="zh-TW" altLang="en-US" sz="2000" dirty="0">
                <a:solidFill>
                  <a:srgbClr val="FFFF00"/>
                </a:solidFill>
                <a:latin typeface="+mn-ea"/>
              </a:rPr>
              <a:t>點</a:t>
            </a:r>
            <a:r>
              <a:rPr lang="en-US" altLang="zh-TW" sz="2000" dirty="0">
                <a:solidFill>
                  <a:srgbClr val="FFFF00"/>
                </a:solidFill>
                <a:latin typeface="+mn-ea"/>
              </a:rPr>
              <a:t>1</a:t>
            </a:r>
            <a:r>
              <a:rPr lang="zh-TW" altLang="en-US" sz="2000" dirty="0">
                <a:solidFill>
                  <a:srgbClr val="FFFF00"/>
                </a:solidFill>
                <a:latin typeface="+mn-ea"/>
              </a:rPr>
              <a:t>口、</a:t>
            </a:r>
            <a:r>
              <a:rPr lang="en-US" altLang="zh-TW" sz="2000" dirty="0">
                <a:solidFill>
                  <a:srgbClr val="FFFF00"/>
                </a:solidFill>
                <a:latin typeface="+mn-ea"/>
              </a:rPr>
              <a:t>20</a:t>
            </a:r>
            <a:r>
              <a:rPr lang="zh-TW" altLang="en-US" sz="2000" dirty="0">
                <a:solidFill>
                  <a:srgbClr val="FFFF00"/>
                </a:solidFill>
                <a:latin typeface="+mn-ea"/>
              </a:rPr>
              <a:t>點</a:t>
            </a:r>
            <a:r>
              <a:rPr lang="en-US" altLang="zh-TW" sz="2000" dirty="0">
                <a:solidFill>
                  <a:srgbClr val="FFFF00"/>
                </a:solidFill>
                <a:latin typeface="+mn-ea"/>
              </a:rPr>
              <a:t>1</a:t>
            </a:r>
            <a:r>
              <a:rPr lang="zh-TW" altLang="en-US" sz="2000" dirty="0">
                <a:solidFill>
                  <a:srgbClr val="FFFF00"/>
                </a:solidFill>
                <a:latin typeface="+mn-ea"/>
              </a:rPr>
              <a:t>口</a:t>
            </a: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IOC</a:t>
            </a:r>
            <a:r>
              <a:rPr lang="zh-TW" altLang="en-US" sz="2000" dirty="0">
                <a:solidFill>
                  <a:srgbClr val="FFFF00"/>
                </a:solidFill>
                <a:latin typeface="+mn-ea"/>
              </a:rPr>
              <a:t>： </a:t>
            </a:r>
            <a:r>
              <a:rPr lang="en-US" altLang="zh-TW" sz="2000" dirty="0">
                <a:solidFill>
                  <a:srgbClr val="00FF00"/>
                </a:solidFill>
                <a:latin typeface="+mn-ea"/>
              </a:rPr>
              <a:t>170</a:t>
            </a:r>
            <a:r>
              <a:rPr lang="zh-TW" altLang="en-US" sz="2000" dirty="0">
                <a:solidFill>
                  <a:srgbClr val="00FF00"/>
                </a:solidFill>
                <a:latin typeface="+mn-ea"/>
              </a:rPr>
              <a:t>點</a:t>
            </a:r>
            <a:r>
              <a:rPr lang="en-US" altLang="zh-TW" sz="2000" dirty="0">
                <a:solidFill>
                  <a:srgbClr val="00FF00"/>
                </a:solidFill>
                <a:latin typeface="+mn-ea"/>
              </a:rPr>
              <a:t>2</a:t>
            </a:r>
            <a:r>
              <a:rPr lang="zh-TW" altLang="en-US" sz="2000" dirty="0">
                <a:solidFill>
                  <a:srgbClr val="00FF00"/>
                </a:solidFill>
                <a:latin typeface="+mn-ea"/>
              </a:rPr>
              <a:t>口、</a:t>
            </a:r>
            <a:r>
              <a:rPr lang="en-US" altLang="zh-TW" sz="2000" dirty="0">
                <a:solidFill>
                  <a:srgbClr val="00FF00"/>
                </a:solidFill>
                <a:latin typeface="+mn-ea"/>
              </a:rPr>
              <a:t>169</a:t>
            </a:r>
            <a:r>
              <a:rPr lang="zh-TW" altLang="en-US" sz="2000" dirty="0">
                <a:solidFill>
                  <a:srgbClr val="00FF00"/>
                </a:solidFill>
                <a:latin typeface="+mn-ea"/>
              </a:rPr>
              <a:t>點</a:t>
            </a:r>
            <a:r>
              <a:rPr lang="en-US" altLang="zh-TW" sz="2000" dirty="0">
                <a:solidFill>
                  <a:srgbClr val="00FF00"/>
                </a:solidFill>
                <a:latin typeface="+mn-ea"/>
              </a:rPr>
              <a:t>2</a:t>
            </a:r>
            <a:r>
              <a:rPr lang="zh-TW" altLang="en-US" sz="2000" dirty="0">
                <a:solidFill>
                  <a:srgbClr val="00FF00"/>
                </a:solidFill>
                <a:latin typeface="+mn-ea"/>
              </a:rPr>
              <a:t>口、</a:t>
            </a:r>
            <a:r>
              <a:rPr lang="en-US" altLang="zh-TW" sz="2000" dirty="0">
                <a:solidFill>
                  <a:srgbClr val="00FF00"/>
                </a:solidFill>
                <a:latin typeface="+mn-ea"/>
              </a:rPr>
              <a:t>70</a:t>
            </a:r>
            <a:r>
              <a:rPr lang="zh-TW" altLang="en-US" sz="2000" dirty="0">
                <a:solidFill>
                  <a:srgbClr val="00FF00"/>
                </a:solidFill>
                <a:latin typeface="+mn-ea"/>
              </a:rPr>
              <a:t>點</a:t>
            </a:r>
            <a:r>
              <a:rPr lang="en-US" altLang="zh-TW" sz="2000" dirty="0">
                <a:solidFill>
                  <a:srgbClr val="00FF00"/>
                </a:solidFill>
                <a:latin typeface="+mn-ea"/>
              </a:rPr>
              <a:t>2</a:t>
            </a:r>
            <a:r>
              <a:rPr lang="zh-TW" altLang="en-US" sz="2000" dirty="0">
                <a:solidFill>
                  <a:srgbClr val="00FF00"/>
                </a:solidFill>
                <a:latin typeface="+mn-ea"/>
              </a:rPr>
              <a:t>口、</a:t>
            </a:r>
            <a:r>
              <a:rPr lang="en-US" altLang="zh-TW" sz="2000" dirty="0">
                <a:solidFill>
                  <a:srgbClr val="00FF00"/>
                </a:solidFill>
                <a:latin typeface="+mn-ea"/>
              </a:rPr>
              <a:t>45</a:t>
            </a:r>
            <a:r>
              <a:rPr lang="zh-TW" altLang="en-US" sz="2000" dirty="0">
                <a:solidFill>
                  <a:srgbClr val="00FF00"/>
                </a:solidFill>
                <a:latin typeface="+mn-ea"/>
              </a:rPr>
              <a:t>點</a:t>
            </a:r>
            <a:r>
              <a:rPr lang="en-US" altLang="zh-TW" sz="2000" dirty="0">
                <a:solidFill>
                  <a:srgbClr val="00FF00"/>
                </a:solidFill>
                <a:latin typeface="+mn-ea"/>
              </a:rPr>
              <a:t>2</a:t>
            </a:r>
            <a:r>
              <a:rPr lang="zh-TW" altLang="en-US" sz="2000" dirty="0">
                <a:solidFill>
                  <a:srgbClr val="00FF00"/>
                </a:solidFill>
                <a:latin typeface="+mn-ea"/>
              </a:rPr>
              <a:t>口</a:t>
            </a:r>
            <a:r>
              <a:rPr lang="zh-TW" altLang="en-US" sz="2000" dirty="0">
                <a:solidFill>
                  <a:srgbClr val="FFFF00"/>
                </a:solidFill>
                <a:latin typeface="+mn-ea"/>
              </a:rPr>
              <a:t>成交，</a:t>
            </a:r>
            <a:r>
              <a:rPr lang="zh-TW" altLang="en-US" sz="2000" dirty="0">
                <a:solidFill>
                  <a:srgbClr val="00FF00"/>
                </a:solidFill>
                <a:latin typeface="+mn-ea"/>
              </a:rPr>
              <a:t>剩餘</a:t>
            </a:r>
            <a:r>
              <a:rPr lang="en-US" altLang="zh-TW" sz="2000" dirty="0">
                <a:solidFill>
                  <a:srgbClr val="00FF00"/>
                </a:solidFill>
                <a:latin typeface="+mn-ea"/>
              </a:rPr>
              <a:t>2</a:t>
            </a:r>
            <a:r>
              <a:rPr lang="zh-TW" altLang="en-US" sz="2000" dirty="0">
                <a:solidFill>
                  <a:srgbClr val="00FF00"/>
                </a:solidFill>
                <a:latin typeface="+mn-ea"/>
              </a:rPr>
              <a:t>口因可能成交價低於即時價格區間下限退單</a:t>
            </a: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FOK</a:t>
            </a:r>
            <a:r>
              <a:rPr lang="zh-TW" altLang="en-US" sz="2000" dirty="0">
                <a:solidFill>
                  <a:srgbClr val="FFFF00"/>
                </a:solidFill>
                <a:latin typeface="+mn-ea"/>
              </a:rPr>
              <a:t>：</a:t>
            </a:r>
            <a:r>
              <a:rPr lang="zh-TW" altLang="en-US" sz="2000" dirty="0">
                <a:solidFill>
                  <a:srgbClr val="00FF00"/>
                </a:solidFill>
                <a:latin typeface="+mn-ea"/>
              </a:rPr>
              <a:t>整筆委託退單</a:t>
            </a:r>
          </a:p>
          <a:p>
            <a:pPr marL="742950" lvl="2" indent="-342900">
              <a:lnSpc>
                <a:spcPts val="2400"/>
              </a:lnSpc>
              <a:spcBef>
                <a:spcPts val="400"/>
              </a:spcBef>
              <a:spcAft>
                <a:spcPts val="400"/>
              </a:spcAft>
              <a:buFont typeface="Wingdings" pitchFamily="2" charset="2"/>
              <a:buChar char="u"/>
              <a:defRPr/>
            </a:pPr>
            <a:endParaRPr lang="en-US" altLang="zh-TW" sz="2000" dirty="0" smtClean="0">
              <a:solidFill>
                <a:srgbClr val="FFFF00"/>
              </a:solidFill>
              <a:latin typeface="+mn-ea"/>
            </a:endParaRPr>
          </a:p>
        </p:txBody>
      </p:sp>
      <p:graphicFrame>
        <p:nvGraphicFramePr>
          <p:cNvPr id="6" name="表格 5"/>
          <p:cNvGraphicFramePr>
            <a:graphicFrameLocks noGrp="1"/>
          </p:cNvGraphicFramePr>
          <p:nvPr>
            <p:extLst>
              <p:ext uri="{D42A27DB-BD31-4B8C-83A1-F6EECF244321}">
                <p14:modId xmlns:p14="http://schemas.microsoft.com/office/powerpoint/2010/main" val="2396721795"/>
              </p:ext>
            </p:extLst>
          </p:nvPr>
        </p:nvGraphicFramePr>
        <p:xfrm>
          <a:off x="5541885" y="2382038"/>
          <a:ext cx="2270475" cy="3282950"/>
        </p:xfrm>
        <a:graphic>
          <a:graphicData uri="http://schemas.openxmlformats.org/drawingml/2006/table">
            <a:tbl>
              <a:tblPr firstRow="1" bandRow="1">
                <a:tableStyleId>{5940675A-B579-460E-94D1-54222C63F5DA}</a:tableStyleId>
              </a:tblPr>
              <a:tblGrid>
                <a:gridCol w="657288">
                  <a:extLst>
                    <a:ext uri="{9D8B030D-6E8A-4147-A177-3AD203B41FA5}">
                      <a16:colId xmlns:a16="http://schemas.microsoft.com/office/drawing/2014/main" xmlns="" val="20000"/>
                    </a:ext>
                  </a:extLst>
                </a:gridCol>
                <a:gridCol w="896303">
                  <a:extLst>
                    <a:ext uri="{9D8B030D-6E8A-4147-A177-3AD203B41FA5}">
                      <a16:colId xmlns:a16="http://schemas.microsoft.com/office/drawing/2014/main" xmlns="" val="20001"/>
                    </a:ext>
                  </a:extLst>
                </a:gridCol>
                <a:gridCol w="716884">
                  <a:extLst>
                    <a:ext uri="{9D8B030D-6E8A-4147-A177-3AD203B41FA5}">
                      <a16:colId xmlns:a16="http://schemas.microsoft.com/office/drawing/2014/main" xmlns="" val="20002"/>
                    </a:ext>
                  </a:extLst>
                </a:gridCol>
              </a:tblGrid>
              <a:tr h="286570">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86570">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180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86570">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175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86570">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174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86570">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172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8657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170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8657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169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8657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70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8657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45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8657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30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8657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7" name="直線接點 6"/>
          <p:cNvCxnSpPr/>
          <p:nvPr/>
        </p:nvCxnSpPr>
        <p:spPr bwMode="auto">
          <a:xfrm>
            <a:off x="5602039" y="5048259"/>
            <a:ext cx="2187501" cy="504"/>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8" name="文字方塊 7"/>
          <p:cNvSpPr txBox="1"/>
          <p:nvPr/>
        </p:nvSpPr>
        <p:spPr>
          <a:xfrm>
            <a:off x="7765607" y="4587098"/>
            <a:ext cx="1193800" cy="923330"/>
          </a:xfrm>
          <a:prstGeom prst="rect">
            <a:avLst/>
          </a:prstGeom>
          <a:noFill/>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mn-ea"/>
              </a:rPr>
              <a:t>即時價格區間下限</a:t>
            </a:r>
            <a:r>
              <a:rPr lang="en-US" altLang="zh-TW" b="1" dirty="0" smtClean="0">
                <a:solidFill>
                  <a:srgbClr val="00FF00"/>
                </a:solidFill>
                <a:effectLst>
                  <a:outerShdw blurRad="38100" dist="38100" dir="2700000" algn="tl">
                    <a:srgbClr val="000000">
                      <a:alpha val="43137"/>
                    </a:srgbClr>
                  </a:outerShdw>
                </a:effectLst>
                <a:latin typeface="+mn-ea"/>
              </a:rPr>
              <a:t>40</a:t>
            </a:r>
            <a:r>
              <a:rPr lang="zh-TW" altLang="en-US" b="1" dirty="0" smtClean="0">
                <a:solidFill>
                  <a:srgbClr val="00FF00"/>
                </a:solidFill>
                <a:effectLst>
                  <a:outerShdw blurRad="38100" dist="38100" dir="2700000" algn="tl">
                    <a:srgbClr val="000000">
                      <a:alpha val="43137"/>
                    </a:srgbClr>
                  </a:outerShdw>
                </a:effectLst>
                <a:latin typeface="+mn-ea"/>
              </a:rPr>
              <a:t>點</a:t>
            </a:r>
            <a:endParaRPr lang="zh-TW" altLang="en-US" b="1" dirty="0">
              <a:solidFill>
                <a:srgbClr val="00FF00"/>
              </a:solidFill>
              <a:effectLst>
                <a:outerShdw blurRad="38100" dist="38100" dir="2700000" algn="tl">
                  <a:srgbClr val="000000">
                    <a:alpha val="43137"/>
                  </a:srgbClr>
                </a:outerShdw>
              </a:effectLst>
              <a:latin typeface="+mn-ea"/>
            </a:endParaRPr>
          </a:p>
        </p:txBody>
      </p:sp>
      <p:sp>
        <p:nvSpPr>
          <p:cNvPr id="13" name="Rectangle 4"/>
          <p:cNvSpPr>
            <a:spLocks noChangeArrowheads="1"/>
          </p:cNvSpPr>
          <p:nvPr/>
        </p:nvSpPr>
        <p:spPr bwMode="auto">
          <a:xfrm>
            <a:off x="3463347" y="1341434"/>
            <a:ext cx="2234587"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單式市價委託退單</a:t>
            </a:r>
          </a:p>
        </p:txBody>
      </p:sp>
      <p:sp>
        <p:nvSpPr>
          <p:cNvPr id="14"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單式委託範例</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1858994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7583" y="2060848"/>
            <a:ext cx="5432530" cy="4261784"/>
          </a:xfrm>
        </p:spPr>
        <p:txBody>
          <a:bodyPr/>
          <a:lstStyle/>
          <a:p>
            <a:pPr marL="342900" lvl="1" indent="-342900">
              <a:lnSpc>
                <a:spcPct val="100000"/>
              </a:lnSpc>
              <a:spcBef>
                <a:spcPts val="0"/>
              </a:spcBef>
              <a:spcAft>
                <a:spcPts val="0"/>
              </a:spcAft>
              <a:buClr>
                <a:schemeClr val="tx1"/>
              </a:buClr>
              <a:buFont typeface="Wingdings" pitchFamily="2" charset="2"/>
              <a:buChar char="n"/>
              <a:defRPr/>
            </a:pPr>
            <a:r>
              <a:rPr lang="zh-TW" altLang="en-US" sz="2000" b="1" kern="1200" dirty="0" smtClean="0">
                <a:solidFill>
                  <a:srgbClr val="FFFF00"/>
                </a:solidFill>
                <a:latin typeface="+mn-ea"/>
              </a:rPr>
              <a:t>買進範例</a:t>
            </a:r>
            <a:endParaRPr lang="en-US" altLang="zh-TW" sz="2000" b="1" kern="1200" dirty="0" smtClean="0">
              <a:solidFill>
                <a:srgbClr val="FFFF00"/>
              </a:solidFill>
              <a:latin typeface="+mn-ea"/>
            </a:endParaRPr>
          </a:p>
          <a:p>
            <a:pPr marL="742950" lvl="2" indent="-342900">
              <a:lnSpc>
                <a:spcPct val="1000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假設</a:t>
            </a:r>
            <a:r>
              <a:rPr lang="en-US" altLang="zh-TW" sz="2000" dirty="0">
                <a:solidFill>
                  <a:srgbClr val="FFFF00"/>
                </a:solidFill>
                <a:latin typeface="+mn-ea"/>
              </a:rPr>
              <a:t>TXO</a:t>
            </a:r>
            <a:r>
              <a:rPr lang="zh-TW" altLang="en-US" sz="2000" dirty="0">
                <a:solidFill>
                  <a:srgbClr val="FFFF00"/>
                </a:solidFill>
                <a:latin typeface="+mn-ea"/>
              </a:rPr>
              <a:t>週到期履約價</a:t>
            </a:r>
            <a:r>
              <a:rPr lang="en-US" altLang="zh-TW" sz="2000" dirty="0">
                <a:solidFill>
                  <a:srgbClr val="FFFF00"/>
                </a:solidFill>
                <a:latin typeface="+mn-ea"/>
              </a:rPr>
              <a:t>9800</a:t>
            </a:r>
            <a:r>
              <a:rPr lang="zh-TW" altLang="en-US" sz="2000" dirty="0">
                <a:solidFill>
                  <a:srgbClr val="FFFF00"/>
                </a:solidFill>
                <a:latin typeface="+mn-ea"/>
              </a:rPr>
              <a:t>賣權即時價格區間上限為</a:t>
            </a:r>
            <a:r>
              <a:rPr lang="en-US" altLang="zh-TW" sz="2000" dirty="0">
                <a:solidFill>
                  <a:srgbClr val="FFFF00"/>
                </a:solidFill>
                <a:latin typeface="+mn-ea"/>
              </a:rPr>
              <a:t>102</a:t>
            </a:r>
            <a:r>
              <a:rPr lang="zh-TW" altLang="en-US" sz="2000" dirty="0">
                <a:solidFill>
                  <a:srgbClr val="FFFF00"/>
                </a:solidFill>
                <a:latin typeface="+mn-ea"/>
              </a:rPr>
              <a:t>點</a:t>
            </a:r>
            <a:endParaRPr lang="en-US" altLang="zh-TW" sz="2000" dirty="0">
              <a:solidFill>
                <a:srgbClr val="FFFF00"/>
              </a:solidFill>
              <a:latin typeface="+mn-ea"/>
            </a:endParaRPr>
          </a:p>
          <a:p>
            <a:pPr marL="742950" lvl="2" indent="-342900">
              <a:lnSpc>
                <a:spcPct val="100000"/>
              </a:lnSpc>
              <a:spcBef>
                <a:spcPts val="0"/>
              </a:spcBef>
              <a:spcAft>
                <a:spcPts val="0"/>
              </a:spcAft>
              <a:buClr>
                <a:schemeClr val="tx1"/>
              </a:buClr>
              <a:buFont typeface="Wingdings" pitchFamily="2" charset="2"/>
              <a:buChar char="u"/>
              <a:defRPr/>
            </a:pPr>
            <a:r>
              <a:rPr lang="zh-TW" altLang="en-US" sz="2000" dirty="0" smtClean="0">
                <a:solidFill>
                  <a:srgbClr val="FFFF00"/>
                </a:solidFill>
                <a:latin typeface="+mn-ea"/>
              </a:rPr>
              <a:t>若</a:t>
            </a:r>
            <a:r>
              <a:rPr lang="zh-TW" altLang="en-US" sz="2000" dirty="0">
                <a:solidFill>
                  <a:srgbClr val="FFFF00"/>
                </a:solidFill>
                <a:latin typeface="+mn-ea"/>
              </a:rPr>
              <a:t>交易人</a:t>
            </a:r>
            <a:r>
              <a:rPr lang="zh-TW" altLang="en-US" sz="2000" dirty="0" smtClean="0">
                <a:solidFill>
                  <a:srgbClr val="FFFF00"/>
                </a:solidFill>
                <a:latin typeface="+mn-ea"/>
              </a:rPr>
              <a:t>以一定範圍市價委託買進</a:t>
            </a:r>
            <a:r>
              <a:rPr lang="en-US" altLang="zh-TW" sz="2000" dirty="0" smtClean="0">
                <a:solidFill>
                  <a:srgbClr val="FFFF00"/>
                </a:solidFill>
                <a:latin typeface="+mn-ea"/>
              </a:rPr>
              <a:t>20</a:t>
            </a:r>
            <a:r>
              <a:rPr lang="zh-TW" altLang="en-US" sz="2000" dirty="0" smtClean="0">
                <a:solidFill>
                  <a:srgbClr val="FFFF00"/>
                </a:solidFill>
                <a:latin typeface="+mn-ea"/>
              </a:rPr>
              <a:t>口履約價</a:t>
            </a:r>
            <a:r>
              <a:rPr lang="en-US" altLang="zh-TW" sz="2000" dirty="0" smtClean="0">
                <a:solidFill>
                  <a:srgbClr val="FFFF00"/>
                </a:solidFill>
                <a:latin typeface="+mn-ea"/>
              </a:rPr>
              <a:t>9800</a:t>
            </a:r>
            <a:r>
              <a:rPr lang="zh-TW" altLang="en-US" sz="2000" dirty="0" smtClean="0">
                <a:solidFill>
                  <a:srgbClr val="FFFF00"/>
                </a:solidFill>
                <a:latin typeface="+mn-ea"/>
              </a:rPr>
              <a:t>賣權</a:t>
            </a:r>
            <a:endParaRPr lang="en-US" altLang="zh-TW" sz="2000" dirty="0" smtClean="0">
              <a:solidFill>
                <a:srgbClr val="FFFF00"/>
              </a:solidFill>
              <a:latin typeface="+mn-ea"/>
            </a:endParaRPr>
          </a:p>
          <a:p>
            <a:pPr marL="742950" lvl="2" indent="-342900">
              <a:lnSpc>
                <a:spcPct val="100000"/>
              </a:lnSpc>
              <a:spcBef>
                <a:spcPts val="0"/>
              </a:spcBef>
              <a:spcAft>
                <a:spcPts val="0"/>
              </a:spcAft>
              <a:buClr>
                <a:schemeClr val="tx1"/>
              </a:buClr>
              <a:buFont typeface="Wingdings" pitchFamily="2" charset="2"/>
              <a:buChar char="u"/>
              <a:defRPr/>
            </a:pPr>
            <a:r>
              <a:rPr lang="zh-TW" altLang="en-US" sz="2000" dirty="0" smtClean="0">
                <a:solidFill>
                  <a:srgbClr val="FFFF00"/>
                </a:solidFill>
                <a:latin typeface="+mn-ea"/>
              </a:rPr>
              <a:t>若一定範圍市價委託買進限定價格為</a:t>
            </a:r>
            <a:r>
              <a:rPr lang="en-US" altLang="zh-TW" sz="2000" dirty="0" smtClean="0">
                <a:solidFill>
                  <a:srgbClr val="FFFF00"/>
                </a:solidFill>
                <a:latin typeface="+mn-ea"/>
              </a:rPr>
              <a:t>103</a:t>
            </a:r>
            <a:r>
              <a:rPr lang="zh-TW" altLang="en-US" sz="2000" dirty="0" smtClean="0">
                <a:solidFill>
                  <a:srgbClr val="FFFF00"/>
                </a:solidFill>
                <a:latin typeface="+mn-ea"/>
              </a:rPr>
              <a:t>點</a:t>
            </a:r>
            <a:r>
              <a:rPr lang="en-US" altLang="zh-TW" sz="2000" dirty="0" smtClean="0">
                <a:solidFill>
                  <a:srgbClr val="FFFF00"/>
                </a:solidFill>
                <a:latin typeface="+mn-ea"/>
              </a:rPr>
              <a:t>(=83</a:t>
            </a:r>
            <a:r>
              <a:rPr lang="zh-TW" altLang="en-US" sz="2000" dirty="0" smtClean="0">
                <a:solidFill>
                  <a:srgbClr val="FFFF00"/>
                </a:solidFill>
                <a:latin typeface="+mn-ea"/>
              </a:rPr>
              <a:t>點</a:t>
            </a:r>
            <a:r>
              <a:rPr lang="en-US" altLang="zh-TW" sz="2000" dirty="0" smtClean="0">
                <a:solidFill>
                  <a:srgbClr val="FFFF00"/>
                </a:solidFill>
                <a:latin typeface="+mn-ea"/>
              </a:rPr>
              <a:t>+20</a:t>
            </a:r>
            <a:r>
              <a:rPr lang="zh-TW" altLang="en-US" sz="2000" dirty="0" smtClean="0">
                <a:solidFill>
                  <a:srgbClr val="FFFF00"/>
                </a:solidFill>
                <a:latin typeface="+mn-ea"/>
              </a:rPr>
              <a:t>點</a:t>
            </a:r>
            <a:r>
              <a:rPr lang="en-US" altLang="zh-TW" sz="2000" dirty="0" smtClean="0">
                <a:solidFill>
                  <a:srgbClr val="FFFF00"/>
                </a:solidFill>
                <a:latin typeface="+mn-ea"/>
              </a:rPr>
              <a:t>)</a:t>
            </a:r>
          </a:p>
          <a:p>
            <a:pPr marL="742950" lvl="2" indent="-342900">
              <a:lnSpc>
                <a:spcPct val="1000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依當時委託簿試算，該委託可能成交價為</a:t>
            </a:r>
            <a:r>
              <a:rPr lang="en-US" altLang="zh-TW" sz="2000" dirty="0">
                <a:solidFill>
                  <a:srgbClr val="FFFF00"/>
                </a:solidFill>
                <a:latin typeface="+mn-ea"/>
              </a:rPr>
              <a:t>85</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r>
              <a:rPr lang="en-US" altLang="zh-TW" sz="2000" dirty="0">
                <a:solidFill>
                  <a:srgbClr val="FFFF00"/>
                </a:solidFill>
                <a:latin typeface="+mn-ea"/>
              </a:rPr>
              <a:t>99</a:t>
            </a:r>
            <a:r>
              <a:rPr lang="zh-TW" altLang="en-US" sz="2000" dirty="0">
                <a:solidFill>
                  <a:srgbClr val="FFFF00"/>
                </a:solidFill>
                <a:latin typeface="+mn-ea"/>
              </a:rPr>
              <a:t>點</a:t>
            </a:r>
            <a:r>
              <a:rPr lang="en-US" altLang="zh-TW" sz="2000" dirty="0">
                <a:solidFill>
                  <a:srgbClr val="FFFF00"/>
                </a:solidFill>
                <a:latin typeface="+mn-ea"/>
              </a:rPr>
              <a:t>8</a:t>
            </a:r>
            <a:r>
              <a:rPr lang="zh-TW" altLang="en-US" sz="2000" dirty="0">
                <a:solidFill>
                  <a:srgbClr val="FFFF00"/>
                </a:solidFill>
                <a:latin typeface="+mn-ea"/>
              </a:rPr>
              <a:t>口、</a:t>
            </a:r>
            <a:r>
              <a:rPr lang="en-US" altLang="zh-TW" sz="2000" dirty="0">
                <a:solidFill>
                  <a:srgbClr val="FFFF00"/>
                </a:solidFill>
                <a:latin typeface="+mn-ea"/>
              </a:rPr>
              <a:t>100</a:t>
            </a:r>
            <a:r>
              <a:rPr lang="zh-TW" altLang="en-US" sz="2000" dirty="0">
                <a:solidFill>
                  <a:srgbClr val="FFFF00"/>
                </a:solidFill>
                <a:latin typeface="+mn-ea"/>
              </a:rPr>
              <a:t>點</a:t>
            </a:r>
            <a:r>
              <a:rPr lang="en-US" altLang="zh-TW" sz="2000" dirty="0">
                <a:solidFill>
                  <a:srgbClr val="FFFF00"/>
                </a:solidFill>
                <a:latin typeface="+mn-ea"/>
              </a:rPr>
              <a:t>4</a:t>
            </a:r>
            <a:r>
              <a:rPr lang="zh-TW" altLang="en-US" sz="2000" dirty="0">
                <a:solidFill>
                  <a:srgbClr val="FFFF00"/>
                </a:solidFill>
                <a:latin typeface="+mn-ea"/>
              </a:rPr>
              <a:t>口、</a:t>
            </a:r>
            <a:r>
              <a:rPr lang="en-US" altLang="zh-TW" sz="2000" dirty="0">
                <a:solidFill>
                  <a:srgbClr val="FFFF00"/>
                </a:solidFill>
                <a:latin typeface="+mn-ea"/>
              </a:rPr>
              <a:t>103</a:t>
            </a:r>
            <a:r>
              <a:rPr lang="zh-TW" altLang="en-US" sz="2000" dirty="0">
                <a:solidFill>
                  <a:srgbClr val="FFFF00"/>
                </a:solidFill>
                <a:latin typeface="+mn-ea"/>
              </a:rPr>
              <a:t>點</a:t>
            </a:r>
            <a:r>
              <a:rPr lang="en-US" altLang="zh-TW" sz="2000" dirty="0">
                <a:solidFill>
                  <a:srgbClr val="FFFF00"/>
                </a:solidFill>
                <a:latin typeface="+mn-ea"/>
              </a:rPr>
              <a:t>3</a:t>
            </a:r>
            <a:r>
              <a:rPr lang="zh-TW" altLang="en-US" sz="2000" dirty="0">
                <a:solidFill>
                  <a:srgbClr val="FFFF00"/>
                </a:solidFill>
                <a:latin typeface="+mn-ea"/>
              </a:rPr>
              <a:t>口：</a:t>
            </a:r>
          </a:p>
          <a:p>
            <a:pPr marL="742950" lvl="2" indent="-342900">
              <a:lnSpc>
                <a:spcPct val="1000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IOC</a:t>
            </a:r>
            <a:r>
              <a:rPr lang="zh-TW" altLang="en-US" sz="2000" dirty="0">
                <a:solidFill>
                  <a:srgbClr val="FFFF00"/>
                </a:solidFill>
                <a:latin typeface="+mn-ea"/>
              </a:rPr>
              <a:t>： </a:t>
            </a:r>
            <a:r>
              <a:rPr lang="en-US" altLang="zh-TW" sz="2000" dirty="0">
                <a:solidFill>
                  <a:srgbClr val="00FF00"/>
                </a:solidFill>
                <a:latin typeface="+mn-ea"/>
              </a:rPr>
              <a:t>85</a:t>
            </a:r>
            <a:r>
              <a:rPr lang="zh-TW" altLang="en-US" sz="2000" dirty="0">
                <a:solidFill>
                  <a:srgbClr val="00FF00"/>
                </a:solidFill>
                <a:latin typeface="+mn-ea"/>
              </a:rPr>
              <a:t>點</a:t>
            </a:r>
            <a:r>
              <a:rPr lang="en-US" altLang="zh-TW" sz="2000" dirty="0">
                <a:solidFill>
                  <a:srgbClr val="00FF00"/>
                </a:solidFill>
                <a:latin typeface="+mn-ea"/>
              </a:rPr>
              <a:t>5</a:t>
            </a:r>
            <a:r>
              <a:rPr lang="zh-TW" altLang="en-US" sz="2000" dirty="0">
                <a:solidFill>
                  <a:srgbClr val="00FF00"/>
                </a:solidFill>
                <a:latin typeface="+mn-ea"/>
              </a:rPr>
              <a:t>口、</a:t>
            </a:r>
            <a:r>
              <a:rPr lang="en-US" altLang="zh-TW" sz="2000" dirty="0">
                <a:solidFill>
                  <a:srgbClr val="00FF00"/>
                </a:solidFill>
                <a:latin typeface="+mn-ea"/>
              </a:rPr>
              <a:t>99</a:t>
            </a:r>
            <a:r>
              <a:rPr lang="zh-TW" altLang="en-US" sz="2000" dirty="0">
                <a:solidFill>
                  <a:srgbClr val="00FF00"/>
                </a:solidFill>
                <a:latin typeface="+mn-ea"/>
              </a:rPr>
              <a:t>點</a:t>
            </a:r>
            <a:r>
              <a:rPr lang="en-US" altLang="zh-TW" sz="2000" dirty="0">
                <a:solidFill>
                  <a:srgbClr val="00FF00"/>
                </a:solidFill>
                <a:latin typeface="+mn-ea"/>
              </a:rPr>
              <a:t>8</a:t>
            </a:r>
            <a:r>
              <a:rPr lang="zh-TW" altLang="en-US" sz="2000" dirty="0">
                <a:solidFill>
                  <a:srgbClr val="00FF00"/>
                </a:solidFill>
                <a:latin typeface="+mn-ea"/>
              </a:rPr>
              <a:t>口、</a:t>
            </a:r>
            <a:r>
              <a:rPr lang="en-US" altLang="zh-TW" sz="2000" dirty="0">
                <a:solidFill>
                  <a:srgbClr val="00FF00"/>
                </a:solidFill>
                <a:latin typeface="+mn-ea"/>
              </a:rPr>
              <a:t>100</a:t>
            </a:r>
            <a:r>
              <a:rPr lang="zh-TW" altLang="en-US" sz="2000" dirty="0">
                <a:solidFill>
                  <a:srgbClr val="00FF00"/>
                </a:solidFill>
                <a:latin typeface="+mn-ea"/>
              </a:rPr>
              <a:t>點</a:t>
            </a:r>
            <a:r>
              <a:rPr lang="en-US" altLang="zh-TW" sz="2000" dirty="0">
                <a:solidFill>
                  <a:srgbClr val="00FF00"/>
                </a:solidFill>
                <a:latin typeface="+mn-ea"/>
              </a:rPr>
              <a:t>4</a:t>
            </a:r>
            <a:r>
              <a:rPr lang="zh-TW" altLang="en-US" sz="2000" dirty="0">
                <a:solidFill>
                  <a:srgbClr val="00FF00"/>
                </a:solidFill>
                <a:latin typeface="+mn-ea"/>
              </a:rPr>
              <a:t>口</a:t>
            </a:r>
            <a:r>
              <a:rPr lang="zh-TW" altLang="en-US" sz="2000" dirty="0">
                <a:solidFill>
                  <a:srgbClr val="FFFF00"/>
                </a:solidFill>
                <a:latin typeface="+mn-ea"/>
              </a:rPr>
              <a:t>成交，</a:t>
            </a:r>
            <a:r>
              <a:rPr lang="zh-TW" altLang="en-US" sz="2000" dirty="0">
                <a:solidFill>
                  <a:srgbClr val="00FF00"/>
                </a:solidFill>
                <a:latin typeface="+mn-ea"/>
              </a:rPr>
              <a:t>剩餘</a:t>
            </a:r>
            <a:r>
              <a:rPr lang="en-US" altLang="zh-TW" sz="2000" dirty="0">
                <a:solidFill>
                  <a:srgbClr val="00FF00"/>
                </a:solidFill>
                <a:latin typeface="+mn-ea"/>
              </a:rPr>
              <a:t>3</a:t>
            </a:r>
            <a:r>
              <a:rPr lang="zh-TW" altLang="en-US" sz="2000" dirty="0">
                <a:solidFill>
                  <a:srgbClr val="00FF00"/>
                </a:solidFill>
                <a:latin typeface="+mn-ea"/>
              </a:rPr>
              <a:t>口因可能成交價高於即時價格區間上限退單</a:t>
            </a:r>
          </a:p>
          <a:p>
            <a:pPr marL="742950" lvl="2" indent="-342900">
              <a:lnSpc>
                <a:spcPct val="1000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FOK</a:t>
            </a:r>
            <a:r>
              <a:rPr lang="zh-TW" altLang="en-US" sz="2000" dirty="0">
                <a:solidFill>
                  <a:srgbClr val="FFFF00"/>
                </a:solidFill>
                <a:latin typeface="+mn-ea"/>
              </a:rPr>
              <a:t>：</a:t>
            </a:r>
            <a:r>
              <a:rPr lang="zh-TW" altLang="en-US" sz="2000" dirty="0">
                <a:solidFill>
                  <a:srgbClr val="00FF00"/>
                </a:solidFill>
                <a:latin typeface="+mn-ea"/>
              </a:rPr>
              <a:t>整筆委託退</a:t>
            </a:r>
            <a:r>
              <a:rPr lang="zh-TW" altLang="en-US" sz="2000" dirty="0" smtClean="0">
                <a:solidFill>
                  <a:srgbClr val="00FF00"/>
                </a:solidFill>
                <a:latin typeface="+mn-ea"/>
              </a:rPr>
              <a:t>單</a:t>
            </a:r>
            <a:endParaRPr lang="zh-TW" altLang="en-US" sz="2000" dirty="0">
              <a:solidFill>
                <a:srgbClr val="00FF00"/>
              </a:solidFill>
              <a:latin typeface="+mn-ea"/>
            </a:endParaRPr>
          </a:p>
        </p:txBody>
      </p:sp>
      <p:graphicFrame>
        <p:nvGraphicFramePr>
          <p:cNvPr id="6" name="表格 5"/>
          <p:cNvGraphicFramePr>
            <a:graphicFrameLocks noGrp="1"/>
          </p:cNvGraphicFramePr>
          <p:nvPr>
            <p:extLst>
              <p:ext uri="{D42A27DB-BD31-4B8C-83A1-F6EECF244321}">
                <p14:modId xmlns:p14="http://schemas.microsoft.com/office/powerpoint/2010/main" val="3462249414"/>
              </p:ext>
            </p:extLst>
          </p:nvPr>
        </p:nvGraphicFramePr>
        <p:xfrm>
          <a:off x="5697551" y="2492896"/>
          <a:ext cx="2330450" cy="3282950"/>
        </p:xfrm>
        <a:graphic>
          <a:graphicData uri="http://schemas.openxmlformats.org/drawingml/2006/table">
            <a:tbl>
              <a:tblPr firstRow="1" bandRow="1">
                <a:tableStyleId>{5940675A-B579-460E-94D1-54222C63F5DA}</a:tableStyleId>
              </a:tblPr>
              <a:tblGrid>
                <a:gridCol w="657288">
                  <a:extLst>
                    <a:ext uri="{9D8B030D-6E8A-4147-A177-3AD203B41FA5}">
                      <a16:colId xmlns:a16="http://schemas.microsoft.com/office/drawing/2014/main" xmlns="" val="20000"/>
                    </a:ext>
                  </a:extLst>
                </a:gridCol>
                <a:gridCol w="896303">
                  <a:extLst>
                    <a:ext uri="{9D8B030D-6E8A-4147-A177-3AD203B41FA5}">
                      <a16:colId xmlns:a16="http://schemas.microsoft.com/office/drawing/2014/main" xmlns="" val="20001"/>
                    </a:ext>
                  </a:extLst>
                </a:gridCol>
                <a:gridCol w="776859">
                  <a:extLst>
                    <a:ext uri="{9D8B030D-6E8A-4147-A177-3AD203B41FA5}">
                      <a16:colId xmlns:a16="http://schemas.microsoft.com/office/drawing/2014/main" xmlns="" val="20002"/>
                    </a:ext>
                  </a:extLst>
                </a:gridCol>
              </a:tblGrid>
              <a:tr h="266936">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66936">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66936">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66936">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66936">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66936">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99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66936">
                <a:tc>
                  <a:txBody>
                    <a:bodyPr/>
                    <a:lstStyle/>
                    <a:p>
                      <a:pPr algn="ctr">
                        <a:lnSpc>
                          <a:spcPts val="16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85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66936">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83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66936">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80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66936">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75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66936">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70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cxnSp>
        <p:nvCxnSpPr>
          <p:cNvPr id="7" name="直線接點 6"/>
          <p:cNvCxnSpPr/>
          <p:nvPr/>
        </p:nvCxnSpPr>
        <p:spPr bwMode="auto">
          <a:xfrm>
            <a:off x="6449093" y="3650546"/>
            <a:ext cx="1578525" cy="9864"/>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8" name="文字方塊 7"/>
          <p:cNvSpPr txBox="1"/>
          <p:nvPr/>
        </p:nvSpPr>
        <p:spPr>
          <a:xfrm>
            <a:off x="8027618" y="3309754"/>
            <a:ext cx="1114002" cy="923330"/>
          </a:xfrm>
          <a:prstGeom prst="rect">
            <a:avLst/>
          </a:prstGeom>
          <a:noFill/>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mn-ea"/>
              </a:rPr>
              <a:t>即時價格區間上限</a:t>
            </a:r>
            <a:r>
              <a:rPr lang="en-US" altLang="zh-TW" b="1" dirty="0" smtClean="0">
                <a:solidFill>
                  <a:srgbClr val="00FF00"/>
                </a:solidFill>
                <a:effectLst>
                  <a:outerShdw blurRad="38100" dist="38100" dir="2700000" algn="tl">
                    <a:srgbClr val="000000">
                      <a:alpha val="43137"/>
                    </a:srgbClr>
                  </a:outerShdw>
                </a:effectLst>
                <a:latin typeface="+mn-ea"/>
              </a:rPr>
              <a:t>102</a:t>
            </a:r>
            <a:r>
              <a:rPr lang="zh-TW" altLang="en-US" b="1" dirty="0" smtClean="0">
                <a:solidFill>
                  <a:srgbClr val="00FF00"/>
                </a:solidFill>
                <a:effectLst>
                  <a:outerShdw blurRad="38100" dist="38100" dir="2700000" algn="tl">
                    <a:srgbClr val="000000">
                      <a:alpha val="43137"/>
                    </a:srgbClr>
                  </a:outerShdw>
                </a:effectLst>
                <a:latin typeface="+mn-ea"/>
              </a:rPr>
              <a:t>點</a:t>
            </a:r>
            <a:endParaRPr lang="zh-TW" altLang="en-US" b="1" dirty="0">
              <a:solidFill>
                <a:srgbClr val="00FF00"/>
              </a:solidFill>
              <a:effectLst>
                <a:outerShdw blurRad="38100" dist="38100" dir="2700000" algn="tl">
                  <a:srgbClr val="000000">
                    <a:alpha val="43137"/>
                  </a:srgbClr>
                </a:outerShdw>
              </a:effectLst>
              <a:latin typeface="+mn-ea"/>
            </a:endParaRPr>
          </a:p>
        </p:txBody>
      </p:sp>
      <p:sp>
        <p:nvSpPr>
          <p:cNvPr id="12" name="Rectangle 4"/>
          <p:cNvSpPr>
            <a:spLocks noChangeArrowheads="1"/>
          </p:cNvSpPr>
          <p:nvPr/>
        </p:nvSpPr>
        <p:spPr bwMode="auto">
          <a:xfrm>
            <a:off x="2941745" y="1321061"/>
            <a:ext cx="3260509"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單式一定範圍市價委託退單</a:t>
            </a:r>
          </a:p>
        </p:txBody>
      </p:sp>
      <p:sp>
        <p:nvSpPr>
          <p:cNvPr id="13"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單式委託範例</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24879329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2132856"/>
            <a:ext cx="5216506" cy="4392488"/>
          </a:xfrm>
        </p:spPr>
        <p:txBody>
          <a:bodyPr/>
          <a:lstStyle/>
          <a:p>
            <a:pPr marL="342900" lvl="1" indent="-342900">
              <a:lnSpc>
                <a:spcPts val="2400"/>
              </a:lnSpc>
              <a:spcBef>
                <a:spcPts val="0"/>
              </a:spcBef>
              <a:spcAft>
                <a:spcPts val="0"/>
              </a:spcAft>
              <a:buClr>
                <a:schemeClr val="tx1"/>
              </a:buClr>
              <a:buFont typeface="Wingdings" pitchFamily="2" charset="2"/>
              <a:buChar char="n"/>
              <a:defRPr/>
            </a:pPr>
            <a:r>
              <a:rPr lang="zh-TW" altLang="en-US" sz="2000" b="1" kern="1200" dirty="0" smtClean="0">
                <a:solidFill>
                  <a:srgbClr val="FFFF00"/>
                </a:solidFill>
                <a:latin typeface="+mn-ea"/>
              </a:rPr>
              <a:t>賣出範例</a:t>
            </a:r>
            <a:endParaRPr lang="en-US" altLang="zh-TW" sz="2000" b="1" kern="1200" dirty="0" smtClean="0">
              <a:solidFill>
                <a:srgbClr val="FFFF00"/>
              </a:solidFill>
              <a:latin typeface="+mn-ea"/>
            </a:endParaRPr>
          </a:p>
          <a:p>
            <a:pPr marL="742950" lvl="2" indent="-342900">
              <a:lnSpc>
                <a:spcPts val="24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假設</a:t>
            </a:r>
            <a:r>
              <a:rPr lang="en-US" altLang="zh-TW" sz="2000" dirty="0">
                <a:solidFill>
                  <a:srgbClr val="FFFF00"/>
                </a:solidFill>
                <a:latin typeface="+mn-ea"/>
              </a:rPr>
              <a:t>TXO</a:t>
            </a:r>
            <a:r>
              <a:rPr lang="zh-TW" altLang="en-US" sz="2000" dirty="0">
                <a:solidFill>
                  <a:srgbClr val="FFFF00"/>
                </a:solidFill>
                <a:latin typeface="+mn-ea"/>
              </a:rPr>
              <a:t>最近月履約價</a:t>
            </a:r>
            <a:r>
              <a:rPr lang="en-US" altLang="zh-TW" sz="2000" dirty="0">
                <a:solidFill>
                  <a:srgbClr val="FFFF00"/>
                </a:solidFill>
                <a:latin typeface="+mn-ea"/>
              </a:rPr>
              <a:t>9700</a:t>
            </a:r>
            <a:r>
              <a:rPr lang="zh-TW" altLang="en-US" sz="2000" dirty="0">
                <a:solidFill>
                  <a:srgbClr val="FFFF00"/>
                </a:solidFill>
                <a:latin typeface="+mn-ea"/>
              </a:rPr>
              <a:t>賣權即時價格區間下限</a:t>
            </a:r>
            <a:r>
              <a:rPr lang="zh-TW" altLang="en-US" sz="2000" dirty="0" smtClean="0">
                <a:solidFill>
                  <a:srgbClr val="FFFF00"/>
                </a:solidFill>
                <a:latin typeface="+mn-ea"/>
              </a:rPr>
              <a:t>為</a:t>
            </a:r>
            <a:r>
              <a:rPr lang="en-US" altLang="zh-TW" sz="2000" dirty="0" smtClean="0">
                <a:solidFill>
                  <a:srgbClr val="FFFF00"/>
                </a:solidFill>
                <a:latin typeface="+mn-ea"/>
              </a:rPr>
              <a:t>45</a:t>
            </a:r>
            <a:r>
              <a:rPr lang="zh-TW" altLang="en-US" sz="2000" dirty="0" smtClean="0">
                <a:solidFill>
                  <a:srgbClr val="FFFF00"/>
                </a:solidFill>
                <a:latin typeface="+mn-ea"/>
              </a:rPr>
              <a:t>點</a:t>
            </a:r>
            <a:endParaRPr lang="en-US" altLang="zh-TW" sz="2000" dirty="0">
              <a:solidFill>
                <a:srgbClr val="FFFF00"/>
              </a:solidFill>
              <a:latin typeface="+mn-ea"/>
            </a:endParaRPr>
          </a:p>
          <a:p>
            <a:pPr marL="742950" lvl="2" indent="-342900">
              <a:lnSpc>
                <a:spcPts val="2400"/>
              </a:lnSpc>
              <a:spcBef>
                <a:spcPts val="0"/>
              </a:spcBef>
              <a:spcAft>
                <a:spcPts val="0"/>
              </a:spcAft>
              <a:buClr>
                <a:schemeClr val="tx1"/>
              </a:buClr>
              <a:buFont typeface="Wingdings" pitchFamily="2" charset="2"/>
              <a:buChar char="u"/>
              <a:defRPr/>
            </a:pPr>
            <a:r>
              <a:rPr lang="zh-TW" altLang="en-US" sz="2000" dirty="0" smtClean="0">
                <a:solidFill>
                  <a:srgbClr val="FFFF00"/>
                </a:solidFill>
                <a:latin typeface="+mn-ea"/>
              </a:rPr>
              <a:t>若</a:t>
            </a:r>
            <a:r>
              <a:rPr lang="zh-TW" altLang="en-US" sz="2000" dirty="0">
                <a:solidFill>
                  <a:srgbClr val="FFFF00"/>
                </a:solidFill>
                <a:latin typeface="+mn-ea"/>
              </a:rPr>
              <a:t>交易人</a:t>
            </a:r>
            <a:r>
              <a:rPr lang="zh-TW" altLang="en-US" sz="2000" dirty="0" smtClean="0">
                <a:solidFill>
                  <a:srgbClr val="FFFF00"/>
                </a:solidFill>
                <a:latin typeface="+mn-ea"/>
              </a:rPr>
              <a:t>以市價委託賣出</a:t>
            </a:r>
            <a:r>
              <a:rPr lang="en-US" altLang="zh-TW" sz="2000" dirty="0" smtClean="0">
                <a:solidFill>
                  <a:srgbClr val="FFFF00"/>
                </a:solidFill>
                <a:latin typeface="+mn-ea"/>
              </a:rPr>
              <a:t>20</a:t>
            </a:r>
            <a:r>
              <a:rPr lang="zh-TW" altLang="en-US" sz="2000" dirty="0" smtClean="0">
                <a:solidFill>
                  <a:srgbClr val="FFFF00"/>
                </a:solidFill>
                <a:latin typeface="+mn-ea"/>
              </a:rPr>
              <a:t>口履約價</a:t>
            </a:r>
            <a:r>
              <a:rPr lang="en-US" altLang="zh-TW" sz="2000" dirty="0" smtClean="0">
                <a:solidFill>
                  <a:srgbClr val="FFFF00"/>
                </a:solidFill>
                <a:latin typeface="+mn-ea"/>
              </a:rPr>
              <a:t>9700</a:t>
            </a:r>
            <a:r>
              <a:rPr lang="zh-TW" altLang="en-US" sz="2000" dirty="0" smtClean="0">
                <a:solidFill>
                  <a:srgbClr val="FFFF00"/>
                </a:solidFill>
                <a:latin typeface="+mn-ea"/>
              </a:rPr>
              <a:t>賣權</a:t>
            </a:r>
            <a:endParaRPr lang="en-US" altLang="zh-TW" sz="2000" dirty="0">
              <a:solidFill>
                <a:srgbClr val="FFFF00"/>
              </a:solidFill>
              <a:latin typeface="+mn-ea"/>
            </a:endParaRPr>
          </a:p>
          <a:p>
            <a:pPr marL="742950" lvl="2" indent="-342900">
              <a:lnSpc>
                <a:spcPts val="24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若一定範圍市價</a:t>
            </a:r>
            <a:r>
              <a:rPr lang="zh-TW" altLang="en-US" sz="2000" dirty="0" smtClean="0">
                <a:solidFill>
                  <a:srgbClr val="FFFF00"/>
                </a:solidFill>
                <a:latin typeface="+mn-ea"/>
              </a:rPr>
              <a:t>委託賣</a:t>
            </a:r>
            <a:r>
              <a:rPr lang="zh-TW" altLang="en-US" sz="2000" dirty="0">
                <a:solidFill>
                  <a:srgbClr val="FFFF00"/>
                </a:solidFill>
                <a:latin typeface="+mn-ea"/>
              </a:rPr>
              <a:t>出</a:t>
            </a:r>
            <a:r>
              <a:rPr lang="zh-TW" altLang="en-US" sz="2000" dirty="0" smtClean="0">
                <a:solidFill>
                  <a:srgbClr val="FFFF00"/>
                </a:solidFill>
                <a:latin typeface="+mn-ea"/>
              </a:rPr>
              <a:t>限定</a:t>
            </a:r>
            <a:r>
              <a:rPr lang="zh-TW" altLang="en-US" sz="2000" dirty="0">
                <a:solidFill>
                  <a:srgbClr val="FFFF00"/>
                </a:solidFill>
                <a:latin typeface="+mn-ea"/>
              </a:rPr>
              <a:t>價格</a:t>
            </a:r>
            <a:r>
              <a:rPr lang="zh-TW" altLang="en-US" sz="2000" dirty="0" smtClean="0">
                <a:solidFill>
                  <a:srgbClr val="FFFF00"/>
                </a:solidFill>
                <a:latin typeface="+mn-ea"/>
              </a:rPr>
              <a:t>為</a:t>
            </a:r>
            <a:r>
              <a:rPr lang="en-US" altLang="zh-TW" sz="2000" dirty="0" smtClean="0">
                <a:solidFill>
                  <a:srgbClr val="FFFF00"/>
                </a:solidFill>
                <a:latin typeface="+mn-ea"/>
              </a:rPr>
              <a:t>30</a:t>
            </a:r>
            <a:r>
              <a:rPr lang="zh-TW" altLang="en-US" sz="2000" dirty="0" smtClean="0">
                <a:solidFill>
                  <a:srgbClr val="FFFF00"/>
                </a:solidFill>
                <a:latin typeface="+mn-ea"/>
              </a:rPr>
              <a:t>點</a:t>
            </a:r>
            <a:r>
              <a:rPr lang="en-US" altLang="zh-TW" sz="2000" dirty="0" smtClean="0">
                <a:solidFill>
                  <a:srgbClr val="FFFF00"/>
                </a:solidFill>
                <a:latin typeface="+mn-ea"/>
              </a:rPr>
              <a:t>(=50</a:t>
            </a:r>
            <a:r>
              <a:rPr lang="zh-TW" altLang="en-US" sz="2000" dirty="0" smtClean="0">
                <a:solidFill>
                  <a:srgbClr val="FFFF00"/>
                </a:solidFill>
                <a:latin typeface="+mn-ea"/>
              </a:rPr>
              <a:t>點</a:t>
            </a:r>
            <a:r>
              <a:rPr lang="en-US" altLang="zh-TW" sz="2000" dirty="0" smtClean="0">
                <a:solidFill>
                  <a:srgbClr val="FFFF00"/>
                </a:solidFill>
                <a:latin typeface="+mn-ea"/>
              </a:rPr>
              <a:t>-20</a:t>
            </a:r>
            <a:r>
              <a:rPr lang="zh-TW" altLang="en-US" sz="2000" dirty="0">
                <a:solidFill>
                  <a:srgbClr val="FFFF00"/>
                </a:solidFill>
                <a:latin typeface="+mn-ea"/>
              </a:rPr>
              <a:t>點</a:t>
            </a:r>
            <a:r>
              <a:rPr lang="en-US" altLang="zh-TW" sz="2000" dirty="0" smtClean="0">
                <a:solidFill>
                  <a:srgbClr val="FFFF00"/>
                </a:solidFill>
                <a:latin typeface="+mn-ea"/>
              </a:rPr>
              <a:t>)</a:t>
            </a:r>
          </a:p>
          <a:p>
            <a:pPr marL="742950" lvl="2" indent="-342900">
              <a:lnSpc>
                <a:spcPts val="24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依當時委託簿試算，該委託可能成交價為</a:t>
            </a:r>
            <a:r>
              <a:rPr lang="en-US" altLang="zh-TW" sz="2000" dirty="0">
                <a:solidFill>
                  <a:srgbClr val="FFFF00"/>
                </a:solidFill>
                <a:latin typeface="+mn-ea"/>
              </a:rPr>
              <a:t>49</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r>
              <a:rPr lang="en-US" altLang="zh-TW" sz="2000" dirty="0">
                <a:solidFill>
                  <a:srgbClr val="FFFF00"/>
                </a:solidFill>
                <a:latin typeface="+mn-ea"/>
              </a:rPr>
              <a:t>38</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r>
              <a:rPr lang="en-US" altLang="zh-TW" sz="2000" dirty="0">
                <a:solidFill>
                  <a:srgbClr val="FFFF00"/>
                </a:solidFill>
                <a:latin typeface="+mn-ea"/>
              </a:rPr>
              <a:t>35</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r>
              <a:rPr lang="en-US" altLang="zh-TW" sz="2000" dirty="0">
                <a:solidFill>
                  <a:srgbClr val="FFFF00"/>
                </a:solidFill>
                <a:latin typeface="+mn-ea"/>
              </a:rPr>
              <a:t>34</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p>
          <a:p>
            <a:pPr marL="742950" lvl="2" indent="-342900">
              <a:lnSpc>
                <a:spcPts val="24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IOC</a:t>
            </a:r>
            <a:r>
              <a:rPr lang="zh-TW" altLang="en-US" sz="2000" dirty="0">
                <a:solidFill>
                  <a:srgbClr val="FFFF00"/>
                </a:solidFill>
                <a:latin typeface="+mn-ea"/>
              </a:rPr>
              <a:t>： </a:t>
            </a:r>
            <a:r>
              <a:rPr lang="en-US" altLang="zh-TW" sz="2000" dirty="0">
                <a:solidFill>
                  <a:srgbClr val="00FF00"/>
                </a:solidFill>
                <a:latin typeface="+mn-ea"/>
              </a:rPr>
              <a:t>49</a:t>
            </a:r>
            <a:r>
              <a:rPr lang="zh-TW" altLang="en-US" sz="2000" dirty="0">
                <a:solidFill>
                  <a:srgbClr val="00FF00"/>
                </a:solidFill>
                <a:latin typeface="+mn-ea"/>
              </a:rPr>
              <a:t>點</a:t>
            </a:r>
            <a:r>
              <a:rPr lang="en-US" altLang="zh-TW" sz="2000" dirty="0">
                <a:solidFill>
                  <a:srgbClr val="00FF00"/>
                </a:solidFill>
                <a:latin typeface="+mn-ea"/>
              </a:rPr>
              <a:t>5</a:t>
            </a:r>
            <a:r>
              <a:rPr lang="zh-TW" altLang="en-US" sz="2000" dirty="0">
                <a:solidFill>
                  <a:srgbClr val="00FF00"/>
                </a:solidFill>
                <a:latin typeface="+mn-ea"/>
              </a:rPr>
              <a:t>口</a:t>
            </a:r>
            <a:r>
              <a:rPr lang="zh-TW" altLang="en-US" sz="2000" dirty="0">
                <a:solidFill>
                  <a:srgbClr val="FFFF00"/>
                </a:solidFill>
                <a:latin typeface="+mn-ea"/>
              </a:rPr>
              <a:t>成交，</a:t>
            </a:r>
            <a:r>
              <a:rPr lang="zh-TW" altLang="en-US" sz="2000" dirty="0">
                <a:solidFill>
                  <a:srgbClr val="00FF00"/>
                </a:solidFill>
                <a:latin typeface="+mn-ea"/>
              </a:rPr>
              <a:t>剩餘</a:t>
            </a:r>
            <a:r>
              <a:rPr lang="en-US" altLang="zh-TW" sz="2000" dirty="0">
                <a:solidFill>
                  <a:srgbClr val="00FF00"/>
                </a:solidFill>
                <a:latin typeface="+mn-ea"/>
              </a:rPr>
              <a:t>15</a:t>
            </a:r>
            <a:r>
              <a:rPr lang="zh-TW" altLang="en-US" sz="2000" dirty="0">
                <a:solidFill>
                  <a:srgbClr val="00FF00"/>
                </a:solidFill>
                <a:latin typeface="+mn-ea"/>
              </a:rPr>
              <a:t>口因可能成交價低於即時價格區間下限退單</a:t>
            </a:r>
          </a:p>
          <a:p>
            <a:pPr marL="742950" lvl="2" indent="-342900">
              <a:lnSpc>
                <a:spcPts val="24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FOK</a:t>
            </a:r>
            <a:r>
              <a:rPr lang="zh-TW" altLang="en-US" sz="2000" dirty="0">
                <a:solidFill>
                  <a:srgbClr val="FFFF00"/>
                </a:solidFill>
                <a:latin typeface="+mn-ea"/>
              </a:rPr>
              <a:t>：</a:t>
            </a:r>
            <a:r>
              <a:rPr lang="zh-TW" altLang="en-US" sz="2000" dirty="0">
                <a:solidFill>
                  <a:srgbClr val="00FF00"/>
                </a:solidFill>
                <a:latin typeface="+mn-ea"/>
              </a:rPr>
              <a:t>整筆委託退</a:t>
            </a:r>
            <a:r>
              <a:rPr lang="zh-TW" altLang="en-US" sz="2000" dirty="0" smtClean="0">
                <a:solidFill>
                  <a:srgbClr val="00FF00"/>
                </a:solidFill>
                <a:latin typeface="+mn-ea"/>
              </a:rPr>
              <a:t>單</a:t>
            </a:r>
            <a:endParaRPr lang="en-US" altLang="zh-TW" sz="2000" dirty="0">
              <a:solidFill>
                <a:srgbClr val="00FF00"/>
              </a:solidFill>
              <a:latin typeface="+mn-ea"/>
            </a:endParaRPr>
          </a:p>
        </p:txBody>
      </p:sp>
      <p:graphicFrame>
        <p:nvGraphicFramePr>
          <p:cNvPr id="6" name="表格 5"/>
          <p:cNvGraphicFramePr>
            <a:graphicFrameLocks noGrp="1"/>
          </p:cNvGraphicFramePr>
          <p:nvPr>
            <p:extLst>
              <p:ext uri="{D42A27DB-BD31-4B8C-83A1-F6EECF244321}">
                <p14:modId xmlns:p14="http://schemas.microsoft.com/office/powerpoint/2010/main" val="3110667633"/>
              </p:ext>
            </p:extLst>
          </p:nvPr>
        </p:nvGraphicFramePr>
        <p:xfrm>
          <a:off x="5724128" y="2492896"/>
          <a:ext cx="2304256" cy="3282950"/>
        </p:xfrm>
        <a:graphic>
          <a:graphicData uri="http://schemas.openxmlformats.org/drawingml/2006/table">
            <a:tbl>
              <a:tblPr firstRow="1" bandRow="1">
                <a:tableStyleId>{5940675A-B579-460E-94D1-54222C63F5DA}</a:tableStyleId>
              </a:tblPr>
              <a:tblGrid>
                <a:gridCol w="657288">
                  <a:extLst>
                    <a:ext uri="{9D8B030D-6E8A-4147-A177-3AD203B41FA5}">
                      <a16:colId xmlns:a16="http://schemas.microsoft.com/office/drawing/2014/main" xmlns="" val="20000"/>
                    </a:ext>
                  </a:extLst>
                </a:gridCol>
                <a:gridCol w="896303">
                  <a:extLst>
                    <a:ext uri="{9D8B030D-6E8A-4147-A177-3AD203B41FA5}">
                      <a16:colId xmlns:a16="http://schemas.microsoft.com/office/drawing/2014/main" xmlns="" val="20001"/>
                    </a:ext>
                  </a:extLst>
                </a:gridCol>
                <a:gridCol w="750665">
                  <a:extLst>
                    <a:ext uri="{9D8B030D-6E8A-4147-A177-3AD203B41FA5}">
                      <a16:colId xmlns:a16="http://schemas.microsoft.com/office/drawing/2014/main" xmlns="" val="20002"/>
                    </a:ext>
                  </a:extLst>
                </a:gridCol>
              </a:tblGrid>
              <a:tr h="279460">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79460">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79460">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79460">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79460">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7946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7946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7946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7946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7946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79460">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7" name="直線接點 6"/>
          <p:cNvCxnSpPr/>
          <p:nvPr/>
        </p:nvCxnSpPr>
        <p:spPr bwMode="auto">
          <a:xfrm>
            <a:off x="5768312" y="4256246"/>
            <a:ext cx="2187501" cy="504"/>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8" name="文字方塊 7"/>
          <p:cNvSpPr txBox="1"/>
          <p:nvPr/>
        </p:nvSpPr>
        <p:spPr>
          <a:xfrm>
            <a:off x="7985487" y="3795085"/>
            <a:ext cx="1193800" cy="923330"/>
          </a:xfrm>
          <a:prstGeom prst="rect">
            <a:avLst/>
          </a:prstGeom>
          <a:noFill/>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mn-ea"/>
              </a:rPr>
              <a:t>即時價格區間下限</a:t>
            </a:r>
            <a:r>
              <a:rPr lang="en-US" altLang="zh-TW" b="1" dirty="0" smtClean="0">
                <a:solidFill>
                  <a:srgbClr val="00FF00"/>
                </a:solidFill>
                <a:effectLst>
                  <a:outerShdw blurRad="38100" dist="38100" dir="2700000" algn="tl">
                    <a:srgbClr val="000000">
                      <a:alpha val="43137"/>
                    </a:srgbClr>
                  </a:outerShdw>
                </a:effectLst>
                <a:latin typeface="+mn-ea"/>
              </a:rPr>
              <a:t>45</a:t>
            </a:r>
            <a:r>
              <a:rPr lang="zh-TW" altLang="en-US" b="1" dirty="0" smtClean="0">
                <a:solidFill>
                  <a:srgbClr val="00FF00"/>
                </a:solidFill>
                <a:effectLst>
                  <a:outerShdw blurRad="38100" dist="38100" dir="2700000" algn="tl">
                    <a:srgbClr val="000000">
                      <a:alpha val="43137"/>
                    </a:srgbClr>
                  </a:outerShdw>
                </a:effectLst>
                <a:latin typeface="+mn-ea"/>
              </a:rPr>
              <a:t>點</a:t>
            </a:r>
            <a:endParaRPr lang="zh-TW" altLang="en-US" b="1" dirty="0">
              <a:solidFill>
                <a:srgbClr val="00FF00"/>
              </a:solidFill>
              <a:effectLst>
                <a:outerShdw blurRad="38100" dist="38100" dir="2700000" algn="tl">
                  <a:srgbClr val="000000">
                    <a:alpha val="43137"/>
                  </a:srgbClr>
                </a:outerShdw>
              </a:effectLst>
              <a:latin typeface="+mn-ea"/>
            </a:endParaRPr>
          </a:p>
        </p:txBody>
      </p:sp>
      <p:sp>
        <p:nvSpPr>
          <p:cNvPr id="11" name="Rectangle 4"/>
          <p:cNvSpPr>
            <a:spLocks noChangeArrowheads="1"/>
          </p:cNvSpPr>
          <p:nvPr/>
        </p:nvSpPr>
        <p:spPr bwMode="auto">
          <a:xfrm>
            <a:off x="2941745" y="1321061"/>
            <a:ext cx="3260509"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單式一定範圍市價委託退單</a:t>
            </a:r>
          </a:p>
        </p:txBody>
      </p:sp>
      <p:sp>
        <p:nvSpPr>
          <p:cNvPr id="12"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單式委託範例</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3800584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7583" y="2132856"/>
            <a:ext cx="5072490" cy="4189776"/>
          </a:xfrm>
        </p:spPr>
        <p:txBody>
          <a:bodyPr/>
          <a:lstStyle/>
          <a:p>
            <a:pPr marL="342900" lvl="1" indent="-342900">
              <a:lnSpc>
                <a:spcPct val="100000"/>
              </a:lnSpc>
              <a:spcBef>
                <a:spcPts val="0"/>
              </a:spcBef>
              <a:spcAft>
                <a:spcPts val="0"/>
              </a:spcAft>
              <a:buClr>
                <a:schemeClr val="tx1"/>
              </a:buClr>
              <a:buFont typeface="Wingdings" pitchFamily="2" charset="2"/>
              <a:buChar char="n"/>
              <a:defRPr/>
            </a:pPr>
            <a:r>
              <a:rPr lang="zh-TW" altLang="en-US" sz="2000" b="1" kern="1200" dirty="0" smtClean="0">
                <a:solidFill>
                  <a:srgbClr val="FFFF00"/>
                </a:solidFill>
                <a:latin typeface="+mn-ea"/>
              </a:rPr>
              <a:t>買進範例</a:t>
            </a:r>
            <a:endParaRPr lang="en-US" altLang="zh-TW" sz="2000" b="1" kern="1200" dirty="0" smtClean="0">
              <a:solidFill>
                <a:srgbClr val="FFFF00"/>
              </a:solidFill>
              <a:latin typeface="+mn-ea"/>
            </a:endParaRPr>
          </a:p>
          <a:p>
            <a:pPr marL="742950" lvl="2" indent="-342900">
              <a:lnSpc>
                <a:spcPct val="1000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假設</a:t>
            </a:r>
            <a:r>
              <a:rPr lang="en-US" altLang="zh-TW" sz="2000" dirty="0">
                <a:solidFill>
                  <a:srgbClr val="FFFF00"/>
                </a:solidFill>
                <a:latin typeface="+mn-ea"/>
              </a:rPr>
              <a:t>TXO</a:t>
            </a:r>
            <a:r>
              <a:rPr lang="zh-TW" altLang="en-US" sz="2000" dirty="0">
                <a:solidFill>
                  <a:srgbClr val="FFFF00"/>
                </a:solidFill>
                <a:latin typeface="+mn-ea"/>
              </a:rPr>
              <a:t>週到期履約價</a:t>
            </a:r>
            <a:r>
              <a:rPr lang="en-US" altLang="zh-TW" sz="2000" dirty="0">
                <a:solidFill>
                  <a:srgbClr val="FFFF00"/>
                </a:solidFill>
                <a:latin typeface="+mn-ea"/>
              </a:rPr>
              <a:t>9800</a:t>
            </a:r>
            <a:r>
              <a:rPr lang="zh-TW" altLang="en-US" sz="2000" dirty="0">
                <a:solidFill>
                  <a:srgbClr val="FFFF00"/>
                </a:solidFill>
                <a:latin typeface="+mn-ea"/>
              </a:rPr>
              <a:t>賣權即時價格區間上限為</a:t>
            </a:r>
            <a:r>
              <a:rPr lang="en-US" altLang="zh-TW" sz="2000" dirty="0">
                <a:solidFill>
                  <a:srgbClr val="FFFF00"/>
                </a:solidFill>
                <a:latin typeface="+mn-ea"/>
              </a:rPr>
              <a:t>120</a:t>
            </a:r>
            <a:r>
              <a:rPr lang="zh-TW" altLang="en-US" sz="2000" dirty="0">
                <a:solidFill>
                  <a:srgbClr val="FFFF00"/>
                </a:solidFill>
                <a:latin typeface="+mn-ea"/>
              </a:rPr>
              <a:t>點</a:t>
            </a:r>
            <a:endParaRPr lang="en-US" altLang="zh-TW" sz="2000" dirty="0">
              <a:solidFill>
                <a:srgbClr val="FFFF00"/>
              </a:solidFill>
              <a:latin typeface="+mn-ea"/>
            </a:endParaRPr>
          </a:p>
          <a:p>
            <a:pPr marL="742950" lvl="2" indent="-342900">
              <a:lnSpc>
                <a:spcPct val="100000"/>
              </a:lnSpc>
              <a:spcBef>
                <a:spcPts val="0"/>
              </a:spcBef>
              <a:spcAft>
                <a:spcPts val="0"/>
              </a:spcAft>
              <a:buClr>
                <a:schemeClr val="tx1"/>
              </a:buClr>
              <a:buFont typeface="Wingdings" pitchFamily="2" charset="2"/>
              <a:buChar char="u"/>
              <a:defRPr/>
            </a:pPr>
            <a:r>
              <a:rPr lang="zh-TW" altLang="en-US" sz="2000" dirty="0" smtClean="0">
                <a:solidFill>
                  <a:srgbClr val="FFFF00"/>
                </a:solidFill>
                <a:latin typeface="+mn-ea"/>
              </a:rPr>
              <a:t>若</a:t>
            </a:r>
            <a:r>
              <a:rPr lang="zh-TW" altLang="en-US" sz="2000" dirty="0">
                <a:solidFill>
                  <a:srgbClr val="FFFF00"/>
                </a:solidFill>
                <a:latin typeface="+mn-ea"/>
              </a:rPr>
              <a:t>交易人</a:t>
            </a:r>
            <a:r>
              <a:rPr lang="zh-TW" altLang="en-US" sz="2000" dirty="0" smtClean="0">
                <a:solidFill>
                  <a:srgbClr val="FFFF00"/>
                </a:solidFill>
                <a:latin typeface="+mn-ea"/>
              </a:rPr>
              <a:t>以</a:t>
            </a:r>
            <a:r>
              <a:rPr lang="en-US" altLang="zh-TW" sz="2000" dirty="0" smtClean="0">
                <a:solidFill>
                  <a:srgbClr val="FFFF00"/>
                </a:solidFill>
                <a:latin typeface="+mn-ea"/>
              </a:rPr>
              <a:t>150</a:t>
            </a:r>
            <a:r>
              <a:rPr lang="zh-TW" altLang="en-US" sz="2000" dirty="0" smtClean="0">
                <a:solidFill>
                  <a:srgbClr val="FFFF00"/>
                </a:solidFill>
                <a:latin typeface="+mn-ea"/>
              </a:rPr>
              <a:t>點限價委託買進</a:t>
            </a:r>
            <a:r>
              <a:rPr lang="en-US" altLang="zh-TW" sz="2000" dirty="0" smtClean="0">
                <a:solidFill>
                  <a:srgbClr val="FFFF00"/>
                </a:solidFill>
                <a:latin typeface="+mn-ea"/>
              </a:rPr>
              <a:t>20</a:t>
            </a:r>
            <a:r>
              <a:rPr lang="zh-TW" altLang="en-US" sz="2000" dirty="0" smtClean="0">
                <a:solidFill>
                  <a:srgbClr val="FFFF00"/>
                </a:solidFill>
                <a:latin typeface="+mn-ea"/>
              </a:rPr>
              <a:t>口履約價</a:t>
            </a:r>
            <a:r>
              <a:rPr lang="en-US" altLang="zh-TW" sz="2000" dirty="0" smtClean="0">
                <a:solidFill>
                  <a:srgbClr val="FFFF00"/>
                </a:solidFill>
                <a:latin typeface="+mn-ea"/>
              </a:rPr>
              <a:t>9800</a:t>
            </a:r>
            <a:r>
              <a:rPr lang="zh-TW" altLang="en-US" sz="2000" dirty="0" smtClean="0">
                <a:solidFill>
                  <a:srgbClr val="FFFF00"/>
                </a:solidFill>
                <a:latin typeface="+mn-ea"/>
              </a:rPr>
              <a:t>賣權</a:t>
            </a:r>
            <a:endParaRPr lang="en-US" altLang="zh-TW" sz="2000" dirty="0" smtClean="0">
              <a:solidFill>
                <a:srgbClr val="FFFF00"/>
              </a:solidFill>
              <a:latin typeface="+mn-ea"/>
            </a:endParaRPr>
          </a:p>
          <a:p>
            <a:pPr marL="742950" lvl="2" indent="-342900">
              <a:lnSpc>
                <a:spcPct val="1000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依當時委託簿試算，該委託可能成交價為</a:t>
            </a:r>
            <a:r>
              <a:rPr lang="en-US" altLang="zh-TW" sz="2000" dirty="0">
                <a:solidFill>
                  <a:srgbClr val="FFFF00"/>
                </a:solidFill>
                <a:latin typeface="+mn-ea"/>
              </a:rPr>
              <a:t>85</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r>
              <a:rPr lang="en-US" altLang="zh-TW" sz="2000" dirty="0">
                <a:solidFill>
                  <a:srgbClr val="FFFF00"/>
                </a:solidFill>
                <a:latin typeface="+mn-ea"/>
              </a:rPr>
              <a:t>99</a:t>
            </a:r>
            <a:r>
              <a:rPr lang="zh-TW" altLang="en-US" sz="2000" dirty="0">
                <a:solidFill>
                  <a:srgbClr val="FFFF00"/>
                </a:solidFill>
                <a:latin typeface="+mn-ea"/>
              </a:rPr>
              <a:t>點</a:t>
            </a:r>
            <a:r>
              <a:rPr lang="en-US" altLang="zh-TW" sz="2000" dirty="0">
                <a:solidFill>
                  <a:srgbClr val="FFFF00"/>
                </a:solidFill>
                <a:latin typeface="+mn-ea"/>
              </a:rPr>
              <a:t>8</a:t>
            </a:r>
            <a:r>
              <a:rPr lang="zh-TW" altLang="en-US" sz="2000" dirty="0">
                <a:solidFill>
                  <a:srgbClr val="FFFF00"/>
                </a:solidFill>
                <a:latin typeface="+mn-ea"/>
              </a:rPr>
              <a:t>口、</a:t>
            </a:r>
            <a:r>
              <a:rPr lang="en-US" altLang="zh-TW" sz="2000" dirty="0">
                <a:solidFill>
                  <a:srgbClr val="FFFF00"/>
                </a:solidFill>
                <a:latin typeface="+mn-ea"/>
              </a:rPr>
              <a:t>100</a:t>
            </a:r>
            <a:r>
              <a:rPr lang="zh-TW" altLang="en-US" sz="2000" dirty="0">
                <a:solidFill>
                  <a:srgbClr val="FFFF00"/>
                </a:solidFill>
                <a:latin typeface="+mn-ea"/>
              </a:rPr>
              <a:t>點</a:t>
            </a:r>
            <a:r>
              <a:rPr lang="en-US" altLang="zh-TW" sz="2000" dirty="0">
                <a:solidFill>
                  <a:srgbClr val="FFFF00"/>
                </a:solidFill>
                <a:latin typeface="+mn-ea"/>
              </a:rPr>
              <a:t>4</a:t>
            </a:r>
            <a:r>
              <a:rPr lang="zh-TW" altLang="en-US" sz="2000" dirty="0">
                <a:solidFill>
                  <a:srgbClr val="FFFF00"/>
                </a:solidFill>
                <a:latin typeface="+mn-ea"/>
              </a:rPr>
              <a:t>口，剩餘</a:t>
            </a:r>
            <a:r>
              <a:rPr lang="en-US" altLang="zh-TW" sz="2000" dirty="0">
                <a:solidFill>
                  <a:srgbClr val="FFFF00"/>
                </a:solidFill>
                <a:latin typeface="+mn-ea"/>
              </a:rPr>
              <a:t>3</a:t>
            </a:r>
            <a:r>
              <a:rPr lang="zh-TW" altLang="en-US" sz="2000" dirty="0">
                <a:solidFill>
                  <a:srgbClr val="FFFF00"/>
                </a:solidFill>
                <a:latin typeface="+mn-ea"/>
              </a:rPr>
              <a:t>口因無可成交相方，無法計算出可能成交價</a:t>
            </a:r>
          </a:p>
          <a:p>
            <a:pPr marL="742950" lvl="2" indent="-342900">
              <a:lnSpc>
                <a:spcPct val="1000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ROD</a:t>
            </a:r>
            <a:r>
              <a:rPr lang="zh-TW" altLang="en-US" sz="2000" dirty="0">
                <a:solidFill>
                  <a:srgbClr val="FFFF00"/>
                </a:solidFill>
                <a:latin typeface="+mn-ea"/>
              </a:rPr>
              <a:t>或</a:t>
            </a:r>
            <a:r>
              <a:rPr lang="en-US" altLang="zh-TW" sz="2000" dirty="0">
                <a:solidFill>
                  <a:srgbClr val="FFFF00"/>
                </a:solidFill>
                <a:latin typeface="+mn-ea"/>
              </a:rPr>
              <a:t>IOC</a:t>
            </a:r>
            <a:r>
              <a:rPr lang="zh-TW" altLang="en-US" sz="2000" dirty="0">
                <a:solidFill>
                  <a:srgbClr val="FFFF00"/>
                </a:solidFill>
                <a:latin typeface="+mn-ea"/>
              </a:rPr>
              <a:t>： </a:t>
            </a:r>
            <a:r>
              <a:rPr lang="en-US" altLang="zh-TW" sz="2000" dirty="0">
                <a:solidFill>
                  <a:srgbClr val="00FF00"/>
                </a:solidFill>
                <a:latin typeface="+mn-ea"/>
              </a:rPr>
              <a:t>85</a:t>
            </a:r>
            <a:r>
              <a:rPr lang="zh-TW" altLang="en-US" sz="2000" dirty="0">
                <a:solidFill>
                  <a:srgbClr val="00FF00"/>
                </a:solidFill>
                <a:latin typeface="+mn-ea"/>
              </a:rPr>
              <a:t>點</a:t>
            </a:r>
            <a:r>
              <a:rPr lang="en-US" altLang="zh-TW" sz="2000" dirty="0">
                <a:solidFill>
                  <a:srgbClr val="00FF00"/>
                </a:solidFill>
                <a:latin typeface="+mn-ea"/>
              </a:rPr>
              <a:t>5</a:t>
            </a:r>
            <a:r>
              <a:rPr lang="zh-TW" altLang="en-US" sz="2000" dirty="0">
                <a:solidFill>
                  <a:srgbClr val="00FF00"/>
                </a:solidFill>
                <a:latin typeface="+mn-ea"/>
              </a:rPr>
              <a:t>口、</a:t>
            </a:r>
            <a:r>
              <a:rPr lang="en-US" altLang="zh-TW" sz="2000" dirty="0">
                <a:solidFill>
                  <a:srgbClr val="00FF00"/>
                </a:solidFill>
                <a:latin typeface="+mn-ea"/>
              </a:rPr>
              <a:t>99</a:t>
            </a:r>
            <a:r>
              <a:rPr lang="zh-TW" altLang="en-US" sz="2000" dirty="0">
                <a:solidFill>
                  <a:srgbClr val="00FF00"/>
                </a:solidFill>
                <a:latin typeface="+mn-ea"/>
              </a:rPr>
              <a:t>點</a:t>
            </a:r>
            <a:r>
              <a:rPr lang="en-US" altLang="zh-TW" sz="2000" dirty="0">
                <a:solidFill>
                  <a:srgbClr val="00FF00"/>
                </a:solidFill>
                <a:latin typeface="+mn-ea"/>
              </a:rPr>
              <a:t>8</a:t>
            </a:r>
            <a:r>
              <a:rPr lang="zh-TW" altLang="en-US" sz="2000" dirty="0">
                <a:solidFill>
                  <a:srgbClr val="00FF00"/>
                </a:solidFill>
                <a:latin typeface="+mn-ea"/>
              </a:rPr>
              <a:t>口、</a:t>
            </a:r>
            <a:r>
              <a:rPr lang="en-US" altLang="zh-TW" sz="2000" dirty="0">
                <a:solidFill>
                  <a:srgbClr val="00FF00"/>
                </a:solidFill>
                <a:latin typeface="+mn-ea"/>
              </a:rPr>
              <a:t>100</a:t>
            </a:r>
            <a:r>
              <a:rPr lang="zh-TW" altLang="en-US" sz="2000" dirty="0">
                <a:solidFill>
                  <a:srgbClr val="00FF00"/>
                </a:solidFill>
                <a:latin typeface="+mn-ea"/>
              </a:rPr>
              <a:t>點</a:t>
            </a:r>
            <a:r>
              <a:rPr lang="en-US" altLang="zh-TW" sz="2000" dirty="0">
                <a:solidFill>
                  <a:srgbClr val="00FF00"/>
                </a:solidFill>
                <a:latin typeface="+mn-ea"/>
              </a:rPr>
              <a:t>4</a:t>
            </a:r>
            <a:r>
              <a:rPr lang="zh-TW" altLang="en-US" sz="2000" dirty="0">
                <a:solidFill>
                  <a:srgbClr val="00FF00"/>
                </a:solidFill>
                <a:latin typeface="+mn-ea"/>
              </a:rPr>
              <a:t>口</a:t>
            </a:r>
            <a:r>
              <a:rPr lang="zh-TW" altLang="en-US" sz="2000" dirty="0">
                <a:solidFill>
                  <a:srgbClr val="FFFF00"/>
                </a:solidFill>
                <a:latin typeface="+mn-ea"/>
              </a:rPr>
              <a:t>成交，</a:t>
            </a:r>
            <a:r>
              <a:rPr lang="zh-TW" altLang="en-US" sz="2000" dirty="0">
                <a:solidFill>
                  <a:srgbClr val="00FF00"/>
                </a:solidFill>
                <a:latin typeface="+mn-ea"/>
              </a:rPr>
              <a:t>剩餘</a:t>
            </a:r>
            <a:r>
              <a:rPr lang="en-US" altLang="zh-TW" sz="2000" dirty="0">
                <a:solidFill>
                  <a:srgbClr val="00FF00"/>
                </a:solidFill>
                <a:latin typeface="+mn-ea"/>
              </a:rPr>
              <a:t>3</a:t>
            </a:r>
            <a:r>
              <a:rPr lang="zh-TW" altLang="en-US" sz="2000" dirty="0">
                <a:solidFill>
                  <a:srgbClr val="00FF00"/>
                </a:solidFill>
                <a:latin typeface="+mn-ea"/>
              </a:rPr>
              <a:t>口因委託價</a:t>
            </a:r>
            <a:r>
              <a:rPr lang="en-US" altLang="zh-TW" sz="2000" dirty="0">
                <a:solidFill>
                  <a:srgbClr val="00FF00"/>
                </a:solidFill>
                <a:latin typeface="+mn-ea"/>
              </a:rPr>
              <a:t>150</a:t>
            </a:r>
            <a:r>
              <a:rPr lang="zh-TW" altLang="en-US" sz="2000" dirty="0">
                <a:solidFill>
                  <a:srgbClr val="00FF00"/>
                </a:solidFill>
                <a:latin typeface="+mn-ea"/>
              </a:rPr>
              <a:t>點高於即時價格區間上限退單</a:t>
            </a:r>
          </a:p>
          <a:p>
            <a:pPr marL="742950" lvl="2" indent="-342900">
              <a:lnSpc>
                <a:spcPct val="100000"/>
              </a:lnSpc>
              <a:spcBef>
                <a:spcPts val="0"/>
              </a:spcBef>
              <a:spcAft>
                <a:spcPts val="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FOK</a:t>
            </a:r>
            <a:r>
              <a:rPr lang="zh-TW" altLang="en-US" sz="2000" dirty="0">
                <a:solidFill>
                  <a:srgbClr val="FFFF00"/>
                </a:solidFill>
                <a:latin typeface="+mn-ea"/>
              </a:rPr>
              <a:t>：</a:t>
            </a:r>
            <a:r>
              <a:rPr lang="zh-TW" altLang="en-US" sz="2000" dirty="0">
                <a:solidFill>
                  <a:srgbClr val="00FF00"/>
                </a:solidFill>
                <a:latin typeface="+mn-ea"/>
              </a:rPr>
              <a:t>整筆委託退</a:t>
            </a:r>
            <a:r>
              <a:rPr lang="zh-TW" altLang="en-US" sz="2000" dirty="0" smtClean="0">
                <a:solidFill>
                  <a:srgbClr val="00FF00"/>
                </a:solidFill>
                <a:latin typeface="+mn-ea"/>
              </a:rPr>
              <a:t>單</a:t>
            </a:r>
            <a:endParaRPr lang="zh-TW" altLang="en-US" sz="2000" dirty="0">
              <a:solidFill>
                <a:srgbClr val="00FF00"/>
              </a:solidFill>
              <a:latin typeface="+mn-ea"/>
            </a:endParaRPr>
          </a:p>
        </p:txBody>
      </p:sp>
      <p:graphicFrame>
        <p:nvGraphicFramePr>
          <p:cNvPr id="6" name="表格 5"/>
          <p:cNvGraphicFramePr>
            <a:graphicFrameLocks noGrp="1"/>
          </p:cNvGraphicFramePr>
          <p:nvPr>
            <p:extLst>
              <p:ext uri="{D42A27DB-BD31-4B8C-83A1-F6EECF244321}">
                <p14:modId xmlns:p14="http://schemas.microsoft.com/office/powerpoint/2010/main" val="285310979"/>
              </p:ext>
            </p:extLst>
          </p:nvPr>
        </p:nvGraphicFramePr>
        <p:xfrm>
          <a:off x="5541885" y="2636912"/>
          <a:ext cx="2342483" cy="3282950"/>
        </p:xfrm>
        <a:graphic>
          <a:graphicData uri="http://schemas.openxmlformats.org/drawingml/2006/table">
            <a:tbl>
              <a:tblPr firstRow="1" bandRow="1">
                <a:tableStyleId>{5940675A-B579-460E-94D1-54222C63F5DA}</a:tableStyleId>
              </a:tblPr>
              <a:tblGrid>
                <a:gridCol w="657288">
                  <a:extLst>
                    <a:ext uri="{9D8B030D-6E8A-4147-A177-3AD203B41FA5}">
                      <a16:colId xmlns:a16="http://schemas.microsoft.com/office/drawing/2014/main" xmlns="" val="20000"/>
                    </a:ext>
                  </a:extLst>
                </a:gridCol>
                <a:gridCol w="982980">
                  <a:extLst>
                    <a:ext uri="{9D8B030D-6E8A-4147-A177-3AD203B41FA5}">
                      <a16:colId xmlns:a16="http://schemas.microsoft.com/office/drawing/2014/main" xmlns="" val="20001"/>
                    </a:ext>
                  </a:extLst>
                </a:gridCol>
                <a:gridCol w="702215">
                  <a:extLst>
                    <a:ext uri="{9D8B030D-6E8A-4147-A177-3AD203B41FA5}">
                      <a16:colId xmlns:a16="http://schemas.microsoft.com/office/drawing/2014/main" xmlns="" val="20002"/>
                    </a:ext>
                  </a:extLst>
                </a:gridCol>
              </a:tblGrid>
              <a:tr h="281281">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81281">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81281">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190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81281">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180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81281">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81281">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99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81281">
                <a:tc>
                  <a:txBody>
                    <a:bodyPr/>
                    <a:lstStyle/>
                    <a:p>
                      <a:pPr algn="ctr">
                        <a:lnSpc>
                          <a:spcPts val="16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85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81281">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83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81281">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80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81281">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70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81281">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 </a:t>
                      </a:r>
                      <a:r>
                        <a:rPr lang="en-US" altLang="zh-TW" sz="1800" b="1" dirty="0" smtClean="0">
                          <a:solidFill>
                            <a:srgbClr val="FFFF00"/>
                          </a:solidFill>
                          <a:effectLst>
                            <a:outerShdw blurRad="38100" dist="38100" dir="2700000" algn="tl">
                              <a:srgbClr val="000000">
                                <a:alpha val="43137"/>
                              </a:srgbClr>
                            </a:outerShdw>
                          </a:effectLst>
                          <a:latin typeface="+mn-ea"/>
                          <a:ea typeface="+mn-ea"/>
                        </a:rPr>
                        <a:t>65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cxnSp>
        <p:nvCxnSpPr>
          <p:cNvPr id="7" name="直線接點 6"/>
          <p:cNvCxnSpPr/>
          <p:nvPr/>
        </p:nvCxnSpPr>
        <p:spPr bwMode="auto">
          <a:xfrm>
            <a:off x="6295329" y="3798554"/>
            <a:ext cx="1578525" cy="9864"/>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8" name="文字方塊 7"/>
          <p:cNvSpPr txBox="1"/>
          <p:nvPr/>
        </p:nvSpPr>
        <p:spPr>
          <a:xfrm>
            <a:off x="7932844" y="3356617"/>
            <a:ext cx="1193800" cy="923330"/>
          </a:xfrm>
          <a:prstGeom prst="rect">
            <a:avLst/>
          </a:prstGeom>
          <a:noFill/>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mn-ea"/>
              </a:rPr>
              <a:t>即時價格區間上限</a:t>
            </a:r>
            <a:r>
              <a:rPr lang="en-US" altLang="zh-TW" b="1" dirty="0" smtClean="0">
                <a:solidFill>
                  <a:srgbClr val="00FF00"/>
                </a:solidFill>
                <a:effectLst>
                  <a:outerShdw blurRad="38100" dist="38100" dir="2700000" algn="tl">
                    <a:srgbClr val="000000">
                      <a:alpha val="43137"/>
                    </a:srgbClr>
                  </a:outerShdw>
                </a:effectLst>
                <a:latin typeface="+mn-ea"/>
              </a:rPr>
              <a:t>120</a:t>
            </a:r>
            <a:r>
              <a:rPr lang="zh-TW" altLang="en-US" b="1" dirty="0" smtClean="0">
                <a:solidFill>
                  <a:srgbClr val="00FF00"/>
                </a:solidFill>
                <a:effectLst>
                  <a:outerShdw blurRad="38100" dist="38100" dir="2700000" algn="tl">
                    <a:srgbClr val="000000">
                      <a:alpha val="43137"/>
                    </a:srgbClr>
                  </a:outerShdw>
                </a:effectLst>
                <a:latin typeface="+mn-ea"/>
              </a:rPr>
              <a:t>點</a:t>
            </a:r>
            <a:endParaRPr lang="zh-TW" altLang="en-US" b="1" dirty="0">
              <a:solidFill>
                <a:srgbClr val="00FF00"/>
              </a:solidFill>
              <a:effectLst>
                <a:outerShdw blurRad="38100" dist="38100" dir="2700000" algn="tl">
                  <a:srgbClr val="000000">
                    <a:alpha val="43137"/>
                  </a:srgbClr>
                </a:outerShdw>
              </a:effectLst>
              <a:latin typeface="+mn-ea"/>
            </a:endParaRPr>
          </a:p>
        </p:txBody>
      </p:sp>
      <p:sp>
        <p:nvSpPr>
          <p:cNvPr id="11" name="Rectangle 4"/>
          <p:cNvSpPr>
            <a:spLocks noChangeArrowheads="1"/>
          </p:cNvSpPr>
          <p:nvPr/>
        </p:nvSpPr>
        <p:spPr bwMode="auto">
          <a:xfrm>
            <a:off x="2813505" y="1321061"/>
            <a:ext cx="3516989"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單式限價委託以委託價格退單</a:t>
            </a:r>
          </a:p>
        </p:txBody>
      </p:sp>
      <p:sp>
        <p:nvSpPr>
          <p:cNvPr id="12"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單式委託範例</a:t>
            </a:r>
            <a:endParaRPr lang="zh-TW" altLang="en-US" b="1" dirty="0">
              <a:solidFill>
                <a:srgbClr val="FFFF00"/>
              </a:solidFill>
              <a:effectLst>
                <a:outerShdw blurRad="38100" dist="38100" dir="2700000" algn="tl">
                  <a:srgbClr val="000000"/>
                </a:outerShdw>
              </a:effectLst>
              <a:latin typeface="+mn-ea"/>
            </a:endParaRPr>
          </a:p>
        </p:txBody>
      </p:sp>
    </p:spTree>
    <p:extLst>
      <p:ext uri="{BB962C8B-B14F-4D97-AF65-F5344CB8AC3E}">
        <p14:creationId xmlns:p14="http://schemas.microsoft.com/office/powerpoint/2010/main" val="280674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7583" y="2204864"/>
            <a:ext cx="5288514" cy="4117768"/>
          </a:xfrm>
        </p:spPr>
        <p:txBody>
          <a:bodyPr/>
          <a:lstStyle/>
          <a:p>
            <a:pPr marL="342900" lvl="1" indent="-342900">
              <a:lnSpc>
                <a:spcPts val="2400"/>
              </a:lnSpc>
              <a:spcBef>
                <a:spcPts val="400"/>
              </a:spcBef>
              <a:spcAft>
                <a:spcPts val="400"/>
              </a:spcAft>
              <a:buClr>
                <a:schemeClr val="tx1"/>
              </a:buClr>
              <a:buFont typeface="Wingdings" pitchFamily="2" charset="2"/>
              <a:buChar char="n"/>
              <a:defRPr/>
            </a:pPr>
            <a:r>
              <a:rPr lang="zh-TW" altLang="en-US" sz="2000" b="1" kern="1200" dirty="0" smtClean="0">
                <a:solidFill>
                  <a:srgbClr val="FFFF00"/>
                </a:solidFill>
                <a:latin typeface="+mn-ea"/>
              </a:rPr>
              <a:t>賣出範例</a:t>
            </a:r>
            <a:endParaRPr lang="en-US" altLang="zh-TW" sz="2000" b="1" kern="1200" dirty="0" smtClean="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假設</a:t>
            </a:r>
            <a:r>
              <a:rPr lang="en-US" altLang="zh-TW" sz="2000" dirty="0">
                <a:solidFill>
                  <a:srgbClr val="FFFF00"/>
                </a:solidFill>
                <a:latin typeface="+mn-ea"/>
              </a:rPr>
              <a:t>TXO</a:t>
            </a:r>
            <a:r>
              <a:rPr lang="zh-TW" altLang="en-US" sz="2000" dirty="0">
                <a:solidFill>
                  <a:srgbClr val="FFFF00"/>
                </a:solidFill>
                <a:latin typeface="+mn-ea"/>
              </a:rPr>
              <a:t>次近月履約價</a:t>
            </a:r>
            <a:r>
              <a:rPr lang="en-US" altLang="zh-TW" sz="2000" dirty="0">
                <a:solidFill>
                  <a:srgbClr val="FFFF00"/>
                </a:solidFill>
                <a:latin typeface="+mn-ea"/>
              </a:rPr>
              <a:t>9700</a:t>
            </a:r>
            <a:r>
              <a:rPr lang="zh-TW" altLang="en-US" sz="2000" dirty="0">
                <a:solidFill>
                  <a:srgbClr val="FFFF00"/>
                </a:solidFill>
                <a:latin typeface="+mn-ea"/>
              </a:rPr>
              <a:t>賣權即時價格區間下限為</a:t>
            </a:r>
            <a:r>
              <a:rPr lang="en-US" altLang="zh-TW" sz="2000" dirty="0">
                <a:solidFill>
                  <a:srgbClr val="FFFF00"/>
                </a:solidFill>
                <a:latin typeface="+mn-ea"/>
              </a:rPr>
              <a:t>20</a:t>
            </a:r>
            <a:r>
              <a:rPr lang="zh-TW" altLang="en-US" sz="2000" dirty="0">
                <a:solidFill>
                  <a:srgbClr val="FFFF00"/>
                </a:solidFill>
                <a:latin typeface="+mn-ea"/>
              </a:rPr>
              <a:t>點</a:t>
            </a:r>
            <a:endParaRPr lang="en-US" altLang="zh-TW" sz="2000" dirty="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smtClean="0">
                <a:solidFill>
                  <a:srgbClr val="FFFF00"/>
                </a:solidFill>
                <a:latin typeface="+mn-ea"/>
              </a:rPr>
              <a:t>若</a:t>
            </a:r>
            <a:r>
              <a:rPr lang="zh-TW" altLang="en-US" sz="2000" dirty="0">
                <a:solidFill>
                  <a:srgbClr val="FFFF00"/>
                </a:solidFill>
                <a:latin typeface="+mn-ea"/>
              </a:rPr>
              <a:t>交易人</a:t>
            </a:r>
            <a:r>
              <a:rPr lang="zh-TW" altLang="en-US" sz="2000" dirty="0" smtClean="0">
                <a:solidFill>
                  <a:srgbClr val="FFFF00"/>
                </a:solidFill>
                <a:latin typeface="+mn-ea"/>
              </a:rPr>
              <a:t>以</a:t>
            </a:r>
            <a:r>
              <a:rPr lang="en-US" altLang="zh-TW" sz="2000" dirty="0">
                <a:solidFill>
                  <a:srgbClr val="FFFF00"/>
                </a:solidFill>
                <a:latin typeface="+mn-ea"/>
              </a:rPr>
              <a:t>1</a:t>
            </a:r>
            <a:r>
              <a:rPr lang="en-US" altLang="zh-TW" sz="2000" dirty="0" smtClean="0">
                <a:solidFill>
                  <a:srgbClr val="FFFF00"/>
                </a:solidFill>
                <a:latin typeface="+mn-ea"/>
              </a:rPr>
              <a:t>5</a:t>
            </a:r>
            <a:r>
              <a:rPr lang="zh-TW" altLang="en-US" sz="2000" dirty="0" smtClean="0">
                <a:solidFill>
                  <a:srgbClr val="FFFF00"/>
                </a:solidFill>
                <a:latin typeface="+mn-ea"/>
              </a:rPr>
              <a:t>點限價委託賣出</a:t>
            </a:r>
            <a:r>
              <a:rPr lang="en-US" altLang="zh-TW" sz="2000" dirty="0">
                <a:solidFill>
                  <a:srgbClr val="FFFF00"/>
                </a:solidFill>
                <a:latin typeface="+mn-ea"/>
              </a:rPr>
              <a:t>2</a:t>
            </a:r>
            <a:r>
              <a:rPr lang="en-US" altLang="zh-TW" sz="2000" dirty="0" smtClean="0">
                <a:solidFill>
                  <a:srgbClr val="FFFF00"/>
                </a:solidFill>
                <a:latin typeface="+mn-ea"/>
              </a:rPr>
              <a:t>0</a:t>
            </a:r>
            <a:r>
              <a:rPr lang="zh-TW" altLang="en-US" sz="2000" dirty="0" smtClean="0">
                <a:solidFill>
                  <a:srgbClr val="FFFF00"/>
                </a:solidFill>
                <a:latin typeface="+mn-ea"/>
              </a:rPr>
              <a:t>口履約價</a:t>
            </a:r>
            <a:r>
              <a:rPr lang="en-US" altLang="zh-TW" sz="2000" dirty="0" smtClean="0">
                <a:solidFill>
                  <a:srgbClr val="FFFF00"/>
                </a:solidFill>
                <a:latin typeface="+mn-ea"/>
              </a:rPr>
              <a:t>9700</a:t>
            </a:r>
            <a:r>
              <a:rPr lang="zh-TW" altLang="en-US" sz="2000" dirty="0" smtClean="0">
                <a:solidFill>
                  <a:srgbClr val="FFFF00"/>
                </a:solidFill>
                <a:latin typeface="+mn-ea"/>
              </a:rPr>
              <a:t>賣權</a:t>
            </a:r>
            <a:endParaRPr lang="en-US" altLang="zh-TW" sz="2000" dirty="0" smtClean="0">
              <a:solidFill>
                <a:srgbClr val="FFFF00"/>
              </a:solidFill>
              <a:latin typeface="+mn-ea"/>
            </a:endParaRP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依當時委託簿試算，該委託可能成交價為</a:t>
            </a:r>
            <a:r>
              <a:rPr lang="en-US" altLang="zh-TW" sz="2000" dirty="0">
                <a:solidFill>
                  <a:srgbClr val="FFFF00"/>
                </a:solidFill>
                <a:latin typeface="+mn-ea"/>
              </a:rPr>
              <a:t>49</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a:t>
            </a:r>
            <a:r>
              <a:rPr lang="en-US" altLang="zh-TW" sz="2000" dirty="0">
                <a:solidFill>
                  <a:srgbClr val="FFFF00"/>
                </a:solidFill>
                <a:latin typeface="+mn-ea"/>
              </a:rPr>
              <a:t>28</a:t>
            </a:r>
            <a:r>
              <a:rPr lang="zh-TW" altLang="en-US" sz="2000" dirty="0">
                <a:solidFill>
                  <a:srgbClr val="FFFF00"/>
                </a:solidFill>
                <a:latin typeface="+mn-ea"/>
              </a:rPr>
              <a:t>點</a:t>
            </a:r>
            <a:r>
              <a:rPr lang="en-US" altLang="zh-TW" sz="2000" dirty="0">
                <a:solidFill>
                  <a:srgbClr val="FFFF00"/>
                </a:solidFill>
                <a:latin typeface="+mn-ea"/>
              </a:rPr>
              <a:t>5</a:t>
            </a:r>
            <a:r>
              <a:rPr lang="zh-TW" altLang="en-US" sz="2000" dirty="0">
                <a:solidFill>
                  <a:srgbClr val="FFFF00"/>
                </a:solidFill>
                <a:latin typeface="+mn-ea"/>
              </a:rPr>
              <a:t>口，剩餘</a:t>
            </a:r>
            <a:r>
              <a:rPr lang="en-US" altLang="zh-TW" sz="2000" dirty="0">
                <a:solidFill>
                  <a:srgbClr val="FFFF00"/>
                </a:solidFill>
                <a:latin typeface="+mn-ea"/>
              </a:rPr>
              <a:t>10</a:t>
            </a:r>
            <a:r>
              <a:rPr lang="zh-TW" altLang="en-US" sz="2000" dirty="0">
                <a:solidFill>
                  <a:srgbClr val="FFFF00"/>
                </a:solidFill>
                <a:latin typeface="+mn-ea"/>
              </a:rPr>
              <a:t>口因無可成交相對方，無法計算出可能成交價</a:t>
            </a: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ROD</a:t>
            </a:r>
            <a:r>
              <a:rPr lang="zh-TW" altLang="en-US" sz="2000" dirty="0">
                <a:solidFill>
                  <a:srgbClr val="FFFF00"/>
                </a:solidFill>
                <a:latin typeface="+mn-ea"/>
              </a:rPr>
              <a:t>或</a:t>
            </a:r>
            <a:r>
              <a:rPr lang="en-US" altLang="zh-TW" sz="2000" dirty="0">
                <a:solidFill>
                  <a:srgbClr val="FFFF00"/>
                </a:solidFill>
                <a:latin typeface="+mn-ea"/>
              </a:rPr>
              <a:t>IOC</a:t>
            </a:r>
            <a:r>
              <a:rPr lang="zh-TW" altLang="en-US" sz="2000" dirty="0">
                <a:solidFill>
                  <a:srgbClr val="FFFF00"/>
                </a:solidFill>
                <a:latin typeface="+mn-ea"/>
              </a:rPr>
              <a:t>： </a:t>
            </a:r>
            <a:r>
              <a:rPr lang="en-US" altLang="zh-TW" sz="2000" dirty="0">
                <a:solidFill>
                  <a:srgbClr val="00FF00"/>
                </a:solidFill>
                <a:latin typeface="+mn-ea"/>
              </a:rPr>
              <a:t>49</a:t>
            </a:r>
            <a:r>
              <a:rPr lang="zh-TW" altLang="en-US" sz="2000" dirty="0">
                <a:solidFill>
                  <a:srgbClr val="00FF00"/>
                </a:solidFill>
                <a:latin typeface="+mn-ea"/>
              </a:rPr>
              <a:t>點</a:t>
            </a:r>
            <a:r>
              <a:rPr lang="en-US" altLang="zh-TW" sz="2000" dirty="0">
                <a:solidFill>
                  <a:srgbClr val="00FF00"/>
                </a:solidFill>
                <a:latin typeface="+mn-ea"/>
              </a:rPr>
              <a:t>5</a:t>
            </a:r>
            <a:r>
              <a:rPr lang="zh-TW" altLang="en-US" sz="2000" dirty="0">
                <a:solidFill>
                  <a:srgbClr val="00FF00"/>
                </a:solidFill>
                <a:latin typeface="+mn-ea"/>
              </a:rPr>
              <a:t>口、</a:t>
            </a:r>
            <a:r>
              <a:rPr lang="en-US" altLang="zh-TW" sz="2000" dirty="0">
                <a:solidFill>
                  <a:srgbClr val="00FF00"/>
                </a:solidFill>
                <a:latin typeface="+mn-ea"/>
              </a:rPr>
              <a:t>28</a:t>
            </a:r>
            <a:r>
              <a:rPr lang="zh-TW" altLang="en-US" sz="2000" dirty="0">
                <a:solidFill>
                  <a:srgbClr val="00FF00"/>
                </a:solidFill>
                <a:latin typeface="+mn-ea"/>
              </a:rPr>
              <a:t>點</a:t>
            </a:r>
            <a:r>
              <a:rPr lang="en-US" altLang="zh-TW" sz="2000" dirty="0">
                <a:solidFill>
                  <a:srgbClr val="00FF00"/>
                </a:solidFill>
                <a:latin typeface="+mn-ea"/>
              </a:rPr>
              <a:t>5</a:t>
            </a:r>
            <a:r>
              <a:rPr lang="zh-TW" altLang="en-US" sz="2000" dirty="0">
                <a:solidFill>
                  <a:srgbClr val="00FF00"/>
                </a:solidFill>
                <a:latin typeface="+mn-ea"/>
              </a:rPr>
              <a:t>口</a:t>
            </a:r>
            <a:r>
              <a:rPr lang="zh-TW" altLang="en-US" sz="2000" dirty="0">
                <a:solidFill>
                  <a:srgbClr val="FFFF00"/>
                </a:solidFill>
                <a:latin typeface="+mn-ea"/>
              </a:rPr>
              <a:t>成交，</a:t>
            </a:r>
            <a:r>
              <a:rPr lang="zh-TW" altLang="en-US" sz="2000" dirty="0">
                <a:solidFill>
                  <a:srgbClr val="00FF00"/>
                </a:solidFill>
                <a:latin typeface="+mn-ea"/>
              </a:rPr>
              <a:t>剩餘</a:t>
            </a:r>
            <a:r>
              <a:rPr lang="en-US" altLang="zh-TW" sz="2000" dirty="0">
                <a:solidFill>
                  <a:srgbClr val="00FF00"/>
                </a:solidFill>
                <a:latin typeface="+mn-ea"/>
              </a:rPr>
              <a:t>10</a:t>
            </a:r>
            <a:r>
              <a:rPr lang="zh-TW" altLang="en-US" sz="2000" dirty="0">
                <a:solidFill>
                  <a:srgbClr val="00FF00"/>
                </a:solidFill>
                <a:latin typeface="+mn-ea"/>
              </a:rPr>
              <a:t>口因委託價</a:t>
            </a:r>
            <a:r>
              <a:rPr lang="en-US" altLang="zh-TW" sz="2000" dirty="0">
                <a:solidFill>
                  <a:srgbClr val="00FF00"/>
                </a:solidFill>
                <a:latin typeface="+mn-ea"/>
              </a:rPr>
              <a:t>15</a:t>
            </a:r>
            <a:r>
              <a:rPr lang="zh-TW" altLang="en-US" sz="2000" dirty="0">
                <a:solidFill>
                  <a:srgbClr val="00FF00"/>
                </a:solidFill>
                <a:latin typeface="+mn-ea"/>
              </a:rPr>
              <a:t>點低於即時價格區間下限退單</a:t>
            </a:r>
          </a:p>
          <a:p>
            <a:pPr marL="742950" lvl="2" indent="-342900">
              <a:lnSpc>
                <a:spcPts val="2400"/>
              </a:lnSpc>
              <a:spcBef>
                <a:spcPts val="400"/>
              </a:spcBef>
              <a:spcAft>
                <a:spcPts val="400"/>
              </a:spcAft>
              <a:buClr>
                <a:schemeClr val="tx1"/>
              </a:buClr>
              <a:buFont typeface="Wingdings" pitchFamily="2" charset="2"/>
              <a:buChar char="u"/>
              <a:defRPr/>
            </a:pPr>
            <a:r>
              <a:rPr lang="zh-TW" altLang="en-US" sz="2000" dirty="0">
                <a:solidFill>
                  <a:srgbClr val="FFFF00"/>
                </a:solidFill>
                <a:latin typeface="+mn-ea"/>
              </a:rPr>
              <a:t>若委託條件為</a:t>
            </a:r>
            <a:r>
              <a:rPr lang="en-US" altLang="zh-TW" sz="2000" dirty="0">
                <a:solidFill>
                  <a:srgbClr val="FFFF00"/>
                </a:solidFill>
                <a:latin typeface="+mn-ea"/>
              </a:rPr>
              <a:t>FOK</a:t>
            </a:r>
            <a:r>
              <a:rPr lang="zh-TW" altLang="en-US" sz="2000" dirty="0">
                <a:solidFill>
                  <a:srgbClr val="FFFF00"/>
                </a:solidFill>
                <a:latin typeface="+mn-ea"/>
              </a:rPr>
              <a:t>：</a:t>
            </a:r>
            <a:r>
              <a:rPr lang="zh-TW" altLang="en-US" sz="2000" dirty="0">
                <a:solidFill>
                  <a:srgbClr val="00FF00"/>
                </a:solidFill>
                <a:latin typeface="+mn-ea"/>
              </a:rPr>
              <a:t>整筆委託退</a:t>
            </a:r>
            <a:r>
              <a:rPr lang="zh-TW" altLang="en-US" sz="2000" dirty="0" smtClean="0">
                <a:solidFill>
                  <a:srgbClr val="00FF00"/>
                </a:solidFill>
                <a:latin typeface="+mn-ea"/>
              </a:rPr>
              <a:t>單</a:t>
            </a:r>
            <a:endParaRPr lang="zh-TW" altLang="en-US" sz="2000" dirty="0">
              <a:solidFill>
                <a:srgbClr val="00FF00"/>
              </a:solidFill>
              <a:latin typeface="+mn-ea"/>
            </a:endParaRPr>
          </a:p>
        </p:txBody>
      </p:sp>
      <p:graphicFrame>
        <p:nvGraphicFramePr>
          <p:cNvPr id="6" name="表格 5"/>
          <p:cNvGraphicFramePr>
            <a:graphicFrameLocks noGrp="1"/>
          </p:cNvGraphicFramePr>
          <p:nvPr>
            <p:extLst>
              <p:ext uri="{D42A27DB-BD31-4B8C-83A1-F6EECF244321}">
                <p14:modId xmlns:p14="http://schemas.microsoft.com/office/powerpoint/2010/main" val="1392206790"/>
              </p:ext>
            </p:extLst>
          </p:nvPr>
        </p:nvGraphicFramePr>
        <p:xfrm>
          <a:off x="5765283" y="2564904"/>
          <a:ext cx="2263101" cy="3358993"/>
        </p:xfrm>
        <a:graphic>
          <a:graphicData uri="http://schemas.openxmlformats.org/drawingml/2006/table">
            <a:tbl>
              <a:tblPr firstRow="1" bandRow="1">
                <a:tableStyleId>{5940675A-B579-460E-94D1-54222C63F5DA}</a:tableStyleId>
              </a:tblPr>
              <a:tblGrid>
                <a:gridCol w="657288">
                  <a:extLst>
                    <a:ext uri="{9D8B030D-6E8A-4147-A177-3AD203B41FA5}">
                      <a16:colId xmlns:a16="http://schemas.microsoft.com/office/drawing/2014/main" xmlns="" val="20000"/>
                    </a:ext>
                  </a:extLst>
                </a:gridCol>
                <a:gridCol w="896303">
                  <a:extLst>
                    <a:ext uri="{9D8B030D-6E8A-4147-A177-3AD203B41FA5}">
                      <a16:colId xmlns:a16="http://schemas.microsoft.com/office/drawing/2014/main" xmlns="" val="20001"/>
                    </a:ext>
                  </a:extLst>
                </a:gridCol>
                <a:gridCol w="709510">
                  <a:extLst>
                    <a:ext uri="{9D8B030D-6E8A-4147-A177-3AD203B41FA5}">
                      <a16:colId xmlns:a16="http://schemas.microsoft.com/office/drawing/2014/main" xmlns="" val="20002"/>
                    </a:ext>
                  </a:extLst>
                </a:gridCol>
              </a:tblGrid>
              <a:tr h="305363">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05363">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05363">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05363">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05363">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05363">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05363">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05363">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05363">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305363">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305363">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cxnSp>
        <p:nvCxnSpPr>
          <p:cNvPr id="7" name="直線接點 6"/>
          <p:cNvCxnSpPr/>
          <p:nvPr/>
        </p:nvCxnSpPr>
        <p:spPr bwMode="auto">
          <a:xfrm>
            <a:off x="5765283" y="4685581"/>
            <a:ext cx="2175029" cy="504"/>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8" name="文字方塊 7"/>
          <p:cNvSpPr txBox="1"/>
          <p:nvPr/>
        </p:nvSpPr>
        <p:spPr>
          <a:xfrm>
            <a:off x="7955010" y="4224420"/>
            <a:ext cx="1160223" cy="923330"/>
          </a:xfrm>
          <a:prstGeom prst="rect">
            <a:avLst/>
          </a:prstGeom>
          <a:noFill/>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mn-ea"/>
              </a:rPr>
              <a:t>即時價格區間下限</a:t>
            </a:r>
            <a:r>
              <a:rPr lang="en-US" altLang="zh-TW" b="1" dirty="0" smtClean="0">
                <a:solidFill>
                  <a:srgbClr val="00FF00"/>
                </a:solidFill>
                <a:effectLst>
                  <a:outerShdw blurRad="38100" dist="38100" dir="2700000" algn="tl">
                    <a:srgbClr val="000000">
                      <a:alpha val="43137"/>
                    </a:srgbClr>
                  </a:outerShdw>
                </a:effectLst>
                <a:latin typeface="+mn-ea"/>
              </a:rPr>
              <a:t>20</a:t>
            </a:r>
            <a:r>
              <a:rPr lang="zh-TW" altLang="en-US" b="1" dirty="0" smtClean="0">
                <a:solidFill>
                  <a:srgbClr val="00FF00"/>
                </a:solidFill>
                <a:effectLst>
                  <a:outerShdw blurRad="38100" dist="38100" dir="2700000" algn="tl">
                    <a:srgbClr val="000000">
                      <a:alpha val="43137"/>
                    </a:srgbClr>
                  </a:outerShdw>
                </a:effectLst>
                <a:latin typeface="+mn-ea"/>
              </a:rPr>
              <a:t>點</a:t>
            </a:r>
            <a:endParaRPr lang="zh-TW" altLang="en-US" b="1" dirty="0">
              <a:solidFill>
                <a:srgbClr val="00FF00"/>
              </a:solidFill>
              <a:effectLst>
                <a:outerShdw blurRad="38100" dist="38100" dir="2700000" algn="tl">
                  <a:srgbClr val="000000">
                    <a:alpha val="43137"/>
                  </a:srgbClr>
                </a:outerShdw>
              </a:effectLst>
              <a:latin typeface="+mn-ea"/>
            </a:endParaRPr>
          </a:p>
        </p:txBody>
      </p:sp>
      <p:sp>
        <p:nvSpPr>
          <p:cNvPr id="10"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單式委託範例</a:t>
            </a:r>
            <a:endParaRPr lang="zh-TW" altLang="en-US" b="1" dirty="0">
              <a:solidFill>
                <a:srgbClr val="FFFF00"/>
              </a:solidFill>
              <a:effectLst>
                <a:outerShdw blurRad="38100" dist="38100" dir="2700000" algn="tl">
                  <a:srgbClr val="000000"/>
                </a:outerShdw>
              </a:effectLst>
              <a:latin typeface="+mn-ea"/>
            </a:endParaRPr>
          </a:p>
        </p:txBody>
      </p:sp>
      <p:sp>
        <p:nvSpPr>
          <p:cNvPr id="11" name="Rectangle 4"/>
          <p:cNvSpPr>
            <a:spLocks noChangeArrowheads="1"/>
          </p:cNvSpPr>
          <p:nvPr/>
        </p:nvSpPr>
        <p:spPr bwMode="auto">
          <a:xfrm>
            <a:off x="2813505" y="1321061"/>
            <a:ext cx="3516989"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單式限價委託以委託價格退單</a:t>
            </a:r>
          </a:p>
        </p:txBody>
      </p:sp>
    </p:spTree>
    <p:extLst>
      <p:ext uri="{BB962C8B-B14F-4D97-AF65-F5344CB8AC3E}">
        <p14:creationId xmlns:p14="http://schemas.microsoft.com/office/powerpoint/2010/main" val="619126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0" y="1916832"/>
            <a:ext cx="5364088" cy="4316214"/>
          </a:xfrm>
        </p:spPr>
        <p:txBody>
          <a:bodyPr/>
          <a:lstStyle/>
          <a:p>
            <a:pPr marL="342900" lvl="1" indent="-342900">
              <a:lnSpc>
                <a:spcPct val="100000"/>
              </a:lnSpc>
              <a:spcBef>
                <a:spcPts val="400"/>
              </a:spcBef>
              <a:spcAft>
                <a:spcPts val="0"/>
              </a:spcAft>
              <a:buClr>
                <a:schemeClr val="tx1"/>
              </a:buClr>
              <a:buFont typeface="Wingdings" pitchFamily="2" charset="2"/>
              <a:buChar char="n"/>
              <a:defRPr/>
            </a:pPr>
            <a:r>
              <a:rPr lang="zh-TW" altLang="en-US" sz="2000" kern="1200" dirty="0" smtClean="0">
                <a:solidFill>
                  <a:srgbClr val="FFFF00"/>
                </a:solidFill>
                <a:latin typeface="+mn-ea"/>
              </a:rPr>
              <a:t>假設</a:t>
            </a:r>
            <a:r>
              <a:rPr lang="en-US" altLang="zh-TW" sz="2000" kern="1200" dirty="0" smtClean="0">
                <a:solidFill>
                  <a:srgbClr val="FFFF00"/>
                </a:solidFill>
                <a:latin typeface="+mn-ea"/>
              </a:rPr>
              <a:t>TXO</a:t>
            </a:r>
            <a:r>
              <a:rPr lang="zh-TW" altLang="en-US" sz="2000" kern="1200" dirty="0">
                <a:solidFill>
                  <a:srgbClr val="FFFF00"/>
                </a:solidFill>
                <a:latin typeface="+mn-ea"/>
              </a:rPr>
              <a:t>次</a:t>
            </a:r>
            <a:r>
              <a:rPr lang="zh-TW" altLang="en-US" sz="2000" kern="1200" dirty="0" smtClean="0">
                <a:solidFill>
                  <a:srgbClr val="FFFF00"/>
                </a:solidFill>
                <a:latin typeface="+mn-ea"/>
              </a:rPr>
              <a:t>近</a:t>
            </a:r>
            <a:r>
              <a:rPr lang="zh-TW" altLang="en-US" sz="2000" kern="1200" dirty="0">
                <a:solidFill>
                  <a:srgbClr val="FFFF00"/>
                </a:solidFill>
                <a:latin typeface="+mn-ea"/>
              </a:rPr>
              <a:t>月履約價</a:t>
            </a:r>
            <a:r>
              <a:rPr lang="en-US" altLang="zh-TW" sz="2000" kern="1200" dirty="0">
                <a:solidFill>
                  <a:srgbClr val="FFFF00"/>
                </a:solidFill>
                <a:latin typeface="+mn-ea"/>
              </a:rPr>
              <a:t>9600</a:t>
            </a:r>
            <a:r>
              <a:rPr lang="zh-TW" altLang="en-US" sz="2000" kern="1200" dirty="0">
                <a:solidFill>
                  <a:srgbClr val="FFFF00"/>
                </a:solidFill>
                <a:latin typeface="+mn-ea"/>
              </a:rPr>
              <a:t>賣</a:t>
            </a:r>
            <a:r>
              <a:rPr lang="zh-TW" altLang="en-US" sz="2000" kern="1200" dirty="0" smtClean="0">
                <a:solidFill>
                  <a:srgbClr val="FFFF00"/>
                </a:solidFill>
                <a:latin typeface="+mn-ea"/>
              </a:rPr>
              <a:t>權即時</a:t>
            </a:r>
            <a:r>
              <a:rPr lang="zh-TW" altLang="en-US" sz="2000" kern="1200" dirty="0">
                <a:solidFill>
                  <a:srgbClr val="FFFF00"/>
                </a:solidFill>
                <a:latin typeface="+mn-ea"/>
              </a:rPr>
              <a:t>價格區間上限為</a:t>
            </a:r>
            <a:r>
              <a:rPr lang="en-US" altLang="zh-TW" sz="2000" kern="1200" dirty="0">
                <a:solidFill>
                  <a:srgbClr val="FFFF00"/>
                </a:solidFill>
                <a:latin typeface="+mn-ea"/>
              </a:rPr>
              <a:t>250</a:t>
            </a:r>
            <a:r>
              <a:rPr lang="zh-TW" altLang="en-US" sz="2000" kern="1200" dirty="0" smtClean="0">
                <a:solidFill>
                  <a:srgbClr val="FFFF00"/>
                </a:solidFill>
                <a:latin typeface="+mn-ea"/>
              </a:rPr>
              <a:t>點，下限為</a:t>
            </a:r>
            <a:r>
              <a:rPr lang="en-US" altLang="zh-TW" sz="2000" kern="1200" dirty="0" smtClean="0">
                <a:solidFill>
                  <a:srgbClr val="FFFF00"/>
                </a:solidFill>
                <a:latin typeface="+mn-ea"/>
              </a:rPr>
              <a:t>0.1</a:t>
            </a:r>
            <a:r>
              <a:rPr lang="zh-TW" altLang="en-US" sz="2000" kern="1200" dirty="0" smtClean="0">
                <a:solidFill>
                  <a:srgbClr val="FFFF00"/>
                </a:solidFill>
                <a:latin typeface="+mn-ea"/>
              </a:rPr>
              <a:t>點。履約價</a:t>
            </a:r>
            <a:r>
              <a:rPr lang="en-US" altLang="zh-TW" sz="2000" kern="1200" dirty="0" smtClean="0">
                <a:solidFill>
                  <a:srgbClr val="FFFF00"/>
                </a:solidFill>
                <a:latin typeface="+mn-ea"/>
              </a:rPr>
              <a:t>9500</a:t>
            </a:r>
            <a:r>
              <a:rPr lang="zh-TW" altLang="en-US" sz="2000" kern="1200" dirty="0" smtClean="0">
                <a:solidFill>
                  <a:srgbClr val="FFFF00"/>
                </a:solidFill>
                <a:latin typeface="+mn-ea"/>
              </a:rPr>
              <a:t>賣權即時價格區間上限為</a:t>
            </a:r>
            <a:r>
              <a:rPr lang="en-US" altLang="zh-TW" sz="2000" kern="1200" dirty="0" smtClean="0">
                <a:solidFill>
                  <a:srgbClr val="FFFF00"/>
                </a:solidFill>
                <a:latin typeface="+mn-ea"/>
              </a:rPr>
              <a:t>240</a:t>
            </a:r>
            <a:r>
              <a:rPr lang="zh-TW" altLang="en-US" sz="2000" kern="1200" dirty="0" smtClean="0">
                <a:solidFill>
                  <a:srgbClr val="FFFF00"/>
                </a:solidFill>
                <a:latin typeface="+mn-ea"/>
              </a:rPr>
              <a:t>點，下限為</a:t>
            </a:r>
            <a:r>
              <a:rPr lang="en-US" altLang="zh-TW" sz="2000" kern="1200" dirty="0" smtClean="0">
                <a:solidFill>
                  <a:srgbClr val="FFFF00"/>
                </a:solidFill>
                <a:latin typeface="+mn-ea"/>
              </a:rPr>
              <a:t>0.1</a:t>
            </a:r>
            <a:r>
              <a:rPr lang="zh-TW" altLang="en-US" sz="2000" kern="1200" dirty="0" smtClean="0">
                <a:solidFill>
                  <a:srgbClr val="FFFF00"/>
                </a:solidFill>
                <a:latin typeface="+mn-ea"/>
              </a:rPr>
              <a:t>點</a:t>
            </a:r>
            <a:endParaRPr lang="en-US" altLang="zh-TW" sz="2000" kern="1200" dirty="0" smtClean="0">
              <a:solidFill>
                <a:srgbClr val="FFFF00"/>
              </a:solidFill>
              <a:latin typeface="+mn-ea"/>
            </a:endParaRPr>
          </a:p>
          <a:p>
            <a:pPr marL="342900" lvl="2" indent="-165100">
              <a:lnSpc>
                <a:spcPct val="100000"/>
              </a:lnSpc>
              <a:spcBef>
                <a:spcPts val="200"/>
              </a:spcBef>
              <a:spcAft>
                <a:spcPts val="0"/>
              </a:spcAft>
              <a:buClr>
                <a:schemeClr val="tx1"/>
              </a:buClr>
              <a:buFont typeface="Wingdings" pitchFamily="2" charset="2"/>
              <a:buChar char="u"/>
              <a:defRPr/>
            </a:pPr>
            <a:r>
              <a:rPr lang="zh-TW" altLang="en-US" sz="1600" dirty="0" smtClean="0">
                <a:solidFill>
                  <a:srgbClr val="FFFF00"/>
                </a:solidFill>
                <a:latin typeface="+mn-ea"/>
              </a:rPr>
              <a:t>若交易人以「市價委託」</a:t>
            </a:r>
            <a:r>
              <a:rPr lang="zh-TW" altLang="en-US" sz="1600" dirty="0" smtClean="0">
                <a:solidFill>
                  <a:srgbClr val="00FF00"/>
                </a:solidFill>
                <a:latin typeface="+mn-ea"/>
              </a:rPr>
              <a:t>買進</a:t>
            </a:r>
            <a:r>
              <a:rPr lang="en-US" altLang="zh-TW" sz="1600" dirty="0" smtClean="0">
                <a:solidFill>
                  <a:srgbClr val="00FF00"/>
                </a:solidFill>
                <a:latin typeface="+mn-ea"/>
              </a:rPr>
              <a:t>9500p/</a:t>
            </a:r>
            <a:r>
              <a:rPr lang="zh-TW" altLang="en-US" sz="1600" dirty="0" smtClean="0">
                <a:solidFill>
                  <a:srgbClr val="00FF00"/>
                </a:solidFill>
                <a:latin typeface="+mn-ea"/>
              </a:rPr>
              <a:t>賣出</a:t>
            </a:r>
            <a:r>
              <a:rPr lang="en-US" altLang="zh-TW" sz="1600" dirty="0" smtClean="0">
                <a:solidFill>
                  <a:srgbClr val="00FF00"/>
                </a:solidFill>
                <a:latin typeface="+mn-ea"/>
              </a:rPr>
              <a:t>9600p</a:t>
            </a:r>
            <a:r>
              <a:rPr lang="zh-TW" altLang="en-US" sz="1600" dirty="0" smtClean="0">
                <a:solidFill>
                  <a:srgbClr val="00FF00"/>
                </a:solidFill>
                <a:latin typeface="+mn-ea"/>
              </a:rPr>
              <a:t> </a:t>
            </a:r>
            <a:r>
              <a:rPr lang="en-US" altLang="zh-TW" sz="1600" dirty="0">
                <a:solidFill>
                  <a:srgbClr val="FFFF00"/>
                </a:solidFill>
                <a:latin typeface="+mn-ea"/>
              </a:rPr>
              <a:t>1</a:t>
            </a:r>
            <a:r>
              <a:rPr lang="en-US" altLang="zh-TW" sz="1600" dirty="0" smtClean="0">
                <a:solidFill>
                  <a:srgbClr val="FFFF00"/>
                </a:solidFill>
                <a:latin typeface="+mn-ea"/>
              </a:rPr>
              <a:t>0</a:t>
            </a:r>
            <a:r>
              <a:rPr lang="zh-TW" altLang="en-US" sz="1600" dirty="0" smtClean="0">
                <a:solidFill>
                  <a:srgbClr val="FFFF00"/>
                </a:solidFill>
                <a:latin typeface="+mn-ea"/>
              </a:rPr>
              <a:t>口多頭價差組合式委託</a:t>
            </a:r>
            <a:endParaRPr lang="en-US" altLang="zh-TW" sz="1600" dirty="0" smtClean="0">
              <a:solidFill>
                <a:srgbClr val="FFFF00"/>
              </a:solidFill>
              <a:latin typeface="+mn-ea"/>
            </a:endParaRPr>
          </a:p>
          <a:p>
            <a:pPr marL="463550" lvl="2" indent="-285750">
              <a:lnSpc>
                <a:spcPct val="100000"/>
              </a:lnSpc>
              <a:spcBef>
                <a:spcPts val="200"/>
              </a:spcBef>
              <a:spcAft>
                <a:spcPts val="0"/>
              </a:spcAft>
              <a:buClr>
                <a:schemeClr val="tx1"/>
              </a:buClr>
              <a:buFont typeface="Wingdings" pitchFamily="2" charset="2"/>
              <a:buChar char="u"/>
              <a:defRPr/>
            </a:pPr>
            <a:r>
              <a:rPr lang="zh-TW" altLang="en-US" sz="1600" dirty="0">
                <a:solidFill>
                  <a:srgbClr val="FFFF00"/>
                </a:solidFill>
                <a:latin typeface="+mn-ea"/>
              </a:rPr>
              <a:t>依委託簿試算可能成交價</a:t>
            </a:r>
            <a:r>
              <a:rPr lang="en-US" altLang="zh-TW" sz="1600" dirty="0">
                <a:solidFill>
                  <a:srgbClr val="FFFF00"/>
                </a:solidFill>
                <a:latin typeface="+mn-ea"/>
              </a:rPr>
              <a:t>:</a:t>
            </a:r>
          </a:p>
          <a:p>
            <a:pPr marL="863600" lvl="3" indent="-285750">
              <a:lnSpc>
                <a:spcPct val="100000"/>
              </a:lnSpc>
              <a:spcBef>
                <a:spcPts val="200"/>
              </a:spcBef>
              <a:spcAft>
                <a:spcPts val="0"/>
              </a:spcAft>
              <a:buClr>
                <a:schemeClr val="tx1"/>
              </a:buClr>
              <a:buFont typeface="Wingdings" pitchFamily="2" charset="2"/>
              <a:buChar char="l"/>
              <a:defRPr/>
            </a:pPr>
            <a:r>
              <a:rPr lang="zh-TW" altLang="en-US" sz="1600" dirty="0">
                <a:solidFill>
                  <a:srgbClr val="FFFF00"/>
                </a:solidFill>
                <a:latin typeface="+mn-ea"/>
              </a:rPr>
              <a:t>履約價</a:t>
            </a:r>
            <a:r>
              <a:rPr lang="en-US" altLang="zh-TW" sz="1600" dirty="0">
                <a:solidFill>
                  <a:srgbClr val="FFFF00"/>
                </a:solidFill>
                <a:latin typeface="+mn-ea"/>
              </a:rPr>
              <a:t>9500</a:t>
            </a:r>
            <a:r>
              <a:rPr lang="zh-TW" altLang="en-US" sz="1600" dirty="0">
                <a:solidFill>
                  <a:srgbClr val="FFFF00"/>
                </a:solidFill>
                <a:latin typeface="+mn-ea"/>
              </a:rPr>
              <a:t>賣權可能成交價為</a:t>
            </a:r>
            <a:r>
              <a:rPr lang="en-US" altLang="zh-TW" sz="1600" dirty="0">
                <a:solidFill>
                  <a:srgbClr val="FFFF00"/>
                </a:solidFill>
                <a:latin typeface="+mn-ea"/>
              </a:rPr>
              <a:t>45.5</a:t>
            </a:r>
            <a:r>
              <a:rPr lang="zh-TW" altLang="en-US" sz="1600" dirty="0">
                <a:solidFill>
                  <a:srgbClr val="FFFF00"/>
                </a:solidFill>
                <a:latin typeface="+mn-ea"/>
              </a:rPr>
              <a:t>點</a:t>
            </a:r>
            <a:r>
              <a:rPr lang="en-US" altLang="zh-TW" sz="1600" dirty="0">
                <a:solidFill>
                  <a:srgbClr val="FFFF00"/>
                </a:solidFill>
                <a:latin typeface="+mn-ea"/>
              </a:rPr>
              <a:t>3</a:t>
            </a:r>
            <a:r>
              <a:rPr lang="zh-TW" altLang="en-US" sz="1600" dirty="0">
                <a:solidFill>
                  <a:srgbClr val="FFFF00"/>
                </a:solidFill>
                <a:latin typeface="+mn-ea"/>
              </a:rPr>
              <a:t>口、</a:t>
            </a:r>
            <a:r>
              <a:rPr lang="en-US" altLang="zh-TW" sz="1600" dirty="0">
                <a:solidFill>
                  <a:srgbClr val="FFFF00"/>
                </a:solidFill>
                <a:latin typeface="+mn-ea"/>
              </a:rPr>
              <a:t>46</a:t>
            </a:r>
            <a:r>
              <a:rPr lang="zh-TW" altLang="en-US" sz="1600" dirty="0">
                <a:solidFill>
                  <a:srgbClr val="FFFF00"/>
                </a:solidFill>
                <a:latin typeface="+mn-ea"/>
              </a:rPr>
              <a:t>點</a:t>
            </a:r>
            <a:r>
              <a:rPr lang="en-US" altLang="zh-TW" sz="1600" dirty="0">
                <a:solidFill>
                  <a:srgbClr val="FFFF00"/>
                </a:solidFill>
                <a:latin typeface="+mn-ea"/>
              </a:rPr>
              <a:t>3</a:t>
            </a:r>
            <a:r>
              <a:rPr lang="zh-TW" altLang="en-US" sz="1600" dirty="0">
                <a:solidFill>
                  <a:srgbClr val="FFFF00"/>
                </a:solidFill>
                <a:latin typeface="+mn-ea"/>
              </a:rPr>
              <a:t>口、</a:t>
            </a:r>
            <a:r>
              <a:rPr lang="en-US" altLang="zh-TW" sz="1600" dirty="0">
                <a:solidFill>
                  <a:srgbClr val="FFFF00"/>
                </a:solidFill>
                <a:latin typeface="+mn-ea"/>
              </a:rPr>
              <a:t>165</a:t>
            </a:r>
            <a:r>
              <a:rPr lang="zh-TW" altLang="en-US" sz="1600" dirty="0">
                <a:solidFill>
                  <a:srgbClr val="FFFF00"/>
                </a:solidFill>
                <a:latin typeface="+mn-ea"/>
              </a:rPr>
              <a:t>點</a:t>
            </a:r>
            <a:r>
              <a:rPr lang="en-US" altLang="zh-TW" sz="1600" dirty="0">
                <a:solidFill>
                  <a:srgbClr val="FFFF00"/>
                </a:solidFill>
                <a:latin typeface="+mn-ea"/>
              </a:rPr>
              <a:t>2</a:t>
            </a:r>
            <a:r>
              <a:rPr lang="zh-TW" altLang="en-US" sz="1600" dirty="0">
                <a:solidFill>
                  <a:srgbClr val="FFFF00"/>
                </a:solidFill>
                <a:latin typeface="+mn-ea"/>
              </a:rPr>
              <a:t>口、</a:t>
            </a:r>
            <a:r>
              <a:rPr lang="en-US" altLang="zh-TW" sz="1600" dirty="0">
                <a:solidFill>
                  <a:srgbClr val="FFFF00"/>
                </a:solidFill>
                <a:latin typeface="+mn-ea"/>
              </a:rPr>
              <a:t>255</a:t>
            </a:r>
            <a:r>
              <a:rPr lang="zh-TW" altLang="en-US" sz="1600" dirty="0">
                <a:solidFill>
                  <a:srgbClr val="FFFF00"/>
                </a:solidFill>
                <a:latin typeface="+mn-ea"/>
              </a:rPr>
              <a:t>點</a:t>
            </a:r>
            <a:r>
              <a:rPr lang="en-US" altLang="zh-TW" sz="1600" dirty="0">
                <a:solidFill>
                  <a:srgbClr val="FFFF00"/>
                </a:solidFill>
                <a:latin typeface="+mn-ea"/>
              </a:rPr>
              <a:t>2</a:t>
            </a:r>
            <a:r>
              <a:rPr lang="zh-TW" altLang="en-US" sz="1600" dirty="0">
                <a:solidFill>
                  <a:srgbClr val="FFFF00"/>
                </a:solidFill>
                <a:latin typeface="+mn-ea"/>
              </a:rPr>
              <a:t>口；</a:t>
            </a:r>
          </a:p>
          <a:p>
            <a:pPr marL="863600" lvl="3" indent="-285750">
              <a:lnSpc>
                <a:spcPct val="100000"/>
              </a:lnSpc>
              <a:spcBef>
                <a:spcPts val="200"/>
              </a:spcBef>
              <a:spcAft>
                <a:spcPts val="0"/>
              </a:spcAft>
              <a:buClr>
                <a:schemeClr val="tx1"/>
              </a:buClr>
              <a:buFont typeface="Wingdings" pitchFamily="2" charset="2"/>
              <a:buChar char="l"/>
              <a:defRPr/>
            </a:pPr>
            <a:r>
              <a:rPr lang="zh-TW" altLang="en-US" sz="1600" dirty="0">
                <a:solidFill>
                  <a:srgbClr val="FFFF00"/>
                </a:solidFill>
                <a:latin typeface="+mn-ea"/>
              </a:rPr>
              <a:t>履約價</a:t>
            </a:r>
            <a:r>
              <a:rPr lang="en-US" altLang="zh-TW" sz="1600" dirty="0">
                <a:solidFill>
                  <a:srgbClr val="FFFF00"/>
                </a:solidFill>
                <a:latin typeface="+mn-ea"/>
              </a:rPr>
              <a:t>9600</a:t>
            </a:r>
            <a:r>
              <a:rPr lang="zh-TW" altLang="en-US" sz="1600" dirty="0">
                <a:solidFill>
                  <a:srgbClr val="FFFF00"/>
                </a:solidFill>
                <a:latin typeface="+mn-ea"/>
              </a:rPr>
              <a:t>賣權可能成交價為</a:t>
            </a:r>
            <a:r>
              <a:rPr lang="en-US" altLang="zh-TW" sz="1600" dirty="0">
                <a:solidFill>
                  <a:srgbClr val="FFFF00"/>
                </a:solidFill>
                <a:latin typeface="+mn-ea"/>
              </a:rPr>
              <a:t>50</a:t>
            </a:r>
            <a:r>
              <a:rPr lang="zh-TW" altLang="en-US" sz="1600" dirty="0">
                <a:solidFill>
                  <a:srgbClr val="FFFF00"/>
                </a:solidFill>
                <a:latin typeface="+mn-ea"/>
              </a:rPr>
              <a:t>點</a:t>
            </a:r>
            <a:r>
              <a:rPr lang="en-US" altLang="zh-TW" sz="1600" dirty="0">
                <a:solidFill>
                  <a:srgbClr val="FFFF00"/>
                </a:solidFill>
                <a:latin typeface="+mn-ea"/>
              </a:rPr>
              <a:t>6</a:t>
            </a:r>
            <a:r>
              <a:rPr lang="zh-TW" altLang="en-US" sz="1600" dirty="0">
                <a:solidFill>
                  <a:srgbClr val="FFFF00"/>
                </a:solidFill>
                <a:latin typeface="+mn-ea"/>
              </a:rPr>
              <a:t>口、</a:t>
            </a:r>
            <a:r>
              <a:rPr lang="en-US" altLang="zh-TW" sz="1600" dirty="0">
                <a:solidFill>
                  <a:srgbClr val="FFFF00"/>
                </a:solidFill>
                <a:latin typeface="+mn-ea"/>
              </a:rPr>
              <a:t>48</a:t>
            </a:r>
            <a:r>
              <a:rPr lang="zh-TW" altLang="en-US" sz="1600" dirty="0">
                <a:solidFill>
                  <a:srgbClr val="FFFF00"/>
                </a:solidFill>
                <a:latin typeface="+mn-ea"/>
              </a:rPr>
              <a:t>點</a:t>
            </a:r>
            <a:r>
              <a:rPr lang="en-US" altLang="zh-TW" sz="1600" dirty="0">
                <a:solidFill>
                  <a:srgbClr val="FFFF00"/>
                </a:solidFill>
                <a:latin typeface="+mn-ea"/>
              </a:rPr>
              <a:t>4</a:t>
            </a:r>
            <a:r>
              <a:rPr lang="zh-TW" altLang="en-US" sz="1600" dirty="0">
                <a:solidFill>
                  <a:srgbClr val="FFFF00"/>
                </a:solidFill>
                <a:latin typeface="+mn-ea"/>
              </a:rPr>
              <a:t>口</a:t>
            </a:r>
          </a:p>
          <a:p>
            <a:pPr marL="342900" lvl="2" indent="-165100">
              <a:lnSpc>
                <a:spcPct val="100000"/>
              </a:lnSpc>
              <a:spcBef>
                <a:spcPts val="200"/>
              </a:spcBef>
              <a:spcAft>
                <a:spcPts val="0"/>
              </a:spcAft>
              <a:buClr>
                <a:schemeClr val="tx1"/>
              </a:buClr>
              <a:buFont typeface="Wingdings" pitchFamily="2" charset="2"/>
              <a:buChar char="u"/>
              <a:defRPr/>
            </a:pPr>
            <a:r>
              <a:rPr lang="zh-TW" altLang="en-US" sz="1600" dirty="0">
                <a:solidFill>
                  <a:srgbClr val="FFFF00"/>
                </a:solidFill>
                <a:latin typeface="+mn-ea"/>
              </a:rPr>
              <a:t>若委託條件為</a:t>
            </a:r>
            <a:r>
              <a:rPr lang="en-US" altLang="zh-TW" sz="1600" dirty="0">
                <a:solidFill>
                  <a:srgbClr val="FFFF00"/>
                </a:solidFill>
                <a:latin typeface="+mn-ea"/>
              </a:rPr>
              <a:t>IOC</a:t>
            </a:r>
            <a:r>
              <a:rPr lang="zh-TW" altLang="en-US" sz="1600" dirty="0">
                <a:solidFill>
                  <a:srgbClr val="FFFF00"/>
                </a:solidFill>
                <a:latin typeface="+mn-ea"/>
              </a:rPr>
              <a:t>：</a:t>
            </a:r>
          </a:p>
          <a:p>
            <a:pPr marL="863600" lvl="3" indent="-285750">
              <a:lnSpc>
                <a:spcPct val="100000"/>
              </a:lnSpc>
              <a:spcBef>
                <a:spcPts val="200"/>
              </a:spcBef>
              <a:spcAft>
                <a:spcPts val="0"/>
              </a:spcAft>
              <a:buClr>
                <a:schemeClr val="tx1"/>
              </a:buClr>
              <a:buFont typeface="Wingdings" pitchFamily="2" charset="2"/>
              <a:buChar char="l"/>
              <a:defRPr/>
            </a:pPr>
            <a:r>
              <a:rPr lang="en-US" altLang="zh-TW" sz="1600" dirty="0">
                <a:solidFill>
                  <a:srgbClr val="FFFF00"/>
                </a:solidFill>
                <a:latin typeface="+mn-ea"/>
              </a:rPr>
              <a:t>9500p (45.5</a:t>
            </a:r>
            <a:r>
              <a:rPr lang="zh-TW" altLang="en-US" sz="1600" dirty="0">
                <a:solidFill>
                  <a:srgbClr val="FFFF00"/>
                </a:solidFill>
                <a:latin typeface="+mn-ea"/>
              </a:rPr>
              <a:t>點</a:t>
            </a:r>
            <a:r>
              <a:rPr lang="en-US" altLang="zh-TW" sz="1600" dirty="0">
                <a:solidFill>
                  <a:srgbClr val="FFFF00"/>
                </a:solidFill>
                <a:latin typeface="+mn-ea"/>
              </a:rPr>
              <a:t>)/9600p (50</a:t>
            </a:r>
            <a:r>
              <a:rPr lang="zh-TW" altLang="en-US" sz="1600" dirty="0">
                <a:solidFill>
                  <a:srgbClr val="FFFF00"/>
                </a:solidFill>
                <a:latin typeface="+mn-ea"/>
              </a:rPr>
              <a:t>點</a:t>
            </a:r>
            <a:r>
              <a:rPr lang="en-US" altLang="zh-TW" sz="1600" dirty="0">
                <a:solidFill>
                  <a:srgbClr val="FFFF00"/>
                </a:solidFill>
                <a:latin typeface="+mn-ea"/>
              </a:rPr>
              <a:t>)</a:t>
            </a:r>
            <a:r>
              <a:rPr lang="zh-TW" altLang="en-US" sz="1600" dirty="0">
                <a:solidFill>
                  <a:srgbClr val="FFFF00"/>
                </a:solidFill>
                <a:latin typeface="+mn-ea"/>
              </a:rPr>
              <a:t>成交</a:t>
            </a:r>
            <a:r>
              <a:rPr lang="en-US" altLang="zh-TW" sz="1600" dirty="0">
                <a:solidFill>
                  <a:srgbClr val="FFFF00"/>
                </a:solidFill>
                <a:latin typeface="+mn-ea"/>
              </a:rPr>
              <a:t>3</a:t>
            </a:r>
            <a:r>
              <a:rPr lang="zh-TW" altLang="en-US" sz="1600" dirty="0">
                <a:solidFill>
                  <a:srgbClr val="FFFF00"/>
                </a:solidFill>
                <a:latin typeface="+mn-ea"/>
              </a:rPr>
              <a:t>口</a:t>
            </a:r>
          </a:p>
          <a:p>
            <a:pPr marL="863600" lvl="3" indent="-285750">
              <a:lnSpc>
                <a:spcPct val="100000"/>
              </a:lnSpc>
              <a:spcBef>
                <a:spcPts val="200"/>
              </a:spcBef>
              <a:spcAft>
                <a:spcPts val="0"/>
              </a:spcAft>
              <a:buClr>
                <a:schemeClr val="tx1"/>
              </a:buClr>
              <a:buFont typeface="Wingdings" pitchFamily="2" charset="2"/>
              <a:buChar char="l"/>
              <a:defRPr/>
            </a:pPr>
            <a:r>
              <a:rPr lang="en-US" altLang="zh-TW" sz="1600" dirty="0">
                <a:solidFill>
                  <a:srgbClr val="FFFF00"/>
                </a:solidFill>
                <a:latin typeface="+mn-ea"/>
              </a:rPr>
              <a:t>9500p (46</a:t>
            </a:r>
            <a:r>
              <a:rPr lang="zh-TW" altLang="en-US" sz="1600" dirty="0">
                <a:solidFill>
                  <a:srgbClr val="FFFF00"/>
                </a:solidFill>
                <a:latin typeface="+mn-ea"/>
              </a:rPr>
              <a:t>點</a:t>
            </a:r>
            <a:r>
              <a:rPr lang="en-US" altLang="zh-TW" sz="1600" dirty="0">
                <a:solidFill>
                  <a:srgbClr val="FFFF00"/>
                </a:solidFill>
                <a:latin typeface="+mn-ea"/>
              </a:rPr>
              <a:t>)/9600p (50</a:t>
            </a:r>
            <a:r>
              <a:rPr lang="zh-TW" altLang="en-US" sz="1600" dirty="0">
                <a:solidFill>
                  <a:srgbClr val="FFFF00"/>
                </a:solidFill>
                <a:latin typeface="+mn-ea"/>
              </a:rPr>
              <a:t>點</a:t>
            </a:r>
            <a:r>
              <a:rPr lang="en-US" altLang="zh-TW" sz="1600" dirty="0">
                <a:solidFill>
                  <a:srgbClr val="FFFF00"/>
                </a:solidFill>
                <a:latin typeface="+mn-ea"/>
              </a:rPr>
              <a:t>)</a:t>
            </a:r>
            <a:r>
              <a:rPr lang="zh-TW" altLang="en-US" sz="1600" dirty="0">
                <a:solidFill>
                  <a:srgbClr val="FFFF00"/>
                </a:solidFill>
                <a:latin typeface="+mn-ea"/>
              </a:rPr>
              <a:t>成交</a:t>
            </a:r>
            <a:r>
              <a:rPr lang="en-US" altLang="zh-TW" sz="1600" dirty="0">
                <a:solidFill>
                  <a:srgbClr val="FFFF00"/>
                </a:solidFill>
                <a:latin typeface="+mn-ea"/>
              </a:rPr>
              <a:t>3</a:t>
            </a:r>
            <a:r>
              <a:rPr lang="zh-TW" altLang="en-US" sz="1600" dirty="0">
                <a:solidFill>
                  <a:srgbClr val="FFFF00"/>
                </a:solidFill>
                <a:latin typeface="+mn-ea"/>
              </a:rPr>
              <a:t>口</a:t>
            </a:r>
          </a:p>
          <a:p>
            <a:pPr marL="863600" lvl="3" indent="-285750">
              <a:lnSpc>
                <a:spcPct val="100000"/>
              </a:lnSpc>
              <a:spcBef>
                <a:spcPts val="200"/>
              </a:spcBef>
              <a:spcAft>
                <a:spcPts val="0"/>
              </a:spcAft>
              <a:buClr>
                <a:schemeClr val="tx1"/>
              </a:buClr>
              <a:buFont typeface="Wingdings" pitchFamily="2" charset="2"/>
              <a:buChar char="l"/>
              <a:defRPr/>
            </a:pPr>
            <a:r>
              <a:rPr lang="en-US" altLang="zh-TW" sz="1600" dirty="0">
                <a:solidFill>
                  <a:srgbClr val="FFFF00"/>
                </a:solidFill>
                <a:latin typeface="+mn-ea"/>
              </a:rPr>
              <a:t>9500p (165</a:t>
            </a:r>
            <a:r>
              <a:rPr lang="zh-TW" altLang="en-US" sz="1600" dirty="0">
                <a:solidFill>
                  <a:srgbClr val="FFFF00"/>
                </a:solidFill>
                <a:latin typeface="+mn-ea"/>
              </a:rPr>
              <a:t>點</a:t>
            </a:r>
            <a:r>
              <a:rPr lang="en-US" altLang="zh-TW" sz="1600" dirty="0">
                <a:solidFill>
                  <a:srgbClr val="FFFF00"/>
                </a:solidFill>
                <a:latin typeface="+mn-ea"/>
              </a:rPr>
              <a:t>)/9600p (48</a:t>
            </a:r>
            <a:r>
              <a:rPr lang="zh-TW" altLang="en-US" sz="1600" dirty="0">
                <a:solidFill>
                  <a:srgbClr val="FFFF00"/>
                </a:solidFill>
                <a:latin typeface="+mn-ea"/>
              </a:rPr>
              <a:t>點</a:t>
            </a:r>
            <a:r>
              <a:rPr lang="en-US" altLang="zh-TW" sz="1600" dirty="0">
                <a:solidFill>
                  <a:srgbClr val="FFFF00"/>
                </a:solidFill>
                <a:latin typeface="+mn-ea"/>
              </a:rPr>
              <a:t>)</a:t>
            </a:r>
            <a:r>
              <a:rPr lang="zh-TW" altLang="en-US" sz="1600" dirty="0">
                <a:solidFill>
                  <a:srgbClr val="FFFF00"/>
                </a:solidFill>
                <a:latin typeface="+mn-ea"/>
              </a:rPr>
              <a:t>成交</a:t>
            </a:r>
            <a:r>
              <a:rPr lang="en-US" altLang="zh-TW" sz="1600" dirty="0">
                <a:solidFill>
                  <a:srgbClr val="FFFF00"/>
                </a:solidFill>
                <a:latin typeface="+mn-ea"/>
              </a:rPr>
              <a:t>2</a:t>
            </a:r>
            <a:r>
              <a:rPr lang="zh-TW" altLang="en-US" sz="1600" dirty="0" smtClean="0">
                <a:solidFill>
                  <a:srgbClr val="FFFF00"/>
                </a:solidFill>
                <a:latin typeface="+mn-ea"/>
              </a:rPr>
              <a:t>口</a:t>
            </a:r>
            <a:endParaRPr lang="en-US" altLang="zh-TW" sz="1600" dirty="0" smtClean="0">
              <a:solidFill>
                <a:srgbClr val="FFFF00"/>
              </a:solidFill>
              <a:latin typeface="+mn-ea"/>
            </a:endParaRPr>
          </a:p>
          <a:p>
            <a:pPr marL="863600" lvl="3" indent="-285750">
              <a:lnSpc>
                <a:spcPct val="100000"/>
              </a:lnSpc>
              <a:spcBef>
                <a:spcPts val="200"/>
              </a:spcBef>
              <a:spcAft>
                <a:spcPts val="0"/>
              </a:spcAft>
              <a:buClr>
                <a:schemeClr val="tx1"/>
              </a:buClr>
              <a:buFont typeface="Wingdings" pitchFamily="2" charset="2"/>
              <a:buChar char="l"/>
              <a:defRPr/>
            </a:pPr>
            <a:r>
              <a:rPr lang="en-US" altLang="zh-TW" sz="1600" dirty="0">
                <a:solidFill>
                  <a:srgbClr val="FFFF00"/>
                </a:solidFill>
                <a:latin typeface="+mn-ea"/>
              </a:rPr>
              <a:t>9500p (255</a:t>
            </a:r>
            <a:r>
              <a:rPr lang="zh-TW" altLang="en-US" sz="1600" dirty="0">
                <a:solidFill>
                  <a:srgbClr val="FFFF00"/>
                </a:solidFill>
                <a:latin typeface="+mn-ea"/>
              </a:rPr>
              <a:t>點</a:t>
            </a:r>
            <a:r>
              <a:rPr lang="en-US" altLang="zh-TW" sz="1600" dirty="0">
                <a:solidFill>
                  <a:srgbClr val="FFFF00"/>
                </a:solidFill>
                <a:latin typeface="+mn-ea"/>
              </a:rPr>
              <a:t>)/9600p (48</a:t>
            </a:r>
            <a:r>
              <a:rPr lang="zh-TW" altLang="en-US" sz="1600" dirty="0">
                <a:solidFill>
                  <a:srgbClr val="FFFF00"/>
                </a:solidFill>
                <a:latin typeface="+mn-ea"/>
              </a:rPr>
              <a:t>點</a:t>
            </a:r>
            <a:r>
              <a:rPr lang="en-US" altLang="zh-TW" sz="1600" dirty="0">
                <a:solidFill>
                  <a:srgbClr val="FFFF00"/>
                </a:solidFill>
                <a:latin typeface="+mn-ea"/>
              </a:rPr>
              <a:t>)</a:t>
            </a:r>
            <a:r>
              <a:rPr lang="zh-TW" altLang="en-US" sz="1600" dirty="0">
                <a:solidFill>
                  <a:srgbClr val="FFFF00"/>
                </a:solidFill>
                <a:latin typeface="+mn-ea"/>
              </a:rPr>
              <a:t>則因</a:t>
            </a:r>
            <a:r>
              <a:rPr lang="en-US" altLang="zh-TW" sz="1600" dirty="0">
                <a:solidFill>
                  <a:srgbClr val="FFFF00"/>
                </a:solidFill>
                <a:latin typeface="+mn-ea"/>
              </a:rPr>
              <a:t>9500</a:t>
            </a:r>
            <a:r>
              <a:rPr lang="zh-TW" altLang="en-US" sz="1600" dirty="0">
                <a:solidFill>
                  <a:srgbClr val="FFFF00"/>
                </a:solidFill>
                <a:latin typeface="+mn-ea"/>
              </a:rPr>
              <a:t>賣權高於</a:t>
            </a:r>
          </a:p>
          <a:p>
            <a:pPr marL="177800" lvl="2" indent="0">
              <a:lnSpc>
                <a:spcPct val="100000"/>
              </a:lnSpc>
              <a:spcBef>
                <a:spcPts val="200"/>
              </a:spcBef>
              <a:spcAft>
                <a:spcPts val="0"/>
              </a:spcAft>
              <a:buClr>
                <a:schemeClr val="tx1"/>
              </a:buClr>
              <a:buNone/>
              <a:defRPr/>
            </a:pPr>
            <a:r>
              <a:rPr lang="zh-TW" altLang="en-US" sz="1600" dirty="0">
                <a:solidFill>
                  <a:srgbClr val="FFFF00"/>
                </a:solidFill>
                <a:latin typeface="+mn-ea"/>
              </a:rPr>
              <a:t>     即時價格區間上限，則</a:t>
            </a:r>
            <a:r>
              <a:rPr lang="en-US" altLang="zh-TW" sz="1600" dirty="0">
                <a:solidFill>
                  <a:srgbClr val="FFFF00"/>
                </a:solidFill>
                <a:latin typeface="+mn-ea"/>
              </a:rPr>
              <a:t>2</a:t>
            </a:r>
            <a:r>
              <a:rPr lang="zh-TW" altLang="en-US" sz="1600" dirty="0">
                <a:solidFill>
                  <a:srgbClr val="FFFF00"/>
                </a:solidFill>
                <a:latin typeface="+mn-ea"/>
              </a:rPr>
              <a:t>口組合式委託退</a:t>
            </a:r>
            <a:r>
              <a:rPr lang="zh-TW" altLang="en-US" sz="1600" dirty="0" smtClean="0">
                <a:solidFill>
                  <a:srgbClr val="FFFF00"/>
                </a:solidFill>
                <a:latin typeface="+mn-ea"/>
              </a:rPr>
              <a:t>單</a:t>
            </a:r>
            <a:endParaRPr lang="en-US" altLang="zh-TW" sz="1600" dirty="0" smtClean="0">
              <a:solidFill>
                <a:srgbClr val="FFFF00"/>
              </a:solidFill>
              <a:latin typeface="+mn-ea"/>
            </a:endParaRPr>
          </a:p>
          <a:p>
            <a:pPr marL="342900" lvl="2" indent="-165100">
              <a:lnSpc>
                <a:spcPct val="100000"/>
              </a:lnSpc>
              <a:spcBef>
                <a:spcPts val="200"/>
              </a:spcBef>
              <a:spcAft>
                <a:spcPts val="0"/>
              </a:spcAft>
              <a:buClr>
                <a:schemeClr val="tx1"/>
              </a:buClr>
              <a:buFont typeface="Wingdings" pitchFamily="2" charset="2"/>
              <a:buChar char="u"/>
              <a:defRPr/>
            </a:pPr>
            <a:r>
              <a:rPr lang="zh-TW" altLang="en-US" sz="1600" dirty="0">
                <a:solidFill>
                  <a:srgbClr val="FFFF00"/>
                </a:solidFill>
                <a:latin typeface="+mn-ea"/>
              </a:rPr>
              <a:t>若委託條件為</a:t>
            </a:r>
            <a:r>
              <a:rPr lang="en-US" altLang="zh-TW" sz="1600" dirty="0">
                <a:solidFill>
                  <a:srgbClr val="FFFF00"/>
                </a:solidFill>
                <a:latin typeface="+mn-ea"/>
              </a:rPr>
              <a:t>FOK</a:t>
            </a:r>
            <a:r>
              <a:rPr lang="zh-TW" altLang="en-US" sz="1600" dirty="0">
                <a:solidFill>
                  <a:srgbClr val="FFFF00"/>
                </a:solidFill>
                <a:latin typeface="+mn-ea"/>
              </a:rPr>
              <a:t>：整筆委託退</a:t>
            </a:r>
            <a:r>
              <a:rPr lang="zh-TW" altLang="en-US" sz="1600" dirty="0" smtClean="0">
                <a:solidFill>
                  <a:srgbClr val="FFFF00"/>
                </a:solidFill>
                <a:latin typeface="+mn-ea"/>
              </a:rPr>
              <a:t>單</a:t>
            </a:r>
            <a:endParaRPr lang="zh-TW" altLang="en-US" sz="1600" dirty="0">
              <a:solidFill>
                <a:srgbClr val="FFFF00"/>
              </a:solidFill>
              <a:latin typeface="+mn-ea"/>
            </a:endParaRPr>
          </a:p>
          <a:p>
            <a:pPr marL="342900" lvl="2" indent="-165100">
              <a:lnSpc>
                <a:spcPct val="100000"/>
              </a:lnSpc>
              <a:spcBef>
                <a:spcPts val="200"/>
              </a:spcBef>
              <a:spcAft>
                <a:spcPts val="0"/>
              </a:spcAft>
              <a:buClr>
                <a:schemeClr val="tx1"/>
              </a:buClr>
              <a:buFont typeface="Wingdings" pitchFamily="2" charset="2"/>
              <a:buChar char="u"/>
              <a:defRPr/>
            </a:pPr>
            <a:endParaRPr lang="zh-TW" altLang="en-US" sz="1600" dirty="0">
              <a:solidFill>
                <a:srgbClr val="FFFF00"/>
              </a:solidFill>
              <a:latin typeface="+mn-ea"/>
            </a:endParaRPr>
          </a:p>
          <a:p>
            <a:pPr marL="342900" lvl="2" indent="-165100">
              <a:lnSpc>
                <a:spcPct val="100000"/>
              </a:lnSpc>
              <a:spcBef>
                <a:spcPts val="200"/>
              </a:spcBef>
              <a:spcAft>
                <a:spcPts val="0"/>
              </a:spcAft>
              <a:buFont typeface="Wingdings" pitchFamily="2" charset="2"/>
              <a:buChar char="u"/>
              <a:defRPr/>
            </a:pPr>
            <a:endParaRPr lang="zh-TW" altLang="en-US" sz="2000" dirty="0">
              <a:solidFill>
                <a:srgbClr val="FFFF00"/>
              </a:solidFill>
              <a:latin typeface="+mn-ea"/>
            </a:endParaRPr>
          </a:p>
          <a:p>
            <a:pPr marL="342900" lvl="2" indent="-165100">
              <a:lnSpc>
                <a:spcPct val="100000"/>
              </a:lnSpc>
              <a:spcBef>
                <a:spcPts val="200"/>
              </a:spcBef>
              <a:spcAft>
                <a:spcPts val="0"/>
              </a:spcAft>
              <a:buFont typeface="Wingdings" pitchFamily="2" charset="2"/>
              <a:buChar char="u"/>
              <a:defRPr/>
            </a:pPr>
            <a:endParaRPr lang="en-US" altLang="zh-TW" sz="2000" dirty="0" smtClean="0">
              <a:solidFill>
                <a:srgbClr val="FFFF00"/>
              </a:solidFill>
              <a:latin typeface="+mn-ea"/>
            </a:endParaRPr>
          </a:p>
          <a:p>
            <a:pPr marL="0" lvl="1" indent="0">
              <a:lnSpc>
                <a:spcPct val="100000"/>
              </a:lnSpc>
              <a:spcBef>
                <a:spcPts val="400"/>
              </a:spcBef>
              <a:spcAft>
                <a:spcPts val="0"/>
              </a:spcAft>
              <a:buNone/>
              <a:defRPr/>
            </a:pPr>
            <a:endParaRPr lang="en-US" altLang="zh-TW" sz="2000" kern="1200" dirty="0">
              <a:solidFill>
                <a:srgbClr val="FFFF00"/>
              </a:solidFill>
              <a:latin typeface="+mn-ea"/>
            </a:endParaRPr>
          </a:p>
        </p:txBody>
      </p:sp>
      <p:graphicFrame>
        <p:nvGraphicFramePr>
          <p:cNvPr id="14" name="表格 13"/>
          <p:cNvGraphicFramePr>
            <a:graphicFrameLocks noGrp="1"/>
          </p:cNvGraphicFramePr>
          <p:nvPr>
            <p:extLst>
              <p:ext uri="{D42A27DB-BD31-4B8C-83A1-F6EECF244321}">
                <p14:modId xmlns:p14="http://schemas.microsoft.com/office/powerpoint/2010/main" val="2569148408"/>
              </p:ext>
            </p:extLst>
          </p:nvPr>
        </p:nvGraphicFramePr>
        <p:xfrm>
          <a:off x="5589654" y="2427334"/>
          <a:ext cx="1634236" cy="3362960"/>
        </p:xfrm>
        <a:graphic>
          <a:graphicData uri="http://schemas.openxmlformats.org/drawingml/2006/table">
            <a:tbl>
              <a:tblPr firstRow="1" bandRow="1">
                <a:tableStyleId>{5940675A-B579-460E-94D1-54222C63F5DA}</a:tableStyleId>
              </a:tblPr>
              <a:tblGrid>
                <a:gridCol w="493862">
                  <a:extLst>
                    <a:ext uri="{9D8B030D-6E8A-4147-A177-3AD203B41FA5}">
                      <a16:colId xmlns:a16="http://schemas.microsoft.com/office/drawing/2014/main" xmlns="" val="20000"/>
                    </a:ext>
                  </a:extLst>
                </a:gridCol>
                <a:gridCol w="673449">
                  <a:extLst>
                    <a:ext uri="{9D8B030D-6E8A-4147-A177-3AD203B41FA5}">
                      <a16:colId xmlns:a16="http://schemas.microsoft.com/office/drawing/2014/main" xmlns="" val="20001"/>
                    </a:ext>
                  </a:extLst>
                </a:gridCol>
                <a:gridCol w="466925">
                  <a:extLst>
                    <a:ext uri="{9D8B030D-6E8A-4147-A177-3AD203B41FA5}">
                      <a16:colId xmlns:a16="http://schemas.microsoft.com/office/drawing/2014/main" xmlns="" val="20002"/>
                    </a:ext>
                  </a:extLst>
                </a:gridCol>
              </a:tblGrid>
              <a:tr h="276892">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7587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255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165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06593">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45.5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2457349156"/>
              </p:ext>
            </p:extLst>
          </p:nvPr>
        </p:nvGraphicFramePr>
        <p:xfrm>
          <a:off x="7323966" y="2414168"/>
          <a:ext cx="1705054" cy="3362960"/>
        </p:xfrm>
        <a:graphic>
          <a:graphicData uri="http://schemas.openxmlformats.org/drawingml/2006/table">
            <a:tbl>
              <a:tblPr firstRow="1" bandRow="1">
                <a:tableStyleId>{5940675A-B579-460E-94D1-54222C63F5DA}</a:tableStyleId>
              </a:tblPr>
              <a:tblGrid>
                <a:gridCol w="515263">
                  <a:extLst>
                    <a:ext uri="{9D8B030D-6E8A-4147-A177-3AD203B41FA5}">
                      <a16:colId xmlns:a16="http://schemas.microsoft.com/office/drawing/2014/main" xmlns="" val="20000"/>
                    </a:ext>
                  </a:extLst>
                </a:gridCol>
                <a:gridCol w="702632">
                  <a:extLst>
                    <a:ext uri="{9D8B030D-6E8A-4147-A177-3AD203B41FA5}">
                      <a16:colId xmlns:a16="http://schemas.microsoft.com/office/drawing/2014/main" xmlns="" val="20001"/>
                    </a:ext>
                  </a:extLst>
                </a:gridCol>
                <a:gridCol w="487159">
                  <a:extLst>
                    <a:ext uri="{9D8B030D-6E8A-4147-A177-3AD203B41FA5}">
                      <a16:colId xmlns:a16="http://schemas.microsoft.com/office/drawing/2014/main" xmlns="" val="20002"/>
                    </a:ext>
                  </a:extLst>
                </a:gridCol>
              </a:tblGrid>
              <a:tr h="305693">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056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61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57</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9</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34985">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34985">
                <a:tc>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smtClean="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
        <p:nvSpPr>
          <p:cNvPr id="4" name="文字方塊 3"/>
          <p:cNvSpPr txBox="1"/>
          <p:nvPr/>
        </p:nvSpPr>
        <p:spPr>
          <a:xfrm>
            <a:off x="5559640" y="2098971"/>
            <a:ext cx="2139519" cy="338554"/>
          </a:xfrm>
          <a:prstGeom prst="rect">
            <a:avLst/>
          </a:prstGeom>
          <a:noFill/>
        </p:spPr>
        <p:txBody>
          <a:bodyPr wrap="square" rtlCol="0">
            <a:spAutoFit/>
          </a:bodyPr>
          <a:lstStyle/>
          <a:p>
            <a:r>
              <a:rPr lang="en-US" altLang="zh-TW" sz="1600" b="1" dirty="0">
                <a:solidFill>
                  <a:srgbClr val="FFFF00"/>
                </a:solidFill>
                <a:effectLst>
                  <a:outerShdw blurRad="38100" dist="38100" dir="2700000" algn="tl">
                    <a:srgbClr val="000000">
                      <a:alpha val="43137"/>
                    </a:srgbClr>
                  </a:outerShdw>
                </a:effectLst>
                <a:latin typeface="+mn-ea"/>
              </a:rPr>
              <a:t>9500</a:t>
            </a:r>
            <a:r>
              <a:rPr lang="zh-TW" altLang="en-US" sz="1600" b="1" dirty="0">
                <a:solidFill>
                  <a:srgbClr val="FFFF00"/>
                </a:solidFill>
                <a:effectLst>
                  <a:outerShdw blurRad="38100" dist="38100" dir="2700000" algn="tl">
                    <a:srgbClr val="000000">
                      <a:alpha val="43137"/>
                    </a:srgbClr>
                  </a:outerShdw>
                </a:effectLst>
                <a:latin typeface="+mn-ea"/>
              </a:rPr>
              <a:t>賣權委託簿</a:t>
            </a:r>
          </a:p>
        </p:txBody>
      </p:sp>
      <p:sp>
        <p:nvSpPr>
          <p:cNvPr id="16" name="文字方塊 15"/>
          <p:cNvSpPr txBox="1"/>
          <p:nvPr/>
        </p:nvSpPr>
        <p:spPr>
          <a:xfrm>
            <a:off x="7357951" y="2098971"/>
            <a:ext cx="1786049" cy="338554"/>
          </a:xfrm>
          <a:prstGeom prst="rect">
            <a:avLst/>
          </a:prstGeom>
          <a:noFill/>
        </p:spPr>
        <p:txBody>
          <a:bodyPr wrap="square" rtlCol="0">
            <a:spAutoFit/>
          </a:bodyPr>
          <a:lstStyle/>
          <a:p>
            <a:r>
              <a:rPr lang="en-US" altLang="zh-TW" sz="1600" b="1" dirty="0" smtClean="0">
                <a:solidFill>
                  <a:srgbClr val="FFFF00"/>
                </a:solidFill>
                <a:effectLst>
                  <a:outerShdw blurRad="38100" dist="38100" dir="2700000" algn="tl">
                    <a:srgbClr val="000000">
                      <a:alpha val="43137"/>
                    </a:srgbClr>
                  </a:outerShdw>
                </a:effectLst>
                <a:latin typeface="+mn-ea"/>
              </a:rPr>
              <a:t>9600</a:t>
            </a:r>
            <a:r>
              <a:rPr lang="zh-TW" altLang="en-US" sz="1600" b="1" dirty="0">
                <a:solidFill>
                  <a:srgbClr val="FFFF00"/>
                </a:solidFill>
                <a:effectLst>
                  <a:outerShdw blurRad="38100" dist="38100" dir="2700000" algn="tl">
                    <a:srgbClr val="000000">
                      <a:alpha val="43137"/>
                    </a:srgbClr>
                  </a:outerShdw>
                </a:effectLst>
                <a:latin typeface="+mn-ea"/>
              </a:rPr>
              <a:t>賣權委託簿</a:t>
            </a:r>
          </a:p>
        </p:txBody>
      </p:sp>
      <p:cxnSp>
        <p:nvCxnSpPr>
          <p:cNvPr id="19" name="直線接點 18"/>
          <p:cNvCxnSpPr/>
          <p:nvPr/>
        </p:nvCxnSpPr>
        <p:spPr bwMode="auto">
          <a:xfrm flipV="1">
            <a:off x="5556012" y="3751550"/>
            <a:ext cx="1667878" cy="1146"/>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22" name="文字方塊 21"/>
          <p:cNvSpPr txBox="1"/>
          <p:nvPr/>
        </p:nvSpPr>
        <p:spPr>
          <a:xfrm>
            <a:off x="4139952" y="3429531"/>
            <a:ext cx="1538205" cy="646331"/>
          </a:xfrm>
          <a:prstGeom prst="rect">
            <a:avLst/>
          </a:prstGeom>
          <a:noFill/>
        </p:spPr>
        <p:txBody>
          <a:bodyPr wrap="square" rtlCol="0">
            <a:spAutoFit/>
          </a:bodyPr>
          <a:lstStyle/>
          <a:p>
            <a:r>
              <a:rPr lang="zh-TW" altLang="en-US" b="1" dirty="0" smtClean="0">
                <a:solidFill>
                  <a:srgbClr val="00FF00"/>
                </a:solidFill>
                <a:effectLst>
                  <a:outerShdw blurRad="38100" dist="38100" dir="2700000" algn="tl">
                    <a:srgbClr val="000000">
                      <a:alpha val="43137"/>
                    </a:srgbClr>
                  </a:outerShdw>
                </a:effectLst>
                <a:latin typeface="+mn-ea"/>
              </a:rPr>
              <a:t>即時價格區間上限</a:t>
            </a:r>
            <a:r>
              <a:rPr lang="en-US" altLang="zh-TW" b="1" dirty="0" smtClean="0">
                <a:solidFill>
                  <a:srgbClr val="00FF00"/>
                </a:solidFill>
                <a:effectLst>
                  <a:outerShdw blurRad="38100" dist="38100" dir="2700000" algn="tl">
                    <a:srgbClr val="000000">
                      <a:alpha val="43137"/>
                    </a:srgbClr>
                  </a:outerShdw>
                </a:effectLst>
                <a:latin typeface="+mn-ea"/>
              </a:rPr>
              <a:t>240</a:t>
            </a:r>
            <a:r>
              <a:rPr lang="zh-TW" altLang="en-US" b="1" dirty="0" smtClean="0">
                <a:solidFill>
                  <a:srgbClr val="00FF00"/>
                </a:solidFill>
                <a:effectLst>
                  <a:outerShdw blurRad="38100" dist="38100" dir="2700000" algn="tl">
                    <a:srgbClr val="000000">
                      <a:alpha val="43137"/>
                    </a:srgbClr>
                  </a:outerShdw>
                </a:effectLst>
                <a:latin typeface="+mn-ea"/>
              </a:rPr>
              <a:t>點</a:t>
            </a:r>
            <a:endParaRPr lang="zh-TW" altLang="en-US" b="1" dirty="0">
              <a:solidFill>
                <a:srgbClr val="00FF00"/>
              </a:solidFill>
              <a:effectLst>
                <a:outerShdw blurRad="38100" dist="38100" dir="2700000" algn="tl">
                  <a:srgbClr val="000000">
                    <a:alpha val="43137"/>
                  </a:srgbClr>
                </a:outerShdw>
              </a:effectLst>
              <a:latin typeface="+mn-ea"/>
            </a:endParaRPr>
          </a:p>
        </p:txBody>
      </p:sp>
      <p:sp>
        <p:nvSpPr>
          <p:cNvPr id="24" name="圓角矩形 23"/>
          <p:cNvSpPr/>
          <p:nvPr/>
        </p:nvSpPr>
        <p:spPr bwMode="auto">
          <a:xfrm>
            <a:off x="7359945" y="4756280"/>
            <a:ext cx="482701" cy="651906"/>
          </a:xfrm>
          <a:prstGeom prst="roundRect">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b="1" i="0" u="none" strike="noStrike" cap="none" normalizeH="0" baseline="0" smtClean="0">
              <a:ln>
                <a:noFill/>
              </a:ln>
              <a:solidFill>
                <a:srgbClr val="FFFF00"/>
              </a:solidFill>
              <a:effectLst>
                <a:outerShdw blurRad="38100" dist="38100" dir="2700000" algn="tl">
                  <a:srgbClr val="000000">
                    <a:alpha val="43137"/>
                  </a:srgbClr>
                </a:outerShdw>
              </a:effectLst>
              <a:latin typeface="+mn-ea"/>
            </a:endParaRPr>
          </a:p>
        </p:txBody>
      </p:sp>
      <p:sp>
        <p:nvSpPr>
          <p:cNvPr id="25" name="圓角矩形 24"/>
          <p:cNvSpPr/>
          <p:nvPr/>
        </p:nvSpPr>
        <p:spPr bwMode="auto">
          <a:xfrm>
            <a:off x="6751134" y="3395443"/>
            <a:ext cx="472755" cy="1360837"/>
          </a:xfrm>
          <a:prstGeom prst="roundRect">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b="1" i="0" u="none" strike="noStrike" cap="none" normalizeH="0" baseline="0" smtClean="0">
              <a:ln>
                <a:noFill/>
              </a:ln>
              <a:solidFill>
                <a:srgbClr val="FFFF00"/>
              </a:solidFill>
              <a:effectLst>
                <a:outerShdw blurRad="38100" dist="38100" dir="2700000" algn="tl">
                  <a:srgbClr val="000000">
                    <a:alpha val="43137"/>
                  </a:srgbClr>
                </a:outerShdw>
              </a:effectLst>
              <a:latin typeface="+mn-ea"/>
            </a:endParaRPr>
          </a:p>
        </p:txBody>
      </p:sp>
      <p:sp>
        <p:nvSpPr>
          <p:cNvPr id="17"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組合委託範例</a:t>
            </a:r>
            <a:endParaRPr lang="zh-TW" altLang="en-US" b="1" dirty="0">
              <a:solidFill>
                <a:srgbClr val="FFFF00"/>
              </a:solidFill>
              <a:effectLst>
                <a:outerShdw blurRad="38100" dist="38100" dir="2700000" algn="tl">
                  <a:srgbClr val="000000"/>
                </a:outerShdw>
              </a:effectLst>
              <a:latin typeface="+mn-ea"/>
            </a:endParaRPr>
          </a:p>
        </p:txBody>
      </p:sp>
      <p:sp>
        <p:nvSpPr>
          <p:cNvPr id="20" name="Rectangle 4"/>
          <p:cNvSpPr>
            <a:spLocks noChangeArrowheads="1"/>
          </p:cNvSpPr>
          <p:nvPr/>
        </p:nvSpPr>
        <p:spPr bwMode="auto">
          <a:xfrm>
            <a:off x="3069985" y="1325701"/>
            <a:ext cx="3004029"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多頭價差組合式委託退單</a:t>
            </a:r>
          </a:p>
        </p:txBody>
      </p:sp>
    </p:spTree>
    <p:extLst>
      <p:ext uri="{BB962C8B-B14F-4D97-AF65-F5344CB8AC3E}">
        <p14:creationId xmlns:p14="http://schemas.microsoft.com/office/powerpoint/2010/main" val="1501151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0" y="1772816"/>
            <a:ext cx="5292080" cy="4460230"/>
          </a:xfrm>
        </p:spPr>
        <p:txBody>
          <a:bodyPr/>
          <a:lstStyle/>
          <a:p>
            <a:pPr marL="342900" lvl="1" indent="-342900">
              <a:lnSpc>
                <a:spcPct val="100000"/>
              </a:lnSpc>
              <a:spcBef>
                <a:spcPts val="0"/>
              </a:spcBef>
              <a:spcAft>
                <a:spcPts val="0"/>
              </a:spcAft>
              <a:buClr>
                <a:schemeClr val="tx1"/>
              </a:buClr>
              <a:buFont typeface="Wingdings" pitchFamily="2" charset="2"/>
              <a:buChar char="n"/>
              <a:defRPr/>
            </a:pPr>
            <a:r>
              <a:rPr lang="zh-TW" altLang="en-US" sz="2000" kern="1200" dirty="0" smtClean="0">
                <a:solidFill>
                  <a:srgbClr val="FFFF00"/>
                </a:solidFill>
                <a:latin typeface="+mn-ea"/>
              </a:rPr>
              <a:t>假設</a:t>
            </a:r>
            <a:r>
              <a:rPr lang="en-US" altLang="zh-TW" sz="2000" kern="1200" dirty="0">
                <a:solidFill>
                  <a:srgbClr val="FFFF00"/>
                </a:solidFill>
                <a:latin typeface="+mn-ea"/>
              </a:rPr>
              <a:t>TXO</a:t>
            </a:r>
            <a:r>
              <a:rPr lang="zh-TW" altLang="en-US" sz="2000" kern="1200" dirty="0">
                <a:solidFill>
                  <a:srgbClr val="FFFF00"/>
                </a:solidFill>
                <a:latin typeface="+mn-ea"/>
              </a:rPr>
              <a:t>最近月履約</a:t>
            </a:r>
            <a:r>
              <a:rPr lang="zh-TW" altLang="en-US" sz="2000" kern="1200" dirty="0" smtClean="0">
                <a:solidFill>
                  <a:srgbClr val="FFFF00"/>
                </a:solidFill>
                <a:latin typeface="+mn-ea"/>
              </a:rPr>
              <a:t>價</a:t>
            </a:r>
            <a:r>
              <a:rPr lang="en-US" altLang="zh-TW" sz="2000" kern="1200" dirty="0" smtClean="0">
                <a:solidFill>
                  <a:srgbClr val="FFFF00"/>
                </a:solidFill>
                <a:latin typeface="+mn-ea"/>
              </a:rPr>
              <a:t>8500</a:t>
            </a:r>
            <a:r>
              <a:rPr lang="zh-TW" altLang="en-US" sz="2000" kern="1200" dirty="0">
                <a:solidFill>
                  <a:srgbClr val="FFFF00"/>
                </a:solidFill>
                <a:latin typeface="+mn-ea"/>
              </a:rPr>
              <a:t>賣</a:t>
            </a:r>
            <a:r>
              <a:rPr lang="zh-TW" altLang="en-US" sz="2000" kern="1200" dirty="0" smtClean="0">
                <a:solidFill>
                  <a:srgbClr val="FFFF00"/>
                </a:solidFill>
                <a:latin typeface="+mn-ea"/>
              </a:rPr>
              <a:t>權即時</a:t>
            </a:r>
            <a:r>
              <a:rPr lang="zh-TW" altLang="en-US" sz="2000" kern="1200" dirty="0">
                <a:solidFill>
                  <a:srgbClr val="FFFF00"/>
                </a:solidFill>
                <a:latin typeface="+mn-ea"/>
              </a:rPr>
              <a:t>價格區間上限</a:t>
            </a:r>
            <a:r>
              <a:rPr lang="zh-TW" altLang="en-US" sz="2000" kern="1200" dirty="0" smtClean="0">
                <a:solidFill>
                  <a:srgbClr val="FFFF00"/>
                </a:solidFill>
                <a:latin typeface="+mn-ea"/>
              </a:rPr>
              <a:t>為</a:t>
            </a:r>
            <a:r>
              <a:rPr lang="en-US" altLang="zh-TW" sz="2000" kern="1200" dirty="0" smtClean="0">
                <a:solidFill>
                  <a:srgbClr val="FFFF00"/>
                </a:solidFill>
                <a:latin typeface="+mn-ea"/>
              </a:rPr>
              <a:t>130</a:t>
            </a:r>
            <a:r>
              <a:rPr lang="zh-TW" altLang="en-US" sz="2000" kern="1200" dirty="0" smtClean="0">
                <a:solidFill>
                  <a:srgbClr val="FFFF00"/>
                </a:solidFill>
                <a:latin typeface="+mn-ea"/>
              </a:rPr>
              <a:t>點，下限為</a:t>
            </a:r>
            <a:r>
              <a:rPr lang="en-US" altLang="zh-TW" sz="2000" kern="1200" dirty="0" smtClean="0">
                <a:solidFill>
                  <a:srgbClr val="FFFF00"/>
                </a:solidFill>
                <a:latin typeface="+mn-ea"/>
              </a:rPr>
              <a:t>0.1</a:t>
            </a:r>
            <a:r>
              <a:rPr lang="zh-TW" altLang="en-US" sz="2000" kern="1200" dirty="0" smtClean="0">
                <a:solidFill>
                  <a:srgbClr val="FFFF00"/>
                </a:solidFill>
                <a:latin typeface="+mn-ea"/>
              </a:rPr>
              <a:t>點。履約價</a:t>
            </a:r>
            <a:r>
              <a:rPr lang="en-US" altLang="zh-TW" sz="2000" kern="1200" dirty="0" smtClean="0">
                <a:solidFill>
                  <a:srgbClr val="FFFF00"/>
                </a:solidFill>
                <a:latin typeface="+mn-ea"/>
              </a:rPr>
              <a:t>10200</a:t>
            </a:r>
            <a:r>
              <a:rPr lang="zh-TW" altLang="en-US" sz="2000" kern="1200" dirty="0">
                <a:solidFill>
                  <a:srgbClr val="FFFF00"/>
                </a:solidFill>
                <a:latin typeface="+mn-ea"/>
              </a:rPr>
              <a:t>買</a:t>
            </a:r>
            <a:r>
              <a:rPr lang="zh-TW" altLang="en-US" sz="2000" kern="1200" dirty="0" smtClean="0">
                <a:solidFill>
                  <a:srgbClr val="FFFF00"/>
                </a:solidFill>
                <a:latin typeface="+mn-ea"/>
              </a:rPr>
              <a:t>權即時價格區間上限為</a:t>
            </a:r>
            <a:r>
              <a:rPr lang="en-US" altLang="zh-TW" sz="2000" kern="1200" dirty="0" smtClean="0">
                <a:solidFill>
                  <a:srgbClr val="FFFF00"/>
                </a:solidFill>
                <a:latin typeface="+mn-ea"/>
              </a:rPr>
              <a:t>120</a:t>
            </a:r>
            <a:r>
              <a:rPr lang="zh-TW" altLang="en-US" sz="2000" kern="1200" dirty="0" smtClean="0">
                <a:solidFill>
                  <a:srgbClr val="FFFF00"/>
                </a:solidFill>
                <a:latin typeface="+mn-ea"/>
              </a:rPr>
              <a:t>點，下限為</a:t>
            </a:r>
            <a:r>
              <a:rPr lang="en-US" altLang="zh-TW" sz="2000" kern="1200" dirty="0" smtClean="0">
                <a:solidFill>
                  <a:srgbClr val="FFFF00"/>
                </a:solidFill>
                <a:latin typeface="+mn-ea"/>
              </a:rPr>
              <a:t>0.1</a:t>
            </a:r>
            <a:r>
              <a:rPr lang="zh-TW" altLang="en-US" sz="2000" kern="1200" dirty="0" smtClean="0">
                <a:solidFill>
                  <a:srgbClr val="FFFF00"/>
                </a:solidFill>
                <a:latin typeface="+mn-ea"/>
              </a:rPr>
              <a:t>點</a:t>
            </a:r>
            <a:endParaRPr lang="en-US" altLang="zh-TW" sz="2000" kern="1200" dirty="0" smtClean="0">
              <a:solidFill>
                <a:srgbClr val="FFFF00"/>
              </a:solidFill>
              <a:latin typeface="+mn-ea"/>
            </a:endParaRPr>
          </a:p>
          <a:p>
            <a:pPr marL="531813" lvl="2" indent="-265113">
              <a:lnSpc>
                <a:spcPct val="100000"/>
              </a:lnSpc>
              <a:spcBef>
                <a:spcPts val="0"/>
              </a:spcBef>
              <a:spcAft>
                <a:spcPts val="0"/>
              </a:spcAft>
              <a:buClr>
                <a:schemeClr val="tx1"/>
              </a:buClr>
              <a:buFont typeface="Wingdings" pitchFamily="2" charset="2"/>
              <a:buChar char="u"/>
              <a:defRPr/>
            </a:pPr>
            <a:r>
              <a:rPr lang="zh-TW" altLang="en-US" sz="1600" dirty="0" smtClean="0">
                <a:solidFill>
                  <a:srgbClr val="FFFF00"/>
                </a:solidFill>
                <a:latin typeface="+mn-ea"/>
              </a:rPr>
              <a:t>若</a:t>
            </a:r>
            <a:r>
              <a:rPr lang="zh-TW" altLang="en-US" sz="1600" dirty="0">
                <a:solidFill>
                  <a:srgbClr val="FFFF00"/>
                </a:solidFill>
                <a:latin typeface="+mn-ea"/>
              </a:rPr>
              <a:t>交易人</a:t>
            </a:r>
            <a:r>
              <a:rPr lang="zh-TW" altLang="en-US" sz="1600" dirty="0" smtClean="0">
                <a:solidFill>
                  <a:srgbClr val="FFFF00"/>
                </a:solidFill>
                <a:latin typeface="+mn-ea"/>
              </a:rPr>
              <a:t>以「市價委託」</a:t>
            </a:r>
            <a:r>
              <a:rPr lang="zh-TW" altLang="en-US" sz="1600" dirty="0" smtClean="0">
                <a:solidFill>
                  <a:srgbClr val="00FF00"/>
                </a:solidFill>
                <a:latin typeface="+mn-ea"/>
              </a:rPr>
              <a:t>買進</a:t>
            </a:r>
            <a:r>
              <a:rPr lang="en-US" altLang="zh-TW" sz="1600" dirty="0" smtClean="0">
                <a:solidFill>
                  <a:srgbClr val="00FF00"/>
                </a:solidFill>
                <a:latin typeface="+mn-ea"/>
              </a:rPr>
              <a:t>8500p/</a:t>
            </a:r>
            <a:r>
              <a:rPr lang="zh-TW" altLang="en-US" sz="1600" dirty="0" smtClean="0">
                <a:solidFill>
                  <a:srgbClr val="00FF00"/>
                </a:solidFill>
                <a:latin typeface="+mn-ea"/>
              </a:rPr>
              <a:t>買進</a:t>
            </a:r>
            <a:r>
              <a:rPr lang="en-US" altLang="zh-TW" sz="1600" dirty="0" smtClean="0">
                <a:solidFill>
                  <a:srgbClr val="00FF00"/>
                </a:solidFill>
                <a:latin typeface="+mn-ea"/>
              </a:rPr>
              <a:t>10200c </a:t>
            </a:r>
            <a:r>
              <a:rPr lang="en-US" altLang="zh-TW" sz="1600" dirty="0">
                <a:solidFill>
                  <a:srgbClr val="FFFF00"/>
                </a:solidFill>
                <a:latin typeface="+mn-ea"/>
              </a:rPr>
              <a:t>1</a:t>
            </a:r>
            <a:r>
              <a:rPr lang="en-US" altLang="zh-TW" sz="1600" dirty="0" smtClean="0">
                <a:solidFill>
                  <a:srgbClr val="FFFF00"/>
                </a:solidFill>
                <a:latin typeface="+mn-ea"/>
              </a:rPr>
              <a:t>0</a:t>
            </a:r>
            <a:r>
              <a:rPr lang="zh-TW" altLang="en-US" sz="1600" dirty="0" smtClean="0">
                <a:solidFill>
                  <a:srgbClr val="FFFF00"/>
                </a:solidFill>
                <a:latin typeface="+mn-ea"/>
              </a:rPr>
              <a:t>口勒式組合式委託</a:t>
            </a:r>
            <a:endParaRPr lang="en-US" altLang="zh-TW" sz="1600" dirty="0" smtClean="0">
              <a:solidFill>
                <a:srgbClr val="FFFF00"/>
              </a:solidFill>
              <a:latin typeface="+mn-ea"/>
            </a:endParaRPr>
          </a:p>
          <a:p>
            <a:pPr marL="531813" indent="-265113">
              <a:lnSpc>
                <a:spcPct val="100000"/>
              </a:lnSpc>
              <a:spcBef>
                <a:spcPts val="0"/>
              </a:spcBef>
              <a:spcAft>
                <a:spcPts val="0"/>
              </a:spcAft>
              <a:buClr>
                <a:schemeClr val="tx1"/>
              </a:buClr>
              <a:buSzPct val="100000"/>
              <a:buFont typeface="Wingdings" panose="05000000000000000000" pitchFamily="2" charset="2"/>
              <a:buChar char="u"/>
            </a:pPr>
            <a:r>
              <a:rPr lang="zh-TW" altLang="en-US" sz="1600" dirty="0">
                <a:solidFill>
                  <a:srgbClr val="FFFF00"/>
                </a:solidFill>
                <a:latin typeface="+mn-ea"/>
              </a:rPr>
              <a:t>依委託簿試算可能成交價</a:t>
            </a:r>
            <a:r>
              <a:rPr lang="en-US" altLang="zh-TW" sz="1600" dirty="0">
                <a:solidFill>
                  <a:srgbClr val="FFFF00"/>
                </a:solidFill>
                <a:latin typeface="+mn-ea"/>
              </a:rPr>
              <a:t>:</a:t>
            </a:r>
          </a:p>
          <a:p>
            <a:pPr marL="890588" lvl="2" indent="-358775">
              <a:lnSpc>
                <a:spcPct val="100000"/>
              </a:lnSpc>
              <a:spcBef>
                <a:spcPts val="0"/>
              </a:spcBef>
              <a:spcAft>
                <a:spcPts val="0"/>
              </a:spcAft>
              <a:buClr>
                <a:schemeClr val="tx1"/>
              </a:buClr>
              <a:buFont typeface="Wingdings" panose="05000000000000000000" pitchFamily="2" charset="2"/>
              <a:buChar char="l"/>
            </a:pPr>
            <a:r>
              <a:rPr lang="zh-TW" altLang="en-US" sz="1600" dirty="0">
                <a:solidFill>
                  <a:srgbClr val="FFFF00"/>
                </a:solidFill>
                <a:latin typeface="+mn-ea"/>
              </a:rPr>
              <a:t>履約價</a:t>
            </a:r>
            <a:r>
              <a:rPr lang="en-US" altLang="zh-TW" sz="1600" dirty="0">
                <a:solidFill>
                  <a:srgbClr val="FFFF00"/>
                </a:solidFill>
                <a:latin typeface="+mn-ea"/>
              </a:rPr>
              <a:t>8500</a:t>
            </a:r>
            <a:r>
              <a:rPr lang="zh-TW" altLang="en-US" sz="1600" dirty="0">
                <a:solidFill>
                  <a:srgbClr val="FFFF00"/>
                </a:solidFill>
                <a:latin typeface="+mn-ea"/>
              </a:rPr>
              <a:t>賣權可能成交價為</a:t>
            </a:r>
            <a:r>
              <a:rPr lang="en-US" altLang="zh-TW" sz="1600" u="sng" dirty="0">
                <a:solidFill>
                  <a:srgbClr val="FFFF00"/>
                </a:solidFill>
                <a:latin typeface="+mn-ea"/>
              </a:rPr>
              <a:t>30</a:t>
            </a:r>
            <a:r>
              <a:rPr lang="zh-TW" altLang="en-US" sz="1600" u="sng" dirty="0">
                <a:solidFill>
                  <a:srgbClr val="FFFF00"/>
                </a:solidFill>
                <a:latin typeface="+mn-ea"/>
              </a:rPr>
              <a:t>點</a:t>
            </a:r>
            <a:r>
              <a:rPr lang="en-US" altLang="zh-TW" sz="1600" u="sng" dirty="0">
                <a:solidFill>
                  <a:srgbClr val="FFFF00"/>
                </a:solidFill>
                <a:latin typeface="+mn-ea"/>
              </a:rPr>
              <a:t>2</a:t>
            </a:r>
            <a:r>
              <a:rPr lang="zh-TW" altLang="en-US" sz="1600" u="sng" dirty="0">
                <a:solidFill>
                  <a:srgbClr val="FFFF00"/>
                </a:solidFill>
                <a:latin typeface="+mn-ea"/>
              </a:rPr>
              <a:t>口、</a:t>
            </a:r>
            <a:r>
              <a:rPr lang="en-US" altLang="zh-TW" sz="1600" u="sng" dirty="0">
                <a:solidFill>
                  <a:srgbClr val="FFFF00"/>
                </a:solidFill>
                <a:latin typeface="+mn-ea"/>
              </a:rPr>
              <a:t>32</a:t>
            </a:r>
            <a:r>
              <a:rPr lang="zh-TW" altLang="en-US" sz="1600" u="sng" dirty="0">
                <a:solidFill>
                  <a:srgbClr val="FFFF00"/>
                </a:solidFill>
                <a:latin typeface="+mn-ea"/>
              </a:rPr>
              <a:t>點</a:t>
            </a:r>
            <a:r>
              <a:rPr lang="en-US" altLang="zh-TW" sz="1600" u="sng" dirty="0">
                <a:solidFill>
                  <a:srgbClr val="FFFF00"/>
                </a:solidFill>
                <a:latin typeface="+mn-ea"/>
              </a:rPr>
              <a:t>2</a:t>
            </a:r>
            <a:r>
              <a:rPr lang="zh-TW" altLang="en-US" sz="1600" u="sng" dirty="0">
                <a:solidFill>
                  <a:srgbClr val="FFFF00"/>
                </a:solidFill>
                <a:latin typeface="+mn-ea"/>
              </a:rPr>
              <a:t>口、</a:t>
            </a:r>
            <a:r>
              <a:rPr lang="en-US" altLang="zh-TW" sz="1600" u="sng" dirty="0">
                <a:solidFill>
                  <a:srgbClr val="FFFF00"/>
                </a:solidFill>
                <a:latin typeface="+mn-ea"/>
              </a:rPr>
              <a:t>35</a:t>
            </a:r>
            <a:r>
              <a:rPr lang="zh-TW" altLang="en-US" sz="1600" u="sng" dirty="0">
                <a:solidFill>
                  <a:srgbClr val="FFFF00"/>
                </a:solidFill>
                <a:latin typeface="+mn-ea"/>
              </a:rPr>
              <a:t>點</a:t>
            </a:r>
            <a:r>
              <a:rPr lang="en-US" altLang="zh-TW" sz="1600" u="sng" dirty="0">
                <a:solidFill>
                  <a:srgbClr val="FFFF00"/>
                </a:solidFill>
                <a:latin typeface="+mn-ea"/>
              </a:rPr>
              <a:t>3</a:t>
            </a:r>
            <a:r>
              <a:rPr lang="zh-TW" altLang="en-US" sz="1600" u="sng" dirty="0">
                <a:solidFill>
                  <a:srgbClr val="FFFF00"/>
                </a:solidFill>
                <a:latin typeface="+mn-ea"/>
              </a:rPr>
              <a:t>口、</a:t>
            </a:r>
            <a:r>
              <a:rPr lang="en-US" altLang="zh-TW" sz="1600" u="sng" dirty="0">
                <a:solidFill>
                  <a:srgbClr val="FFFF00"/>
                </a:solidFill>
                <a:latin typeface="+mn-ea"/>
              </a:rPr>
              <a:t>142</a:t>
            </a:r>
            <a:r>
              <a:rPr lang="zh-TW" altLang="en-US" sz="1600" u="sng" dirty="0">
                <a:solidFill>
                  <a:srgbClr val="FFFF00"/>
                </a:solidFill>
                <a:latin typeface="+mn-ea"/>
              </a:rPr>
              <a:t>點</a:t>
            </a:r>
            <a:r>
              <a:rPr lang="en-US" altLang="zh-TW" sz="1600" u="sng" dirty="0">
                <a:solidFill>
                  <a:srgbClr val="FFFF00"/>
                </a:solidFill>
                <a:latin typeface="+mn-ea"/>
              </a:rPr>
              <a:t>3</a:t>
            </a:r>
            <a:r>
              <a:rPr lang="zh-TW" altLang="en-US" sz="1600" u="sng" dirty="0">
                <a:solidFill>
                  <a:srgbClr val="FFFF00"/>
                </a:solidFill>
                <a:latin typeface="+mn-ea"/>
              </a:rPr>
              <a:t>口</a:t>
            </a:r>
            <a:r>
              <a:rPr lang="zh-TW" altLang="en-US" sz="1600" dirty="0">
                <a:solidFill>
                  <a:srgbClr val="FFFF00"/>
                </a:solidFill>
                <a:latin typeface="+mn-ea"/>
              </a:rPr>
              <a:t>；</a:t>
            </a:r>
            <a:endParaRPr lang="en-US" altLang="zh-TW" sz="1600" dirty="0">
              <a:solidFill>
                <a:srgbClr val="FFFF00"/>
              </a:solidFill>
              <a:latin typeface="+mn-ea"/>
            </a:endParaRPr>
          </a:p>
          <a:p>
            <a:pPr marL="890588" lvl="2" indent="-358775">
              <a:lnSpc>
                <a:spcPct val="100000"/>
              </a:lnSpc>
              <a:spcBef>
                <a:spcPts val="0"/>
              </a:spcBef>
              <a:spcAft>
                <a:spcPts val="0"/>
              </a:spcAft>
              <a:buClr>
                <a:schemeClr val="tx1"/>
              </a:buClr>
              <a:buFont typeface="Wingdings" panose="05000000000000000000" pitchFamily="2" charset="2"/>
              <a:buChar char="l"/>
            </a:pPr>
            <a:r>
              <a:rPr lang="zh-TW" altLang="en-US" sz="1600" dirty="0">
                <a:solidFill>
                  <a:srgbClr val="FFFF00"/>
                </a:solidFill>
                <a:latin typeface="+mn-ea"/>
              </a:rPr>
              <a:t>履約價</a:t>
            </a:r>
            <a:r>
              <a:rPr lang="en-US" altLang="zh-TW" sz="1600" dirty="0">
                <a:solidFill>
                  <a:srgbClr val="FFFF00"/>
                </a:solidFill>
                <a:latin typeface="+mn-ea"/>
              </a:rPr>
              <a:t>10200</a:t>
            </a:r>
            <a:r>
              <a:rPr lang="zh-TW" altLang="en-US" sz="1600" dirty="0">
                <a:solidFill>
                  <a:srgbClr val="FFFF00"/>
                </a:solidFill>
                <a:latin typeface="+mn-ea"/>
              </a:rPr>
              <a:t>買權可能成交價為</a:t>
            </a:r>
            <a:r>
              <a:rPr lang="en-US" altLang="zh-TW" sz="1600" dirty="0">
                <a:solidFill>
                  <a:srgbClr val="FFFF00"/>
                </a:solidFill>
                <a:latin typeface="+mn-ea"/>
              </a:rPr>
              <a:t>1</a:t>
            </a:r>
            <a:r>
              <a:rPr lang="en-US" altLang="zh-TW" sz="1600" u="sng" dirty="0">
                <a:solidFill>
                  <a:srgbClr val="FFFF00"/>
                </a:solidFill>
                <a:latin typeface="+mn-ea"/>
              </a:rPr>
              <a:t>5</a:t>
            </a:r>
            <a:r>
              <a:rPr lang="zh-TW" altLang="en-US" sz="1600" u="sng" dirty="0">
                <a:solidFill>
                  <a:srgbClr val="FFFF00"/>
                </a:solidFill>
                <a:latin typeface="+mn-ea"/>
              </a:rPr>
              <a:t>點</a:t>
            </a:r>
            <a:r>
              <a:rPr lang="en-US" altLang="zh-TW" sz="1600" u="sng" dirty="0">
                <a:solidFill>
                  <a:srgbClr val="FFFF00"/>
                </a:solidFill>
                <a:latin typeface="+mn-ea"/>
              </a:rPr>
              <a:t>2</a:t>
            </a:r>
            <a:r>
              <a:rPr lang="zh-TW" altLang="en-US" sz="1600" u="sng" dirty="0">
                <a:solidFill>
                  <a:srgbClr val="FFFF00"/>
                </a:solidFill>
                <a:latin typeface="+mn-ea"/>
              </a:rPr>
              <a:t>口、</a:t>
            </a:r>
            <a:r>
              <a:rPr lang="en-US" altLang="zh-TW" sz="1600" u="sng" dirty="0">
                <a:solidFill>
                  <a:srgbClr val="FFFF00"/>
                </a:solidFill>
                <a:latin typeface="+mn-ea"/>
              </a:rPr>
              <a:t>16</a:t>
            </a:r>
            <a:r>
              <a:rPr lang="zh-TW" altLang="en-US" sz="1600" u="sng" dirty="0">
                <a:solidFill>
                  <a:srgbClr val="FFFF00"/>
                </a:solidFill>
                <a:latin typeface="+mn-ea"/>
              </a:rPr>
              <a:t>點</a:t>
            </a:r>
            <a:r>
              <a:rPr lang="en-US" altLang="zh-TW" sz="1600" u="sng" dirty="0">
                <a:solidFill>
                  <a:srgbClr val="FFFF00"/>
                </a:solidFill>
                <a:latin typeface="+mn-ea"/>
              </a:rPr>
              <a:t>4</a:t>
            </a:r>
            <a:r>
              <a:rPr lang="zh-TW" altLang="en-US" sz="1600" u="sng" dirty="0">
                <a:solidFill>
                  <a:srgbClr val="FFFF00"/>
                </a:solidFill>
                <a:latin typeface="+mn-ea"/>
              </a:rPr>
              <a:t>口、</a:t>
            </a:r>
            <a:r>
              <a:rPr lang="en-US" altLang="zh-TW" sz="1600" u="sng" dirty="0">
                <a:solidFill>
                  <a:srgbClr val="FFFF00"/>
                </a:solidFill>
                <a:latin typeface="+mn-ea"/>
              </a:rPr>
              <a:t>20</a:t>
            </a:r>
            <a:r>
              <a:rPr lang="zh-TW" altLang="en-US" sz="1600" u="sng" dirty="0">
                <a:solidFill>
                  <a:srgbClr val="FFFF00"/>
                </a:solidFill>
                <a:latin typeface="+mn-ea"/>
              </a:rPr>
              <a:t>點</a:t>
            </a:r>
            <a:r>
              <a:rPr lang="en-US" altLang="zh-TW" sz="1600" u="sng" dirty="0">
                <a:solidFill>
                  <a:srgbClr val="FFFF00"/>
                </a:solidFill>
                <a:latin typeface="+mn-ea"/>
              </a:rPr>
              <a:t>4</a:t>
            </a:r>
            <a:r>
              <a:rPr lang="zh-TW" altLang="en-US" sz="1600" u="sng" dirty="0">
                <a:solidFill>
                  <a:srgbClr val="FFFF00"/>
                </a:solidFill>
                <a:latin typeface="+mn-ea"/>
              </a:rPr>
              <a:t>口</a:t>
            </a:r>
            <a:endParaRPr lang="en-US" altLang="zh-TW" sz="1600" dirty="0">
              <a:solidFill>
                <a:srgbClr val="FFFF00"/>
              </a:solidFill>
              <a:latin typeface="+mn-ea"/>
            </a:endParaRPr>
          </a:p>
          <a:p>
            <a:pPr marL="531813" lvl="1" indent="-265113">
              <a:lnSpc>
                <a:spcPct val="100000"/>
              </a:lnSpc>
              <a:spcBef>
                <a:spcPts val="0"/>
              </a:spcBef>
              <a:spcAft>
                <a:spcPts val="0"/>
              </a:spcAft>
              <a:buClr>
                <a:schemeClr val="tx1"/>
              </a:buClr>
              <a:buFont typeface="Wingdings" panose="05000000000000000000" pitchFamily="2" charset="2"/>
              <a:buChar char="u"/>
            </a:pPr>
            <a:r>
              <a:rPr lang="zh-TW" altLang="en-US" sz="1600" dirty="0">
                <a:solidFill>
                  <a:srgbClr val="FFFF00"/>
                </a:solidFill>
                <a:latin typeface="+mn-ea"/>
              </a:rPr>
              <a:t>若委託條件為</a:t>
            </a:r>
            <a:r>
              <a:rPr lang="en-US" altLang="zh-TW" sz="1600" dirty="0">
                <a:solidFill>
                  <a:srgbClr val="FFFF00"/>
                </a:solidFill>
                <a:latin typeface="+mn-ea"/>
              </a:rPr>
              <a:t>IOC</a:t>
            </a:r>
            <a:r>
              <a:rPr lang="zh-TW" altLang="en-US" sz="1600" dirty="0">
                <a:solidFill>
                  <a:srgbClr val="FFFF00"/>
                </a:solidFill>
                <a:latin typeface="+mn-ea"/>
              </a:rPr>
              <a:t>：</a:t>
            </a:r>
            <a:endParaRPr lang="en-US" altLang="zh-TW" sz="1600" dirty="0">
              <a:solidFill>
                <a:srgbClr val="FFFF00"/>
              </a:solidFill>
              <a:latin typeface="+mn-ea"/>
            </a:endParaRPr>
          </a:p>
          <a:p>
            <a:pPr marL="890588" lvl="1" indent="-358775">
              <a:lnSpc>
                <a:spcPct val="100000"/>
              </a:lnSpc>
              <a:spcBef>
                <a:spcPts val="0"/>
              </a:spcBef>
              <a:spcAft>
                <a:spcPts val="0"/>
              </a:spcAft>
              <a:buFont typeface="Wingdings" panose="05000000000000000000" pitchFamily="2" charset="2"/>
              <a:buChar char="l"/>
            </a:pPr>
            <a:r>
              <a:rPr lang="en-US" altLang="zh-TW" sz="1600" u="sng" dirty="0">
                <a:solidFill>
                  <a:srgbClr val="FFFF00"/>
                </a:solidFill>
                <a:latin typeface="+mn-ea"/>
              </a:rPr>
              <a:t>8500p (30</a:t>
            </a:r>
            <a:r>
              <a:rPr lang="zh-TW" altLang="en-US" sz="1600" u="sng" dirty="0">
                <a:solidFill>
                  <a:srgbClr val="FFFF00"/>
                </a:solidFill>
                <a:latin typeface="+mn-ea"/>
              </a:rPr>
              <a:t>點</a:t>
            </a:r>
            <a:r>
              <a:rPr lang="en-US" altLang="zh-TW" sz="1600" u="sng" dirty="0">
                <a:solidFill>
                  <a:srgbClr val="FFFF00"/>
                </a:solidFill>
                <a:latin typeface="+mn-ea"/>
              </a:rPr>
              <a:t>)/10200c (15</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成交</a:t>
            </a:r>
            <a:r>
              <a:rPr lang="en-US" altLang="zh-TW" sz="1600" u="sng" dirty="0">
                <a:solidFill>
                  <a:srgbClr val="FFFF00"/>
                </a:solidFill>
                <a:latin typeface="+mn-ea"/>
              </a:rPr>
              <a:t>2</a:t>
            </a:r>
            <a:r>
              <a:rPr lang="zh-TW" altLang="en-US" sz="1600" u="sng" dirty="0">
                <a:solidFill>
                  <a:srgbClr val="FFFF00"/>
                </a:solidFill>
                <a:latin typeface="+mn-ea"/>
              </a:rPr>
              <a:t>口</a:t>
            </a:r>
            <a:endParaRPr lang="en-US" altLang="zh-TW" sz="1600" u="sng" dirty="0">
              <a:solidFill>
                <a:srgbClr val="FFFF00"/>
              </a:solidFill>
              <a:latin typeface="+mn-ea"/>
            </a:endParaRPr>
          </a:p>
          <a:p>
            <a:pPr marL="890588" lvl="1" indent="-358775">
              <a:lnSpc>
                <a:spcPct val="100000"/>
              </a:lnSpc>
              <a:spcBef>
                <a:spcPts val="0"/>
              </a:spcBef>
              <a:spcAft>
                <a:spcPts val="0"/>
              </a:spcAft>
              <a:buFont typeface="Wingdings" panose="05000000000000000000" pitchFamily="2" charset="2"/>
              <a:buChar char="l"/>
            </a:pPr>
            <a:r>
              <a:rPr lang="en-US" altLang="zh-TW" sz="1600" u="sng" dirty="0">
                <a:solidFill>
                  <a:srgbClr val="FFFF00"/>
                </a:solidFill>
                <a:latin typeface="+mn-ea"/>
              </a:rPr>
              <a:t>8500p (32</a:t>
            </a:r>
            <a:r>
              <a:rPr lang="zh-TW" altLang="en-US" sz="1600" u="sng" dirty="0">
                <a:solidFill>
                  <a:srgbClr val="FFFF00"/>
                </a:solidFill>
                <a:latin typeface="+mn-ea"/>
              </a:rPr>
              <a:t>點</a:t>
            </a:r>
            <a:r>
              <a:rPr lang="en-US" altLang="zh-TW" sz="1600" u="sng" dirty="0">
                <a:solidFill>
                  <a:srgbClr val="FFFF00"/>
                </a:solidFill>
                <a:latin typeface="+mn-ea"/>
              </a:rPr>
              <a:t>)/10200c (16</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成交</a:t>
            </a:r>
            <a:r>
              <a:rPr lang="en-US" altLang="zh-TW" sz="1600" u="sng" dirty="0">
                <a:solidFill>
                  <a:srgbClr val="FFFF00"/>
                </a:solidFill>
                <a:latin typeface="+mn-ea"/>
              </a:rPr>
              <a:t>2</a:t>
            </a:r>
            <a:r>
              <a:rPr lang="zh-TW" altLang="en-US" sz="1600" u="sng" dirty="0">
                <a:solidFill>
                  <a:srgbClr val="FFFF00"/>
                </a:solidFill>
                <a:latin typeface="+mn-ea"/>
              </a:rPr>
              <a:t>口</a:t>
            </a:r>
            <a:endParaRPr lang="en-US" altLang="zh-TW" sz="1600" u="sng" dirty="0">
              <a:solidFill>
                <a:srgbClr val="FFFF00"/>
              </a:solidFill>
              <a:latin typeface="+mn-ea"/>
            </a:endParaRPr>
          </a:p>
          <a:p>
            <a:pPr marL="890588" lvl="1" indent="-358775">
              <a:lnSpc>
                <a:spcPct val="100000"/>
              </a:lnSpc>
              <a:spcBef>
                <a:spcPts val="0"/>
              </a:spcBef>
              <a:spcAft>
                <a:spcPts val="0"/>
              </a:spcAft>
              <a:buFont typeface="Wingdings" panose="05000000000000000000" pitchFamily="2" charset="2"/>
              <a:buChar char="l"/>
            </a:pPr>
            <a:r>
              <a:rPr lang="en-US" altLang="zh-TW" sz="1600" u="sng" dirty="0">
                <a:solidFill>
                  <a:srgbClr val="FFFF00"/>
                </a:solidFill>
                <a:latin typeface="+mn-ea"/>
              </a:rPr>
              <a:t>8500p (35</a:t>
            </a:r>
            <a:r>
              <a:rPr lang="zh-TW" altLang="en-US" sz="1600" u="sng" dirty="0">
                <a:solidFill>
                  <a:srgbClr val="FFFF00"/>
                </a:solidFill>
                <a:latin typeface="+mn-ea"/>
              </a:rPr>
              <a:t>點</a:t>
            </a:r>
            <a:r>
              <a:rPr lang="en-US" altLang="zh-TW" sz="1600" u="sng" dirty="0">
                <a:solidFill>
                  <a:srgbClr val="FFFF00"/>
                </a:solidFill>
                <a:latin typeface="+mn-ea"/>
              </a:rPr>
              <a:t>)/10200c (16</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成交</a:t>
            </a:r>
            <a:r>
              <a:rPr lang="en-US" altLang="zh-TW" sz="1600" u="sng" dirty="0">
                <a:solidFill>
                  <a:srgbClr val="FFFF00"/>
                </a:solidFill>
                <a:latin typeface="+mn-ea"/>
              </a:rPr>
              <a:t>2</a:t>
            </a:r>
            <a:r>
              <a:rPr lang="zh-TW" altLang="en-US" sz="1600" u="sng" dirty="0">
                <a:solidFill>
                  <a:srgbClr val="FFFF00"/>
                </a:solidFill>
                <a:latin typeface="+mn-ea"/>
              </a:rPr>
              <a:t>口</a:t>
            </a:r>
            <a:endParaRPr lang="en-US" altLang="zh-TW" sz="1600" u="sng" dirty="0">
              <a:solidFill>
                <a:srgbClr val="FFFF00"/>
              </a:solidFill>
              <a:latin typeface="+mn-ea"/>
            </a:endParaRPr>
          </a:p>
          <a:p>
            <a:pPr marL="890588" lvl="1" indent="-358775">
              <a:lnSpc>
                <a:spcPct val="100000"/>
              </a:lnSpc>
              <a:spcBef>
                <a:spcPts val="0"/>
              </a:spcBef>
              <a:spcAft>
                <a:spcPts val="0"/>
              </a:spcAft>
              <a:buFont typeface="Wingdings" panose="05000000000000000000" pitchFamily="2" charset="2"/>
              <a:buChar char="l"/>
            </a:pPr>
            <a:r>
              <a:rPr lang="en-US" altLang="zh-TW" sz="1600" u="sng" dirty="0">
                <a:solidFill>
                  <a:srgbClr val="FFFF00"/>
                </a:solidFill>
                <a:latin typeface="+mn-ea"/>
              </a:rPr>
              <a:t>8500p (35</a:t>
            </a:r>
            <a:r>
              <a:rPr lang="zh-TW" altLang="en-US" sz="1600" u="sng" dirty="0">
                <a:solidFill>
                  <a:srgbClr val="FFFF00"/>
                </a:solidFill>
                <a:latin typeface="+mn-ea"/>
              </a:rPr>
              <a:t>點</a:t>
            </a:r>
            <a:r>
              <a:rPr lang="en-US" altLang="zh-TW" sz="1600" u="sng" dirty="0">
                <a:solidFill>
                  <a:srgbClr val="FFFF00"/>
                </a:solidFill>
                <a:latin typeface="+mn-ea"/>
              </a:rPr>
              <a:t>)/10200c (20</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成交</a:t>
            </a:r>
            <a:r>
              <a:rPr lang="en-US" altLang="zh-TW" sz="1600" u="sng" dirty="0">
                <a:solidFill>
                  <a:srgbClr val="FFFF00"/>
                </a:solidFill>
                <a:latin typeface="+mn-ea"/>
              </a:rPr>
              <a:t>1</a:t>
            </a:r>
            <a:r>
              <a:rPr lang="zh-TW" altLang="en-US" sz="1600" u="sng" dirty="0">
                <a:solidFill>
                  <a:srgbClr val="FFFF00"/>
                </a:solidFill>
                <a:latin typeface="+mn-ea"/>
              </a:rPr>
              <a:t>口</a:t>
            </a:r>
            <a:endParaRPr lang="en-US" altLang="zh-TW" sz="1600" u="sng" dirty="0">
              <a:solidFill>
                <a:srgbClr val="FFFF00"/>
              </a:solidFill>
              <a:latin typeface="+mn-ea"/>
            </a:endParaRPr>
          </a:p>
          <a:p>
            <a:pPr marL="890588" lvl="1" indent="-358775">
              <a:lnSpc>
                <a:spcPct val="100000"/>
              </a:lnSpc>
              <a:spcBef>
                <a:spcPts val="0"/>
              </a:spcBef>
              <a:spcAft>
                <a:spcPts val="0"/>
              </a:spcAft>
              <a:buFont typeface="Wingdings" panose="05000000000000000000" pitchFamily="2" charset="2"/>
              <a:buChar char="l"/>
            </a:pPr>
            <a:r>
              <a:rPr lang="en-US" altLang="zh-TW" sz="1600" u="sng" dirty="0">
                <a:solidFill>
                  <a:srgbClr val="FFFF00"/>
                </a:solidFill>
                <a:latin typeface="+mn-ea"/>
              </a:rPr>
              <a:t>8500p (142</a:t>
            </a:r>
            <a:r>
              <a:rPr lang="zh-TW" altLang="en-US" sz="1600" u="sng" dirty="0">
                <a:solidFill>
                  <a:srgbClr val="FFFF00"/>
                </a:solidFill>
                <a:latin typeface="+mn-ea"/>
              </a:rPr>
              <a:t>點</a:t>
            </a:r>
            <a:r>
              <a:rPr lang="en-US" altLang="zh-TW" sz="1600" u="sng" dirty="0">
                <a:solidFill>
                  <a:srgbClr val="FFFF00"/>
                </a:solidFill>
                <a:latin typeface="+mn-ea"/>
              </a:rPr>
              <a:t>)/10200c (20</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則因</a:t>
            </a:r>
            <a:r>
              <a:rPr lang="en-US" altLang="zh-TW" sz="1600" u="sng" dirty="0">
                <a:solidFill>
                  <a:srgbClr val="FFFF00"/>
                </a:solidFill>
                <a:latin typeface="+mn-ea"/>
              </a:rPr>
              <a:t>8500</a:t>
            </a:r>
            <a:r>
              <a:rPr lang="zh-TW" altLang="en-US" sz="1600" u="sng" dirty="0">
                <a:solidFill>
                  <a:srgbClr val="FFFF00"/>
                </a:solidFill>
                <a:latin typeface="+mn-ea"/>
              </a:rPr>
              <a:t>賣權高於即時價格區間上限，則</a:t>
            </a:r>
            <a:r>
              <a:rPr lang="en-US" altLang="zh-TW" sz="1600" u="sng" dirty="0">
                <a:solidFill>
                  <a:srgbClr val="FFFF00"/>
                </a:solidFill>
                <a:latin typeface="+mn-ea"/>
              </a:rPr>
              <a:t>3</a:t>
            </a:r>
            <a:r>
              <a:rPr lang="zh-TW" altLang="en-US" sz="1600" u="sng" dirty="0">
                <a:solidFill>
                  <a:srgbClr val="FFFF00"/>
                </a:solidFill>
                <a:latin typeface="+mn-ea"/>
              </a:rPr>
              <a:t>口組合式委託退單</a:t>
            </a:r>
            <a:endParaRPr lang="en-US" altLang="zh-TW" sz="1600" u="sng" dirty="0">
              <a:solidFill>
                <a:srgbClr val="FFFF00"/>
              </a:solidFill>
              <a:latin typeface="+mn-ea"/>
            </a:endParaRPr>
          </a:p>
          <a:p>
            <a:pPr marL="531813" lvl="1" indent="-265113">
              <a:lnSpc>
                <a:spcPct val="100000"/>
              </a:lnSpc>
              <a:spcBef>
                <a:spcPts val="0"/>
              </a:spcBef>
              <a:spcAft>
                <a:spcPts val="0"/>
              </a:spcAft>
              <a:buClr>
                <a:schemeClr val="tx1"/>
              </a:buClr>
              <a:buFont typeface="Wingdings" pitchFamily="2" charset="2"/>
              <a:buChar char="u"/>
            </a:pPr>
            <a:r>
              <a:rPr lang="zh-TW" altLang="en-US" sz="1600" dirty="0">
                <a:solidFill>
                  <a:srgbClr val="FFFF00"/>
                </a:solidFill>
                <a:latin typeface="+mn-ea"/>
              </a:rPr>
              <a:t>若委託條件為</a:t>
            </a:r>
            <a:r>
              <a:rPr lang="en-US" altLang="zh-TW" sz="1600" dirty="0">
                <a:solidFill>
                  <a:srgbClr val="FFFF00"/>
                </a:solidFill>
                <a:latin typeface="+mn-ea"/>
              </a:rPr>
              <a:t>FOK</a:t>
            </a:r>
            <a:r>
              <a:rPr lang="zh-TW" altLang="en-US" sz="1600" dirty="0">
                <a:solidFill>
                  <a:srgbClr val="FFFF00"/>
                </a:solidFill>
                <a:latin typeface="+mn-ea"/>
              </a:rPr>
              <a:t>：整筆委託退</a:t>
            </a:r>
            <a:r>
              <a:rPr lang="zh-TW" altLang="en-US" sz="1600" dirty="0" smtClean="0">
                <a:solidFill>
                  <a:srgbClr val="FFFF00"/>
                </a:solidFill>
                <a:latin typeface="+mn-ea"/>
              </a:rPr>
              <a:t>單</a:t>
            </a:r>
            <a:endParaRPr lang="zh-TW" altLang="en-US" sz="1600" dirty="0">
              <a:solidFill>
                <a:srgbClr val="FFFF00"/>
              </a:solidFill>
              <a:latin typeface="+mn-ea"/>
            </a:endParaRPr>
          </a:p>
        </p:txBody>
      </p:sp>
      <p:graphicFrame>
        <p:nvGraphicFramePr>
          <p:cNvPr id="14" name="表格 13"/>
          <p:cNvGraphicFramePr>
            <a:graphicFrameLocks noGrp="1"/>
          </p:cNvGraphicFramePr>
          <p:nvPr>
            <p:extLst>
              <p:ext uri="{D42A27DB-BD31-4B8C-83A1-F6EECF244321}">
                <p14:modId xmlns:p14="http://schemas.microsoft.com/office/powerpoint/2010/main" val="2811980891"/>
              </p:ext>
            </p:extLst>
          </p:nvPr>
        </p:nvGraphicFramePr>
        <p:xfrm>
          <a:off x="5589654" y="2718007"/>
          <a:ext cx="1634236" cy="3362960"/>
        </p:xfrm>
        <a:graphic>
          <a:graphicData uri="http://schemas.openxmlformats.org/drawingml/2006/table">
            <a:tbl>
              <a:tblPr firstRow="1" bandRow="1">
                <a:tableStyleId>{5940675A-B579-460E-94D1-54222C63F5DA}</a:tableStyleId>
              </a:tblPr>
              <a:tblGrid>
                <a:gridCol w="493862">
                  <a:extLst>
                    <a:ext uri="{9D8B030D-6E8A-4147-A177-3AD203B41FA5}">
                      <a16:colId xmlns:a16="http://schemas.microsoft.com/office/drawing/2014/main" xmlns="" val="20000"/>
                    </a:ext>
                  </a:extLst>
                </a:gridCol>
                <a:gridCol w="673449">
                  <a:extLst>
                    <a:ext uri="{9D8B030D-6E8A-4147-A177-3AD203B41FA5}">
                      <a16:colId xmlns:a16="http://schemas.microsoft.com/office/drawing/2014/main" xmlns="" val="20001"/>
                    </a:ext>
                  </a:extLst>
                </a:gridCol>
                <a:gridCol w="466925">
                  <a:extLst>
                    <a:ext uri="{9D8B030D-6E8A-4147-A177-3AD203B41FA5}">
                      <a16:colId xmlns:a16="http://schemas.microsoft.com/office/drawing/2014/main" xmlns="" val="20002"/>
                    </a:ext>
                  </a:extLst>
                </a:gridCol>
              </a:tblGrid>
              <a:tr h="276892">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7587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142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06593">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3598615256"/>
              </p:ext>
            </p:extLst>
          </p:nvPr>
        </p:nvGraphicFramePr>
        <p:xfrm>
          <a:off x="7323966" y="2704841"/>
          <a:ext cx="1705054" cy="3362960"/>
        </p:xfrm>
        <a:graphic>
          <a:graphicData uri="http://schemas.openxmlformats.org/drawingml/2006/table">
            <a:tbl>
              <a:tblPr firstRow="1" bandRow="1">
                <a:tableStyleId>{5940675A-B579-460E-94D1-54222C63F5DA}</a:tableStyleId>
              </a:tblPr>
              <a:tblGrid>
                <a:gridCol w="515263">
                  <a:extLst>
                    <a:ext uri="{9D8B030D-6E8A-4147-A177-3AD203B41FA5}">
                      <a16:colId xmlns:a16="http://schemas.microsoft.com/office/drawing/2014/main" xmlns="" val="20000"/>
                    </a:ext>
                  </a:extLst>
                </a:gridCol>
                <a:gridCol w="702632">
                  <a:extLst>
                    <a:ext uri="{9D8B030D-6E8A-4147-A177-3AD203B41FA5}">
                      <a16:colId xmlns:a16="http://schemas.microsoft.com/office/drawing/2014/main" xmlns="" val="20001"/>
                    </a:ext>
                  </a:extLst>
                </a:gridCol>
                <a:gridCol w="487159">
                  <a:extLst>
                    <a:ext uri="{9D8B030D-6E8A-4147-A177-3AD203B41FA5}">
                      <a16:colId xmlns:a16="http://schemas.microsoft.com/office/drawing/2014/main" xmlns="" val="20002"/>
                    </a:ext>
                  </a:extLst>
                </a:gridCol>
              </a:tblGrid>
              <a:tr h="305693">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056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21</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16</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34985">
                <a:tc>
                  <a:txBody>
                    <a:bodyPr/>
                    <a:lstStyle/>
                    <a:p>
                      <a:pPr algn="ctr">
                        <a:lnSpc>
                          <a:spcPts val="2000"/>
                        </a:lnSpc>
                      </a:pPr>
                      <a:endParaRPr lang="zh-TW" altLang="en-US" sz="1800" b="1">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
        <p:nvSpPr>
          <p:cNvPr id="4" name="文字方塊 3"/>
          <p:cNvSpPr txBox="1"/>
          <p:nvPr/>
        </p:nvSpPr>
        <p:spPr>
          <a:xfrm>
            <a:off x="5681375" y="2398059"/>
            <a:ext cx="2139519" cy="338554"/>
          </a:xfrm>
          <a:prstGeom prst="rect">
            <a:avLst/>
          </a:prstGeom>
          <a:noFill/>
        </p:spPr>
        <p:txBody>
          <a:bodyPr wrap="square" rtlCol="0">
            <a:spAutoFit/>
          </a:bodyPr>
          <a:lstStyle/>
          <a:p>
            <a:r>
              <a:rPr lang="en-US" altLang="zh-TW" sz="1600" b="1" dirty="0" smtClean="0">
                <a:solidFill>
                  <a:srgbClr val="FFFF00"/>
                </a:solidFill>
                <a:effectLst>
                  <a:outerShdw blurRad="38100" dist="38100" dir="2700000" algn="tl">
                    <a:srgbClr val="000000">
                      <a:alpha val="43137"/>
                    </a:srgbClr>
                  </a:outerShdw>
                </a:effectLst>
                <a:latin typeface="+mn-ea"/>
              </a:rPr>
              <a:t>8500</a:t>
            </a:r>
            <a:r>
              <a:rPr lang="zh-TW" altLang="en-US" sz="1600" b="1" dirty="0" smtClean="0">
                <a:solidFill>
                  <a:srgbClr val="FFFF00"/>
                </a:solidFill>
                <a:effectLst>
                  <a:outerShdw blurRad="38100" dist="38100" dir="2700000" algn="tl">
                    <a:srgbClr val="000000">
                      <a:alpha val="43137"/>
                    </a:srgbClr>
                  </a:outerShdw>
                </a:effectLst>
                <a:latin typeface="+mn-ea"/>
              </a:rPr>
              <a:t>賣</a:t>
            </a:r>
            <a:r>
              <a:rPr lang="zh-TW" altLang="en-US" sz="1600" b="1" dirty="0">
                <a:solidFill>
                  <a:srgbClr val="FFFF00"/>
                </a:solidFill>
                <a:effectLst>
                  <a:outerShdw blurRad="38100" dist="38100" dir="2700000" algn="tl">
                    <a:srgbClr val="000000">
                      <a:alpha val="43137"/>
                    </a:srgbClr>
                  </a:outerShdw>
                </a:effectLst>
                <a:latin typeface="+mn-ea"/>
              </a:rPr>
              <a:t>權委託簿</a:t>
            </a:r>
          </a:p>
        </p:txBody>
      </p:sp>
      <p:sp>
        <p:nvSpPr>
          <p:cNvPr id="16" name="文字方塊 15"/>
          <p:cNvSpPr txBox="1"/>
          <p:nvPr/>
        </p:nvSpPr>
        <p:spPr>
          <a:xfrm>
            <a:off x="7380313" y="2389644"/>
            <a:ext cx="1763688" cy="338554"/>
          </a:xfrm>
          <a:prstGeom prst="rect">
            <a:avLst/>
          </a:prstGeom>
          <a:noFill/>
        </p:spPr>
        <p:txBody>
          <a:bodyPr wrap="square" rtlCol="0">
            <a:spAutoFit/>
          </a:bodyPr>
          <a:lstStyle/>
          <a:p>
            <a:r>
              <a:rPr lang="en-US" altLang="zh-TW" sz="1600" b="1" dirty="0" smtClean="0">
                <a:solidFill>
                  <a:srgbClr val="FFFF00"/>
                </a:solidFill>
                <a:effectLst>
                  <a:outerShdw blurRad="38100" dist="38100" dir="2700000" algn="tl">
                    <a:srgbClr val="000000">
                      <a:alpha val="43137"/>
                    </a:srgbClr>
                  </a:outerShdw>
                </a:effectLst>
                <a:latin typeface="+mn-ea"/>
              </a:rPr>
              <a:t>10200</a:t>
            </a:r>
            <a:r>
              <a:rPr lang="zh-TW" altLang="en-US" sz="1600" b="1" dirty="0">
                <a:solidFill>
                  <a:srgbClr val="FFFF00"/>
                </a:solidFill>
                <a:effectLst>
                  <a:outerShdw blurRad="38100" dist="38100" dir="2700000" algn="tl">
                    <a:srgbClr val="000000">
                      <a:alpha val="43137"/>
                    </a:srgbClr>
                  </a:outerShdw>
                </a:effectLst>
                <a:latin typeface="+mn-ea"/>
              </a:rPr>
              <a:t>買</a:t>
            </a:r>
            <a:r>
              <a:rPr lang="zh-TW" altLang="en-US" sz="1600" b="1" dirty="0" smtClean="0">
                <a:solidFill>
                  <a:srgbClr val="FFFF00"/>
                </a:solidFill>
                <a:effectLst>
                  <a:outerShdw blurRad="38100" dist="38100" dir="2700000" algn="tl">
                    <a:srgbClr val="000000">
                      <a:alpha val="43137"/>
                    </a:srgbClr>
                  </a:outerShdw>
                </a:effectLst>
                <a:latin typeface="+mn-ea"/>
              </a:rPr>
              <a:t>權</a:t>
            </a:r>
            <a:r>
              <a:rPr lang="zh-TW" altLang="en-US" sz="1600" b="1" dirty="0">
                <a:solidFill>
                  <a:srgbClr val="FFFF00"/>
                </a:solidFill>
                <a:effectLst>
                  <a:outerShdw blurRad="38100" dist="38100" dir="2700000" algn="tl">
                    <a:srgbClr val="000000">
                      <a:alpha val="43137"/>
                    </a:srgbClr>
                  </a:outerShdw>
                </a:effectLst>
                <a:latin typeface="+mn-ea"/>
              </a:rPr>
              <a:t>委託簿</a:t>
            </a:r>
          </a:p>
        </p:txBody>
      </p:sp>
      <p:cxnSp>
        <p:nvCxnSpPr>
          <p:cNvPr id="19" name="直線接點 18"/>
          <p:cNvCxnSpPr/>
          <p:nvPr/>
        </p:nvCxnSpPr>
        <p:spPr bwMode="auto">
          <a:xfrm flipV="1">
            <a:off x="5555248" y="4005064"/>
            <a:ext cx="1667878" cy="1146"/>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22" name="文字方塊 21"/>
          <p:cNvSpPr txBox="1"/>
          <p:nvPr/>
        </p:nvSpPr>
        <p:spPr>
          <a:xfrm>
            <a:off x="4004550" y="3211950"/>
            <a:ext cx="1550698" cy="646331"/>
          </a:xfrm>
          <a:prstGeom prst="rect">
            <a:avLst/>
          </a:prstGeom>
          <a:noFill/>
        </p:spPr>
        <p:txBody>
          <a:bodyPr wrap="square" rtlCol="0">
            <a:spAutoFit/>
          </a:bodyPr>
          <a:lstStyle/>
          <a:p>
            <a:r>
              <a:rPr lang="zh-TW" altLang="en-US" b="1" dirty="0" smtClean="0">
                <a:solidFill>
                  <a:srgbClr val="00FF00"/>
                </a:solidFill>
                <a:latin typeface="Times New Roman" pitchFamily="18" charset="0"/>
                <a:ea typeface="標楷體" pitchFamily="65" charset="-120"/>
              </a:rPr>
              <a:t>即時價格區間上限</a:t>
            </a:r>
            <a:r>
              <a:rPr lang="en-US" altLang="zh-TW" b="1" dirty="0" smtClean="0">
                <a:solidFill>
                  <a:srgbClr val="00FF00"/>
                </a:solidFill>
                <a:latin typeface="Times New Roman" pitchFamily="18" charset="0"/>
                <a:ea typeface="標楷體" pitchFamily="65" charset="-120"/>
              </a:rPr>
              <a:t>130</a:t>
            </a:r>
            <a:r>
              <a:rPr lang="zh-TW" altLang="en-US" b="1" dirty="0" smtClean="0">
                <a:solidFill>
                  <a:srgbClr val="00FF00"/>
                </a:solidFill>
                <a:latin typeface="Times New Roman" pitchFamily="18" charset="0"/>
                <a:ea typeface="標楷體" pitchFamily="65" charset="-120"/>
              </a:rPr>
              <a:t>點</a:t>
            </a:r>
            <a:endParaRPr lang="zh-TW" altLang="en-US" b="1" dirty="0">
              <a:solidFill>
                <a:srgbClr val="00FF00"/>
              </a:solidFill>
              <a:latin typeface="Times New Roman" pitchFamily="18" charset="0"/>
              <a:ea typeface="標楷體" pitchFamily="65" charset="-120"/>
            </a:endParaRPr>
          </a:p>
        </p:txBody>
      </p:sp>
      <p:sp>
        <p:nvSpPr>
          <p:cNvPr id="24" name="圓角矩形 23"/>
          <p:cNvSpPr/>
          <p:nvPr/>
        </p:nvSpPr>
        <p:spPr bwMode="auto">
          <a:xfrm>
            <a:off x="8575151" y="4005064"/>
            <a:ext cx="482701" cy="1009467"/>
          </a:xfrm>
          <a:prstGeom prst="roundRect">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b="1" i="0" u="none" strike="noStrike" cap="none" normalizeH="0" baseline="0" smtClean="0">
              <a:ln>
                <a:noFill/>
              </a:ln>
              <a:solidFill>
                <a:srgbClr val="FFFF00"/>
              </a:solidFill>
              <a:effectLst>
                <a:outerShdw blurRad="38100" dist="38100" dir="2700000" algn="tl">
                  <a:srgbClr val="000000">
                    <a:alpha val="43137"/>
                  </a:srgbClr>
                </a:outerShdw>
              </a:effectLst>
              <a:latin typeface="+mn-ea"/>
            </a:endParaRPr>
          </a:p>
        </p:txBody>
      </p:sp>
      <p:sp>
        <p:nvSpPr>
          <p:cNvPr id="25" name="圓角矩形 24"/>
          <p:cNvSpPr/>
          <p:nvPr/>
        </p:nvSpPr>
        <p:spPr bwMode="auto">
          <a:xfrm>
            <a:off x="6751135" y="3682690"/>
            <a:ext cx="505989" cy="1360837"/>
          </a:xfrm>
          <a:prstGeom prst="roundRect">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b="1" i="0" u="none" strike="noStrike" cap="none" normalizeH="0" baseline="0" smtClean="0">
              <a:ln>
                <a:noFill/>
              </a:ln>
              <a:solidFill>
                <a:srgbClr val="FFFF00"/>
              </a:solidFill>
              <a:effectLst>
                <a:outerShdw blurRad="38100" dist="38100" dir="2700000" algn="tl">
                  <a:srgbClr val="000000">
                    <a:alpha val="43137"/>
                  </a:srgbClr>
                </a:outerShdw>
              </a:effectLst>
              <a:latin typeface="+mn-ea"/>
            </a:endParaRPr>
          </a:p>
        </p:txBody>
      </p:sp>
      <p:sp>
        <p:nvSpPr>
          <p:cNvPr id="17"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組合委託範例</a:t>
            </a:r>
            <a:endParaRPr lang="zh-TW" altLang="en-US" b="1" dirty="0">
              <a:solidFill>
                <a:srgbClr val="FFFF00"/>
              </a:solidFill>
              <a:effectLst>
                <a:outerShdw blurRad="38100" dist="38100" dir="2700000" algn="tl">
                  <a:srgbClr val="000000"/>
                </a:outerShdw>
              </a:effectLst>
              <a:latin typeface="+mn-ea"/>
            </a:endParaRPr>
          </a:p>
        </p:txBody>
      </p:sp>
      <p:sp>
        <p:nvSpPr>
          <p:cNvPr id="20" name="Rectangle 4"/>
          <p:cNvSpPr>
            <a:spLocks noChangeArrowheads="1"/>
          </p:cNvSpPr>
          <p:nvPr/>
        </p:nvSpPr>
        <p:spPr bwMode="auto">
          <a:xfrm>
            <a:off x="3331212" y="1325701"/>
            <a:ext cx="2491068"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smtClean="0">
                <a:solidFill>
                  <a:srgbClr val="FFFF00"/>
                </a:solidFill>
                <a:effectLst>
                  <a:outerShdw blurRad="38100" dist="38100" dir="2700000" algn="tl">
                    <a:srgbClr val="000000">
                      <a:alpha val="43137"/>
                    </a:srgbClr>
                  </a:outerShdw>
                </a:effectLst>
                <a:latin typeface="+mn-ea"/>
                <a:ea typeface="+mn-ea"/>
              </a:rPr>
              <a:t>勒式組合式委託退單</a:t>
            </a:r>
          </a:p>
        </p:txBody>
      </p:sp>
    </p:spTree>
    <p:extLst>
      <p:ext uri="{BB962C8B-B14F-4D97-AF65-F5344CB8AC3E}">
        <p14:creationId xmlns:p14="http://schemas.microsoft.com/office/powerpoint/2010/main" val="306349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0" y="1988840"/>
            <a:ext cx="5439728" cy="4244206"/>
          </a:xfrm>
        </p:spPr>
        <p:txBody>
          <a:bodyPr/>
          <a:lstStyle/>
          <a:p>
            <a:pPr marL="342900" lvl="1" indent="-342900">
              <a:lnSpc>
                <a:spcPct val="100000"/>
              </a:lnSpc>
              <a:spcBef>
                <a:spcPts val="0"/>
              </a:spcBef>
              <a:spcAft>
                <a:spcPts val="0"/>
              </a:spcAft>
              <a:buClr>
                <a:schemeClr val="tx1"/>
              </a:buClr>
              <a:buFont typeface="Wingdings" pitchFamily="2" charset="2"/>
              <a:buChar char="n"/>
              <a:defRPr/>
            </a:pPr>
            <a:r>
              <a:rPr lang="zh-TW" altLang="en-US" sz="2000" kern="1200" dirty="0" smtClean="0">
                <a:solidFill>
                  <a:srgbClr val="FFFF00"/>
                </a:solidFill>
                <a:latin typeface="+mn-ea"/>
              </a:rPr>
              <a:t>假設</a:t>
            </a:r>
            <a:r>
              <a:rPr lang="en-US" altLang="zh-TW" sz="2000" kern="1200" dirty="0" smtClean="0">
                <a:solidFill>
                  <a:srgbClr val="FFFF00"/>
                </a:solidFill>
                <a:latin typeface="+mn-ea"/>
              </a:rPr>
              <a:t>TXO</a:t>
            </a:r>
            <a:r>
              <a:rPr lang="zh-TW" altLang="en-US" sz="2000" kern="1200" dirty="0" smtClean="0">
                <a:solidFill>
                  <a:srgbClr val="FFFF00"/>
                </a:solidFill>
                <a:latin typeface="+mn-ea"/>
              </a:rPr>
              <a:t>季月</a:t>
            </a:r>
            <a:r>
              <a:rPr lang="zh-TW" altLang="en-US" sz="2000" kern="1200" dirty="0">
                <a:solidFill>
                  <a:srgbClr val="FFFF00"/>
                </a:solidFill>
                <a:latin typeface="+mn-ea"/>
              </a:rPr>
              <a:t>履約</a:t>
            </a:r>
            <a:r>
              <a:rPr lang="zh-TW" altLang="en-US" sz="2000" kern="1200" dirty="0" smtClean="0">
                <a:solidFill>
                  <a:srgbClr val="FFFF00"/>
                </a:solidFill>
                <a:latin typeface="+mn-ea"/>
              </a:rPr>
              <a:t>價</a:t>
            </a:r>
            <a:r>
              <a:rPr lang="en-US" altLang="zh-TW" sz="2000" kern="1200" dirty="0" smtClean="0">
                <a:solidFill>
                  <a:srgbClr val="FFFF00"/>
                </a:solidFill>
                <a:latin typeface="+mn-ea"/>
              </a:rPr>
              <a:t>9600</a:t>
            </a:r>
            <a:r>
              <a:rPr lang="zh-TW" altLang="en-US" sz="2000" kern="1200" dirty="0" smtClean="0">
                <a:solidFill>
                  <a:srgbClr val="FFFF00"/>
                </a:solidFill>
                <a:latin typeface="+mn-ea"/>
              </a:rPr>
              <a:t>賣權即時</a:t>
            </a:r>
            <a:r>
              <a:rPr lang="zh-TW" altLang="en-US" sz="2000" kern="1200" dirty="0">
                <a:solidFill>
                  <a:srgbClr val="FFFF00"/>
                </a:solidFill>
                <a:latin typeface="+mn-ea"/>
              </a:rPr>
              <a:t>價格區間上限</a:t>
            </a:r>
            <a:r>
              <a:rPr lang="zh-TW" altLang="en-US" sz="2000" kern="1200" dirty="0" smtClean="0">
                <a:solidFill>
                  <a:srgbClr val="FFFF00"/>
                </a:solidFill>
                <a:latin typeface="+mn-ea"/>
              </a:rPr>
              <a:t>為</a:t>
            </a:r>
            <a:r>
              <a:rPr lang="en-US" altLang="zh-TW" sz="2000" kern="1200" dirty="0" smtClean="0">
                <a:solidFill>
                  <a:srgbClr val="FFFF00"/>
                </a:solidFill>
                <a:latin typeface="+mn-ea"/>
              </a:rPr>
              <a:t>895</a:t>
            </a:r>
            <a:r>
              <a:rPr lang="zh-TW" altLang="en-US" sz="2000" kern="1200" dirty="0" smtClean="0">
                <a:solidFill>
                  <a:srgbClr val="FFFF00"/>
                </a:solidFill>
                <a:latin typeface="+mn-ea"/>
              </a:rPr>
              <a:t>點，下限為</a:t>
            </a:r>
            <a:r>
              <a:rPr lang="en-US" altLang="zh-TW" sz="2000" kern="1200" dirty="0" smtClean="0">
                <a:solidFill>
                  <a:srgbClr val="FFFF00"/>
                </a:solidFill>
                <a:latin typeface="+mn-ea"/>
              </a:rPr>
              <a:t>420</a:t>
            </a:r>
            <a:r>
              <a:rPr lang="zh-TW" altLang="en-US" sz="2000" kern="1200" dirty="0" smtClean="0">
                <a:solidFill>
                  <a:srgbClr val="FFFF00"/>
                </a:solidFill>
                <a:latin typeface="+mn-ea"/>
              </a:rPr>
              <a:t>點。履約價</a:t>
            </a:r>
            <a:r>
              <a:rPr lang="en-US" altLang="zh-TW" sz="2000" kern="1200" dirty="0" smtClean="0">
                <a:solidFill>
                  <a:srgbClr val="FFFF00"/>
                </a:solidFill>
                <a:latin typeface="+mn-ea"/>
              </a:rPr>
              <a:t>9600</a:t>
            </a:r>
            <a:r>
              <a:rPr lang="zh-TW" altLang="en-US" sz="2000" kern="1200" dirty="0" smtClean="0">
                <a:solidFill>
                  <a:srgbClr val="FFFF00"/>
                </a:solidFill>
                <a:latin typeface="+mn-ea"/>
              </a:rPr>
              <a:t>買權即時價格區間上限為</a:t>
            </a:r>
            <a:r>
              <a:rPr lang="en-US" altLang="zh-TW" sz="2000" kern="1200" dirty="0" smtClean="0">
                <a:solidFill>
                  <a:srgbClr val="FFFF00"/>
                </a:solidFill>
                <a:latin typeface="+mn-ea"/>
              </a:rPr>
              <a:t>850</a:t>
            </a:r>
            <a:r>
              <a:rPr lang="zh-TW" altLang="en-US" sz="2000" kern="1200" dirty="0" smtClean="0">
                <a:solidFill>
                  <a:srgbClr val="FFFF00"/>
                </a:solidFill>
                <a:latin typeface="+mn-ea"/>
              </a:rPr>
              <a:t>點，下限為</a:t>
            </a:r>
            <a:r>
              <a:rPr lang="en-US" altLang="zh-TW" sz="2000" kern="1200" dirty="0" smtClean="0">
                <a:solidFill>
                  <a:srgbClr val="FFFF00"/>
                </a:solidFill>
                <a:latin typeface="+mn-ea"/>
              </a:rPr>
              <a:t>410</a:t>
            </a:r>
            <a:r>
              <a:rPr lang="zh-TW" altLang="en-US" sz="2000" kern="1200" dirty="0" smtClean="0">
                <a:solidFill>
                  <a:srgbClr val="FFFF00"/>
                </a:solidFill>
                <a:latin typeface="+mn-ea"/>
              </a:rPr>
              <a:t>點</a:t>
            </a:r>
            <a:endParaRPr lang="en-US" altLang="zh-TW" sz="2000" kern="1200" dirty="0" smtClean="0">
              <a:solidFill>
                <a:srgbClr val="FFFF00"/>
              </a:solidFill>
              <a:latin typeface="+mn-ea"/>
            </a:endParaRPr>
          </a:p>
          <a:p>
            <a:pPr marL="531813" lvl="2" indent="-358775">
              <a:lnSpc>
                <a:spcPct val="100000"/>
              </a:lnSpc>
              <a:spcBef>
                <a:spcPts val="0"/>
              </a:spcBef>
              <a:spcAft>
                <a:spcPts val="0"/>
              </a:spcAft>
              <a:buClr>
                <a:schemeClr val="tx1"/>
              </a:buClr>
              <a:buFont typeface="Wingdings" pitchFamily="2" charset="2"/>
              <a:buChar char="u"/>
              <a:defRPr/>
            </a:pPr>
            <a:r>
              <a:rPr lang="zh-TW" altLang="en-US" sz="1600" dirty="0" smtClean="0">
                <a:solidFill>
                  <a:srgbClr val="FFFF00"/>
                </a:solidFill>
                <a:latin typeface="+mn-ea"/>
              </a:rPr>
              <a:t>若</a:t>
            </a:r>
            <a:r>
              <a:rPr lang="zh-TW" altLang="en-US" sz="1600" dirty="0">
                <a:solidFill>
                  <a:srgbClr val="FFFF00"/>
                </a:solidFill>
                <a:latin typeface="+mn-ea"/>
              </a:rPr>
              <a:t>交易人</a:t>
            </a:r>
            <a:r>
              <a:rPr lang="zh-TW" altLang="en-US" sz="1600" dirty="0" smtClean="0">
                <a:solidFill>
                  <a:srgbClr val="FFFF00"/>
                </a:solidFill>
                <a:latin typeface="+mn-ea"/>
              </a:rPr>
              <a:t>以「市價委託」</a:t>
            </a:r>
            <a:r>
              <a:rPr lang="zh-TW" altLang="en-US" sz="1600" dirty="0" smtClean="0">
                <a:solidFill>
                  <a:srgbClr val="00FF00"/>
                </a:solidFill>
                <a:latin typeface="+mn-ea"/>
              </a:rPr>
              <a:t>賣出</a:t>
            </a:r>
            <a:r>
              <a:rPr lang="en-US" altLang="zh-TW" sz="1600" dirty="0" smtClean="0">
                <a:solidFill>
                  <a:srgbClr val="00FF00"/>
                </a:solidFill>
                <a:latin typeface="+mn-ea"/>
              </a:rPr>
              <a:t>9600c</a:t>
            </a:r>
            <a:r>
              <a:rPr lang="en-US" altLang="zh-TW" sz="1600" dirty="0">
                <a:solidFill>
                  <a:srgbClr val="00FF00"/>
                </a:solidFill>
                <a:latin typeface="+mn-ea"/>
              </a:rPr>
              <a:t>/</a:t>
            </a:r>
            <a:r>
              <a:rPr lang="zh-TW" altLang="en-US" sz="1600" dirty="0" smtClean="0">
                <a:solidFill>
                  <a:srgbClr val="00FF00"/>
                </a:solidFill>
                <a:latin typeface="+mn-ea"/>
              </a:rPr>
              <a:t>賣出</a:t>
            </a:r>
            <a:r>
              <a:rPr lang="en-US" altLang="zh-TW" sz="1600" dirty="0" smtClean="0">
                <a:solidFill>
                  <a:srgbClr val="00FF00"/>
                </a:solidFill>
                <a:latin typeface="+mn-ea"/>
              </a:rPr>
              <a:t>9600p</a:t>
            </a:r>
            <a:r>
              <a:rPr lang="zh-TW" altLang="en-US" sz="1600" dirty="0" smtClean="0">
                <a:solidFill>
                  <a:srgbClr val="FFFF00"/>
                </a:solidFill>
                <a:latin typeface="+mn-ea"/>
              </a:rPr>
              <a:t> </a:t>
            </a:r>
            <a:r>
              <a:rPr lang="en-US" altLang="zh-TW" sz="1600" dirty="0">
                <a:solidFill>
                  <a:srgbClr val="FFFF00"/>
                </a:solidFill>
                <a:latin typeface="+mn-ea"/>
              </a:rPr>
              <a:t>1</a:t>
            </a:r>
            <a:r>
              <a:rPr lang="en-US" altLang="zh-TW" sz="1600" dirty="0" smtClean="0">
                <a:solidFill>
                  <a:srgbClr val="FFFF00"/>
                </a:solidFill>
                <a:latin typeface="+mn-ea"/>
              </a:rPr>
              <a:t>0</a:t>
            </a:r>
            <a:r>
              <a:rPr lang="zh-TW" altLang="en-US" sz="1600" dirty="0" smtClean="0">
                <a:solidFill>
                  <a:srgbClr val="FFFF00"/>
                </a:solidFill>
                <a:latin typeface="+mn-ea"/>
              </a:rPr>
              <a:t>口跨式組合式委託</a:t>
            </a:r>
            <a:endParaRPr lang="en-US" altLang="zh-TW" sz="1600" dirty="0" smtClean="0">
              <a:solidFill>
                <a:srgbClr val="FFFF00"/>
              </a:solidFill>
              <a:latin typeface="+mn-ea"/>
            </a:endParaRPr>
          </a:p>
          <a:p>
            <a:pPr marL="531813" lvl="1" indent="-358775">
              <a:lnSpc>
                <a:spcPct val="100000"/>
              </a:lnSpc>
              <a:spcBef>
                <a:spcPts val="0"/>
              </a:spcBef>
              <a:spcAft>
                <a:spcPts val="0"/>
              </a:spcAft>
              <a:buClr>
                <a:schemeClr val="tx1"/>
              </a:buClr>
              <a:buFont typeface="Wingdings" panose="05000000000000000000" pitchFamily="2" charset="2"/>
              <a:buChar char="u"/>
            </a:pPr>
            <a:r>
              <a:rPr lang="zh-TW" altLang="en-US" sz="1600" dirty="0">
                <a:solidFill>
                  <a:srgbClr val="FFFF00"/>
                </a:solidFill>
                <a:latin typeface="+mn-ea"/>
              </a:rPr>
              <a:t>依委託簿試算可能成交價</a:t>
            </a:r>
            <a:r>
              <a:rPr lang="en-US" altLang="zh-TW" sz="1600" dirty="0">
                <a:solidFill>
                  <a:srgbClr val="FFFF00"/>
                </a:solidFill>
                <a:latin typeface="+mn-ea"/>
              </a:rPr>
              <a:t>:</a:t>
            </a:r>
          </a:p>
          <a:p>
            <a:pPr lvl="1">
              <a:lnSpc>
                <a:spcPct val="100000"/>
              </a:lnSpc>
              <a:spcBef>
                <a:spcPts val="0"/>
              </a:spcBef>
              <a:spcAft>
                <a:spcPts val="0"/>
              </a:spcAft>
              <a:buClr>
                <a:schemeClr val="tx1"/>
              </a:buClr>
              <a:buFont typeface="Wingdings" panose="05000000000000000000" pitchFamily="2" charset="2"/>
              <a:buChar char="l"/>
            </a:pPr>
            <a:r>
              <a:rPr lang="zh-TW" altLang="en-US" sz="1600" dirty="0">
                <a:solidFill>
                  <a:srgbClr val="FFFF00"/>
                </a:solidFill>
                <a:latin typeface="+mn-ea"/>
              </a:rPr>
              <a:t>履約價</a:t>
            </a:r>
            <a:r>
              <a:rPr lang="en-US" altLang="zh-TW" sz="1600" dirty="0">
                <a:solidFill>
                  <a:srgbClr val="FFFF00"/>
                </a:solidFill>
                <a:latin typeface="+mn-ea"/>
              </a:rPr>
              <a:t>9600</a:t>
            </a:r>
            <a:r>
              <a:rPr lang="zh-TW" altLang="en-US" sz="1600" dirty="0">
                <a:solidFill>
                  <a:srgbClr val="FFFF00"/>
                </a:solidFill>
                <a:latin typeface="+mn-ea"/>
              </a:rPr>
              <a:t>賣權可能成交價為</a:t>
            </a:r>
            <a:r>
              <a:rPr lang="en-US" altLang="zh-TW" sz="1600" u="sng" dirty="0">
                <a:solidFill>
                  <a:srgbClr val="FFFF00"/>
                </a:solidFill>
                <a:latin typeface="+mn-ea"/>
              </a:rPr>
              <a:t>450</a:t>
            </a:r>
            <a:r>
              <a:rPr lang="zh-TW" altLang="en-US" sz="1600" u="sng" dirty="0">
                <a:solidFill>
                  <a:srgbClr val="FFFF00"/>
                </a:solidFill>
                <a:latin typeface="+mn-ea"/>
              </a:rPr>
              <a:t>點</a:t>
            </a:r>
            <a:r>
              <a:rPr lang="en-US" altLang="zh-TW" sz="1600" u="sng" dirty="0">
                <a:solidFill>
                  <a:srgbClr val="FFFF00"/>
                </a:solidFill>
                <a:latin typeface="+mn-ea"/>
              </a:rPr>
              <a:t>2</a:t>
            </a:r>
            <a:r>
              <a:rPr lang="zh-TW" altLang="en-US" sz="1600" u="sng" dirty="0">
                <a:solidFill>
                  <a:srgbClr val="FFFF00"/>
                </a:solidFill>
                <a:latin typeface="+mn-ea"/>
              </a:rPr>
              <a:t>口、</a:t>
            </a:r>
            <a:r>
              <a:rPr lang="en-US" altLang="zh-TW" sz="1600" u="sng" dirty="0">
                <a:solidFill>
                  <a:srgbClr val="FFFF00"/>
                </a:solidFill>
                <a:latin typeface="+mn-ea"/>
              </a:rPr>
              <a:t>440</a:t>
            </a:r>
            <a:r>
              <a:rPr lang="zh-TW" altLang="en-US" sz="1600" u="sng" dirty="0">
                <a:solidFill>
                  <a:srgbClr val="FFFF00"/>
                </a:solidFill>
                <a:latin typeface="+mn-ea"/>
              </a:rPr>
              <a:t>點</a:t>
            </a:r>
            <a:r>
              <a:rPr lang="en-US" altLang="zh-TW" sz="1600" u="sng" dirty="0">
                <a:solidFill>
                  <a:srgbClr val="FFFF00"/>
                </a:solidFill>
                <a:latin typeface="+mn-ea"/>
              </a:rPr>
              <a:t>2</a:t>
            </a:r>
            <a:r>
              <a:rPr lang="zh-TW" altLang="en-US" sz="1600" u="sng" dirty="0">
                <a:solidFill>
                  <a:srgbClr val="FFFF00"/>
                </a:solidFill>
                <a:latin typeface="+mn-ea"/>
              </a:rPr>
              <a:t>口、</a:t>
            </a:r>
            <a:r>
              <a:rPr lang="en-US" altLang="zh-TW" sz="1600" u="sng" dirty="0">
                <a:solidFill>
                  <a:srgbClr val="FFFF00"/>
                </a:solidFill>
                <a:latin typeface="+mn-ea"/>
              </a:rPr>
              <a:t>430</a:t>
            </a:r>
            <a:r>
              <a:rPr lang="zh-TW" altLang="en-US" sz="1600" u="sng" dirty="0">
                <a:solidFill>
                  <a:srgbClr val="FFFF00"/>
                </a:solidFill>
                <a:latin typeface="+mn-ea"/>
              </a:rPr>
              <a:t>點</a:t>
            </a:r>
            <a:r>
              <a:rPr lang="en-US" altLang="zh-TW" sz="1600" u="sng" dirty="0">
                <a:solidFill>
                  <a:srgbClr val="FFFF00"/>
                </a:solidFill>
                <a:latin typeface="+mn-ea"/>
              </a:rPr>
              <a:t>3</a:t>
            </a:r>
            <a:r>
              <a:rPr lang="zh-TW" altLang="en-US" sz="1600" u="sng" dirty="0">
                <a:solidFill>
                  <a:srgbClr val="FFFF00"/>
                </a:solidFill>
                <a:latin typeface="+mn-ea"/>
              </a:rPr>
              <a:t>口、</a:t>
            </a:r>
            <a:r>
              <a:rPr lang="en-US" altLang="zh-TW" sz="1600" u="sng" dirty="0">
                <a:solidFill>
                  <a:srgbClr val="FFFF00"/>
                </a:solidFill>
                <a:latin typeface="+mn-ea"/>
              </a:rPr>
              <a:t>380</a:t>
            </a:r>
            <a:r>
              <a:rPr lang="zh-TW" altLang="en-US" sz="1600" u="sng" dirty="0">
                <a:solidFill>
                  <a:srgbClr val="FFFF00"/>
                </a:solidFill>
                <a:latin typeface="+mn-ea"/>
              </a:rPr>
              <a:t>點</a:t>
            </a:r>
            <a:r>
              <a:rPr lang="en-US" altLang="zh-TW" sz="1600" u="sng" dirty="0">
                <a:solidFill>
                  <a:srgbClr val="FFFF00"/>
                </a:solidFill>
                <a:latin typeface="+mn-ea"/>
              </a:rPr>
              <a:t>3</a:t>
            </a:r>
            <a:r>
              <a:rPr lang="zh-TW" altLang="en-US" sz="1600" u="sng" dirty="0">
                <a:solidFill>
                  <a:srgbClr val="FFFF00"/>
                </a:solidFill>
                <a:latin typeface="+mn-ea"/>
              </a:rPr>
              <a:t>口</a:t>
            </a:r>
            <a:r>
              <a:rPr lang="zh-TW" altLang="en-US" sz="1600" dirty="0">
                <a:solidFill>
                  <a:srgbClr val="FFFF00"/>
                </a:solidFill>
                <a:latin typeface="+mn-ea"/>
              </a:rPr>
              <a:t>；</a:t>
            </a:r>
            <a:endParaRPr lang="en-US" altLang="zh-TW" sz="1600" dirty="0">
              <a:solidFill>
                <a:srgbClr val="FFFF00"/>
              </a:solidFill>
              <a:latin typeface="+mn-ea"/>
            </a:endParaRPr>
          </a:p>
          <a:p>
            <a:pPr lvl="1">
              <a:lnSpc>
                <a:spcPct val="100000"/>
              </a:lnSpc>
              <a:spcBef>
                <a:spcPts val="0"/>
              </a:spcBef>
              <a:spcAft>
                <a:spcPts val="0"/>
              </a:spcAft>
              <a:buClr>
                <a:schemeClr val="tx1"/>
              </a:buClr>
              <a:buFont typeface="Wingdings" panose="05000000000000000000" pitchFamily="2" charset="2"/>
              <a:buChar char="l"/>
            </a:pPr>
            <a:r>
              <a:rPr lang="zh-TW" altLang="en-US" sz="1600" dirty="0">
                <a:solidFill>
                  <a:srgbClr val="FFFF00"/>
                </a:solidFill>
                <a:latin typeface="+mn-ea"/>
              </a:rPr>
              <a:t>履約價</a:t>
            </a:r>
            <a:r>
              <a:rPr lang="en-US" altLang="zh-TW" sz="1600" dirty="0">
                <a:solidFill>
                  <a:srgbClr val="FFFF00"/>
                </a:solidFill>
                <a:latin typeface="+mn-ea"/>
              </a:rPr>
              <a:t>9600</a:t>
            </a:r>
            <a:r>
              <a:rPr lang="zh-TW" altLang="en-US" sz="1600" dirty="0">
                <a:solidFill>
                  <a:srgbClr val="FFFF00"/>
                </a:solidFill>
                <a:latin typeface="+mn-ea"/>
              </a:rPr>
              <a:t>買權可能成交價為</a:t>
            </a:r>
            <a:r>
              <a:rPr lang="en-US" altLang="zh-TW" sz="1600" dirty="0">
                <a:solidFill>
                  <a:srgbClr val="FFFF00"/>
                </a:solidFill>
                <a:latin typeface="+mn-ea"/>
              </a:rPr>
              <a:t>580</a:t>
            </a:r>
            <a:r>
              <a:rPr lang="zh-TW" altLang="en-US" sz="1600" u="sng" dirty="0">
                <a:solidFill>
                  <a:srgbClr val="FFFF00"/>
                </a:solidFill>
                <a:latin typeface="+mn-ea"/>
              </a:rPr>
              <a:t>點</a:t>
            </a:r>
            <a:r>
              <a:rPr lang="en-US" altLang="zh-TW" sz="1600" u="sng" dirty="0">
                <a:solidFill>
                  <a:srgbClr val="FFFF00"/>
                </a:solidFill>
                <a:latin typeface="+mn-ea"/>
              </a:rPr>
              <a:t>2</a:t>
            </a:r>
            <a:r>
              <a:rPr lang="zh-TW" altLang="en-US" sz="1600" u="sng" dirty="0">
                <a:solidFill>
                  <a:srgbClr val="FFFF00"/>
                </a:solidFill>
                <a:latin typeface="+mn-ea"/>
              </a:rPr>
              <a:t>口、</a:t>
            </a:r>
            <a:r>
              <a:rPr lang="en-US" altLang="zh-TW" sz="1600" u="sng" dirty="0">
                <a:solidFill>
                  <a:srgbClr val="FFFF00"/>
                </a:solidFill>
                <a:latin typeface="+mn-ea"/>
              </a:rPr>
              <a:t>570</a:t>
            </a:r>
            <a:r>
              <a:rPr lang="zh-TW" altLang="en-US" sz="1600" u="sng" dirty="0">
                <a:solidFill>
                  <a:srgbClr val="FFFF00"/>
                </a:solidFill>
                <a:latin typeface="+mn-ea"/>
              </a:rPr>
              <a:t>點</a:t>
            </a:r>
            <a:r>
              <a:rPr lang="en-US" altLang="zh-TW" sz="1600" u="sng" dirty="0">
                <a:solidFill>
                  <a:srgbClr val="FFFF00"/>
                </a:solidFill>
                <a:latin typeface="+mn-ea"/>
              </a:rPr>
              <a:t>5</a:t>
            </a:r>
            <a:r>
              <a:rPr lang="zh-TW" altLang="en-US" sz="1600" u="sng" dirty="0">
                <a:solidFill>
                  <a:srgbClr val="FFFF00"/>
                </a:solidFill>
                <a:latin typeface="+mn-ea"/>
              </a:rPr>
              <a:t>口、</a:t>
            </a:r>
            <a:r>
              <a:rPr lang="en-US" altLang="zh-TW" sz="1600" u="sng" dirty="0">
                <a:solidFill>
                  <a:srgbClr val="FFFF00"/>
                </a:solidFill>
                <a:latin typeface="+mn-ea"/>
              </a:rPr>
              <a:t>560</a:t>
            </a:r>
            <a:r>
              <a:rPr lang="zh-TW" altLang="en-US" sz="1600" u="sng" dirty="0">
                <a:solidFill>
                  <a:srgbClr val="FFFF00"/>
                </a:solidFill>
                <a:latin typeface="+mn-ea"/>
              </a:rPr>
              <a:t>點</a:t>
            </a:r>
            <a:r>
              <a:rPr lang="en-US" altLang="zh-TW" sz="1600" u="sng" dirty="0">
                <a:solidFill>
                  <a:srgbClr val="FFFF00"/>
                </a:solidFill>
                <a:latin typeface="+mn-ea"/>
              </a:rPr>
              <a:t>3</a:t>
            </a:r>
            <a:r>
              <a:rPr lang="zh-TW" altLang="en-US" sz="1600" u="sng" dirty="0">
                <a:solidFill>
                  <a:srgbClr val="FFFF00"/>
                </a:solidFill>
                <a:latin typeface="+mn-ea"/>
              </a:rPr>
              <a:t>口</a:t>
            </a:r>
            <a:endParaRPr lang="en-US" altLang="zh-TW" sz="1600" dirty="0">
              <a:solidFill>
                <a:srgbClr val="FFFF00"/>
              </a:solidFill>
              <a:latin typeface="+mn-ea"/>
            </a:endParaRPr>
          </a:p>
          <a:p>
            <a:pPr marL="531813" lvl="1" indent="-358775">
              <a:lnSpc>
                <a:spcPct val="100000"/>
              </a:lnSpc>
              <a:spcBef>
                <a:spcPts val="0"/>
              </a:spcBef>
              <a:spcAft>
                <a:spcPts val="0"/>
              </a:spcAft>
              <a:buClr>
                <a:schemeClr val="tx1"/>
              </a:buClr>
              <a:buFont typeface="Wingdings" panose="05000000000000000000" pitchFamily="2" charset="2"/>
              <a:buChar char="u"/>
            </a:pPr>
            <a:r>
              <a:rPr lang="zh-TW" altLang="en-US" sz="1600" dirty="0">
                <a:solidFill>
                  <a:srgbClr val="FFFF00"/>
                </a:solidFill>
                <a:latin typeface="+mn-ea"/>
              </a:rPr>
              <a:t>若委託條件為</a:t>
            </a:r>
            <a:r>
              <a:rPr lang="en-US" altLang="zh-TW" sz="1600" dirty="0">
                <a:solidFill>
                  <a:srgbClr val="FFFF00"/>
                </a:solidFill>
                <a:latin typeface="+mn-ea"/>
              </a:rPr>
              <a:t>IOC</a:t>
            </a:r>
            <a:r>
              <a:rPr lang="zh-TW" altLang="en-US" sz="1600" dirty="0">
                <a:solidFill>
                  <a:srgbClr val="FFFF00"/>
                </a:solidFill>
                <a:latin typeface="+mn-ea"/>
              </a:rPr>
              <a:t>：</a:t>
            </a:r>
            <a:endParaRPr lang="en-US" altLang="zh-TW" sz="1600" dirty="0">
              <a:solidFill>
                <a:srgbClr val="FFFF00"/>
              </a:solidFill>
              <a:latin typeface="+mn-ea"/>
            </a:endParaRPr>
          </a:p>
          <a:p>
            <a:pPr marL="717550" lvl="1" indent="-260350">
              <a:lnSpc>
                <a:spcPct val="100000"/>
              </a:lnSpc>
              <a:spcBef>
                <a:spcPts val="0"/>
              </a:spcBef>
              <a:spcAft>
                <a:spcPts val="0"/>
              </a:spcAft>
              <a:buClr>
                <a:schemeClr val="tx1"/>
              </a:buClr>
              <a:buFont typeface="Wingdings" panose="05000000000000000000" pitchFamily="2" charset="2"/>
              <a:buChar char="l"/>
            </a:pPr>
            <a:r>
              <a:rPr lang="en-US" altLang="zh-TW" sz="1600" u="sng" dirty="0">
                <a:solidFill>
                  <a:srgbClr val="FFFF00"/>
                </a:solidFill>
                <a:latin typeface="+mn-ea"/>
              </a:rPr>
              <a:t>9600p (450</a:t>
            </a:r>
            <a:r>
              <a:rPr lang="zh-TW" altLang="en-US" sz="1600" u="sng" dirty="0">
                <a:solidFill>
                  <a:srgbClr val="FFFF00"/>
                </a:solidFill>
                <a:latin typeface="+mn-ea"/>
              </a:rPr>
              <a:t>點</a:t>
            </a:r>
            <a:r>
              <a:rPr lang="en-US" altLang="zh-TW" sz="1600" u="sng" dirty="0">
                <a:solidFill>
                  <a:srgbClr val="FFFF00"/>
                </a:solidFill>
                <a:latin typeface="+mn-ea"/>
              </a:rPr>
              <a:t>)/9600c (580</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成交</a:t>
            </a:r>
            <a:r>
              <a:rPr lang="en-US" altLang="zh-TW" sz="1600" u="sng" dirty="0">
                <a:solidFill>
                  <a:srgbClr val="FFFF00"/>
                </a:solidFill>
                <a:latin typeface="+mn-ea"/>
              </a:rPr>
              <a:t>2</a:t>
            </a:r>
            <a:r>
              <a:rPr lang="zh-TW" altLang="en-US" sz="1600" u="sng" dirty="0">
                <a:solidFill>
                  <a:srgbClr val="FFFF00"/>
                </a:solidFill>
                <a:latin typeface="+mn-ea"/>
              </a:rPr>
              <a:t>口</a:t>
            </a:r>
            <a:endParaRPr lang="en-US" altLang="zh-TW" sz="1600" u="sng" dirty="0">
              <a:solidFill>
                <a:srgbClr val="FFFF00"/>
              </a:solidFill>
              <a:latin typeface="+mn-ea"/>
            </a:endParaRPr>
          </a:p>
          <a:p>
            <a:pPr marL="717550" lvl="1" indent="-260350">
              <a:lnSpc>
                <a:spcPct val="100000"/>
              </a:lnSpc>
              <a:spcBef>
                <a:spcPts val="0"/>
              </a:spcBef>
              <a:spcAft>
                <a:spcPts val="0"/>
              </a:spcAft>
              <a:buClr>
                <a:schemeClr val="tx1"/>
              </a:buClr>
              <a:buFont typeface="Wingdings" panose="05000000000000000000" pitchFamily="2" charset="2"/>
              <a:buChar char="l"/>
            </a:pPr>
            <a:r>
              <a:rPr lang="en-US" altLang="zh-TW" sz="1600" u="sng" dirty="0">
                <a:solidFill>
                  <a:srgbClr val="FFFF00"/>
                </a:solidFill>
                <a:latin typeface="+mn-ea"/>
              </a:rPr>
              <a:t>9600p (440</a:t>
            </a:r>
            <a:r>
              <a:rPr lang="zh-TW" altLang="en-US" sz="1600" u="sng" dirty="0">
                <a:solidFill>
                  <a:srgbClr val="FFFF00"/>
                </a:solidFill>
                <a:latin typeface="+mn-ea"/>
              </a:rPr>
              <a:t>點</a:t>
            </a:r>
            <a:r>
              <a:rPr lang="en-US" altLang="zh-TW" sz="1600" u="sng" dirty="0">
                <a:solidFill>
                  <a:srgbClr val="FFFF00"/>
                </a:solidFill>
                <a:latin typeface="+mn-ea"/>
              </a:rPr>
              <a:t>)/9600c (570</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成交</a:t>
            </a:r>
            <a:r>
              <a:rPr lang="en-US" altLang="zh-TW" sz="1600" u="sng" dirty="0">
                <a:solidFill>
                  <a:srgbClr val="FFFF00"/>
                </a:solidFill>
                <a:latin typeface="+mn-ea"/>
              </a:rPr>
              <a:t>2</a:t>
            </a:r>
            <a:r>
              <a:rPr lang="zh-TW" altLang="en-US" sz="1600" u="sng" dirty="0">
                <a:solidFill>
                  <a:srgbClr val="FFFF00"/>
                </a:solidFill>
                <a:latin typeface="+mn-ea"/>
              </a:rPr>
              <a:t>口</a:t>
            </a:r>
            <a:endParaRPr lang="en-US" altLang="zh-TW" sz="1600" u="sng" dirty="0">
              <a:solidFill>
                <a:srgbClr val="FFFF00"/>
              </a:solidFill>
              <a:latin typeface="+mn-ea"/>
            </a:endParaRPr>
          </a:p>
          <a:p>
            <a:pPr marL="717550" lvl="1" indent="-260350">
              <a:lnSpc>
                <a:spcPct val="100000"/>
              </a:lnSpc>
              <a:spcBef>
                <a:spcPts val="0"/>
              </a:spcBef>
              <a:spcAft>
                <a:spcPts val="0"/>
              </a:spcAft>
              <a:buClr>
                <a:schemeClr val="tx1"/>
              </a:buClr>
              <a:buFont typeface="Wingdings" panose="05000000000000000000" pitchFamily="2" charset="2"/>
              <a:buChar char="l"/>
            </a:pPr>
            <a:r>
              <a:rPr lang="en-US" altLang="zh-TW" sz="1600" u="sng" dirty="0">
                <a:solidFill>
                  <a:srgbClr val="FFFF00"/>
                </a:solidFill>
                <a:latin typeface="+mn-ea"/>
              </a:rPr>
              <a:t>9600p (430</a:t>
            </a:r>
            <a:r>
              <a:rPr lang="zh-TW" altLang="en-US" sz="1600" u="sng" dirty="0">
                <a:solidFill>
                  <a:srgbClr val="FFFF00"/>
                </a:solidFill>
                <a:latin typeface="+mn-ea"/>
              </a:rPr>
              <a:t>點</a:t>
            </a:r>
            <a:r>
              <a:rPr lang="en-US" altLang="zh-TW" sz="1600" u="sng" dirty="0">
                <a:solidFill>
                  <a:srgbClr val="FFFF00"/>
                </a:solidFill>
                <a:latin typeface="+mn-ea"/>
              </a:rPr>
              <a:t>)/9600c (570</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成交</a:t>
            </a:r>
            <a:r>
              <a:rPr lang="en-US" altLang="zh-TW" sz="1600" u="sng" dirty="0">
                <a:solidFill>
                  <a:srgbClr val="FFFF00"/>
                </a:solidFill>
                <a:latin typeface="+mn-ea"/>
              </a:rPr>
              <a:t>3</a:t>
            </a:r>
            <a:r>
              <a:rPr lang="zh-TW" altLang="en-US" sz="1600" u="sng" dirty="0" smtClean="0">
                <a:solidFill>
                  <a:srgbClr val="FFFF00"/>
                </a:solidFill>
                <a:latin typeface="+mn-ea"/>
              </a:rPr>
              <a:t>口</a:t>
            </a:r>
            <a:endParaRPr lang="en-US" altLang="zh-TW" sz="1600" u="sng" dirty="0" smtClean="0">
              <a:solidFill>
                <a:srgbClr val="FFFF00"/>
              </a:solidFill>
              <a:latin typeface="+mn-ea"/>
            </a:endParaRPr>
          </a:p>
          <a:p>
            <a:pPr marL="717550" lvl="1" indent="-260350">
              <a:lnSpc>
                <a:spcPct val="100000"/>
              </a:lnSpc>
              <a:spcBef>
                <a:spcPts val="0"/>
              </a:spcBef>
              <a:spcAft>
                <a:spcPts val="0"/>
              </a:spcAft>
              <a:buClr>
                <a:schemeClr val="tx1"/>
              </a:buClr>
              <a:buFont typeface="Wingdings" panose="05000000000000000000" pitchFamily="2" charset="2"/>
              <a:buChar char="l"/>
            </a:pPr>
            <a:r>
              <a:rPr lang="en-US" altLang="zh-TW" sz="1600" u="sng" dirty="0">
                <a:solidFill>
                  <a:srgbClr val="FFFF00"/>
                </a:solidFill>
                <a:latin typeface="+mn-ea"/>
              </a:rPr>
              <a:t>9600p (380</a:t>
            </a:r>
            <a:r>
              <a:rPr lang="zh-TW" altLang="en-US" sz="1600" u="sng" dirty="0">
                <a:solidFill>
                  <a:srgbClr val="FFFF00"/>
                </a:solidFill>
                <a:latin typeface="+mn-ea"/>
              </a:rPr>
              <a:t>點</a:t>
            </a:r>
            <a:r>
              <a:rPr lang="en-US" altLang="zh-TW" sz="1600" u="sng" dirty="0">
                <a:solidFill>
                  <a:srgbClr val="FFFF00"/>
                </a:solidFill>
                <a:latin typeface="+mn-ea"/>
              </a:rPr>
              <a:t>)/9600c (560</a:t>
            </a:r>
            <a:r>
              <a:rPr lang="zh-TW" altLang="en-US" sz="1600" u="sng" dirty="0">
                <a:solidFill>
                  <a:srgbClr val="FFFF00"/>
                </a:solidFill>
                <a:latin typeface="+mn-ea"/>
              </a:rPr>
              <a:t>點</a:t>
            </a:r>
            <a:r>
              <a:rPr lang="en-US" altLang="zh-TW" sz="1600" u="sng" dirty="0">
                <a:solidFill>
                  <a:srgbClr val="FFFF00"/>
                </a:solidFill>
                <a:latin typeface="+mn-ea"/>
              </a:rPr>
              <a:t>)</a:t>
            </a:r>
            <a:r>
              <a:rPr lang="zh-TW" altLang="en-US" sz="1600" u="sng" dirty="0">
                <a:solidFill>
                  <a:srgbClr val="FFFF00"/>
                </a:solidFill>
                <a:latin typeface="+mn-ea"/>
              </a:rPr>
              <a:t>則因</a:t>
            </a:r>
            <a:r>
              <a:rPr lang="en-US" altLang="zh-TW" sz="1600" u="sng" dirty="0">
                <a:solidFill>
                  <a:srgbClr val="FFFF00"/>
                </a:solidFill>
                <a:latin typeface="+mn-ea"/>
              </a:rPr>
              <a:t>9600</a:t>
            </a:r>
          </a:p>
          <a:p>
            <a:pPr marL="457200" lvl="1" indent="0">
              <a:lnSpc>
                <a:spcPct val="100000"/>
              </a:lnSpc>
              <a:spcBef>
                <a:spcPts val="0"/>
              </a:spcBef>
              <a:spcAft>
                <a:spcPts val="0"/>
              </a:spcAft>
              <a:buNone/>
            </a:pPr>
            <a:r>
              <a:rPr lang="zh-TW" altLang="en-US" sz="1600" dirty="0">
                <a:solidFill>
                  <a:srgbClr val="FFFF00"/>
                </a:solidFill>
                <a:latin typeface="+mn-ea"/>
              </a:rPr>
              <a:t>  </a:t>
            </a:r>
            <a:r>
              <a:rPr lang="zh-TW" altLang="en-US" sz="1600" u="sng" dirty="0" smtClean="0">
                <a:solidFill>
                  <a:srgbClr val="FFFF00"/>
                </a:solidFill>
                <a:latin typeface="+mn-ea"/>
              </a:rPr>
              <a:t>賣</a:t>
            </a:r>
            <a:r>
              <a:rPr lang="zh-TW" altLang="en-US" sz="1600" u="sng" dirty="0">
                <a:solidFill>
                  <a:srgbClr val="FFFF00"/>
                </a:solidFill>
                <a:latin typeface="+mn-ea"/>
              </a:rPr>
              <a:t>權低於即時價格區間下限，則</a:t>
            </a:r>
            <a:r>
              <a:rPr lang="en-US" altLang="zh-TW" sz="1600" u="sng" dirty="0">
                <a:solidFill>
                  <a:srgbClr val="FFFF00"/>
                </a:solidFill>
                <a:latin typeface="+mn-ea"/>
              </a:rPr>
              <a:t>3</a:t>
            </a:r>
            <a:r>
              <a:rPr lang="zh-TW" altLang="en-US" sz="1600" u="sng" dirty="0">
                <a:solidFill>
                  <a:srgbClr val="FFFF00"/>
                </a:solidFill>
                <a:latin typeface="+mn-ea"/>
              </a:rPr>
              <a:t>口組合式委託退單</a:t>
            </a:r>
            <a:endParaRPr lang="en-US" altLang="zh-TW" sz="1600" u="sng" dirty="0">
              <a:solidFill>
                <a:srgbClr val="FFFF00"/>
              </a:solidFill>
              <a:latin typeface="+mn-ea"/>
            </a:endParaRPr>
          </a:p>
          <a:p>
            <a:pPr marL="458787" lvl="1" indent="-285750">
              <a:lnSpc>
                <a:spcPct val="100000"/>
              </a:lnSpc>
              <a:spcBef>
                <a:spcPts val="0"/>
              </a:spcBef>
              <a:spcAft>
                <a:spcPts val="0"/>
              </a:spcAft>
              <a:buClr>
                <a:schemeClr val="tx1"/>
              </a:buClr>
              <a:buFont typeface="Wingdings" pitchFamily="2" charset="2"/>
              <a:buChar char="u"/>
            </a:pPr>
            <a:r>
              <a:rPr lang="zh-TW" altLang="en-US" sz="1600" dirty="0">
                <a:solidFill>
                  <a:srgbClr val="FFFF00"/>
                </a:solidFill>
                <a:latin typeface="+mn-ea"/>
              </a:rPr>
              <a:t>若委託條件為</a:t>
            </a:r>
            <a:r>
              <a:rPr lang="en-US" altLang="zh-TW" sz="1600" dirty="0">
                <a:solidFill>
                  <a:srgbClr val="FFFF00"/>
                </a:solidFill>
                <a:latin typeface="+mn-ea"/>
              </a:rPr>
              <a:t>FOK</a:t>
            </a:r>
            <a:r>
              <a:rPr lang="zh-TW" altLang="en-US" sz="1600" dirty="0">
                <a:solidFill>
                  <a:srgbClr val="FFFF00"/>
                </a:solidFill>
                <a:latin typeface="+mn-ea"/>
              </a:rPr>
              <a:t>：整筆委託退</a:t>
            </a:r>
            <a:r>
              <a:rPr lang="zh-TW" altLang="en-US" sz="1600" dirty="0" smtClean="0">
                <a:solidFill>
                  <a:srgbClr val="FFFF00"/>
                </a:solidFill>
                <a:latin typeface="+mn-ea"/>
              </a:rPr>
              <a:t>單</a:t>
            </a:r>
            <a:endParaRPr lang="en-US" altLang="zh-TW" sz="1600" dirty="0">
              <a:solidFill>
                <a:srgbClr val="FFFF00"/>
              </a:solidFill>
              <a:latin typeface="+mn-ea"/>
            </a:endParaRPr>
          </a:p>
        </p:txBody>
      </p:sp>
      <p:graphicFrame>
        <p:nvGraphicFramePr>
          <p:cNvPr id="14" name="表格 13"/>
          <p:cNvGraphicFramePr>
            <a:graphicFrameLocks noGrp="1"/>
          </p:cNvGraphicFramePr>
          <p:nvPr>
            <p:extLst>
              <p:ext uri="{D42A27DB-BD31-4B8C-83A1-F6EECF244321}">
                <p14:modId xmlns:p14="http://schemas.microsoft.com/office/powerpoint/2010/main" val="2489129577"/>
              </p:ext>
            </p:extLst>
          </p:nvPr>
        </p:nvGraphicFramePr>
        <p:xfrm>
          <a:off x="5575186" y="2620986"/>
          <a:ext cx="1634236" cy="3362960"/>
        </p:xfrm>
        <a:graphic>
          <a:graphicData uri="http://schemas.openxmlformats.org/drawingml/2006/table">
            <a:tbl>
              <a:tblPr firstRow="1" bandRow="1">
                <a:tableStyleId>{5940675A-B579-460E-94D1-54222C63F5DA}</a:tableStyleId>
              </a:tblPr>
              <a:tblGrid>
                <a:gridCol w="493862">
                  <a:extLst>
                    <a:ext uri="{9D8B030D-6E8A-4147-A177-3AD203B41FA5}">
                      <a16:colId xmlns:a16="http://schemas.microsoft.com/office/drawing/2014/main" xmlns="" val="20000"/>
                    </a:ext>
                  </a:extLst>
                </a:gridCol>
                <a:gridCol w="673449">
                  <a:extLst>
                    <a:ext uri="{9D8B030D-6E8A-4147-A177-3AD203B41FA5}">
                      <a16:colId xmlns:a16="http://schemas.microsoft.com/office/drawing/2014/main" xmlns="" val="20001"/>
                    </a:ext>
                  </a:extLst>
                </a:gridCol>
                <a:gridCol w="466925">
                  <a:extLst>
                    <a:ext uri="{9D8B030D-6E8A-4147-A177-3AD203B41FA5}">
                      <a16:colId xmlns:a16="http://schemas.microsoft.com/office/drawing/2014/main" xmlns="" val="20002"/>
                    </a:ext>
                  </a:extLst>
                </a:gridCol>
              </a:tblGrid>
              <a:tr h="276892">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75878">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490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480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2000"/>
                        </a:lnSpc>
                      </a:pPr>
                      <a:r>
                        <a:rPr lang="en-US" altLang="zh-TW" sz="1800" b="1" kern="1200" dirty="0" smtClean="0">
                          <a:solidFill>
                            <a:srgbClr val="FFFF00"/>
                          </a:solidFill>
                          <a:effectLst>
                            <a:outerShdw blurRad="38100" dist="38100" dir="2700000" algn="tl">
                              <a:srgbClr val="000000">
                                <a:alpha val="43137"/>
                              </a:srgbClr>
                            </a:outerShdw>
                          </a:effectLst>
                          <a:latin typeface="+mn-ea"/>
                          <a:ea typeface="+mn-ea"/>
                          <a:cs typeface="+mn-cs"/>
                        </a:rPr>
                        <a:t>15</a:t>
                      </a:r>
                      <a:endParaRPr lang="zh-TW" altLang="en-US" sz="1800" b="1" kern="1200" dirty="0">
                        <a:solidFill>
                          <a:srgbClr val="FFFF00"/>
                        </a:solidFill>
                        <a:effectLst>
                          <a:outerShdw blurRad="38100" dist="38100" dir="2700000" algn="tl">
                            <a:srgbClr val="000000">
                              <a:alpha val="43137"/>
                            </a:srgbClr>
                          </a:outerShd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470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2000"/>
                        </a:lnSpc>
                      </a:pPr>
                      <a:r>
                        <a:rPr lang="en-US" altLang="zh-TW" sz="1800" b="1" kern="1200" dirty="0" smtClean="0">
                          <a:solidFill>
                            <a:srgbClr val="FFFF00"/>
                          </a:solidFill>
                          <a:effectLst>
                            <a:outerShdw blurRad="38100" dist="38100" dir="2700000" algn="tl">
                              <a:srgbClr val="000000">
                                <a:alpha val="43137"/>
                              </a:srgbClr>
                            </a:outerShdw>
                          </a:effectLst>
                          <a:latin typeface="+mn-ea"/>
                          <a:ea typeface="+mn-ea"/>
                          <a:cs typeface="+mn-cs"/>
                        </a:rPr>
                        <a:t>10</a:t>
                      </a:r>
                      <a:endParaRPr lang="zh-TW" altLang="en-US" sz="1800" b="1" kern="1200" dirty="0">
                        <a:solidFill>
                          <a:srgbClr val="FFFF00"/>
                        </a:solidFill>
                        <a:effectLst>
                          <a:outerShdw blurRad="38100" dist="38100" dir="2700000" algn="tl">
                            <a:srgbClr val="000000">
                              <a:alpha val="43137"/>
                            </a:srgbClr>
                          </a:outerShd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065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460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8</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450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440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430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06593">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380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340403300"/>
              </p:ext>
            </p:extLst>
          </p:nvPr>
        </p:nvGraphicFramePr>
        <p:xfrm>
          <a:off x="7309498" y="2607820"/>
          <a:ext cx="1705054" cy="3362960"/>
        </p:xfrm>
        <a:graphic>
          <a:graphicData uri="http://schemas.openxmlformats.org/drawingml/2006/table">
            <a:tbl>
              <a:tblPr firstRow="1" bandRow="1">
                <a:tableStyleId>{5940675A-B579-460E-94D1-54222C63F5DA}</a:tableStyleId>
              </a:tblPr>
              <a:tblGrid>
                <a:gridCol w="515263">
                  <a:extLst>
                    <a:ext uri="{9D8B030D-6E8A-4147-A177-3AD203B41FA5}">
                      <a16:colId xmlns:a16="http://schemas.microsoft.com/office/drawing/2014/main" xmlns="" val="20000"/>
                    </a:ext>
                  </a:extLst>
                </a:gridCol>
                <a:gridCol w="702632">
                  <a:extLst>
                    <a:ext uri="{9D8B030D-6E8A-4147-A177-3AD203B41FA5}">
                      <a16:colId xmlns:a16="http://schemas.microsoft.com/office/drawing/2014/main" xmlns="" val="20001"/>
                    </a:ext>
                  </a:extLst>
                </a:gridCol>
                <a:gridCol w="487159">
                  <a:extLst>
                    <a:ext uri="{9D8B030D-6E8A-4147-A177-3AD203B41FA5}">
                      <a16:colId xmlns:a16="http://schemas.microsoft.com/office/drawing/2014/main" xmlns="" val="20002"/>
                    </a:ext>
                  </a:extLst>
                </a:gridCol>
              </a:tblGrid>
              <a:tr h="305693">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委買</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委託價</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zh-TW" altLang="en-US" sz="1800" b="1" dirty="0" smtClean="0">
                          <a:solidFill>
                            <a:srgbClr val="FFFF00"/>
                          </a:solidFill>
                          <a:effectLst>
                            <a:outerShdw blurRad="38100" dist="38100" dir="2700000" algn="tl">
                              <a:srgbClr val="000000">
                                <a:alpha val="43137"/>
                              </a:srgbClr>
                            </a:outerShdw>
                          </a:effectLst>
                          <a:latin typeface="+mn-ea"/>
                          <a:ea typeface="+mn-ea"/>
                        </a:rPr>
                        <a:t>委賣</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05693">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620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610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600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34985">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590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4</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580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570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15</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560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34985">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20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r>
                        <a:rPr lang="en-US" altLang="zh-TW" sz="1800" b="1" dirty="0" smtClean="0">
                          <a:solidFill>
                            <a:srgbClr val="FFFF00"/>
                          </a:solidFill>
                          <a:effectLst>
                            <a:outerShdw blurRad="38100" dist="38100" dir="2700000" algn="tl">
                              <a:srgbClr val="000000">
                                <a:alpha val="43137"/>
                              </a:srgbClr>
                            </a:outerShdw>
                          </a:effectLst>
                          <a:latin typeface="+mn-ea"/>
                          <a:ea typeface="+mn-ea"/>
                        </a:rPr>
                        <a:t>550</a:t>
                      </a: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pPr>
                      <a:endParaRPr lang="zh-TW" altLang="en-US" sz="1800" b="1" dirty="0">
                        <a:solidFill>
                          <a:srgbClr val="FFFF00"/>
                        </a:solidFill>
                        <a:effectLst>
                          <a:outerShdw blurRad="38100" dist="38100" dir="2700000" algn="tl">
                            <a:srgbClr val="000000">
                              <a:alpha val="43137"/>
                            </a:srgbClr>
                          </a:outerShdw>
                        </a:effectLst>
                        <a:latin typeface="+mn-ea"/>
                        <a:ea typeface="+mn-ea"/>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
        <p:nvSpPr>
          <p:cNvPr id="4" name="文字方塊 3"/>
          <p:cNvSpPr txBox="1"/>
          <p:nvPr/>
        </p:nvSpPr>
        <p:spPr>
          <a:xfrm>
            <a:off x="5579093" y="2290299"/>
            <a:ext cx="1730405" cy="338554"/>
          </a:xfrm>
          <a:prstGeom prst="rect">
            <a:avLst/>
          </a:prstGeom>
          <a:noFill/>
        </p:spPr>
        <p:txBody>
          <a:bodyPr wrap="square" rtlCol="0">
            <a:spAutoFit/>
          </a:bodyPr>
          <a:lstStyle/>
          <a:p>
            <a:r>
              <a:rPr lang="en-US" altLang="zh-TW" sz="1600" b="1" dirty="0" smtClean="0">
                <a:solidFill>
                  <a:srgbClr val="FFFF00"/>
                </a:solidFill>
                <a:effectLst>
                  <a:outerShdw blurRad="38100" dist="38100" dir="2700000" algn="tl">
                    <a:srgbClr val="000000">
                      <a:alpha val="43137"/>
                    </a:srgbClr>
                  </a:outerShdw>
                </a:effectLst>
                <a:latin typeface="+mn-ea"/>
              </a:rPr>
              <a:t>9600</a:t>
            </a:r>
            <a:r>
              <a:rPr lang="zh-TW" altLang="en-US" sz="1600" b="1" dirty="0" smtClean="0">
                <a:solidFill>
                  <a:srgbClr val="FFFF00"/>
                </a:solidFill>
                <a:effectLst>
                  <a:outerShdw blurRad="38100" dist="38100" dir="2700000" algn="tl">
                    <a:srgbClr val="000000">
                      <a:alpha val="43137"/>
                    </a:srgbClr>
                  </a:outerShdw>
                </a:effectLst>
                <a:latin typeface="+mn-ea"/>
              </a:rPr>
              <a:t>賣</a:t>
            </a:r>
            <a:r>
              <a:rPr lang="zh-TW" altLang="en-US" sz="1600" b="1" dirty="0">
                <a:solidFill>
                  <a:srgbClr val="FFFF00"/>
                </a:solidFill>
                <a:effectLst>
                  <a:outerShdw blurRad="38100" dist="38100" dir="2700000" algn="tl">
                    <a:srgbClr val="000000">
                      <a:alpha val="43137"/>
                    </a:srgbClr>
                  </a:outerShdw>
                </a:effectLst>
                <a:latin typeface="+mn-ea"/>
              </a:rPr>
              <a:t>權委託簿</a:t>
            </a:r>
          </a:p>
        </p:txBody>
      </p:sp>
      <p:sp>
        <p:nvSpPr>
          <p:cNvPr id="16" name="文字方塊 15"/>
          <p:cNvSpPr txBox="1"/>
          <p:nvPr/>
        </p:nvSpPr>
        <p:spPr>
          <a:xfrm>
            <a:off x="7309498" y="2292623"/>
            <a:ext cx="1691997" cy="338554"/>
          </a:xfrm>
          <a:prstGeom prst="rect">
            <a:avLst/>
          </a:prstGeom>
          <a:noFill/>
        </p:spPr>
        <p:txBody>
          <a:bodyPr wrap="square" rtlCol="0">
            <a:spAutoFit/>
          </a:bodyPr>
          <a:lstStyle/>
          <a:p>
            <a:r>
              <a:rPr lang="en-US" altLang="zh-TW" sz="1600" b="1" dirty="0" smtClean="0">
                <a:solidFill>
                  <a:srgbClr val="FFFF00"/>
                </a:solidFill>
                <a:effectLst>
                  <a:outerShdw blurRad="38100" dist="38100" dir="2700000" algn="tl">
                    <a:srgbClr val="000000">
                      <a:alpha val="43137"/>
                    </a:srgbClr>
                  </a:outerShdw>
                </a:effectLst>
                <a:latin typeface="+mn-ea"/>
              </a:rPr>
              <a:t>9600</a:t>
            </a:r>
            <a:r>
              <a:rPr lang="zh-TW" altLang="en-US" sz="1600" b="1" dirty="0">
                <a:solidFill>
                  <a:srgbClr val="FFFF00"/>
                </a:solidFill>
                <a:effectLst>
                  <a:outerShdw blurRad="38100" dist="38100" dir="2700000" algn="tl">
                    <a:srgbClr val="000000">
                      <a:alpha val="43137"/>
                    </a:srgbClr>
                  </a:outerShdw>
                </a:effectLst>
                <a:latin typeface="+mn-ea"/>
              </a:rPr>
              <a:t>買</a:t>
            </a:r>
            <a:r>
              <a:rPr lang="zh-TW" altLang="en-US" sz="1600" b="1" dirty="0" smtClean="0">
                <a:solidFill>
                  <a:srgbClr val="FFFF00"/>
                </a:solidFill>
                <a:effectLst>
                  <a:outerShdw blurRad="38100" dist="38100" dir="2700000" algn="tl">
                    <a:srgbClr val="000000">
                      <a:alpha val="43137"/>
                    </a:srgbClr>
                  </a:outerShdw>
                </a:effectLst>
                <a:latin typeface="+mn-ea"/>
              </a:rPr>
              <a:t>權</a:t>
            </a:r>
            <a:r>
              <a:rPr lang="zh-TW" altLang="en-US" sz="1600" b="1" dirty="0">
                <a:solidFill>
                  <a:srgbClr val="FFFF00"/>
                </a:solidFill>
                <a:effectLst>
                  <a:outerShdw blurRad="38100" dist="38100" dir="2700000" algn="tl">
                    <a:srgbClr val="000000">
                      <a:alpha val="43137"/>
                    </a:srgbClr>
                  </a:outerShdw>
                </a:effectLst>
                <a:latin typeface="+mn-ea"/>
              </a:rPr>
              <a:t>委託簿</a:t>
            </a:r>
          </a:p>
        </p:txBody>
      </p:sp>
      <p:cxnSp>
        <p:nvCxnSpPr>
          <p:cNvPr id="19" name="直線接點 18"/>
          <p:cNvCxnSpPr/>
          <p:nvPr/>
        </p:nvCxnSpPr>
        <p:spPr bwMode="auto">
          <a:xfrm flipV="1">
            <a:off x="5565852" y="5345147"/>
            <a:ext cx="1667878" cy="1146"/>
          </a:xfrm>
          <a:prstGeom prst="line">
            <a:avLst/>
          </a:prstGeom>
          <a:solidFill>
            <a:schemeClr val="accent1"/>
          </a:solidFill>
          <a:ln w="38100" cap="flat" cmpd="sng" algn="ctr">
            <a:solidFill>
              <a:srgbClr val="FF0000"/>
            </a:solidFill>
            <a:prstDash val="sysDash"/>
            <a:miter lim="800000"/>
            <a:headEnd type="none" w="med" len="med"/>
            <a:tailEnd type="none" w="med" len="med"/>
          </a:ln>
          <a:effectLst/>
        </p:spPr>
      </p:cxnSp>
      <p:sp>
        <p:nvSpPr>
          <p:cNvPr id="22" name="文字方塊 21"/>
          <p:cNvSpPr txBox="1"/>
          <p:nvPr/>
        </p:nvSpPr>
        <p:spPr>
          <a:xfrm>
            <a:off x="4230757" y="4855440"/>
            <a:ext cx="1357316" cy="923330"/>
          </a:xfrm>
          <a:prstGeom prst="rect">
            <a:avLst/>
          </a:prstGeom>
          <a:noFill/>
        </p:spPr>
        <p:txBody>
          <a:bodyPr wrap="square" rtlCol="0">
            <a:spAutoFit/>
          </a:bodyPr>
          <a:lstStyle/>
          <a:p>
            <a:r>
              <a:rPr lang="zh-TW" altLang="en-US" b="1" dirty="0" smtClean="0">
                <a:solidFill>
                  <a:srgbClr val="00FF00"/>
                </a:solidFill>
                <a:latin typeface="Times New Roman" pitchFamily="18" charset="0"/>
                <a:ea typeface="標楷體" pitchFamily="65" charset="-120"/>
              </a:rPr>
              <a:t>即時價格區間</a:t>
            </a:r>
            <a:r>
              <a:rPr lang="zh-TW" altLang="en-US" b="1" dirty="0">
                <a:solidFill>
                  <a:srgbClr val="00FF00"/>
                </a:solidFill>
                <a:latin typeface="Times New Roman" pitchFamily="18" charset="0"/>
                <a:ea typeface="標楷體" pitchFamily="65" charset="-120"/>
              </a:rPr>
              <a:t>下</a:t>
            </a:r>
            <a:r>
              <a:rPr lang="zh-TW" altLang="en-US" b="1" dirty="0" smtClean="0">
                <a:solidFill>
                  <a:srgbClr val="00FF00"/>
                </a:solidFill>
                <a:latin typeface="Times New Roman" pitchFamily="18" charset="0"/>
                <a:ea typeface="標楷體" pitchFamily="65" charset="-120"/>
              </a:rPr>
              <a:t>限</a:t>
            </a:r>
            <a:r>
              <a:rPr lang="en-US" altLang="zh-TW" b="1" dirty="0" smtClean="0">
                <a:solidFill>
                  <a:srgbClr val="00FF00"/>
                </a:solidFill>
                <a:latin typeface="Times New Roman" pitchFamily="18" charset="0"/>
                <a:ea typeface="標楷體" pitchFamily="65" charset="-120"/>
              </a:rPr>
              <a:t>420</a:t>
            </a:r>
            <a:r>
              <a:rPr lang="zh-TW" altLang="en-US" b="1" dirty="0" smtClean="0">
                <a:solidFill>
                  <a:srgbClr val="00FF00"/>
                </a:solidFill>
                <a:latin typeface="Times New Roman" pitchFamily="18" charset="0"/>
                <a:ea typeface="標楷體" pitchFamily="65" charset="-120"/>
              </a:rPr>
              <a:t>點</a:t>
            </a:r>
            <a:endParaRPr lang="zh-TW" altLang="en-US" b="1" dirty="0">
              <a:solidFill>
                <a:srgbClr val="00FF00"/>
              </a:solidFill>
              <a:latin typeface="Times New Roman" pitchFamily="18" charset="0"/>
              <a:ea typeface="標楷體" pitchFamily="65" charset="-120"/>
            </a:endParaRPr>
          </a:p>
        </p:txBody>
      </p:sp>
      <p:sp>
        <p:nvSpPr>
          <p:cNvPr id="24" name="圓角矩形 23"/>
          <p:cNvSpPr/>
          <p:nvPr/>
        </p:nvSpPr>
        <p:spPr bwMode="auto">
          <a:xfrm>
            <a:off x="7309498" y="4509120"/>
            <a:ext cx="482701" cy="1030362"/>
          </a:xfrm>
          <a:prstGeom prst="roundRect">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b="0" i="0" u="none" strike="noStrike" cap="none" normalizeH="0" baseline="0" smtClean="0">
              <a:ln>
                <a:noFill/>
              </a:ln>
              <a:solidFill>
                <a:schemeClr val="tx1"/>
              </a:solidFill>
              <a:effectLst/>
              <a:latin typeface="Arial" charset="0"/>
              <a:ea typeface="新細明體" pitchFamily="18" charset="-120"/>
            </a:endParaRPr>
          </a:p>
        </p:txBody>
      </p:sp>
      <p:sp>
        <p:nvSpPr>
          <p:cNvPr id="25" name="圓角矩形 24"/>
          <p:cNvSpPr/>
          <p:nvPr/>
        </p:nvSpPr>
        <p:spPr bwMode="auto">
          <a:xfrm>
            <a:off x="5565852" y="4636685"/>
            <a:ext cx="505989" cy="1360837"/>
          </a:xfrm>
          <a:prstGeom prst="roundRect">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b="0" i="0" u="none" strike="noStrike" cap="none" normalizeH="0" baseline="0" smtClean="0">
              <a:ln>
                <a:noFill/>
              </a:ln>
              <a:solidFill>
                <a:schemeClr val="tx1"/>
              </a:solidFill>
              <a:effectLst/>
              <a:latin typeface="Arial" charset="0"/>
              <a:ea typeface="新細明體" pitchFamily="18" charset="-120"/>
            </a:endParaRPr>
          </a:p>
        </p:txBody>
      </p:sp>
      <p:sp>
        <p:nvSpPr>
          <p:cNvPr id="17" name="Rectangle 2"/>
          <p:cNvSpPr>
            <a:spLocks noChangeArrowheads="1"/>
          </p:cNvSpPr>
          <p:nvPr/>
        </p:nvSpPr>
        <p:spPr bwMode="auto">
          <a:xfrm>
            <a:off x="2514600" y="457200"/>
            <a:ext cx="4114800" cy="668338"/>
          </a:xfrm>
          <a:prstGeom prst="rect">
            <a:avLst/>
          </a:prstGeom>
          <a:solidFill>
            <a:schemeClr val="accent2"/>
          </a:solidFill>
          <a:ln>
            <a:noFill/>
          </a:ln>
          <a:effectLst>
            <a:outerShdw dist="161645" dir="2700000" algn="ctr" rotWithShape="0">
              <a:schemeClr val="bg2"/>
            </a:outerShdw>
          </a:effectLst>
          <a:extLst/>
        </p:spPr>
        <p:txBody>
          <a:bodyPr/>
          <a:lstStyle/>
          <a:p>
            <a:pPr algn="ctr">
              <a:lnSpc>
                <a:spcPts val="2500"/>
              </a:lnSpc>
              <a:defRPr/>
            </a:pPr>
            <a:r>
              <a:rPr lang="zh-TW" altLang="en-US" sz="2800" b="1" dirty="0" smtClean="0">
                <a:solidFill>
                  <a:srgbClr val="FFFF00"/>
                </a:solidFill>
                <a:effectLst>
                  <a:outerShdw blurRad="38100" dist="38100" dir="2700000" algn="tl">
                    <a:srgbClr val="000000"/>
                  </a:outerShdw>
                </a:effectLst>
              </a:rPr>
              <a:t>選擇</a:t>
            </a:r>
            <a:r>
              <a:rPr lang="zh-TW" altLang="en-US" sz="2800" b="1" dirty="0">
                <a:solidFill>
                  <a:srgbClr val="FFFF00"/>
                </a:solidFill>
                <a:effectLst>
                  <a:outerShdw blurRad="38100" dist="38100" dir="2700000" algn="tl">
                    <a:srgbClr val="000000"/>
                  </a:outerShdw>
                </a:effectLst>
              </a:rPr>
              <a:t>權動態價格穩定措施</a:t>
            </a:r>
          </a:p>
          <a:p>
            <a:pPr algn="ctr">
              <a:lnSpc>
                <a:spcPts val="2500"/>
              </a:lnSpc>
              <a:defRPr/>
            </a:pPr>
            <a:r>
              <a:rPr lang="zh-TW" altLang="en-US" b="1" dirty="0" smtClean="0">
                <a:solidFill>
                  <a:srgbClr val="FFFF00"/>
                </a:solidFill>
                <a:effectLst>
                  <a:outerShdw blurRad="38100" dist="38100" dir="2700000" algn="tl">
                    <a:srgbClr val="000000"/>
                  </a:outerShdw>
                </a:effectLst>
                <a:latin typeface="+mn-ea"/>
              </a:rPr>
              <a:t>組合委託範例</a:t>
            </a:r>
            <a:endParaRPr lang="zh-TW" altLang="en-US" b="1" dirty="0">
              <a:solidFill>
                <a:srgbClr val="FFFF00"/>
              </a:solidFill>
              <a:effectLst>
                <a:outerShdw blurRad="38100" dist="38100" dir="2700000" algn="tl">
                  <a:srgbClr val="000000"/>
                </a:outerShdw>
              </a:effectLst>
              <a:latin typeface="+mn-ea"/>
            </a:endParaRPr>
          </a:p>
        </p:txBody>
      </p:sp>
      <p:sp>
        <p:nvSpPr>
          <p:cNvPr id="20" name="Rectangle 4"/>
          <p:cNvSpPr>
            <a:spLocks noChangeArrowheads="1"/>
          </p:cNvSpPr>
          <p:nvPr/>
        </p:nvSpPr>
        <p:spPr bwMode="auto">
          <a:xfrm>
            <a:off x="3331212" y="1325701"/>
            <a:ext cx="2491068" cy="397545"/>
          </a:xfrm>
          <a:prstGeom prst="rect">
            <a:avLst/>
          </a:prstGeom>
          <a:solidFill>
            <a:srgbClr val="00279F"/>
          </a:solidFill>
          <a:ln>
            <a:noFill/>
          </a:ln>
          <a:effectLst>
            <a:outerShdw dist="107763" dir="2700000" algn="ctr" rotWithShape="0">
              <a:schemeClr val="bg2"/>
            </a:outerShdw>
          </a:effectLst>
          <a:extLst/>
        </p:spPr>
        <p:txBody>
          <a:bodyPr wrap="none" lIns="90488" tIns="44450" rIns="90488" bIns="44450">
            <a:spAutoFit/>
          </a:bodyPr>
          <a:lstStyle>
            <a:lvl1pPr>
              <a:defRPr kumimoji="1" sz="2000" b="1">
                <a:solidFill>
                  <a:srgbClr val="FAFD00"/>
                </a:solidFill>
                <a:latin typeface="標楷體" panose="03000509000000000000" pitchFamily="65" charset="-120"/>
                <a:ea typeface="標楷體" panose="03000509000000000000" pitchFamily="65" charset="-120"/>
              </a:defRPr>
            </a:lvl1pPr>
            <a:lvl2pPr marL="742950" indent="-285750">
              <a:defRPr kumimoji="1" sz="2000" b="1">
                <a:solidFill>
                  <a:srgbClr val="FAFD00"/>
                </a:solidFill>
                <a:latin typeface="標楷體" panose="03000509000000000000" pitchFamily="65" charset="-120"/>
                <a:ea typeface="標楷體" panose="03000509000000000000" pitchFamily="65" charset="-120"/>
              </a:defRPr>
            </a:lvl2pPr>
            <a:lvl3pPr marL="1143000" indent="-228600">
              <a:defRPr kumimoji="1" sz="2000" b="1">
                <a:solidFill>
                  <a:srgbClr val="FAFD00"/>
                </a:solidFill>
                <a:latin typeface="標楷體" panose="03000509000000000000" pitchFamily="65" charset="-120"/>
                <a:ea typeface="標楷體" panose="03000509000000000000" pitchFamily="65" charset="-120"/>
              </a:defRPr>
            </a:lvl3pPr>
            <a:lvl4pPr marL="1600200" indent="-228600">
              <a:defRPr kumimoji="1" sz="2000" b="1">
                <a:solidFill>
                  <a:srgbClr val="FAFD00"/>
                </a:solidFill>
                <a:latin typeface="標楷體" panose="03000509000000000000" pitchFamily="65" charset="-120"/>
                <a:ea typeface="標楷體" panose="03000509000000000000" pitchFamily="65" charset="-120"/>
              </a:defRPr>
            </a:lvl4pPr>
            <a:lvl5pPr marL="2057400" indent="-228600">
              <a:defRPr kumimoji="1" sz="2000" b="1">
                <a:solidFill>
                  <a:srgbClr val="FAFD00"/>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sz="2000" b="1">
                <a:solidFill>
                  <a:srgbClr val="FAFD00"/>
                </a:solidFill>
                <a:latin typeface="標楷體" panose="03000509000000000000" pitchFamily="65" charset="-120"/>
                <a:ea typeface="標楷體" panose="03000509000000000000" pitchFamily="65" charset="-120"/>
              </a:defRPr>
            </a:lvl9pPr>
          </a:lstStyle>
          <a:p>
            <a:pPr>
              <a:defRPr/>
            </a:pPr>
            <a:r>
              <a:rPr lang="zh-TW" altLang="en-US" dirty="0">
                <a:solidFill>
                  <a:srgbClr val="FFFF00"/>
                </a:solidFill>
                <a:effectLst>
                  <a:outerShdw blurRad="38100" dist="38100" dir="2700000" algn="tl">
                    <a:srgbClr val="000000">
                      <a:alpha val="43137"/>
                    </a:srgbClr>
                  </a:outerShdw>
                </a:effectLst>
                <a:latin typeface="+mn-ea"/>
                <a:ea typeface="+mn-ea"/>
              </a:rPr>
              <a:t>跨</a:t>
            </a:r>
            <a:r>
              <a:rPr lang="zh-TW" altLang="en-US" dirty="0" smtClean="0">
                <a:solidFill>
                  <a:srgbClr val="FFFF00"/>
                </a:solidFill>
                <a:effectLst>
                  <a:outerShdw blurRad="38100" dist="38100" dir="2700000" algn="tl">
                    <a:srgbClr val="000000">
                      <a:alpha val="43137"/>
                    </a:srgbClr>
                  </a:outerShdw>
                </a:effectLst>
                <a:latin typeface="+mn-ea"/>
                <a:ea typeface="+mn-ea"/>
              </a:rPr>
              <a:t>式組合式委託退單</a:t>
            </a:r>
          </a:p>
        </p:txBody>
      </p:sp>
    </p:spTree>
    <p:extLst>
      <p:ext uri="{BB962C8B-B14F-4D97-AF65-F5344CB8AC3E}">
        <p14:creationId xmlns:p14="http://schemas.microsoft.com/office/powerpoint/2010/main" val="855948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預設簡報設計">
  <a:themeElements>
    <a:clrScheme name="">
      <a:dk1>
        <a:srgbClr val="1A0004"/>
      </a:dk1>
      <a:lt1>
        <a:srgbClr val="FFFFFF"/>
      </a:lt1>
      <a:dk2>
        <a:srgbClr val="474747"/>
      </a:dk2>
      <a:lt2>
        <a:srgbClr val="FFD34A"/>
      </a:lt2>
      <a:accent1>
        <a:srgbClr val="114FFB"/>
      </a:accent1>
      <a:accent2>
        <a:srgbClr val="790015"/>
      </a:accent2>
      <a:accent3>
        <a:srgbClr val="B1B1B1"/>
      </a:accent3>
      <a:accent4>
        <a:srgbClr val="DADADA"/>
      </a:accent4>
      <a:accent5>
        <a:srgbClr val="AAB2FD"/>
      </a:accent5>
      <a:accent6>
        <a:srgbClr val="6D0012"/>
      </a:accent6>
      <a:hlink>
        <a:srgbClr val="FFFFFF"/>
      </a:hlink>
      <a:folHlink>
        <a:srgbClr val="CECECE"/>
      </a:folHlink>
    </a:clrScheme>
    <a:fontScheme name="預設簡報設計">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hlink"/>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a:spPr>
      <a:bodyPr vert="horz" wrap="none" lIns="90488" tIns="44450" rIns="90488" bIns="4445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defRPr>
        </a:defPPr>
      </a:lstStyle>
    </a:spDef>
    <a:lnDef>
      <a:spPr bwMode="auto">
        <a:xfrm>
          <a:off x="0" y="0"/>
          <a:ext cx="1" cy="1"/>
        </a:xfrm>
        <a:custGeom>
          <a:avLst/>
          <a:gdLst/>
          <a:ahLst/>
          <a:cxnLst/>
          <a:rect l="0" t="0" r="0" b="0"/>
          <a:pathLst/>
        </a:custGeom>
        <a:noFill/>
        <a:ln w="12700" cap="flat" cmpd="sng" algn="ctr">
          <a:solidFill>
            <a:schemeClr val="hlink"/>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71842" dir="2700000" algn="ctr" rotWithShape="0">
                  <a:schemeClr val="bg2"/>
                </a:outerShdw>
              </a:effectLst>
            </a14:hiddenEffects>
          </a:ext>
        </a:extLst>
      </a:spPr>
      <a:bodyPr vert="horz" wrap="none" lIns="90488" tIns="44450" rIns="90488" bIns="4445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zh-TW" altLang="en-US" sz="2000" b="1" i="0" u="none" strike="noStrike" cap="none" normalizeH="0" baseline="0" smtClean="0">
            <a:ln>
              <a:noFill/>
            </a:ln>
            <a:solidFill>
              <a:srgbClr val="FAFD00"/>
            </a:solidFill>
            <a:effectLst>
              <a:outerShdw blurRad="38100" dist="38100" dir="2700000" algn="tl">
                <a:srgbClr val="000000">
                  <a:alpha val="43137"/>
                </a:srgbClr>
              </a:outerShdw>
            </a:effectLst>
            <a:latin typeface="標楷體" pitchFamily="65" charset="-120"/>
            <a:ea typeface="標楷體" pitchFamily="65" charset="-120"/>
          </a:defRPr>
        </a:defPPr>
      </a:lstStyle>
    </a:lnDef>
  </a:objectDefaults>
  <a:extraClrSchemeLst>
    <a:extraClrScheme>
      <a:clrScheme name="預設簡報設計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預設簡報設計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預設簡報設計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預設簡報設計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6325</TotalTime>
  <Words>15247</Words>
  <Application>Microsoft Office PowerPoint</Application>
  <PresentationFormat>如螢幕大小 (4:3)</PresentationFormat>
  <Paragraphs>2533</Paragraphs>
  <Slides>100</Slides>
  <Notes>71</Notes>
  <HiddenSlides>0</HiddenSlides>
  <MMClips>0</MMClips>
  <ScaleCrop>false</ScaleCrop>
  <HeadingPairs>
    <vt:vector size="4" baseType="variant">
      <vt:variant>
        <vt:lpstr>佈景主題</vt:lpstr>
      </vt:variant>
      <vt:variant>
        <vt:i4>1</vt:i4>
      </vt:variant>
      <vt:variant>
        <vt:lpstr>投影片標題</vt:lpstr>
      </vt:variant>
      <vt:variant>
        <vt:i4>100</vt:i4>
      </vt:variant>
    </vt:vector>
  </HeadingPairs>
  <TitlesOfParts>
    <vt:vector size="101" baseType="lpstr">
      <vt:lpstr>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盧廷劼</dc:creator>
  <cp:lastModifiedBy>盧廷劼</cp:lastModifiedBy>
  <cp:revision>222</cp:revision>
  <cp:lastPrinted>2019-07-08T03:12:55Z</cp:lastPrinted>
  <dcterms:created xsi:type="dcterms:W3CDTF">2019-03-27T02:04:37Z</dcterms:created>
  <dcterms:modified xsi:type="dcterms:W3CDTF">2019-07-08T03:39:46Z</dcterms:modified>
</cp:coreProperties>
</file>